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8" r:id="rId2"/>
    <p:sldId id="271" r:id="rId3"/>
    <p:sldId id="257" r:id="rId4"/>
    <p:sldId id="283" r:id="rId5"/>
    <p:sldId id="284" r:id="rId6"/>
    <p:sldId id="279" r:id="rId7"/>
    <p:sldId id="266" r:id="rId8"/>
    <p:sldId id="270" r:id="rId9"/>
    <p:sldId id="259" r:id="rId10"/>
    <p:sldId id="267" r:id="rId11"/>
    <p:sldId id="260" r:id="rId12"/>
    <p:sldId id="268" r:id="rId13"/>
    <p:sldId id="261" r:id="rId14"/>
    <p:sldId id="269" r:id="rId15"/>
    <p:sldId id="262" r:id="rId16"/>
    <p:sldId id="263" r:id="rId17"/>
    <p:sldId id="265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2" autoAdjust="0"/>
  </p:normalViewPr>
  <p:slideViewPr>
    <p:cSldViewPr>
      <p:cViewPr>
        <p:scale>
          <a:sx n="73" d="100"/>
          <a:sy n="73" d="100"/>
        </p:scale>
        <p:origin x="-128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BC10A-D58D-451A-983C-BD585F372F5B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BAE61-7F97-47C3-A75C-478CFDB96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60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6C355-E91B-46F7-B1C2-1CAEE72663FA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C69AD5-AC9E-4E86-8E29-D138C13DE2BD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3392B2-8BEC-4256-A659-99EFBBCEEC3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7952928" cy="127099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Niveau :……..– deuxième semestre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Université </a:t>
            </a:r>
            <a:r>
              <a:rPr lang="fr-FR" sz="3200" dirty="0" err="1" smtClean="0">
                <a:solidFill>
                  <a:schemeClr val="tx1"/>
                </a:solidFill>
              </a:rPr>
              <a:t>Aboubekr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</a:rPr>
              <a:t>Belkaid</a:t>
            </a:r>
            <a:endParaRPr lang="fr-FR" sz="3200" dirty="0">
              <a:solidFill>
                <a:schemeClr val="tx1"/>
              </a:solidFill>
            </a:endParaRPr>
          </a:p>
          <a:p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/>
              <a:t>Cours </a:t>
            </a:r>
            <a:r>
              <a:rPr lang="fr-FR" b="1" dirty="0" smtClean="0"/>
              <a:t>3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r>
              <a:rPr lang="fr-FR" dirty="0" smtClean="0"/>
              <a:t> Réseaux/ Networks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5720" y="6143644"/>
            <a:ext cx="8643998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Présenté par : Mlle                                                                               Date : /02/2020</a:t>
            </a:r>
            <a:endParaRPr lang="fr-FR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</a:t>
            </a:r>
            <a:r>
              <a:rPr lang="fr-FR" sz="3200" b="1" dirty="0"/>
              <a:t>types de Réseaux</a:t>
            </a:r>
            <a:endParaRPr lang="fr-FR" sz="3200" b="1" dirty="0" smtClean="0"/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-2 LAN </a:t>
            </a:r>
            <a:endParaRPr lang="fr-FR" sz="3200" dirty="0" smtClean="0"/>
          </a:p>
        </p:txBody>
      </p:sp>
      <p:pic>
        <p:nvPicPr>
          <p:cNvPr id="1026" name="Picture 2" descr="C:\Users\Administrateu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3269" y="3196187"/>
            <a:ext cx="6453360" cy="31869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23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57224" y="171448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/>
              <a:t>I</a:t>
            </a:r>
            <a:r>
              <a:rPr lang="fr-FR" sz="3200" b="1" dirty="0" err="1" smtClean="0"/>
              <a:t>-les</a:t>
            </a:r>
            <a:r>
              <a:rPr lang="fr-FR" sz="3200" b="1" dirty="0" smtClean="0"/>
              <a:t> </a:t>
            </a:r>
            <a:r>
              <a:rPr lang="fr-FR" sz="3200" b="1" dirty="0"/>
              <a:t>types de Réseaux</a:t>
            </a:r>
            <a:endParaRPr lang="fr-FR" sz="3200" b="1" dirty="0" smtClean="0"/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-3 Man  </a:t>
            </a:r>
            <a:endParaRPr lang="fr-FR" sz="32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42844" y="3214686"/>
            <a:ext cx="90011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Définition du réseau métropolitain (MAN) : </a:t>
            </a:r>
            <a:r>
              <a:rPr lang="fr-FR" sz="2400" b="1" dirty="0" err="1" smtClean="0">
                <a:solidFill>
                  <a:srgbClr val="FF0000"/>
                </a:solidFill>
              </a:rPr>
              <a:t>Metropolitan</a:t>
            </a:r>
            <a:r>
              <a:rPr lang="fr-FR" sz="2400" b="1" dirty="0" smtClean="0">
                <a:solidFill>
                  <a:srgbClr val="FF0000"/>
                </a:solidFill>
              </a:rPr>
              <a:t>  Area Network</a:t>
            </a:r>
            <a:r>
              <a:rPr lang="fr-FR" sz="2400" b="1" dirty="0" smtClean="0"/>
              <a:t>&lt;100km</a:t>
            </a:r>
          </a:p>
          <a:p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smtClean="0"/>
              <a:t>Un réseau qui regroupe un petit nombre de réseaux locaux au niveau d’une ville .</a:t>
            </a:r>
          </a:p>
          <a:p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57224" y="171448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</a:t>
            </a:r>
            <a:r>
              <a:rPr lang="fr-FR" sz="3200" b="1" dirty="0"/>
              <a:t>types de Réseaux</a:t>
            </a:r>
            <a:endParaRPr lang="fr-FR" sz="3200" b="1" dirty="0" smtClean="0"/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-3 Man  </a:t>
            </a:r>
            <a:endParaRPr lang="fr-FR" sz="3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415" y="3188397"/>
            <a:ext cx="7072362" cy="336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146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</a:t>
            </a:r>
            <a:r>
              <a:rPr lang="fr-FR" sz="3200" b="1" dirty="0"/>
              <a:t>types de Réseaux</a:t>
            </a:r>
            <a:endParaRPr lang="fr-FR" sz="3200" b="1" dirty="0" smtClean="0"/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-4 Wan  </a:t>
            </a:r>
            <a:endParaRPr lang="fr-FR" sz="32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3071810"/>
            <a:ext cx="90011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Définition du réseau étendu (WAN) : </a:t>
            </a:r>
            <a:r>
              <a:rPr lang="fr-FR" sz="2800" b="1" dirty="0" err="1" smtClean="0"/>
              <a:t>Wide</a:t>
            </a:r>
            <a:r>
              <a:rPr lang="fr-FR" sz="2800" b="1" dirty="0" smtClean="0"/>
              <a:t>  Area Network</a:t>
            </a:r>
            <a:br>
              <a:rPr lang="fr-FR" sz="2800" b="1" dirty="0" smtClean="0"/>
            </a:br>
            <a:endParaRPr lang="fr-FR" sz="2800" b="1" dirty="0"/>
          </a:p>
          <a:p>
            <a:r>
              <a:rPr lang="fr-FR" sz="2800" b="1" dirty="0" smtClean="0"/>
              <a:t> un réseau étendu ou Wan est interconnexion de réseaux </a:t>
            </a:r>
            <a:r>
              <a:rPr lang="fr-FR" sz="2800" b="1" dirty="0"/>
              <a:t>L</a:t>
            </a:r>
            <a:r>
              <a:rPr lang="fr-FR" sz="2800" b="1" dirty="0" smtClean="0"/>
              <a:t>an et  Man  à l’échelle du pays  </a:t>
            </a:r>
            <a:br>
              <a:rPr lang="fr-FR" sz="2800" b="1" dirty="0" smtClean="0"/>
            </a:br>
            <a:endParaRPr lang="fr-FR" sz="2800" b="1" dirty="0"/>
          </a:p>
          <a:p>
            <a:r>
              <a:rPr lang="fr-FR" sz="2800" b="1" dirty="0" smtClean="0">
                <a:solidFill>
                  <a:srgbClr val="FF0000"/>
                </a:solidFill>
              </a:rPr>
              <a:t>Remarque : </a:t>
            </a:r>
          </a:p>
          <a:p>
            <a:r>
              <a:rPr lang="fr-FR" sz="2800" b="1" dirty="0" smtClean="0"/>
              <a:t>Internet  et le plus grand réseaux </a:t>
            </a:r>
            <a:r>
              <a:rPr lang="fr-FR" sz="2800" b="1" dirty="0" err="1" smtClean="0"/>
              <a:t>wan</a:t>
            </a:r>
            <a:r>
              <a:rPr lang="fr-FR" sz="2800" b="1" dirty="0" smtClean="0"/>
              <a:t> 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1-les types de Réseaux</a:t>
            </a:r>
            <a:endParaRPr lang="fr-FR" sz="3200" b="1" dirty="0" smtClean="0"/>
          </a:p>
          <a:p>
            <a:pPr algn="ctr"/>
            <a:r>
              <a:rPr lang="fr-FR" sz="3200" b="1" dirty="0" smtClean="0"/>
              <a:t>1-4 Wan  </a:t>
            </a:r>
            <a:endParaRPr lang="fr-FR" sz="3200" dirty="0" smtClean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38563"/>
            <a:ext cx="8136904" cy="317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Internet</a:t>
            </a:r>
          </a:p>
        </p:txBody>
      </p:sp>
      <p:sp>
        <p:nvSpPr>
          <p:cNvPr id="4" name="Rectangle 3"/>
          <p:cNvSpPr/>
          <p:nvPr/>
        </p:nvSpPr>
        <p:spPr>
          <a:xfrm>
            <a:off x="142844" y="3098069"/>
            <a:ext cx="8821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lang="fr-FR" sz="2400" b="1" spc="5" dirty="0" smtClean="0">
                <a:latin typeface="Garamond"/>
                <a:cs typeface="Garamond"/>
              </a:rPr>
              <a:t>Internet: </a:t>
            </a:r>
            <a:r>
              <a:rPr lang="fr-FR" sz="2400" dirty="0" smtClean="0">
                <a:latin typeface="Garamond"/>
                <a:cs typeface="Garamond"/>
              </a:rPr>
              <a:t>abréviation </a:t>
            </a:r>
            <a:r>
              <a:rPr lang="fr-FR" sz="2400" spc="5" dirty="0" smtClean="0">
                <a:latin typeface="Garamond"/>
                <a:cs typeface="Garamond"/>
              </a:rPr>
              <a:t>de 2 mots </a:t>
            </a:r>
            <a:r>
              <a:rPr lang="fr-FR" sz="2400" b="1" dirty="0" smtClean="0">
                <a:solidFill>
                  <a:srgbClr val="FF0000"/>
                </a:solidFill>
                <a:latin typeface="Garamond"/>
                <a:cs typeface="Garamond"/>
              </a:rPr>
              <a:t>Inter</a:t>
            </a:r>
            <a:r>
              <a:rPr lang="fr-FR" sz="2400" dirty="0" smtClean="0"/>
              <a:t>national</a:t>
            </a:r>
            <a:r>
              <a:rPr lang="fr-FR" sz="2400" b="1" dirty="0" smtClean="0">
                <a:latin typeface="Garamond"/>
                <a:cs typeface="Garamond"/>
              </a:rPr>
              <a:t> </a:t>
            </a:r>
            <a:r>
              <a:rPr lang="fr-FR" sz="2400" b="1" spc="-5" dirty="0" smtClean="0">
                <a:solidFill>
                  <a:srgbClr val="FF0000"/>
                </a:solidFill>
                <a:latin typeface="Garamond"/>
                <a:cs typeface="Garamond"/>
              </a:rPr>
              <a:t>Net</a:t>
            </a:r>
            <a:r>
              <a:rPr lang="fr-FR" sz="2400" b="1" spc="-5" dirty="0" smtClean="0">
                <a:latin typeface="Garamond"/>
                <a:cs typeface="Garamond"/>
              </a:rPr>
              <a:t>works </a:t>
            </a:r>
            <a:r>
              <a:rPr lang="fr-FR" sz="2400" dirty="0" smtClean="0">
                <a:latin typeface="Garamond"/>
                <a:cs typeface="Garamond"/>
              </a:rPr>
              <a:t>(</a:t>
            </a:r>
            <a:r>
              <a:rPr lang="fr-FR" sz="2400" spc="-5" dirty="0" smtClean="0">
                <a:latin typeface="Garamond"/>
                <a:cs typeface="Garamond"/>
              </a:rPr>
              <a:t>réseaux international ).</a:t>
            </a:r>
            <a:endParaRPr lang="fr-FR" sz="2400" dirty="0">
              <a:latin typeface="Garamond"/>
              <a:cs typeface="Garamond"/>
            </a:endParaRPr>
          </a:p>
        </p:txBody>
      </p:sp>
      <p:pic>
        <p:nvPicPr>
          <p:cNvPr id="7" name="Image 6" descr="700-751-exam-？-1024x68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4000504"/>
            <a:ext cx="8072494" cy="271464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357290" y="4857760"/>
            <a:ext cx="6543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Comment l’internet commence  ?????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Internet</a:t>
            </a:r>
          </a:p>
          <a:p>
            <a:pPr algn="ctr"/>
            <a:r>
              <a:rPr lang="fr-FR" sz="3200" b="1" dirty="0" smtClean="0"/>
              <a:t>1-Histoire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85720" y="321468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-1960 à la période de la guerre froide l’armé Américaine pensé  de </a:t>
            </a:r>
            <a:r>
              <a:rPr lang="fr-FR" b="1" dirty="0"/>
              <a:t>créer un réseau de communication militaire </a:t>
            </a:r>
            <a:r>
              <a:rPr lang="fr-FR" b="1" dirty="0" smtClean="0"/>
              <a:t>décentralisé 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2571736" y="407194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857620" y="4000504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928926" y="464344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355976" y="421481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stCxn id="9" idx="5"/>
            <a:endCxn id="10" idx="7"/>
          </p:cNvCxnSpPr>
          <p:nvPr/>
        </p:nvCxnSpPr>
        <p:spPr>
          <a:xfrm rot="5400000">
            <a:off x="3305244" y="3929066"/>
            <a:ext cx="54191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11" idx="2"/>
          </p:cNvCxnSpPr>
          <p:nvPr/>
        </p:nvCxnSpPr>
        <p:spPr>
          <a:xfrm>
            <a:off x="3968258" y="4030952"/>
            <a:ext cx="387718" cy="255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endCxn id="8" idx="5"/>
          </p:cNvCxnSpPr>
          <p:nvPr/>
        </p:nvCxnSpPr>
        <p:spPr>
          <a:xfrm rot="10800000" flipV="1">
            <a:off x="2754664" y="4030952"/>
            <a:ext cx="1286744" cy="223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8" idx="5"/>
            <a:endCxn id="11" idx="2"/>
          </p:cNvCxnSpPr>
          <p:nvPr/>
        </p:nvCxnSpPr>
        <p:spPr>
          <a:xfrm>
            <a:off x="2754664" y="4254870"/>
            <a:ext cx="1601312" cy="31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0" idx="6"/>
            <a:endCxn id="11" idx="2"/>
          </p:cNvCxnSpPr>
          <p:nvPr/>
        </p:nvCxnSpPr>
        <p:spPr>
          <a:xfrm flipV="1">
            <a:off x="3143240" y="4286256"/>
            <a:ext cx="121273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8" idx="5"/>
            <a:endCxn id="10" idx="0"/>
          </p:cNvCxnSpPr>
          <p:nvPr/>
        </p:nvCxnSpPr>
        <p:spPr>
          <a:xfrm rot="16200000" flipH="1">
            <a:off x="2701085" y="4308448"/>
            <a:ext cx="388576" cy="281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Éclair 30"/>
          <p:cNvSpPr/>
          <p:nvPr/>
        </p:nvSpPr>
        <p:spPr>
          <a:xfrm rot="6033346">
            <a:off x="5948624" y="3373789"/>
            <a:ext cx="681319" cy="605354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214283" y="4786322"/>
            <a:ext cx="8715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1969 </a:t>
            </a:r>
            <a:r>
              <a:rPr lang="fr-FR" sz="2000" b="1" dirty="0" smtClean="0">
                <a:ea typeface="WenQuanYi Micro Hei" charset="0"/>
                <a:cs typeface="WenQuanYi Micro Hei" charset="0"/>
              </a:rPr>
              <a:t>Le premier réseau expérimental est créé dans quatre centres universitaires aux États-Unis qui s’appelle  ARPANET par le groupe de recherche ARPA</a:t>
            </a:r>
            <a:endParaRPr lang="fr-FR" sz="20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285720" y="5743534"/>
            <a:ext cx="6824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-1972 invention de e-mail et de création de protocole TCP/IP </a:t>
            </a:r>
            <a:endParaRPr lang="fr-FR" sz="20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285720" y="621508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1983 </a:t>
            </a:r>
            <a:r>
              <a:rPr lang="fr-FR" b="1" dirty="0" smtClean="0"/>
              <a:t>ARPANET                       INTERNET</a:t>
            </a:r>
            <a:endParaRPr lang="fr-FR" b="1" dirty="0"/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2285984" y="6429396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32948E-6 C -0.07187 0.03122 -0.14357 0.06104 -0.17187 0.06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00" y="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1" grpId="0" animBg="1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Internet</a:t>
            </a:r>
          </a:p>
          <a:p>
            <a:pPr algn="ctr"/>
            <a:r>
              <a:rPr lang="fr-FR" sz="3200" b="1" dirty="0"/>
              <a:t>2</a:t>
            </a:r>
            <a:r>
              <a:rPr lang="fr-FR" sz="3200" b="1" dirty="0" smtClean="0"/>
              <a:t>-Evolution d’Internet 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85720" y="328612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1990  naissance du web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214282" y="3714752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1994  création du </a:t>
            </a:r>
            <a:r>
              <a:rPr lang="fr-FR" sz="2000" b="1" dirty="0" err="1" smtClean="0"/>
              <a:t>yahoo</a:t>
            </a:r>
            <a:r>
              <a:rPr lang="fr-FR" sz="2000" b="1" dirty="0" smtClean="0"/>
              <a:t> par 2 étudiants 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285720" y="4143380"/>
            <a:ext cx="8572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1995  Microsoft crée MSN, un Site Internet Explorer et Altavista </a:t>
            </a:r>
            <a:endParaRPr lang="fr-FR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285720" y="4643446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1998  création de Google</a:t>
            </a:r>
            <a:endParaRPr lang="fr-FR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285720" y="514351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2001  </a:t>
            </a:r>
            <a:r>
              <a:rPr lang="fr-FR" sz="2000" b="1" dirty="0" err="1" smtClean="0"/>
              <a:t>wikipédia</a:t>
            </a:r>
            <a:r>
              <a:rPr lang="fr-FR" sz="2000" b="1" dirty="0" smtClean="0"/>
              <a:t> </a:t>
            </a:r>
            <a:endParaRPr lang="fr-FR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285720" y="5643578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-</a:t>
            </a:r>
            <a:r>
              <a:rPr lang="fr-FR" sz="2000" b="1" dirty="0" smtClean="0"/>
              <a:t>2004  lacement de navigateur web </a:t>
            </a:r>
            <a:r>
              <a:rPr lang="fr-FR" sz="2000" b="1" dirty="0" err="1" smtClean="0"/>
              <a:t>Mozila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4761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/>
      <p:bldP spid="21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II -Les Topologies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3284984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La topologie est la manière dont les équipements sont interconnecté et la représentation spatiale du réseaux   </a:t>
            </a:r>
            <a:endParaRPr lang="fr-FR" sz="2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19" y="4274669"/>
            <a:ext cx="3841237" cy="183314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4274669"/>
            <a:ext cx="2850746" cy="189704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697868" y="6268670"/>
            <a:ext cx="929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Bus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228184" y="6268670"/>
            <a:ext cx="1096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Anneau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49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II -Les Topologies 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3717032"/>
            <a:ext cx="3797001" cy="22322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139530"/>
            <a:ext cx="2533650" cy="180975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98791" y="6190538"/>
            <a:ext cx="87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Etoile 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590198" y="6126645"/>
            <a:ext cx="862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Maillé</a:t>
            </a:r>
            <a:endParaRPr lang="fr-FR" dirty="0"/>
          </a:p>
        </p:txBody>
      </p:sp>
      <p:pic>
        <p:nvPicPr>
          <p:cNvPr id="9" name="Image 8" descr="message-already-read-ic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44879" y="5019840"/>
            <a:ext cx="323848" cy="32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6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-0.28351 -0.0039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Unités </a:t>
            </a:r>
            <a:r>
              <a:rPr lang="fr-FR" sz="3200" dirty="0"/>
              <a:t>de mesure de mémoire </a:t>
            </a:r>
            <a:endParaRPr lang="fr-FR" sz="32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305170"/>
              </p:ext>
            </p:extLst>
          </p:nvPr>
        </p:nvGraphicFramePr>
        <p:xfrm>
          <a:off x="1547664" y="3863236"/>
          <a:ext cx="5455910" cy="16144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91951"/>
                <a:gridCol w="2763959"/>
              </a:tblGrid>
              <a:tr h="40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 KILO-OCTET  (KO)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= 10</a:t>
                      </a:r>
                      <a:r>
                        <a:rPr lang="fr-FR" sz="1800" baseline="30000">
                          <a:effectLst/>
                        </a:rPr>
                        <a:t>3  </a:t>
                      </a:r>
                      <a:r>
                        <a:rPr lang="fr-FR" sz="1800">
                          <a:effectLst/>
                        </a:rPr>
                        <a:t>OCTETS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 MIGA-OCTET  (MO)  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= 10</a:t>
                      </a:r>
                      <a:r>
                        <a:rPr lang="fr-FR" sz="1800" baseline="30000">
                          <a:effectLst/>
                        </a:rPr>
                        <a:t>6  </a:t>
                      </a:r>
                      <a:r>
                        <a:rPr lang="fr-FR" sz="1800">
                          <a:effectLst/>
                        </a:rPr>
                        <a:t>OCTETS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 GIGA-OCTET  (GO)    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= 10</a:t>
                      </a:r>
                      <a:r>
                        <a:rPr lang="fr-FR" sz="1800" baseline="30000">
                          <a:effectLst/>
                        </a:rPr>
                        <a:t>9  </a:t>
                      </a:r>
                      <a:r>
                        <a:rPr lang="fr-FR" sz="1800">
                          <a:effectLst/>
                        </a:rPr>
                        <a:t>OCTETS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 TERA-OCTET  (TO)     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= 10</a:t>
                      </a:r>
                      <a:r>
                        <a:rPr lang="fr-FR" sz="1800" baseline="30000" dirty="0">
                          <a:effectLst/>
                        </a:rPr>
                        <a:t>12  </a:t>
                      </a:r>
                      <a:r>
                        <a:rPr lang="fr-FR" sz="1800" dirty="0">
                          <a:effectLst/>
                        </a:rPr>
                        <a:t>OCTETS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8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L’adresse IP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26" y="3212363"/>
            <a:ext cx="7056784" cy="351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54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3-L’adresse IP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7544" y="3316342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Pour afficher une page web exemple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2555776" y="4117558"/>
            <a:ext cx="180068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http://google.com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563300" y="4557723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http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089406" y="4571836"/>
            <a:ext cx="90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Protocol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255498" y="511654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google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320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L’adresse IP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1341" y="3236341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 serveur DNS (</a:t>
            </a:r>
            <a:r>
              <a:rPr lang="fr-FR" sz="2400" b="1" dirty="0" smtClean="0">
                <a:solidFill>
                  <a:srgbClr val="FF0000"/>
                </a:solidFill>
              </a:rPr>
              <a:t>D</a:t>
            </a:r>
            <a:r>
              <a:rPr lang="fr-FR" sz="2400" b="1" dirty="0" smtClean="0"/>
              <a:t>omain </a:t>
            </a:r>
            <a:r>
              <a:rPr lang="fr-FR" sz="2400" b="1" dirty="0">
                <a:solidFill>
                  <a:srgbClr val="FF0000"/>
                </a:solidFill>
              </a:rPr>
              <a:t>N</a:t>
            </a:r>
            <a:r>
              <a:rPr lang="fr-FR" sz="2400" b="1" dirty="0" smtClean="0"/>
              <a:t>ame </a:t>
            </a:r>
            <a:r>
              <a:rPr lang="fr-FR" sz="2400" b="1" dirty="0" smtClean="0">
                <a:solidFill>
                  <a:srgbClr val="FF0000"/>
                </a:solidFill>
              </a:rPr>
              <a:t>S</a:t>
            </a:r>
            <a:r>
              <a:rPr lang="fr-FR" sz="2400" b="1" dirty="0" smtClean="0"/>
              <a:t>ystem)</a:t>
            </a:r>
            <a:endParaRPr lang="fr-FR" sz="24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98006"/>
            <a:ext cx="7492532" cy="302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L’adresse IP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057230"/>
              </p:ext>
            </p:extLst>
          </p:nvPr>
        </p:nvGraphicFramePr>
        <p:xfrm>
          <a:off x="1259632" y="4149080"/>
          <a:ext cx="6096000" cy="148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829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page web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Adress</a:t>
                      </a:r>
                      <a:r>
                        <a:rPr lang="fr-FR" dirty="0" smtClean="0"/>
                        <a:t> IP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www.facebook.com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179.60.195.36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www.youtube.com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216.58.213.142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www.google.com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216.58.215.46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971600" y="3429000"/>
            <a:ext cx="245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Exemple des annuaires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6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78592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3-L’adresse IP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84984"/>
            <a:ext cx="871296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III-   fonctionnement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28596" y="3357562"/>
            <a:ext cx="842968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Les réseaux informatiques peuvent aussi être catégorisés selon la manière dont les ordinateurs échangent des données :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              1           Client-serveur </a:t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              2           pair à pair</a:t>
            </a:r>
          </a:p>
          <a:p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02618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III-1   fonctionnement </a:t>
            </a:r>
            <a:r>
              <a:rPr lang="fr-FR" sz="3200" dirty="0" smtClean="0"/>
              <a:t>client-serveur </a:t>
            </a:r>
            <a:endParaRPr lang="fr-FR" sz="3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3286125"/>
            <a:ext cx="86439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L'architecture client-serveur est une amélioration. Elle fait intervenir au minimum deux ordinateurs : un </a:t>
            </a:r>
            <a:r>
              <a:rPr lang="fr-FR" sz="2400" b="1" dirty="0" smtClean="0"/>
              <a:t>serveur</a:t>
            </a:r>
            <a:r>
              <a:rPr lang="fr-FR" sz="2400" dirty="0" smtClean="0"/>
              <a:t> et un ou plusieurs </a:t>
            </a:r>
            <a:r>
              <a:rPr lang="fr-FR" sz="2400" b="1" dirty="0" smtClean="0"/>
              <a:t>clients</a:t>
            </a:r>
            <a:r>
              <a:rPr lang="fr-FR" sz="2400" dirty="0" smtClean="0"/>
              <a:t>.</a:t>
            </a:r>
          </a:p>
          <a:p>
            <a:r>
              <a:rPr lang="fr-FR" sz="2400" b="1" u="sng" dirty="0" smtClean="0">
                <a:solidFill>
                  <a:srgbClr val="FF0000"/>
                </a:solidFill>
              </a:rPr>
              <a:t> Le serveur : </a:t>
            </a:r>
            <a:r>
              <a:rPr lang="fr-FR" sz="2400" dirty="0" smtClean="0"/>
              <a:t>est un ordinateur qui contient des données utiles et très importantes à traiter, comme un site web, des données partagées sur internet, les documents d'une entreprise, etc. </a:t>
            </a:r>
          </a:p>
          <a:p>
            <a:r>
              <a:rPr lang="fr-FR" sz="2400" b="1" u="sng" dirty="0" smtClean="0">
                <a:solidFill>
                  <a:srgbClr val="FF0000"/>
                </a:solidFill>
              </a:rPr>
              <a:t>Les clients : </a:t>
            </a:r>
            <a:r>
              <a:rPr lang="fr-FR" sz="2400" dirty="0" smtClean="0"/>
              <a:t>veulent avoir accès aux données présentes sur le serveur : pour cela, ils doivent envoyer une demande au serveur. Le serveur traitera cette demande après réception, et renvoie le résultat de la demande.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0708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III-2   fonctionnement  P2P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58" y="3286124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L'architecture pair à pair</a:t>
            </a:r>
            <a:r>
              <a:rPr lang="fr-FR" sz="2400" dirty="0" smtClean="0"/>
              <a:t>, aussi notée P2P, c’est d'amélioration du client-serveur.  avec le pair à pair, tout ordinateur peut alternativement être serveur et client. </a:t>
            </a:r>
            <a:endParaRPr lang="fr-FR" sz="2400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143380"/>
            <a:ext cx="4286280" cy="228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9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1-Réseaux</a:t>
            </a:r>
            <a:endParaRPr lang="fr-FR" sz="3200" dirty="0" smtClean="0"/>
          </a:p>
        </p:txBody>
      </p:sp>
      <p:pic>
        <p:nvPicPr>
          <p:cNvPr id="7" name="Image 6" descr="ordinateu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143248"/>
            <a:ext cx="7786742" cy="3357562"/>
          </a:xfrm>
          <a:prstGeom prst="rect">
            <a:avLst/>
          </a:prstGeom>
        </p:spPr>
      </p:pic>
      <p:pic>
        <p:nvPicPr>
          <p:cNvPr id="9" name="Image 8" descr="message-already-read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286256"/>
            <a:ext cx="647696" cy="647696"/>
          </a:xfrm>
          <a:prstGeom prst="rect">
            <a:avLst/>
          </a:prstGeom>
        </p:spPr>
      </p:pic>
      <p:pic>
        <p:nvPicPr>
          <p:cNvPr id="10" name="Image 9" descr="message-already-read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286256"/>
            <a:ext cx="647696" cy="647696"/>
          </a:xfrm>
          <a:prstGeom prst="rect">
            <a:avLst/>
          </a:prstGeom>
        </p:spPr>
      </p:pic>
      <p:pic>
        <p:nvPicPr>
          <p:cNvPr id="11" name="Image 10" descr="message-already-read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4286256"/>
            <a:ext cx="647696" cy="647696"/>
          </a:xfrm>
          <a:prstGeom prst="rect">
            <a:avLst/>
          </a:prstGeom>
        </p:spPr>
      </p:pic>
      <p:pic>
        <p:nvPicPr>
          <p:cNvPr id="12" name="Image 11" descr="message-already-read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286256"/>
            <a:ext cx="647696" cy="647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033E-7 L 0.21163 0.1244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62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0.00624 L -0.20886 0.1727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00" y="8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3515E-6 L -0.2335 -0.0892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45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028E-7 L 0.24774 -0.067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-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Catégories de réseau informatique</a:t>
            </a:r>
            <a:endParaRPr lang="fr-FR" sz="3200" b="1" dirty="0"/>
          </a:p>
        </p:txBody>
      </p:sp>
      <p:sp>
        <p:nvSpPr>
          <p:cNvPr id="13" name="Rectangle 12"/>
          <p:cNvSpPr/>
          <p:nvPr/>
        </p:nvSpPr>
        <p:spPr>
          <a:xfrm>
            <a:off x="214282" y="3214686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Il existe plusieurs façons de catégoriser un réseau informatique  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4228470"/>
            <a:ext cx="33579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- en termes de géographique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1472" y="5786454"/>
            <a:ext cx="4382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- en termes de relation fonctionnelle 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1472" y="5072074"/>
            <a:ext cx="4303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- en termes de topologie de réseau   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0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termes de géographique</a:t>
            </a:r>
          </a:p>
          <a:p>
            <a:pPr algn="ctr"/>
            <a:endParaRPr lang="fr-FR" sz="3200" dirty="0" smtClean="0"/>
          </a:p>
        </p:txBody>
      </p:sp>
      <p:sp>
        <p:nvSpPr>
          <p:cNvPr id="3074" name="AutoShape 2" descr="https://www.supinfo.com/articles/resources/216088/5709/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143248"/>
            <a:ext cx="8001056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9337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4282" y="1942958"/>
            <a:ext cx="8462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types de </a:t>
            </a:r>
            <a:r>
              <a:rPr lang="fr-FR" sz="3200" b="1" dirty="0"/>
              <a:t>Réseaux/termes de géographique</a:t>
            </a:r>
          </a:p>
          <a:p>
            <a:pPr algn="ctr"/>
            <a:endParaRPr lang="fr-FR" sz="3200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14282" y="3214686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Il existe plusieurs types de réseaux mais qu’elle est la différance entre eux ? 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4228470"/>
            <a:ext cx="20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C’est la distance 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err="1"/>
              <a:t>I</a:t>
            </a:r>
            <a:r>
              <a:rPr lang="fr-FR" sz="3200" b="1" dirty="0" err="1" smtClean="0"/>
              <a:t>-les</a:t>
            </a:r>
            <a:r>
              <a:rPr lang="fr-FR" sz="3200" b="1" dirty="0" smtClean="0"/>
              <a:t> types de Réseaux</a:t>
            </a:r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-1 PAN </a:t>
            </a:r>
            <a:endParaRPr lang="fr-FR" sz="3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14282" y="3214686"/>
            <a:ext cx="87154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Définition du réseau Personnel (PAN) :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Personel</a:t>
            </a:r>
            <a:r>
              <a:rPr lang="fr-FR" sz="2800" dirty="0" smtClean="0">
                <a:solidFill>
                  <a:srgbClr val="FF0000"/>
                </a:solidFill>
              </a:rPr>
              <a:t> Area Network  </a:t>
            </a:r>
            <a:r>
              <a:rPr lang="fr-FR" sz="2800" dirty="0" smtClean="0"/>
              <a:t>&lt;10m</a:t>
            </a:r>
          </a:p>
          <a:p>
            <a:endParaRPr lang="fr-FR" sz="2000" dirty="0"/>
          </a:p>
          <a:p>
            <a:r>
              <a:rPr lang="fr-FR" sz="2800" dirty="0" smtClean="0"/>
              <a:t>Un réseau  Personnel  ou Pan c’est un réseau informatique qui relier un ordinateur avec ses périphériques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58875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types de Réseaux</a:t>
            </a:r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-1 PAN </a:t>
            </a:r>
            <a:endParaRPr lang="fr-FR" sz="3200" dirty="0" smtClean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22" y="3356992"/>
            <a:ext cx="4879974" cy="31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92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3- </a:t>
            </a:r>
            <a:r>
              <a:rPr lang="fr-FR" dirty="0" smtClean="0"/>
              <a:t>Réseaux/ Networks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81577" y="194295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I- les </a:t>
            </a:r>
            <a:r>
              <a:rPr lang="fr-FR" sz="3200" b="1" dirty="0"/>
              <a:t>types de Réseaux</a:t>
            </a:r>
            <a:endParaRPr lang="fr-FR" sz="3200" b="1" dirty="0" smtClean="0"/>
          </a:p>
          <a:p>
            <a:pPr algn="ctr"/>
            <a:r>
              <a:rPr lang="fr-FR" sz="3200" b="1" dirty="0"/>
              <a:t>I</a:t>
            </a:r>
            <a:r>
              <a:rPr lang="fr-FR" sz="3200" b="1" dirty="0" smtClean="0"/>
              <a:t>-2 LAN </a:t>
            </a:r>
            <a:endParaRPr lang="fr-FR" sz="3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14282" y="3214686"/>
            <a:ext cx="87154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Définition du réseau local (LAN) :</a:t>
            </a:r>
            <a:r>
              <a:rPr lang="fr-FR" sz="2800" dirty="0" smtClean="0">
                <a:solidFill>
                  <a:srgbClr val="FF0000"/>
                </a:solidFill>
              </a:rPr>
              <a:t> Local Area Network </a:t>
            </a:r>
            <a:r>
              <a:rPr lang="fr-FR" sz="2800" dirty="0" smtClean="0"/>
              <a:t>&lt;1km</a:t>
            </a:r>
          </a:p>
          <a:p>
            <a:endParaRPr lang="fr-FR" sz="2000" dirty="0">
              <a:solidFill>
                <a:srgbClr val="FF0000"/>
              </a:solidFill>
            </a:endParaRPr>
          </a:p>
          <a:p>
            <a:r>
              <a:rPr lang="fr-FR" sz="2800" dirty="0" smtClean="0"/>
              <a:t>Un réseau  local ou Lan c’est un réseau informatique qui regroupe une liaison des ordinateurs a l’</a:t>
            </a:r>
            <a:r>
              <a:rPr lang="fr-FR" sz="2800" dirty="0"/>
              <a:t>é</a:t>
            </a:r>
            <a:r>
              <a:rPr lang="fr-FR" sz="2800" dirty="0" smtClean="0"/>
              <a:t>chelle d’une salle, d’un bâtiment  ou d’une entreprise. </a:t>
            </a:r>
          </a:p>
          <a:p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1854</TotalTime>
  <Words>592</Words>
  <Application>Microsoft Office PowerPoint</Application>
  <PresentationFormat>Affichage à l'écran (4:3)</PresentationFormat>
  <Paragraphs>168</Paragraphs>
  <Slides>27</Slides>
  <Notes>26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Capitaux</vt:lpstr>
      <vt:lpstr>Cours 3 : Réseaux/ Networks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  <vt:lpstr>3- Réseaux/ Networks: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3 : Hardware vs Software</dc:title>
  <dc:creator>Administrateur</dc:creator>
  <cp:lastModifiedBy>pc plus</cp:lastModifiedBy>
  <cp:revision>38</cp:revision>
  <dcterms:created xsi:type="dcterms:W3CDTF">2020-01-27T09:14:03Z</dcterms:created>
  <dcterms:modified xsi:type="dcterms:W3CDTF">2020-03-29T20:04:41Z</dcterms:modified>
</cp:coreProperties>
</file>