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79" r:id="rId4"/>
    <p:sldId id="269" r:id="rId5"/>
    <p:sldId id="275" r:id="rId6"/>
    <p:sldId id="267" r:id="rId7"/>
    <p:sldId id="285" r:id="rId8"/>
    <p:sldId id="271" r:id="rId9"/>
    <p:sldId id="273" r:id="rId10"/>
    <p:sldId id="274" r:id="rId11"/>
    <p:sldId id="286" r:id="rId12"/>
    <p:sldId id="272" r:id="rId13"/>
    <p:sldId id="270" r:id="rId14"/>
    <p:sldId id="276" r:id="rId15"/>
    <p:sldId id="277" r:id="rId16"/>
    <p:sldId id="280" r:id="rId17"/>
    <p:sldId id="282" r:id="rId18"/>
    <p:sldId id="281" r:id="rId19"/>
    <p:sldId id="283"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63" d="100"/>
          <a:sy n="63" d="100"/>
        </p:scale>
        <p:origin x="1512" y="90"/>
      </p:cViewPr>
      <p:guideLst>
        <p:guide orient="horz" pos="2160"/>
        <p:guide pos="2880"/>
      </p:guideLst>
    </p:cSldViewPr>
  </p:slideViewPr>
  <p:outlineViewPr>
    <p:cViewPr>
      <p:scale>
        <a:sx n="33" d="100"/>
        <a:sy n="33" d="100"/>
      </p:scale>
      <p:origin x="0" y="1371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noProof="0" dirty="0">
                <a:solidFill>
                  <a:srgbClr val="C00000"/>
                </a:solidFill>
                <a:effectLst>
                  <a:outerShdw blurRad="38100" dist="38100" dir="2700000" algn="tl">
                    <a:srgbClr val="000000">
                      <a:alpha val="43137"/>
                    </a:srgbClr>
                  </a:outerShdw>
                </a:effectLst>
              </a:rPr>
              <a:t>Serveurs </a:t>
            </a:r>
            <a:r>
              <a:rPr lang="fr-FR" sz="3600" b="1" dirty="0">
                <a:solidFill>
                  <a:srgbClr val="C00000"/>
                </a:solidFill>
                <a:effectLst>
                  <a:outerShdw blurRad="38100" dist="38100" dir="2700000" algn="tl">
                    <a:srgbClr val="000000">
                      <a:alpha val="43137"/>
                    </a:srgbClr>
                  </a:outerShdw>
                </a:effectLst>
              </a:rPr>
              <a:t>FTP</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Mode passif</a:t>
            </a: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 Le client établit une première session TCP sur le port 21 (FTP) du serveur. </a:t>
            </a:r>
          </a:p>
          <a:p>
            <a:pPr algn="just">
              <a:buFont typeface="Wingdings" pitchFamily="2" charset="2"/>
              <a:buChar char="q"/>
            </a:pPr>
            <a:r>
              <a:rPr lang="fr-FR" dirty="0"/>
              <a:t> Une fois la session établie et l'authentification FTP acceptée, on demande au serveur de se mettre en attente de session. Alors le client peut établir une seconde session TCP sur un port dynamique vers le serveur ("data </a:t>
            </a:r>
            <a:r>
              <a:rPr lang="fr-FR" dirty="0" err="1"/>
              <a:t>channel</a:t>
            </a:r>
            <a:r>
              <a:rPr lang="fr-FR" dirty="0"/>
              <a:t>"). </a:t>
            </a:r>
          </a:p>
          <a:p>
            <a:pPr algn="just">
              <a:buFont typeface="Wingdings" pitchFamily="2" charset="2"/>
              <a:buChar char="q"/>
            </a:pPr>
            <a:r>
              <a:rPr lang="fr-FR" dirty="0"/>
              <a:t> C'est le serveur FTP qui va déterminer le port qui sera utilisé pour le transfert des données.</a:t>
            </a:r>
            <a:br>
              <a:rPr lang="fr-FR" dirty="0"/>
            </a:br>
            <a:r>
              <a:rPr lang="fr-FR" dirty="0"/>
              <a:t>En revanche, c'est votre client FTP qui va initialiser la connexion au serveur FTP.</a:t>
            </a:r>
          </a:p>
          <a:p>
            <a:pPr algn="just">
              <a:buFont typeface="Wingdings" pitchFamily="2" charset="2"/>
              <a:buChar char="q"/>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2B90C5-EEEE-412B-ADAC-1CAADB0C1AB0}"/>
              </a:ext>
            </a:extLst>
          </p:cNvPr>
          <p:cNvSpPr>
            <a:spLocks noGrp="1"/>
          </p:cNvSpPr>
          <p:nvPr>
            <p:ph type="title"/>
          </p:nvPr>
        </p:nvSpPr>
        <p:spPr/>
        <p:txBody>
          <a:bodyPr/>
          <a:lstStyle/>
          <a:p>
            <a:r>
              <a:rPr lang="fr-FR" b="1" dirty="0" err="1">
                <a:solidFill>
                  <a:srgbClr val="C00000"/>
                </a:solidFill>
              </a:rPr>
              <a:t>Parefeu</a:t>
            </a:r>
            <a:r>
              <a:rPr lang="fr-FR" b="1" dirty="0">
                <a:solidFill>
                  <a:srgbClr val="C00000"/>
                </a:solidFill>
              </a:rPr>
              <a:t> et FTP</a:t>
            </a:r>
          </a:p>
        </p:txBody>
      </p:sp>
      <p:sp>
        <p:nvSpPr>
          <p:cNvPr id="3" name="Espace réservé du contenu 2">
            <a:extLst>
              <a:ext uri="{FF2B5EF4-FFF2-40B4-BE49-F238E27FC236}">
                <a16:creationId xmlns:a16="http://schemas.microsoft.com/office/drawing/2014/main" id="{ECF98005-8770-4351-89F1-4842E15CDEA9}"/>
              </a:ext>
            </a:extLst>
          </p:cNvPr>
          <p:cNvSpPr>
            <a:spLocks noGrp="1"/>
          </p:cNvSpPr>
          <p:nvPr>
            <p:ph idx="1"/>
          </p:nvPr>
        </p:nvSpPr>
        <p:spPr/>
        <p:txBody>
          <a:bodyPr>
            <a:normAutofit fontScale="92500" lnSpcReduction="20000"/>
          </a:bodyPr>
          <a:lstStyle/>
          <a:p>
            <a:pPr algn="just">
              <a:buFont typeface="Wingdings" panose="05000000000000000000" pitchFamily="2" charset="2"/>
              <a:buChar char="q"/>
            </a:pPr>
            <a:r>
              <a:rPr lang="fr-FR" dirty="0"/>
              <a:t>Si le client a un firewall (il bloque toutes les demandes entrantes), le mode actif ne fonctionnera probablement pas car le serveur n'arrivera jamais à se connecter au client pour transférer les données. </a:t>
            </a:r>
          </a:p>
          <a:p>
            <a:pPr algn="just">
              <a:buFont typeface="Wingdings" panose="05000000000000000000" pitchFamily="2" charset="2"/>
              <a:buChar char="q"/>
            </a:pPr>
            <a:r>
              <a:rPr lang="fr-FR" dirty="0"/>
              <a:t>Si le serveur a un firewall, il faut configurer celui ci pour qu'il laisse passer le port du serveur (21) et une plage de ports pour les transferts si le serveur accepte le mode passif. </a:t>
            </a:r>
          </a:p>
          <a:p>
            <a:pPr algn="just">
              <a:buFont typeface="Wingdings" panose="05000000000000000000" pitchFamily="2" charset="2"/>
              <a:buChar char="q"/>
            </a:pPr>
            <a:r>
              <a:rPr lang="fr-FR" dirty="0"/>
              <a:t>Le mode passif est recommandé dans le cas où un </a:t>
            </a:r>
            <a:r>
              <a:rPr lang="fr-FR"/>
              <a:t>pare-feu filtre </a:t>
            </a:r>
            <a:r>
              <a:rPr lang="fr-FR" dirty="0"/>
              <a:t>votre réseau.</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91811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Exemples</a:t>
            </a: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dirty="0"/>
              <a:t> Sous Linux/ Unix:</a:t>
            </a:r>
          </a:p>
          <a:p>
            <a:pPr marL="1079500" lvl="0">
              <a:buFont typeface="Wingdings" pitchFamily="2" charset="2"/>
              <a:buChar char="Ø"/>
            </a:pPr>
            <a:r>
              <a:rPr lang="fr-FR" dirty="0"/>
              <a:t>ProFTPd</a:t>
            </a:r>
          </a:p>
          <a:p>
            <a:pPr marL="1079500" lvl="0">
              <a:buFont typeface="Wingdings" pitchFamily="2" charset="2"/>
              <a:buChar char="Ø"/>
            </a:pPr>
            <a:r>
              <a:rPr lang="fr-FR" dirty="0"/>
              <a:t>Pure-</a:t>
            </a:r>
            <a:r>
              <a:rPr lang="fr-FR" dirty="0" err="1"/>
              <a:t>FTPd</a:t>
            </a:r>
            <a:endParaRPr lang="fr-FR" dirty="0"/>
          </a:p>
          <a:p>
            <a:pPr marL="1079500" lvl="0">
              <a:buFont typeface="Wingdings" pitchFamily="2" charset="2"/>
              <a:buChar char="Ø"/>
            </a:pPr>
            <a:r>
              <a:rPr lang="fr-FR" dirty="0" err="1"/>
              <a:t>VsFTPd</a:t>
            </a:r>
            <a:endParaRPr lang="fr-FR" dirty="0"/>
          </a:p>
          <a:p>
            <a:pPr>
              <a:buFont typeface="Wingdings" pitchFamily="2" charset="2"/>
              <a:buChar char="q"/>
            </a:pPr>
            <a:r>
              <a:rPr lang="fr-FR" dirty="0"/>
              <a:t> Sous Windows:</a:t>
            </a:r>
          </a:p>
          <a:p>
            <a:pPr marL="1160463" lvl="0" indent="-436563">
              <a:buFont typeface="Wingdings" pitchFamily="2" charset="2"/>
              <a:buChar char="Ø"/>
            </a:pPr>
            <a:r>
              <a:rPr lang="fr-FR" dirty="0"/>
              <a:t>FileZilla Server</a:t>
            </a:r>
          </a:p>
          <a:p>
            <a:pPr marL="1160463" lvl="0" indent="-436563">
              <a:buFont typeface="Wingdings" pitchFamily="2" charset="2"/>
              <a:buChar char="Ø"/>
            </a:pPr>
            <a:r>
              <a:rPr lang="fr-FR" dirty="0"/>
              <a:t> Pure-</a:t>
            </a:r>
            <a:r>
              <a:rPr lang="fr-FR" dirty="0" err="1"/>
              <a:t>FTPd</a:t>
            </a:r>
            <a:endParaRPr lang="fr-FR" dirty="0"/>
          </a:p>
          <a:p>
            <a:pPr>
              <a:buFont typeface="Wingdings" pitchFamily="2" charset="2"/>
              <a:buChar char="q"/>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Variantes FTP</a:t>
            </a:r>
          </a:p>
        </p:txBody>
      </p:sp>
      <p:sp>
        <p:nvSpPr>
          <p:cNvPr id="3" name="Espace réservé du contenu 2"/>
          <p:cNvSpPr>
            <a:spLocks noGrp="1"/>
          </p:cNvSpPr>
          <p:nvPr>
            <p:ph idx="1"/>
          </p:nvPr>
        </p:nvSpPr>
        <p:spPr/>
        <p:txBody>
          <a:bodyPr>
            <a:normAutofit lnSpcReduction="10000"/>
          </a:bodyPr>
          <a:lstStyle/>
          <a:p>
            <a:pPr>
              <a:buFont typeface="Wingdings" pitchFamily="2" charset="2"/>
              <a:buChar char="q"/>
            </a:pPr>
            <a:r>
              <a:rPr lang="fr-FR" dirty="0"/>
              <a:t> TFTP (</a:t>
            </a:r>
            <a:r>
              <a:rPr lang="fr-FR" b="1" i="1" dirty="0"/>
              <a:t>Trivial File Transfer Protocol</a:t>
            </a:r>
            <a:r>
              <a:rPr lang="fr-FR" dirty="0"/>
              <a:t> )</a:t>
            </a:r>
          </a:p>
          <a:p>
            <a:pPr marL="901700">
              <a:buFont typeface="Wingdings" pitchFamily="2" charset="2"/>
              <a:buChar char="Ø"/>
            </a:pPr>
            <a:r>
              <a:rPr lang="fr-FR" dirty="0"/>
              <a:t> Utilise le port 69 (UDP)</a:t>
            </a:r>
          </a:p>
          <a:p>
            <a:pPr marL="901700">
              <a:buFont typeface="Wingdings" pitchFamily="2" charset="2"/>
              <a:buChar char="Ø"/>
            </a:pPr>
            <a:r>
              <a:rPr lang="fr-FR" dirty="0"/>
              <a:t> Pas d’authentification</a:t>
            </a:r>
          </a:p>
          <a:p>
            <a:pPr>
              <a:buFont typeface="Wingdings" pitchFamily="2" charset="2"/>
              <a:buChar char="q"/>
            </a:pPr>
            <a:r>
              <a:rPr lang="fr-FR" dirty="0"/>
              <a:t> FTPS (</a:t>
            </a:r>
            <a:r>
              <a:rPr lang="fr-FR" b="1" dirty="0"/>
              <a:t>Secure FTP</a:t>
            </a:r>
            <a:r>
              <a:rPr lang="fr-FR" dirty="0"/>
              <a:t>)</a:t>
            </a:r>
          </a:p>
          <a:p>
            <a:pPr marL="628650" indent="-1588">
              <a:buFont typeface="Wingdings" pitchFamily="2" charset="2"/>
              <a:buChar char="Ø"/>
            </a:pPr>
            <a:r>
              <a:rPr lang="fr-FR" dirty="0"/>
              <a:t> Utilise SSH</a:t>
            </a:r>
          </a:p>
          <a:p>
            <a:pPr marL="628650" indent="-1588">
              <a:buFont typeface="Wingdings" pitchFamily="2" charset="2"/>
              <a:buChar char="Ø"/>
            </a:pPr>
            <a:r>
              <a:rPr lang="fr-FR" dirty="0"/>
              <a:t> Port 990</a:t>
            </a:r>
          </a:p>
          <a:p>
            <a:pPr>
              <a:buFont typeface="Wingdings" pitchFamily="2" charset="2"/>
              <a:buChar char="q"/>
            </a:pPr>
            <a:r>
              <a:rPr lang="fr-FR" dirty="0"/>
              <a:t> FXP (</a:t>
            </a:r>
            <a:r>
              <a:rPr lang="fr-FR" b="1" dirty="0"/>
              <a:t>File </a:t>
            </a:r>
            <a:r>
              <a:rPr lang="fr-FR" b="1" dirty="0" err="1"/>
              <a:t>eXchange</a:t>
            </a:r>
            <a:r>
              <a:rPr lang="fr-FR" b="1" dirty="0"/>
              <a:t> Protocol)</a:t>
            </a:r>
            <a:r>
              <a:rPr lang="fr-FR" dirty="0"/>
              <a:t> </a:t>
            </a:r>
          </a:p>
          <a:p>
            <a:pPr marL="628650" indent="284163">
              <a:buFont typeface="Wingdings" pitchFamily="2" charset="2"/>
              <a:buChar char="Ø"/>
            </a:pPr>
            <a:r>
              <a:rPr lang="fr-FR" dirty="0"/>
              <a:t> Pas encore standardisé</a:t>
            </a:r>
          </a:p>
          <a:p>
            <a:endParaRPr lang="fr-FR" dirty="0"/>
          </a:p>
          <a:p>
            <a:endParaRPr lang="fr-FR" dirty="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endParaRPr lang="fr-FR" dirty="0"/>
          </a:p>
          <a:p>
            <a:pPr>
              <a:buNone/>
            </a:pPr>
            <a:endParaRPr lang="fr-FR" dirty="0"/>
          </a:p>
          <a:p>
            <a:pPr>
              <a:buNone/>
            </a:pPr>
            <a:endParaRPr lang="fr-FR" dirty="0"/>
          </a:p>
          <a:p>
            <a:pPr algn="ctr">
              <a:buNone/>
            </a:pPr>
            <a:r>
              <a:rPr lang="fr-FR" dirty="0"/>
              <a:t>Installation et configuration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a:solidFill>
                  <a:srgbClr val="C00000"/>
                </a:solidFill>
              </a:rPr>
              <a:t>VSFTPD </a:t>
            </a:r>
            <a:br>
              <a:rPr lang="en-US" b="1" dirty="0">
                <a:solidFill>
                  <a:srgbClr val="C00000"/>
                </a:solidFill>
              </a:rPr>
            </a:br>
            <a:r>
              <a:rPr lang="en-US" b="1" dirty="0">
                <a:solidFill>
                  <a:srgbClr val="C00000"/>
                </a:solidFill>
              </a:rPr>
              <a:t>very secure FTP Daemon</a:t>
            </a:r>
            <a:endParaRPr lang="fr-FR" b="1" dirty="0">
              <a:solidFill>
                <a:srgbClr val="C00000"/>
              </a:solidFill>
            </a:endParaRPr>
          </a:p>
        </p:txBody>
      </p:sp>
      <p:sp>
        <p:nvSpPr>
          <p:cNvPr id="3" name="Espace réservé du contenu 2"/>
          <p:cNvSpPr>
            <a:spLocks noGrp="1"/>
          </p:cNvSpPr>
          <p:nvPr>
            <p:ph idx="1"/>
          </p:nvPr>
        </p:nvSpPr>
        <p:spPr/>
        <p:txBody>
          <a:bodyPr>
            <a:normAutofit lnSpcReduction="10000"/>
          </a:bodyPr>
          <a:lstStyle/>
          <a:p>
            <a:pPr>
              <a:buFont typeface="Wingdings" pitchFamily="2" charset="2"/>
              <a:buChar char="q"/>
            </a:pPr>
            <a:r>
              <a:rPr lang="fr-FR" b="1" dirty="0">
                <a:solidFill>
                  <a:srgbClr val="7030A0"/>
                </a:solidFill>
              </a:rPr>
              <a:t>Installation</a:t>
            </a:r>
          </a:p>
          <a:p>
            <a:pPr>
              <a:buNone/>
            </a:pPr>
            <a:r>
              <a:rPr lang="fr-FR" dirty="0" err="1"/>
              <a:t>sudo</a:t>
            </a:r>
            <a:r>
              <a:rPr lang="fr-FR" dirty="0"/>
              <a:t> </a:t>
            </a:r>
            <a:r>
              <a:rPr lang="fr-FR" dirty="0" err="1"/>
              <a:t>apt</a:t>
            </a:r>
            <a:r>
              <a:rPr lang="fr-FR" dirty="0"/>
              <a:t>-</a:t>
            </a:r>
            <a:r>
              <a:rPr lang="fr-FR" dirty="0" err="1"/>
              <a:t>get</a:t>
            </a:r>
            <a:r>
              <a:rPr lang="fr-FR" dirty="0"/>
              <a:t> </a:t>
            </a:r>
            <a:r>
              <a:rPr lang="fr-FR" dirty="0" err="1"/>
              <a:t>install</a:t>
            </a:r>
            <a:r>
              <a:rPr lang="fr-FR" dirty="0"/>
              <a:t> </a:t>
            </a:r>
            <a:r>
              <a:rPr lang="fr-FR" dirty="0" err="1"/>
              <a:t>vsftpd</a:t>
            </a:r>
            <a:endParaRPr lang="fr-FR" dirty="0"/>
          </a:p>
          <a:p>
            <a:pPr>
              <a:buFont typeface="Wingdings" pitchFamily="2" charset="2"/>
              <a:buChar char="q"/>
            </a:pPr>
            <a:r>
              <a:rPr lang="fr-FR" b="1" dirty="0">
                <a:solidFill>
                  <a:srgbClr val="7030A0"/>
                </a:solidFill>
              </a:rPr>
              <a:t> Création du compte FTP</a:t>
            </a:r>
          </a:p>
          <a:p>
            <a:pPr>
              <a:buNone/>
            </a:pPr>
            <a:r>
              <a:rPr lang="fr-FR" dirty="0" err="1"/>
              <a:t>sudo</a:t>
            </a:r>
            <a:r>
              <a:rPr lang="fr-FR" dirty="0"/>
              <a:t> </a:t>
            </a:r>
            <a:r>
              <a:rPr lang="fr-FR" dirty="0" err="1"/>
              <a:t>useradd</a:t>
            </a:r>
            <a:r>
              <a:rPr lang="fr-FR" dirty="0"/>
              <a:t> --system ftp</a:t>
            </a:r>
          </a:p>
          <a:p>
            <a:pPr>
              <a:buFont typeface="Wingdings" pitchFamily="2" charset="2"/>
              <a:buChar char="q"/>
            </a:pPr>
            <a:r>
              <a:rPr lang="it-IT" b="1" dirty="0">
                <a:solidFill>
                  <a:srgbClr val="7030A0"/>
                </a:solidFill>
              </a:rPr>
              <a:t> Configuration via le fichier</a:t>
            </a:r>
          </a:p>
          <a:p>
            <a:pPr>
              <a:buNone/>
            </a:pPr>
            <a:r>
              <a:rPr lang="it-IT" dirty="0"/>
              <a:t>vsftpd.conf</a:t>
            </a:r>
          </a:p>
          <a:p>
            <a:pPr>
              <a:buFont typeface="Wingdings" pitchFamily="2" charset="2"/>
              <a:buChar char="q"/>
            </a:pPr>
            <a:r>
              <a:rPr lang="it-IT" dirty="0"/>
              <a:t> </a:t>
            </a:r>
            <a:r>
              <a:rPr lang="it-IT" b="1" dirty="0">
                <a:solidFill>
                  <a:srgbClr val="7030A0"/>
                </a:solidFill>
              </a:rPr>
              <a:t>Démarrer le serveur</a:t>
            </a:r>
          </a:p>
          <a:p>
            <a:pPr>
              <a:buNone/>
            </a:pPr>
            <a:r>
              <a:rPr lang="it-IT" dirty="0"/>
              <a:t>sudo /etc/init.d/vsftpd restart</a:t>
            </a:r>
          </a:p>
          <a:p>
            <a:pPr>
              <a:buNone/>
            </a:pPr>
            <a:endParaRPr lang="it-IT" dirty="0"/>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Configuration</a:t>
            </a:r>
          </a:p>
        </p:txBody>
      </p:sp>
      <p:sp>
        <p:nvSpPr>
          <p:cNvPr id="3" name="Espace réservé du contenu 2"/>
          <p:cNvSpPr>
            <a:spLocks noGrp="1"/>
          </p:cNvSpPr>
          <p:nvPr>
            <p:ph idx="1"/>
          </p:nvPr>
        </p:nvSpPr>
        <p:spPr/>
        <p:txBody>
          <a:bodyPr>
            <a:normAutofit fontScale="70000" lnSpcReduction="20000"/>
          </a:bodyPr>
          <a:lstStyle/>
          <a:p>
            <a:pPr algn="just">
              <a:buFont typeface="Wingdings" pitchFamily="2" charset="2"/>
              <a:buChar char="q"/>
            </a:pPr>
            <a:r>
              <a:rPr lang="fr-FR" b="1" dirty="0">
                <a:solidFill>
                  <a:srgbClr val="7030A0"/>
                </a:solidFill>
              </a:rPr>
              <a:t>Pour  indiquer la bannière </a:t>
            </a:r>
          </a:p>
          <a:p>
            <a:pPr algn="just">
              <a:buNone/>
            </a:pPr>
            <a:r>
              <a:rPr lang="fr-FR" dirty="0" err="1"/>
              <a:t>ftpd_banner</a:t>
            </a:r>
            <a:r>
              <a:rPr lang="fr-FR" dirty="0"/>
              <a:t> = Bienvenue sur le serveur</a:t>
            </a:r>
          </a:p>
          <a:p>
            <a:pPr algn="just">
              <a:buFont typeface="Wingdings" pitchFamily="2" charset="2"/>
              <a:buChar char="q"/>
            </a:pPr>
            <a:r>
              <a:rPr lang="fr-FR" b="1" dirty="0">
                <a:solidFill>
                  <a:srgbClr val="7030A0"/>
                </a:solidFill>
              </a:rPr>
              <a:t>Pour que le serveur fonctionne en mode </a:t>
            </a:r>
            <a:r>
              <a:rPr lang="fr-FR" b="1" dirty="0" err="1">
                <a:solidFill>
                  <a:srgbClr val="7030A0"/>
                </a:solidFill>
              </a:rPr>
              <a:t>standalone</a:t>
            </a:r>
            <a:r>
              <a:rPr lang="fr-FR" b="1" dirty="0">
                <a:solidFill>
                  <a:srgbClr val="7030A0"/>
                </a:solidFill>
              </a:rPr>
              <a:t> (autonome)</a:t>
            </a:r>
            <a:r>
              <a:rPr lang="fr-FR" dirty="0"/>
              <a:t> </a:t>
            </a:r>
            <a:r>
              <a:rPr lang="fr-FR" dirty="0" err="1"/>
              <a:t>listen</a:t>
            </a:r>
            <a:r>
              <a:rPr lang="fr-FR" dirty="0"/>
              <a:t>=YES</a:t>
            </a:r>
          </a:p>
          <a:p>
            <a:pPr algn="just">
              <a:buFont typeface="Wingdings" pitchFamily="2" charset="2"/>
              <a:buChar char="q"/>
            </a:pPr>
            <a:r>
              <a:rPr lang="fr-FR" b="1" dirty="0">
                <a:solidFill>
                  <a:srgbClr val="7030A0"/>
                </a:solidFill>
              </a:rPr>
              <a:t>Pour indiquer le port d'écoute </a:t>
            </a:r>
            <a:r>
              <a:rPr lang="fr-FR" b="1" dirty="0" err="1">
                <a:solidFill>
                  <a:srgbClr val="7030A0"/>
                </a:solidFill>
              </a:rPr>
              <a:t>tcp</a:t>
            </a:r>
            <a:r>
              <a:rPr lang="fr-FR" b="1" dirty="0">
                <a:solidFill>
                  <a:srgbClr val="7030A0"/>
                </a:solidFill>
              </a:rPr>
              <a:t> du serveur, par défaut 21 </a:t>
            </a:r>
            <a:r>
              <a:rPr lang="fr-FR" dirty="0" err="1"/>
              <a:t>listen_port</a:t>
            </a:r>
            <a:r>
              <a:rPr lang="fr-FR" dirty="0"/>
              <a:t>=6996</a:t>
            </a:r>
          </a:p>
          <a:p>
            <a:pPr algn="just">
              <a:buFont typeface="Wingdings" pitchFamily="2" charset="2"/>
              <a:buChar char="q"/>
            </a:pPr>
            <a:r>
              <a:rPr lang="fr-FR" b="1" dirty="0">
                <a:solidFill>
                  <a:srgbClr val="7030A0"/>
                </a:solidFill>
              </a:rPr>
              <a:t>Pour interdire les connexions anonymes </a:t>
            </a:r>
          </a:p>
          <a:p>
            <a:pPr algn="just">
              <a:buNone/>
            </a:pPr>
            <a:r>
              <a:rPr lang="fr-FR" dirty="0"/>
              <a:t>	</a:t>
            </a:r>
            <a:r>
              <a:rPr lang="fr-FR" dirty="0" err="1"/>
              <a:t>anonymous_enable</a:t>
            </a:r>
            <a:r>
              <a:rPr lang="fr-FR" dirty="0"/>
              <a:t>=NO</a:t>
            </a:r>
          </a:p>
          <a:p>
            <a:pPr algn="just">
              <a:buFont typeface="Wingdings" pitchFamily="2" charset="2"/>
              <a:buChar char="q"/>
            </a:pPr>
            <a:r>
              <a:rPr lang="fr-FR" b="1" dirty="0">
                <a:solidFill>
                  <a:srgbClr val="7030A0"/>
                </a:solidFill>
              </a:rPr>
              <a:t>Pour interdire la création de répertoires anonymes </a:t>
            </a:r>
            <a:r>
              <a:rPr lang="fr-FR" dirty="0" err="1"/>
              <a:t>anon_mkdir_write_enable</a:t>
            </a:r>
            <a:r>
              <a:rPr lang="fr-FR" dirty="0"/>
              <a:t>=NO </a:t>
            </a:r>
          </a:p>
          <a:p>
            <a:pPr algn="just">
              <a:buFont typeface="Wingdings" pitchFamily="2" charset="2"/>
              <a:buChar char="q"/>
            </a:pPr>
            <a:r>
              <a:rPr lang="fr-FR" b="1" dirty="0">
                <a:solidFill>
                  <a:srgbClr val="7030A0"/>
                </a:solidFill>
              </a:rPr>
              <a:t>Pour interdire l’écriture anonyme </a:t>
            </a:r>
          </a:p>
          <a:p>
            <a:pPr algn="just">
              <a:buNone/>
            </a:pPr>
            <a:r>
              <a:rPr lang="fr-FR" dirty="0"/>
              <a:t>	</a:t>
            </a:r>
            <a:r>
              <a:rPr lang="fr-FR" dirty="0" err="1"/>
              <a:t>anon_upload_enable</a:t>
            </a:r>
            <a:r>
              <a:rPr lang="fr-FR" dirty="0"/>
              <a:t>=NO</a:t>
            </a:r>
          </a:p>
          <a:p>
            <a:pPr algn="just">
              <a:buFont typeface="Wingdings" pitchFamily="2" charset="2"/>
              <a:buChar char="q"/>
            </a:pPr>
            <a:r>
              <a:rPr lang="fr-FR" b="1" dirty="0">
                <a:solidFill>
                  <a:srgbClr val="7030A0"/>
                </a:solidFill>
              </a:rPr>
              <a:t>Pour interdire la modification de répertoire </a:t>
            </a:r>
            <a:r>
              <a:rPr lang="fr-FR" dirty="0" err="1"/>
              <a:t>anon_other_write_enable</a:t>
            </a:r>
            <a:r>
              <a:rPr lang="fr-FR" dirty="0"/>
              <a:t>=NO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Font typeface="Wingdings" pitchFamily="2" charset="2"/>
              <a:buChar char="q"/>
            </a:pPr>
            <a:r>
              <a:rPr lang="fr-FR" dirty="0"/>
              <a:t> </a:t>
            </a:r>
            <a:r>
              <a:rPr lang="fr-FR" b="1" dirty="0">
                <a:solidFill>
                  <a:srgbClr val="7030A0"/>
                </a:solidFill>
              </a:rPr>
              <a:t>Pour accepter les connexions des utilisateurs </a:t>
            </a:r>
            <a:r>
              <a:rPr lang="fr-FR" dirty="0"/>
              <a:t>locaux </a:t>
            </a:r>
            <a:r>
              <a:rPr lang="fr-FR" dirty="0" err="1"/>
              <a:t>local_enable</a:t>
            </a:r>
            <a:r>
              <a:rPr lang="fr-FR" dirty="0"/>
              <a:t>=YES</a:t>
            </a:r>
          </a:p>
          <a:p>
            <a:pPr>
              <a:buFont typeface="Wingdings" pitchFamily="2" charset="2"/>
              <a:buChar char="q"/>
            </a:pPr>
            <a:r>
              <a:rPr lang="fr-FR" dirty="0"/>
              <a:t> </a:t>
            </a:r>
            <a:r>
              <a:rPr lang="fr-FR" b="1" dirty="0">
                <a:solidFill>
                  <a:srgbClr val="7030A0"/>
                </a:solidFill>
              </a:rPr>
              <a:t>Pour accepter l'écriture de fichier </a:t>
            </a:r>
          </a:p>
          <a:p>
            <a:pPr>
              <a:buNone/>
            </a:pPr>
            <a:r>
              <a:rPr lang="fr-FR" dirty="0" err="1"/>
              <a:t>write_enable</a:t>
            </a:r>
            <a:r>
              <a:rPr lang="fr-FR" dirty="0"/>
              <a:t>=YES</a:t>
            </a:r>
          </a:p>
          <a:p>
            <a:pPr>
              <a:buFont typeface="Wingdings" pitchFamily="2" charset="2"/>
              <a:buChar char="q"/>
            </a:pPr>
            <a:r>
              <a:rPr lang="fr-FR" dirty="0"/>
              <a:t> </a:t>
            </a:r>
            <a:r>
              <a:rPr lang="fr-FR" b="1" dirty="0">
                <a:solidFill>
                  <a:srgbClr val="7030A0"/>
                </a:solidFill>
              </a:rPr>
              <a:t>Pour indiquer que tous les utilisateurs sont limités à leurs propres répertoires </a:t>
            </a:r>
          </a:p>
          <a:p>
            <a:pPr>
              <a:buNone/>
            </a:pPr>
            <a:r>
              <a:rPr lang="fr-FR" dirty="0" err="1"/>
              <a:t>chroot_local_user</a:t>
            </a:r>
            <a:r>
              <a:rPr lang="fr-FR" dirty="0"/>
              <a:t>=YES </a:t>
            </a:r>
          </a:p>
          <a:p>
            <a:pPr>
              <a:buNone/>
            </a:pPr>
            <a:r>
              <a:rPr lang="fr-FR" dirty="0" err="1"/>
              <a:t>chroot_list_enable</a:t>
            </a:r>
            <a:r>
              <a:rPr lang="fr-FR" dirty="0"/>
              <a:t>=NO</a:t>
            </a:r>
          </a:p>
        </p:txBody>
      </p:sp>
      <p:sp>
        <p:nvSpPr>
          <p:cNvPr id="4" name="Titre 1"/>
          <p:cNvSpPr>
            <a:spLocks noGrp="1"/>
          </p:cNvSpPr>
          <p:nvPr>
            <p:ph type="title"/>
          </p:nvPr>
        </p:nvSpPr>
        <p:spPr>
          <a:xfrm>
            <a:off x="457200" y="274638"/>
            <a:ext cx="8229600" cy="1143000"/>
          </a:xfrm>
        </p:spPr>
        <p:txBody>
          <a:bodyPr/>
          <a:lstStyle/>
          <a:p>
            <a:r>
              <a:rPr lang="fr-FR" b="1" dirty="0">
                <a:solidFill>
                  <a:srgbClr val="C00000"/>
                </a:solidFill>
              </a:rPr>
              <a:t>Configuration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buNone/>
            </a:pPr>
            <a:r>
              <a:rPr lang="fr-FR" dirty="0"/>
              <a:t>    Faire un serveur pour que quelques amis viennent télécharger les vidéos, avec ces règles:</a:t>
            </a:r>
          </a:p>
          <a:p>
            <a:pPr marL="1074738" indent="-450850" algn="just">
              <a:buFont typeface="Wingdings" pitchFamily="2" charset="2"/>
              <a:buChar char="Ø"/>
            </a:pPr>
            <a:r>
              <a:rPr lang="fr-FR" dirty="0"/>
              <a:t> Utilisateurs déclarés </a:t>
            </a:r>
          </a:p>
          <a:p>
            <a:pPr marL="1074738" indent="-450850" algn="just">
              <a:buFont typeface="Wingdings" pitchFamily="2" charset="2"/>
              <a:buChar char="Ø"/>
            </a:pPr>
            <a:r>
              <a:rPr lang="fr-FR" dirty="0"/>
              <a:t> Rien à protéger </a:t>
            </a:r>
          </a:p>
          <a:p>
            <a:pPr marL="1074738" indent="-450850" algn="just">
              <a:buFont typeface="Wingdings" pitchFamily="2" charset="2"/>
              <a:buChar char="Ø"/>
            </a:pPr>
            <a:r>
              <a:rPr lang="fr-FR" dirty="0"/>
              <a:t> Ecriture interdite</a:t>
            </a:r>
          </a:p>
        </p:txBody>
      </p:sp>
      <p:sp>
        <p:nvSpPr>
          <p:cNvPr id="4" name="Titre 1"/>
          <p:cNvSpPr>
            <a:spLocks noGrp="1"/>
          </p:cNvSpPr>
          <p:nvPr>
            <p:ph type="title"/>
          </p:nvPr>
        </p:nvSpPr>
        <p:spPr>
          <a:xfrm>
            <a:off x="457200" y="274638"/>
            <a:ext cx="8229600" cy="1143000"/>
          </a:xfrm>
        </p:spPr>
        <p:txBody>
          <a:bodyPr/>
          <a:lstStyle/>
          <a:p>
            <a:r>
              <a:rPr lang="fr-FR" b="1" dirty="0">
                <a:solidFill>
                  <a:srgbClr val="C00000"/>
                </a:solidFill>
              </a:rPr>
              <a:t>Exemple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err="1"/>
              <a:t>listen</a:t>
            </a:r>
            <a:r>
              <a:rPr lang="fr-FR" dirty="0"/>
              <a:t>=YES </a:t>
            </a:r>
          </a:p>
          <a:p>
            <a:pPr>
              <a:buNone/>
            </a:pPr>
            <a:r>
              <a:rPr lang="fr-FR" dirty="0" err="1"/>
              <a:t>anonymous_enable</a:t>
            </a:r>
            <a:r>
              <a:rPr lang="fr-FR" dirty="0"/>
              <a:t>=NO</a:t>
            </a:r>
          </a:p>
          <a:p>
            <a:pPr>
              <a:buNone/>
            </a:pPr>
            <a:r>
              <a:rPr lang="fr-FR" dirty="0" err="1"/>
              <a:t>local_enable</a:t>
            </a:r>
            <a:r>
              <a:rPr lang="fr-FR" dirty="0"/>
              <a:t>=YES </a:t>
            </a:r>
          </a:p>
          <a:p>
            <a:pPr>
              <a:buNone/>
            </a:pPr>
            <a:r>
              <a:rPr lang="fr-FR" dirty="0" err="1"/>
              <a:t>write_enable</a:t>
            </a:r>
            <a:r>
              <a:rPr lang="fr-FR" dirty="0"/>
              <a:t>=NO</a:t>
            </a:r>
          </a:p>
          <a:p>
            <a:pPr>
              <a:buNone/>
            </a:pPr>
            <a:r>
              <a:rPr lang="fr-FR" dirty="0" err="1"/>
              <a:t>ftpd_banner</a:t>
            </a:r>
            <a:r>
              <a:rPr lang="fr-FR" dirty="0"/>
              <a:t>=/</a:t>
            </a:r>
            <a:r>
              <a:rPr lang="fr-FR" dirty="0" err="1"/>
              <a:t>etc</a:t>
            </a:r>
            <a:r>
              <a:rPr lang="fr-FR" dirty="0"/>
              <a:t>/</a:t>
            </a:r>
            <a:r>
              <a:rPr lang="fr-FR" dirty="0" err="1"/>
              <a:t>ma_banniere</a:t>
            </a:r>
            <a:endParaRPr lang="fr-FR" dirty="0"/>
          </a:p>
          <a:p>
            <a:pPr>
              <a:buNone/>
            </a:pPr>
            <a:r>
              <a:rPr lang="fr-FR" dirty="0" err="1"/>
              <a:t>chroot_local_user</a:t>
            </a:r>
            <a:r>
              <a:rPr lang="fr-FR" dirty="0"/>
              <a:t>=NO</a:t>
            </a:r>
          </a:p>
          <a:p>
            <a:pPr>
              <a:buNone/>
            </a:pPr>
            <a:endParaRPr lang="fr-FR" dirty="0"/>
          </a:p>
        </p:txBody>
      </p:sp>
      <p:sp>
        <p:nvSpPr>
          <p:cNvPr id="4" name="Titre 1"/>
          <p:cNvSpPr>
            <a:spLocks noGrp="1"/>
          </p:cNvSpPr>
          <p:nvPr>
            <p:ph type="title"/>
          </p:nvPr>
        </p:nvSpPr>
        <p:spPr/>
        <p:txBody>
          <a:bodyPr/>
          <a:lstStyle/>
          <a:p>
            <a:r>
              <a:rPr lang="fr-FR" b="1" dirty="0">
                <a:solidFill>
                  <a:srgbClr val="C00000"/>
                </a:solidFill>
              </a:rPr>
              <a:t>Exemple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buNone/>
            </a:pPr>
            <a:r>
              <a:rPr lang="fr-FR" dirty="0"/>
              <a:t>    </a:t>
            </a:r>
          </a:p>
        </p:txBody>
      </p:sp>
      <p:sp>
        <p:nvSpPr>
          <p:cNvPr id="4" name="Titre 1"/>
          <p:cNvSpPr>
            <a:spLocks noGrp="1"/>
          </p:cNvSpPr>
          <p:nvPr>
            <p:ph type="title"/>
          </p:nvPr>
        </p:nvSpPr>
        <p:spPr/>
        <p:txBody>
          <a:bodyPr/>
          <a:lstStyle/>
          <a:p>
            <a:r>
              <a:rPr lang="fr-FR" b="1" dirty="0">
                <a:solidFill>
                  <a:srgbClr val="C00000"/>
                </a:solidFill>
              </a:rPr>
              <a:t>Introduction</a:t>
            </a:r>
          </a:p>
        </p:txBody>
      </p:sp>
      <p:sp>
        <p:nvSpPr>
          <p:cNvPr id="5" name="Espace réservé du contenu 2"/>
          <p:cNvSpPr txBox="1">
            <a:spLocks/>
          </p:cNvSpPr>
          <p:nvPr/>
        </p:nvSpPr>
        <p:spPr>
          <a:xfrm>
            <a:off x="609600" y="1752600"/>
            <a:ext cx="8229600" cy="4525963"/>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q"/>
              <a:tabLst/>
              <a:defRPr/>
            </a:pPr>
            <a:r>
              <a:rPr kumimoji="0" lang="fr-FR" sz="3200" b="0" i="0" u="none" strike="noStrike" kern="1200" cap="none" spc="0" normalizeH="0" baseline="0" noProof="0" dirty="0">
                <a:ln>
                  <a:noFill/>
                </a:ln>
                <a:solidFill>
                  <a:schemeClr val="tx1"/>
                </a:solidFill>
                <a:effectLst/>
                <a:uLnTx/>
                <a:uFillTx/>
                <a:latin typeface="+mn-lt"/>
                <a:ea typeface="+mn-ea"/>
                <a:cs typeface="+mn-cs"/>
              </a:rPr>
              <a:t> Un serveur de fichier fournit un emplacement central sur votre réseau où vous pouvez stocker et partager des fichiers avec des utilisateurs de votre réseau. </a:t>
            </a: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q"/>
              <a:tabLst/>
              <a:defRPr/>
            </a:pPr>
            <a:r>
              <a:rPr kumimoji="0" lang="fr-FR" sz="3200" b="0" i="0" u="none" strike="noStrike" kern="1200" cap="none" spc="0" normalizeH="0" baseline="0" noProof="0" dirty="0">
                <a:ln>
                  <a:noFill/>
                </a:ln>
                <a:solidFill>
                  <a:schemeClr val="tx1"/>
                </a:solidFill>
                <a:effectLst/>
                <a:uLnTx/>
                <a:uFillTx/>
                <a:latin typeface="+mn-lt"/>
                <a:ea typeface="+mn-ea"/>
                <a:cs typeface="+mn-cs"/>
              </a:rPr>
              <a:t> Il possède généralement une grande quantité d'espace disque où sont déposés des fichiers. </a:t>
            </a: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q"/>
              <a:tabLst/>
              <a:defRPr/>
            </a:pPr>
            <a:r>
              <a:rPr kumimoji="0" lang="fr-FR" sz="3200" b="0" i="0" u="none" strike="noStrike" kern="1200" cap="none" spc="0" normalizeH="0" baseline="0" noProof="0" dirty="0">
                <a:ln>
                  <a:noFill/>
                </a:ln>
                <a:solidFill>
                  <a:schemeClr val="tx1"/>
                </a:solidFill>
                <a:effectLst/>
                <a:uLnTx/>
                <a:uFillTx/>
                <a:latin typeface="+mn-lt"/>
                <a:ea typeface="+mn-ea"/>
                <a:cs typeface="+mn-cs"/>
              </a:rPr>
              <a:t> Les utilisateurs peuvent ensuite les récupérer au moyen d'un protocole de partage de fichier.</a:t>
            </a: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q"/>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Char char="q"/>
              <a:tabLst/>
              <a:defRPr/>
            </a:pPr>
            <a:endParaRPr kumimoji="0" lang="fr-F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On utilise généralement l'un de ces protocoles:</a:t>
            </a:r>
          </a:p>
          <a:p>
            <a:pPr algn="just">
              <a:buFont typeface="Wingdings" pitchFamily="2" charset="2"/>
              <a:buChar char="q"/>
            </a:pPr>
            <a:endParaRPr lang="fr-FR" dirty="0"/>
          </a:p>
          <a:p>
            <a:pPr marL="1069975" lvl="0" algn="just" defTabSz="1160463">
              <a:buFont typeface="Wingdings" pitchFamily="2" charset="2"/>
              <a:buChar char="Ø"/>
            </a:pPr>
            <a:r>
              <a:rPr lang="fr-FR" dirty="0"/>
              <a:t> FTP (File Transfer Protocol)</a:t>
            </a:r>
          </a:p>
          <a:p>
            <a:pPr marL="1069975" lvl="0" algn="just" defTabSz="1160463">
              <a:buFont typeface="Wingdings" pitchFamily="2" charset="2"/>
              <a:buChar char="Ø"/>
            </a:pPr>
            <a:r>
              <a:rPr lang="fr-FR" dirty="0"/>
              <a:t> CIFS (Common Internet File System)</a:t>
            </a:r>
          </a:p>
          <a:p>
            <a:pPr marL="1069975" lvl="0" algn="just" defTabSz="1160463">
              <a:buFont typeface="Wingdings" pitchFamily="2" charset="2"/>
              <a:buChar char="Ø"/>
            </a:pPr>
            <a:r>
              <a:rPr lang="fr-FR" dirty="0"/>
              <a:t> NFS (Network File System)</a:t>
            </a:r>
          </a:p>
          <a:p>
            <a:pPr algn="just"/>
            <a:endParaRPr lang="fr-FR" dirty="0"/>
          </a:p>
          <a:p>
            <a:pPr algn="just"/>
            <a:endParaRPr lang="fr-FR" dirty="0"/>
          </a:p>
        </p:txBody>
      </p:sp>
      <p:sp>
        <p:nvSpPr>
          <p:cNvPr id="4" name="Titre 1"/>
          <p:cNvSpPr>
            <a:spLocks noGrp="1"/>
          </p:cNvSpPr>
          <p:nvPr>
            <p:ph type="title"/>
          </p:nvPr>
        </p:nvSpPr>
        <p:spPr>
          <a:xfrm>
            <a:off x="457200" y="274638"/>
            <a:ext cx="8229600" cy="1143000"/>
          </a:xfrm>
        </p:spPr>
        <p:txBody>
          <a:bodyPr/>
          <a:lstStyle/>
          <a:p>
            <a:r>
              <a:rPr lang="fr-FR" b="1" dirty="0">
                <a:solidFill>
                  <a:srgbClr val="C00000"/>
                </a:solidFill>
              </a:rPr>
              <a:t>Serveurs de fichiers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Protocole FTP</a:t>
            </a:r>
            <a:br>
              <a:rPr lang="fr-FR" b="1" dirty="0">
                <a:solidFill>
                  <a:srgbClr val="C00000"/>
                </a:solidFill>
              </a:rPr>
            </a:br>
            <a:r>
              <a:rPr lang="fr-FR" b="1" dirty="0">
                <a:solidFill>
                  <a:srgbClr val="C00000"/>
                </a:solidFill>
              </a:rPr>
              <a:t>File Transfert Protocol </a:t>
            </a:r>
          </a:p>
        </p:txBody>
      </p:sp>
      <p:sp>
        <p:nvSpPr>
          <p:cNvPr id="3" name="Espace réservé du contenu 2"/>
          <p:cNvSpPr>
            <a:spLocks noGrp="1"/>
          </p:cNvSpPr>
          <p:nvPr>
            <p:ph idx="1"/>
          </p:nvPr>
        </p:nvSpPr>
        <p:spPr/>
        <p:txBody>
          <a:bodyPr>
            <a:normAutofit fontScale="92500" lnSpcReduction="20000"/>
          </a:bodyPr>
          <a:lstStyle/>
          <a:p>
            <a:pPr>
              <a:buFont typeface="Wingdings" pitchFamily="2" charset="2"/>
              <a:buChar char="q"/>
            </a:pPr>
            <a:r>
              <a:rPr lang="fr-FR" dirty="0"/>
              <a:t> On a commencé à travailler sur le FTP à partir de 1971 </a:t>
            </a:r>
          </a:p>
          <a:p>
            <a:pPr>
              <a:buFont typeface="Wingdings" pitchFamily="2" charset="2"/>
              <a:buChar char="q"/>
            </a:pPr>
            <a:r>
              <a:rPr lang="fr-FR" dirty="0"/>
              <a:t> Permet le transfert de fichiers</a:t>
            </a:r>
          </a:p>
          <a:p>
            <a:pPr>
              <a:buFont typeface="Wingdings" pitchFamily="2" charset="2"/>
              <a:buChar char="q"/>
            </a:pPr>
            <a:r>
              <a:rPr lang="fr-FR" dirty="0"/>
              <a:t>Obéit à un modèle client-serveur</a:t>
            </a:r>
          </a:p>
          <a:p>
            <a:pPr>
              <a:buFont typeface="Wingdings" pitchFamily="2" charset="2"/>
              <a:buChar char="q"/>
            </a:pPr>
            <a:r>
              <a:rPr lang="fr-FR" dirty="0"/>
              <a:t> Utilise une connexion TCP</a:t>
            </a:r>
          </a:p>
          <a:p>
            <a:pPr>
              <a:buFont typeface="Wingdings" pitchFamily="2" charset="2"/>
              <a:buChar char="q"/>
            </a:pPr>
            <a:r>
              <a:rPr lang="fr-FR" dirty="0"/>
              <a:t> Utilise le port 21 pour les commandes et le port 20 pour les données</a:t>
            </a:r>
          </a:p>
          <a:p>
            <a:pPr>
              <a:buFont typeface="Wingdings" pitchFamily="2" charset="2"/>
              <a:buChar char="q"/>
            </a:pPr>
            <a:r>
              <a:rPr lang="fr-FR" dirty="0"/>
              <a:t> S’il y a un pare-feu, le port 20 ne pourra pas être utilisé et c’est au serveur d’indiquer le numéro de port à utiliser.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algn="just">
              <a:buFont typeface="Wingdings" pitchFamily="2" charset="2"/>
              <a:buChar char="q"/>
            </a:pPr>
            <a:r>
              <a:rPr lang="fr-FR" dirty="0"/>
              <a:t> Quand le client envoie un fichier vers le serveur : on parle de « </a:t>
            </a:r>
            <a:r>
              <a:rPr lang="fr-FR" dirty="0" err="1"/>
              <a:t>upload</a:t>
            </a:r>
            <a:r>
              <a:rPr lang="fr-FR" dirty="0"/>
              <a:t> ».</a:t>
            </a:r>
          </a:p>
          <a:p>
            <a:pPr algn="just">
              <a:buFont typeface="Wingdings" pitchFamily="2" charset="2"/>
              <a:buChar char="q"/>
            </a:pPr>
            <a:endParaRPr lang="fr-FR" dirty="0"/>
          </a:p>
          <a:p>
            <a:pPr algn="just">
              <a:buFont typeface="Wingdings" pitchFamily="2" charset="2"/>
              <a:buChar char="q"/>
            </a:pPr>
            <a:r>
              <a:rPr lang="fr-FR" dirty="0"/>
              <a:t> Quand le client télécharge un fichier : on parle de « </a:t>
            </a:r>
            <a:r>
              <a:rPr lang="fr-FR" dirty="0" err="1"/>
              <a:t>download</a:t>
            </a:r>
            <a:r>
              <a:rPr lang="fr-FR" dirty="0"/>
              <a:t> ».</a:t>
            </a:r>
          </a:p>
          <a:p>
            <a:pPr algn="just">
              <a:buNone/>
            </a:pPr>
            <a:endParaRPr lang="fr-FR" dirty="0"/>
          </a:p>
          <a:p>
            <a:pPr algn="just">
              <a:buFont typeface="Wingdings" pitchFamily="2" charset="2"/>
              <a:buChar char="q"/>
            </a:pPr>
            <a:r>
              <a:rPr lang="fr-FR" dirty="0"/>
              <a:t> FTP est utilisé pour des connexions ponctuelles lorsque le client n'a pas besoin d'être connecté en permanence au serveur de fichier.</a:t>
            </a:r>
            <a:r>
              <a:rPr lang="fr-FR" b="1" baseline="-25000" dirty="0"/>
              <a:t> </a:t>
            </a:r>
            <a:endParaRPr lang="fr-FR" dirty="0"/>
          </a:p>
          <a:p>
            <a:pPr algn="just">
              <a:buFont typeface="Wingdings" pitchFamily="2" charset="2"/>
              <a:buChar char="q"/>
            </a:pPr>
            <a:endParaRPr lang="fr-FR" dirty="0"/>
          </a:p>
          <a:p>
            <a:pPr algn="just">
              <a:buFont typeface="Wingdings" pitchFamily="2" charset="2"/>
              <a:buChar char="q"/>
            </a:pPr>
            <a:r>
              <a:rPr lang="fr-FR" dirty="0"/>
              <a:t>Le protocole FTP n’est pas sécurisé : les mots de passe sont envoyés sans cryptage entre le client FTP et le serveur FTP.</a:t>
            </a:r>
          </a:p>
        </p:txBody>
      </p:sp>
      <p:sp>
        <p:nvSpPr>
          <p:cNvPr id="6" name="Titre 1"/>
          <p:cNvSpPr>
            <a:spLocks noGrp="1"/>
          </p:cNvSpPr>
          <p:nvPr>
            <p:ph type="title"/>
          </p:nvPr>
        </p:nvSpPr>
        <p:spPr>
          <a:xfrm>
            <a:off x="457200" y="274638"/>
            <a:ext cx="8229600" cy="1143000"/>
          </a:xfrm>
        </p:spPr>
        <p:txBody>
          <a:bodyPr>
            <a:normAutofit fontScale="90000"/>
          </a:bodyPr>
          <a:lstStyle/>
          <a:p>
            <a:r>
              <a:rPr lang="fr-FR" b="1" dirty="0">
                <a:solidFill>
                  <a:srgbClr val="C00000"/>
                </a:solidFill>
              </a:rPr>
              <a:t>Protocole FTP</a:t>
            </a:r>
            <a:br>
              <a:rPr lang="fr-FR" b="1" dirty="0">
                <a:solidFill>
                  <a:srgbClr val="C00000"/>
                </a:solidFill>
              </a:rPr>
            </a:br>
            <a:r>
              <a:rPr lang="fr-FR" b="1" dirty="0">
                <a:solidFill>
                  <a:srgbClr val="C00000"/>
                </a:solidFill>
              </a:rPr>
              <a:t>File Transfert Protocol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Client FTP</a:t>
            </a:r>
          </a:p>
        </p:txBody>
      </p:sp>
      <p:sp>
        <p:nvSpPr>
          <p:cNvPr id="3" name="Espace réservé du contenu 2"/>
          <p:cNvSpPr>
            <a:spLocks noGrp="1"/>
          </p:cNvSpPr>
          <p:nvPr>
            <p:ph idx="1"/>
          </p:nvPr>
        </p:nvSpPr>
        <p:spPr/>
        <p:txBody>
          <a:bodyPr>
            <a:normAutofit/>
          </a:bodyPr>
          <a:lstStyle/>
          <a:p>
            <a:r>
              <a:rPr lang="fr-FR" dirty="0"/>
              <a:t>Connexion/ Déconnexion au serveur FTP</a:t>
            </a:r>
          </a:p>
          <a:p>
            <a:r>
              <a:rPr lang="fr-FR" dirty="0"/>
              <a:t>Récupération ou dépôt de fichiers</a:t>
            </a:r>
          </a:p>
          <a:p>
            <a:r>
              <a:rPr lang="fr-FR" dirty="0"/>
              <a:t>Toutes les commandes envoyées et toutes les réponses seront en mode texte. </a:t>
            </a:r>
            <a:br>
              <a:rPr lang="fr-FR" dirty="0"/>
            </a:b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AF5287-A5D0-45F2-B2D1-A2876F92465B}"/>
              </a:ext>
            </a:extLst>
          </p:cNvPr>
          <p:cNvSpPr>
            <a:spLocks noGrp="1"/>
          </p:cNvSpPr>
          <p:nvPr>
            <p:ph type="title"/>
          </p:nvPr>
        </p:nvSpPr>
        <p:spPr/>
        <p:txBody>
          <a:bodyPr/>
          <a:lstStyle/>
          <a:p>
            <a:r>
              <a:rPr lang="fr-FR" b="1" dirty="0">
                <a:solidFill>
                  <a:srgbClr val="C00000"/>
                </a:solidFill>
              </a:rPr>
              <a:t>Types de fonctionnement</a:t>
            </a:r>
          </a:p>
        </p:txBody>
      </p:sp>
      <p:sp>
        <p:nvSpPr>
          <p:cNvPr id="3" name="Espace réservé du contenu 2">
            <a:extLst>
              <a:ext uri="{FF2B5EF4-FFF2-40B4-BE49-F238E27FC236}">
                <a16:creationId xmlns:a16="http://schemas.microsoft.com/office/drawing/2014/main" id="{366243B1-5A36-4672-BA68-F7DEF62683EA}"/>
              </a:ext>
            </a:extLst>
          </p:cNvPr>
          <p:cNvSpPr>
            <a:spLocks noGrp="1"/>
          </p:cNvSpPr>
          <p:nvPr>
            <p:ph idx="1"/>
          </p:nvPr>
        </p:nvSpPr>
        <p:spPr/>
        <p:txBody>
          <a:bodyPr>
            <a:normAutofit/>
          </a:bodyPr>
          <a:lstStyle/>
          <a:p>
            <a:pPr algn="just">
              <a:buFont typeface="Wingdings" panose="05000000000000000000" pitchFamily="2" charset="2"/>
              <a:buChar char="q"/>
            </a:pPr>
            <a:r>
              <a:rPr lang="fr-FR" dirty="0"/>
              <a:t>Une connexion de </a:t>
            </a:r>
            <a:r>
              <a:rPr lang="fr-FR" b="1" i="1" dirty="0"/>
              <a:t>contrôle: </a:t>
            </a:r>
          </a:p>
          <a:p>
            <a:pPr lvl="1" algn="just">
              <a:buFont typeface="Wingdings" panose="05000000000000000000" pitchFamily="2" charset="2"/>
              <a:buChar char="§"/>
            </a:pPr>
            <a:r>
              <a:rPr lang="fr-FR" dirty="0"/>
              <a:t>Du client vers le serveur</a:t>
            </a:r>
          </a:p>
          <a:p>
            <a:pPr lvl="1" algn="just">
              <a:buFont typeface="Wingdings" panose="05000000000000000000" pitchFamily="2" charset="2"/>
              <a:buChar char="§"/>
            </a:pPr>
            <a:r>
              <a:rPr lang="fr-FR" dirty="0"/>
              <a:t>Port 21 </a:t>
            </a:r>
          </a:p>
          <a:p>
            <a:pPr lvl="1" algn="just">
              <a:buFont typeface="Wingdings" panose="05000000000000000000" pitchFamily="2" charset="2"/>
              <a:buChar char="§"/>
            </a:pPr>
            <a:r>
              <a:rPr lang="fr-FR" dirty="0"/>
              <a:t>Transmettre les commandes concernant les fichiers (lister, supprimer, renommer).</a:t>
            </a:r>
          </a:p>
          <a:p>
            <a:pPr algn="just">
              <a:buFont typeface="Wingdings" panose="05000000000000000000" pitchFamily="2" charset="2"/>
              <a:buChar char="q"/>
            </a:pPr>
            <a:r>
              <a:rPr lang="fr-FR" dirty="0"/>
              <a:t>Une connexion de </a:t>
            </a:r>
            <a:r>
              <a:rPr lang="fr-FR" b="1" i="1" dirty="0"/>
              <a:t>données:</a:t>
            </a:r>
          </a:p>
          <a:p>
            <a:pPr lvl="1" algn="just">
              <a:buFont typeface="Wingdings" panose="05000000000000000000" pitchFamily="2" charset="2"/>
              <a:buChar char="§"/>
            </a:pPr>
            <a:r>
              <a:rPr lang="fr-FR" dirty="0"/>
              <a:t>Initialisée par le client ou le serveur pour transférer les données requises (contenu des fichiers, liste de fichiers).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810276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Modes de fonctionnement</a:t>
            </a:r>
          </a:p>
        </p:txBody>
      </p:sp>
      <p:sp>
        <p:nvSpPr>
          <p:cNvPr id="3" name="Espace réservé du contenu 2"/>
          <p:cNvSpPr>
            <a:spLocks noGrp="1"/>
          </p:cNvSpPr>
          <p:nvPr>
            <p:ph idx="1"/>
          </p:nvPr>
        </p:nvSpPr>
        <p:spPr/>
        <p:txBody>
          <a:bodyPr/>
          <a:lstStyle/>
          <a:p>
            <a:pPr>
              <a:lnSpc>
                <a:spcPct val="200000"/>
              </a:lnSpc>
              <a:buFont typeface="Wingdings" pitchFamily="2" charset="2"/>
              <a:buChar char="q"/>
            </a:pPr>
            <a:r>
              <a:rPr lang="fr-FR" dirty="0"/>
              <a:t> Mode actif </a:t>
            </a:r>
          </a:p>
          <a:p>
            <a:pPr>
              <a:lnSpc>
                <a:spcPct val="200000"/>
              </a:lnSpc>
              <a:buFont typeface="Wingdings" pitchFamily="2" charset="2"/>
              <a:buChar char="q"/>
            </a:pPr>
            <a:r>
              <a:rPr lang="fr-FR" dirty="0"/>
              <a:t>Mode passif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Mode actif</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C'est le mode par défaut des clients FTP. </a:t>
            </a:r>
          </a:p>
          <a:p>
            <a:pPr algn="just">
              <a:buFont typeface="Wingdings" pitchFamily="2" charset="2"/>
              <a:buChar char="q"/>
            </a:pPr>
            <a:r>
              <a:rPr lang="fr-FR" dirty="0"/>
              <a:t> Le client établit dans un premier temps une session TCP sur le port 21 du serveur ("control </a:t>
            </a:r>
            <a:r>
              <a:rPr lang="fr-FR" dirty="0" err="1"/>
              <a:t>channel</a:t>
            </a:r>
            <a:r>
              <a:rPr lang="fr-FR" dirty="0"/>
              <a:t>"). </a:t>
            </a:r>
          </a:p>
          <a:p>
            <a:pPr algn="just">
              <a:buFont typeface="Wingdings" pitchFamily="2" charset="2"/>
              <a:buChar char="q"/>
            </a:pPr>
            <a:r>
              <a:rPr lang="fr-FR" dirty="0"/>
              <a:t>C'est le client FTP qui va déterminer le port à utiliser et le serveur FTP qui initialise la connexion.</a:t>
            </a:r>
          </a:p>
          <a:p>
            <a:pPr algn="just">
              <a:buFont typeface="Wingdings" pitchFamily="2" charset="2"/>
              <a:buChar char="q"/>
            </a:pPr>
            <a:endParaRPr lang="fr-FR" dirty="0"/>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2321</TotalTime>
  <Words>935</Words>
  <Application>Microsoft Office PowerPoint</Application>
  <PresentationFormat>Affichage à l'écran (4:3)</PresentationFormat>
  <Paragraphs>119</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Wingdings</vt:lpstr>
      <vt:lpstr>Thème Office</vt:lpstr>
      <vt:lpstr>Présentation PowerPoint</vt:lpstr>
      <vt:lpstr>Introduction</vt:lpstr>
      <vt:lpstr>Serveurs de fichiers</vt:lpstr>
      <vt:lpstr>Protocole FTP File Transfert Protocol </vt:lpstr>
      <vt:lpstr>Protocole FTP File Transfert Protocol </vt:lpstr>
      <vt:lpstr>Client FTP</vt:lpstr>
      <vt:lpstr>Types de fonctionnement</vt:lpstr>
      <vt:lpstr>Modes de fonctionnement</vt:lpstr>
      <vt:lpstr>Mode actif</vt:lpstr>
      <vt:lpstr>Mode passif</vt:lpstr>
      <vt:lpstr>Parefeu et FTP</vt:lpstr>
      <vt:lpstr>Exemples</vt:lpstr>
      <vt:lpstr>Variantes FTP</vt:lpstr>
      <vt:lpstr>Présentation PowerPoint</vt:lpstr>
      <vt:lpstr>VSFTPD  very secure FTP Daemon</vt:lpstr>
      <vt:lpstr>Configuration</vt:lpstr>
      <vt:lpstr>Configuration</vt:lpstr>
      <vt:lpstr>Exemple</vt:lpstr>
      <vt:lpstr>Exemple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72</cp:revision>
  <dcterms:created xsi:type="dcterms:W3CDTF">2016-02-16T20:12:18Z</dcterms:created>
  <dcterms:modified xsi:type="dcterms:W3CDTF">2024-01-14T09:46:33Z</dcterms:modified>
</cp:coreProperties>
</file>