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5"/>
  </p:notesMasterIdLst>
  <p:sldIdLst>
    <p:sldId id="256" r:id="rId2"/>
    <p:sldId id="275" r:id="rId3"/>
    <p:sldId id="257" r:id="rId4"/>
    <p:sldId id="258" r:id="rId5"/>
    <p:sldId id="278" r:id="rId6"/>
    <p:sldId id="259" r:id="rId7"/>
    <p:sldId id="260" r:id="rId8"/>
    <p:sldId id="261" r:id="rId9"/>
    <p:sldId id="269" r:id="rId10"/>
    <p:sldId id="262" r:id="rId11"/>
    <p:sldId id="271" r:id="rId12"/>
    <p:sldId id="263" r:id="rId13"/>
    <p:sldId id="274" r:id="rId14"/>
    <p:sldId id="264" r:id="rId15"/>
    <p:sldId id="265" r:id="rId16"/>
    <p:sldId id="270" r:id="rId17"/>
    <p:sldId id="266" r:id="rId18"/>
    <p:sldId id="267" r:id="rId19"/>
    <p:sldId id="272" r:id="rId20"/>
    <p:sldId id="268" r:id="rId21"/>
    <p:sldId id="273" r:id="rId22"/>
    <p:sldId id="276" r:id="rId23"/>
    <p:sldId id="277"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CF045C-E838-43AA-B78B-5BCE4350B809}" type="datetimeFigureOut">
              <a:rPr lang="fr-FR" smtClean="0"/>
              <a:pPr/>
              <a:t>23/02/2020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81789E-9C65-4712-92E4-2485AB0A904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D281789E-9C65-4712-92E4-2485AB0A9046}"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D281789E-9C65-4712-92E4-2485AB0A9046}" type="slidenum">
              <a:rPr lang="fr-FR" smtClean="0"/>
              <a:pPr/>
              <a:t>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DA5445F0-8C3F-492E-91E5-619311F59CAD}" type="datetimeFigureOut">
              <a:rPr lang="fr-FR" smtClean="0"/>
              <a:pPr/>
              <a:t>23/02/2020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357EA3EB-1629-486B-910F-9733AEAEA0C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A5445F0-8C3F-492E-91E5-619311F59CAD}" type="datetimeFigureOut">
              <a:rPr lang="fr-FR" smtClean="0"/>
              <a:pPr/>
              <a:t>23/02/2020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EA3EB-1629-486B-910F-9733AEAEA0C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A5445F0-8C3F-492E-91E5-619311F59CAD}" type="datetimeFigureOut">
              <a:rPr lang="fr-FR" smtClean="0"/>
              <a:pPr/>
              <a:t>23/02/2020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EA3EB-1629-486B-910F-9733AEAEA0C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A5445F0-8C3F-492E-91E5-619311F59CAD}" type="datetimeFigureOut">
              <a:rPr lang="fr-FR" smtClean="0"/>
              <a:pPr/>
              <a:t>23/02/2020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EA3EB-1629-486B-910F-9733AEAEA0C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DA5445F0-8C3F-492E-91E5-619311F59CAD}" type="datetimeFigureOut">
              <a:rPr lang="fr-FR" smtClean="0"/>
              <a:pPr/>
              <a:t>23/02/2020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57EA3EB-1629-486B-910F-9733AEAEA0C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A5445F0-8C3F-492E-91E5-619311F59CAD}" type="datetimeFigureOut">
              <a:rPr lang="fr-FR" smtClean="0"/>
              <a:pPr/>
              <a:t>23/02/2020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57EA3EB-1629-486B-910F-9733AEAEA0C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DA5445F0-8C3F-492E-91E5-619311F59CAD}" type="datetimeFigureOut">
              <a:rPr lang="fr-FR" smtClean="0"/>
              <a:pPr/>
              <a:t>23/02/2020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57EA3EB-1629-486B-910F-9733AEAEA0C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DA5445F0-8C3F-492E-91E5-619311F59CAD}" type="datetimeFigureOut">
              <a:rPr lang="fr-FR" smtClean="0"/>
              <a:pPr/>
              <a:t>23/02/2020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57EA3EB-1629-486B-910F-9733AEAEA0C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A5445F0-8C3F-492E-91E5-619311F59CAD}" type="datetimeFigureOut">
              <a:rPr lang="fr-FR" smtClean="0"/>
              <a:pPr/>
              <a:t>23/02/2020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57EA3EB-1629-486B-910F-9733AEAEA0C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A5445F0-8C3F-492E-91E5-619311F59CAD}" type="datetimeFigureOut">
              <a:rPr lang="fr-FR" smtClean="0"/>
              <a:pPr/>
              <a:t>23/02/2020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57EA3EB-1629-486B-910F-9733AEAEA0C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DA5445F0-8C3F-492E-91E5-619311F59CAD}" type="datetimeFigureOut">
              <a:rPr lang="fr-FR" smtClean="0"/>
              <a:pPr/>
              <a:t>23/02/2020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357EA3EB-1629-486B-910F-9733AEAEA0C4}"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A5445F0-8C3F-492E-91E5-619311F59CAD}" type="datetimeFigureOut">
              <a:rPr lang="fr-FR" smtClean="0"/>
              <a:pPr/>
              <a:t>23/02/2020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57EA3EB-1629-486B-910F-9733AEAEA0C4}"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071547"/>
            <a:ext cx="7772400" cy="2286015"/>
          </a:xfrm>
        </p:spPr>
        <p:txBody>
          <a:bodyPr>
            <a:normAutofit fontScale="90000"/>
          </a:bodyPr>
          <a:lstStyle/>
          <a:p>
            <a:r>
              <a:rPr lang="fr-FR" dirty="0" smtClean="0"/>
              <a:t>DYNAMIQUE ET EVOLUTION  </a:t>
            </a:r>
            <a:br>
              <a:rPr lang="fr-FR" dirty="0" smtClean="0"/>
            </a:br>
            <a:r>
              <a:rPr lang="fr-FR" dirty="0" smtClean="0"/>
              <a:t>DES </a:t>
            </a:r>
            <a:r>
              <a:rPr lang="fr-FR" dirty="0"/>
              <a:t>POPULATIONS</a:t>
            </a:r>
          </a:p>
        </p:txBody>
      </p:sp>
      <p:sp>
        <p:nvSpPr>
          <p:cNvPr id="3" name="Sous-titre 2"/>
          <p:cNvSpPr>
            <a:spLocks noGrp="1"/>
          </p:cNvSpPr>
          <p:nvPr>
            <p:ph type="subTitle" idx="1"/>
          </p:nvPr>
        </p:nvSpPr>
        <p:spPr>
          <a:xfrm>
            <a:off x="4929190" y="3929066"/>
            <a:ext cx="2843210" cy="714380"/>
          </a:xfrm>
        </p:spPr>
        <p:txBody>
          <a:bodyPr>
            <a:noAutofit/>
          </a:bodyPr>
          <a:lstStyle/>
          <a:p>
            <a:r>
              <a:rPr lang="fr-FR" sz="2400" dirty="0" smtClean="0">
                <a:solidFill>
                  <a:schemeClr val="tx1"/>
                </a:solidFill>
                <a:latin typeface="Times New Roman" pitchFamily="18" charset="0"/>
                <a:cs typeface="Times New Roman" pitchFamily="18" charset="0"/>
              </a:rPr>
              <a:t>Mme Bouazza H</a:t>
            </a:r>
          </a:p>
          <a:p>
            <a:endParaRPr lang="fr-FR" sz="24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normAutofit/>
          </a:bodyPr>
          <a:lstStyle/>
          <a:p>
            <a:r>
              <a:rPr lang="fr-FR" dirty="0" smtClean="0"/>
              <a:t>Euler</a:t>
            </a:r>
            <a:r>
              <a:rPr lang="fr-FR" dirty="0"/>
              <a:t>, vers 1760 </a:t>
            </a:r>
            <a:r>
              <a:rPr lang="fr-FR" i="1" dirty="0"/>
              <a:t>(« Recherches générales sur la mortalité et la multiplication du genre humain »), est conduit à déterminer la population d’une ville à une date donnée. Ses calculs reviennent à étudier une suite géométrique. </a:t>
            </a:r>
          </a:p>
          <a:p>
            <a:endParaRPr lang="fr-FR" dirty="0"/>
          </a:p>
          <a:p>
            <a:r>
              <a:rPr lang="fr-FR" dirty="0" smtClean="0"/>
              <a:t>Malthus </a:t>
            </a:r>
            <a:r>
              <a:rPr lang="fr-FR" dirty="0"/>
              <a:t>reprend en 1798 l’idée d’un accroissement </a:t>
            </a:r>
            <a:r>
              <a:rPr lang="fr-FR" dirty="0" smtClean="0"/>
              <a:t>exponentiel </a:t>
            </a:r>
            <a:r>
              <a:rPr lang="fr-FR" dirty="0"/>
              <a:t>de la population. Il modélise la population humaine comme une suite géométrique et la capacité de production comme une suite arithmétique. La distorsion entre les deux, le conduit à une proposition de limitation des naissances. </a:t>
            </a:r>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0" y="428604"/>
            <a:ext cx="9144000" cy="571503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a:noFill/>
        </p:spPr>
        <p:txBody>
          <a:bodyPr/>
          <a:lstStyle/>
          <a:p>
            <a:r>
              <a:rPr lang="fr-FR" sz="4000" dirty="0">
                <a:solidFill>
                  <a:schemeClr val="tx2"/>
                </a:solidFill>
              </a:rPr>
              <a:t>Le modèle malthusien suppose que : </a:t>
            </a:r>
            <a:endParaRPr lang="fr-FR" sz="4000" dirty="0" smtClean="0">
              <a:solidFill>
                <a:schemeClr val="tx2"/>
              </a:solidFill>
            </a:endParaRPr>
          </a:p>
          <a:p>
            <a:pPr>
              <a:buNone/>
            </a:pPr>
            <a:endParaRPr lang="fr-FR" sz="4000" dirty="0">
              <a:solidFill>
                <a:schemeClr val="tx2"/>
              </a:solidFill>
            </a:endParaRPr>
          </a:p>
          <a:p>
            <a:pPr>
              <a:buNone/>
            </a:pPr>
            <a:r>
              <a:rPr lang="fr-FR" sz="4000" dirty="0">
                <a:solidFill>
                  <a:schemeClr val="tx2"/>
                </a:solidFill>
              </a:rPr>
              <a:t>« </a:t>
            </a:r>
            <a:r>
              <a:rPr lang="fr-FR" sz="4000" b="1" i="1" dirty="0">
                <a:solidFill>
                  <a:schemeClr val="tx2"/>
                </a:solidFill>
              </a:rPr>
              <a:t>l'accroissement de la population directement proportionnel à l'effectif. » </a:t>
            </a:r>
            <a:endParaRPr lang="fr-FR" sz="4000" b="1" i="1" dirty="0" smtClean="0">
              <a:solidFill>
                <a:schemeClr val="tx2"/>
              </a:solidFill>
            </a:endParaRPr>
          </a:p>
          <a:p>
            <a:pPr>
              <a:buNone/>
            </a:pP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rcRect/>
          <a:stretch>
            <a:fillRect/>
          </a:stretch>
        </p:blipFill>
        <p:spPr bwMode="auto">
          <a:xfrm>
            <a:off x="1162050" y="1643050"/>
            <a:ext cx="6819900" cy="4329919"/>
          </a:xfrm>
          <a:prstGeom prst="rect">
            <a:avLst/>
          </a:prstGeom>
          <a:noFill/>
          <a:ln w="9525">
            <a:noFill/>
            <a:miter lim="800000"/>
            <a:headEnd/>
            <a:tailEnd/>
          </a:ln>
          <a:effectLst/>
        </p:spPr>
      </p:pic>
      <p:sp>
        <p:nvSpPr>
          <p:cNvPr id="5" name="Rectangle 4"/>
          <p:cNvSpPr/>
          <p:nvPr/>
        </p:nvSpPr>
        <p:spPr>
          <a:xfrm>
            <a:off x="1643042" y="714356"/>
            <a:ext cx="6286543" cy="584775"/>
          </a:xfrm>
          <a:prstGeom prst="rect">
            <a:avLst/>
          </a:prstGeom>
        </p:spPr>
        <p:txBody>
          <a:bodyPr wrap="square">
            <a:spAutoFit/>
          </a:bodyPr>
          <a:lstStyle/>
          <a:p>
            <a:pPr algn="ctr"/>
            <a:r>
              <a:rPr lang="fr-FR" sz="3200" b="1" dirty="0" smtClean="0">
                <a:latin typeface="Times New Roman" pitchFamily="18" charset="0"/>
                <a:cs typeface="Times New Roman" pitchFamily="18" charset="0"/>
              </a:rPr>
              <a:t>Le dilemme de Malthus</a:t>
            </a:r>
            <a:endParaRPr lang="fr-FR" sz="32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rcRect/>
          <a:stretch>
            <a:fillRect/>
          </a:stretch>
        </p:blipFill>
        <p:spPr bwMode="auto">
          <a:xfrm>
            <a:off x="457200" y="928670"/>
            <a:ext cx="8229600" cy="528641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857916"/>
          </a:xfrm>
        </p:spPr>
        <p:txBody>
          <a:bodyPr>
            <a:normAutofit/>
          </a:bodyPr>
          <a:lstStyle/>
          <a:p>
            <a:endParaRPr lang="fr-FR" dirty="0"/>
          </a:p>
          <a:p>
            <a:r>
              <a:rPr lang="fr-FR" dirty="0"/>
              <a:t>Le modèle malthusien est remis en cause vers 1840 par </a:t>
            </a:r>
            <a:r>
              <a:rPr lang="fr-FR" dirty="0" err="1"/>
              <a:t>Verhulst</a:t>
            </a:r>
            <a:r>
              <a:rPr lang="fr-FR" dirty="0"/>
              <a:t> qui propose un modèle dit logistique qui prend en compte la limitation de la population. Le principe est simple : l’accroissement de la population n’est proportionnel à la population que pour les petites valeurs de celle-ci. </a:t>
            </a:r>
            <a:endParaRPr lang="fr-FR" dirty="0" smtClean="0"/>
          </a:p>
          <a:p>
            <a:pPr>
              <a:buNone/>
            </a:pPr>
            <a:endParaRPr lang="fr-FR" dirty="0" smtClean="0"/>
          </a:p>
          <a:p>
            <a:r>
              <a:rPr lang="fr-FR" dirty="0" smtClean="0"/>
              <a:t>Lorsqu’elle </a:t>
            </a:r>
            <a:r>
              <a:rPr lang="fr-FR" dirty="0"/>
              <a:t>croît, des facteurs </a:t>
            </a:r>
            <a:r>
              <a:rPr lang="fr-FR" dirty="0" err="1"/>
              <a:t>limitants</a:t>
            </a:r>
            <a:r>
              <a:rPr lang="fr-FR" dirty="0"/>
              <a:t> apparaissent qui font qu’il y a une population maximale M. </a:t>
            </a:r>
            <a:r>
              <a:rPr lang="fr-FR" dirty="0" err="1"/>
              <a:t>Verhulst</a:t>
            </a:r>
            <a:r>
              <a:rPr lang="fr-FR" dirty="0"/>
              <a:t> postule alors que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126055"/>
          </a:xfrm>
        </p:spPr>
        <p:txBody>
          <a:bodyPr>
            <a:normAutofit/>
          </a:bodyPr>
          <a:lstStyle/>
          <a:p>
            <a:r>
              <a:rPr lang="fr-FR" sz="3200" i="1" dirty="0" smtClean="0"/>
              <a:t>« l’accroissement de la population est proportionnel à la quantité X(M-X ) » Ce modèle lui permet de donner en 1837 une prévision de la population de la France en 1930 de 40 millions, alors qu’elle sera de 41,5 millions en 1931. (ce modèle ne pouvait pourtant prévoir ni les guerres </a:t>
            </a:r>
            <a:r>
              <a:rPr lang="fr-FR" sz="3200" i="1" dirty="0" smtClean="0"/>
              <a:t>de, </a:t>
            </a:r>
            <a:r>
              <a:rPr lang="fr-FR" sz="3200" i="1" dirty="0" smtClean="0"/>
              <a:t>ni la commune, ni la grippe espagnole!). </a:t>
            </a:r>
            <a:endParaRPr lang="fr-FR" sz="3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srcRect/>
          <a:stretch>
            <a:fillRect/>
          </a:stretch>
        </p:blipFill>
        <p:spPr bwMode="auto">
          <a:xfrm>
            <a:off x="638175" y="1146175"/>
            <a:ext cx="7867650" cy="47625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normAutofit/>
          </a:bodyPr>
          <a:lstStyle/>
          <a:p>
            <a:pPr>
              <a:buFont typeface="Wingdings" pitchFamily="2" charset="2"/>
              <a:buChar char="ü"/>
            </a:pPr>
            <a:r>
              <a:rPr lang="fr-FR" sz="2800" dirty="0" smtClean="0"/>
              <a:t>Au cours </a:t>
            </a:r>
            <a:r>
              <a:rPr lang="fr-FR" sz="2800" dirty="0"/>
              <a:t>du XIXe siècle se développe, sur la lancée </a:t>
            </a:r>
            <a:endParaRPr lang="fr-FR" sz="2800" dirty="0" smtClean="0"/>
          </a:p>
          <a:p>
            <a:pPr>
              <a:buNone/>
            </a:pPr>
            <a:r>
              <a:rPr lang="fr-FR" sz="2800" dirty="0" smtClean="0"/>
              <a:t>de Malthus</a:t>
            </a:r>
            <a:r>
              <a:rPr lang="fr-FR" sz="2800" dirty="0"/>
              <a:t>, une dynamique des </a:t>
            </a:r>
            <a:r>
              <a:rPr lang="fr-FR" sz="2800" dirty="0" smtClean="0"/>
              <a:t>populations </a:t>
            </a:r>
          </a:p>
          <a:p>
            <a:pPr>
              <a:buNone/>
            </a:pPr>
            <a:r>
              <a:rPr lang="fr-FR" sz="2800" dirty="0" smtClean="0"/>
              <a:t>quantitative </a:t>
            </a:r>
            <a:r>
              <a:rPr lang="fr-FR" sz="2800" dirty="0"/>
              <a:t>et théorique, avec notamment le </a:t>
            </a:r>
            <a:endParaRPr lang="fr-FR" sz="2800" dirty="0" smtClean="0"/>
          </a:p>
          <a:p>
            <a:pPr>
              <a:buNone/>
            </a:pPr>
            <a:r>
              <a:rPr lang="fr-FR" sz="2800" dirty="0" smtClean="0"/>
              <a:t>modèle </a:t>
            </a:r>
            <a:r>
              <a:rPr lang="fr-FR" sz="2800" dirty="0"/>
              <a:t>logistique de P. F. </a:t>
            </a:r>
            <a:r>
              <a:rPr lang="fr-FR" sz="2800" dirty="0" err="1"/>
              <a:t>Verhulst</a:t>
            </a:r>
            <a:r>
              <a:rPr lang="fr-FR" sz="2800" dirty="0"/>
              <a:t> en 1838, </a:t>
            </a:r>
            <a:endParaRPr lang="fr-FR" sz="2800" dirty="0" smtClean="0"/>
          </a:p>
          <a:p>
            <a:pPr>
              <a:buNone/>
            </a:pPr>
            <a:r>
              <a:rPr lang="fr-FR" sz="2800" dirty="0" smtClean="0"/>
              <a:t>généralisée dans </a:t>
            </a:r>
            <a:r>
              <a:rPr lang="fr-FR" sz="2800" dirty="0"/>
              <a:t>la première moitié du XXe siècle à </a:t>
            </a:r>
            <a:endParaRPr lang="fr-FR" sz="2800" dirty="0" smtClean="0"/>
          </a:p>
          <a:p>
            <a:pPr>
              <a:buNone/>
            </a:pPr>
            <a:r>
              <a:rPr lang="fr-FR" sz="2800" dirty="0" smtClean="0"/>
              <a:t>l’étude </a:t>
            </a:r>
            <a:r>
              <a:rPr lang="fr-FR" sz="2800" dirty="0"/>
              <a:t>de la dynamique de plusieurs espèces en </a:t>
            </a:r>
            <a:endParaRPr lang="fr-FR" sz="2800" dirty="0" smtClean="0"/>
          </a:p>
          <a:p>
            <a:pPr>
              <a:buNone/>
            </a:pPr>
            <a:r>
              <a:rPr lang="fr-FR" sz="2800" dirty="0" smtClean="0"/>
              <a:t>interaction</a:t>
            </a:r>
            <a:r>
              <a:rPr lang="fr-FR" dirty="0" smtClean="0"/>
              <a:t>.</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p:spPr>
        <p:txBody>
          <a:bodyPr/>
          <a:lstStyle/>
          <a:p>
            <a:r>
              <a:rPr lang="fr-FR" dirty="0" smtClean="0"/>
              <a:t>C’est alors « l’âge d’or de l’écologie théorique », avec les</a:t>
            </a:r>
          </a:p>
          <a:p>
            <a:pPr>
              <a:buNone/>
            </a:pPr>
            <a:r>
              <a:rPr lang="fr-FR" dirty="0" smtClean="0"/>
              <a:t> modèles de compétition et de relations prédateur-proie </a:t>
            </a:r>
          </a:p>
          <a:p>
            <a:pPr>
              <a:buNone/>
            </a:pPr>
            <a:r>
              <a:rPr lang="fr-FR" dirty="0" smtClean="0"/>
              <a:t>d’Alfred J. </a:t>
            </a:r>
            <a:r>
              <a:rPr lang="fr-FR" dirty="0" err="1" smtClean="0"/>
              <a:t>Lotka</a:t>
            </a:r>
            <a:r>
              <a:rPr lang="fr-FR" dirty="0" smtClean="0"/>
              <a:t>, de </a:t>
            </a:r>
            <a:r>
              <a:rPr lang="fr-FR" dirty="0" err="1" smtClean="0"/>
              <a:t>Vito</a:t>
            </a:r>
            <a:r>
              <a:rPr lang="fr-FR" dirty="0" smtClean="0"/>
              <a:t> Volterra et de V. A. </a:t>
            </a:r>
            <a:r>
              <a:rPr lang="fr-FR" dirty="0" err="1" smtClean="0"/>
              <a:t>Kostitzin</a:t>
            </a:r>
            <a:r>
              <a:rPr lang="fr-FR" dirty="0" smtClean="0"/>
              <a:t>. Ces </a:t>
            </a:r>
          </a:p>
          <a:p>
            <a:pPr>
              <a:buNone/>
            </a:pPr>
            <a:r>
              <a:rPr lang="fr-FR" dirty="0" smtClean="0"/>
              <a:t>derniers modèles, tout en s’écartant de l’étude d’une </a:t>
            </a:r>
          </a:p>
          <a:p>
            <a:pPr>
              <a:buNone/>
            </a:pPr>
            <a:r>
              <a:rPr lang="fr-FR" dirty="0" smtClean="0"/>
              <a:t>seule population en tant que telle, ont fortement </a:t>
            </a:r>
          </a:p>
          <a:p>
            <a:pPr>
              <a:buNone/>
            </a:pPr>
            <a:r>
              <a:rPr lang="fr-FR" dirty="0" smtClean="0"/>
              <a:t>contribué aux débats théoriques des années 1970 sur la </a:t>
            </a:r>
          </a:p>
          <a:p>
            <a:pPr>
              <a:buNone/>
            </a:pPr>
            <a:r>
              <a:rPr lang="fr-FR" dirty="0" smtClean="0"/>
              <a:t>dynamique des communautés d’espèces.</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197493"/>
          </a:xfrm>
        </p:spPr>
        <p:txBody>
          <a:bodyPr/>
          <a:lstStyle/>
          <a:p>
            <a:r>
              <a:rPr lang="fr-FR" b="1" dirty="0" smtClean="0">
                <a:latin typeface="Times New Roman" pitchFamily="18" charset="0"/>
                <a:cs typeface="Times New Roman" pitchFamily="18" charset="0"/>
              </a:rPr>
              <a:t>Population: ensemble d’individus de la même espèce vivant au même endroit</a:t>
            </a:r>
          </a:p>
          <a:p>
            <a:pPr>
              <a:buNone/>
            </a:pPr>
            <a:endParaRPr lang="fr-FR" b="1" dirty="0" smtClean="0">
              <a:latin typeface="Times New Roman" pitchFamily="18" charset="0"/>
              <a:cs typeface="Times New Roman" pitchFamily="18" charset="0"/>
            </a:endParaRPr>
          </a:p>
          <a:p>
            <a:r>
              <a:rPr lang="fr-FR" b="1" dirty="0" smtClean="0">
                <a:latin typeface="Times New Roman" pitchFamily="18" charset="0"/>
                <a:cs typeface="Times New Roman" pitchFamily="18" charset="0"/>
              </a:rPr>
              <a:t>Métapopulation: ensemble de populations de la même espèce échangeant des individus</a:t>
            </a:r>
          </a:p>
          <a:p>
            <a:pPr>
              <a:buNone/>
            </a:pPr>
            <a:endParaRPr lang="fr-FR" b="1" dirty="0" smtClean="0">
              <a:latin typeface="Times New Roman" pitchFamily="18" charset="0"/>
              <a:cs typeface="Times New Roman" pitchFamily="18" charset="0"/>
            </a:endParaRPr>
          </a:p>
          <a:p>
            <a:r>
              <a:rPr lang="fr-FR" b="1" dirty="0" smtClean="0">
                <a:latin typeface="Times New Roman" pitchFamily="18" charset="0"/>
                <a:cs typeface="Times New Roman" pitchFamily="18" charset="0"/>
              </a:rPr>
              <a:t>Communauté: ensemble de populations d’espèces différentes vivant au même endroit</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p:spPr>
        <p:txBody>
          <a:bodyPr>
            <a:normAutofit/>
          </a:bodyPr>
          <a:lstStyle/>
          <a:p>
            <a:r>
              <a:rPr lang="fr-FR" dirty="0"/>
              <a:t>Ces derniers modèles, tout </a:t>
            </a:r>
            <a:r>
              <a:rPr lang="fr-FR" dirty="0" smtClean="0"/>
              <a:t>en s’écartant </a:t>
            </a:r>
            <a:r>
              <a:rPr lang="fr-FR" dirty="0"/>
              <a:t>de l’étude </a:t>
            </a:r>
            <a:endParaRPr lang="fr-FR" dirty="0" smtClean="0"/>
          </a:p>
          <a:p>
            <a:pPr>
              <a:buNone/>
            </a:pPr>
            <a:r>
              <a:rPr lang="fr-FR" dirty="0" smtClean="0"/>
              <a:t>d’une </a:t>
            </a:r>
            <a:r>
              <a:rPr lang="fr-FR" dirty="0"/>
              <a:t>seule population en tant que telle, ont fortement </a:t>
            </a:r>
            <a:endParaRPr lang="fr-FR" dirty="0" smtClean="0"/>
          </a:p>
          <a:p>
            <a:pPr>
              <a:buNone/>
            </a:pPr>
            <a:r>
              <a:rPr lang="fr-FR" dirty="0" smtClean="0"/>
              <a:t>contribué </a:t>
            </a:r>
            <a:r>
              <a:rPr lang="fr-FR" dirty="0"/>
              <a:t>aux </a:t>
            </a:r>
            <a:r>
              <a:rPr lang="fr-FR" dirty="0" smtClean="0"/>
              <a:t>débats théoriques </a:t>
            </a:r>
            <a:r>
              <a:rPr lang="fr-FR" dirty="0"/>
              <a:t>des années 1970 sur la </a:t>
            </a:r>
            <a:endParaRPr lang="fr-FR" dirty="0" smtClean="0"/>
          </a:p>
          <a:p>
            <a:pPr>
              <a:buNone/>
            </a:pPr>
            <a:r>
              <a:rPr lang="fr-FR" dirty="0" smtClean="0"/>
              <a:t>dynamique des communautés </a:t>
            </a:r>
            <a:r>
              <a:rPr lang="fr-FR" dirty="0"/>
              <a:t>d’espèces. </a:t>
            </a:r>
            <a:endParaRPr lang="fr-FR"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268931"/>
          </a:xfrm>
        </p:spPr>
        <p:txBody>
          <a:bodyPr>
            <a:normAutofit/>
          </a:bodyPr>
          <a:lstStyle/>
          <a:p>
            <a:r>
              <a:rPr lang="fr-FR" dirty="0" smtClean="0"/>
              <a:t>Toutes ces modélisations restent cependant théoriques pour deux raisons : </a:t>
            </a:r>
          </a:p>
          <a:p>
            <a:pPr>
              <a:buNone/>
            </a:pPr>
            <a:endParaRPr lang="fr-FR" dirty="0" smtClean="0"/>
          </a:p>
          <a:p>
            <a:pPr>
              <a:buFont typeface="Wingdings" pitchFamily="2" charset="2"/>
              <a:buChar char="v"/>
            </a:pPr>
            <a:r>
              <a:rPr lang="fr-FR" dirty="0" smtClean="0"/>
              <a:t>  tout d’abord, elles considèrent un monde idéalisé, invariable, avec une échelle de temps continue et homogène, qui ignore par exemple la forte saisonnalité de la plupart des populations naturelles ;</a:t>
            </a:r>
          </a:p>
          <a:p>
            <a:pPr>
              <a:buNone/>
            </a:pPr>
            <a:endParaRPr lang="fr-FR" dirty="0" smtClean="0"/>
          </a:p>
          <a:p>
            <a:pPr>
              <a:buFont typeface="Wingdings" pitchFamily="2" charset="2"/>
              <a:buChar char="v"/>
            </a:pPr>
            <a:r>
              <a:rPr lang="fr-FR" dirty="0" smtClean="0"/>
              <a:t> ensuite, elles manipulent des taux de variation de populations sans les exprimer en termes de bilan de flux d’individus (mortalité, fécondité, migration).</a:t>
            </a: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normAutofit/>
          </a:bodyPr>
          <a:lstStyle/>
          <a:p>
            <a:r>
              <a:rPr lang="fr-FR" sz="2800" dirty="0" smtClean="0">
                <a:latin typeface="Times New Roman" pitchFamily="18" charset="0"/>
                <a:cs typeface="Times New Roman" pitchFamily="18" charset="0"/>
              </a:rPr>
              <a:t>La prise en compte des paramètres de fécondité, de mortalité et de migration est l’apanage d’une lignée parallèle de travaux où s’illustrent Alfred J. </a:t>
            </a:r>
            <a:r>
              <a:rPr lang="fr-FR" sz="2800" dirty="0" err="1" smtClean="0">
                <a:latin typeface="Times New Roman" pitchFamily="18" charset="0"/>
                <a:cs typeface="Times New Roman" pitchFamily="18" charset="0"/>
              </a:rPr>
              <a:t>Lotka</a:t>
            </a:r>
            <a:r>
              <a:rPr lang="fr-FR" sz="2800" dirty="0" smtClean="0">
                <a:latin typeface="Times New Roman" pitchFamily="18" charset="0"/>
                <a:cs typeface="Times New Roman" pitchFamily="18" charset="0"/>
              </a:rPr>
              <a:t> au début du XXe siècle et, plus récemment, Patrick H. Leslie, mais dont l’origine remonte au mathématicien Leonhard Euler en 1760 dans un travail passé longtemps inaperçu. </a:t>
            </a:r>
          </a:p>
          <a:p>
            <a:pPr>
              <a:buNone/>
            </a:pPr>
            <a:endParaRPr lang="fr-FR" dirty="0" smtClean="0">
              <a:latin typeface="Times New Roman" pitchFamily="18" charset="0"/>
              <a:cs typeface="Times New Roman" pitchFamily="18" charset="0"/>
            </a:endParaRPr>
          </a:p>
          <a:p>
            <a:r>
              <a:rPr lang="fr-FR" sz="2800" dirty="0" smtClean="0">
                <a:latin typeface="Times New Roman" pitchFamily="18" charset="0"/>
                <a:cs typeface="Times New Roman" pitchFamily="18" charset="0"/>
              </a:rPr>
              <a:t>Tous ces travaux auxquels on réserve le nom de </a:t>
            </a:r>
            <a:r>
              <a:rPr lang="fr-FR" sz="2800" dirty="0" smtClean="0">
                <a:solidFill>
                  <a:srgbClr val="FF0000"/>
                </a:solidFill>
                <a:latin typeface="Times New Roman" pitchFamily="18" charset="0"/>
                <a:cs typeface="Times New Roman" pitchFamily="18" charset="0"/>
              </a:rPr>
              <a:t>démographie</a:t>
            </a:r>
            <a:r>
              <a:rPr lang="fr-FR" sz="2800" dirty="0" smtClean="0">
                <a:latin typeface="Times New Roman" pitchFamily="18" charset="0"/>
                <a:cs typeface="Times New Roman" pitchFamily="18" charset="0"/>
              </a:rPr>
              <a:t> constituent les fondements de la dynamique des populations, que celles-ci soient humaines, animales ou végétales.</a:t>
            </a:r>
            <a:endParaRPr lang="fr-F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268931"/>
          </a:xfrm>
        </p:spPr>
        <p:txBody>
          <a:bodyPr>
            <a:normAutofit/>
          </a:bodyPr>
          <a:lstStyle/>
          <a:p>
            <a:r>
              <a:rPr lang="fr-FR" dirty="0" smtClean="0"/>
              <a:t>L’histoire de ces méthodes démographique débute avec le mathématicien français Laplace, qui, en 1763, propose d’estimer l’effectif de la population française à partir du total des naissances et de l’indice des naissances par habitant dans un certain nombre de paroisses. </a:t>
            </a:r>
          </a:p>
          <a:p>
            <a:r>
              <a:rPr lang="fr-FR" dirty="0" smtClean="0"/>
              <a:t>Mais leur application à l’estimation des taux de mortalité et des autres paramètre démographiques est postérieure à 1950 et se trouve encore en plein essor.</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71480"/>
            <a:ext cx="8229600" cy="5797568"/>
          </a:xfrm>
        </p:spPr>
        <p:txBody>
          <a:bodyPr>
            <a:noAutofit/>
          </a:bodyPr>
          <a:lstStyle/>
          <a:p>
            <a:r>
              <a:rPr lang="fr-FR" sz="3200" dirty="0" smtClean="0">
                <a:solidFill>
                  <a:schemeClr val="tx1"/>
                </a:solidFill>
                <a:latin typeface="Times New Roman" pitchFamily="18" charset="0"/>
                <a:cs typeface="Times New Roman" pitchFamily="18" charset="0"/>
              </a:rPr>
              <a:t>Une population animale ou végétale est formée par définition d’individus susceptibles de se reproduire entre eux. </a:t>
            </a:r>
            <a:br>
              <a:rPr lang="fr-FR" sz="3200" dirty="0" smtClean="0">
                <a:solidFill>
                  <a:schemeClr val="tx1"/>
                </a:solidFill>
                <a:latin typeface="Times New Roman" pitchFamily="18" charset="0"/>
                <a:cs typeface="Times New Roman" pitchFamily="18" charset="0"/>
              </a:rPr>
            </a:br>
            <a:r>
              <a:rPr lang="fr-FR" sz="3200" dirty="0" smtClean="0">
                <a:solidFill>
                  <a:schemeClr val="tx1"/>
                </a:solidFill>
                <a:latin typeface="Times New Roman" pitchFamily="18" charset="0"/>
                <a:cs typeface="Times New Roman" pitchFamily="18" charset="0"/>
              </a:rPr>
              <a:t/>
            </a:r>
            <a:br>
              <a:rPr lang="fr-FR" sz="3200" dirty="0" smtClean="0">
                <a:solidFill>
                  <a:schemeClr val="tx1"/>
                </a:solidFill>
                <a:latin typeface="Times New Roman" pitchFamily="18" charset="0"/>
                <a:cs typeface="Times New Roman" pitchFamily="18" charset="0"/>
              </a:rPr>
            </a:br>
            <a:r>
              <a:rPr lang="fr-FR" sz="3200" dirty="0" smtClean="0">
                <a:solidFill>
                  <a:schemeClr val="tx1"/>
                </a:solidFill>
                <a:latin typeface="Times New Roman" pitchFamily="18" charset="0"/>
                <a:cs typeface="Times New Roman" pitchFamily="18" charset="0"/>
              </a:rPr>
              <a:t>Celle-ci subit, au cours du temps, des changements incessants liés à la disparition (mortalité, émigration) et à l’apparition de nouveaux sujets(reproduction, immigration). </a:t>
            </a:r>
            <a:br>
              <a:rPr lang="fr-FR" sz="3200" dirty="0" smtClean="0">
                <a:solidFill>
                  <a:schemeClr val="tx1"/>
                </a:solidFill>
                <a:latin typeface="Times New Roman" pitchFamily="18" charset="0"/>
                <a:cs typeface="Times New Roman" pitchFamily="18" charset="0"/>
              </a:rPr>
            </a:br>
            <a:r>
              <a:rPr lang="fr-FR" sz="3200" dirty="0" smtClean="0">
                <a:solidFill>
                  <a:schemeClr val="tx1"/>
                </a:solidFill>
                <a:latin typeface="Times New Roman" pitchFamily="18" charset="0"/>
                <a:cs typeface="Times New Roman" pitchFamily="18" charset="0"/>
              </a:rPr>
              <a:t/>
            </a:r>
            <a:br>
              <a:rPr lang="fr-FR" sz="3200" dirty="0" smtClean="0">
                <a:solidFill>
                  <a:schemeClr val="tx1"/>
                </a:solidFill>
                <a:latin typeface="Times New Roman" pitchFamily="18" charset="0"/>
                <a:cs typeface="Times New Roman" pitchFamily="18" charset="0"/>
              </a:rPr>
            </a:br>
            <a:r>
              <a:rPr lang="fr-FR" sz="2800" dirty="0" smtClean="0">
                <a:latin typeface="Times New Roman" pitchFamily="18" charset="0"/>
                <a:cs typeface="Times New Roman" pitchFamily="18" charset="0"/>
              </a:rPr>
              <a:t>Toute population animale ou végétale est donc l’objet d’une dynamique</a:t>
            </a:r>
            <a:endParaRPr lang="fr-FR" sz="2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500726"/>
          </a:xfrm>
        </p:spPr>
        <p:txBody>
          <a:bodyPr>
            <a:normAutofit lnSpcReduction="10000"/>
          </a:bodyPr>
          <a:lstStyle/>
          <a:p>
            <a:r>
              <a:rPr lang="fr-FR" dirty="0" smtClean="0"/>
              <a:t>Comment </a:t>
            </a:r>
            <a:r>
              <a:rPr lang="fr-FR" dirty="0"/>
              <a:t>et pourquoi certaines espèces d’arbres ont-elles une </a:t>
            </a:r>
            <a:r>
              <a:rPr lang="fr-FR" dirty="0" smtClean="0"/>
              <a:t>longévité individuelle </a:t>
            </a:r>
            <a:r>
              <a:rPr lang="fr-FR" dirty="0"/>
              <a:t>de plusieurs millénaires alors que certains végétaux meurent immédiatement après </a:t>
            </a:r>
            <a:r>
              <a:rPr lang="fr-FR" dirty="0" smtClean="0"/>
              <a:t>leur reproduction </a:t>
            </a:r>
            <a:r>
              <a:rPr lang="fr-FR" dirty="0"/>
              <a:t>annuelle </a:t>
            </a:r>
            <a:r>
              <a:rPr lang="fr-FR" dirty="0" smtClean="0"/>
              <a:t>?</a:t>
            </a:r>
          </a:p>
          <a:p>
            <a:pPr>
              <a:buNone/>
            </a:pPr>
            <a:endParaRPr lang="fr-FR" dirty="0" smtClean="0"/>
          </a:p>
          <a:p>
            <a:pPr>
              <a:buNone/>
            </a:pPr>
            <a:endParaRPr lang="fr-FR" dirty="0" smtClean="0"/>
          </a:p>
          <a:p>
            <a:r>
              <a:rPr lang="fr-FR" dirty="0" smtClean="0"/>
              <a:t>Comment </a:t>
            </a:r>
            <a:r>
              <a:rPr lang="fr-FR" dirty="0"/>
              <a:t>et pourquoi certaines populations ont-elles survécu </a:t>
            </a:r>
            <a:r>
              <a:rPr lang="fr-FR" dirty="0" smtClean="0"/>
              <a:t>à d’importantes </a:t>
            </a:r>
            <a:r>
              <a:rPr lang="fr-FR" dirty="0"/>
              <a:t>vicissitudes de leur environnement, comme les grandes glaciations du </a:t>
            </a:r>
            <a:r>
              <a:rPr lang="fr-FR" dirty="0" smtClean="0"/>
              <a:t>Quaternaire, alors </a:t>
            </a:r>
            <a:r>
              <a:rPr lang="fr-FR" dirty="0"/>
              <a:t>que d’autres, comme divers grands mammifères en Amérique du Nord, dans l’exemple </a:t>
            </a:r>
            <a:r>
              <a:rPr lang="fr-FR" dirty="0" smtClean="0"/>
              <a:t>des dernières </a:t>
            </a:r>
            <a:r>
              <a:rPr lang="fr-FR" dirty="0"/>
              <a:t>glaciations, </a:t>
            </a:r>
            <a:endParaRPr lang="fr-FR" dirty="0" smtClean="0"/>
          </a:p>
          <a:p>
            <a:pPr>
              <a:buNone/>
            </a:pPr>
            <a:r>
              <a:rPr lang="fr-FR" dirty="0" smtClean="0"/>
              <a:t>   se </a:t>
            </a:r>
            <a:r>
              <a:rPr lang="fr-FR" dirty="0"/>
              <a:t>sont éteintes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324492"/>
          </a:xfrm>
        </p:spPr>
        <p:txBody>
          <a:bodyPr>
            <a:normAutofit/>
          </a:bodyPr>
          <a:lstStyle/>
          <a:p>
            <a:endParaRPr lang="fr-FR" dirty="0" smtClean="0"/>
          </a:p>
          <a:p>
            <a:r>
              <a:rPr lang="fr-FR" dirty="0" smtClean="0"/>
              <a:t>D’autres questions ne font que souligner l’étonnement des scientifiques devant la diversité du monde vivant : </a:t>
            </a:r>
          </a:p>
          <a:p>
            <a:pPr>
              <a:buNone/>
            </a:pPr>
            <a:endParaRPr lang="fr-FR" dirty="0" smtClean="0"/>
          </a:p>
          <a:p>
            <a:r>
              <a:rPr lang="fr-FR" sz="2800" dirty="0" smtClean="0"/>
              <a:t>Les questions de ce genre incorporent souvent de nos jours une exigence de prédiction en raison des implications économiques potentielles de telles pullulations.</a:t>
            </a:r>
          </a:p>
          <a:p>
            <a:endParaRPr lang="fr-F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785794"/>
            <a:ext cx="8229600" cy="5411807"/>
          </a:xfrm>
        </p:spPr>
        <p:txBody>
          <a:bodyPr>
            <a:noAutofit/>
          </a:bodyPr>
          <a:lstStyle/>
          <a:p>
            <a:r>
              <a:rPr lang="fr-FR" sz="2400" dirty="0"/>
              <a:t>Dans le contexte d’une emprise croissante de l’homme sur </a:t>
            </a:r>
            <a:r>
              <a:rPr lang="fr-FR" sz="2400" dirty="0" smtClean="0"/>
              <a:t>la biosphère</a:t>
            </a:r>
            <a:r>
              <a:rPr lang="fr-FR" sz="2400" dirty="0"/>
              <a:t>, dont la prise de conscience s’est concrétisée par la conférence de Rio (1992), </a:t>
            </a:r>
            <a:r>
              <a:rPr lang="fr-FR" sz="2400" dirty="0" smtClean="0"/>
              <a:t>les biologistes </a:t>
            </a:r>
            <a:r>
              <a:rPr lang="fr-FR" sz="2400" dirty="0"/>
              <a:t>sont ainsi interrogés sur la nature et l’ampleur d’une véritable crise des extinctions, et </a:t>
            </a:r>
            <a:r>
              <a:rPr lang="fr-FR" sz="2400" dirty="0" smtClean="0"/>
              <a:t>sur les </a:t>
            </a:r>
            <a:r>
              <a:rPr lang="fr-FR" sz="2400" dirty="0"/>
              <a:t>problèmes d’érosion de la diversité biologique ou biodiversité</a:t>
            </a:r>
            <a:r>
              <a:rPr lang="fr-FR" sz="2400" dirty="0" smtClean="0"/>
              <a:t>.</a:t>
            </a:r>
          </a:p>
          <a:p>
            <a:r>
              <a:rPr lang="fr-FR" sz="2400" dirty="0" smtClean="0"/>
              <a:t> </a:t>
            </a:r>
            <a:r>
              <a:rPr lang="fr-FR" sz="2400" dirty="0"/>
              <a:t>D’autres questions concernant </a:t>
            </a:r>
            <a:r>
              <a:rPr lang="fr-FR" sz="2400" dirty="0" smtClean="0"/>
              <a:t>la dynamique </a:t>
            </a:r>
            <a:r>
              <a:rPr lang="fr-FR" sz="2400" dirty="0"/>
              <a:t>des populations touchent directement à l’environnement de l’homme et son bien-être </a:t>
            </a:r>
            <a:r>
              <a:rPr lang="fr-FR" sz="2400" dirty="0" smtClean="0"/>
              <a:t>: pourquoi </a:t>
            </a:r>
            <a:r>
              <a:rPr lang="fr-FR" sz="2400" dirty="0"/>
              <a:t>telle ou telle population d’insectes présente-t-elle de véritables explosions intermittentes </a:t>
            </a:r>
            <a:r>
              <a:rPr lang="fr-FR" sz="2400" dirty="0" smtClean="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154230"/>
          </a:xfrm>
        </p:spPr>
        <p:txBody>
          <a:bodyPr>
            <a:normAutofit/>
          </a:bodyPr>
          <a:lstStyle/>
          <a:p>
            <a:r>
              <a:rPr lang="fr-FR" sz="3600" i="1" dirty="0" smtClean="0">
                <a:latin typeface="Times New Roman" pitchFamily="18" charset="0"/>
                <a:cs typeface="Times New Roman" pitchFamily="18" charset="0"/>
              </a:rPr>
              <a:t>La dynamique des populations s’intéresse au développement numérique de toutes les populations d’êtres vivants,… </a:t>
            </a:r>
            <a:endParaRPr lang="fr-FR" sz="36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2357430"/>
            <a:ext cx="8229600" cy="4214842"/>
          </a:xfrm>
        </p:spPr>
        <p:txBody>
          <a:bodyPr>
            <a:normAutofit/>
          </a:bodyPr>
          <a:lstStyle/>
          <a:p>
            <a:pPr>
              <a:buNone/>
            </a:pPr>
            <a:r>
              <a:rPr lang="fr-FR" dirty="0" smtClean="0"/>
              <a:t> </a:t>
            </a:r>
            <a:endParaRPr lang="fr-FR" dirty="0"/>
          </a:p>
          <a:p>
            <a:r>
              <a:rPr lang="fr-FR" dirty="0"/>
              <a:t> </a:t>
            </a:r>
            <a:r>
              <a:rPr lang="fr-FR" sz="3800" dirty="0"/>
              <a:t>E</a:t>
            </a:r>
            <a:r>
              <a:rPr lang="fr-FR" sz="3800" dirty="0" smtClean="0"/>
              <a:t>tudier </a:t>
            </a:r>
            <a:r>
              <a:rPr lang="fr-FR" sz="3800" dirty="0"/>
              <a:t>l’évolution d’une population par le biais d’une modélisation faisant intervenir des fonctions continues dans le </a:t>
            </a:r>
            <a:r>
              <a:rPr lang="fr-FR" sz="3800" dirty="0" smtClean="0"/>
              <a:t>temps. </a:t>
            </a:r>
            <a:endParaRPr lang="fr-FR" sz="3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p:spPr>
        <p:txBody>
          <a:bodyPr>
            <a:normAutofit/>
          </a:bodyPr>
          <a:lstStyle/>
          <a:p>
            <a:r>
              <a:rPr lang="fr-FR" dirty="0"/>
              <a:t>Elle s’appuie sur la notion centrale de </a:t>
            </a:r>
            <a:r>
              <a:rPr lang="fr-FR" dirty="0" smtClean="0"/>
              <a:t>système population- </a:t>
            </a:r>
            <a:r>
              <a:rPr lang="fr-FR" dirty="0"/>
              <a:t>environnement</a:t>
            </a:r>
            <a:r>
              <a:rPr lang="fr-FR" dirty="0" smtClean="0"/>
              <a:t>.</a:t>
            </a:r>
          </a:p>
          <a:p>
            <a:pPr>
              <a:buNone/>
            </a:pPr>
            <a:endParaRPr lang="fr-FR" dirty="0" smtClean="0"/>
          </a:p>
          <a:p>
            <a:r>
              <a:rPr lang="fr-FR" dirty="0" smtClean="0"/>
              <a:t> </a:t>
            </a:r>
            <a:r>
              <a:rPr lang="fr-FR" dirty="0"/>
              <a:t>On considère alors les individus d’une population et les interactions </a:t>
            </a:r>
            <a:r>
              <a:rPr lang="fr-FR" dirty="0" smtClean="0"/>
              <a:t>les plus </a:t>
            </a:r>
            <a:r>
              <a:rPr lang="fr-FR" dirty="0"/>
              <a:t>directes avec leur environnement comme un système biologique raisonnablement isolé, </a:t>
            </a:r>
            <a:r>
              <a:rPr lang="fr-FR" dirty="0" smtClean="0"/>
              <a:t>d’un </a:t>
            </a:r>
            <a:r>
              <a:rPr lang="fr-FR" dirty="0"/>
              <a:t>réseau d’interactions plus complexes au niveau de la </a:t>
            </a:r>
            <a:r>
              <a:rPr lang="fr-FR" dirty="0" smtClean="0"/>
              <a:t>communauté ou </a:t>
            </a:r>
            <a:r>
              <a:rPr lang="fr-FR" dirty="0"/>
              <a:t>de l’écosystème (ensemble des êtres vivants et de leurs interactions biotiques et abiotiques).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p:spPr>
        <p:txBody>
          <a:bodyPr>
            <a:normAutofit lnSpcReduction="10000"/>
          </a:bodyPr>
          <a:lstStyle/>
          <a:p>
            <a:pPr algn="ctr">
              <a:buNone/>
            </a:pPr>
            <a:r>
              <a:rPr lang="fr-FR" sz="4000" dirty="0" smtClean="0">
                <a:solidFill>
                  <a:srgbClr val="FF0000"/>
                </a:solidFill>
                <a:latin typeface="Times New Roman" pitchFamily="18" charset="0"/>
                <a:cs typeface="Times New Roman" pitchFamily="18" charset="0"/>
              </a:rPr>
              <a:t>HISTORIQUE</a:t>
            </a:r>
            <a:r>
              <a:rPr lang="fr-FR" sz="4000" dirty="0" smtClean="0">
                <a:latin typeface="Times New Roman" pitchFamily="18" charset="0"/>
                <a:cs typeface="Times New Roman" pitchFamily="18" charset="0"/>
              </a:rPr>
              <a:t> </a:t>
            </a:r>
          </a:p>
          <a:p>
            <a:pPr algn="ctr">
              <a:buNone/>
            </a:pPr>
            <a:endParaRPr lang="fr-FR" sz="4000" dirty="0" smtClean="0">
              <a:latin typeface="Times New Roman" pitchFamily="18" charset="0"/>
              <a:cs typeface="Times New Roman" pitchFamily="18" charset="0"/>
            </a:endParaRPr>
          </a:p>
          <a:p>
            <a:pPr algn="ctr">
              <a:buNone/>
            </a:pPr>
            <a:r>
              <a:rPr lang="fr-FR" sz="4000" dirty="0" smtClean="0">
                <a:latin typeface="Times New Roman" pitchFamily="18" charset="0"/>
                <a:cs typeface="Times New Roman" pitchFamily="18" charset="0"/>
              </a:rPr>
              <a:t>Euler (1707-1783), </a:t>
            </a:r>
          </a:p>
          <a:p>
            <a:pPr algn="ctr">
              <a:buNone/>
            </a:pPr>
            <a:r>
              <a:rPr lang="fr-FR" sz="4000" dirty="0" smtClean="0">
                <a:latin typeface="Times New Roman" pitchFamily="18" charset="0"/>
                <a:cs typeface="Times New Roman" pitchFamily="18" charset="0"/>
              </a:rPr>
              <a:t>Malthus (1766-1834) et </a:t>
            </a:r>
          </a:p>
          <a:p>
            <a:pPr algn="ctr">
              <a:buNone/>
            </a:pPr>
            <a:r>
              <a:rPr lang="fr-FR" sz="4000" dirty="0" err="1" smtClean="0">
                <a:latin typeface="Times New Roman" pitchFamily="18" charset="0"/>
                <a:cs typeface="Times New Roman" pitchFamily="18" charset="0"/>
              </a:rPr>
              <a:t>Verhulst</a:t>
            </a:r>
            <a:r>
              <a:rPr lang="fr-FR" sz="4000" dirty="0" smtClean="0">
                <a:latin typeface="Times New Roman" pitchFamily="18" charset="0"/>
                <a:cs typeface="Times New Roman" pitchFamily="18" charset="0"/>
              </a:rPr>
              <a:t> (1804-1849) </a:t>
            </a:r>
          </a:p>
          <a:p>
            <a:pPr algn="ctr">
              <a:buNone/>
            </a:pPr>
            <a:r>
              <a:rPr lang="fr-FR" sz="4000" dirty="0" smtClean="0">
                <a:latin typeface="Times New Roman" pitchFamily="18" charset="0"/>
                <a:cs typeface="Times New Roman" pitchFamily="18" charset="0"/>
              </a:rPr>
              <a:t>vont s’occuper successivement de créer des modèles d’évolution de populations </a:t>
            </a:r>
          </a:p>
          <a:p>
            <a:pPr algn="ctr">
              <a:buNone/>
            </a:pPr>
            <a:endParaRPr lang="fr-FR"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347</TotalTime>
  <Words>1002</Words>
  <Application>Microsoft Office PowerPoint</Application>
  <PresentationFormat>Affichage à l'écran (4:3)</PresentationFormat>
  <Paragraphs>73</Paragraphs>
  <Slides>23</Slides>
  <Notes>2</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Débit</vt:lpstr>
      <vt:lpstr>DYNAMIQUE ET EVOLUTION   DES POPULATIONS</vt:lpstr>
      <vt:lpstr>Diapositive 2</vt:lpstr>
      <vt:lpstr>Une population animale ou végétale est formée par définition d’individus susceptibles de se reproduire entre eux.   Celle-ci subit, au cours du temps, des changements incessants liés à la disparition (mortalité, émigration) et à l’apparition de nouveaux sujets(reproduction, immigration).   Toute population animale ou végétale est donc l’objet d’une dynamique</vt:lpstr>
      <vt:lpstr>Diapositive 4</vt:lpstr>
      <vt:lpstr>Diapositive 5</vt:lpstr>
      <vt:lpstr>Diapositive 6</vt:lpstr>
      <vt:lpstr>La dynamique des populations s’intéresse au développement numérique de toutes les populations d’êtres vivants,… </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BIOLOGIE ET DYNAMIQUE DES POPULATIONS</dc:title>
  <dc:creator>Home</dc:creator>
  <cp:lastModifiedBy>Home</cp:lastModifiedBy>
  <cp:revision>28</cp:revision>
  <dcterms:created xsi:type="dcterms:W3CDTF">2019-01-19T22:53:38Z</dcterms:created>
  <dcterms:modified xsi:type="dcterms:W3CDTF">2020-02-23T11:53:00Z</dcterms:modified>
</cp:coreProperties>
</file>