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2" r:id="rId3"/>
    <p:sldId id="258" r:id="rId4"/>
    <p:sldId id="281" r:id="rId5"/>
    <p:sldId id="293" r:id="rId6"/>
    <p:sldId id="303" r:id="rId7"/>
    <p:sldId id="295" r:id="rId8"/>
    <p:sldId id="294" r:id="rId9"/>
    <p:sldId id="292" r:id="rId10"/>
    <p:sldId id="298" r:id="rId11"/>
    <p:sldId id="301" r:id="rId12"/>
    <p:sldId id="302" r:id="rId13"/>
    <p:sldId id="300" r:id="rId14"/>
    <p:sldId id="308" r:id="rId15"/>
    <p:sldId id="291" r:id="rId16"/>
    <p:sldId id="318" r:id="rId17"/>
    <p:sldId id="311" r:id="rId18"/>
    <p:sldId id="285" r:id="rId19"/>
    <p:sldId id="310" r:id="rId20"/>
    <p:sldId id="317" r:id="rId21"/>
    <p:sldId id="314" r:id="rId22"/>
    <p:sldId id="321" r:id="rId23"/>
    <p:sldId id="320" r:id="rId24"/>
    <p:sldId id="313" r:id="rId25"/>
    <p:sldId id="309" r:id="rId26"/>
    <p:sldId id="312" r:id="rId27"/>
    <p:sldId id="319" r:id="rId28"/>
    <p:sldId id="273" r:id="rId29"/>
    <p:sldId id="263" r:id="rId30"/>
    <p:sldId id="264" r:id="rId31"/>
    <p:sldId id="265" r:id="rId32"/>
    <p:sldId id="266" r:id="rId33"/>
    <p:sldId id="267" r:id="rId34"/>
    <p:sldId id="304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82B26-1188-4642-BE72-A4977B1E3C1A}">
      <dsp:nvSpPr>
        <dsp:cNvPr id="0" name=""/>
        <dsp:cNvSpPr/>
      </dsp:nvSpPr>
      <dsp:spPr>
        <a:xfrm>
          <a:off x="1993790" y="936"/>
          <a:ext cx="1808419" cy="904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GENIE CIVIL</a:t>
          </a:r>
          <a:endParaRPr lang="fr-FR" sz="2400" b="1" kern="1200" dirty="0"/>
        </a:p>
      </dsp:txBody>
      <dsp:txXfrm>
        <a:off x="2020273" y="27419"/>
        <a:ext cx="1755453" cy="851243"/>
      </dsp:txXfrm>
    </dsp:sp>
    <dsp:sp modelId="{2F296B48-F455-49AE-8042-25449AB23C27}">
      <dsp:nvSpPr>
        <dsp:cNvPr id="0" name=""/>
        <dsp:cNvSpPr/>
      </dsp:nvSpPr>
      <dsp:spPr>
        <a:xfrm rot="3397893">
          <a:off x="3173475" y="1428269"/>
          <a:ext cx="942024" cy="3164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>
        <a:off x="3268417" y="1491564"/>
        <a:ext cx="752140" cy="189883"/>
      </dsp:txXfrm>
    </dsp:sp>
    <dsp:sp modelId="{73431695-3E2F-45BB-A001-3ABA8CE39FBC}">
      <dsp:nvSpPr>
        <dsp:cNvPr id="0" name=""/>
        <dsp:cNvSpPr/>
      </dsp:nvSpPr>
      <dsp:spPr>
        <a:xfrm>
          <a:off x="3486765" y="2267866"/>
          <a:ext cx="1808419" cy="904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BATIMENT</a:t>
          </a:r>
          <a:endParaRPr lang="fr-FR" sz="2400" b="1" kern="1200" dirty="0"/>
        </a:p>
      </dsp:txBody>
      <dsp:txXfrm>
        <a:off x="3513248" y="2294349"/>
        <a:ext cx="1755453" cy="851243"/>
      </dsp:txXfrm>
    </dsp:sp>
    <dsp:sp modelId="{5EF91B62-50B4-4C6D-856F-E6FD93388F4B}">
      <dsp:nvSpPr>
        <dsp:cNvPr id="0" name=""/>
        <dsp:cNvSpPr/>
      </dsp:nvSpPr>
      <dsp:spPr>
        <a:xfrm rot="10800000">
          <a:off x="2426987" y="2561735"/>
          <a:ext cx="942024" cy="3164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 rot="10800000">
        <a:off x="2521929" y="2625030"/>
        <a:ext cx="752140" cy="189883"/>
      </dsp:txXfrm>
    </dsp:sp>
    <dsp:sp modelId="{C454B259-058A-4387-BA71-A5372DB8C95B}">
      <dsp:nvSpPr>
        <dsp:cNvPr id="0" name=""/>
        <dsp:cNvSpPr/>
      </dsp:nvSpPr>
      <dsp:spPr>
        <a:xfrm>
          <a:off x="500814" y="2267866"/>
          <a:ext cx="1808419" cy="904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TRAVAUX PUBLICS</a:t>
          </a:r>
          <a:endParaRPr lang="fr-FR" sz="2400" b="1" kern="1200" dirty="0"/>
        </a:p>
      </dsp:txBody>
      <dsp:txXfrm>
        <a:off x="527297" y="2294349"/>
        <a:ext cx="1755453" cy="851243"/>
      </dsp:txXfrm>
    </dsp:sp>
    <dsp:sp modelId="{02DD604F-29F8-422A-9F56-FA706A9F1E25}">
      <dsp:nvSpPr>
        <dsp:cNvPr id="0" name=""/>
        <dsp:cNvSpPr/>
      </dsp:nvSpPr>
      <dsp:spPr>
        <a:xfrm rot="18202107">
          <a:off x="1680499" y="1428269"/>
          <a:ext cx="942024" cy="3164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>
        <a:off x="1775441" y="1491564"/>
        <a:ext cx="752140" cy="189883"/>
      </dsp:txXfrm>
    </dsp:sp>
  </dsp:spTree>
</dsp:drawing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750B029-E39B-4DC8-B846-C7535F5B06F4}" type="datetimeFigureOut">
              <a:rPr lang="fr-FR" smtClean="0"/>
              <a:pPr/>
              <a:t>09/10/2024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D9AF242-C4DC-4B1F-AA32-96BCEAAF20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860" y="214290"/>
            <a:ext cx="4955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Année Universitaire 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2024/2025</a:t>
            </a:r>
            <a:endParaRPr lang="fr-FR" sz="3200" dirty="0"/>
          </a:p>
        </p:txBody>
      </p:sp>
      <p:sp>
        <p:nvSpPr>
          <p:cNvPr id="3" name="Rectangle 2"/>
          <p:cNvSpPr/>
          <p:nvPr/>
        </p:nvSpPr>
        <p:spPr>
          <a:xfrm>
            <a:off x="1000100" y="1071546"/>
            <a:ext cx="1926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MATIERE :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2571736" y="1643050"/>
            <a:ext cx="5777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Techniques et Règles de Construction</a:t>
            </a:r>
            <a:endParaRPr lang="fr-FR" sz="3200" dirty="0"/>
          </a:p>
        </p:txBody>
      </p:sp>
      <p:sp>
        <p:nvSpPr>
          <p:cNvPr id="5" name="Rectangle 4"/>
          <p:cNvSpPr/>
          <p:nvPr/>
        </p:nvSpPr>
        <p:spPr>
          <a:xfrm>
            <a:off x="2786050" y="2714620"/>
            <a:ext cx="3087705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45000"/>
              </a:lnSpc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CHAPITRE  01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1604" y="3286124"/>
            <a:ext cx="697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/>
              <a:t>Techniques d'élaboration d'un projet.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4357686" y="464344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Mr Abderrahmane BENAMAR </a:t>
            </a:r>
          </a:p>
          <a:p>
            <a:pPr>
              <a:defRPr/>
            </a:pP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Email : benamaruniv@yahoo.fr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</p:spTree>
    <p:extLst>
      <p:ext uri="{BB962C8B-B14F-4D97-AF65-F5344CB8AC3E}">
        <p14:creationId xmlns="" xmlns:p14="http://schemas.microsoft.com/office/powerpoint/2010/main" val="37004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922" r="17093"/>
          <a:stretch>
            <a:fillRect/>
          </a:stretch>
        </p:blipFill>
        <p:spPr bwMode="auto">
          <a:xfrm>
            <a:off x="1214414" y="214290"/>
            <a:ext cx="6929486" cy="581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609" r="29722" b="3320"/>
          <a:stretch>
            <a:fillRect/>
          </a:stretch>
        </p:blipFill>
        <p:spPr bwMode="auto">
          <a:xfrm>
            <a:off x="642910" y="285728"/>
            <a:ext cx="671517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628" r="13250" b="6250"/>
          <a:stretch>
            <a:fillRect/>
          </a:stretch>
        </p:blipFill>
        <p:spPr bwMode="auto">
          <a:xfrm>
            <a:off x="285719" y="0"/>
            <a:ext cx="8438639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079" t="6836" r="12701" b="3320"/>
          <a:stretch>
            <a:fillRect/>
          </a:stretch>
        </p:blipFill>
        <p:spPr bwMode="auto">
          <a:xfrm>
            <a:off x="357158" y="214290"/>
            <a:ext cx="8501122" cy="570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720" y="214290"/>
            <a:ext cx="8512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Etapes à suivre lors de l’élaboration d’un projet :</a:t>
            </a:r>
          </a:p>
        </p:txBody>
      </p:sp>
      <p:pic>
        <p:nvPicPr>
          <p:cNvPr id="4" name="Image 3" descr="Sans titre 00000.jpg"/>
          <p:cNvPicPr>
            <a:picLocks noChangeAspect="1"/>
          </p:cNvPicPr>
          <p:nvPr/>
        </p:nvPicPr>
        <p:blipFill>
          <a:blip r:embed="rId2"/>
          <a:srcRect l="12500" t="27767" r="10156" b="48062"/>
          <a:stretch>
            <a:fillRect/>
          </a:stretch>
        </p:blipFill>
        <p:spPr>
          <a:xfrm>
            <a:off x="214282" y="785794"/>
            <a:ext cx="8719228" cy="371477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0002" y="4714884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Le cycle de vie de la gestion de projet est généralement décomposé en trois phases : Etudes , Réalisation et mise en service.</a:t>
            </a: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2976" y="0"/>
            <a:ext cx="35125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b="1" dirty="0" smtClean="0">
                <a:solidFill>
                  <a:srgbClr val="FF0000"/>
                </a:solidFill>
              </a:rPr>
              <a:t>ETUDE </a:t>
            </a:r>
            <a:endParaRPr lang="fr-FR" sz="8000" dirty="0"/>
          </a:p>
        </p:txBody>
      </p:sp>
      <p:pic>
        <p:nvPicPr>
          <p:cNvPr id="9" name="Image 8" descr="ETUDE.jpg"/>
          <p:cNvPicPr>
            <a:picLocks noChangeAspect="1"/>
          </p:cNvPicPr>
          <p:nvPr/>
        </p:nvPicPr>
        <p:blipFill>
          <a:blip r:embed="rId2"/>
          <a:srcRect r="2343" b="41379"/>
          <a:stretch>
            <a:fillRect/>
          </a:stretch>
        </p:blipFill>
        <p:spPr>
          <a:xfrm>
            <a:off x="214282" y="1428736"/>
            <a:ext cx="8929718" cy="4500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2976" y="0"/>
            <a:ext cx="35125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b="1" dirty="0" smtClean="0">
                <a:solidFill>
                  <a:srgbClr val="FF0000"/>
                </a:solidFill>
              </a:rPr>
              <a:t>ETUDE </a:t>
            </a:r>
            <a:endParaRPr lang="fr-FR" sz="8000" dirty="0"/>
          </a:p>
        </p:txBody>
      </p:sp>
      <p:pic>
        <p:nvPicPr>
          <p:cNvPr id="1028" name="Picture 4" descr="http://1.bp.blogspot.com/-QE944AQJq1Q/UUZXvrkYoeI/AAAAAAAAAIA/VMkkl9z8l3s/s1600/surveying_crew_on_construction_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1" y="1000108"/>
            <a:ext cx="3510195" cy="228601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36786" t="17578" r="36859" b="9179"/>
          <a:stretch>
            <a:fillRect/>
          </a:stretch>
        </p:blipFill>
        <p:spPr bwMode="auto">
          <a:xfrm>
            <a:off x="6072198" y="0"/>
            <a:ext cx="2643206" cy="413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 l="12115" t="21679" r="41215" b="13867"/>
          <a:stretch>
            <a:fillRect/>
          </a:stretch>
        </p:blipFill>
        <p:spPr bwMode="auto">
          <a:xfrm>
            <a:off x="571472" y="3357562"/>
            <a:ext cx="3591384" cy="278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9148" y="4286256"/>
            <a:ext cx="2941397" cy="22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214290"/>
            <a:ext cx="85725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</a:rPr>
              <a:t>A)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Etude de faisabilité :</a:t>
            </a:r>
          </a:p>
          <a:p>
            <a:endParaRPr lang="fr-FR" dirty="0" smtClean="0"/>
          </a:p>
          <a:p>
            <a:pPr marL="342900" indent="-342900">
              <a:buAutoNum type="arabicParenR"/>
            </a:pPr>
            <a:r>
              <a:rPr lang="fr-FR" sz="2800" b="1" dirty="0" smtClean="0">
                <a:solidFill>
                  <a:srgbClr val="002060"/>
                </a:solidFill>
              </a:rPr>
              <a:t>l’étude fiabilité technique (étude technique d’un projet), </a:t>
            </a:r>
          </a:p>
          <a:p>
            <a:pPr marL="342900" indent="-342900">
              <a:buAutoNum type="arabicParenR"/>
            </a:pPr>
            <a:r>
              <a:rPr lang="fr-FR" sz="2800" b="1" dirty="0" smtClean="0">
                <a:solidFill>
                  <a:srgbClr val="002060"/>
                </a:solidFill>
              </a:rPr>
              <a:t>l’étude de faisabilité financière, qui s’intéresse quant à elle à l’aspect budgétaire du projet en devenir. 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158" y="2786058"/>
            <a:ext cx="2831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 B)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Etude d’APS 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8785" t="29297" r="40703" b="16015"/>
          <a:stretch>
            <a:fillRect/>
          </a:stretch>
        </p:blipFill>
        <p:spPr bwMode="auto">
          <a:xfrm>
            <a:off x="5072066" y="2786058"/>
            <a:ext cx="38729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85720" y="335756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/>
              <a:t>L’étude d’avant-projet sommaire précise la composition générale de la construction. </a:t>
            </a:r>
          </a:p>
          <a:p>
            <a:r>
              <a:rPr lang="fr-FR" sz="2400" dirty="0" smtClean="0"/>
              <a:t>Elle comprend un calendrier de réalisation et donne une </a:t>
            </a:r>
            <a:r>
              <a:rPr lang="fr-FR" sz="2400" b="1" dirty="0" smtClean="0"/>
              <a:t>première estimation</a:t>
            </a:r>
            <a:r>
              <a:rPr lang="fr-FR" sz="2400" dirty="0" smtClean="0"/>
              <a:t> du coût et de la </a:t>
            </a:r>
            <a:r>
              <a:rPr lang="fr-FR" sz="2400" b="1" dirty="0" smtClean="0"/>
              <a:t>durée</a:t>
            </a:r>
            <a:r>
              <a:rPr lang="fr-FR" sz="2400" dirty="0" smtClean="0"/>
              <a:t> des travaux. </a:t>
            </a:r>
            <a:endParaRPr lang="fr-FR" sz="2400" dirty="0"/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472" y="214290"/>
            <a:ext cx="2844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 C)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Etude d’APD :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20" y="857232"/>
            <a:ext cx="857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L’étude d’avant-projet détaille les dernières mises au point pour les solutions retenues par le maître d’ouvrage : les plans, les dimensions et les volumes de la construction, le choix des matériaux, les prestations techniques, etc. </a:t>
            </a:r>
          </a:p>
          <a:p>
            <a:r>
              <a:rPr lang="fr-FR" sz="2400" b="1" dirty="0" smtClean="0"/>
              <a:t>Elle approfondit le coût des travaux et le divise en lot séparés .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Un levé topographique est plus que nécessaire à cette phase:</a:t>
            </a:r>
          </a:p>
          <a:p>
            <a:r>
              <a:rPr lang="fr-FR" sz="2400" b="1" dirty="0" smtClean="0"/>
              <a:t>   - Implantation de l’ouvrage à construire.</a:t>
            </a:r>
          </a:p>
          <a:p>
            <a:r>
              <a:rPr lang="fr-FR" sz="2400" b="1" dirty="0" smtClean="0"/>
              <a:t>   - Déterminer les quantités de déblais et remblais pour estimation des coût .  </a:t>
            </a:r>
          </a:p>
          <a:p>
            <a:r>
              <a:rPr lang="fr-FR" sz="2400" b="1" dirty="0" smtClean="0"/>
              <a:t>Une étude géotechnique (de sol) pour connaitre:</a:t>
            </a:r>
          </a:p>
          <a:p>
            <a:r>
              <a:rPr lang="fr-FR" sz="2400" b="1" dirty="0" smtClean="0"/>
              <a:t>   - les caractéristiques des matériaux utilisés.</a:t>
            </a:r>
          </a:p>
          <a:p>
            <a:r>
              <a:rPr lang="fr-FR" sz="2400" b="1" dirty="0" smtClean="0"/>
              <a:t>   - Portance du sol pour définir le type de fondation.</a:t>
            </a:r>
          </a:p>
          <a:p>
            <a:r>
              <a:rPr lang="fr-FR" sz="2400" b="1" dirty="0" smtClean="0"/>
              <a:t>   -Stabilité et risque de glissement de terrain ou tassement.</a:t>
            </a: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079" t="30273" r="8858" b="47266"/>
          <a:stretch>
            <a:fillRect/>
          </a:stretch>
        </p:blipFill>
        <p:spPr bwMode="auto">
          <a:xfrm>
            <a:off x="214282" y="785794"/>
            <a:ext cx="8498017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5728"/>
            <a:ext cx="9358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1.1.</a:t>
            </a:r>
            <a:r>
              <a:rPr lang="fr-FR" sz="3200" b="1" i="1" u="sng" dirty="0" smtClean="0">
                <a:solidFill>
                  <a:srgbClr val="FF0000"/>
                </a:solidFill>
              </a:rPr>
              <a:t>Processus de réalisation d'un projet de construction: </a:t>
            </a:r>
            <a:endParaRPr lang="fr-FR" sz="3200" b="1" i="1" u="sng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1604" y="857232"/>
            <a:ext cx="4897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/>
              <a:t>Qu’est-ce qu’un projet ?</a:t>
            </a:r>
            <a:endParaRPr lang="fr-FR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7020" t="41016" r="35761" b="19921"/>
          <a:stretch>
            <a:fillRect/>
          </a:stretch>
        </p:blipFill>
        <p:spPr bwMode="auto">
          <a:xfrm>
            <a:off x="217853" y="1785926"/>
            <a:ext cx="875472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004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224" y="214290"/>
            <a:ext cx="30620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Plans d’exécution :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282" y="714356"/>
            <a:ext cx="9786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 Ils renferment tous les détails techniques de la réalisation du projet.</a:t>
            </a:r>
          </a:p>
          <a:p>
            <a:r>
              <a:rPr lang="fr-FR" sz="2400" b="1" dirty="0" smtClean="0"/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662" y="1214422"/>
            <a:ext cx="6367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Dossier de consultation des entreprises 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4282" y="1785926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</a:t>
            </a:r>
            <a:r>
              <a:rPr lang="fr-FR" sz="2400" b="1" dirty="0" smtClean="0"/>
              <a:t>Le DCE comprend les pièces destinées à la réponse à la consultation y compris le règlement de la consultation et les cahiers des charges.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0100" y="3500438"/>
            <a:ext cx="2470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Appel  d’offre 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7158" y="4214818"/>
            <a:ext cx="4929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Un appel d’offres est une procédure par laquelle un maitre d’ouvrage fait appel à des entreprises pour réaliser un projet.</a:t>
            </a:r>
          </a:p>
        </p:txBody>
      </p:sp>
      <p:pic>
        <p:nvPicPr>
          <p:cNvPr id="16" name="Image 15" descr="Sans titre0000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3571876"/>
            <a:ext cx="3435191" cy="2214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age_viber_20211116_1012067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67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282" y="1857364"/>
            <a:ext cx="87154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Le </a:t>
            </a:r>
            <a:r>
              <a:rPr lang="fr-FR" sz="2800" b="1" dirty="0" smtClean="0">
                <a:solidFill>
                  <a:srgbClr val="FF0000"/>
                </a:solidFill>
              </a:rPr>
              <a:t>bureau d’étude </a:t>
            </a:r>
            <a:r>
              <a:rPr lang="fr-FR" sz="2800" dirty="0" smtClean="0"/>
              <a:t>consulte les </a:t>
            </a:r>
            <a:r>
              <a:rPr lang="fr-FR" sz="2800" b="1" dirty="0" smtClean="0">
                <a:solidFill>
                  <a:srgbClr val="FF0000"/>
                </a:solidFill>
              </a:rPr>
              <a:t>entreprises</a:t>
            </a:r>
            <a:r>
              <a:rPr lang="fr-FR" sz="2800" dirty="0" smtClean="0"/>
              <a:t> capables d’intervenir </a:t>
            </a:r>
            <a:r>
              <a:rPr lang="fr-FR" sz="2800" b="1" dirty="0" smtClean="0">
                <a:solidFill>
                  <a:srgbClr val="FF0000"/>
                </a:solidFill>
              </a:rPr>
              <a:t>et analyse les offres </a:t>
            </a:r>
            <a:r>
              <a:rPr lang="fr-FR" sz="2800" dirty="0" smtClean="0"/>
              <a:t>des entrepreneurs selon des procédures bien définies. Le bureau d’étude </a:t>
            </a:r>
            <a:r>
              <a:rPr lang="fr-FR" sz="2800" b="1" dirty="0" smtClean="0">
                <a:solidFill>
                  <a:srgbClr val="FF0000"/>
                </a:solidFill>
              </a:rPr>
              <a:t>assiste </a:t>
            </a:r>
            <a:r>
              <a:rPr lang="fr-FR" sz="2800" dirty="0" smtClean="0"/>
              <a:t>le maître d’ouvrage pour la sélection des différents prestataires de la construction en fonctions des critères retenus avec le maître d’ouvrage. </a:t>
            </a:r>
          </a:p>
          <a:p>
            <a:endParaRPr lang="fr-FR" sz="2800" dirty="0" smtClean="0"/>
          </a:p>
          <a:p>
            <a:r>
              <a:rPr lang="fr-FR" sz="2800" dirty="0" smtClean="0"/>
              <a:t>Une fois l’entreprise choisi, le bureau d’étude prépare </a:t>
            </a:r>
            <a:r>
              <a:rPr lang="fr-FR" sz="2800" b="1" dirty="0" smtClean="0">
                <a:solidFill>
                  <a:srgbClr val="FF0000"/>
                </a:solidFill>
              </a:rPr>
              <a:t>les marchés</a:t>
            </a:r>
          </a:p>
          <a:p>
            <a:r>
              <a:rPr lang="fr-FR" sz="2400" b="1" dirty="0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158" y="428604"/>
            <a:ext cx="6973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Sélection des entreprises de la construction :</a:t>
            </a: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4414" y="571480"/>
            <a:ext cx="3295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REALISATION</a:t>
            </a:r>
            <a:endParaRPr lang="fr-FR" sz="4000" dirty="0"/>
          </a:p>
        </p:txBody>
      </p:sp>
      <p:pic>
        <p:nvPicPr>
          <p:cNvPr id="4" name="Image 3" descr="REALISATION.jpg"/>
          <p:cNvPicPr>
            <a:picLocks noChangeAspect="1"/>
          </p:cNvPicPr>
          <p:nvPr/>
        </p:nvPicPr>
        <p:blipFill>
          <a:blip r:embed="rId2"/>
          <a:srcRect r="2343" b="42457"/>
          <a:stretch>
            <a:fillRect/>
          </a:stretch>
        </p:blipFill>
        <p:spPr>
          <a:xfrm>
            <a:off x="214282" y="1785926"/>
            <a:ext cx="8929718" cy="38147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2976" y="0"/>
            <a:ext cx="3295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REALISATION</a:t>
            </a:r>
            <a:endParaRPr lang="fr-FR" sz="4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8550" t="34180" r="52782" b="22851"/>
          <a:stretch>
            <a:fillRect/>
          </a:stretch>
        </p:blipFill>
        <p:spPr bwMode="auto">
          <a:xfrm>
            <a:off x="214282" y="571480"/>
            <a:ext cx="24288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 l="14861" t="21679" r="37921" b="10937"/>
          <a:stretch>
            <a:fillRect/>
          </a:stretch>
        </p:blipFill>
        <p:spPr bwMode="auto">
          <a:xfrm>
            <a:off x="5143504" y="285728"/>
            <a:ext cx="3714776" cy="298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 l="13214" t="23633" r="51647" b="18750"/>
          <a:stretch>
            <a:fillRect/>
          </a:stretch>
        </p:blipFill>
        <p:spPr bwMode="auto">
          <a:xfrm>
            <a:off x="2714612" y="714356"/>
            <a:ext cx="24022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1413" t="26367" r="26976" b="14063"/>
          <a:stretch>
            <a:fillRect/>
          </a:stretch>
        </p:blipFill>
        <p:spPr bwMode="auto">
          <a:xfrm>
            <a:off x="5143504" y="3714752"/>
            <a:ext cx="3571900" cy="23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l="13214" t="41211" r="50000" b="14843"/>
          <a:stretch>
            <a:fillRect/>
          </a:stretch>
        </p:blipFill>
        <p:spPr bwMode="auto">
          <a:xfrm>
            <a:off x="714348" y="3643314"/>
            <a:ext cx="3786214" cy="25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282" y="714356"/>
            <a:ext cx="87154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Planifier un projet</a:t>
            </a:r>
            <a:r>
              <a:rPr lang="fr-FR" sz="2400" dirty="0" smtClean="0"/>
              <a:t> consiste à :</a:t>
            </a:r>
          </a:p>
          <a:p>
            <a:r>
              <a:rPr lang="fr-FR" sz="2400" dirty="0" smtClean="0"/>
              <a:t>  </a:t>
            </a:r>
            <a:r>
              <a:rPr lang="fr-FR" sz="2400" b="1" dirty="0" smtClean="0"/>
              <a:t>- identifier les différentes tâches le constituant,</a:t>
            </a:r>
          </a:p>
          <a:p>
            <a:r>
              <a:rPr lang="fr-FR" sz="2400" b="1" dirty="0" smtClean="0"/>
              <a:t>  - hiérarchiser ces tâches,</a:t>
            </a:r>
          </a:p>
          <a:p>
            <a:r>
              <a:rPr lang="fr-FR" sz="2400" b="1" dirty="0" smtClean="0"/>
              <a:t>  - définir leur durée et leur échéance,</a:t>
            </a:r>
          </a:p>
          <a:p>
            <a:r>
              <a:rPr lang="fr-FR" sz="2400" b="1" dirty="0" smtClean="0"/>
              <a:t>  -déterminer les coûts et ressources humaines nécessaires à la réalisation du projet,</a:t>
            </a:r>
          </a:p>
          <a:p>
            <a:r>
              <a:rPr lang="fr-FR" sz="2400" b="1" dirty="0" smtClean="0"/>
              <a:t>  </a:t>
            </a:r>
            <a:endParaRPr lang="fr-F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500034" y="3071810"/>
            <a:ext cx="31432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</a:rPr>
              <a:t>B)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Organisation :</a:t>
            </a:r>
          </a:p>
          <a:p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428596" y="214290"/>
            <a:ext cx="31432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</a:rPr>
              <a:t>A)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Planification:</a:t>
            </a:r>
          </a:p>
          <a:p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428596" y="3571876"/>
            <a:ext cx="8429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Lors de cette étape , le projet est réalisé suivant les plans d’exécution établis par le BET et en conformité avec les exigences du demandeur (Cahier de charges).</a:t>
            </a:r>
          </a:p>
          <a:p>
            <a:r>
              <a:rPr lang="fr-FR" sz="2400" b="1" dirty="0" smtClean="0"/>
              <a:t>Le chef de projet doit choisir les meilleurs personnes pour exécuter les taches.</a:t>
            </a:r>
          </a:p>
          <a:p>
            <a:r>
              <a:rPr lang="fr-FR" sz="2400" b="1" dirty="0" smtClean="0"/>
              <a:t>Il doit mettre à leurs dispositions les ressources matérielles et matériaux pour mener à bien leur travail</a:t>
            </a:r>
            <a:endParaRPr lang="fr-FR" sz="2400" b="1" dirty="0"/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928662" y="285729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</a:rPr>
              <a:t>C)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Motivation et Contrôle :</a:t>
            </a:r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642910" y="928671"/>
            <a:ext cx="8072494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Motivation: </a:t>
            </a:r>
          </a:p>
          <a:p>
            <a:r>
              <a:rPr lang="fr-FR" sz="2400" b="1" dirty="0" smtClean="0"/>
              <a:t>Les gens veulent être </a:t>
            </a:r>
            <a:r>
              <a:rPr lang="fr-FR" sz="2400" b="1" dirty="0" smtClean="0">
                <a:solidFill>
                  <a:srgbClr val="00B050"/>
                </a:solidFill>
              </a:rPr>
              <a:t>bien payés</a:t>
            </a:r>
            <a:r>
              <a:rPr lang="fr-FR" sz="2400" b="1" dirty="0" smtClean="0"/>
              <a:t>, mais ils veulent aussi savoir qu’ils ont de </a:t>
            </a:r>
            <a:r>
              <a:rPr lang="fr-FR" sz="2400" b="1" dirty="0" smtClean="0">
                <a:solidFill>
                  <a:srgbClr val="00B050"/>
                </a:solidFill>
              </a:rPr>
              <a:t>l'importance.</a:t>
            </a:r>
          </a:p>
          <a:p>
            <a:endParaRPr lang="fr-FR" dirty="0" smtClean="0"/>
          </a:p>
          <a:p>
            <a:r>
              <a:rPr lang="fr-FR" sz="2400" b="1" dirty="0" smtClean="0"/>
              <a:t>Donner à votre équipe une reconnaissance aléatoire, comme </a:t>
            </a:r>
            <a:r>
              <a:rPr lang="fr-FR" sz="2400" b="1" dirty="0" smtClean="0">
                <a:solidFill>
                  <a:srgbClr val="00B050"/>
                </a:solidFill>
              </a:rPr>
              <a:t>un compliment </a:t>
            </a:r>
            <a:r>
              <a:rPr lang="fr-FR" sz="2400" b="1" dirty="0" smtClean="0"/>
              <a:t>ou une tape dans le dos.</a:t>
            </a:r>
          </a:p>
          <a:p>
            <a:endParaRPr lang="fr-FR" sz="2400" b="1" dirty="0" smtClean="0"/>
          </a:p>
          <a:p>
            <a:r>
              <a:rPr lang="fr-FR" sz="2400" b="1" dirty="0" smtClean="0">
                <a:solidFill>
                  <a:srgbClr val="FF0000"/>
                </a:solidFill>
              </a:rPr>
              <a:t>Contrôle: </a:t>
            </a:r>
          </a:p>
          <a:p>
            <a:r>
              <a:rPr lang="fr-FR" sz="2400" b="1" dirty="0" smtClean="0"/>
              <a:t>L’objectif de cette étape est de veiller à ce que les objectifs du projet soient atteints, en contrôlant et en mesurant régulièrement l’avancement des travaux, afin d’identifier les écarts par rapport au planning contractuel de projet, de manière à pouvoir prendre des mesures correctives si besoin.</a:t>
            </a:r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sz="2400" b="1" dirty="0" smtClean="0"/>
          </a:p>
          <a:p>
            <a:endParaRPr lang="fr-FR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928662" y="285728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B050"/>
                </a:solidFill>
              </a:rPr>
              <a:t>D) 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Clôture et Mise en service :</a:t>
            </a:r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428596" y="857232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A ce stade, le projet achevé est remis au client .</a:t>
            </a:r>
          </a:p>
          <a:p>
            <a:endParaRPr lang="fr-FR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500034" y="1357298"/>
            <a:ext cx="83582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Le bureau se charge du décompte général des situations travaux et solde les comptes de chantier.</a:t>
            </a:r>
          </a:p>
          <a:p>
            <a:r>
              <a:rPr lang="fr-FR" sz="2400" b="1" dirty="0" smtClean="0"/>
              <a:t> </a:t>
            </a:r>
          </a:p>
          <a:p>
            <a:r>
              <a:rPr lang="fr-FR" sz="2400" b="1" dirty="0" smtClean="0"/>
              <a:t>Le bureau d’étude clôture alors le dossier des ouvrages réalisés et vérifie la conformité des plans de recollement.</a:t>
            </a:r>
            <a:r>
              <a:rPr lang="fr-FR" sz="2400" dirty="0" smtClean="0"/>
              <a:t> </a:t>
            </a:r>
          </a:p>
          <a:p>
            <a:endParaRPr lang="fr-FR" sz="2400" dirty="0" smtClean="0"/>
          </a:p>
          <a:p>
            <a:r>
              <a:rPr lang="fr-FR" sz="2400" b="1" dirty="0" smtClean="0"/>
              <a:t>Une fois l’ensemble des travaux validés par le maître d'œuvre et le maître d’ouvrage, ceux-ci s’accordent de la réception provisoire du projet, et la passation complète de la responsabilité au maître d’ouvrage. 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La réception définitive sera prononcée douze mois après la mise en service ou la mise en exploitation de l’édifice. </a:t>
            </a:r>
          </a:p>
          <a:p>
            <a:endParaRPr lang="fr-FR" sz="2400" b="1" dirty="0" smtClean="0"/>
          </a:p>
          <a:p>
            <a:endParaRPr lang="fr-FR" sz="2400" b="1" dirty="0" smtClean="0"/>
          </a:p>
          <a:p>
            <a:endParaRPr lang="fr-FR" sz="2400" b="1" dirty="0" smtClean="0"/>
          </a:p>
          <a:p>
            <a:endParaRPr lang="fr-FR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85786" y="2071678"/>
            <a:ext cx="7772400" cy="2357454"/>
          </a:xfrm>
        </p:spPr>
        <p:txBody>
          <a:bodyPr>
            <a:noAutofit/>
          </a:bodyPr>
          <a:lstStyle/>
          <a:p>
            <a:r>
              <a:rPr lang="fr-FR" sz="3200" dirty="0" smtClean="0"/>
              <a:t>MAITRE D’OUVRAGE</a:t>
            </a:r>
          </a:p>
          <a:p>
            <a:r>
              <a:rPr lang="fr-FR" sz="3200" dirty="0" smtClean="0"/>
              <a:t>MAITRE D’ŒUVRE </a:t>
            </a:r>
          </a:p>
          <a:p>
            <a:r>
              <a:rPr lang="fr-FR" sz="3200" dirty="0" smtClean="0"/>
              <a:t>ENTREPRISE DE REALISATION</a:t>
            </a:r>
          </a:p>
          <a:p>
            <a:r>
              <a:rPr lang="fr-FR" sz="3200" dirty="0" smtClean="0"/>
              <a:t>ORGANISME DE CONTRÔLE</a:t>
            </a:r>
          </a:p>
          <a:p>
            <a:r>
              <a:rPr lang="fr-FR" sz="3200" dirty="0" smtClean="0"/>
              <a:t>ORGANISME D’ETUDE DE SOL</a:t>
            </a:r>
            <a:endParaRPr lang="fr-FR" sz="3200" dirty="0"/>
          </a:p>
        </p:txBody>
      </p:sp>
      <p:sp>
        <p:nvSpPr>
          <p:cNvPr id="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85728"/>
            <a:ext cx="10001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1.2.</a:t>
            </a:r>
            <a:r>
              <a:rPr lang="fr-FR" sz="3200" b="1" i="1" u="sng" dirty="0" smtClean="0">
                <a:solidFill>
                  <a:srgbClr val="FF0000"/>
                </a:solidFill>
              </a:rPr>
              <a:t>Différents intervenants </a:t>
            </a:r>
          </a:p>
          <a:p>
            <a:r>
              <a:rPr lang="fr-FR" sz="3200" b="1" i="1" u="sng" dirty="0" smtClean="0">
                <a:solidFill>
                  <a:srgbClr val="FF0000"/>
                </a:solidFill>
              </a:rPr>
              <a:t>                                 dans un projet de construction: </a:t>
            </a:r>
            <a:endParaRPr lang="fr-FR" sz="32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57158" y="285728"/>
            <a:ext cx="8572560" cy="5643602"/>
          </a:xfrm>
        </p:spPr>
        <p:txBody>
          <a:bodyPr>
            <a:normAutofit fontScale="85000" lnSpcReduction="20000"/>
          </a:bodyPr>
          <a:lstStyle/>
          <a:p>
            <a:r>
              <a:rPr lang="fr-FR" sz="3800" b="1" u="sng" dirty="0" smtClean="0"/>
              <a:t>1.2.1  MAITRE D’OUVRAGE</a:t>
            </a:r>
            <a:r>
              <a:rPr lang="fr-FR" sz="3800" dirty="0" smtClean="0"/>
              <a:t>: </a:t>
            </a:r>
          </a:p>
          <a:p>
            <a:pPr>
              <a:buNone/>
            </a:pPr>
            <a:r>
              <a:rPr lang="fr-FR" dirty="0" smtClean="0"/>
              <a:t>       </a:t>
            </a:r>
            <a:r>
              <a:rPr lang="fr-FR" sz="3800" dirty="0" smtClean="0"/>
              <a:t>Personne </a:t>
            </a:r>
            <a:r>
              <a:rPr lang="fr-FR" sz="3800" dirty="0"/>
              <a:t>morale ou physique pour le compte de qui sont exécutés les </a:t>
            </a:r>
            <a:r>
              <a:rPr lang="fr-FR" sz="3800" dirty="0" smtClean="0"/>
              <a:t>travaux. C’est lui qui finance le projet et l’exploite en fin de travaux.</a:t>
            </a:r>
          </a:p>
          <a:p>
            <a:pPr>
              <a:buNone/>
            </a:pPr>
            <a:endParaRPr lang="fr-FR" sz="3200" i="1" dirty="0" smtClean="0"/>
          </a:p>
          <a:p>
            <a:r>
              <a:rPr lang="fr-FR" sz="3800" b="1" u="sng" dirty="0" smtClean="0"/>
              <a:t>1.2.2  MAITRE D’ŒUVRE </a:t>
            </a:r>
            <a:r>
              <a:rPr lang="fr-FR" sz="3800" dirty="0" smtClean="0"/>
              <a:t>:</a:t>
            </a:r>
          </a:p>
          <a:p>
            <a:pPr>
              <a:buNone/>
            </a:pPr>
            <a:r>
              <a:rPr lang="fr-FR" dirty="0" smtClean="0"/>
              <a:t>    </a:t>
            </a:r>
            <a:r>
              <a:rPr lang="fr-FR" sz="3800" dirty="0" smtClean="0"/>
              <a:t>Personne </a:t>
            </a:r>
            <a:r>
              <a:rPr lang="fr-FR" sz="3800" dirty="0"/>
              <a:t>physique ou morale qui, pour sa compétence, est chargée par le maître de l'ouvrage de </a:t>
            </a:r>
            <a:r>
              <a:rPr lang="fr-FR" sz="3800" dirty="0" smtClean="0"/>
              <a:t>concevoir le projet, diriger et suivre </a:t>
            </a:r>
            <a:r>
              <a:rPr lang="fr-FR" sz="3800" dirty="0"/>
              <a:t>l'exécution du </a:t>
            </a:r>
            <a:r>
              <a:rPr lang="fr-FR" sz="3800" dirty="0" smtClean="0"/>
              <a:t>marché jusqu’à réception définitive des </a:t>
            </a:r>
            <a:r>
              <a:rPr lang="fr-FR" sz="3800" dirty="0"/>
              <a:t>travaux.</a:t>
            </a:r>
          </a:p>
          <a:p>
            <a:pPr marL="0" indent="0">
              <a:buNone/>
            </a:pPr>
            <a:r>
              <a:rPr lang="fr-FR" dirty="0" smtClean="0"/>
              <a:t>       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3200" dirty="0" smtClean="0"/>
              <a:t>  </a:t>
            </a:r>
            <a:r>
              <a:rPr lang="fr-FR" sz="3500" b="1" dirty="0" smtClean="0"/>
              <a:t>L'équipe </a:t>
            </a:r>
            <a:r>
              <a:rPr lang="fr-FR" sz="3500" b="1" dirty="0"/>
              <a:t>de maîtrise d’œuvre peut se composer de</a:t>
            </a:r>
            <a:r>
              <a:rPr lang="fr-FR" sz="3500" b="1" dirty="0" smtClean="0"/>
              <a:t>: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</p:spTree>
    <p:extLst>
      <p:ext uri="{BB962C8B-B14F-4D97-AF65-F5344CB8AC3E}">
        <p14:creationId xmlns="" xmlns:p14="http://schemas.microsoft.com/office/powerpoint/2010/main" val="40430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3" name="Image 2" descr="MANAG2.jpg"/>
          <p:cNvPicPr>
            <a:picLocks noChangeAspect="1"/>
          </p:cNvPicPr>
          <p:nvPr/>
        </p:nvPicPr>
        <p:blipFill>
          <a:blip r:embed="rId2"/>
          <a:srcRect l="13281" t="18040" r="32031" b="13870"/>
          <a:stretch>
            <a:fillRect/>
          </a:stretch>
        </p:blipFill>
        <p:spPr bwMode="auto">
          <a:xfrm>
            <a:off x="214282" y="214290"/>
            <a:ext cx="84709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411424" cy="5940473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/>
              <a:t>Un </a:t>
            </a:r>
            <a:r>
              <a:rPr lang="fr-FR" b="1" dirty="0"/>
              <a:t>architecte.</a:t>
            </a:r>
          </a:p>
          <a:p>
            <a:pPr marL="0" indent="0">
              <a:buNone/>
            </a:pPr>
            <a:r>
              <a:rPr lang="fr-FR" dirty="0"/>
              <a:t>Il doit établir le projet architectural : plans et documents écrits définissants la construction : composition, organisation, volume, matériaux, couleurs.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r>
              <a:rPr lang="fr-FR" b="1" dirty="0" smtClean="0"/>
              <a:t>Un </a:t>
            </a:r>
            <a:r>
              <a:rPr lang="fr-FR" b="1" dirty="0"/>
              <a:t>Géomètre </a:t>
            </a:r>
            <a:r>
              <a:rPr lang="fr-FR" b="1" dirty="0" smtClean="0"/>
              <a:t>Expert (Topographe).</a:t>
            </a:r>
            <a:endParaRPr lang="fr-FR" b="1" dirty="0"/>
          </a:p>
          <a:p>
            <a:pPr marL="0" indent="0">
              <a:buNone/>
            </a:pPr>
            <a:r>
              <a:rPr lang="fr-FR" dirty="0"/>
              <a:t>Il réalise les plans topographiques du projet, implante les limites de l'ouvrage. le Géomètre expert peut avoir des missions </a:t>
            </a:r>
            <a:r>
              <a:rPr lang="fr-FR" b="1" i="1" dirty="0"/>
              <a:t>d'ingénierie</a:t>
            </a:r>
            <a:r>
              <a:rPr lang="fr-FR" dirty="0"/>
              <a:t> pour la conception et la réalisation de projet 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r>
              <a:rPr lang="fr-FR" b="1" dirty="0" smtClean="0"/>
              <a:t>Un </a:t>
            </a:r>
            <a:r>
              <a:rPr lang="fr-FR" b="1" dirty="0"/>
              <a:t>ou plusieurs B. E-T	</a:t>
            </a:r>
            <a:r>
              <a:rPr lang="fr-FR" b="1" i="1" u="dash" dirty="0"/>
              <a:t>	Bureau d’études Techniques</a:t>
            </a:r>
            <a:endParaRPr lang="fr-FR" b="1" dirty="0"/>
          </a:p>
          <a:p>
            <a:pPr marL="0" indent="0">
              <a:buNone/>
            </a:pPr>
            <a:r>
              <a:rPr lang="fr-FR" dirty="0"/>
              <a:t>Organisme indépendant, ou service interne d’une entreprise chargé d’étudier techniquement le projet pour garantir sa </a:t>
            </a:r>
            <a:r>
              <a:rPr lang="fr-FR" b="1" dirty="0"/>
              <a:t>résistance</a:t>
            </a:r>
            <a:r>
              <a:rPr lang="fr-FR" dirty="0"/>
              <a:t>, sa </a:t>
            </a:r>
            <a:r>
              <a:rPr lang="fr-FR" b="1" dirty="0"/>
              <a:t>stabilité</a:t>
            </a:r>
            <a:r>
              <a:rPr lang="fr-FR" dirty="0"/>
              <a:t>, son bon </a:t>
            </a:r>
            <a:r>
              <a:rPr lang="fr-FR" b="1" dirty="0"/>
              <a:t>fonctionnement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r>
              <a:rPr lang="fr-FR" b="1" dirty="0" smtClean="0"/>
              <a:t>Un économiste (métreur) </a:t>
            </a:r>
            <a:r>
              <a:rPr lang="fr-FR" b="1" dirty="0"/>
              <a:t>.</a:t>
            </a:r>
          </a:p>
          <a:p>
            <a:pPr marL="0" indent="0">
              <a:buNone/>
            </a:pPr>
            <a:r>
              <a:rPr lang="fr-FR" dirty="0"/>
              <a:t>Ses missions peuvent être variées: </a:t>
            </a:r>
            <a:r>
              <a:rPr lang="fr-FR" b="1" dirty="0"/>
              <a:t>Descriptifs</a:t>
            </a:r>
            <a:r>
              <a:rPr lang="fr-FR" dirty="0"/>
              <a:t>, </a:t>
            </a:r>
            <a:r>
              <a:rPr lang="fr-FR" b="1" dirty="0"/>
              <a:t>Quantitatifs</a:t>
            </a:r>
            <a:r>
              <a:rPr lang="fr-FR" dirty="0"/>
              <a:t>, </a:t>
            </a:r>
            <a:r>
              <a:rPr lang="fr-FR" b="1" dirty="0"/>
              <a:t>Estimations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</p:spTree>
    <p:extLst>
      <p:ext uri="{BB962C8B-B14F-4D97-AF65-F5344CB8AC3E}">
        <p14:creationId xmlns="" xmlns:p14="http://schemas.microsoft.com/office/powerpoint/2010/main" val="19789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8643998" cy="5929354"/>
          </a:xfrm>
        </p:spPr>
        <p:txBody>
          <a:bodyPr/>
          <a:lstStyle/>
          <a:p>
            <a:pPr marL="0" indent="0">
              <a:buNone/>
            </a:pPr>
            <a:r>
              <a:rPr lang="fr-FR" sz="3200" b="1" u="sng" dirty="0" smtClean="0"/>
              <a:t>1.2.3 </a:t>
            </a:r>
            <a:r>
              <a:rPr lang="fr-FR" sz="3200" b="1" u="sng" dirty="0"/>
              <a:t>ENTREPRISE DE REALISATION</a:t>
            </a:r>
            <a:r>
              <a:rPr lang="fr-FR" sz="3200" b="1" u="sng" dirty="0" smtClean="0"/>
              <a:t>: </a:t>
            </a:r>
          </a:p>
          <a:p>
            <a:pPr marL="0" indent="0">
              <a:buNone/>
            </a:pPr>
            <a:r>
              <a:rPr lang="fr-FR" sz="3200" b="1" dirty="0" smtClean="0"/>
              <a:t>  </a:t>
            </a:r>
            <a:r>
              <a:rPr lang="fr-FR" sz="3200" dirty="0" smtClean="0"/>
              <a:t>effectue(réalise) </a:t>
            </a:r>
            <a:r>
              <a:rPr lang="fr-FR" sz="3200" dirty="0"/>
              <a:t>les travaux prévues </a:t>
            </a:r>
            <a:r>
              <a:rPr lang="fr-FR" sz="3200" dirty="0" smtClean="0"/>
              <a:t>dans </a:t>
            </a:r>
            <a:r>
              <a:rPr lang="fr-FR" sz="3200" dirty="0"/>
              <a:t>le </a:t>
            </a:r>
            <a:r>
              <a:rPr lang="fr-FR" sz="3200" dirty="0" smtClean="0"/>
              <a:t>contrat.</a:t>
            </a:r>
          </a:p>
          <a:p>
            <a:pPr marL="0" indent="0">
              <a:buNone/>
            </a:pPr>
            <a:r>
              <a:rPr lang="fr-FR" sz="3200" b="1" u="sng" dirty="0" smtClean="0"/>
              <a:t>1.2.4 </a:t>
            </a:r>
            <a:r>
              <a:rPr lang="fr-FR" sz="3200" b="1" u="sng" dirty="0"/>
              <a:t>ORGANISME DE CONTRÔLE </a:t>
            </a:r>
            <a:r>
              <a:rPr lang="fr-FR" sz="3200" b="1" u="sng" dirty="0" smtClean="0"/>
              <a:t>: </a:t>
            </a:r>
          </a:p>
          <a:p>
            <a:pPr marL="0" indent="0">
              <a:buNone/>
            </a:pPr>
            <a:r>
              <a:rPr lang="fr-FR" sz="3200" b="1" dirty="0" smtClean="0"/>
              <a:t>   </a:t>
            </a:r>
            <a:r>
              <a:rPr lang="fr-FR" sz="3200" dirty="0" smtClean="0"/>
              <a:t>Personne </a:t>
            </a:r>
            <a:r>
              <a:rPr lang="fr-FR" sz="3200" dirty="0"/>
              <a:t>physique ou morale choisi par le </a:t>
            </a:r>
            <a:r>
              <a:rPr lang="fr-FR" sz="3200" dirty="0" smtClean="0"/>
              <a:t>Maitre d’ouvrage </a:t>
            </a:r>
            <a:r>
              <a:rPr lang="fr-FR" sz="3200" dirty="0"/>
              <a:t>pour exercer l’examen de la conception et de l'exécution des ouvrages réalisés en vue de contribuer à la prévention des aléas techniques</a:t>
            </a:r>
            <a:r>
              <a:rPr lang="fr-FR" sz="3200" dirty="0" smtClean="0"/>
              <a:t>.</a:t>
            </a:r>
          </a:p>
          <a:p>
            <a:pPr marL="0" indent="0">
              <a:buNone/>
            </a:pPr>
            <a:r>
              <a:rPr lang="fr-FR" sz="3200" b="1" u="sng" dirty="0" smtClean="0"/>
              <a:t>1.2.5 L’ORGANISME CHARGÉ D’ÉTUDE DE SOL: </a:t>
            </a:r>
          </a:p>
          <a:p>
            <a:pPr marL="0" indent="0">
              <a:buNone/>
            </a:pPr>
            <a:r>
              <a:rPr lang="fr-FR" sz="3200" dirty="0" smtClean="0"/>
              <a:t> En générale c’est un laboratoire public ou privé qui fait cette étude pour le compte du Maitre d’ouvrage.</a:t>
            </a:r>
            <a:endParaRPr lang="fr-FR" sz="32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</p:spTree>
    <p:extLst>
      <p:ext uri="{BB962C8B-B14F-4D97-AF65-F5344CB8AC3E}">
        <p14:creationId xmlns="" xmlns:p14="http://schemas.microsoft.com/office/powerpoint/2010/main" val="11061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57158" y="285728"/>
            <a:ext cx="8572560" cy="57864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1.3.</a:t>
            </a:r>
            <a:r>
              <a:rPr lang="fr-FR" sz="3200" b="1" dirty="0" smtClean="0"/>
              <a:t> </a:t>
            </a: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Les missions de chaque intervenant:</a:t>
            </a:r>
          </a:p>
          <a:p>
            <a:pPr marL="0" indent="0">
              <a:buNone/>
            </a:pPr>
            <a:endParaRPr lang="fr-FR" sz="32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1.3.1  le maitre d’ouvrage :</a:t>
            </a:r>
          </a:p>
          <a:p>
            <a:pPr marL="0" indent="0">
              <a:buNone/>
            </a:pPr>
            <a:endParaRPr lang="fr-FR" sz="3200" b="1" dirty="0" smtClean="0"/>
          </a:p>
          <a:p>
            <a:r>
              <a:rPr lang="fr-FR" sz="3900" dirty="0" smtClean="0">
                <a:latin typeface="Arial" pitchFamily="34" charset="0"/>
                <a:cs typeface="Arial" pitchFamily="34" charset="0"/>
              </a:rPr>
              <a:t>Choisir un maitre d’œuvre</a:t>
            </a:r>
          </a:p>
          <a:p>
            <a:r>
              <a:rPr lang="fr-FR" sz="3900" dirty="0" smtClean="0">
                <a:latin typeface="Arial" pitchFamily="34" charset="0"/>
                <a:cs typeface="Arial" pitchFamily="34" charset="0"/>
              </a:rPr>
              <a:t>Choisir une entreprise de réalisation en collaboration avec le maitre d’œuvre</a:t>
            </a:r>
          </a:p>
          <a:p>
            <a:r>
              <a:rPr lang="fr-FR" sz="3900" dirty="0" smtClean="0">
                <a:latin typeface="Arial" pitchFamily="34" charset="0"/>
                <a:cs typeface="Arial" pitchFamily="34" charset="0"/>
              </a:rPr>
              <a:t>Choir l’organisme de contrôle </a:t>
            </a:r>
          </a:p>
          <a:p>
            <a:r>
              <a:rPr lang="fr-FR" sz="3900" dirty="0" smtClean="0">
                <a:latin typeface="Arial" pitchFamily="34" charset="0"/>
                <a:cs typeface="Arial" pitchFamily="34" charset="0"/>
              </a:rPr>
              <a:t>Choisir  l’organisme chargé d’étude</a:t>
            </a:r>
          </a:p>
          <a:p>
            <a:pPr>
              <a:buNone/>
            </a:pPr>
            <a:r>
              <a:rPr lang="fr-FR" sz="3900" dirty="0" smtClean="0">
                <a:latin typeface="Arial" pitchFamily="34" charset="0"/>
                <a:cs typeface="Arial" pitchFamily="34" charset="0"/>
              </a:rPr>
              <a:t>     de sol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</p:spTree>
    <p:extLst>
      <p:ext uri="{BB962C8B-B14F-4D97-AF65-F5344CB8AC3E}">
        <p14:creationId xmlns="" xmlns:p14="http://schemas.microsoft.com/office/powerpoint/2010/main" val="21934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57158" y="0"/>
            <a:ext cx="8429684" cy="6000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u="sng" dirty="0" smtClean="0"/>
              <a:t>1.3.2 Maitre d’œuvre :</a:t>
            </a:r>
          </a:p>
          <a:p>
            <a:r>
              <a:rPr lang="fr-FR" sz="3200" dirty="0" smtClean="0"/>
              <a:t>Réaliser le dossier d’exécution d’un projet</a:t>
            </a:r>
          </a:p>
          <a:p>
            <a:r>
              <a:rPr lang="fr-FR" sz="3200" dirty="0" smtClean="0"/>
              <a:t>Suivi de projets</a:t>
            </a:r>
          </a:p>
          <a:p>
            <a:pPr marL="0" indent="0">
              <a:buNone/>
            </a:pPr>
            <a:r>
              <a:rPr lang="fr-FR" sz="3200" b="1" u="sng" dirty="0" smtClean="0"/>
              <a:t>1.3.3 Entreprise de réalisation</a:t>
            </a:r>
          </a:p>
          <a:p>
            <a:r>
              <a:rPr lang="fr-FR" sz="3200" dirty="0" smtClean="0"/>
              <a:t>réalisation du projet suivant les règles de l’art </a:t>
            </a:r>
          </a:p>
          <a:p>
            <a:pPr marL="0" indent="0">
              <a:buNone/>
            </a:pPr>
            <a:r>
              <a:rPr lang="fr-FR" sz="3200" b="1" u="sng" dirty="0" smtClean="0"/>
              <a:t>1.3.4 Organisme de contrôle d’étude et réalisation</a:t>
            </a:r>
          </a:p>
          <a:p>
            <a:r>
              <a:rPr lang="fr-FR" sz="3200" dirty="0" smtClean="0"/>
              <a:t>approbation du dossier exécution du projet</a:t>
            </a:r>
          </a:p>
          <a:p>
            <a:r>
              <a:rPr lang="fr-FR" sz="3200" dirty="0" smtClean="0"/>
              <a:t>contrôler  les différentes phases d’exécution du projet</a:t>
            </a:r>
          </a:p>
          <a:p>
            <a:pPr marL="0" indent="0">
              <a:buNone/>
            </a:pPr>
            <a:r>
              <a:rPr lang="fr-FR" sz="3200" b="1" u="sng" dirty="0" smtClean="0"/>
              <a:t>1.3.5 </a:t>
            </a:r>
            <a:r>
              <a:rPr lang="fr-FR" sz="3200" b="1" u="sng" dirty="0"/>
              <a:t>l’organisme chargé d’étude de sol </a:t>
            </a:r>
            <a:r>
              <a:rPr lang="fr-FR" sz="3200" b="1" u="sng" dirty="0" smtClean="0"/>
              <a:t>:</a:t>
            </a:r>
          </a:p>
          <a:p>
            <a:pPr marL="0" indent="0">
              <a:buNone/>
            </a:pPr>
            <a:r>
              <a:rPr lang="fr-FR" sz="2800" dirty="0" smtClean="0"/>
              <a:t>Etude  des propriétés physique, chimique et mécanique du sol .</a:t>
            </a:r>
            <a:endParaRPr lang="fr-FR" sz="28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</p:spTree>
    <p:extLst>
      <p:ext uri="{BB962C8B-B14F-4D97-AF65-F5344CB8AC3E}">
        <p14:creationId xmlns="" xmlns:p14="http://schemas.microsoft.com/office/powerpoint/2010/main" val="17410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8794" y="0"/>
            <a:ext cx="52286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MERCI DE VOTRE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AIMBALE ATTENTION</a:t>
            </a:r>
            <a:endParaRPr lang="fr-F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s://p8.storage.canalblog.com/85/53/904159/698779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49039"/>
            <a:ext cx="6500858" cy="4822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10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5" name="Image 4" descr="Sans titre 01010101.jpg"/>
          <p:cNvPicPr>
            <a:picLocks noChangeAspect="1"/>
          </p:cNvPicPr>
          <p:nvPr/>
        </p:nvPicPr>
        <p:blipFill>
          <a:blip r:embed="rId2"/>
          <a:srcRect t="4310" r="15624" b="7327"/>
          <a:stretch>
            <a:fillRect/>
          </a:stretch>
        </p:blipFill>
        <p:spPr>
          <a:xfrm>
            <a:off x="571472" y="214290"/>
            <a:ext cx="7715304" cy="58579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720" y="214290"/>
            <a:ext cx="85011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fr-FR" sz="3200" b="1" dirty="0" smtClean="0">
                <a:solidFill>
                  <a:srgbClr val="0070C0"/>
                </a:solidFill>
              </a:rPr>
              <a:t>Un projet est caractérisé par trois éléments :</a:t>
            </a:r>
          </a:p>
          <a:p>
            <a:pPr>
              <a:buFont typeface="Wingdings" pitchFamily="2" charset="2"/>
              <a:buNone/>
            </a:pPr>
            <a:endParaRPr lang="fr-FR" sz="3200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FF0000"/>
                </a:solidFill>
              </a:rPr>
              <a:t>Qualité :</a:t>
            </a:r>
            <a:r>
              <a:rPr lang="fr-FR" sz="3200" b="1" dirty="0" smtClean="0">
                <a:solidFill>
                  <a:srgbClr val="0070C0"/>
                </a:solidFill>
              </a:rPr>
              <a:t> </a:t>
            </a:r>
            <a:r>
              <a:rPr lang="fr-FR" sz="3200" dirty="0" smtClean="0">
                <a:solidFill>
                  <a:srgbClr val="002060"/>
                </a:solidFill>
              </a:rPr>
              <a:t>Un projet est de bonne qualité si les attentes du client sont satisfaites.</a:t>
            </a:r>
          </a:p>
          <a:p>
            <a:endParaRPr lang="fr-FR" sz="3200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FF0000"/>
                </a:solidFill>
              </a:rPr>
              <a:t>Délai :</a:t>
            </a:r>
            <a:r>
              <a:rPr lang="fr-FR" sz="3200" dirty="0" smtClean="0">
                <a:solidFill>
                  <a:srgbClr val="002060"/>
                </a:solidFill>
              </a:rPr>
              <a:t> Un projet a toujours un délai qu’il faut respecter.</a:t>
            </a:r>
          </a:p>
          <a:p>
            <a:endParaRPr lang="fr-FR" sz="3200" dirty="0" smtClean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FF0000"/>
                </a:solidFill>
              </a:rPr>
              <a:t>Coût :</a:t>
            </a:r>
            <a:r>
              <a:rPr lang="fr-FR" sz="3200" dirty="0" smtClean="0">
                <a:solidFill>
                  <a:srgbClr val="002060"/>
                </a:solidFill>
              </a:rPr>
              <a:t> Un projet a un coût. Il faut que le chef de projet puisse contrôler en permanence l’évolution des dépenses et contrôler la balance entre les besoins du client et ce qu’il est prêt à payer.</a:t>
            </a:r>
            <a:endParaRPr lang="fr-FR" sz="3200" dirty="0"/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1214422"/>
            <a:ext cx="77867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600" b="1" dirty="0" smtClean="0">
                <a:solidFill>
                  <a:srgbClr val="FF0000"/>
                </a:solidFill>
              </a:rPr>
              <a:t>Quelques   projets</a:t>
            </a:r>
          </a:p>
          <a:p>
            <a:r>
              <a:rPr lang="fr-FR" sz="6600" b="1" dirty="0" smtClean="0">
                <a:solidFill>
                  <a:srgbClr val="FF0000"/>
                </a:solidFill>
              </a:rPr>
              <a:t>       </a:t>
            </a:r>
          </a:p>
          <a:p>
            <a:r>
              <a:rPr lang="fr-FR" sz="6600" b="1" dirty="0" smtClean="0">
                <a:solidFill>
                  <a:srgbClr val="FF0000"/>
                </a:solidFill>
              </a:rPr>
              <a:t>       de    génie civil : </a:t>
            </a:r>
            <a:endParaRPr lang="fr-FR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3" name="Image 2" descr="Sans titre 03030303.jpg"/>
          <p:cNvPicPr>
            <a:picLocks noChangeAspect="1"/>
          </p:cNvPicPr>
          <p:nvPr/>
        </p:nvPicPr>
        <p:blipFill>
          <a:blip r:embed="rId2"/>
          <a:srcRect l="11719" r="14062"/>
          <a:stretch>
            <a:fillRect/>
          </a:stretch>
        </p:blipFill>
        <p:spPr>
          <a:xfrm>
            <a:off x="1071538" y="1000108"/>
            <a:ext cx="6975220" cy="5283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5786" y="285728"/>
            <a:ext cx="5836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Quelques projets de génie civil : 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3" name="Picture 5" descr="http://www.oran-dz.com/multimedia/photos/hotel-de-ville-oran-2.jpg"/>
          <p:cNvPicPr>
            <a:picLocks noChangeAspect="1" noChangeArrowheads="1"/>
          </p:cNvPicPr>
          <p:nvPr/>
        </p:nvPicPr>
        <p:blipFill>
          <a:blip r:embed="rId2"/>
          <a:srcRect b="3877"/>
          <a:stretch>
            <a:fillRect/>
          </a:stretch>
        </p:blipFill>
        <p:spPr bwMode="auto">
          <a:xfrm>
            <a:off x="285720" y="0"/>
            <a:ext cx="7643836" cy="551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00298" y="5715016"/>
            <a:ext cx="374974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fr-FR" sz="36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MAIRIE D’ORAN</a:t>
            </a:r>
            <a:endParaRPr lang="fr-FR" sz="36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85720" y="6357958"/>
            <a:ext cx="6357950" cy="328612"/>
          </a:xfrm>
          <a:noFill/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Mr BENAMAR Abderrahmane Univ Tlemcen Départ. G.C  </a:t>
            </a:r>
          </a:p>
          <a:p>
            <a:r>
              <a:rPr lang="fr-FR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Email:       benamaruniv@yahoo.fr</a:t>
            </a:r>
          </a:p>
        </p:txBody>
      </p:sp>
      <p:pic>
        <p:nvPicPr>
          <p:cNvPr id="3" name="Picture 4" descr="http://www.oran-dz.com/multimedia/photos/vue-pont-zabana-oran-1.jpg"/>
          <p:cNvPicPr>
            <a:picLocks noChangeAspect="1" noChangeArrowheads="1"/>
          </p:cNvPicPr>
          <p:nvPr/>
        </p:nvPicPr>
        <p:blipFill>
          <a:blip r:embed="rId2"/>
          <a:srcRect b="6407"/>
          <a:stretch>
            <a:fillRect/>
          </a:stretch>
        </p:blipFill>
        <p:spPr bwMode="auto">
          <a:xfrm>
            <a:off x="428595" y="0"/>
            <a:ext cx="8336291" cy="585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14942" y="6000768"/>
            <a:ext cx="368722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fr-FR" sz="2800" b="1" kern="0" dirty="0" smtClean="0">
                <a:solidFill>
                  <a:srgbClr val="002060"/>
                </a:solidFill>
              </a:rPr>
              <a:t>PONT  ZABANA ORAN</a:t>
            </a:r>
            <a:endParaRPr lang="fr-FR" sz="2800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8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932</TotalTime>
  <Words>1276</Words>
  <Application>Microsoft Office PowerPoint</Application>
  <PresentationFormat>Affichage à l'écran (4:3)</PresentationFormat>
  <Paragraphs>210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Capitaux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ft</dc:creator>
  <cp:lastModifiedBy>BENAMAR</cp:lastModifiedBy>
  <cp:revision>113</cp:revision>
  <dcterms:created xsi:type="dcterms:W3CDTF">2016-09-16T09:20:57Z</dcterms:created>
  <dcterms:modified xsi:type="dcterms:W3CDTF">2024-10-09T17:06:06Z</dcterms:modified>
</cp:coreProperties>
</file>