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sldIdLst>
    <p:sldId id="316" r:id="rId2"/>
    <p:sldId id="317" r:id="rId3"/>
    <p:sldId id="318" r:id="rId4"/>
    <p:sldId id="429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A24D7-602A-5642-82EA-C3ED1689AF61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4185E-3339-0245-9635-29CB1FBFB5A9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71071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02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69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6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5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007CE-A801-40B4-9F07-F2FD488A36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1212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08399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13118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5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82536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D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7755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09751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5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28154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98151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96509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BB7D488-C47A-3C4D-9CC6-11C84D05E132}" type="datetimeFigureOut">
              <a:rPr lang="fr-DZ" smtClean="0"/>
              <a:t>14/08/2024</a:t>
            </a:fld>
            <a:endParaRPr lang="f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D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67A054A-D19D-4B45-99AC-FFA2877A635E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561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Chapitre 3.</a:t>
            </a:r>
            <a:br>
              <a:rPr lang="fr-FR" b="1" dirty="0"/>
            </a:br>
            <a:r>
              <a:rPr lang="fr-FR" dirty="0"/>
              <a:t> </a:t>
            </a:r>
            <a:r>
              <a:rPr lang="fr-FR" sz="36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847528" y="2060848"/>
              <a:ext cx="8568952" cy="4135448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85689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4224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Motivation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6183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fr-FR" dirty="0"/>
                            <a:t>Au </a:t>
                          </a:r>
                          <a:r>
                            <a:rPr lang="fr-FR" dirty="0" err="1"/>
                            <a:t>dela</a:t>
                          </a:r>
                          <a:r>
                            <a:rPr lang="fr-FR" dirty="0"/>
                            <a:t> de son immense importance en mathématique</a:t>
                          </a:r>
                          <a:r>
                            <a:rPr lang="fr-FR" baseline="0" dirty="0"/>
                            <a:t>, on rencontre  le calcul d’intégrales dans plusieurs disciplines.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fr-FR" baseline="0" dirty="0"/>
                            <a:t>Le résultat fondamental d’analyse (formule de Newton-</a:t>
                          </a:r>
                          <a:r>
                            <a:rPr lang="fr-FR" baseline="0" dirty="0" err="1"/>
                            <a:t>Lebniz</a:t>
                          </a:r>
                          <a:r>
                            <a:rPr lang="fr-FR" baseline="0" dirty="0"/>
                            <a:t>)</a:t>
                          </a:r>
                        </a:p>
                        <a:p>
                          <a:pPr marL="0" indent="0">
                            <a:buFont typeface="Arial" pitchFamily="34" charset="0"/>
                            <a:buNone/>
                          </a:pPr>
                          <a:r>
                            <a:rPr lang="fr-FR" dirty="0"/>
                            <a:t>                                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fr-FR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fr-FR" b="0" i="1" baseline="30000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fr-FR" b="0" i="1" baseline="-25000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lang="fr-FR" sz="1800" b="0" i="1" kern="1200" baseline="-250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Font typeface="Arial" pitchFamily="34" charset="0"/>
                            <a:buNone/>
                          </a:pPr>
                          <a:endParaRPr lang="fr-FR" sz="1800" b="0" i="1" kern="1200" baseline="-250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Font typeface="Arial" pitchFamily="34" charset="0"/>
                            <a:buNone/>
                          </a:pPr>
                          <a:r>
                            <a:rPr lang="fr-FR" dirty="0"/>
                            <a:t>                                </a:t>
                          </a:r>
                        </a:p>
                        <a:p>
                          <a:pPr marL="0" indent="0">
                            <a:buFont typeface="Arial" pitchFamily="34" charset="0"/>
                            <a:buNone/>
                          </a:pPr>
                          <a:endParaRPr lang="fr-FR" dirty="0"/>
                        </a:p>
                        <a:p>
                          <a:pPr marL="0" indent="0">
                            <a:buFont typeface="Arial" pitchFamily="34" charset="0"/>
                            <a:buNone/>
                          </a:pPr>
                          <a:r>
                            <a:rPr lang="fr-FR" dirty="0"/>
                            <a:t>                                 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b="0" i="1" baseline="3000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fr-FR" dirty="0"/>
                            <a:t> </a:t>
                          </a:r>
                          <a:r>
                            <a:rPr lang="fr-FR" i="1" dirty="0"/>
                            <a:t>dx </a:t>
                          </a:r>
                          <a:r>
                            <a:rPr lang="fr-FR" dirty="0"/>
                            <a:t>                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b="0" i="0" dirty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b="0" i="1" baseline="30000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nary>
                            </m:oMath>
                          </a14:m>
                          <a:r>
                            <a:rPr lang="fr-FR" dirty="0"/>
                            <a:t> </a:t>
                          </a:r>
                          <a:r>
                            <a:rPr lang="fr-FR" i="1" dirty="0"/>
                            <a:t>dx</a:t>
                          </a:r>
                        </a:p>
                        <a:p>
                          <a:pPr marL="0" indent="0">
                            <a:buFont typeface="Arial" pitchFamily="34" charset="0"/>
                            <a:buNone/>
                          </a:pPr>
                          <a:endParaRPr lang="fr-FR" i="1" dirty="0"/>
                        </a:p>
                        <a:p>
                          <a:pPr marL="0" indent="0">
                            <a:buFont typeface="Arial" pitchFamily="34" charset="0"/>
                            <a:buNone/>
                          </a:pPr>
                          <a:endParaRPr lang="fr-FR" i="1" dirty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fr-FR" i="0" dirty="0"/>
                            <a:t>Il</a:t>
                          </a:r>
                          <a:r>
                            <a:rPr lang="fr-FR" i="1" dirty="0"/>
                            <a:t> </a:t>
                          </a:r>
                          <a:r>
                            <a:rPr lang="fr-FR" sz="180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a d’autre de cas ou c’est obligatoire de passer par l’intégration numérique, c’est le cas ou la fonction </a:t>
                          </a:r>
                          <a:r>
                            <a:rPr lang="fr-FR" sz="1800" i="1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f </a:t>
                          </a:r>
                          <a:r>
                            <a:rPr lang="fr-FR" sz="180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n’est pas donné explicitement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847528" y="2060848"/>
              <a:ext cx="8568952" cy="4135448"/>
            </p:xfrm>
            <a:graphic>
              <a:graphicData uri="http://schemas.openxmlformats.org/drawingml/2006/table">
                <a:tbl>
                  <a:tblPr firstRow="1" bandRow="1">
                    <a:tableStyleId>{72833802-FEF1-4C79-8D5D-14CF1EAF98D9}</a:tableStyleId>
                  </a:tblPr>
                  <a:tblGrid>
                    <a:gridCol w="85689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4224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Motivation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93199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3"/>
                          <a:stretch>
                            <a:fillRect l="-148" t="-19273" b="-2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Accolade ouvrante 8"/>
          <p:cNvSpPr/>
          <p:nvPr/>
        </p:nvSpPr>
        <p:spPr>
          <a:xfrm rot="16200000">
            <a:off x="5609946" y="3663025"/>
            <a:ext cx="324036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95353" y="4221088"/>
            <a:ext cx="334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en général difficile ou impossible de la déterminer </a:t>
            </a:r>
          </a:p>
        </p:txBody>
      </p:sp>
    </p:spTree>
    <p:extLst>
      <p:ext uri="{BB962C8B-B14F-4D97-AF65-F5344CB8AC3E}">
        <p14:creationId xmlns:p14="http://schemas.microsoft.com/office/powerpoint/2010/main" val="318674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10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847528" y="1630914"/>
              <a:ext cx="5184576" cy="972538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184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20034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</a:t>
                          </a:r>
                          <a:r>
                            <a:rPr lang="fr-FR" sz="1800" kern="1200" dirty="0"/>
                            <a:t>de Simpson 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77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smtClean="0">
                                      <a:latin typeface="Cambria Math"/>
                                    </a:rPr>
                                    <m:t> ≈ </m:t>
                                  </m:r>
                                  <m:f>
                                    <m:f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r>
                            <a:rPr lang="fr-FR" dirty="0"/>
                            <a:t> (f(a)+4 f(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dirty="0"/>
                            <a:t>)+f(b))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847528" y="1630914"/>
              <a:ext cx="5184576" cy="972538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184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</a:t>
                          </a:r>
                          <a:r>
                            <a:rPr lang="fr-FR" sz="1800" kern="1200" dirty="0"/>
                            <a:t>de Simpson 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778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3"/>
                          <a:stretch>
                            <a:fillRect l="-244" t="-77083" r="-244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4655841" y="1196752"/>
            <a:ext cx="215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de Simpson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688264" y="2708921"/>
              <a:ext cx="8424936" cy="4118479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3894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Preuve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3453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i="1" baseline="0" dirty="0"/>
                            <a:t>L</a:t>
                          </a:r>
                          <a:r>
                            <a:rPr lang="fr-FR" i="1" baseline="-25000" dirty="0"/>
                            <a:t>0</a:t>
                          </a:r>
                          <a:r>
                            <a:rPr lang="fr-FR" i="1" baseline="0" dirty="0"/>
                            <a:t>(x)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i="1" dirty="0"/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fr-FR" b="0" i="1" baseline="-25000" dirty="0" smtClean="0">
                                  <a:latin typeface="Cambria Math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fr-FR" i="1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i="1" dirty="0"/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fr-FR" b="0" i="1" baseline="-25000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i="1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fr-FR" i="1" dirty="0"/>
                        </a:p>
                        <a:p>
                          <a:r>
                            <a:rPr lang="fr-FR" i="1" dirty="0"/>
                            <a:t> 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smtClean="0">
                                      <a:latin typeface="Cambria Math"/>
                                    </a:rPr>
                                    <m:t> ≈ 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i="1" dirty="0"/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fr-FR" b="0" i="1" baseline="-25000" dirty="0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i="1" dirty="0"/>
                            <a:t> dx</a:t>
                          </a:r>
                        </a:p>
                        <a:p>
                          <a:endParaRPr lang="fr-FR" i="1" dirty="0"/>
                        </a:p>
                        <a:p>
                          <a:r>
                            <a:rPr lang="fr-FR" i="1" dirty="0"/>
                            <a:t>                  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)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L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-25000" dirty="0" smtClean="0"/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)+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F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 dirty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i="1" dirty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i="1" dirty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fr-FR" b="0" i="1" baseline="-25000" dirty="0" smtClean="0">
                                      <a:latin typeface="Cambria Math"/>
                                    </a:rPr>
                                    <m:t>1</m:t>
                                  </m:r>
                                  <m:d>
                                    <m:d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dirty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fr-FR" b="0" i="1" baseline="-25000" dirty="0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dirty="0" smtClean="0"/>
                                    <m:t> </m:t>
                                  </m:r>
                                </m:e>
                              </m:nary>
                            </m:oMath>
                          </a14:m>
                          <a:endParaRPr lang="fr-FR" i="1" dirty="0"/>
                        </a:p>
                        <a:p>
                          <a:r>
                            <a:rPr lang="fr-FR" i="1" dirty="0"/>
                            <a:t>   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i="1" dirty="0"/>
                            <a:t>               =f(a)</a:t>
                          </a:r>
                          <a:r>
                            <a:rPr lang="fr-FR" i="1" baseline="0" dirty="0"/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L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-25000" dirty="0" smtClean="0"/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)</m:t>
                                  </m:r>
                                  <m:r>
                                    <a:rPr lang="fr-FR" b="0" i="1" baseline="0" dirty="0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b="0" i="1" baseline="0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b="0" i="1" baseline="0" dirty="0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fr-FR" b="0" i="1" baseline="0" dirty="0" smtClean="0">
                                      <a:latin typeface="Cambria Math"/>
                                    </a:rPr>
                                    <m:t>(</m:t>
                                  </m:r>
                                </m:e>
                              </m:nary>
                              <m:f>
                                <m:f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b="0" i="1" baseline="0" smtClean="0">
                                  <a:latin typeface="Cambria Math"/>
                                </a:rPr>
                                <m:t>) </m:t>
                              </m:r>
                              <m:nary>
                                <m:naryPr>
                                  <m:ctrlPr>
                                    <a:rPr lang="fr-F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L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b="0" i="1" baseline="-25000" dirty="0" smtClean="0"/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i="1" dirty="0"/>
                            <a:t>dx+ f(b)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L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b="0" i="1" baseline="-25000" dirty="0" smtClean="0"/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/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i="1" dirty="0"/>
                            <a:t>dx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i="1" dirty="0"/>
                            <a:t>              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i="1" dirty="0"/>
                            <a:t>               </a:t>
                          </a:r>
                        </a:p>
                        <a:p>
                          <a:r>
                            <a:rPr lang="fr-FR" i="1" dirty="0"/>
                            <a:t> </a:t>
                          </a:r>
                        </a:p>
                        <a:p>
                          <a:r>
                            <a:rPr lang="fr-FR" i="1" dirty="0"/>
                            <a:t>               = </a:t>
                          </a:r>
                          <a:r>
                            <a:rPr lang="fr-FR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dirty="0"/>
                            <a:t>(f(a)+4 f(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dirty="0"/>
                            <a:t>)+f(b))</a:t>
                          </a:r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688264" y="2708921"/>
              <a:ext cx="8424936" cy="4118479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53894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Preuve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64585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4"/>
                          <a:stretch>
                            <a:fillRect t="-13149" r="-150" b="-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Connecteur droit avec flèche 7"/>
          <p:cNvCxnSpPr/>
          <p:nvPr/>
        </p:nvCxnSpPr>
        <p:spPr>
          <a:xfrm>
            <a:off x="3359696" y="5589240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468684" y="5589240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960096" y="5571525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3575720" y="5611864"/>
                <a:ext cx="788486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𝑏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5611864"/>
                <a:ext cx="788486" cy="616451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5468684" y="5608402"/>
                <a:ext cx="1109086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4(</m:t>
                          </m:r>
                          <m:r>
                            <a:rPr lang="fr-FR" i="1">
                              <a:latin typeface="Cambria Math"/>
                            </a:rPr>
                            <m:t>𝑏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684" y="5608402"/>
                <a:ext cx="1109086" cy="619913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6931932" y="5589241"/>
                <a:ext cx="788486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𝑏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32" y="5589241"/>
                <a:ext cx="788486" cy="616451"/>
              </a:xfrm>
              <a:prstGeom prst="rect">
                <a:avLst/>
              </a:prstGeom>
              <a:blipFill>
                <a:blip r:embed="rId7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85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1621986"/>
              <a:ext cx="6048672" cy="383275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8938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Exemple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I </a:t>
                          </a:r>
                          <a:r>
                            <a:rPr lang="fr-FR" baseline="-25000" dirty="0"/>
                            <a:t>exacte </a:t>
                          </a:r>
                          <a:r>
                            <a:rPr lang="fr-FR" baseline="0" dirty="0"/>
                            <a:t> (sin x )=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aseline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baseline="0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fr-FR" baseline="0" smtClean="0"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baseline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fr-FR" baseline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baseline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fr-FR" baseline="0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fr-FR" baseline="0" smtClean="0">
                                          <a:latin typeface="Cambria Math"/>
                                        </a:rPr>
                                        <m:t>  </m:t>
                                      </m:r>
                                    </m:e>
                                  </m:func>
                                </m:e>
                              </m:nary>
                            </m:oMath>
                          </a14:m>
                          <a:r>
                            <a:rPr lang="fr-FR" baseline="-25000" dirty="0"/>
                            <a:t>    </a:t>
                          </a:r>
                        </a:p>
                        <a:p>
                          <a:r>
                            <a:rPr lang="fr-FR" baseline="-25000" dirty="0"/>
                            <a:t>                         </a:t>
                          </a:r>
                          <a:r>
                            <a:rPr lang="fr-FR" sz="1800" kern="1200" baseline="0" dirty="0"/>
                            <a:t>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800" i="1" kern="1200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/>
                                    <m:t>[−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/>
                                    <m:t>cos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/>
                                    <m:t>]</m:t>
                                  </m:r>
                                </m:e>
                                <m:sub/>
                                <m:sup>
                                  <m:r>
                                    <a:rPr lang="fr-FR" sz="1800" kern="1200" baseline="0" dirty="0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fr-FR" sz="1800" kern="1200" baseline="0" dirty="0" smtClean="0"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</m:sSubSup>
                              <m:r>
                                <a:rPr lang="fr-FR" sz="1800" kern="1200" baseline="0" dirty="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lang="fr-FR" sz="1800" kern="1200" baseline="0" dirty="0"/>
                        </a:p>
                        <a:p>
                          <a:r>
                            <a:rPr lang="fr-FR" sz="1800" kern="1200" baseline="0" dirty="0"/>
                            <a:t>                 = -cos(</a:t>
                          </a:r>
                          <a14:m>
                            <m:oMath xmlns:m="http://schemas.openxmlformats.org/officeDocument/2006/math">
                              <m:r>
                                <a:rPr lang="fr-FR" sz="1800" kern="1200" baseline="0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fr-FR" sz="1800" kern="1200" baseline="0" smtClean="0">
                                  <a:latin typeface="Cambria Math"/>
                                </a:rPr>
                                <m:t>/2) −(−</m:t>
                              </m:r>
                              <m:r>
                                <m:rPr>
                                  <m:sty m:val="p"/>
                                </m:rPr>
                                <a:rPr lang="fr-FR" sz="1800" kern="1200" baseline="0" smtClean="0">
                                  <a:latin typeface="Cambria Math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fr-FR" sz="1800" i="1" kern="1200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kern="1200" baseline="0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1800" kern="1200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fr-FR" sz="1800" kern="1200" baseline="0" dirty="0"/>
                        </a:p>
                        <a:p>
                          <a:r>
                            <a:rPr lang="fr-FR" sz="1800" kern="1200" baseline="0" dirty="0"/>
                            <a:t>                 = 1</a:t>
                          </a:r>
                          <a:endParaRPr lang="fr-FR" sz="180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r>
                            <a:rPr lang="fr-FR" sz="1800" kern="1200" baseline="0" dirty="0"/>
                            <a:t>I </a:t>
                          </a:r>
                          <a:r>
                            <a:rPr lang="fr-FR" sz="1800" kern="1200" baseline="-25000" dirty="0" err="1"/>
                            <a:t>app_simp</a:t>
                          </a:r>
                          <a:r>
                            <a:rPr lang="fr-FR" sz="1800" kern="1200" baseline="-25000" dirty="0"/>
                            <a:t>  (</a:t>
                          </a:r>
                          <a:r>
                            <a:rPr lang="fr-FR" sz="1800" kern="1200" baseline="-25000" dirty="0" err="1"/>
                            <a:t>sinx</a:t>
                          </a:r>
                          <a:r>
                            <a:rPr lang="fr-FR" sz="1800" kern="1200" baseline="-25000" dirty="0"/>
                            <a:t>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kern="1200" baseline="0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fr-FR" sz="1800" kern="1200" baseline="0" smtClean="0">
                                      <a:latin typeface="Cambria Math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fr-FR" sz="1800" b="0" i="0" kern="1200" baseline="0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1800" kern="1200" baseline="0" dirty="0"/>
                            <a:t>(sin (</a:t>
                          </a:r>
                          <a14:m>
                            <m:oMath xmlns:m="http://schemas.openxmlformats.org/officeDocument/2006/math">
                              <m:r>
                                <a:rPr lang="fr-FR" sz="1800" kern="1200" baseline="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fr-FR" sz="1800" kern="1200" baseline="0" dirty="0"/>
                            <a:t>)+4 sin(</a:t>
                          </a:r>
                          <a14:m>
                            <m:oMath xmlns:m="http://schemas.openxmlformats.org/officeDocument/2006/math">
                              <m:r>
                                <a:rPr lang="fr-FR" sz="1800" kern="1200" baseline="0" dirty="0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fr-FR" sz="1800" kern="1200" baseline="0" dirty="0" smtClean="0">
                                  <a:latin typeface="Cambria Math"/>
                                </a:rPr>
                                <m:t>/4)+</m:t>
                              </m:r>
                            </m:oMath>
                          </a14:m>
                          <a:r>
                            <a:rPr lang="fr-FR" sz="1800" kern="1200" baseline="0" dirty="0"/>
                            <a:t>sin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kern="1200" baseline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1800" kern="1200" baseline="0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fr-FR" sz="1800" kern="1200" baseline="0" smtClean="0">
                                  <a:latin typeface="Cambria Math"/>
                                </a:rPr>
                                <m:t>/2</m:t>
                              </m:r>
                            </m:oMath>
                          </a14:m>
                          <a:r>
                            <a:rPr lang="fr-FR" sz="1800" kern="1200" baseline="0" dirty="0"/>
                            <a:t>))</a:t>
                          </a:r>
                        </a:p>
                        <a:p>
                          <a:r>
                            <a:rPr lang="fr-FR" sz="1800" kern="1200" baseline="0" dirty="0"/>
                            <a:t>                    </a:t>
                          </a:r>
                        </a:p>
                        <a:p>
                          <a:r>
                            <a:rPr lang="fr-FR" sz="1800" kern="1200" baseline="0" dirty="0"/>
                            <a:t>                    =1.0022799</a:t>
                          </a:r>
                          <a:endParaRPr lang="fr-FR" sz="180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1621986"/>
              <a:ext cx="6048672" cy="383275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8938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Exemple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t="-52893" r="-41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t="-154167" r="-41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4655841" y="1196752"/>
            <a:ext cx="215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de Simpson </a:t>
            </a:r>
          </a:p>
        </p:txBody>
      </p:sp>
    </p:spTree>
    <p:extLst>
      <p:ext uri="{BB962C8B-B14F-4D97-AF65-F5344CB8AC3E}">
        <p14:creationId xmlns:p14="http://schemas.microsoft.com/office/powerpoint/2010/main" val="100959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55841" y="1196752"/>
            <a:ext cx="217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Formules composites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/>
            </p:nvGraphicFramePr>
            <p:xfrm>
              <a:off x="1919536" y="1844825"/>
              <a:ext cx="8424936" cy="200645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26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Relation de </a:t>
                          </a:r>
                          <a:r>
                            <a:rPr lang="fr-FR" dirty="0" err="1"/>
                            <a:t>chasles</a:t>
                          </a:r>
                          <a:r>
                            <a:rPr lang="fr-FR" baseline="0" dirty="0"/>
                            <a:t> : vers les formules généralisés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9488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On subdivise l’intervalle [</a:t>
                          </a:r>
                          <a:r>
                            <a:rPr lang="fr-FR" dirty="0" err="1"/>
                            <a:t>a,b</a:t>
                          </a:r>
                          <a:r>
                            <a:rPr lang="fr-FR" dirty="0"/>
                            <a:t>] en n sous intervalle </a:t>
                          </a:r>
                          <a:r>
                            <a:rPr lang="fr-FR" dirty="0" err="1"/>
                            <a:t>I</a:t>
                          </a:r>
                          <a:r>
                            <a:rPr lang="fr-FR" baseline="-25000" dirty="0" err="1"/>
                            <a:t>k</a:t>
                          </a:r>
                          <a:r>
                            <a:rPr lang="fr-FR" baseline="-25000" dirty="0"/>
                            <a:t> </a:t>
                          </a:r>
                          <a:r>
                            <a:rPr lang="fr-FR" baseline="0" dirty="0"/>
                            <a:t>=[x</a:t>
                          </a:r>
                          <a:r>
                            <a:rPr lang="fr-FR" baseline="-25000" dirty="0"/>
                            <a:t>k-1</a:t>
                          </a:r>
                          <a:r>
                            <a:rPr lang="fr-FR" baseline="0" dirty="0"/>
                            <a:t>, </a:t>
                          </a:r>
                          <a:r>
                            <a:rPr lang="fr-FR" baseline="0" dirty="0" err="1"/>
                            <a:t>x</a:t>
                          </a:r>
                          <a:r>
                            <a:rPr lang="fr-FR" baseline="-25000" dirty="0" err="1"/>
                            <a:t>k</a:t>
                          </a:r>
                          <a:r>
                            <a:rPr lang="fr-FR" baseline="0" dirty="0"/>
                            <a:t>]  de même longueur . C’est-à-dire </a:t>
                          </a:r>
                          <a:r>
                            <a:rPr lang="fr-FR" baseline="0" dirty="0" err="1"/>
                            <a:t>x</a:t>
                          </a:r>
                          <a:r>
                            <a:rPr lang="fr-FR" baseline="-25000" dirty="0" err="1"/>
                            <a:t>k</a:t>
                          </a:r>
                          <a:r>
                            <a:rPr lang="fr-FR" baseline="0" dirty="0"/>
                            <a:t>=x</a:t>
                          </a:r>
                          <a:r>
                            <a:rPr lang="fr-FR" sz="1800" baseline="-25000" dirty="0"/>
                            <a:t>0</a:t>
                          </a:r>
                          <a:r>
                            <a:rPr lang="fr-FR" baseline="0" dirty="0"/>
                            <a:t>+kh, pour k=0,1,…,n ou h=x</a:t>
                          </a:r>
                          <a:r>
                            <a:rPr lang="fr-FR" baseline="-25000" dirty="0"/>
                            <a:t>k</a:t>
                          </a:r>
                          <a:r>
                            <a:rPr lang="fr-FR" baseline="0" dirty="0"/>
                            <a:t>-x</a:t>
                          </a:r>
                          <a:r>
                            <a:rPr lang="fr-FR" baseline="-25000" dirty="0"/>
                            <a:t>k-1</a:t>
                          </a:r>
                          <a:r>
                            <a:rPr lang="fr-FR" baseline="0" dirty="0"/>
                            <a:t> 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fr-FR" b="0" i="0" baseline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fr-FR" b="0" i="0" baseline="0" smtClean="0">
                                  <a:latin typeface="Cambria Math"/>
                                </a:rPr>
                                <m:t>avec</m:t>
                              </m:r>
                              <m:r>
                                <a:rPr lang="fr-FR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baseline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fr-FR" b="0" i="0" baseline="-25000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b="0" i="0" baseline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fr-FR" b="0" i="0" baseline="0" smtClean="0">
                                  <a:latin typeface="Cambria Math"/>
                                </a:rPr>
                                <m:t>a</m:t>
                              </m:r>
                              <m:r>
                                <a:rPr lang="fr-FR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baseline="0" smtClean="0">
                                  <a:latin typeface="Cambria Math"/>
                                </a:rPr>
                                <m:t>et</m:t>
                              </m:r>
                              <m:r>
                                <a:rPr lang="fr-FR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baseline="0" smtClean="0">
                                  <a:latin typeface="Cambria Math"/>
                                </a:rPr>
                                <m:t>xn</m:t>
                              </m:r>
                              <m:r>
                                <a:rPr lang="fr-FR" b="0" i="0" baseline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fr-FR" b="0" i="0" baseline="0" smtClean="0">
                                  <a:latin typeface="Cambria Math"/>
                                </a:rPr>
                                <m:t>b</m:t>
                              </m:r>
                              <m:r>
                                <a:rPr lang="fr-FR" b="0" i="0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baseline="0" dirty="0"/>
                            <a:t>. On construit la méthode composite (ou généralisé) en utilisant la méthode simple de Trapèze ou Simpson sur chaque sous intervalle </a:t>
                          </a:r>
                          <a:r>
                            <a:rPr lang="fr-FR" baseline="0" dirty="0" err="1"/>
                            <a:t>I</a:t>
                          </a:r>
                          <a:r>
                            <a:rPr lang="fr-FR" baseline="-25000" dirty="0" err="1"/>
                            <a:t>k</a:t>
                          </a:r>
                          <a:r>
                            <a:rPr lang="fr-FR" baseline="0" dirty="0"/>
                            <a:t> de la subdivision.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/>
            </p:nvGraphicFramePr>
            <p:xfrm>
              <a:off x="1919536" y="1844825"/>
              <a:ext cx="8424936" cy="200645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26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Relation de </a:t>
                          </a:r>
                          <a:r>
                            <a:rPr lang="fr-FR" dirty="0" err="1"/>
                            <a:t>chasles</a:t>
                          </a:r>
                          <a:r>
                            <a:rPr lang="fr-FR" baseline="0" dirty="0"/>
                            <a:t> : vers les formules généralisés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83817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l="-151" t="-27778" r="-301" b="-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861049"/>
            <a:ext cx="6192688" cy="275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86912" y="6391107"/>
            <a:ext cx="300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fr-FR" sz="1050" i="1" baseline="-25000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fr-FR" i="1" baseline="-25000" dirty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51784" y="6391107"/>
            <a:ext cx="300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fr-FR" sz="1050" i="1" baseline="-25000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fr-FR" i="1" baseline="-25000" dirty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47016" y="6391107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fr-FR" sz="1050" i="1" baseline="-25000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n-1</a:t>
            </a:r>
            <a:endParaRPr lang="fr-FR" i="1" baseline="-25000" dirty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3164075" y="6274515"/>
            <a:ext cx="158417" cy="4872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05263" y="6518318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fr-FR" sz="12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487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55841" y="1196752"/>
            <a:ext cx="217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Formules composites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/>
            </p:nvGraphicFramePr>
            <p:xfrm>
              <a:off x="1919536" y="1844825"/>
              <a:ext cx="8424936" cy="176261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26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Idée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94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fr-FR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fr-FR" b="0" i="1" baseline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trlPr>
                                            <a:rPr lang="fr-FR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fr-FR" b="0" i="1" baseline="0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fr-FR" b="0" i="1" baseline="-2500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fr-FR" b="0" i="1" baseline="-25000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  <m:sup>
                                          <m:r>
                                            <a:rPr lang="fr-FR" b="0" i="1" baseline="0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fr-FR" b="0" i="1" baseline="-2500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  <m:e>
                                          <m:r>
                                            <a:rPr lang="fr-FR" b="0" i="1" baseline="0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0" i="1" baseline="0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fr-FR" b="0" i="1" baseline="0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fr-FR" b="0" i="1" baseline="0" smtClean="0"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oMath>
                          </a14:m>
                          <a:r>
                            <a:rPr lang="fr-FR" baseline="0" dirty="0"/>
                            <a:t>   (d’après la relation de </a:t>
                          </a:r>
                          <a:r>
                            <a:rPr lang="fr-FR" baseline="0" dirty="0" err="1"/>
                            <a:t>chasles</a:t>
                          </a:r>
                          <a:r>
                            <a:rPr lang="fr-FR" baseline="0" dirty="0"/>
                            <a:t>)</a:t>
                          </a:r>
                        </a:p>
                        <a:p>
                          <a:pPr algn="ctr"/>
                          <a:endParaRPr lang="fr-FR" baseline="0" dirty="0"/>
                        </a:p>
                        <a:p>
                          <a:pPr algn="ctr"/>
                          <a:r>
                            <a:rPr lang="fr-FR" baseline="0" dirty="0"/>
                            <a:t>Avec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-25000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FR" b="0" i="1" baseline="-25000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-25000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  <m:e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   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baseline="0" dirty="0"/>
                            <a:t>est à remplacer selon la méthode choisie avec la formule simple.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/>
            </p:nvGraphicFramePr>
            <p:xfrm>
              <a:off x="1919536" y="1844825"/>
              <a:ext cx="8424936" cy="176261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26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Idée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39977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l="-151" t="-37736" r="-301" b="-35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861049"/>
            <a:ext cx="6192688" cy="275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86912" y="6391107"/>
            <a:ext cx="300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fr-FR" sz="1050" i="1" baseline="-25000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fr-FR" i="1" baseline="-25000" dirty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51784" y="6391107"/>
            <a:ext cx="300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fr-FR" sz="1050" i="1" baseline="-25000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fr-FR" i="1" baseline="-25000" dirty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47016" y="6391107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fr-FR" sz="1050" i="1" baseline="-25000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n-1</a:t>
            </a:r>
            <a:endParaRPr lang="fr-FR" i="1" baseline="-25000" dirty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3164075" y="6274515"/>
            <a:ext cx="158417" cy="4872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05263" y="6518318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fr-FR" sz="1200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071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13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trapèze généralisée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5520" y="177281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divise l’intervalle </a:t>
            </a:r>
            <a:r>
              <a:rPr lang="fr-FR" b="1" i="1" dirty="0"/>
              <a:t>[</a:t>
            </a:r>
            <a:r>
              <a:rPr lang="fr-FR" b="1" i="1" dirty="0" err="1"/>
              <a:t>a,b</a:t>
            </a:r>
            <a:r>
              <a:rPr lang="fr-FR" b="1" i="1" dirty="0"/>
              <a:t>] </a:t>
            </a:r>
            <a:r>
              <a:rPr lang="fr-FR" dirty="0"/>
              <a:t>en plusieurs sous intervalles égaux et on applique la formule du trapèze à chaque sous intervalle. On a donc les sous intervalles [𝒂 = 𝒙</a:t>
            </a:r>
            <a:r>
              <a:rPr lang="fr-FR" baseline="-25000" dirty="0"/>
              <a:t>𝟎</a:t>
            </a:r>
            <a:r>
              <a:rPr lang="fr-FR" dirty="0"/>
              <a:t>, 𝒙</a:t>
            </a:r>
            <a:r>
              <a:rPr lang="fr-FR" baseline="-25000" dirty="0"/>
              <a:t>𝟏</a:t>
            </a:r>
            <a:r>
              <a:rPr lang="fr-FR" dirty="0"/>
              <a:t>] ∪ [𝒙</a:t>
            </a:r>
            <a:r>
              <a:rPr lang="fr-FR" baseline="-25000" dirty="0"/>
              <a:t>𝟏</a:t>
            </a:r>
            <a:r>
              <a:rPr lang="fr-FR" dirty="0"/>
              <a:t>, 𝒙</a:t>
            </a:r>
            <a:r>
              <a:rPr lang="fr-FR" baseline="-25000" dirty="0"/>
              <a:t>𝟐</a:t>
            </a:r>
            <a:r>
              <a:rPr lang="fr-FR" dirty="0"/>
              <a:t>] ∪ … . .∪ [𝒙</a:t>
            </a:r>
            <a:r>
              <a:rPr lang="fr-FR" baseline="-25000" dirty="0"/>
              <a:t>𝒏−𝟏</a:t>
            </a:r>
            <a:r>
              <a:rPr lang="fr-FR" dirty="0"/>
              <a:t>, 𝒙</a:t>
            </a:r>
            <a:r>
              <a:rPr lang="fr-FR" baseline="-25000" dirty="0"/>
              <a:t>𝒏</a:t>
            </a:r>
            <a:r>
              <a:rPr lang="fr-FR" dirty="0"/>
              <a:t> = 𝒃], </a:t>
            </a:r>
          </a:p>
          <a:p>
            <a:r>
              <a:rPr lang="fr-FR" dirty="0"/>
              <a:t>l’application de la formule du trapèze donne :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40968"/>
            <a:ext cx="676232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13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trapèze généralisée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5520" y="177281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l’application de la formule du trapèze donne :</a:t>
            </a:r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16" y="3501008"/>
            <a:ext cx="814319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93" y="2095981"/>
            <a:ext cx="8053100" cy="6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/>
              <p:cNvSpPr txBox="1"/>
              <p:nvPr/>
            </p:nvSpPr>
            <p:spPr>
              <a:xfrm>
                <a:off x="2855640" y="2781782"/>
                <a:ext cx="4726807" cy="72064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i="1">
                          <a:latin typeface="Cambria Math"/>
                        </a:rPr>
                        <m:t>(</m:t>
                      </m:r>
                      <m:r>
                        <a:rPr lang="fr-F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  <m:r>
                            <a:rPr lang="fr-FR" i="1" baseline="-2500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+2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FR" i="1">
                              <a:latin typeface="Cambria Math"/>
                            </a:rPr>
                            <m:t>𝑘</m:t>
                          </m:r>
                          <m:r>
                            <a:rPr lang="fr-F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</a:rPr>
                            <m:t>𝑛</m:t>
                          </m:r>
                          <m:r>
                            <a:rPr lang="fr-FR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 baseline="-2500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  <m:r>
                            <a:rPr lang="fr-FR" i="1">
                              <a:latin typeface="Cambria Math"/>
                            </a:rPr>
                            <m:t>(</m:t>
                          </m:r>
                          <m:r>
                            <a:rPr lang="fr-FR" i="1">
                              <a:latin typeface="Cambria Math"/>
                            </a:rPr>
                            <m:t>𝑥𝑘</m:t>
                          </m:r>
                          <m:r>
                            <a:rPr lang="fr-FR" i="1">
                              <a:latin typeface="Cambria Math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2781782"/>
                <a:ext cx="4726807" cy="720647"/>
              </a:xfrm>
              <a:prstGeom prst="rect">
                <a:avLst/>
              </a:prstGeom>
              <a:blipFill>
                <a:blip r:embed="rId4"/>
                <a:stretch>
                  <a:fillRect l="-17647" t="-144068" b="-222034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13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trapèze généralisée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063553" y="1700808"/>
                <a:ext cx="2431499" cy="466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Exemple : </a:t>
                </a:r>
                <a:r>
                  <a:rPr lang="fr-FR" dirty="0"/>
                  <a:t>soit 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e>
                    </m:nary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1700808"/>
                <a:ext cx="2431499" cy="466218"/>
              </a:xfrm>
              <a:prstGeom prst="rect">
                <a:avLst/>
              </a:prstGeom>
              <a:blipFill>
                <a:blip r:embed="rId2"/>
                <a:stretch>
                  <a:fillRect l="-2083" t="-97368" r="-9896" b="-157895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2063552" y="216702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Déterminons une valeur approximative de I, en utilisant la méthode du trapèze généralisée pour n =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63553" y="2946325"/>
                <a:ext cx="3658117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fr-FR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limLoc m:val="subSup"/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fr-FR" i="1" baseline="-25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𝑥𝑛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2946325"/>
                <a:ext cx="3658117" cy="489814"/>
              </a:xfrm>
              <a:prstGeom prst="rect">
                <a:avLst/>
              </a:prstGeom>
              <a:blipFill>
                <a:blip r:embed="rId3"/>
                <a:stretch>
                  <a:fillRect l="-1730" t="-70000" b="-1150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79577" y="3587258"/>
                <a:ext cx="3518335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limLoc m:val="subSup"/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fr-FR" i="1" baseline="-25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7" y="3587258"/>
                <a:ext cx="3518335" cy="489814"/>
              </a:xfrm>
              <a:prstGeom prst="rect">
                <a:avLst/>
              </a:prstGeom>
              <a:blipFill>
                <a:blip r:embed="rId4"/>
                <a:stretch>
                  <a:fillRect l="-1439" t="-72500" b="-1125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79576" y="4098113"/>
                <a:ext cx="7272808" cy="48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4098113"/>
                <a:ext cx="7272808" cy="489814"/>
              </a:xfrm>
              <a:prstGeom prst="rect">
                <a:avLst/>
              </a:prstGeom>
              <a:blipFill>
                <a:blip r:embed="rId5"/>
                <a:stretch>
                  <a:fillRect l="-697" b="-50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2279577" y="4775691"/>
                <a:ext cx="1836337" cy="4912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dirty="0"/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𝑏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FR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dirty="0"/>
                  <a:t> =0.3333</a:t>
                </a: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7" y="4775691"/>
                <a:ext cx="1836337" cy="491288"/>
              </a:xfrm>
              <a:prstGeom prst="rect">
                <a:avLst/>
              </a:prstGeom>
              <a:blipFill>
                <a:blip r:embed="rId6"/>
                <a:stretch>
                  <a:fillRect l="-2740" r="-11644" b="-2439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256348" y="5413629"/>
            <a:ext cx="18361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x</a:t>
            </a:r>
            <a:r>
              <a:rPr lang="fr-FR" baseline="-25000" dirty="0"/>
              <a:t>0</a:t>
            </a:r>
            <a:r>
              <a:rPr lang="fr-FR" dirty="0"/>
              <a:t>=a=-1 et x</a:t>
            </a:r>
            <a:r>
              <a:rPr lang="fr-FR" baseline="-25000" dirty="0"/>
              <a:t>6</a:t>
            </a:r>
            <a:r>
              <a:rPr lang="fr-FR" dirty="0"/>
              <a:t>=b=1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15880" y="5020598"/>
            <a:ext cx="3888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x</a:t>
            </a:r>
            <a:r>
              <a:rPr lang="fr-FR" baseline="-25000" dirty="0" err="1"/>
              <a:t>k</a:t>
            </a:r>
            <a:r>
              <a:rPr lang="fr-FR" dirty="0"/>
              <a:t>=x</a:t>
            </a:r>
            <a:r>
              <a:rPr lang="fr-FR" baseline="-25000" dirty="0"/>
              <a:t>0</a:t>
            </a:r>
            <a:r>
              <a:rPr lang="fr-FR" dirty="0"/>
              <a:t>+kh  avec k=0,1,…,n </a:t>
            </a:r>
          </a:p>
        </p:txBody>
      </p:sp>
    </p:spTree>
    <p:extLst>
      <p:ext uri="{BB962C8B-B14F-4D97-AF65-F5344CB8AC3E}">
        <p14:creationId xmlns:p14="http://schemas.microsoft.com/office/powerpoint/2010/main" val="36726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13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trapèze généralisée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63553" y="1700808"/>
                <a:ext cx="3705117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fr-FR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limLoc m:val="subSup"/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fr-FR" i="1" baseline="-25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𝑥𝑛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1700808"/>
                <a:ext cx="3705117" cy="489814"/>
              </a:xfrm>
              <a:prstGeom prst="rect">
                <a:avLst/>
              </a:prstGeom>
              <a:blipFill>
                <a:blip r:embed="rId2"/>
                <a:stretch>
                  <a:fillRect l="-1706" t="-70000" b="-1125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79577" y="2204864"/>
                <a:ext cx="3565335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limLoc m:val="subSup"/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fr-FR" i="1" baseline="-25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))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7" y="2204864"/>
                <a:ext cx="3565335" cy="489814"/>
              </a:xfrm>
              <a:prstGeom prst="rect">
                <a:avLst/>
              </a:prstGeom>
              <a:blipFill>
                <a:blip r:embed="rId3"/>
                <a:stretch>
                  <a:fillRect l="-1418" t="-70000" b="-1125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279576" y="2780928"/>
                <a:ext cx="7272808" cy="48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fr-FR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780928"/>
                <a:ext cx="7272808" cy="489814"/>
              </a:xfrm>
              <a:prstGeom prst="rect">
                <a:avLst/>
              </a:prstGeom>
              <a:blipFill>
                <a:blip r:embed="rId4"/>
                <a:stretch>
                  <a:fillRect l="-697" b="-50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2279577" y="3356992"/>
                <a:ext cx="1836337" cy="4912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dirty="0"/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𝑏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FR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dirty="0"/>
                  <a:t> =0.3333</a:t>
                </a: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7" y="3356992"/>
                <a:ext cx="1836337" cy="491288"/>
              </a:xfrm>
              <a:prstGeom prst="rect">
                <a:avLst/>
              </a:prstGeom>
              <a:blipFill>
                <a:blip r:embed="rId5"/>
                <a:stretch>
                  <a:fillRect l="-2740" r="-11644" b="-50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256348" y="4077072"/>
            <a:ext cx="18361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x</a:t>
            </a:r>
            <a:r>
              <a:rPr lang="fr-FR" baseline="-25000" dirty="0"/>
              <a:t>0</a:t>
            </a:r>
            <a:r>
              <a:rPr lang="fr-FR" dirty="0"/>
              <a:t>=a=-1 et x</a:t>
            </a:r>
            <a:r>
              <a:rPr lang="fr-FR" baseline="-25000" dirty="0"/>
              <a:t>6</a:t>
            </a:r>
            <a:r>
              <a:rPr lang="fr-FR" dirty="0"/>
              <a:t>=b=1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15880" y="3573016"/>
            <a:ext cx="3888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x</a:t>
            </a:r>
            <a:r>
              <a:rPr lang="fr-FR" baseline="-25000" dirty="0" err="1"/>
              <a:t>k</a:t>
            </a:r>
            <a:r>
              <a:rPr lang="fr-FR" dirty="0"/>
              <a:t>=x</a:t>
            </a:r>
            <a:r>
              <a:rPr lang="fr-FR" baseline="-25000" dirty="0"/>
              <a:t>0</a:t>
            </a:r>
            <a:r>
              <a:rPr lang="fr-FR" dirty="0"/>
              <a:t>+kh  avec k=0,1,…,n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802989" y="4581128"/>
          <a:ext cx="8496944" cy="1229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302">
                <a:tc>
                  <a:txBody>
                    <a:bodyPr/>
                    <a:lstStyle/>
                    <a:p>
                      <a:r>
                        <a:rPr lang="fr-FR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r>
                        <a:rPr lang="fr-FR" dirty="0" err="1"/>
                        <a:t>x</a:t>
                      </a:r>
                      <a:r>
                        <a:rPr lang="fr-FR" baseline="-25000" dirty="0" err="1"/>
                        <a:t>k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-6.667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-0.3334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0.3333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0.6666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r>
                        <a:rPr lang="fr-FR" dirty="0"/>
                        <a:t>F(</a:t>
                      </a:r>
                      <a:r>
                        <a:rPr lang="fr-FR" dirty="0" err="1"/>
                        <a:t>x</a:t>
                      </a:r>
                      <a:r>
                        <a:rPr lang="fr-FR" baseline="-25000" dirty="0" err="1"/>
                        <a:t>k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0.3679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0.5134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0.7168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1.3956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1.9476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2.7183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93130" y="5980638"/>
            <a:ext cx="112242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I=2.3719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97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18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13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trapèze généralisée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2135560" y="2060848"/>
              <a:ext cx="7632848" cy="18946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82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82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82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8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8012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L’intégrale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Méthode de trapèze</a:t>
                          </a:r>
                          <a:r>
                            <a:rPr lang="fr-FR" baseline="0" dirty="0"/>
                            <a:t> simple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Méthodes des trapèzes composites</a:t>
                          </a:r>
                          <a:r>
                            <a:rPr lang="fr-FR" baseline="0" dirty="0"/>
                            <a:t> </a:t>
                          </a:r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Méthode</a:t>
                          </a:r>
                          <a:r>
                            <a:rPr lang="fr-FR" baseline="0" dirty="0"/>
                            <a:t> exacte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06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fr-FR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3.0862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2.3719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2.3504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2135560" y="2060848"/>
              <a:ext cx="7632848" cy="18946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82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82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82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8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L’intégrale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Méthode de trapèze</a:t>
                          </a:r>
                          <a:r>
                            <a:rPr lang="fr-FR" baseline="0" dirty="0"/>
                            <a:t> simple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Méthodes des trapèzes composites</a:t>
                          </a:r>
                          <a:r>
                            <a:rPr lang="fr-FR" baseline="0" dirty="0"/>
                            <a:t> </a:t>
                          </a:r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Méthode</a:t>
                          </a:r>
                          <a:r>
                            <a:rPr lang="fr-FR" baseline="0" dirty="0"/>
                            <a:t> exacte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5930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l="-662" t="-171429" r="-300000" b="-23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3.0862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2.3719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2.3504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637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219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simpson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généralisée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973146"/>
            <a:ext cx="7103378" cy="34680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1544" y="162880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méthode de Simpson consiste à :</a:t>
            </a:r>
          </a:p>
          <a:p>
            <a:pPr marL="285750" indent="-285750">
              <a:buFontTx/>
              <a:buChar char="-"/>
            </a:pPr>
            <a:r>
              <a:rPr lang="fr-FR" dirty="0"/>
              <a:t>diviser l'intervalle [</a:t>
            </a:r>
            <a:r>
              <a:rPr lang="fr-FR" i="1" dirty="0"/>
              <a:t>a</a:t>
            </a:r>
            <a:r>
              <a:rPr lang="fr-FR" dirty="0"/>
              <a:t>, </a:t>
            </a:r>
            <a:r>
              <a:rPr lang="fr-FR" i="1" dirty="0"/>
              <a:t>b</a:t>
            </a:r>
            <a:r>
              <a:rPr lang="fr-FR" dirty="0"/>
              <a:t>] en </a:t>
            </a:r>
            <a:r>
              <a:rPr lang="fr-FR" i="1" dirty="0"/>
              <a:t>n </a:t>
            </a:r>
            <a:r>
              <a:rPr lang="fr-FR" dirty="0"/>
              <a:t>segments égaux avec  n </a:t>
            </a:r>
            <a:r>
              <a:rPr lang="fr-FR" b="1" dirty="0"/>
              <a:t>un nombre pair</a:t>
            </a:r>
            <a:r>
              <a:rPr lang="fr-FR" dirty="0"/>
              <a:t>(2m=n ). On obtient ainsi (2m+1 ) points équidistants . x</a:t>
            </a:r>
            <a:r>
              <a:rPr lang="fr-FR" baseline="-25000" dirty="0"/>
              <a:t>i</a:t>
            </a:r>
            <a:r>
              <a:rPr lang="fr-FR" dirty="0"/>
              <a:t>=</a:t>
            </a:r>
            <a:r>
              <a:rPr lang="fr-FR" dirty="0" err="1"/>
              <a:t>a+ih</a:t>
            </a:r>
            <a:r>
              <a:rPr lang="fr-FR" dirty="0"/>
              <a:t>; i=0,1,…,n avec h=(b-a)/n.</a:t>
            </a:r>
          </a:p>
          <a:p>
            <a:pPr marL="285750" indent="-285750">
              <a:buFontTx/>
              <a:buChar char="-"/>
            </a:pPr>
            <a:r>
              <a:rPr lang="fr-FR" dirty="0"/>
              <a:t>approximer la fonction sur chaque "tranche" par une parabole construite à partir de trois points consécutifs </a:t>
            </a:r>
          </a:p>
        </p:txBody>
      </p:sp>
    </p:spTree>
    <p:extLst>
      <p:ext uri="{BB962C8B-B14F-4D97-AF65-F5344CB8AC3E}">
        <p14:creationId xmlns:p14="http://schemas.microsoft.com/office/powerpoint/2010/main" val="48522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19536" y="1772816"/>
            <a:ext cx="508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Exemple : </a:t>
            </a:r>
            <a:r>
              <a:rPr lang="fr-FR" dirty="0"/>
              <a:t>l'énergie contenue dans un condensateur.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2063552" y="218217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Voici la courbe de puissance d'un condensateur:</a:t>
            </a:r>
          </a:p>
          <a:p>
            <a:br>
              <a:rPr lang="fr-FR" dirty="0"/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48" y="2564904"/>
            <a:ext cx="48101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6034" y="4653137"/>
            <a:ext cx="8530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Etant donné la forme de la courbe, on voit tout de suite qu'il est impossible de se contenter de faire </a:t>
            </a:r>
            <a:r>
              <a:rPr lang="fr-FR" i="1" dirty="0"/>
              <a:t>P</a:t>
            </a:r>
            <a:r>
              <a:rPr lang="fr-FR" dirty="0"/>
              <a:t> fois t pour obtenir la </a:t>
            </a:r>
            <a:r>
              <a:rPr lang="fr-FR" b="1" dirty="0">
                <a:solidFill>
                  <a:srgbClr val="FF0000"/>
                </a:solidFill>
              </a:rPr>
              <a:t>surface</a:t>
            </a:r>
            <a:r>
              <a:rPr lang="fr-FR" dirty="0"/>
              <a:t> verte délimitée par la courbe et les axes, pourtant c'est bien cette </a:t>
            </a:r>
            <a:r>
              <a:rPr lang="fr-FR" dirty="0">
                <a:solidFill>
                  <a:srgbClr val="FF0000"/>
                </a:solidFill>
              </a:rPr>
              <a:t>surface</a:t>
            </a:r>
            <a:r>
              <a:rPr lang="fr-FR" dirty="0"/>
              <a:t> qui représente l'énergie que l'on veut mesurer. Une seule solution</a:t>
            </a:r>
            <a:r>
              <a:rPr lang="fr-FR" b="1" dirty="0">
                <a:solidFill>
                  <a:srgbClr val="FF0000"/>
                </a:solidFill>
              </a:rPr>
              <a:t>: le calcul intégral</a:t>
            </a:r>
            <a:r>
              <a:rPr lang="fr-FR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6034" y="58509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Je ne connais pas l'équation de la courbe de puissance, comment vais-je donc pouvoir en trouver l'intégrale?</a:t>
            </a:r>
          </a:p>
        </p:txBody>
      </p:sp>
    </p:spTree>
    <p:extLst>
      <p:ext uri="{BB962C8B-B14F-4D97-AF65-F5344CB8AC3E}">
        <p14:creationId xmlns:p14="http://schemas.microsoft.com/office/powerpoint/2010/main" val="26625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219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simpson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généralisée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2279576" y="2924944"/>
                <a:ext cx="7344816" cy="4949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fr-F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fr-FR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fr-FR" i="1">
                        <a:latin typeface="Cambria Math"/>
                      </a:rPr>
                      <m:t> (</m:t>
                    </m:r>
                    <m:r>
                      <a:rPr lang="fr-F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𝑥</m:t>
                        </m:r>
                        <m:r>
                          <a:rPr lang="fr-FR" i="1" baseline="-2500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sup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𝑖</m:t>
                        </m:r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fr-FR" i="1">
                            <a:latin typeface="Cambria Math"/>
                          </a:rPr>
                          <m:t>𝑝𝑎𝑖𝑟</m:t>
                        </m:r>
                      </m:sub>
                      <m:sup/>
                      <m:e>
                        <m:r>
                          <a:rPr lang="fr-F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i="1" baseline="-2500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fr-FR" i="1">
                            <a:latin typeface="Cambria Math"/>
                          </a:rPr>
                          <m:t>+4 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FR" i="1">
                                <a:latin typeface="Cambria Math"/>
                              </a:rPr>
                              <m:t>𝑖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</a:rPr>
                              <m:t>𝑖𝑚𝑝𝑎𝑖𝑟</m:t>
                            </m:r>
                          </m:sub>
                          <m:sup/>
                          <m:e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fr-FR" i="1" baseline="-2500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fr-FR" i="1">
                                <a:latin typeface="Cambria Math"/>
                              </a:rPr>
                              <m:t>+</m:t>
                            </m:r>
                            <m:r>
                              <a:rPr lang="fr-FR" i="1">
                                <a:latin typeface="Cambria Math"/>
                              </a:rPr>
                              <m:t>𝑓</m:t>
                            </m:r>
                            <m:r>
                              <a:rPr lang="fr-FR" i="1">
                                <a:latin typeface="Cambria Math"/>
                              </a:rPr>
                              <m:t>(</m:t>
                            </m:r>
                            <m:r>
                              <a:rPr lang="fr-FR" i="1">
                                <a:latin typeface="Cambria Math"/>
                              </a:rPr>
                              <m:t>𝑥𝑛</m:t>
                            </m:r>
                            <m:r>
                              <a:rPr lang="fr-FR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924944"/>
                <a:ext cx="7344816" cy="494944"/>
              </a:xfrm>
              <a:prstGeom prst="rect">
                <a:avLst/>
              </a:prstGeom>
              <a:blipFill>
                <a:blip r:embed="rId2"/>
                <a:stretch>
                  <a:fillRect l="-5345" t="-92500" b="-1425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45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21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13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trapèze généralisée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063553" y="1700808"/>
                <a:ext cx="2431499" cy="466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Exemple : </a:t>
                </a:r>
                <a:r>
                  <a:rPr lang="fr-FR" dirty="0"/>
                  <a:t>soit 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e>
                    </m:nary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1700808"/>
                <a:ext cx="2431499" cy="466218"/>
              </a:xfrm>
              <a:prstGeom prst="rect">
                <a:avLst/>
              </a:prstGeom>
              <a:blipFill>
                <a:blip r:embed="rId2"/>
                <a:stretch>
                  <a:fillRect l="-2083" t="-97368" r="-9896" b="-157895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2063552" y="216702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Déterminons une valeur approximative de I, en utilisant la méthode du </a:t>
            </a:r>
            <a:r>
              <a:rPr lang="fr-FR" dirty="0" err="1"/>
              <a:t>simpson</a:t>
            </a:r>
            <a:r>
              <a:rPr lang="fr-FR" dirty="0"/>
              <a:t> généralisée pour n =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2058130" y="3068961"/>
                <a:ext cx="1836337" cy="49154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dirty="0"/>
                  <a:t>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𝑏</m:t>
                        </m:r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FR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dirty="0"/>
                  <a:t> =0.3333</a:t>
                </a: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30" y="3068961"/>
                <a:ext cx="1836337" cy="491545"/>
              </a:xfrm>
              <a:prstGeom prst="rect">
                <a:avLst/>
              </a:prstGeom>
              <a:blipFill>
                <a:blip r:embed="rId3"/>
                <a:stretch>
                  <a:fillRect l="-3425" r="-10959" b="-50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2030234" y="3789040"/>
            <a:ext cx="18361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x</a:t>
            </a:r>
            <a:r>
              <a:rPr lang="fr-FR" baseline="-25000" dirty="0"/>
              <a:t>0</a:t>
            </a:r>
            <a:r>
              <a:rPr lang="fr-FR" dirty="0"/>
              <a:t>=a=-1 et x</a:t>
            </a:r>
            <a:r>
              <a:rPr lang="fr-FR" baseline="-25000" dirty="0"/>
              <a:t>6</a:t>
            </a:r>
            <a:r>
              <a:rPr lang="fr-FR" dirty="0"/>
              <a:t>=b=1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004284" y="4293096"/>
            <a:ext cx="3888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x</a:t>
            </a:r>
            <a:r>
              <a:rPr lang="fr-FR" baseline="-25000" dirty="0" err="1"/>
              <a:t>k</a:t>
            </a:r>
            <a:r>
              <a:rPr lang="fr-FR" dirty="0"/>
              <a:t>=x</a:t>
            </a:r>
            <a:r>
              <a:rPr lang="fr-FR" baseline="-25000" dirty="0"/>
              <a:t>0</a:t>
            </a:r>
            <a:r>
              <a:rPr lang="fr-FR" dirty="0"/>
              <a:t>+kh  avec k=0,1,…,n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07569" y="5085184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/>
              <a:t>X</a:t>
            </a:r>
            <a:r>
              <a:rPr lang="fr-FR" baseline="-25000" dirty="0"/>
              <a:t>0</a:t>
            </a:r>
            <a:r>
              <a:rPr lang="fr-FR" dirty="0"/>
              <a:t>=a  , x</a:t>
            </a:r>
            <a:r>
              <a:rPr lang="fr-FR" baseline="-25000" dirty="0"/>
              <a:t>1</a:t>
            </a:r>
            <a:r>
              <a:rPr lang="fr-FR" dirty="0"/>
              <a:t>=</a:t>
            </a:r>
            <a:r>
              <a:rPr lang="fr-FR" dirty="0" err="1"/>
              <a:t>a+h</a:t>
            </a:r>
            <a:r>
              <a:rPr lang="fr-FR" dirty="0"/>
              <a:t>, x</a:t>
            </a:r>
            <a:r>
              <a:rPr lang="fr-FR" baseline="-25000" dirty="0"/>
              <a:t>2</a:t>
            </a:r>
            <a:r>
              <a:rPr lang="fr-FR" dirty="0"/>
              <a:t>= a+2h, x</a:t>
            </a:r>
            <a:r>
              <a:rPr lang="fr-FR" baseline="-25000" dirty="0"/>
              <a:t>3</a:t>
            </a:r>
            <a:r>
              <a:rPr lang="fr-FR" dirty="0"/>
              <a:t>=a+3h , x</a:t>
            </a:r>
            <a:r>
              <a:rPr lang="fr-FR" baseline="-25000" dirty="0"/>
              <a:t>4</a:t>
            </a:r>
            <a:r>
              <a:rPr lang="fr-FR" dirty="0"/>
              <a:t>=a+4h, x</a:t>
            </a:r>
            <a:r>
              <a:rPr lang="fr-FR" baseline="-25000" dirty="0"/>
              <a:t>5</a:t>
            </a:r>
            <a:r>
              <a:rPr lang="fr-FR" dirty="0"/>
              <a:t>= a+5h, x</a:t>
            </a:r>
            <a:r>
              <a:rPr lang="fr-FR" baseline="-25000" dirty="0"/>
              <a:t>6</a:t>
            </a:r>
            <a:r>
              <a:rPr lang="fr-FR" dirty="0"/>
              <a:t>=b</a:t>
            </a:r>
          </a:p>
        </p:txBody>
      </p:sp>
    </p:spTree>
    <p:extLst>
      <p:ext uri="{BB962C8B-B14F-4D97-AF65-F5344CB8AC3E}">
        <p14:creationId xmlns:p14="http://schemas.microsoft.com/office/powerpoint/2010/main" val="39755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153346" y="1124744"/>
            <a:ext cx="313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du trapèze généralisée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063553" y="1700808"/>
                <a:ext cx="2431499" cy="466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Exemple : </a:t>
                </a:r>
                <a:r>
                  <a:rPr lang="fr-FR" dirty="0"/>
                  <a:t>soit 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fr-FR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𝑥</m:t>
                            </m:r>
                            <m:r>
                              <a:rPr lang="fr-FR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e>
                    </m:nary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1700808"/>
                <a:ext cx="2431499" cy="466218"/>
              </a:xfrm>
              <a:prstGeom prst="rect">
                <a:avLst/>
              </a:prstGeom>
              <a:blipFill>
                <a:blip r:embed="rId2"/>
                <a:stretch>
                  <a:fillRect l="-2083" t="-97368" r="-9896" b="-157895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423592" y="3003449"/>
                <a:ext cx="5855577" cy="491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I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  <a:ea typeface="Cambria Math" pitchFamily="18" charset="0"/>
                          </a:rPr>
                          <m:t>h</m:t>
                        </m:r>
                      </m:num>
                      <m:den>
                        <m:r>
                          <a:rPr lang="fr-FR" i="1">
                            <a:latin typeface="Cambria Math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 (f(a)+f(b)+4(f(x</a:t>
                </a:r>
                <a:r>
                  <a:rPr lang="fr-FR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)+f(x</a:t>
                </a:r>
                <a:r>
                  <a:rPr lang="fr-FR" baseline="-25000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)+f(x</a:t>
                </a:r>
                <a:r>
                  <a:rPr lang="fr-FR" baseline="-25000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) )+2 (f(x</a:t>
                </a:r>
                <a:r>
                  <a:rPr lang="fr-FR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)+f(x</a:t>
                </a:r>
                <a:r>
                  <a:rPr lang="fr-FR" baseline="-25000" dirty="0"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fr-FR" dirty="0">
                    <a:latin typeface="Cambria Math" pitchFamily="18" charset="0"/>
                    <a:ea typeface="Cambria Math" pitchFamily="18" charset="0"/>
                  </a:rPr>
                  <a:t>)) </a:t>
                </a:r>
                <a:endParaRPr lang="fr-FR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3003449"/>
                <a:ext cx="5855577" cy="491225"/>
              </a:xfrm>
              <a:prstGeom prst="rect">
                <a:avLst/>
              </a:prstGeom>
              <a:blipFill>
                <a:blip r:embed="rId3"/>
                <a:stretch>
                  <a:fillRect l="-1085" b="-7500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2423592" y="2348880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cap="all" dirty="0"/>
              <a:t>X</a:t>
            </a:r>
            <a:r>
              <a:rPr lang="fr-FR" baseline="-25000" dirty="0"/>
              <a:t>0</a:t>
            </a:r>
            <a:r>
              <a:rPr lang="fr-FR" dirty="0"/>
              <a:t>=a  , x</a:t>
            </a:r>
            <a:r>
              <a:rPr lang="fr-FR" baseline="-25000" dirty="0"/>
              <a:t>1</a:t>
            </a:r>
            <a:r>
              <a:rPr lang="fr-FR" dirty="0"/>
              <a:t>=</a:t>
            </a:r>
            <a:r>
              <a:rPr lang="fr-FR" dirty="0" err="1"/>
              <a:t>a+h</a:t>
            </a:r>
            <a:r>
              <a:rPr lang="fr-FR" dirty="0"/>
              <a:t>, x</a:t>
            </a:r>
            <a:r>
              <a:rPr lang="fr-FR" baseline="-25000" dirty="0"/>
              <a:t>2</a:t>
            </a:r>
            <a:r>
              <a:rPr lang="fr-FR" dirty="0"/>
              <a:t>= a+2h, x</a:t>
            </a:r>
            <a:r>
              <a:rPr lang="fr-FR" baseline="-25000" dirty="0"/>
              <a:t>3</a:t>
            </a:r>
            <a:r>
              <a:rPr lang="fr-FR" dirty="0"/>
              <a:t>=a+3h , x</a:t>
            </a:r>
            <a:r>
              <a:rPr lang="fr-FR" baseline="-25000" dirty="0"/>
              <a:t>4</a:t>
            </a:r>
            <a:r>
              <a:rPr lang="fr-FR" dirty="0"/>
              <a:t>=a+4h, x</a:t>
            </a:r>
            <a:r>
              <a:rPr lang="fr-FR" baseline="-25000" dirty="0"/>
              <a:t>5</a:t>
            </a:r>
            <a:r>
              <a:rPr lang="fr-FR" dirty="0"/>
              <a:t>= a+5h, x</a:t>
            </a:r>
            <a:r>
              <a:rPr lang="fr-FR" baseline="-25000" dirty="0"/>
              <a:t>6</a:t>
            </a:r>
            <a:r>
              <a:rPr lang="fr-FR" dirty="0"/>
              <a:t>=b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802989" y="3933056"/>
          <a:ext cx="8496944" cy="1229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302">
                <a:tc>
                  <a:txBody>
                    <a:bodyPr/>
                    <a:lstStyle/>
                    <a:p>
                      <a:r>
                        <a:rPr lang="fr-FR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r>
                        <a:rPr lang="fr-FR" dirty="0" err="1"/>
                        <a:t>x</a:t>
                      </a:r>
                      <a:r>
                        <a:rPr lang="fr-FR" baseline="-25000" dirty="0" err="1"/>
                        <a:t>k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-0.667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-0.3334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0.3333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0.6666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r>
                        <a:rPr lang="fr-FR" dirty="0"/>
                        <a:t>F(</a:t>
                      </a:r>
                      <a:r>
                        <a:rPr lang="fr-FR" dirty="0" err="1"/>
                        <a:t>x</a:t>
                      </a:r>
                      <a:r>
                        <a:rPr lang="fr-FR" baseline="-25000" dirty="0" err="1"/>
                        <a:t>k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0.3679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0.5134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0.7168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1.3956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1.9476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2.7183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394269" y="5733256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I= 2.3503</a:t>
            </a:r>
          </a:p>
        </p:txBody>
      </p:sp>
    </p:spTree>
    <p:extLst>
      <p:ext uri="{BB962C8B-B14F-4D97-AF65-F5344CB8AC3E}">
        <p14:creationId xmlns:p14="http://schemas.microsoft.com/office/powerpoint/2010/main" val="12305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b="1" dirty="0"/>
              <a:t>Erreur d’intégration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32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6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991544" y="2564904"/>
              <a:ext cx="8280920" cy="248936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80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3986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Idée pour</a:t>
                          </a:r>
                          <a:r>
                            <a:rPr lang="fr-FR" baseline="0" dirty="0"/>
                            <a:t> résoudre ce problème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2158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arenR"/>
                          </a:pPr>
                          <a:r>
                            <a:rPr lang="fr-FR" dirty="0"/>
                            <a:t>On interpole </a:t>
                          </a:r>
                          <a:r>
                            <a:rPr lang="fr-FR" i="1" dirty="0"/>
                            <a:t>f</a:t>
                          </a:r>
                          <a:r>
                            <a:rPr lang="fr-FR" dirty="0"/>
                            <a:t> par</a:t>
                          </a:r>
                          <a:r>
                            <a:rPr lang="fr-FR" baseline="0" dirty="0"/>
                            <a:t> son polynôme d’interpolation. Si on a </a:t>
                          </a:r>
                          <a:r>
                            <a:rPr lang="fr-FR" i="1" baseline="0" dirty="0"/>
                            <a:t>n+</a:t>
                          </a:r>
                          <a:r>
                            <a:rPr lang="fr-FR" baseline="0" dirty="0"/>
                            <a:t>1 points d’interpolations, on note par </a:t>
                          </a:r>
                          <a:r>
                            <a:rPr lang="fr-FR" i="1" baseline="0" dirty="0" err="1"/>
                            <a:t>P</a:t>
                          </a:r>
                          <a:r>
                            <a:rPr lang="fr-FR" i="1" baseline="-25000" dirty="0" err="1"/>
                            <a:t>n</a:t>
                          </a:r>
                          <a:r>
                            <a:rPr lang="fr-FR" baseline="0" dirty="0"/>
                            <a:t> ce polynôme d’interpolation. </a:t>
                          </a:r>
                        </a:p>
                        <a:p>
                          <a:pPr marL="342900" indent="-342900">
                            <a:buFont typeface="+mj-lt"/>
                            <a:buAutoNum type="arabicParenR"/>
                          </a:pPr>
                          <a:r>
                            <a:rPr lang="fr-FR" baseline="0" dirty="0"/>
                            <a:t>Puisque f ≈ </a:t>
                          </a:r>
                          <a:r>
                            <a:rPr lang="fr-FR" i="1" baseline="0" dirty="0" err="1"/>
                            <a:t>P</a:t>
                          </a:r>
                          <a:r>
                            <a:rPr lang="fr-FR" i="1" baseline="-25000" dirty="0" err="1"/>
                            <a:t>n</a:t>
                          </a:r>
                          <a:r>
                            <a:rPr lang="fr-FR" baseline="0" dirty="0"/>
                            <a:t> . Alors :</a:t>
                          </a:r>
                        </a:p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fr-FR" dirty="0"/>
                            <a:t>                                             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 ≈</m:t>
                                  </m:r>
                                  <m:nary>
                                    <m:nary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fr-FR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fr-FR" b="0" i="1" baseline="-2500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</m:e>
                                  </m:nary>
                                </m:e>
                              </m:nary>
                            </m:oMath>
                          </a14:m>
                          <a:endParaRPr lang="fr-FR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fr-FR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fr-FR" dirty="0"/>
                            <a:t>      car l’aire sous la courbe représentative</a:t>
                          </a:r>
                          <a:r>
                            <a:rPr lang="fr-FR" baseline="0" dirty="0"/>
                            <a:t> de </a:t>
                          </a:r>
                          <a:r>
                            <a:rPr lang="fr-FR" i="1" baseline="0" dirty="0"/>
                            <a:t>f</a:t>
                          </a:r>
                          <a:r>
                            <a:rPr lang="fr-FR" baseline="0" dirty="0"/>
                            <a:t> sera proche de l’aire     sous la courbe représentative  </a:t>
                          </a:r>
                          <a:r>
                            <a:rPr lang="fr-FR" i="1" baseline="0" dirty="0" err="1"/>
                            <a:t>P</a:t>
                          </a:r>
                          <a:r>
                            <a:rPr lang="fr-FR" i="1" baseline="-25000" dirty="0" err="1"/>
                            <a:t>n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991544" y="2564904"/>
              <a:ext cx="8280920" cy="248936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280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3986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Idée pour</a:t>
                          </a:r>
                          <a:r>
                            <a:rPr lang="fr-FR" baseline="0" dirty="0"/>
                            <a:t> résoudre ce problème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15376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3"/>
                          <a:stretch>
                            <a:fillRect t="-19162" r="-459" b="-47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887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84726-E10C-F3AF-1C68-4107EAD670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DZ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A42650-0F08-76E4-3FE4-56C84735ACC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8D3842-7D51-D094-9F5C-0BD9EE1DD4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484ADF-1BAC-6D53-0ED6-8151B95C8991}"/>
              </a:ext>
            </a:extLst>
          </p:cNvPr>
          <p:cNvSpPr txBox="1"/>
          <p:nvPr/>
        </p:nvSpPr>
        <p:spPr>
          <a:xfrm>
            <a:off x="1703513" y="3352346"/>
            <a:ext cx="1945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DZ" dirty="0"/>
              <a:t>Types de formules 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9B19478D-02A8-46A5-2E5D-B79CB35E02C6}"/>
              </a:ext>
            </a:extLst>
          </p:cNvPr>
          <p:cNvSpPr/>
          <p:nvPr/>
        </p:nvSpPr>
        <p:spPr>
          <a:xfrm>
            <a:off x="3863752" y="3445573"/>
            <a:ext cx="978408" cy="220671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ED876B67-5145-E315-2407-2B75B71A24B7}"/>
              </a:ext>
            </a:extLst>
          </p:cNvPr>
          <p:cNvSpPr/>
          <p:nvPr/>
        </p:nvSpPr>
        <p:spPr>
          <a:xfrm>
            <a:off x="4842160" y="2511791"/>
            <a:ext cx="533760" cy="34967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E8B2E7-AE7F-FC9E-4046-EB967DF833EC}"/>
              </a:ext>
            </a:extLst>
          </p:cNvPr>
          <p:cNvSpPr txBox="1"/>
          <p:nvPr/>
        </p:nvSpPr>
        <p:spPr>
          <a:xfrm>
            <a:off x="5109041" y="2708920"/>
            <a:ext cx="391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</a:t>
            </a:r>
            <a:r>
              <a:rPr lang="fr-DZ" dirty="0"/>
              <a:t>n interpole f sur tout l’intervalle [a,b]  </a:t>
            </a: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9990774-7B71-5280-5C2F-98E5EB648D86}"/>
              </a:ext>
            </a:extLst>
          </p:cNvPr>
          <p:cNvSpPr/>
          <p:nvPr/>
        </p:nvSpPr>
        <p:spPr>
          <a:xfrm rot="5400000">
            <a:off x="6592572" y="2596329"/>
            <a:ext cx="432048" cy="13958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89F1E5-75F3-644A-CD18-2C5FCAE659FD}"/>
              </a:ext>
            </a:extLst>
          </p:cNvPr>
          <p:cNvSpPr txBox="1"/>
          <p:nvPr/>
        </p:nvSpPr>
        <p:spPr>
          <a:xfrm>
            <a:off x="5842626" y="3450714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F</a:t>
            </a:r>
            <a:r>
              <a:rPr lang="fr-DZ" dirty="0">
                <a:solidFill>
                  <a:srgbClr val="00B050"/>
                </a:solidFill>
              </a:rPr>
              <a:t>ormules simples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0BF0A60E-8C08-DC05-8F4E-2CF7C07E90E1}"/>
              </a:ext>
            </a:extLst>
          </p:cNvPr>
          <p:cNvSpPr/>
          <p:nvPr/>
        </p:nvSpPr>
        <p:spPr>
          <a:xfrm rot="5400000">
            <a:off x="6528050" y="3933056"/>
            <a:ext cx="576064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D31554-6381-CC77-A266-7A7C85FFF7ED}"/>
              </a:ext>
            </a:extLst>
          </p:cNvPr>
          <p:cNvSpPr txBox="1"/>
          <p:nvPr/>
        </p:nvSpPr>
        <p:spPr>
          <a:xfrm>
            <a:off x="5791200" y="41731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F</a:t>
            </a:r>
            <a:r>
              <a:rPr lang="fr-DZ" dirty="0">
                <a:solidFill>
                  <a:srgbClr val="00B050"/>
                </a:solidFill>
              </a:rPr>
              <a:t>ormules composites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81B90B-4684-AC88-8A6C-1ADBF6D7B409}"/>
              </a:ext>
            </a:extLst>
          </p:cNvPr>
          <p:cNvSpPr txBox="1"/>
          <p:nvPr/>
        </p:nvSpPr>
        <p:spPr>
          <a:xfrm>
            <a:off x="5375921" y="5085183"/>
            <a:ext cx="511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</a:t>
            </a:r>
            <a:r>
              <a:rPr lang="fr-DZ" dirty="0"/>
              <a:t>n subdivise l’intervalle [a,b] en sous intervalles [x</a:t>
            </a:r>
            <a:r>
              <a:rPr lang="fr-DZ" baseline="-25000" dirty="0"/>
              <a:t>i</a:t>
            </a:r>
            <a:r>
              <a:rPr lang="fr-DZ" dirty="0"/>
              <a:t>,x</a:t>
            </a:r>
            <a:r>
              <a:rPr lang="fr-DZ" baseline="-25000" dirty="0"/>
              <a:t>i+1</a:t>
            </a:r>
            <a:r>
              <a:rPr lang="fr-DZ" dirty="0"/>
              <a:t>] et on utilise la formule simple pour chaque sous intervalle [x</a:t>
            </a:r>
            <a:r>
              <a:rPr lang="fr-DZ" baseline="-25000" dirty="0"/>
              <a:t>i</a:t>
            </a:r>
            <a:r>
              <a:rPr lang="fr-DZ" dirty="0"/>
              <a:t>,x</a:t>
            </a:r>
            <a:r>
              <a:rPr lang="fr-DZ" baseline="-25000" dirty="0"/>
              <a:t>i+1</a:t>
            </a:r>
            <a:r>
              <a:rPr lang="fr-DZ" dirty="0"/>
              <a:t>]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B881F-88F8-8C43-7BEB-212AA7B22B7F}"/>
              </a:ext>
            </a:extLst>
          </p:cNvPr>
          <p:cNvSpPr txBox="1"/>
          <p:nvPr/>
        </p:nvSpPr>
        <p:spPr>
          <a:xfrm>
            <a:off x="1950128" y="1519806"/>
            <a:ext cx="216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DZ" b="1" u="sng" dirty="0">
                <a:solidFill>
                  <a:srgbClr val="FF0000"/>
                </a:solidFill>
              </a:rPr>
              <a:t>Forme d’intergration</a:t>
            </a:r>
          </a:p>
        </p:txBody>
      </p:sp>
    </p:spTree>
    <p:extLst>
      <p:ext uri="{BB962C8B-B14F-4D97-AF65-F5344CB8AC3E}">
        <p14:creationId xmlns:p14="http://schemas.microsoft.com/office/powerpoint/2010/main" val="391164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5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919536" y="5301208"/>
              <a:ext cx="5184576" cy="1219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184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de Trapèze</a:t>
                          </a:r>
                          <a:r>
                            <a:rPr lang="fr-FR" baseline="0" dirty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347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 ≈ </m:t>
                                  </m:r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r>
                            <a:rPr lang="fr-FR" dirty="0"/>
                            <a:t> (f(a)+f(b))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919536" y="5301208"/>
              <a:ext cx="5184576" cy="1219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184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de Trapèze</a:t>
                          </a:r>
                          <a:r>
                            <a:rPr lang="fr-FR" baseline="0" dirty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3475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l="-244" t="-80000" r="-489" b="-7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772816"/>
            <a:ext cx="49815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01111" y="1772817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Cette formule est très simple, elle permet de remplacer la courbe </a:t>
            </a:r>
            <a:r>
              <a:rPr lang="fr-FR" b="1" i="1" dirty="0"/>
              <a:t>f(x) </a:t>
            </a:r>
            <a:r>
              <a:rPr lang="fr-FR" dirty="0"/>
              <a:t>de la fonction à intégrer par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une ligne droite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dirty="0"/>
              <a:t>qui relie les points</a:t>
            </a:r>
            <a:r>
              <a:rPr lang="fr-FR" b="1" i="1" dirty="0"/>
              <a:t>(</a:t>
            </a:r>
            <a:r>
              <a:rPr lang="fr-FR" b="1" i="1" dirty="0" err="1"/>
              <a:t>a,f</a:t>
            </a:r>
            <a:r>
              <a:rPr lang="fr-FR" b="1" i="1" dirty="0"/>
              <a:t>(a)) </a:t>
            </a:r>
            <a:r>
              <a:rPr lang="fr-FR" dirty="0"/>
              <a:t>et </a:t>
            </a:r>
            <a:r>
              <a:rPr lang="fr-FR" b="1" i="1" dirty="0"/>
              <a:t>(</a:t>
            </a:r>
            <a:r>
              <a:rPr lang="fr-FR" b="1" i="1" dirty="0" err="1"/>
              <a:t>b,f</a:t>
            </a:r>
            <a:r>
              <a:rPr lang="fr-FR" b="1" i="1" dirty="0"/>
              <a:t>(b)) </a:t>
            </a:r>
            <a:r>
              <a:rPr lang="fr-FR" dirty="0"/>
              <a:t>ce qui donne un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trapèze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2504" y="443457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L’intégrale est donc remplacée par la surface du trapèze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5841" y="1196752"/>
            <a:ext cx="208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de Trapèze </a:t>
            </a:r>
          </a:p>
        </p:txBody>
      </p:sp>
    </p:spTree>
    <p:extLst>
      <p:ext uri="{BB962C8B-B14F-4D97-AF65-F5344CB8AC3E}">
        <p14:creationId xmlns:p14="http://schemas.microsoft.com/office/powerpoint/2010/main" val="347014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6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1621988"/>
              <a:ext cx="6048672" cy="10149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de Trapèze</a:t>
                          </a:r>
                          <a:r>
                            <a:rPr lang="fr-FR" baseline="0" dirty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194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 ≈ </m:t>
                                  </m:r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r>
                            <a:rPr lang="fr-FR" dirty="0"/>
                            <a:t> (f(a)+f(b))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1621988"/>
              <a:ext cx="6048672" cy="101492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de Trapèze</a:t>
                          </a:r>
                          <a:r>
                            <a:rPr lang="fr-FR" baseline="0" dirty="0"/>
                            <a:t>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8760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t="-112821" r="-418" b="-1487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775520" y="2780928"/>
              <a:ext cx="6096000" cy="36918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190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Preuve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53368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Pour obtenir</a:t>
                          </a:r>
                          <a:r>
                            <a:rPr lang="fr-FR" baseline="0" dirty="0"/>
                            <a:t> la méthode de trapèze, on interpole </a:t>
                          </a:r>
                          <a:r>
                            <a:rPr lang="fr-FR" i="1" baseline="0" dirty="0"/>
                            <a:t>f</a:t>
                          </a:r>
                          <a:r>
                            <a:rPr lang="fr-FR" baseline="0" dirty="0"/>
                            <a:t> en 2 points. On prend </a:t>
                          </a:r>
                          <a:r>
                            <a:rPr lang="fr-FR" i="1" baseline="0" dirty="0"/>
                            <a:t>a</a:t>
                          </a:r>
                          <a:r>
                            <a:rPr lang="fr-FR" baseline="0" dirty="0"/>
                            <a:t> et </a:t>
                          </a:r>
                          <a:r>
                            <a:rPr lang="fr-FR" i="1" baseline="0" dirty="0"/>
                            <a:t>b</a:t>
                          </a:r>
                          <a:r>
                            <a:rPr lang="fr-FR" baseline="0" dirty="0"/>
                            <a:t> les extrémités de l’intervalle [</a:t>
                          </a:r>
                          <a:r>
                            <a:rPr lang="fr-FR" i="1" baseline="0" dirty="0"/>
                            <a:t>a, b</a:t>
                          </a:r>
                          <a:r>
                            <a:rPr lang="fr-FR" baseline="0" dirty="0"/>
                            <a:t>]. Donc f sera interpolée par un polynôme de degré 1 qui s’écrit sous la forme suivante :     </a:t>
                          </a:r>
                          <a:r>
                            <a:rPr lang="fr-FR" i="1" baseline="0" dirty="0">
                              <a:latin typeface="Cambria Math" pitchFamily="18" charset="0"/>
                              <a:ea typeface="Cambria Math" pitchFamily="18" charset="0"/>
                            </a:rPr>
                            <a:t>P</a:t>
                          </a:r>
                          <a:r>
                            <a:rPr lang="fr-FR" i="1" baseline="-25000" dirty="0">
                              <a:latin typeface="Cambria Math" pitchFamily="18" charset="0"/>
                              <a:ea typeface="Cambria Math" pitchFamily="18" charset="0"/>
                            </a:rPr>
                            <a:t>1</a:t>
                          </a:r>
                          <a:r>
                            <a:rPr lang="fr-FR" i="1" baseline="0" dirty="0">
                              <a:latin typeface="Cambria Math" pitchFamily="18" charset="0"/>
                              <a:ea typeface="Cambria Math" pitchFamily="18" charset="0"/>
                            </a:rPr>
                            <a:t>(x)=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baseline="0" smtClean="0">
                                      <a:latin typeface="Cambria Math"/>
                                      <a:ea typeface="Cambria Math" pitchFamily="18" charset="0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  <a:ea typeface="Cambria Math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i="1" baseline="0" dirty="0">
                              <a:latin typeface="Cambria Math" pitchFamily="18" charset="0"/>
                              <a:ea typeface="Cambria Math" pitchFamily="18" charset="0"/>
                            </a:rPr>
                            <a:t> f(a)+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i="1" dirty="0">
                              <a:latin typeface="Cambria Math" pitchFamily="18" charset="0"/>
                              <a:ea typeface="Cambria Math" pitchFamily="18" charset="0"/>
                            </a:rPr>
                            <a:t> f(b)</a:t>
                          </a:r>
                          <a:r>
                            <a:rPr lang="fr-FR" i="1" baseline="0" dirty="0">
                              <a:latin typeface="Cambria Math" pitchFamily="18" charset="0"/>
                              <a:ea typeface="Cambria Math" pitchFamily="18" charset="0"/>
                            </a:rPr>
                            <a:t>  . Donc 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fr-FR" i="1" baseline="0" smtClean="0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fr-FR" b="0" i="1" baseline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fr-FR" b="0" i="1" baseline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fr-FR" b="0" i="1" baseline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fr-FR" b="0" i="1" baseline="0" smtClean="0">
                                            <a:latin typeface="Cambria Math" panose="02040503050406030204" pitchFamily="18" charset="0"/>
                                            <a:ea typeface="Cambria Math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1" baseline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fr-FR" b="0" i="1" baseline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𝑑𝑥</m:t>
                                    </m:r>
                                    <m:r>
                                      <a:rPr lang="fr-FR" b="0" i="1" baseline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 ≈</m:t>
                                    </m:r>
                                    <m:nary>
                                      <m:naryPr>
                                        <m:ctrlPr>
                                          <a:rPr lang="fr-FR" b="0" i="1" baseline="0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FR" b="0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𝑎</m:t>
                                        </m:r>
                                      </m:sub>
                                      <m:sup>
                                        <m:r>
                                          <a:rPr lang="fr-FR" b="0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sup>
                                      <m:e>
                                        <m:r>
                                          <a:rPr lang="fr-FR" b="0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fr-FR" b="0" i="1" baseline="-25000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fr-FR" b="0" i="1" baseline="0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baseline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fr-FR" b="0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fr-FR" i="1" baseline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r>
                            <a:rPr lang="fr-FR" i="1" baseline="0" dirty="0">
                              <a:latin typeface="Cambria Math" pitchFamily="18" charset="0"/>
                              <a:ea typeface="Cambria Math" pitchFamily="18" charset="0"/>
                            </a:rPr>
                            <a:t>                                                      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baseline="0" smtClean="0">
                                      <a:latin typeface="Cambria Math"/>
                                      <a:ea typeface="Cambria Math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b="0" i="1" baseline="0" smtClean="0">
                                      <a:latin typeface="Cambria Math"/>
                                      <a:ea typeface="Cambria Math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fr-FR" i="1" baseline="0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fr-FR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b="0" i="1" baseline="0" smtClean="0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  <a:ea typeface="Cambria Math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fr-FR" i="1" baseline="0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baseline="0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)+</m:t>
                                  </m:r>
                                  <m:f>
                                    <m:fPr>
                                      <m:ctrlPr>
                                        <a:rPr lang="fr-FR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0" i="1" baseline="0" smtClean="0"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fr-FR" i="1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1" dirty="0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fr-FR" i="1" baseline="0" dirty="0">
                              <a:latin typeface="Cambria Math" pitchFamily="18" charset="0"/>
                              <a:ea typeface="Cambria Math" pitchFamily="18" charset="0"/>
                            </a:rPr>
                            <a:t> dx</a:t>
                          </a:r>
                        </a:p>
                        <a:p>
                          <a:endParaRPr lang="fr-FR" i="1" baseline="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  <a:p>
                          <a:r>
                            <a:rPr lang="fr-FR" dirty="0"/>
                            <a:t>                                           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dirty="0"/>
                            <a:t>(f(a)+f(b))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775520" y="2780928"/>
              <a:ext cx="6096000" cy="36918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190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Preuve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72790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3"/>
                          <a:stretch>
                            <a:fillRect t="-13514" r="-624" b="-181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4727849" y="1196752"/>
            <a:ext cx="208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de Trapèze </a:t>
            </a:r>
          </a:p>
        </p:txBody>
      </p:sp>
    </p:spTree>
    <p:extLst>
      <p:ext uri="{BB962C8B-B14F-4D97-AF65-F5344CB8AC3E}">
        <p14:creationId xmlns:p14="http://schemas.microsoft.com/office/powerpoint/2010/main" val="26476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6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1621986"/>
              <a:ext cx="6048672" cy="383275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8938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Exemple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I </a:t>
                          </a:r>
                          <a:r>
                            <a:rPr lang="fr-FR" baseline="-25000" dirty="0"/>
                            <a:t>exacte </a:t>
                          </a:r>
                          <a:r>
                            <a:rPr lang="fr-FR" baseline="0" dirty="0"/>
                            <a:t> (sin x )=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baseline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fr-FR" i="1" baseline="0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  <a:ea typeface="Cambria Math"/>
                                    </a:rPr>
                                    <m:t>/2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b="0" i="0" baseline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  </m:t>
                                      </m:r>
                                    </m:e>
                                  </m:func>
                                </m:e>
                              </m:nary>
                            </m:oMath>
                          </a14:m>
                          <a:r>
                            <a:rPr lang="fr-FR" baseline="-25000" dirty="0"/>
                            <a:t>    </a:t>
                          </a:r>
                        </a:p>
                        <a:p>
                          <a:r>
                            <a:rPr lang="fr-FR" baseline="-25000" dirty="0"/>
                            <a:t>                         </a:t>
                          </a:r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FR" sz="1800" i="1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>
                                      <a:solidFill>
                                        <a:schemeClr val="dk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[−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>
                                      <a:solidFill>
                                        <a:schemeClr val="dk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>
                                      <a:solidFill>
                                        <a:schemeClr val="dk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>
                                      <a:solidFill>
                                        <a:schemeClr val="dk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1800" kern="1200" baseline="0" dirty="0" smtClean="0">
                                      <a:solidFill>
                                        <a:schemeClr val="dk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]</m:t>
                                  </m:r>
                                </m:e>
                                <m:sub/>
                                <m:sup>
                                  <m:r>
                                    <a:rPr lang="fr-FR" sz="1800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r>
                                    <a:rPr lang="fr-FR" sz="1800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/2</m:t>
                                  </m:r>
                                </m:sup>
                              </m:sSubSup>
                              <m:r>
                                <a:rPr lang="fr-FR" sz="1800" kern="1200" baseline="0" dirty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endParaRPr lang="fr-FR" sz="180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= -cos(</a:t>
                          </a:r>
                          <a14:m>
                            <m:oMath xmlns:m="http://schemas.openxmlformats.org/officeDocument/2006/math">
                              <m:r>
                                <a:rPr lang="fr-FR" sz="180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r>
                                <a:rPr lang="fr-FR" sz="180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/2) −(−</m:t>
                              </m:r>
                              <m:r>
                                <m:rPr>
                                  <m:sty m:val="p"/>
                                </m:rPr>
                                <a:rPr lang="fr-FR" sz="180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fr-FR" sz="1800" i="1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180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fr-FR" sz="180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=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 </a:t>
                          </a:r>
                          <a:r>
                            <a:rPr lang="fr-FR" sz="1800" kern="1200" baseline="-250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app_trap</a:t>
                          </a:r>
                          <a:r>
                            <a:rPr lang="fr-FR" sz="1800" kern="1200" baseline="-25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(</a:t>
                          </a:r>
                          <a:r>
                            <a:rPr lang="fr-FR" sz="1800" kern="1200" baseline="-250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sinx</a:t>
                          </a:r>
                          <a:r>
                            <a:rPr lang="fr-FR" sz="1800" kern="1200" baseline="-250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r>
                                    <a:rPr lang="fr-FR" sz="1800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fr-FR" sz="1800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(sin (</a:t>
                          </a:r>
                          <a14:m>
                            <m:oMath xmlns:m="http://schemas.openxmlformats.org/officeDocument/2006/math">
                              <m:r>
                                <a:rPr lang="fr-FR" sz="180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)+sin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fr-FR" sz="180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r>
                                <a:rPr lang="fr-FR" sz="1800" kern="1200" baseline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/2</m:t>
                              </m:r>
                            </m:oMath>
                          </a14:m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))</a:t>
                          </a:r>
                        </a:p>
                        <a:p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  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i="1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1800" b="0" i="0" kern="1200" baseline="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fr-FR" sz="1800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             =0.785398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1621986"/>
              <a:ext cx="6048672" cy="383275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048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8938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Exemple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t="-52893" r="-41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21687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2"/>
                          <a:stretch>
                            <a:fillRect t="-154167" r="-41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4655841" y="1196752"/>
            <a:ext cx="208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de Trapèze </a:t>
            </a:r>
          </a:p>
        </p:txBody>
      </p:sp>
    </p:spTree>
    <p:extLst>
      <p:ext uri="{BB962C8B-B14F-4D97-AF65-F5344CB8AC3E}">
        <p14:creationId xmlns:p14="http://schemas.microsoft.com/office/powerpoint/2010/main" val="295406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8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798616" y="5157192"/>
              <a:ext cx="4513408" cy="121964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5134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</a:t>
                          </a:r>
                          <a:r>
                            <a:rPr lang="fr-FR" sz="1800" kern="1200" dirty="0"/>
                            <a:t>de Simpson 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347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smtClean="0">
                                      <a:latin typeface="Cambria Math"/>
                                    </a:rPr>
                                    <m:t> ≈ </m:t>
                                  </m:r>
                                  <m:f>
                                    <m:f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r>
                            <a:rPr lang="fr-FR" dirty="0"/>
                            <a:t> (f(a)+4 f(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dirty="0"/>
                            <a:t>)+f(b))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798616" y="5157192"/>
              <a:ext cx="4513408" cy="121964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5134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</a:t>
                          </a:r>
                          <a:r>
                            <a:rPr lang="fr-FR" sz="1800" kern="1200" dirty="0"/>
                            <a:t>de Simpson 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3475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3"/>
                          <a:stretch>
                            <a:fillRect t="-80000" b="-7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901111" y="1772817"/>
                <a:ext cx="3371353" cy="2705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/>
                  <a:t>Dans cette formule on ne remplace pas la fonction par une droite mais par une parabole de degré </a:t>
                </a:r>
                <a:r>
                  <a:rPr lang="fr-FR" b="1" i="1" dirty="0"/>
                  <a:t>n </a:t>
                </a:r>
                <a:r>
                  <a:rPr lang="fr-FR" dirty="0"/>
                  <a:t>inférieure ou égale à deux.</a:t>
                </a:r>
              </a:p>
              <a:p>
                <a:pPr algn="just"/>
                <a:r>
                  <a:rPr lang="fr-FR" dirty="0"/>
                  <a:t>Cette dernière doit passer par trois</a:t>
                </a:r>
              </a:p>
              <a:p>
                <a:pPr algn="just"/>
                <a:r>
                  <a:rPr lang="fr-FR" dirty="0"/>
                  <a:t>points </a:t>
                </a:r>
                <a:r>
                  <a:rPr lang="fr-FR" dirty="0">
                    <a:solidFill>
                      <a:srgbClr val="00B050"/>
                    </a:solidFill>
                  </a:rPr>
                  <a:t>(a, f(a))</a:t>
                </a:r>
                <a:r>
                  <a:rPr lang="fr-FR" dirty="0">
                    <a:solidFill>
                      <a:srgbClr val="FF0000"/>
                    </a:solidFill>
                  </a:rPr>
                  <a:t>,(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, 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) ) </a:t>
                </a:r>
                <a:r>
                  <a:rPr lang="fr-FR" dirty="0"/>
                  <a:t>et </a:t>
                </a:r>
                <a:r>
                  <a:rPr lang="fr-FR" dirty="0">
                    <a:solidFill>
                      <a:srgbClr val="0070C0"/>
                    </a:solidFill>
                  </a:rPr>
                  <a:t>(b, f(b))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11" y="1772817"/>
                <a:ext cx="3371353" cy="2705805"/>
              </a:xfrm>
              <a:prstGeom prst="rect">
                <a:avLst/>
              </a:prstGeom>
              <a:blipFill>
                <a:blip r:embed="rId4"/>
                <a:stretch>
                  <a:fillRect l="-1504" t="-935" r="-1504" b="-2804"/>
                </a:stretch>
              </a:blipFill>
            </p:spPr>
            <p:txBody>
              <a:bodyPr/>
              <a:lstStyle/>
              <a:p>
                <a:r>
                  <a:rPr lang="fr-D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55841" y="1196752"/>
            <a:ext cx="215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de Simpson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649554"/>
            <a:ext cx="5112568" cy="32196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10" y="4478622"/>
            <a:ext cx="3443362" cy="21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r-FR" sz="3200" b="1" dirty="0"/>
              <a:t>Intégration Numérique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I.laribi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</p:spPr>
        <p:txBody>
          <a:bodyPr/>
          <a:lstStyle/>
          <a:p>
            <a:fld id="{D4FC42D9-5C7C-494A-8C74-F9860F072F18}" type="slidenum">
              <a:rPr lang="fr-FR" smtClean="0"/>
              <a:t>9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775520" y="1700808"/>
              <a:ext cx="5184576" cy="121964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184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</a:t>
                          </a:r>
                          <a:r>
                            <a:rPr lang="fr-FR" sz="1800" kern="1200" dirty="0"/>
                            <a:t>de Simpson 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347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fr-FR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fr-FR" smtClean="0">
                                      <a:latin typeface="Cambria Math"/>
                                    </a:rPr>
                                    <m:t> ≈ </m:t>
                                  </m:r>
                                  <m:f>
                                    <m:f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fr-FR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r>
                            <a:rPr lang="fr-FR" dirty="0"/>
                            <a:t> (f(a)+4 f(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dirty="0"/>
                            <a:t>)+f(b))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/>
              <p:cNvGraphicFramePr>
                <a:graphicFrameLocks noGrp="1"/>
              </p:cNvGraphicFramePr>
              <p:nvPr/>
            </p:nvGraphicFramePr>
            <p:xfrm>
              <a:off x="1775520" y="1700808"/>
              <a:ext cx="5184576" cy="121964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5184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61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Formule </a:t>
                          </a:r>
                          <a:r>
                            <a:rPr lang="fr-FR" sz="1800" kern="1200" dirty="0"/>
                            <a:t>de Simpson </a:t>
                          </a:r>
                          <a:endParaRPr lang="fr-FR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3475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3"/>
                          <a:stretch>
                            <a:fillRect t="-78182" b="-7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4655841" y="1196752"/>
            <a:ext cx="215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Formule de Simpson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3068960"/>
              <a:ext cx="8424936" cy="3380814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519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Preuve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1638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Pour obtenir la méthode de Simpson.</a:t>
                          </a:r>
                          <a:r>
                            <a:rPr lang="fr-FR" baseline="0" dirty="0"/>
                            <a:t> On interpole f en 3 points. On prend a, b et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dirty="0"/>
                            <a:t> les extrémités et le milieu</a:t>
                          </a:r>
                          <a:r>
                            <a:rPr lang="fr-FR" baseline="0" dirty="0"/>
                            <a:t> de l’intervalle [a, b]. Donc </a:t>
                          </a:r>
                          <a:r>
                            <a:rPr lang="fr-FR" i="1" baseline="0" dirty="0"/>
                            <a:t>f</a:t>
                          </a:r>
                          <a:r>
                            <a:rPr lang="fr-FR" baseline="0" dirty="0"/>
                            <a:t> sera interpolé par un polynôme de degré 2 qui s’écrit sous la forme suivante :  </a:t>
                          </a:r>
                        </a:p>
                        <a:p>
                          <a:r>
                            <a:rPr lang="fr-FR" i="1" baseline="0" dirty="0"/>
                            <a:t>P</a:t>
                          </a:r>
                          <a:r>
                            <a:rPr lang="fr-FR" i="1" baseline="-25000" dirty="0"/>
                            <a:t>2</a:t>
                          </a:r>
                          <a:r>
                            <a:rPr lang="fr-FR" i="1" baseline="0" dirty="0"/>
                            <a:t>(x)=f(a) L</a:t>
                          </a:r>
                          <a:r>
                            <a:rPr lang="fr-FR" i="1" baseline="-25000" dirty="0"/>
                            <a:t>0</a:t>
                          </a:r>
                          <a:r>
                            <a:rPr lang="fr-FR" i="1" baseline="0" dirty="0"/>
                            <a:t>(x)+f(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i="1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i="1" dirty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b="0" i="1" dirty="0" smtClean="0">
                                  <a:latin typeface="Cambria Math"/>
                                </a:rPr>
                                <m:t>) 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fr-FR" b="0" i="1" baseline="-25000" dirty="0" smtClean="0">
                                  <a:latin typeface="Cambria Math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fr-FR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fr-FR" b="0" i="1" baseline="-25000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fr-FR" i="1" dirty="0"/>
                        </a:p>
                        <a:p>
                          <a:r>
                            <a:rPr lang="fr-FR" i="1" dirty="0"/>
                            <a:t>La</a:t>
                          </a:r>
                          <a:r>
                            <a:rPr lang="fr-FR" i="1" baseline="0" dirty="0"/>
                            <a:t> base de </a:t>
                          </a:r>
                          <a:r>
                            <a:rPr lang="fr-FR" i="1" baseline="0" dirty="0" err="1"/>
                            <a:t>lagrange</a:t>
                          </a:r>
                          <a:r>
                            <a:rPr lang="fr-FR" i="1" baseline="0" dirty="0"/>
                            <a:t> associés aux points d’abscisse a,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fr-FR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i="1" dirty="0"/>
                            <a:t> et b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i="1" baseline="0" dirty="0"/>
                            <a:t>L</a:t>
                          </a:r>
                          <a:r>
                            <a:rPr lang="fr-FR" i="1" baseline="-25000" dirty="0"/>
                            <a:t>0</a:t>
                          </a:r>
                          <a:r>
                            <a:rPr lang="fr-FR" i="1" baseline="0" dirty="0"/>
                            <a:t>(x)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i="1" dirty="0"/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fr-FR" b="0" i="1" baseline="-25000" dirty="0" smtClean="0">
                                  <a:latin typeface="Cambria Math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fr-FR" i="1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i="1" dirty="0"/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fr-FR" b="0" i="1" baseline="-25000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b="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i="1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fr-FR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)(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fr-FR" b="0" i="1" baseline="0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fr-FR" i="1" dirty="0"/>
                        </a:p>
                        <a:p>
                          <a:r>
                            <a:rPr lang="fr-FR" i="1" dirty="0"/>
                            <a:t>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/>
              <p:cNvGraphicFramePr>
                <a:graphicFrameLocks noGrp="1"/>
              </p:cNvGraphicFramePr>
              <p:nvPr/>
            </p:nvGraphicFramePr>
            <p:xfrm>
              <a:off x="1775520" y="3068960"/>
              <a:ext cx="8424936" cy="3380814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5196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Preuve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28849">
                    <a:tc>
                      <a:txBody>
                        <a:bodyPr/>
                        <a:lstStyle/>
                        <a:p>
                          <a:endParaRPr lang="fr-DZ"/>
                        </a:p>
                      </a:txBody>
                      <a:tcPr>
                        <a:blipFill>
                          <a:blip r:embed="rId4"/>
                          <a:stretch>
                            <a:fillRect t="-24537" r="-150" b="-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894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{42BACB29-36EB-6A43-9B8E-23C709D59906}tf10001070</Template>
  <TotalTime>0</TotalTime>
  <Words>1767</Words>
  <Application>Microsoft Macintosh PowerPoint</Application>
  <PresentationFormat>Grand écran</PresentationFormat>
  <Paragraphs>283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Rockwell</vt:lpstr>
      <vt:lpstr>Rockwell Condensed</vt:lpstr>
      <vt:lpstr>Rockwell Extra Bold</vt:lpstr>
      <vt:lpstr>Wingdings</vt:lpstr>
      <vt:lpstr>Type de bois</vt:lpstr>
      <vt:lpstr>Chapitre 3.  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Intégration Numérique</vt:lpstr>
      <vt:lpstr>Erreur d’intégration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1</cp:revision>
  <dcterms:created xsi:type="dcterms:W3CDTF">2024-08-14T17:32:44Z</dcterms:created>
  <dcterms:modified xsi:type="dcterms:W3CDTF">2024-08-14T17:33:18Z</dcterms:modified>
</cp:coreProperties>
</file>