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340" r:id="rId2"/>
    <p:sldId id="341" r:id="rId3"/>
    <p:sldId id="342" r:id="rId4"/>
    <p:sldId id="343" r:id="rId5"/>
    <p:sldId id="344" r:id="rId6"/>
    <p:sldId id="345" r:id="rId7"/>
    <p:sldId id="346" r:id="rId8"/>
    <p:sldId id="347" r:id="rId9"/>
    <p:sldId id="348" r:id="rId10"/>
    <p:sldId id="350" r:id="rId11"/>
    <p:sldId id="349" r:id="rId12"/>
    <p:sldId id="351" r:id="rId13"/>
    <p:sldId id="352" r:id="rId14"/>
    <p:sldId id="353" r:id="rId15"/>
    <p:sldId id="354" r:id="rId16"/>
    <p:sldId id="355" r:id="rId17"/>
    <p:sldId id="356" r:id="rId18"/>
    <p:sldId id="357" r:id="rId19"/>
    <p:sldId id="358" r:id="rId20"/>
    <p:sldId id="359" r:id="rId21"/>
    <p:sldId id="360" r:id="rId22"/>
    <p:sldId id="361" r:id="rId23"/>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3757A13-7117-454A-A5F9-7F5E267C5459}"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fr-FR"/>
        </a:p>
      </dgm:t>
    </dgm:pt>
    <dgm:pt modelId="{8E4AA102-73D3-4CFF-A108-A9B61D8A7D65}">
      <dgm:prSet phldrT="[Texte]"/>
      <dgm:spPr/>
      <dgm:t>
        <a:bodyPr/>
        <a:lstStyle/>
        <a:p>
          <a:r>
            <a:rPr lang="ar-DZ" b="1" dirty="0" smtClean="0"/>
            <a:t>1-التفكير الاستراتيجي:  -تحليل ودراسة المحيط </a:t>
          </a:r>
          <a:r>
            <a:rPr lang="ar-DZ" b="1" dirty="0" err="1" smtClean="0"/>
            <a:t>و</a:t>
          </a:r>
          <a:r>
            <a:rPr lang="ar-DZ" b="1" dirty="0" smtClean="0"/>
            <a:t> تحديد الأهداف التنظيمية</a:t>
          </a:r>
          <a:endParaRPr lang="fr-FR" b="1" dirty="0"/>
        </a:p>
      </dgm:t>
    </dgm:pt>
    <dgm:pt modelId="{969D391A-949A-4624-9E00-AD330F684CF9}" type="parTrans" cxnId="{B35EF256-6739-4875-AACB-C5D765A992B6}">
      <dgm:prSet/>
      <dgm:spPr/>
      <dgm:t>
        <a:bodyPr/>
        <a:lstStyle/>
        <a:p>
          <a:endParaRPr lang="fr-FR"/>
        </a:p>
      </dgm:t>
    </dgm:pt>
    <dgm:pt modelId="{65415255-94F7-4F4A-A2AA-CBE9FBA439FD}" type="sibTrans" cxnId="{B35EF256-6739-4875-AACB-C5D765A992B6}">
      <dgm:prSet/>
      <dgm:spPr/>
      <dgm:t>
        <a:bodyPr/>
        <a:lstStyle/>
        <a:p>
          <a:endParaRPr lang="fr-FR"/>
        </a:p>
      </dgm:t>
    </dgm:pt>
    <dgm:pt modelId="{03333092-23D7-4CE0-8A93-01C3F363D94F}">
      <dgm:prSet phldrT="[Texte]"/>
      <dgm:spPr/>
      <dgm:t>
        <a:bodyPr/>
        <a:lstStyle/>
        <a:p>
          <a:r>
            <a:rPr lang="ar-DZ" dirty="0" smtClean="0"/>
            <a:t>2-تقدير الاحتياجات من الموارد البشرية</a:t>
          </a:r>
          <a:endParaRPr lang="fr-FR" dirty="0"/>
        </a:p>
      </dgm:t>
    </dgm:pt>
    <dgm:pt modelId="{36E0A73B-312C-4109-ACCD-FC40E11052F5}" type="parTrans" cxnId="{53865B38-738F-46C1-A4C3-046B63CF5AB8}">
      <dgm:prSet/>
      <dgm:spPr/>
      <dgm:t>
        <a:bodyPr/>
        <a:lstStyle/>
        <a:p>
          <a:endParaRPr lang="fr-FR"/>
        </a:p>
      </dgm:t>
    </dgm:pt>
    <dgm:pt modelId="{FDA2EFE3-D78E-409A-86D9-D07E667D40CA}" type="sibTrans" cxnId="{53865B38-738F-46C1-A4C3-046B63CF5AB8}">
      <dgm:prSet/>
      <dgm:spPr/>
      <dgm:t>
        <a:bodyPr/>
        <a:lstStyle/>
        <a:p>
          <a:endParaRPr lang="fr-FR"/>
        </a:p>
      </dgm:t>
    </dgm:pt>
    <dgm:pt modelId="{E7F99B70-416D-43FC-84BB-7B883B355DCC}">
      <dgm:prSet phldrT="[Texte]"/>
      <dgm:spPr/>
      <dgm:t>
        <a:bodyPr/>
        <a:lstStyle/>
        <a:p>
          <a:r>
            <a:rPr lang="ar-DZ" dirty="0" smtClean="0"/>
            <a:t>3-تقدير الإمكانيات المتوفرة</a:t>
          </a:r>
          <a:endParaRPr lang="fr-FR" dirty="0"/>
        </a:p>
      </dgm:t>
    </dgm:pt>
    <dgm:pt modelId="{CCE345CF-92F5-4284-944B-2120F2741DF6}" type="parTrans" cxnId="{5268FF24-FC4E-4F8A-AF76-6B431583DFE7}">
      <dgm:prSet/>
      <dgm:spPr/>
      <dgm:t>
        <a:bodyPr/>
        <a:lstStyle/>
        <a:p>
          <a:endParaRPr lang="fr-FR"/>
        </a:p>
      </dgm:t>
    </dgm:pt>
    <dgm:pt modelId="{8011F628-FDC3-4870-B7C4-DC5444F34E29}" type="sibTrans" cxnId="{5268FF24-FC4E-4F8A-AF76-6B431583DFE7}">
      <dgm:prSet/>
      <dgm:spPr/>
      <dgm:t>
        <a:bodyPr/>
        <a:lstStyle/>
        <a:p>
          <a:endParaRPr lang="fr-FR"/>
        </a:p>
      </dgm:t>
    </dgm:pt>
    <dgm:pt modelId="{29464B5A-059E-4634-AA58-C1EF131756A7}">
      <dgm:prSet phldrT="[Texte]"/>
      <dgm:spPr/>
      <dgm:t>
        <a:bodyPr/>
        <a:lstStyle/>
        <a:p>
          <a:r>
            <a:rPr lang="ar-DZ" dirty="0" smtClean="0"/>
            <a:t>4-تحليل الفوارق</a:t>
          </a:r>
          <a:endParaRPr lang="fr-FR" dirty="0"/>
        </a:p>
      </dgm:t>
    </dgm:pt>
    <dgm:pt modelId="{CD3CACAE-A40B-45BD-A494-B35090ED3354}" type="parTrans" cxnId="{C4B788FC-6702-4050-9369-77ABD6BA7F88}">
      <dgm:prSet/>
      <dgm:spPr/>
      <dgm:t>
        <a:bodyPr/>
        <a:lstStyle/>
        <a:p>
          <a:endParaRPr lang="fr-FR"/>
        </a:p>
      </dgm:t>
    </dgm:pt>
    <dgm:pt modelId="{DD851D02-14AA-49F3-9F99-AD0A2E666596}" type="sibTrans" cxnId="{C4B788FC-6702-4050-9369-77ABD6BA7F88}">
      <dgm:prSet/>
      <dgm:spPr/>
      <dgm:t>
        <a:bodyPr/>
        <a:lstStyle/>
        <a:p>
          <a:endParaRPr lang="fr-FR"/>
        </a:p>
      </dgm:t>
    </dgm:pt>
    <dgm:pt modelId="{6D0E35B1-30CD-4604-83FB-FE80CFC9C371}">
      <dgm:prSet phldrT="[Texte]"/>
      <dgm:spPr/>
      <dgm:t>
        <a:bodyPr/>
        <a:lstStyle/>
        <a:p>
          <a:r>
            <a:rPr lang="ar-DZ" dirty="0" smtClean="0"/>
            <a:t>5- التخطيط للعمليات اللازمة</a:t>
          </a:r>
          <a:endParaRPr lang="fr-FR" dirty="0"/>
        </a:p>
      </dgm:t>
    </dgm:pt>
    <dgm:pt modelId="{5337B162-242B-40DB-8AB8-0EE95AFF15AB}" type="parTrans" cxnId="{D6694410-0602-40A4-9795-FCB2B8E82272}">
      <dgm:prSet/>
      <dgm:spPr/>
      <dgm:t>
        <a:bodyPr/>
        <a:lstStyle/>
        <a:p>
          <a:endParaRPr lang="fr-FR"/>
        </a:p>
      </dgm:t>
    </dgm:pt>
    <dgm:pt modelId="{E58E07A8-4B20-4B09-93E0-149FF994E8C3}" type="sibTrans" cxnId="{D6694410-0602-40A4-9795-FCB2B8E82272}">
      <dgm:prSet/>
      <dgm:spPr/>
      <dgm:t>
        <a:bodyPr/>
        <a:lstStyle/>
        <a:p>
          <a:endParaRPr lang="fr-FR"/>
        </a:p>
      </dgm:t>
    </dgm:pt>
    <dgm:pt modelId="{B43DBDC6-ACD1-4097-8CEC-6CA8D183CB34}" type="pres">
      <dgm:prSet presAssocID="{43757A13-7117-454A-A5F9-7F5E267C5459}" presName="cycle" presStyleCnt="0">
        <dgm:presLayoutVars>
          <dgm:dir/>
          <dgm:resizeHandles val="exact"/>
        </dgm:presLayoutVars>
      </dgm:prSet>
      <dgm:spPr/>
      <dgm:t>
        <a:bodyPr/>
        <a:lstStyle/>
        <a:p>
          <a:endParaRPr lang="fr-FR"/>
        </a:p>
      </dgm:t>
    </dgm:pt>
    <dgm:pt modelId="{7A5D4B52-88DB-4CD6-B265-9DC1E0D44D39}" type="pres">
      <dgm:prSet presAssocID="{8E4AA102-73D3-4CFF-A108-A9B61D8A7D65}" presName="node" presStyleLbl="node1" presStyleIdx="0" presStyleCnt="5">
        <dgm:presLayoutVars>
          <dgm:bulletEnabled val="1"/>
        </dgm:presLayoutVars>
      </dgm:prSet>
      <dgm:spPr/>
      <dgm:t>
        <a:bodyPr/>
        <a:lstStyle/>
        <a:p>
          <a:endParaRPr lang="fr-FR"/>
        </a:p>
      </dgm:t>
    </dgm:pt>
    <dgm:pt modelId="{24996698-325E-4844-B001-4A285B34844D}" type="pres">
      <dgm:prSet presAssocID="{65415255-94F7-4F4A-A2AA-CBE9FBA439FD}" presName="sibTrans" presStyleLbl="sibTrans2D1" presStyleIdx="0" presStyleCnt="5"/>
      <dgm:spPr/>
      <dgm:t>
        <a:bodyPr/>
        <a:lstStyle/>
        <a:p>
          <a:endParaRPr lang="fr-FR"/>
        </a:p>
      </dgm:t>
    </dgm:pt>
    <dgm:pt modelId="{C881AFDE-D37D-47BE-90C1-0BC2DDE8DDA1}" type="pres">
      <dgm:prSet presAssocID="{65415255-94F7-4F4A-A2AA-CBE9FBA439FD}" presName="connectorText" presStyleLbl="sibTrans2D1" presStyleIdx="0" presStyleCnt="5"/>
      <dgm:spPr/>
      <dgm:t>
        <a:bodyPr/>
        <a:lstStyle/>
        <a:p>
          <a:endParaRPr lang="fr-FR"/>
        </a:p>
      </dgm:t>
    </dgm:pt>
    <dgm:pt modelId="{E8D5711B-0E08-4564-9EFA-F8E543714C6B}" type="pres">
      <dgm:prSet presAssocID="{03333092-23D7-4CE0-8A93-01C3F363D94F}" presName="node" presStyleLbl="node1" presStyleIdx="1" presStyleCnt="5">
        <dgm:presLayoutVars>
          <dgm:bulletEnabled val="1"/>
        </dgm:presLayoutVars>
      </dgm:prSet>
      <dgm:spPr/>
      <dgm:t>
        <a:bodyPr/>
        <a:lstStyle/>
        <a:p>
          <a:endParaRPr lang="fr-FR"/>
        </a:p>
      </dgm:t>
    </dgm:pt>
    <dgm:pt modelId="{89EF3A03-C861-49F6-A6A8-A2CAB42DC2A5}" type="pres">
      <dgm:prSet presAssocID="{FDA2EFE3-D78E-409A-86D9-D07E667D40CA}" presName="sibTrans" presStyleLbl="sibTrans2D1" presStyleIdx="1" presStyleCnt="5"/>
      <dgm:spPr/>
      <dgm:t>
        <a:bodyPr/>
        <a:lstStyle/>
        <a:p>
          <a:endParaRPr lang="fr-FR"/>
        </a:p>
      </dgm:t>
    </dgm:pt>
    <dgm:pt modelId="{F064BC59-42C8-4BB6-B72F-653B28E5BAC2}" type="pres">
      <dgm:prSet presAssocID="{FDA2EFE3-D78E-409A-86D9-D07E667D40CA}" presName="connectorText" presStyleLbl="sibTrans2D1" presStyleIdx="1" presStyleCnt="5"/>
      <dgm:spPr/>
      <dgm:t>
        <a:bodyPr/>
        <a:lstStyle/>
        <a:p>
          <a:endParaRPr lang="fr-FR"/>
        </a:p>
      </dgm:t>
    </dgm:pt>
    <dgm:pt modelId="{20F5A81D-B260-4976-B2F5-8D8136887723}" type="pres">
      <dgm:prSet presAssocID="{E7F99B70-416D-43FC-84BB-7B883B355DCC}" presName="node" presStyleLbl="node1" presStyleIdx="2" presStyleCnt="5">
        <dgm:presLayoutVars>
          <dgm:bulletEnabled val="1"/>
        </dgm:presLayoutVars>
      </dgm:prSet>
      <dgm:spPr/>
      <dgm:t>
        <a:bodyPr/>
        <a:lstStyle/>
        <a:p>
          <a:endParaRPr lang="fr-FR"/>
        </a:p>
      </dgm:t>
    </dgm:pt>
    <dgm:pt modelId="{1242D94B-D1B3-43E1-A5D5-608493FDF82D}" type="pres">
      <dgm:prSet presAssocID="{8011F628-FDC3-4870-B7C4-DC5444F34E29}" presName="sibTrans" presStyleLbl="sibTrans2D1" presStyleIdx="2" presStyleCnt="5"/>
      <dgm:spPr/>
      <dgm:t>
        <a:bodyPr/>
        <a:lstStyle/>
        <a:p>
          <a:endParaRPr lang="fr-FR"/>
        </a:p>
      </dgm:t>
    </dgm:pt>
    <dgm:pt modelId="{8E76A22C-FEDF-4F03-A4DD-0D513DC6B084}" type="pres">
      <dgm:prSet presAssocID="{8011F628-FDC3-4870-B7C4-DC5444F34E29}" presName="connectorText" presStyleLbl="sibTrans2D1" presStyleIdx="2" presStyleCnt="5"/>
      <dgm:spPr/>
      <dgm:t>
        <a:bodyPr/>
        <a:lstStyle/>
        <a:p>
          <a:endParaRPr lang="fr-FR"/>
        </a:p>
      </dgm:t>
    </dgm:pt>
    <dgm:pt modelId="{AC960B43-77BC-48C8-BF89-F8482AAE1430}" type="pres">
      <dgm:prSet presAssocID="{29464B5A-059E-4634-AA58-C1EF131756A7}" presName="node" presStyleLbl="node1" presStyleIdx="3" presStyleCnt="5">
        <dgm:presLayoutVars>
          <dgm:bulletEnabled val="1"/>
        </dgm:presLayoutVars>
      </dgm:prSet>
      <dgm:spPr/>
      <dgm:t>
        <a:bodyPr/>
        <a:lstStyle/>
        <a:p>
          <a:endParaRPr lang="fr-FR"/>
        </a:p>
      </dgm:t>
    </dgm:pt>
    <dgm:pt modelId="{E4EAD21E-AB4C-4640-B0E6-8B1FE2B719D9}" type="pres">
      <dgm:prSet presAssocID="{DD851D02-14AA-49F3-9F99-AD0A2E666596}" presName="sibTrans" presStyleLbl="sibTrans2D1" presStyleIdx="3" presStyleCnt="5"/>
      <dgm:spPr/>
      <dgm:t>
        <a:bodyPr/>
        <a:lstStyle/>
        <a:p>
          <a:endParaRPr lang="fr-FR"/>
        </a:p>
      </dgm:t>
    </dgm:pt>
    <dgm:pt modelId="{F5236466-7800-44FA-B896-795C11F47B51}" type="pres">
      <dgm:prSet presAssocID="{DD851D02-14AA-49F3-9F99-AD0A2E666596}" presName="connectorText" presStyleLbl="sibTrans2D1" presStyleIdx="3" presStyleCnt="5"/>
      <dgm:spPr/>
      <dgm:t>
        <a:bodyPr/>
        <a:lstStyle/>
        <a:p>
          <a:endParaRPr lang="fr-FR"/>
        </a:p>
      </dgm:t>
    </dgm:pt>
    <dgm:pt modelId="{D3A0A118-82F6-4616-A421-F175A261B542}" type="pres">
      <dgm:prSet presAssocID="{6D0E35B1-30CD-4604-83FB-FE80CFC9C371}" presName="node" presStyleLbl="node1" presStyleIdx="4" presStyleCnt="5">
        <dgm:presLayoutVars>
          <dgm:bulletEnabled val="1"/>
        </dgm:presLayoutVars>
      </dgm:prSet>
      <dgm:spPr/>
      <dgm:t>
        <a:bodyPr/>
        <a:lstStyle/>
        <a:p>
          <a:endParaRPr lang="fr-FR"/>
        </a:p>
      </dgm:t>
    </dgm:pt>
    <dgm:pt modelId="{835FEF57-2E7E-47C0-99A9-F3EEE3DD40F6}" type="pres">
      <dgm:prSet presAssocID="{E58E07A8-4B20-4B09-93E0-149FF994E8C3}" presName="sibTrans" presStyleLbl="sibTrans2D1" presStyleIdx="4" presStyleCnt="5"/>
      <dgm:spPr/>
      <dgm:t>
        <a:bodyPr/>
        <a:lstStyle/>
        <a:p>
          <a:endParaRPr lang="fr-FR"/>
        </a:p>
      </dgm:t>
    </dgm:pt>
    <dgm:pt modelId="{774D9015-E169-4040-B1EC-1D3EB7DAF2C8}" type="pres">
      <dgm:prSet presAssocID="{E58E07A8-4B20-4B09-93E0-149FF994E8C3}" presName="connectorText" presStyleLbl="sibTrans2D1" presStyleIdx="4" presStyleCnt="5"/>
      <dgm:spPr/>
      <dgm:t>
        <a:bodyPr/>
        <a:lstStyle/>
        <a:p>
          <a:endParaRPr lang="fr-FR"/>
        </a:p>
      </dgm:t>
    </dgm:pt>
  </dgm:ptLst>
  <dgm:cxnLst>
    <dgm:cxn modelId="{54FD811E-082F-4D96-A2D8-081549A1A0ED}" type="presOf" srcId="{29464B5A-059E-4634-AA58-C1EF131756A7}" destId="{AC960B43-77BC-48C8-BF89-F8482AAE1430}" srcOrd="0" destOrd="0" presId="urn:microsoft.com/office/officeart/2005/8/layout/cycle2"/>
    <dgm:cxn modelId="{C4B788FC-6702-4050-9369-77ABD6BA7F88}" srcId="{43757A13-7117-454A-A5F9-7F5E267C5459}" destId="{29464B5A-059E-4634-AA58-C1EF131756A7}" srcOrd="3" destOrd="0" parTransId="{CD3CACAE-A40B-45BD-A494-B35090ED3354}" sibTransId="{DD851D02-14AA-49F3-9F99-AD0A2E666596}"/>
    <dgm:cxn modelId="{DC235415-1E04-45F8-BE73-33EFDE090EB9}" type="presOf" srcId="{8E4AA102-73D3-4CFF-A108-A9B61D8A7D65}" destId="{7A5D4B52-88DB-4CD6-B265-9DC1E0D44D39}" srcOrd="0" destOrd="0" presId="urn:microsoft.com/office/officeart/2005/8/layout/cycle2"/>
    <dgm:cxn modelId="{B35EF256-6739-4875-AACB-C5D765A992B6}" srcId="{43757A13-7117-454A-A5F9-7F5E267C5459}" destId="{8E4AA102-73D3-4CFF-A108-A9B61D8A7D65}" srcOrd="0" destOrd="0" parTransId="{969D391A-949A-4624-9E00-AD330F684CF9}" sibTransId="{65415255-94F7-4F4A-A2AA-CBE9FBA439FD}"/>
    <dgm:cxn modelId="{7C2F6DC0-7E44-4EB5-8990-02418EFB4BA0}" type="presOf" srcId="{E7F99B70-416D-43FC-84BB-7B883B355DCC}" destId="{20F5A81D-B260-4976-B2F5-8D8136887723}" srcOrd="0" destOrd="0" presId="urn:microsoft.com/office/officeart/2005/8/layout/cycle2"/>
    <dgm:cxn modelId="{918040F3-D91F-4CFF-896C-BE9028BA2182}" type="presOf" srcId="{65415255-94F7-4F4A-A2AA-CBE9FBA439FD}" destId="{24996698-325E-4844-B001-4A285B34844D}" srcOrd="0" destOrd="0" presId="urn:microsoft.com/office/officeart/2005/8/layout/cycle2"/>
    <dgm:cxn modelId="{8D80B5F6-23BD-4723-8FF7-0EFE942CCB9E}" type="presOf" srcId="{FDA2EFE3-D78E-409A-86D9-D07E667D40CA}" destId="{F064BC59-42C8-4BB6-B72F-653B28E5BAC2}" srcOrd="1" destOrd="0" presId="urn:microsoft.com/office/officeart/2005/8/layout/cycle2"/>
    <dgm:cxn modelId="{A9130F65-0E15-4321-A778-B4B8DC9A6F37}" type="presOf" srcId="{6D0E35B1-30CD-4604-83FB-FE80CFC9C371}" destId="{D3A0A118-82F6-4616-A421-F175A261B542}" srcOrd="0" destOrd="0" presId="urn:microsoft.com/office/officeart/2005/8/layout/cycle2"/>
    <dgm:cxn modelId="{BA8035EB-D7FA-47E1-AAAD-7D556786317F}" type="presOf" srcId="{03333092-23D7-4CE0-8A93-01C3F363D94F}" destId="{E8D5711B-0E08-4564-9EFA-F8E543714C6B}" srcOrd="0" destOrd="0" presId="urn:microsoft.com/office/officeart/2005/8/layout/cycle2"/>
    <dgm:cxn modelId="{F86E8646-EE9E-44BE-A560-8CA0ECAE208C}" type="presOf" srcId="{DD851D02-14AA-49F3-9F99-AD0A2E666596}" destId="{F5236466-7800-44FA-B896-795C11F47B51}" srcOrd="1" destOrd="0" presId="urn:microsoft.com/office/officeart/2005/8/layout/cycle2"/>
    <dgm:cxn modelId="{547B7E7A-71B9-4376-BFDE-D457A4AF3FB2}" type="presOf" srcId="{65415255-94F7-4F4A-A2AA-CBE9FBA439FD}" destId="{C881AFDE-D37D-47BE-90C1-0BC2DDE8DDA1}" srcOrd="1" destOrd="0" presId="urn:microsoft.com/office/officeart/2005/8/layout/cycle2"/>
    <dgm:cxn modelId="{D6694410-0602-40A4-9795-FCB2B8E82272}" srcId="{43757A13-7117-454A-A5F9-7F5E267C5459}" destId="{6D0E35B1-30CD-4604-83FB-FE80CFC9C371}" srcOrd="4" destOrd="0" parTransId="{5337B162-242B-40DB-8AB8-0EE95AFF15AB}" sibTransId="{E58E07A8-4B20-4B09-93E0-149FF994E8C3}"/>
    <dgm:cxn modelId="{56FAE53B-AEB0-4561-9395-E0C1F4303CA2}" type="presOf" srcId="{FDA2EFE3-D78E-409A-86D9-D07E667D40CA}" destId="{89EF3A03-C861-49F6-A6A8-A2CAB42DC2A5}" srcOrd="0" destOrd="0" presId="urn:microsoft.com/office/officeart/2005/8/layout/cycle2"/>
    <dgm:cxn modelId="{F1D1AB5A-6889-482D-93B5-1492FE3F5B7B}" type="presOf" srcId="{8011F628-FDC3-4870-B7C4-DC5444F34E29}" destId="{1242D94B-D1B3-43E1-A5D5-608493FDF82D}" srcOrd="0" destOrd="0" presId="urn:microsoft.com/office/officeart/2005/8/layout/cycle2"/>
    <dgm:cxn modelId="{143B023E-D373-4C02-A6D7-25BAB4C52709}" type="presOf" srcId="{E58E07A8-4B20-4B09-93E0-149FF994E8C3}" destId="{835FEF57-2E7E-47C0-99A9-F3EEE3DD40F6}" srcOrd="0" destOrd="0" presId="urn:microsoft.com/office/officeart/2005/8/layout/cycle2"/>
    <dgm:cxn modelId="{38BD8CEC-8AE7-4880-B01A-8312C8BCEFDE}" type="presOf" srcId="{43757A13-7117-454A-A5F9-7F5E267C5459}" destId="{B43DBDC6-ACD1-4097-8CEC-6CA8D183CB34}" srcOrd="0" destOrd="0" presId="urn:microsoft.com/office/officeart/2005/8/layout/cycle2"/>
    <dgm:cxn modelId="{5268FF24-FC4E-4F8A-AF76-6B431583DFE7}" srcId="{43757A13-7117-454A-A5F9-7F5E267C5459}" destId="{E7F99B70-416D-43FC-84BB-7B883B355DCC}" srcOrd="2" destOrd="0" parTransId="{CCE345CF-92F5-4284-944B-2120F2741DF6}" sibTransId="{8011F628-FDC3-4870-B7C4-DC5444F34E29}"/>
    <dgm:cxn modelId="{53865B38-738F-46C1-A4C3-046B63CF5AB8}" srcId="{43757A13-7117-454A-A5F9-7F5E267C5459}" destId="{03333092-23D7-4CE0-8A93-01C3F363D94F}" srcOrd="1" destOrd="0" parTransId="{36E0A73B-312C-4109-ACCD-FC40E11052F5}" sibTransId="{FDA2EFE3-D78E-409A-86D9-D07E667D40CA}"/>
    <dgm:cxn modelId="{7C1B8393-E3B1-46ED-A3D1-C21987D97F22}" type="presOf" srcId="{DD851D02-14AA-49F3-9F99-AD0A2E666596}" destId="{E4EAD21E-AB4C-4640-B0E6-8B1FE2B719D9}" srcOrd="0" destOrd="0" presId="urn:microsoft.com/office/officeart/2005/8/layout/cycle2"/>
    <dgm:cxn modelId="{8EE849C7-B610-4C9B-993E-BCC3020335AB}" type="presOf" srcId="{E58E07A8-4B20-4B09-93E0-149FF994E8C3}" destId="{774D9015-E169-4040-B1EC-1D3EB7DAF2C8}" srcOrd="1" destOrd="0" presId="urn:microsoft.com/office/officeart/2005/8/layout/cycle2"/>
    <dgm:cxn modelId="{75705E84-605C-41A5-825B-FF9BA230EED6}" type="presOf" srcId="{8011F628-FDC3-4870-B7C4-DC5444F34E29}" destId="{8E76A22C-FEDF-4F03-A4DD-0D513DC6B084}" srcOrd="1" destOrd="0" presId="urn:microsoft.com/office/officeart/2005/8/layout/cycle2"/>
    <dgm:cxn modelId="{1212E994-8D8F-4326-9CE4-0AF5794336D4}" type="presParOf" srcId="{B43DBDC6-ACD1-4097-8CEC-6CA8D183CB34}" destId="{7A5D4B52-88DB-4CD6-B265-9DC1E0D44D39}" srcOrd="0" destOrd="0" presId="urn:microsoft.com/office/officeart/2005/8/layout/cycle2"/>
    <dgm:cxn modelId="{48D436CE-6D1E-4D0D-B47F-29E466CC31C9}" type="presParOf" srcId="{B43DBDC6-ACD1-4097-8CEC-6CA8D183CB34}" destId="{24996698-325E-4844-B001-4A285B34844D}" srcOrd="1" destOrd="0" presId="urn:microsoft.com/office/officeart/2005/8/layout/cycle2"/>
    <dgm:cxn modelId="{22BAD770-36A3-4643-AE46-FD00DE7C17BB}" type="presParOf" srcId="{24996698-325E-4844-B001-4A285B34844D}" destId="{C881AFDE-D37D-47BE-90C1-0BC2DDE8DDA1}" srcOrd="0" destOrd="0" presId="urn:microsoft.com/office/officeart/2005/8/layout/cycle2"/>
    <dgm:cxn modelId="{FA80CCD5-175D-4205-8D9E-D39024AA33E4}" type="presParOf" srcId="{B43DBDC6-ACD1-4097-8CEC-6CA8D183CB34}" destId="{E8D5711B-0E08-4564-9EFA-F8E543714C6B}" srcOrd="2" destOrd="0" presId="urn:microsoft.com/office/officeart/2005/8/layout/cycle2"/>
    <dgm:cxn modelId="{FD9B0186-28DD-46BC-BD71-2906301FA8D2}" type="presParOf" srcId="{B43DBDC6-ACD1-4097-8CEC-6CA8D183CB34}" destId="{89EF3A03-C861-49F6-A6A8-A2CAB42DC2A5}" srcOrd="3" destOrd="0" presId="urn:microsoft.com/office/officeart/2005/8/layout/cycle2"/>
    <dgm:cxn modelId="{4CDAB021-9528-4EE2-8C4F-98824A7D1260}" type="presParOf" srcId="{89EF3A03-C861-49F6-A6A8-A2CAB42DC2A5}" destId="{F064BC59-42C8-4BB6-B72F-653B28E5BAC2}" srcOrd="0" destOrd="0" presId="urn:microsoft.com/office/officeart/2005/8/layout/cycle2"/>
    <dgm:cxn modelId="{E81ACBD2-169D-4723-A75A-EA2A4068AAC1}" type="presParOf" srcId="{B43DBDC6-ACD1-4097-8CEC-6CA8D183CB34}" destId="{20F5A81D-B260-4976-B2F5-8D8136887723}" srcOrd="4" destOrd="0" presId="urn:microsoft.com/office/officeart/2005/8/layout/cycle2"/>
    <dgm:cxn modelId="{A1827C25-5FBA-4430-A973-E68214E7DDE0}" type="presParOf" srcId="{B43DBDC6-ACD1-4097-8CEC-6CA8D183CB34}" destId="{1242D94B-D1B3-43E1-A5D5-608493FDF82D}" srcOrd="5" destOrd="0" presId="urn:microsoft.com/office/officeart/2005/8/layout/cycle2"/>
    <dgm:cxn modelId="{51B39D20-6E07-40DE-A22C-8EDCA14C9E90}" type="presParOf" srcId="{1242D94B-D1B3-43E1-A5D5-608493FDF82D}" destId="{8E76A22C-FEDF-4F03-A4DD-0D513DC6B084}" srcOrd="0" destOrd="0" presId="urn:microsoft.com/office/officeart/2005/8/layout/cycle2"/>
    <dgm:cxn modelId="{B5767690-12BA-4596-AEDE-5FDED83980D6}" type="presParOf" srcId="{B43DBDC6-ACD1-4097-8CEC-6CA8D183CB34}" destId="{AC960B43-77BC-48C8-BF89-F8482AAE1430}" srcOrd="6" destOrd="0" presId="urn:microsoft.com/office/officeart/2005/8/layout/cycle2"/>
    <dgm:cxn modelId="{CDBD7C0F-244C-4819-83A6-E5670671007D}" type="presParOf" srcId="{B43DBDC6-ACD1-4097-8CEC-6CA8D183CB34}" destId="{E4EAD21E-AB4C-4640-B0E6-8B1FE2B719D9}" srcOrd="7" destOrd="0" presId="urn:microsoft.com/office/officeart/2005/8/layout/cycle2"/>
    <dgm:cxn modelId="{F1BF3D94-BF1F-411F-89A0-5959100A1351}" type="presParOf" srcId="{E4EAD21E-AB4C-4640-B0E6-8B1FE2B719D9}" destId="{F5236466-7800-44FA-B896-795C11F47B51}" srcOrd="0" destOrd="0" presId="urn:microsoft.com/office/officeart/2005/8/layout/cycle2"/>
    <dgm:cxn modelId="{AB2FF002-E3CB-4B61-90B7-D0BEC397232B}" type="presParOf" srcId="{B43DBDC6-ACD1-4097-8CEC-6CA8D183CB34}" destId="{D3A0A118-82F6-4616-A421-F175A261B542}" srcOrd="8" destOrd="0" presId="urn:microsoft.com/office/officeart/2005/8/layout/cycle2"/>
    <dgm:cxn modelId="{72BD9E2F-3BA1-49D3-8797-ED98C56318E8}" type="presParOf" srcId="{B43DBDC6-ACD1-4097-8CEC-6CA8D183CB34}" destId="{835FEF57-2E7E-47C0-99A9-F3EEE3DD40F6}" srcOrd="9" destOrd="0" presId="urn:microsoft.com/office/officeart/2005/8/layout/cycle2"/>
    <dgm:cxn modelId="{160DF5EC-4A02-49DA-9ACE-972FDAD1FBA3}" type="presParOf" srcId="{835FEF57-2E7E-47C0-99A9-F3EEE3DD40F6}" destId="{774D9015-E169-4040-B1EC-1D3EB7DAF2C8}" srcOrd="0" destOrd="0" presId="urn:microsoft.com/office/officeart/2005/8/layout/cycle2"/>
  </dgm:cxnLst>
  <dgm:bg/>
  <dgm:whole/>
</dgm:dataModel>
</file>

<file path=ppt/diagrams/data2.xml><?xml version="1.0" encoding="utf-8"?>
<dgm:dataModel xmlns:dgm="http://schemas.openxmlformats.org/drawingml/2006/diagram" xmlns:a="http://schemas.openxmlformats.org/drawingml/2006/main">
  <dgm:ptLst>
    <dgm:pt modelId="{39646924-ABB0-4675-9D72-9EB216083D21}" type="doc">
      <dgm:prSet loTypeId="urn:microsoft.com/office/officeart/2005/8/layout/cycle6" loCatId="cycle" qsTypeId="urn:microsoft.com/office/officeart/2005/8/quickstyle/simple1" qsCatId="simple" csTypeId="urn:microsoft.com/office/officeart/2005/8/colors/accent1_2" csCatId="accent1" phldr="1"/>
      <dgm:spPr/>
      <dgm:t>
        <a:bodyPr/>
        <a:lstStyle/>
        <a:p>
          <a:endParaRPr lang="fr-FR"/>
        </a:p>
      </dgm:t>
    </dgm:pt>
    <dgm:pt modelId="{9159F552-D584-40C5-91D4-D629952344A5}">
      <dgm:prSet phldrT="[Texte]" custT="1"/>
      <dgm:spPr/>
      <dgm:t>
        <a:bodyPr/>
        <a:lstStyle/>
        <a:p>
          <a:r>
            <a:rPr lang="ar-DZ" sz="1800" b="1" dirty="0" smtClean="0"/>
            <a:t>المرحلة الأولى: تحليل الاحتياجات</a:t>
          </a:r>
          <a:endParaRPr lang="fr-FR" sz="1800" b="1" dirty="0"/>
        </a:p>
      </dgm:t>
    </dgm:pt>
    <dgm:pt modelId="{E15D8BFE-C4D6-45F7-95C3-67FB63A574B3}" type="parTrans" cxnId="{DB24FFA5-5AAE-41D1-9221-047F18F34798}">
      <dgm:prSet/>
      <dgm:spPr/>
      <dgm:t>
        <a:bodyPr/>
        <a:lstStyle/>
        <a:p>
          <a:endParaRPr lang="fr-FR"/>
        </a:p>
      </dgm:t>
    </dgm:pt>
    <dgm:pt modelId="{3F21F5D2-2D71-4E4A-A90B-8E9BECED8A22}" type="sibTrans" cxnId="{DB24FFA5-5AAE-41D1-9221-047F18F34798}">
      <dgm:prSet/>
      <dgm:spPr/>
      <dgm:t>
        <a:bodyPr/>
        <a:lstStyle/>
        <a:p>
          <a:endParaRPr lang="fr-FR"/>
        </a:p>
      </dgm:t>
    </dgm:pt>
    <dgm:pt modelId="{AB5267DA-B925-4AE6-A8FB-821CA9BC116E}">
      <dgm:prSet phldrT="[Texte]" custT="1"/>
      <dgm:spPr/>
      <dgm:t>
        <a:bodyPr/>
        <a:lstStyle/>
        <a:p>
          <a:r>
            <a:rPr lang="ar-DZ" sz="1800" b="1" dirty="0" smtClean="0"/>
            <a:t>المرحلة الثانية: التوظيف</a:t>
          </a:r>
          <a:endParaRPr lang="fr-FR" sz="1800" b="1" dirty="0"/>
        </a:p>
      </dgm:t>
    </dgm:pt>
    <dgm:pt modelId="{ABDA8289-5945-4FD1-AD4C-86029C50B838}" type="parTrans" cxnId="{F710293E-4347-4FC5-88AE-B200ECF08E05}">
      <dgm:prSet/>
      <dgm:spPr/>
      <dgm:t>
        <a:bodyPr/>
        <a:lstStyle/>
        <a:p>
          <a:endParaRPr lang="fr-FR"/>
        </a:p>
      </dgm:t>
    </dgm:pt>
    <dgm:pt modelId="{79C483AF-607C-49E6-B5EC-ABD89B862D34}" type="sibTrans" cxnId="{F710293E-4347-4FC5-88AE-B200ECF08E05}">
      <dgm:prSet/>
      <dgm:spPr/>
      <dgm:t>
        <a:bodyPr/>
        <a:lstStyle/>
        <a:p>
          <a:endParaRPr lang="fr-FR"/>
        </a:p>
      </dgm:t>
    </dgm:pt>
    <dgm:pt modelId="{52ACB2DB-4A87-4B4F-874B-1B435AC2E060}">
      <dgm:prSet phldrT="[Texte]" custT="1"/>
      <dgm:spPr/>
      <dgm:t>
        <a:bodyPr/>
        <a:lstStyle/>
        <a:p>
          <a:r>
            <a:rPr lang="ar-DZ" sz="1800" b="1" dirty="0" smtClean="0"/>
            <a:t>المرحلة الثالثة: </a:t>
          </a:r>
          <a:r>
            <a:rPr lang="ar-DZ" sz="1800" b="1" dirty="0" err="1" smtClean="0"/>
            <a:t>الإنتقاء</a:t>
          </a:r>
          <a:r>
            <a:rPr lang="ar-DZ" sz="1800" b="1" dirty="0" smtClean="0"/>
            <a:t> الأولي</a:t>
          </a:r>
          <a:endParaRPr lang="fr-FR" sz="1800" b="1" dirty="0"/>
        </a:p>
      </dgm:t>
    </dgm:pt>
    <dgm:pt modelId="{7083CA7F-DFB2-4E99-B2EE-66CF83FA3CCE}" type="parTrans" cxnId="{FF1EBFA2-5288-48FC-A2B3-C75B686313EE}">
      <dgm:prSet/>
      <dgm:spPr/>
      <dgm:t>
        <a:bodyPr/>
        <a:lstStyle/>
        <a:p>
          <a:endParaRPr lang="fr-FR"/>
        </a:p>
      </dgm:t>
    </dgm:pt>
    <dgm:pt modelId="{5081397B-278B-4B37-86FE-6766BA1FAD39}" type="sibTrans" cxnId="{FF1EBFA2-5288-48FC-A2B3-C75B686313EE}">
      <dgm:prSet/>
      <dgm:spPr/>
      <dgm:t>
        <a:bodyPr/>
        <a:lstStyle/>
        <a:p>
          <a:endParaRPr lang="fr-FR"/>
        </a:p>
      </dgm:t>
    </dgm:pt>
    <dgm:pt modelId="{D16779B4-9662-4107-B083-8E3742CEC94E}">
      <dgm:prSet phldrT="[Texte]" custT="1"/>
      <dgm:spPr/>
      <dgm:t>
        <a:bodyPr/>
        <a:lstStyle/>
        <a:p>
          <a:r>
            <a:rPr lang="ar-DZ" sz="1800" b="1" dirty="0" smtClean="0"/>
            <a:t>المرحلة الرابعة: </a:t>
          </a:r>
          <a:r>
            <a:rPr lang="ar-DZ" sz="1800" b="1" dirty="0" err="1" smtClean="0"/>
            <a:t>الإنتقاء</a:t>
          </a:r>
          <a:endParaRPr lang="fr-FR" sz="1800" b="1" dirty="0"/>
        </a:p>
      </dgm:t>
    </dgm:pt>
    <dgm:pt modelId="{E7D2AEEC-13E5-4736-A71A-6E71F7B825F3}" type="parTrans" cxnId="{7967BDEF-E933-433B-B176-60AE4B7FBD13}">
      <dgm:prSet/>
      <dgm:spPr/>
      <dgm:t>
        <a:bodyPr/>
        <a:lstStyle/>
        <a:p>
          <a:endParaRPr lang="fr-FR"/>
        </a:p>
      </dgm:t>
    </dgm:pt>
    <dgm:pt modelId="{388A35E9-0F98-48B1-B789-DCB1BE223C50}" type="sibTrans" cxnId="{7967BDEF-E933-433B-B176-60AE4B7FBD13}">
      <dgm:prSet/>
      <dgm:spPr/>
      <dgm:t>
        <a:bodyPr/>
        <a:lstStyle/>
        <a:p>
          <a:endParaRPr lang="fr-FR"/>
        </a:p>
      </dgm:t>
    </dgm:pt>
    <dgm:pt modelId="{C886C5C9-B144-4725-ACF3-0750C9F108C6}">
      <dgm:prSet phldrT="[Texte]" custT="1"/>
      <dgm:spPr/>
      <dgm:t>
        <a:bodyPr/>
        <a:lstStyle/>
        <a:p>
          <a:r>
            <a:rPr lang="ar-DZ" sz="1800" b="1" dirty="0" smtClean="0"/>
            <a:t>المرحلة الخامسة: التفكير</a:t>
          </a:r>
          <a:endParaRPr lang="fr-FR" sz="1800" b="1" dirty="0"/>
        </a:p>
      </dgm:t>
    </dgm:pt>
    <dgm:pt modelId="{976CBB26-1AEE-4E4A-B233-95F3CA1D62E6}" type="parTrans" cxnId="{5821958C-C0E4-4841-BF68-CDB211797502}">
      <dgm:prSet/>
      <dgm:spPr/>
      <dgm:t>
        <a:bodyPr/>
        <a:lstStyle/>
        <a:p>
          <a:endParaRPr lang="fr-FR"/>
        </a:p>
      </dgm:t>
    </dgm:pt>
    <dgm:pt modelId="{45623B14-AEA2-47A8-99BA-C76F7EB8062A}" type="sibTrans" cxnId="{5821958C-C0E4-4841-BF68-CDB211797502}">
      <dgm:prSet/>
      <dgm:spPr/>
      <dgm:t>
        <a:bodyPr/>
        <a:lstStyle/>
        <a:p>
          <a:endParaRPr lang="fr-FR"/>
        </a:p>
      </dgm:t>
    </dgm:pt>
    <dgm:pt modelId="{FD90F8D8-47F2-41D6-9CF7-6A5FF2378732}">
      <dgm:prSet custT="1"/>
      <dgm:spPr/>
      <dgm:t>
        <a:bodyPr/>
        <a:lstStyle/>
        <a:p>
          <a:r>
            <a:rPr lang="ar-DZ" sz="1800" b="1" dirty="0" smtClean="0"/>
            <a:t>المرحلة السادسة: القرار</a:t>
          </a:r>
          <a:endParaRPr lang="fr-FR" sz="1800" b="1" dirty="0"/>
        </a:p>
      </dgm:t>
    </dgm:pt>
    <dgm:pt modelId="{7E2E60D2-85E2-4065-9612-5750382E13AF}" type="parTrans" cxnId="{45AAC8D6-6C0B-4835-94D0-EDF9236E29C9}">
      <dgm:prSet/>
      <dgm:spPr/>
      <dgm:t>
        <a:bodyPr/>
        <a:lstStyle/>
        <a:p>
          <a:endParaRPr lang="fr-FR"/>
        </a:p>
      </dgm:t>
    </dgm:pt>
    <dgm:pt modelId="{794322F5-65D4-45E1-8595-B4CFA20911B6}" type="sibTrans" cxnId="{45AAC8D6-6C0B-4835-94D0-EDF9236E29C9}">
      <dgm:prSet/>
      <dgm:spPr/>
      <dgm:t>
        <a:bodyPr/>
        <a:lstStyle/>
        <a:p>
          <a:endParaRPr lang="fr-FR"/>
        </a:p>
      </dgm:t>
    </dgm:pt>
    <dgm:pt modelId="{BDEA7605-D04C-4AC1-972D-19A66A108AA6}">
      <dgm:prSet custT="1"/>
      <dgm:spPr/>
      <dgm:t>
        <a:bodyPr/>
        <a:lstStyle/>
        <a:p>
          <a:r>
            <a:rPr lang="ar-DZ" sz="1800" b="1" dirty="0" smtClean="0"/>
            <a:t>المرحلة السابعة: عقد العمل</a:t>
          </a:r>
          <a:endParaRPr lang="fr-FR" sz="1800" b="1" dirty="0"/>
        </a:p>
      </dgm:t>
    </dgm:pt>
    <dgm:pt modelId="{42A4E40E-FFC7-4494-A723-F1A9A719C05E}" type="parTrans" cxnId="{80152FB8-6DD6-4A84-B059-81DEF4E79C9D}">
      <dgm:prSet/>
      <dgm:spPr/>
      <dgm:t>
        <a:bodyPr/>
        <a:lstStyle/>
        <a:p>
          <a:endParaRPr lang="fr-FR"/>
        </a:p>
      </dgm:t>
    </dgm:pt>
    <dgm:pt modelId="{33A5B614-EF5E-4F76-B5EA-3B580577899F}" type="sibTrans" cxnId="{80152FB8-6DD6-4A84-B059-81DEF4E79C9D}">
      <dgm:prSet/>
      <dgm:spPr/>
      <dgm:t>
        <a:bodyPr/>
        <a:lstStyle/>
        <a:p>
          <a:endParaRPr lang="fr-FR"/>
        </a:p>
      </dgm:t>
    </dgm:pt>
    <dgm:pt modelId="{FA2ACD74-1BC5-4DA1-82B1-7C787EF98558}" type="pres">
      <dgm:prSet presAssocID="{39646924-ABB0-4675-9D72-9EB216083D21}" presName="cycle" presStyleCnt="0">
        <dgm:presLayoutVars>
          <dgm:dir/>
          <dgm:resizeHandles val="exact"/>
        </dgm:presLayoutVars>
      </dgm:prSet>
      <dgm:spPr/>
      <dgm:t>
        <a:bodyPr/>
        <a:lstStyle/>
        <a:p>
          <a:endParaRPr lang="fr-FR"/>
        </a:p>
      </dgm:t>
    </dgm:pt>
    <dgm:pt modelId="{3C07F1E4-1658-46B2-8580-66C7A3F16881}" type="pres">
      <dgm:prSet presAssocID="{9159F552-D584-40C5-91D4-D629952344A5}" presName="node" presStyleLbl="node1" presStyleIdx="0" presStyleCnt="7" custScaleX="158319">
        <dgm:presLayoutVars>
          <dgm:bulletEnabled val="1"/>
        </dgm:presLayoutVars>
      </dgm:prSet>
      <dgm:spPr/>
      <dgm:t>
        <a:bodyPr/>
        <a:lstStyle/>
        <a:p>
          <a:endParaRPr lang="fr-FR"/>
        </a:p>
      </dgm:t>
    </dgm:pt>
    <dgm:pt modelId="{44D124D4-A098-43DF-9D8C-949CAF75473E}" type="pres">
      <dgm:prSet presAssocID="{9159F552-D584-40C5-91D4-D629952344A5}" presName="spNode" presStyleCnt="0"/>
      <dgm:spPr/>
    </dgm:pt>
    <dgm:pt modelId="{76E62CD3-7056-4EE6-BB65-FE5203AC8713}" type="pres">
      <dgm:prSet presAssocID="{3F21F5D2-2D71-4E4A-A90B-8E9BECED8A22}" presName="sibTrans" presStyleLbl="sibTrans1D1" presStyleIdx="0" presStyleCnt="7"/>
      <dgm:spPr/>
      <dgm:t>
        <a:bodyPr/>
        <a:lstStyle/>
        <a:p>
          <a:endParaRPr lang="fr-FR"/>
        </a:p>
      </dgm:t>
    </dgm:pt>
    <dgm:pt modelId="{4B812226-340D-42F0-AC10-DAE4153FBEEC}" type="pres">
      <dgm:prSet presAssocID="{AB5267DA-B925-4AE6-A8FB-821CA9BC116E}" presName="node" presStyleLbl="node1" presStyleIdx="1" presStyleCnt="7" custScaleX="131471">
        <dgm:presLayoutVars>
          <dgm:bulletEnabled val="1"/>
        </dgm:presLayoutVars>
      </dgm:prSet>
      <dgm:spPr/>
      <dgm:t>
        <a:bodyPr/>
        <a:lstStyle/>
        <a:p>
          <a:endParaRPr lang="fr-FR"/>
        </a:p>
      </dgm:t>
    </dgm:pt>
    <dgm:pt modelId="{09FEBC41-188E-4516-8F54-27EF911F1612}" type="pres">
      <dgm:prSet presAssocID="{AB5267DA-B925-4AE6-A8FB-821CA9BC116E}" presName="spNode" presStyleCnt="0"/>
      <dgm:spPr/>
    </dgm:pt>
    <dgm:pt modelId="{041A02FB-D463-4593-A104-8B7E870E0062}" type="pres">
      <dgm:prSet presAssocID="{79C483AF-607C-49E6-B5EC-ABD89B862D34}" presName="sibTrans" presStyleLbl="sibTrans1D1" presStyleIdx="1" presStyleCnt="7"/>
      <dgm:spPr/>
      <dgm:t>
        <a:bodyPr/>
        <a:lstStyle/>
        <a:p>
          <a:endParaRPr lang="fr-FR"/>
        </a:p>
      </dgm:t>
    </dgm:pt>
    <dgm:pt modelId="{AD7F3441-0FD8-4FF0-A30A-6AA8F1A50812}" type="pres">
      <dgm:prSet presAssocID="{52ACB2DB-4A87-4B4F-874B-1B435AC2E060}" presName="node" presStyleLbl="node1" presStyleIdx="2" presStyleCnt="7" custScaleX="131471">
        <dgm:presLayoutVars>
          <dgm:bulletEnabled val="1"/>
        </dgm:presLayoutVars>
      </dgm:prSet>
      <dgm:spPr/>
      <dgm:t>
        <a:bodyPr/>
        <a:lstStyle/>
        <a:p>
          <a:endParaRPr lang="fr-FR"/>
        </a:p>
      </dgm:t>
    </dgm:pt>
    <dgm:pt modelId="{1C945275-FA66-4222-8D1B-D6CBD4AD8D2D}" type="pres">
      <dgm:prSet presAssocID="{52ACB2DB-4A87-4B4F-874B-1B435AC2E060}" presName="spNode" presStyleCnt="0"/>
      <dgm:spPr/>
    </dgm:pt>
    <dgm:pt modelId="{E476ECBC-4171-4B82-BBF6-F547FCC7D927}" type="pres">
      <dgm:prSet presAssocID="{5081397B-278B-4B37-86FE-6766BA1FAD39}" presName="sibTrans" presStyleLbl="sibTrans1D1" presStyleIdx="2" presStyleCnt="7"/>
      <dgm:spPr/>
      <dgm:t>
        <a:bodyPr/>
        <a:lstStyle/>
        <a:p>
          <a:endParaRPr lang="fr-FR"/>
        </a:p>
      </dgm:t>
    </dgm:pt>
    <dgm:pt modelId="{A7B1A798-1CC9-4D3F-BB1F-8B08CFB484EE}" type="pres">
      <dgm:prSet presAssocID="{D16779B4-9662-4107-B083-8E3742CEC94E}" presName="node" presStyleLbl="node1" presStyleIdx="3" presStyleCnt="7" custScaleX="131471">
        <dgm:presLayoutVars>
          <dgm:bulletEnabled val="1"/>
        </dgm:presLayoutVars>
      </dgm:prSet>
      <dgm:spPr/>
      <dgm:t>
        <a:bodyPr/>
        <a:lstStyle/>
        <a:p>
          <a:endParaRPr lang="fr-FR"/>
        </a:p>
      </dgm:t>
    </dgm:pt>
    <dgm:pt modelId="{FA46FA19-490D-43DF-A0AD-91C1855056FE}" type="pres">
      <dgm:prSet presAssocID="{D16779B4-9662-4107-B083-8E3742CEC94E}" presName="spNode" presStyleCnt="0"/>
      <dgm:spPr/>
    </dgm:pt>
    <dgm:pt modelId="{EA6E61A4-C084-4598-A141-F711CF0B91A5}" type="pres">
      <dgm:prSet presAssocID="{388A35E9-0F98-48B1-B789-DCB1BE223C50}" presName="sibTrans" presStyleLbl="sibTrans1D1" presStyleIdx="3" presStyleCnt="7"/>
      <dgm:spPr/>
      <dgm:t>
        <a:bodyPr/>
        <a:lstStyle/>
        <a:p>
          <a:endParaRPr lang="fr-FR"/>
        </a:p>
      </dgm:t>
    </dgm:pt>
    <dgm:pt modelId="{1154D9C7-5DD0-48C2-AF1B-CFD9D9C72C46}" type="pres">
      <dgm:prSet presAssocID="{C886C5C9-B144-4725-ACF3-0750C9F108C6}" presName="node" presStyleLbl="node1" presStyleIdx="4" presStyleCnt="7" custScaleX="131471">
        <dgm:presLayoutVars>
          <dgm:bulletEnabled val="1"/>
        </dgm:presLayoutVars>
      </dgm:prSet>
      <dgm:spPr/>
      <dgm:t>
        <a:bodyPr/>
        <a:lstStyle/>
        <a:p>
          <a:endParaRPr lang="fr-FR"/>
        </a:p>
      </dgm:t>
    </dgm:pt>
    <dgm:pt modelId="{338A8EC4-FD27-47B5-9D5A-59BB8AEFDDFA}" type="pres">
      <dgm:prSet presAssocID="{C886C5C9-B144-4725-ACF3-0750C9F108C6}" presName="spNode" presStyleCnt="0"/>
      <dgm:spPr/>
    </dgm:pt>
    <dgm:pt modelId="{46508150-1C22-4CE6-AACC-53FA33458946}" type="pres">
      <dgm:prSet presAssocID="{45623B14-AEA2-47A8-99BA-C76F7EB8062A}" presName="sibTrans" presStyleLbl="sibTrans1D1" presStyleIdx="4" presStyleCnt="7"/>
      <dgm:spPr/>
      <dgm:t>
        <a:bodyPr/>
        <a:lstStyle/>
        <a:p>
          <a:endParaRPr lang="fr-FR"/>
        </a:p>
      </dgm:t>
    </dgm:pt>
    <dgm:pt modelId="{40C7A70D-6833-4A97-B26F-99C5CADEFE32}" type="pres">
      <dgm:prSet presAssocID="{FD90F8D8-47F2-41D6-9CF7-6A5FF2378732}" presName="node" presStyleLbl="node1" presStyleIdx="5" presStyleCnt="7" custScaleX="131471">
        <dgm:presLayoutVars>
          <dgm:bulletEnabled val="1"/>
        </dgm:presLayoutVars>
      </dgm:prSet>
      <dgm:spPr/>
      <dgm:t>
        <a:bodyPr/>
        <a:lstStyle/>
        <a:p>
          <a:endParaRPr lang="fr-FR"/>
        </a:p>
      </dgm:t>
    </dgm:pt>
    <dgm:pt modelId="{066547EC-5F54-49D2-893E-99474DB08FB0}" type="pres">
      <dgm:prSet presAssocID="{FD90F8D8-47F2-41D6-9CF7-6A5FF2378732}" presName="spNode" presStyleCnt="0"/>
      <dgm:spPr/>
    </dgm:pt>
    <dgm:pt modelId="{22945F88-B49F-42CF-AB39-3F556977D59C}" type="pres">
      <dgm:prSet presAssocID="{794322F5-65D4-45E1-8595-B4CFA20911B6}" presName="sibTrans" presStyleLbl="sibTrans1D1" presStyleIdx="5" presStyleCnt="7"/>
      <dgm:spPr/>
      <dgm:t>
        <a:bodyPr/>
        <a:lstStyle/>
        <a:p>
          <a:endParaRPr lang="fr-FR"/>
        </a:p>
      </dgm:t>
    </dgm:pt>
    <dgm:pt modelId="{58072874-B70C-49D4-A5DB-E2FF59BD3CE3}" type="pres">
      <dgm:prSet presAssocID="{BDEA7605-D04C-4AC1-972D-19A66A108AA6}" presName="node" presStyleLbl="node1" presStyleIdx="6" presStyleCnt="7" custScaleX="179160" custRadScaleRad="104154" custRadScaleInc="-10138">
        <dgm:presLayoutVars>
          <dgm:bulletEnabled val="1"/>
        </dgm:presLayoutVars>
      </dgm:prSet>
      <dgm:spPr/>
      <dgm:t>
        <a:bodyPr/>
        <a:lstStyle/>
        <a:p>
          <a:endParaRPr lang="fr-FR"/>
        </a:p>
      </dgm:t>
    </dgm:pt>
    <dgm:pt modelId="{F2C1EDAC-7465-4A21-B3A2-7DB494CD65D6}" type="pres">
      <dgm:prSet presAssocID="{BDEA7605-D04C-4AC1-972D-19A66A108AA6}" presName="spNode" presStyleCnt="0"/>
      <dgm:spPr/>
    </dgm:pt>
    <dgm:pt modelId="{1C02FB7B-1D1E-4843-8974-6416BCC1004B}" type="pres">
      <dgm:prSet presAssocID="{33A5B614-EF5E-4F76-B5EA-3B580577899F}" presName="sibTrans" presStyleLbl="sibTrans1D1" presStyleIdx="6" presStyleCnt="7"/>
      <dgm:spPr/>
      <dgm:t>
        <a:bodyPr/>
        <a:lstStyle/>
        <a:p>
          <a:endParaRPr lang="fr-FR"/>
        </a:p>
      </dgm:t>
    </dgm:pt>
  </dgm:ptLst>
  <dgm:cxnLst>
    <dgm:cxn modelId="{B93E7E4B-7863-46E8-9CD7-7819CD96FA34}" type="presOf" srcId="{C886C5C9-B144-4725-ACF3-0750C9F108C6}" destId="{1154D9C7-5DD0-48C2-AF1B-CFD9D9C72C46}" srcOrd="0" destOrd="0" presId="urn:microsoft.com/office/officeart/2005/8/layout/cycle6"/>
    <dgm:cxn modelId="{FF1EBFA2-5288-48FC-A2B3-C75B686313EE}" srcId="{39646924-ABB0-4675-9D72-9EB216083D21}" destId="{52ACB2DB-4A87-4B4F-874B-1B435AC2E060}" srcOrd="2" destOrd="0" parTransId="{7083CA7F-DFB2-4E99-B2EE-66CF83FA3CCE}" sibTransId="{5081397B-278B-4B37-86FE-6766BA1FAD39}"/>
    <dgm:cxn modelId="{7967BDEF-E933-433B-B176-60AE4B7FBD13}" srcId="{39646924-ABB0-4675-9D72-9EB216083D21}" destId="{D16779B4-9662-4107-B083-8E3742CEC94E}" srcOrd="3" destOrd="0" parTransId="{E7D2AEEC-13E5-4736-A71A-6E71F7B825F3}" sibTransId="{388A35E9-0F98-48B1-B789-DCB1BE223C50}"/>
    <dgm:cxn modelId="{DB24FFA5-5AAE-41D1-9221-047F18F34798}" srcId="{39646924-ABB0-4675-9D72-9EB216083D21}" destId="{9159F552-D584-40C5-91D4-D629952344A5}" srcOrd="0" destOrd="0" parTransId="{E15D8BFE-C4D6-45F7-95C3-67FB63A574B3}" sibTransId="{3F21F5D2-2D71-4E4A-A90B-8E9BECED8A22}"/>
    <dgm:cxn modelId="{19AE0E79-AA86-40FB-A960-82B895C98903}" type="presOf" srcId="{33A5B614-EF5E-4F76-B5EA-3B580577899F}" destId="{1C02FB7B-1D1E-4843-8974-6416BCC1004B}" srcOrd="0" destOrd="0" presId="urn:microsoft.com/office/officeart/2005/8/layout/cycle6"/>
    <dgm:cxn modelId="{76FD2CF5-DE2E-4ABF-A664-67077C1B2AD3}" type="presOf" srcId="{9159F552-D584-40C5-91D4-D629952344A5}" destId="{3C07F1E4-1658-46B2-8580-66C7A3F16881}" srcOrd="0" destOrd="0" presId="urn:microsoft.com/office/officeart/2005/8/layout/cycle6"/>
    <dgm:cxn modelId="{80152FB8-6DD6-4A84-B059-81DEF4E79C9D}" srcId="{39646924-ABB0-4675-9D72-9EB216083D21}" destId="{BDEA7605-D04C-4AC1-972D-19A66A108AA6}" srcOrd="6" destOrd="0" parTransId="{42A4E40E-FFC7-4494-A723-F1A9A719C05E}" sibTransId="{33A5B614-EF5E-4F76-B5EA-3B580577899F}"/>
    <dgm:cxn modelId="{960DA0F1-0227-46AB-AFB0-24CBB60D5886}" type="presOf" srcId="{388A35E9-0F98-48B1-B789-DCB1BE223C50}" destId="{EA6E61A4-C084-4598-A141-F711CF0B91A5}" srcOrd="0" destOrd="0" presId="urn:microsoft.com/office/officeart/2005/8/layout/cycle6"/>
    <dgm:cxn modelId="{DC85E85E-4002-48A6-A87C-2799BE8516E8}" type="presOf" srcId="{794322F5-65D4-45E1-8595-B4CFA20911B6}" destId="{22945F88-B49F-42CF-AB39-3F556977D59C}" srcOrd="0" destOrd="0" presId="urn:microsoft.com/office/officeart/2005/8/layout/cycle6"/>
    <dgm:cxn modelId="{FF4DF36B-0A61-475F-8F28-35B7070009AF}" type="presOf" srcId="{D16779B4-9662-4107-B083-8E3742CEC94E}" destId="{A7B1A798-1CC9-4D3F-BB1F-8B08CFB484EE}" srcOrd="0" destOrd="0" presId="urn:microsoft.com/office/officeart/2005/8/layout/cycle6"/>
    <dgm:cxn modelId="{034A66CD-3F01-4E0C-BB3F-EAC3F3583BE4}" type="presOf" srcId="{52ACB2DB-4A87-4B4F-874B-1B435AC2E060}" destId="{AD7F3441-0FD8-4FF0-A30A-6AA8F1A50812}" srcOrd="0" destOrd="0" presId="urn:microsoft.com/office/officeart/2005/8/layout/cycle6"/>
    <dgm:cxn modelId="{2DD9718D-FD95-44C1-923C-5B336E1E2BBC}" type="presOf" srcId="{BDEA7605-D04C-4AC1-972D-19A66A108AA6}" destId="{58072874-B70C-49D4-A5DB-E2FF59BD3CE3}" srcOrd="0" destOrd="0" presId="urn:microsoft.com/office/officeart/2005/8/layout/cycle6"/>
    <dgm:cxn modelId="{0B0ED69E-1153-45B3-BBAA-5FDA12C7E603}" type="presOf" srcId="{3F21F5D2-2D71-4E4A-A90B-8E9BECED8A22}" destId="{76E62CD3-7056-4EE6-BB65-FE5203AC8713}" srcOrd="0" destOrd="0" presId="urn:microsoft.com/office/officeart/2005/8/layout/cycle6"/>
    <dgm:cxn modelId="{8C6A99BB-8C24-4744-BB6B-8C9235479887}" type="presOf" srcId="{79C483AF-607C-49E6-B5EC-ABD89B862D34}" destId="{041A02FB-D463-4593-A104-8B7E870E0062}" srcOrd="0" destOrd="0" presId="urn:microsoft.com/office/officeart/2005/8/layout/cycle6"/>
    <dgm:cxn modelId="{8B5F7C83-8D65-48B2-A3C9-FCD9A330DBFB}" type="presOf" srcId="{39646924-ABB0-4675-9D72-9EB216083D21}" destId="{FA2ACD74-1BC5-4DA1-82B1-7C787EF98558}" srcOrd="0" destOrd="0" presId="urn:microsoft.com/office/officeart/2005/8/layout/cycle6"/>
    <dgm:cxn modelId="{9684DB26-383B-4BFD-B1AA-E0069CE464FC}" type="presOf" srcId="{45623B14-AEA2-47A8-99BA-C76F7EB8062A}" destId="{46508150-1C22-4CE6-AACC-53FA33458946}" srcOrd="0" destOrd="0" presId="urn:microsoft.com/office/officeart/2005/8/layout/cycle6"/>
    <dgm:cxn modelId="{F070B47B-1984-40D7-92CD-509EFE0367A0}" type="presOf" srcId="{5081397B-278B-4B37-86FE-6766BA1FAD39}" destId="{E476ECBC-4171-4B82-BBF6-F547FCC7D927}" srcOrd="0" destOrd="0" presId="urn:microsoft.com/office/officeart/2005/8/layout/cycle6"/>
    <dgm:cxn modelId="{5821958C-C0E4-4841-BF68-CDB211797502}" srcId="{39646924-ABB0-4675-9D72-9EB216083D21}" destId="{C886C5C9-B144-4725-ACF3-0750C9F108C6}" srcOrd="4" destOrd="0" parTransId="{976CBB26-1AEE-4E4A-B233-95F3CA1D62E6}" sibTransId="{45623B14-AEA2-47A8-99BA-C76F7EB8062A}"/>
    <dgm:cxn modelId="{45AAC8D6-6C0B-4835-94D0-EDF9236E29C9}" srcId="{39646924-ABB0-4675-9D72-9EB216083D21}" destId="{FD90F8D8-47F2-41D6-9CF7-6A5FF2378732}" srcOrd="5" destOrd="0" parTransId="{7E2E60D2-85E2-4065-9612-5750382E13AF}" sibTransId="{794322F5-65D4-45E1-8595-B4CFA20911B6}"/>
    <dgm:cxn modelId="{7A0AAA07-FF17-46A4-A6D5-4919922B3FE3}" type="presOf" srcId="{AB5267DA-B925-4AE6-A8FB-821CA9BC116E}" destId="{4B812226-340D-42F0-AC10-DAE4153FBEEC}" srcOrd="0" destOrd="0" presId="urn:microsoft.com/office/officeart/2005/8/layout/cycle6"/>
    <dgm:cxn modelId="{F710293E-4347-4FC5-88AE-B200ECF08E05}" srcId="{39646924-ABB0-4675-9D72-9EB216083D21}" destId="{AB5267DA-B925-4AE6-A8FB-821CA9BC116E}" srcOrd="1" destOrd="0" parTransId="{ABDA8289-5945-4FD1-AD4C-86029C50B838}" sibTransId="{79C483AF-607C-49E6-B5EC-ABD89B862D34}"/>
    <dgm:cxn modelId="{2AAE1C36-DFA1-49D5-9967-303B68F1CB68}" type="presOf" srcId="{FD90F8D8-47F2-41D6-9CF7-6A5FF2378732}" destId="{40C7A70D-6833-4A97-B26F-99C5CADEFE32}" srcOrd="0" destOrd="0" presId="urn:microsoft.com/office/officeart/2005/8/layout/cycle6"/>
    <dgm:cxn modelId="{D376A12A-46BF-47D8-A49A-CFB3CE2E28E1}" type="presParOf" srcId="{FA2ACD74-1BC5-4DA1-82B1-7C787EF98558}" destId="{3C07F1E4-1658-46B2-8580-66C7A3F16881}" srcOrd="0" destOrd="0" presId="urn:microsoft.com/office/officeart/2005/8/layout/cycle6"/>
    <dgm:cxn modelId="{2F5FECB1-2600-4C24-BB70-90D6C5A37EFD}" type="presParOf" srcId="{FA2ACD74-1BC5-4DA1-82B1-7C787EF98558}" destId="{44D124D4-A098-43DF-9D8C-949CAF75473E}" srcOrd="1" destOrd="0" presId="urn:microsoft.com/office/officeart/2005/8/layout/cycle6"/>
    <dgm:cxn modelId="{00576453-6162-43D9-BBC1-16D0631F5C15}" type="presParOf" srcId="{FA2ACD74-1BC5-4DA1-82B1-7C787EF98558}" destId="{76E62CD3-7056-4EE6-BB65-FE5203AC8713}" srcOrd="2" destOrd="0" presId="urn:microsoft.com/office/officeart/2005/8/layout/cycle6"/>
    <dgm:cxn modelId="{2BD85D33-1CA4-49CD-A7CB-B7D1D5CD9478}" type="presParOf" srcId="{FA2ACD74-1BC5-4DA1-82B1-7C787EF98558}" destId="{4B812226-340D-42F0-AC10-DAE4153FBEEC}" srcOrd="3" destOrd="0" presId="urn:microsoft.com/office/officeart/2005/8/layout/cycle6"/>
    <dgm:cxn modelId="{60200DA7-02C2-4926-BE93-B6A15143228A}" type="presParOf" srcId="{FA2ACD74-1BC5-4DA1-82B1-7C787EF98558}" destId="{09FEBC41-188E-4516-8F54-27EF911F1612}" srcOrd="4" destOrd="0" presId="urn:microsoft.com/office/officeart/2005/8/layout/cycle6"/>
    <dgm:cxn modelId="{3942B42A-5A9A-4B35-8D44-4A743BE9EA01}" type="presParOf" srcId="{FA2ACD74-1BC5-4DA1-82B1-7C787EF98558}" destId="{041A02FB-D463-4593-A104-8B7E870E0062}" srcOrd="5" destOrd="0" presId="urn:microsoft.com/office/officeart/2005/8/layout/cycle6"/>
    <dgm:cxn modelId="{9B8D6CAD-E4D6-4099-997F-6E1363579603}" type="presParOf" srcId="{FA2ACD74-1BC5-4DA1-82B1-7C787EF98558}" destId="{AD7F3441-0FD8-4FF0-A30A-6AA8F1A50812}" srcOrd="6" destOrd="0" presId="urn:microsoft.com/office/officeart/2005/8/layout/cycle6"/>
    <dgm:cxn modelId="{E8AF0FBA-20DA-4CBD-8EA9-CE9B9E2CBBA5}" type="presParOf" srcId="{FA2ACD74-1BC5-4DA1-82B1-7C787EF98558}" destId="{1C945275-FA66-4222-8D1B-D6CBD4AD8D2D}" srcOrd="7" destOrd="0" presId="urn:microsoft.com/office/officeart/2005/8/layout/cycle6"/>
    <dgm:cxn modelId="{1708D399-DD96-45D1-AE98-902280A093E9}" type="presParOf" srcId="{FA2ACD74-1BC5-4DA1-82B1-7C787EF98558}" destId="{E476ECBC-4171-4B82-BBF6-F547FCC7D927}" srcOrd="8" destOrd="0" presId="urn:microsoft.com/office/officeart/2005/8/layout/cycle6"/>
    <dgm:cxn modelId="{87A521AC-5133-43D3-8814-ED065CCCAE7F}" type="presParOf" srcId="{FA2ACD74-1BC5-4DA1-82B1-7C787EF98558}" destId="{A7B1A798-1CC9-4D3F-BB1F-8B08CFB484EE}" srcOrd="9" destOrd="0" presId="urn:microsoft.com/office/officeart/2005/8/layout/cycle6"/>
    <dgm:cxn modelId="{9F28B9ED-A117-4F50-9879-EF325501E25A}" type="presParOf" srcId="{FA2ACD74-1BC5-4DA1-82B1-7C787EF98558}" destId="{FA46FA19-490D-43DF-A0AD-91C1855056FE}" srcOrd="10" destOrd="0" presId="urn:microsoft.com/office/officeart/2005/8/layout/cycle6"/>
    <dgm:cxn modelId="{B91FDC94-832E-4BBB-8EF1-9ED596073BA6}" type="presParOf" srcId="{FA2ACD74-1BC5-4DA1-82B1-7C787EF98558}" destId="{EA6E61A4-C084-4598-A141-F711CF0B91A5}" srcOrd="11" destOrd="0" presId="urn:microsoft.com/office/officeart/2005/8/layout/cycle6"/>
    <dgm:cxn modelId="{CCBE83AA-A883-4B05-BAEB-BC0248DBD51F}" type="presParOf" srcId="{FA2ACD74-1BC5-4DA1-82B1-7C787EF98558}" destId="{1154D9C7-5DD0-48C2-AF1B-CFD9D9C72C46}" srcOrd="12" destOrd="0" presId="urn:microsoft.com/office/officeart/2005/8/layout/cycle6"/>
    <dgm:cxn modelId="{A15B1994-83D9-43E8-B4C1-9D85EE0B0C3D}" type="presParOf" srcId="{FA2ACD74-1BC5-4DA1-82B1-7C787EF98558}" destId="{338A8EC4-FD27-47B5-9D5A-59BB8AEFDDFA}" srcOrd="13" destOrd="0" presId="urn:microsoft.com/office/officeart/2005/8/layout/cycle6"/>
    <dgm:cxn modelId="{C5CCDA91-D26A-45EE-AB49-11090A2F09BE}" type="presParOf" srcId="{FA2ACD74-1BC5-4DA1-82B1-7C787EF98558}" destId="{46508150-1C22-4CE6-AACC-53FA33458946}" srcOrd="14" destOrd="0" presId="urn:microsoft.com/office/officeart/2005/8/layout/cycle6"/>
    <dgm:cxn modelId="{451816EB-97B2-4181-BA94-00C137E3B6C9}" type="presParOf" srcId="{FA2ACD74-1BC5-4DA1-82B1-7C787EF98558}" destId="{40C7A70D-6833-4A97-B26F-99C5CADEFE32}" srcOrd="15" destOrd="0" presId="urn:microsoft.com/office/officeart/2005/8/layout/cycle6"/>
    <dgm:cxn modelId="{FC1CDB06-F162-4A1C-AD15-60AC22C471D3}" type="presParOf" srcId="{FA2ACD74-1BC5-4DA1-82B1-7C787EF98558}" destId="{066547EC-5F54-49D2-893E-99474DB08FB0}" srcOrd="16" destOrd="0" presId="urn:microsoft.com/office/officeart/2005/8/layout/cycle6"/>
    <dgm:cxn modelId="{D8D2021B-E645-4FEA-A1D3-451328BDB858}" type="presParOf" srcId="{FA2ACD74-1BC5-4DA1-82B1-7C787EF98558}" destId="{22945F88-B49F-42CF-AB39-3F556977D59C}" srcOrd="17" destOrd="0" presId="urn:microsoft.com/office/officeart/2005/8/layout/cycle6"/>
    <dgm:cxn modelId="{237308DA-CDAF-44BF-81F9-DB37F93C1971}" type="presParOf" srcId="{FA2ACD74-1BC5-4DA1-82B1-7C787EF98558}" destId="{58072874-B70C-49D4-A5DB-E2FF59BD3CE3}" srcOrd="18" destOrd="0" presId="urn:microsoft.com/office/officeart/2005/8/layout/cycle6"/>
    <dgm:cxn modelId="{900C5C6A-942B-4045-967B-4C424D0F14D4}" type="presParOf" srcId="{FA2ACD74-1BC5-4DA1-82B1-7C787EF98558}" destId="{F2C1EDAC-7465-4A21-B3A2-7DB494CD65D6}" srcOrd="19" destOrd="0" presId="urn:microsoft.com/office/officeart/2005/8/layout/cycle6"/>
    <dgm:cxn modelId="{26381D4F-166D-45D0-94E2-A0544C485562}" type="presParOf" srcId="{FA2ACD74-1BC5-4DA1-82B1-7C787EF98558}" destId="{1C02FB7B-1D1E-4843-8974-6416BCC1004B}" srcOrd="20" destOrd="0" presId="urn:microsoft.com/office/officeart/2005/8/layout/cycle6"/>
  </dgm:cxnLst>
  <dgm:bg/>
  <dgm:whole/>
</dgm:dataModel>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ar-DZ"/>
          </a:p>
        </p:txBody>
      </p:sp>
      <p:sp>
        <p:nvSpPr>
          <p:cNvPr id="4" name="Espace réservé de la date 3"/>
          <p:cNvSpPr>
            <a:spLocks noGrp="1"/>
          </p:cNvSpPr>
          <p:nvPr>
            <p:ph type="dt" sz="half" idx="10"/>
          </p:nvPr>
        </p:nvSpPr>
        <p:spPr/>
        <p:txBody>
          <a:bodyPr/>
          <a:lstStyle/>
          <a:p>
            <a:fld id="{51231CEA-B9F3-4C44-B4F4-C009144B01AF}" type="datetimeFigureOut">
              <a:rPr lang="ar-DZ" smtClean="0"/>
              <a:pPr/>
              <a:t>26-06-1442</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58267F80-C090-4E27-AB41-E30B5D2FF912}" type="slidenum">
              <a:rPr lang="ar-DZ" smtClean="0"/>
              <a:pPr/>
              <a:t>‹N°›</a:t>
            </a:fld>
            <a:endParaRPr lang="ar-DZ"/>
          </a:p>
        </p:txBody>
      </p:sp>
    </p:spTree>
    <p:extLst>
      <p:ext uri="{BB962C8B-B14F-4D97-AF65-F5344CB8AC3E}">
        <p14:creationId xmlns:p14="http://schemas.microsoft.com/office/powerpoint/2010/main" xmlns="" val="3666668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51231CEA-B9F3-4C44-B4F4-C009144B01AF}" type="datetimeFigureOut">
              <a:rPr lang="ar-DZ" smtClean="0"/>
              <a:pPr/>
              <a:t>26-06-1442</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58267F80-C090-4E27-AB41-E30B5D2FF912}" type="slidenum">
              <a:rPr lang="ar-DZ" smtClean="0"/>
              <a:pPr/>
              <a:t>‹N°›</a:t>
            </a:fld>
            <a:endParaRPr lang="ar-DZ"/>
          </a:p>
        </p:txBody>
      </p:sp>
    </p:spTree>
    <p:extLst>
      <p:ext uri="{BB962C8B-B14F-4D97-AF65-F5344CB8AC3E}">
        <p14:creationId xmlns:p14="http://schemas.microsoft.com/office/powerpoint/2010/main" xmlns="" val="1224468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51231CEA-B9F3-4C44-B4F4-C009144B01AF}" type="datetimeFigureOut">
              <a:rPr lang="ar-DZ" smtClean="0"/>
              <a:pPr/>
              <a:t>26-06-1442</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58267F80-C090-4E27-AB41-E30B5D2FF912}" type="slidenum">
              <a:rPr lang="ar-DZ" smtClean="0"/>
              <a:pPr/>
              <a:t>‹N°›</a:t>
            </a:fld>
            <a:endParaRPr lang="ar-DZ"/>
          </a:p>
        </p:txBody>
      </p:sp>
    </p:spTree>
    <p:extLst>
      <p:ext uri="{BB962C8B-B14F-4D97-AF65-F5344CB8AC3E}">
        <p14:creationId xmlns:p14="http://schemas.microsoft.com/office/powerpoint/2010/main" xmlns="" val="41418840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51231CEA-B9F3-4C44-B4F4-C009144B01AF}" type="datetimeFigureOut">
              <a:rPr lang="ar-DZ" smtClean="0"/>
              <a:pPr/>
              <a:t>26-06-1442</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58267F80-C090-4E27-AB41-E30B5D2FF912}" type="slidenum">
              <a:rPr lang="ar-DZ" smtClean="0"/>
              <a:pPr/>
              <a:t>‹N°›</a:t>
            </a:fld>
            <a:endParaRPr lang="ar-DZ"/>
          </a:p>
        </p:txBody>
      </p:sp>
    </p:spTree>
    <p:extLst>
      <p:ext uri="{BB962C8B-B14F-4D97-AF65-F5344CB8AC3E}">
        <p14:creationId xmlns:p14="http://schemas.microsoft.com/office/powerpoint/2010/main" xmlns="" val="1170444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Modifiez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51231CEA-B9F3-4C44-B4F4-C009144B01AF}" type="datetimeFigureOut">
              <a:rPr lang="ar-DZ" smtClean="0"/>
              <a:pPr/>
              <a:t>26-06-1442</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58267F80-C090-4E27-AB41-E30B5D2FF912}" type="slidenum">
              <a:rPr lang="ar-DZ" smtClean="0"/>
              <a:pPr/>
              <a:t>‹N°›</a:t>
            </a:fld>
            <a:endParaRPr lang="ar-DZ"/>
          </a:p>
        </p:txBody>
      </p:sp>
    </p:spTree>
    <p:extLst>
      <p:ext uri="{BB962C8B-B14F-4D97-AF65-F5344CB8AC3E}">
        <p14:creationId xmlns:p14="http://schemas.microsoft.com/office/powerpoint/2010/main" xmlns="" val="22132529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e la date 4"/>
          <p:cNvSpPr>
            <a:spLocks noGrp="1"/>
          </p:cNvSpPr>
          <p:nvPr>
            <p:ph type="dt" sz="half" idx="10"/>
          </p:nvPr>
        </p:nvSpPr>
        <p:spPr/>
        <p:txBody>
          <a:bodyPr/>
          <a:lstStyle/>
          <a:p>
            <a:fld id="{51231CEA-B9F3-4C44-B4F4-C009144B01AF}" type="datetimeFigureOut">
              <a:rPr lang="ar-DZ" smtClean="0"/>
              <a:pPr/>
              <a:t>26-06-1442</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58267F80-C090-4E27-AB41-E30B5D2FF912}" type="slidenum">
              <a:rPr lang="ar-DZ" smtClean="0"/>
              <a:pPr/>
              <a:t>‹N°›</a:t>
            </a:fld>
            <a:endParaRPr lang="ar-DZ"/>
          </a:p>
        </p:txBody>
      </p:sp>
    </p:spTree>
    <p:extLst>
      <p:ext uri="{BB962C8B-B14F-4D97-AF65-F5344CB8AC3E}">
        <p14:creationId xmlns:p14="http://schemas.microsoft.com/office/powerpoint/2010/main" xmlns="" val="1827323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Espace réservé de la date 6"/>
          <p:cNvSpPr>
            <a:spLocks noGrp="1"/>
          </p:cNvSpPr>
          <p:nvPr>
            <p:ph type="dt" sz="half" idx="10"/>
          </p:nvPr>
        </p:nvSpPr>
        <p:spPr/>
        <p:txBody>
          <a:bodyPr/>
          <a:lstStyle/>
          <a:p>
            <a:fld id="{51231CEA-B9F3-4C44-B4F4-C009144B01AF}" type="datetimeFigureOut">
              <a:rPr lang="ar-DZ" smtClean="0"/>
              <a:pPr/>
              <a:t>26-06-1442</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58267F80-C090-4E27-AB41-E30B5D2FF912}" type="slidenum">
              <a:rPr lang="ar-DZ" smtClean="0"/>
              <a:pPr/>
              <a:t>‹N°›</a:t>
            </a:fld>
            <a:endParaRPr lang="ar-DZ"/>
          </a:p>
        </p:txBody>
      </p:sp>
    </p:spTree>
    <p:extLst>
      <p:ext uri="{BB962C8B-B14F-4D97-AF65-F5344CB8AC3E}">
        <p14:creationId xmlns:p14="http://schemas.microsoft.com/office/powerpoint/2010/main" xmlns="" val="3219752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e la date 2"/>
          <p:cNvSpPr>
            <a:spLocks noGrp="1"/>
          </p:cNvSpPr>
          <p:nvPr>
            <p:ph type="dt" sz="half" idx="10"/>
          </p:nvPr>
        </p:nvSpPr>
        <p:spPr/>
        <p:txBody>
          <a:bodyPr/>
          <a:lstStyle/>
          <a:p>
            <a:fld id="{51231CEA-B9F3-4C44-B4F4-C009144B01AF}" type="datetimeFigureOut">
              <a:rPr lang="ar-DZ" smtClean="0"/>
              <a:pPr/>
              <a:t>26-06-1442</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58267F80-C090-4E27-AB41-E30B5D2FF912}" type="slidenum">
              <a:rPr lang="ar-DZ" smtClean="0"/>
              <a:pPr/>
              <a:t>‹N°›</a:t>
            </a:fld>
            <a:endParaRPr lang="ar-DZ"/>
          </a:p>
        </p:txBody>
      </p:sp>
    </p:spTree>
    <p:extLst>
      <p:ext uri="{BB962C8B-B14F-4D97-AF65-F5344CB8AC3E}">
        <p14:creationId xmlns:p14="http://schemas.microsoft.com/office/powerpoint/2010/main" xmlns="" val="2756777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1231CEA-B9F3-4C44-B4F4-C009144B01AF}" type="datetimeFigureOut">
              <a:rPr lang="ar-DZ" smtClean="0"/>
              <a:pPr/>
              <a:t>26-06-1442</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58267F80-C090-4E27-AB41-E30B5D2FF912}" type="slidenum">
              <a:rPr lang="ar-DZ" smtClean="0"/>
              <a:pPr/>
              <a:t>‹N°›</a:t>
            </a:fld>
            <a:endParaRPr lang="ar-DZ"/>
          </a:p>
        </p:txBody>
      </p:sp>
    </p:spTree>
    <p:extLst>
      <p:ext uri="{BB962C8B-B14F-4D97-AF65-F5344CB8AC3E}">
        <p14:creationId xmlns:p14="http://schemas.microsoft.com/office/powerpoint/2010/main" xmlns="" val="1607693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Modifiez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51231CEA-B9F3-4C44-B4F4-C009144B01AF}" type="datetimeFigureOut">
              <a:rPr lang="ar-DZ" smtClean="0"/>
              <a:pPr/>
              <a:t>26-06-1442</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58267F80-C090-4E27-AB41-E30B5D2FF912}" type="slidenum">
              <a:rPr lang="ar-DZ" smtClean="0"/>
              <a:pPr/>
              <a:t>‹N°›</a:t>
            </a:fld>
            <a:endParaRPr lang="ar-DZ"/>
          </a:p>
        </p:txBody>
      </p:sp>
    </p:spTree>
    <p:extLst>
      <p:ext uri="{BB962C8B-B14F-4D97-AF65-F5344CB8AC3E}">
        <p14:creationId xmlns:p14="http://schemas.microsoft.com/office/powerpoint/2010/main" xmlns="" val="526263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Modifiez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51231CEA-B9F3-4C44-B4F4-C009144B01AF}" type="datetimeFigureOut">
              <a:rPr lang="ar-DZ" smtClean="0"/>
              <a:pPr/>
              <a:t>26-06-1442</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58267F80-C090-4E27-AB41-E30B5D2FF912}" type="slidenum">
              <a:rPr lang="ar-DZ" smtClean="0"/>
              <a:pPr/>
              <a:t>‹N°›</a:t>
            </a:fld>
            <a:endParaRPr lang="ar-DZ"/>
          </a:p>
        </p:txBody>
      </p:sp>
    </p:spTree>
    <p:extLst>
      <p:ext uri="{BB962C8B-B14F-4D97-AF65-F5344CB8AC3E}">
        <p14:creationId xmlns:p14="http://schemas.microsoft.com/office/powerpoint/2010/main" xmlns="" val="4175034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fr-FR" smtClean="0"/>
              <a:t>Modifiez le style du titre</a:t>
            </a:r>
            <a:endParaRPr lang="ar-DZ"/>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1231CEA-B9F3-4C44-B4F4-C009144B01AF}" type="datetimeFigureOut">
              <a:rPr lang="ar-DZ" smtClean="0"/>
              <a:pPr/>
              <a:t>26-06-1442</a:t>
            </a:fld>
            <a:endParaRPr lang="ar-DZ"/>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a:p>
        </p:txBody>
      </p:sp>
      <p:sp>
        <p:nvSpPr>
          <p:cNvPr id="6" name="Espace réservé du numéro de diapositive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58267F80-C090-4E27-AB41-E30B5D2FF912}" type="slidenum">
              <a:rPr lang="ar-DZ" smtClean="0"/>
              <a:pPr/>
              <a:t>‹N°›</a:t>
            </a:fld>
            <a:endParaRPr lang="ar-DZ"/>
          </a:p>
        </p:txBody>
      </p:sp>
    </p:spTree>
    <p:extLst>
      <p:ext uri="{BB962C8B-B14F-4D97-AF65-F5344CB8AC3E}">
        <p14:creationId xmlns:p14="http://schemas.microsoft.com/office/powerpoint/2010/main" xmlns="" val="8130019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r>
              <a:rPr lang="ar-DZ" dirty="0" smtClean="0"/>
              <a:t>التخطيط للموارد البشرية</a:t>
            </a:r>
            <a:endParaRPr lang="fr-FR" dirty="0"/>
          </a:p>
        </p:txBody>
      </p:sp>
      <p:sp>
        <p:nvSpPr>
          <p:cNvPr id="9" name="Espace réservé du contenu 8"/>
          <p:cNvSpPr>
            <a:spLocks noGrp="1"/>
          </p:cNvSpPr>
          <p:nvPr>
            <p:ph idx="1"/>
          </p:nvPr>
        </p:nvSpPr>
        <p:spPr/>
        <p:txBody>
          <a:bodyPr/>
          <a:lstStyle/>
          <a:p>
            <a:r>
              <a:rPr lang="ar-DZ" dirty="0" smtClean="0"/>
              <a:t>تتمثل هذه العملية في دراسة مختلف العوامل المؤثرة على المنظمة في سوق الشغل، وتحديد احتياجات المؤسسة من اليد العاملة على المدى القصير، المتوسط والبعيد.</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1428736"/>
            <a:ext cx="8795998" cy="2246769"/>
          </a:xfrm>
          <a:prstGeom prst="rect">
            <a:avLst/>
          </a:prstGeom>
          <a:noFill/>
        </p:spPr>
        <p:txBody>
          <a:bodyPr wrap="square" rtlCol="0">
            <a:spAutoFit/>
          </a:bodyPr>
          <a:lstStyle/>
          <a:p>
            <a:r>
              <a:rPr lang="ar-DZ" sz="2800" dirty="0" smtClean="0"/>
              <a:t>بعد تحديد نوع الإستراتيجية اللازمة يجب وضع خطة عمل تسمح بالوصول إلى الأهداف المرجوة، هذه الخطة تقتضي تحديد الأهداف المسطرة، الأشخاص </a:t>
            </a:r>
            <a:r>
              <a:rPr lang="ar-DZ" sz="2800" dirty="0" err="1" smtClean="0"/>
              <a:t>المسؤولين</a:t>
            </a:r>
            <a:r>
              <a:rPr lang="ar-DZ" sz="2800" dirty="0" smtClean="0"/>
              <a:t> على تنفيذ الخطة والآجال المحددة لكل عمل مخطط في ميدان الموارد البشرية  والأجدر أن تكون متابعة متواصلة لكل خطوة من الخطوات المسطرة سواء تعلق الأمر بالتوظيف ، التكوين ، </a:t>
            </a:r>
            <a:r>
              <a:rPr lang="ar-DZ" sz="2800" dirty="0" err="1" smtClean="0"/>
              <a:t>التاهيل</a:t>
            </a:r>
            <a:r>
              <a:rPr lang="ar-DZ" sz="2800" dirty="0" smtClean="0"/>
              <a:t> أو الترقية.  </a:t>
            </a:r>
            <a:endParaRPr lang="fr-FR"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المرحلة الخامسة: التخطيط للعمليات اللازمة</a:t>
            </a:r>
            <a:endParaRPr lang="fr-FR" dirty="0"/>
          </a:p>
        </p:txBody>
      </p:sp>
      <p:graphicFrame>
        <p:nvGraphicFramePr>
          <p:cNvPr id="4" name="Espace réservé du contenu 3"/>
          <p:cNvGraphicFramePr>
            <a:graphicFrameLocks noGrp="1"/>
          </p:cNvGraphicFramePr>
          <p:nvPr>
            <p:ph idx="1"/>
          </p:nvPr>
        </p:nvGraphicFramePr>
        <p:xfrm>
          <a:off x="457200" y="1600200"/>
          <a:ext cx="8229600" cy="3200400"/>
        </p:xfrm>
        <a:graphic>
          <a:graphicData uri="http://schemas.openxmlformats.org/drawingml/2006/table">
            <a:tbl>
              <a:tblPr firstRow="1" bandRow="1">
                <a:tableStyleId>{5940675A-B579-460E-94D1-54222C63F5DA}</a:tableStyleId>
              </a:tblPr>
              <a:tblGrid>
                <a:gridCol w="5900750"/>
                <a:gridCol w="2328850"/>
              </a:tblGrid>
              <a:tr h="370840">
                <a:tc>
                  <a:txBody>
                    <a:bodyPr/>
                    <a:lstStyle/>
                    <a:p>
                      <a:r>
                        <a:rPr lang="ar-DZ" sz="2400" dirty="0" smtClean="0"/>
                        <a:t>                       التدابير</a:t>
                      </a:r>
                      <a:endParaRPr lang="fr-FR" sz="2400" dirty="0"/>
                    </a:p>
                  </a:txBody>
                  <a:tcPr/>
                </a:tc>
                <a:tc>
                  <a:txBody>
                    <a:bodyPr/>
                    <a:lstStyle/>
                    <a:p>
                      <a:r>
                        <a:rPr lang="ar-DZ" sz="2400" dirty="0" smtClean="0"/>
                        <a:t>نوع الفارق</a:t>
                      </a:r>
                      <a:endParaRPr lang="fr-FR" sz="2400" dirty="0"/>
                    </a:p>
                  </a:txBody>
                  <a:tcPr/>
                </a:tc>
              </a:tr>
              <a:tr h="370840">
                <a:tc>
                  <a:txBody>
                    <a:bodyPr/>
                    <a:lstStyle/>
                    <a:p>
                      <a:r>
                        <a:rPr lang="ar-DZ" sz="2400" dirty="0" smtClean="0"/>
                        <a:t>-توظيف أو تشغيل (جلب موارد بشرية جديدة)</a:t>
                      </a:r>
                    </a:p>
                    <a:p>
                      <a:r>
                        <a:rPr lang="ar-DZ" sz="2400" dirty="0" smtClean="0"/>
                        <a:t>-برنامج توظيف أو تشغيل</a:t>
                      </a:r>
                      <a:r>
                        <a:rPr lang="ar-DZ" sz="2400" baseline="0" dirty="0" smtClean="0"/>
                        <a:t> داخلي أو خارجي</a:t>
                      </a:r>
                    </a:p>
                    <a:p>
                      <a:r>
                        <a:rPr lang="ar-DZ" sz="2400" baseline="0" dirty="0" smtClean="0"/>
                        <a:t>-تقليص (تسريح مؤقت أو نهائي)</a:t>
                      </a:r>
                      <a:endParaRPr lang="fr-FR" sz="2400" dirty="0"/>
                    </a:p>
                  </a:txBody>
                  <a:tcPr/>
                </a:tc>
                <a:tc>
                  <a:txBody>
                    <a:bodyPr/>
                    <a:lstStyle/>
                    <a:p>
                      <a:r>
                        <a:rPr lang="ar-DZ" sz="2400" dirty="0" smtClean="0"/>
                        <a:t>الفارق الكمي</a:t>
                      </a:r>
                      <a:endParaRPr lang="fr-FR" sz="2400" dirty="0"/>
                    </a:p>
                  </a:txBody>
                  <a:tcPr/>
                </a:tc>
              </a:tr>
              <a:tr h="370840">
                <a:tc>
                  <a:txBody>
                    <a:bodyPr/>
                    <a:lstStyle/>
                    <a:p>
                      <a:r>
                        <a:rPr lang="ar-DZ" sz="2400" dirty="0" smtClean="0"/>
                        <a:t>-إعادة الهيكلة </a:t>
                      </a:r>
                    </a:p>
                    <a:p>
                      <a:r>
                        <a:rPr lang="ar-DZ" sz="2400" dirty="0" smtClean="0"/>
                        <a:t>-تقييم النتائج</a:t>
                      </a:r>
                    </a:p>
                    <a:p>
                      <a:r>
                        <a:rPr lang="ar-DZ" sz="2400" dirty="0" smtClean="0"/>
                        <a:t>-إعادة توزيع الموارد البشرية</a:t>
                      </a:r>
                    </a:p>
                    <a:p>
                      <a:r>
                        <a:rPr lang="ar-DZ" sz="2400" dirty="0" smtClean="0"/>
                        <a:t>-تكوين، تدريب، تربص ، تأهيل</a:t>
                      </a:r>
                      <a:endParaRPr lang="fr-FR" sz="2400" dirty="0"/>
                    </a:p>
                  </a:txBody>
                  <a:tcPr/>
                </a:tc>
                <a:tc>
                  <a:txBody>
                    <a:bodyPr/>
                    <a:lstStyle/>
                    <a:p>
                      <a:r>
                        <a:rPr lang="ar-DZ" sz="2400" dirty="0" smtClean="0"/>
                        <a:t>الفارق النوعي</a:t>
                      </a:r>
                      <a:endParaRPr lang="fr-FR" sz="2400" dirty="0"/>
                    </a:p>
                  </a:txBody>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التوظيف</a:t>
            </a:r>
            <a:endParaRPr lang="fr-FR" dirty="0"/>
          </a:p>
        </p:txBody>
      </p:sp>
      <p:graphicFrame>
        <p:nvGraphicFramePr>
          <p:cNvPr id="4" name="Espace réservé du contenu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dirty="0" smtClean="0"/>
              <a:t>المرحلة الأولى : تحليل الاحتياجات من الموارد البشرية</a:t>
            </a:r>
            <a:endParaRPr lang="fr-FR" dirty="0"/>
          </a:p>
        </p:txBody>
      </p:sp>
      <p:sp>
        <p:nvSpPr>
          <p:cNvPr id="3" name="Espace réservé du contenu 2"/>
          <p:cNvSpPr>
            <a:spLocks noGrp="1"/>
          </p:cNvSpPr>
          <p:nvPr>
            <p:ph idx="1"/>
          </p:nvPr>
        </p:nvSpPr>
        <p:spPr/>
        <p:txBody>
          <a:bodyPr>
            <a:normAutofit/>
          </a:bodyPr>
          <a:lstStyle/>
          <a:p>
            <a:r>
              <a:rPr lang="ar-DZ" sz="2400" dirty="0" smtClean="0"/>
              <a:t>من الضروري تحديد احتياجات المؤسسة من </a:t>
            </a:r>
            <a:r>
              <a:rPr lang="ar-DZ" sz="2400" dirty="0" err="1" smtClean="0"/>
              <a:t>اليدالعاملة</a:t>
            </a:r>
            <a:r>
              <a:rPr lang="ar-DZ" sz="2400" dirty="0" smtClean="0"/>
              <a:t> بدقة عالية من حيث الكم </a:t>
            </a:r>
            <a:r>
              <a:rPr lang="ar-DZ" sz="2400" dirty="0" err="1" smtClean="0"/>
              <a:t>و</a:t>
            </a:r>
            <a:r>
              <a:rPr lang="ar-DZ" sz="2400" dirty="0" smtClean="0"/>
              <a:t> النوع لذلك نطرح </a:t>
            </a:r>
            <a:r>
              <a:rPr lang="ar-DZ" sz="2400" dirty="0" err="1" smtClean="0"/>
              <a:t>التساؤولات</a:t>
            </a:r>
            <a:r>
              <a:rPr lang="ar-DZ" sz="2400" dirty="0" smtClean="0"/>
              <a:t> التالية:</a:t>
            </a:r>
          </a:p>
          <a:p>
            <a:r>
              <a:rPr lang="ar-DZ" sz="2400" dirty="0" smtClean="0"/>
              <a:t>لأي نشاط ولأي مشروع أو لأي عهدة نحتاج إلى يد عاملة إضافية؟</a:t>
            </a:r>
          </a:p>
          <a:p>
            <a:r>
              <a:rPr lang="ar-DZ" sz="2400" dirty="0" smtClean="0"/>
              <a:t>متى نحتاج إليها؟</a:t>
            </a:r>
          </a:p>
          <a:p>
            <a:r>
              <a:rPr lang="ar-DZ" sz="2400" dirty="0" smtClean="0"/>
              <a:t>كم عدد الأشخاص الذين نحتاج إليهم؟</a:t>
            </a:r>
          </a:p>
          <a:p>
            <a:r>
              <a:rPr lang="ar-DZ" sz="2400" dirty="0" smtClean="0"/>
              <a:t>في هذه المرحلة يجب تحديد الكفاءات والمؤهلات والقدرات اللازمة عند </a:t>
            </a:r>
            <a:r>
              <a:rPr lang="ar-DZ" sz="2400" dirty="0" err="1" smtClean="0"/>
              <a:t>المترشح</a:t>
            </a:r>
            <a:r>
              <a:rPr lang="ar-DZ" sz="2400" dirty="0" smtClean="0"/>
              <a:t>، فتحديد شروط الحصول على المنصب يتمثل في تعيين النشاطات والأعمال المرتبطة بالمنصب، مستوى الأجر المتوقع، وكذا الملامح والشروط المرتبطة </a:t>
            </a:r>
            <a:r>
              <a:rPr lang="ar-DZ" sz="2400" dirty="0" err="1" smtClean="0"/>
              <a:t>بالمترشح</a:t>
            </a:r>
            <a:r>
              <a:rPr lang="ar-DZ" sz="2400" dirty="0" smtClean="0"/>
              <a:t> ولذلك يجب تحديد كل هذه الشروط عن طريق تحليل منصب العمل </a:t>
            </a:r>
            <a:r>
              <a:rPr lang="ar-DZ" sz="2400" dirty="0" err="1" smtClean="0"/>
              <a:t>و</a:t>
            </a:r>
            <a:r>
              <a:rPr lang="ar-DZ" sz="2400" dirty="0" smtClean="0"/>
              <a:t> النشاطات المتعلقة </a:t>
            </a:r>
            <a:r>
              <a:rPr lang="ar-DZ" sz="2400" dirty="0" err="1" smtClean="0"/>
              <a:t>به</a:t>
            </a:r>
            <a:r>
              <a:rPr lang="ar-DZ" sz="2400" dirty="0" smtClean="0"/>
              <a:t> لتحديد الشروط بشكل عام لنشر إعلان الترشح، وكذا </a:t>
            </a:r>
            <a:r>
              <a:rPr lang="ar-DZ" sz="2400" dirty="0" err="1" smtClean="0"/>
              <a:t>الإستعانة</a:t>
            </a:r>
            <a:r>
              <a:rPr lang="ar-DZ" sz="2400" dirty="0" smtClean="0"/>
              <a:t> </a:t>
            </a:r>
            <a:r>
              <a:rPr lang="ar-DZ" sz="2400" dirty="0" err="1" smtClean="0"/>
              <a:t>بها</a:t>
            </a:r>
            <a:r>
              <a:rPr lang="ar-DZ" sz="2400" dirty="0" smtClean="0"/>
              <a:t> في المرحلة الرابعة (</a:t>
            </a:r>
            <a:r>
              <a:rPr lang="ar-DZ" sz="2400" dirty="0" err="1" smtClean="0"/>
              <a:t>الإنتقاء</a:t>
            </a:r>
            <a:r>
              <a:rPr lang="ar-DZ" sz="2400" dirty="0" smtClean="0"/>
              <a:t>).  </a:t>
            </a:r>
            <a:endParaRPr lang="fr-FR"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المرحلة الثانية: التوظيف</a:t>
            </a:r>
            <a:endParaRPr lang="fr-FR" dirty="0"/>
          </a:p>
        </p:txBody>
      </p:sp>
      <p:sp>
        <p:nvSpPr>
          <p:cNvPr id="3" name="Espace réservé du contenu 2"/>
          <p:cNvSpPr>
            <a:spLocks noGrp="1"/>
          </p:cNvSpPr>
          <p:nvPr>
            <p:ph idx="1"/>
          </p:nvPr>
        </p:nvSpPr>
        <p:spPr/>
        <p:txBody>
          <a:bodyPr>
            <a:normAutofit fontScale="92500" lnSpcReduction="20000"/>
          </a:bodyPr>
          <a:lstStyle/>
          <a:p>
            <a:r>
              <a:rPr lang="ar-DZ" dirty="0" smtClean="0"/>
              <a:t>بعد تحديد مواصفات المنصب ، يصبح من الضروري التخطيط للطرق والأساليب الواجب استعمالها لإنشاء بنك </a:t>
            </a:r>
            <a:r>
              <a:rPr lang="ar-DZ" dirty="0" err="1" smtClean="0"/>
              <a:t>للمترشحين</a:t>
            </a:r>
            <a:r>
              <a:rPr lang="ar-DZ" dirty="0" smtClean="0"/>
              <a:t> .</a:t>
            </a:r>
          </a:p>
          <a:p>
            <a:r>
              <a:rPr lang="ar-DZ" dirty="0" smtClean="0"/>
              <a:t>مصادر التوظيف: </a:t>
            </a:r>
          </a:p>
          <a:p>
            <a:r>
              <a:rPr lang="ar-DZ" dirty="0" smtClean="0"/>
              <a:t>المصدر الداخلي:تتمثل في البحث عن </a:t>
            </a:r>
            <a:r>
              <a:rPr lang="ar-DZ" dirty="0" err="1" smtClean="0"/>
              <a:t>المترشحين</a:t>
            </a:r>
            <a:r>
              <a:rPr lang="ar-DZ" dirty="0" smtClean="0"/>
              <a:t> الموجودين داخل المؤسسة، هذه الطريقة أقل تكلفة ولها آثار إيجابية على جو العمل (التحفيز)، كما أنها لا يمكن أن تكون الوحيدة في البحث عن اليد العاملة لأنها تحرم المؤسسة من الطاقات والمؤهلات الجديدة .</a:t>
            </a:r>
          </a:p>
          <a:p>
            <a:r>
              <a:rPr lang="ar-DZ" dirty="0" smtClean="0"/>
              <a:t>المصدر الخارجي: عندما يصبح من الصعب إيجاد كفاءات داخل المؤسسة يجب اللجوء إلى سبل التوظيف الخارجية عن طريق الإعلان الخارجي.</a:t>
            </a:r>
          </a:p>
          <a:p>
            <a:endParaRPr lang="ar-DZ" dirty="0" smtClean="0"/>
          </a:p>
          <a:p>
            <a:pPr>
              <a:buNone/>
            </a:pP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المرحلة الثالثة: </a:t>
            </a:r>
            <a:r>
              <a:rPr lang="ar-DZ" dirty="0" err="1" smtClean="0"/>
              <a:t>الإنتقاء</a:t>
            </a:r>
            <a:r>
              <a:rPr lang="ar-DZ" dirty="0" smtClean="0"/>
              <a:t> الأولي</a:t>
            </a:r>
            <a:endParaRPr lang="fr-FR" dirty="0"/>
          </a:p>
        </p:txBody>
      </p:sp>
      <p:sp>
        <p:nvSpPr>
          <p:cNvPr id="3" name="Espace réservé du contenu 2"/>
          <p:cNvSpPr>
            <a:spLocks noGrp="1"/>
          </p:cNvSpPr>
          <p:nvPr>
            <p:ph idx="1"/>
          </p:nvPr>
        </p:nvSpPr>
        <p:spPr/>
        <p:txBody>
          <a:bodyPr/>
          <a:lstStyle/>
          <a:p>
            <a:r>
              <a:rPr lang="ar-DZ" dirty="0" smtClean="0"/>
              <a:t>تتمثل هذه المرحلة في القيام بفرز ملفات الترشح ويجب احترام شروط الفرز الأولية المعلن عنها في إعلان التوظيف</a:t>
            </a: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مثال عن طريقة </a:t>
            </a:r>
            <a:r>
              <a:rPr lang="ar-DZ" dirty="0" err="1" smtClean="0"/>
              <a:t>الإنتقاء</a:t>
            </a:r>
            <a:r>
              <a:rPr lang="ar-DZ" dirty="0" smtClean="0"/>
              <a:t> الأولي</a:t>
            </a:r>
            <a:endParaRPr lang="fr-FR" dirty="0"/>
          </a:p>
        </p:txBody>
      </p:sp>
      <p:graphicFrame>
        <p:nvGraphicFramePr>
          <p:cNvPr id="4" name="Espace réservé du contenu 3"/>
          <p:cNvGraphicFramePr>
            <a:graphicFrameLocks noGrp="1"/>
          </p:cNvGraphicFramePr>
          <p:nvPr>
            <p:ph idx="1"/>
          </p:nvPr>
        </p:nvGraphicFramePr>
        <p:xfrm>
          <a:off x="457200" y="1600200"/>
          <a:ext cx="8229600" cy="2494280"/>
        </p:xfrm>
        <a:graphic>
          <a:graphicData uri="http://schemas.openxmlformats.org/drawingml/2006/table">
            <a:tbl>
              <a:tblPr firstRow="1" bandRow="1">
                <a:tableStyleId>{3C2FFA5D-87B4-456A-9821-1D502468CF0F}</a:tableStyleId>
              </a:tblPr>
              <a:tblGrid>
                <a:gridCol w="1645920"/>
                <a:gridCol w="1645920"/>
                <a:gridCol w="1645920"/>
                <a:gridCol w="1645920"/>
                <a:gridCol w="1645920"/>
              </a:tblGrid>
              <a:tr h="370840">
                <a:tc>
                  <a:txBody>
                    <a:bodyPr/>
                    <a:lstStyle/>
                    <a:p>
                      <a:r>
                        <a:rPr lang="ar-DZ" dirty="0" smtClean="0"/>
                        <a:t>النقطة العامة</a:t>
                      </a:r>
                      <a:endParaRPr lang="fr-FR" dirty="0"/>
                    </a:p>
                  </a:txBody>
                  <a:tcPr/>
                </a:tc>
                <a:tc>
                  <a:txBody>
                    <a:bodyPr/>
                    <a:lstStyle/>
                    <a:p>
                      <a:r>
                        <a:rPr lang="ar-DZ" dirty="0" smtClean="0"/>
                        <a:t>التحكم في أدوات</a:t>
                      </a:r>
                      <a:r>
                        <a:rPr lang="ar-DZ" baseline="0" dirty="0" smtClean="0"/>
                        <a:t> العمل</a:t>
                      </a:r>
                      <a:endParaRPr lang="fr-FR" dirty="0"/>
                    </a:p>
                  </a:txBody>
                  <a:tcPr/>
                </a:tc>
                <a:tc>
                  <a:txBody>
                    <a:bodyPr/>
                    <a:lstStyle/>
                    <a:p>
                      <a:r>
                        <a:rPr lang="ar-DZ" dirty="0" smtClean="0"/>
                        <a:t>التجربة</a:t>
                      </a:r>
                      <a:endParaRPr lang="fr-FR" dirty="0"/>
                    </a:p>
                  </a:txBody>
                  <a:tcPr/>
                </a:tc>
                <a:tc>
                  <a:txBody>
                    <a:bodyPr/>
                    <a:lstStyle/>
                    <a:p>
                      <a:r>
                        <a:rPr lang="ar-DZ" dirty="0" smtClean="0"/>
                        <a:t>المؤهل</a:t>
                      </a:r>
                      <a:endParaRPr lang="fr-FR" dirty="0"/>
                    </a:p>
                  </a:txBody>
                  <a:tcPr/>
                </a:tc>
                <a:tc>
                  <a:txBody>
                    <a:bodyPr/>
                    <a:lstStyle/>
                    <a:p>
                      <a:r>
                        <a:rPr lang="ar-DZ" dirty="0" smtClean="0"/>
                        <a:t>المنصب المقترح</a:t>
                      </a:r>
                      <a:endParaRPr lang="fr-FR" dirty="0"/>
                    </a:p>
                  </a:txBody>
                  <a:tcPr/>
                </a:tc>
              </a:tr>
              <a:tr h="370840">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r>
                        <a:rPr lang="ar-DZ" dirty="0" err="1" smtClean="0"/>
                        <a:t>المترشح</a:t>
                      </a:r>
                      <a:r>
                        <a:rPr lang="ar-DZ" dirty="0" smtClean="0"/>
                        <a:t> 1</a:t>
                      </a:r>
                      <a:endParaRPr lang="fr-FR" dirty="0"/>
                    </a:p>
                  </a:txBody>
                  <a:tcPr/>
                </a:tc>
              </a:tr>
              <a:tr h="370840">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r>
                        <a:rPr lang="ar-DZ" dirty="0" err="1" smtClean="0"/>
                        <a:t>المترشح</a:t>
                      </a:r>
                      <a:r>
                        <a:rPr lang="ar-DZ" dirty="0" smtClean="0"/>
                        <a:t> 2</a:t>
                      </a:r>
                      <a:endParaRPr lang="fr-FR" dirty="0"/>
                    </a:p>
                  </a:txBody>
                  <a:tcPr/>
                </a:tc>
              </a:tr>
              <a:tr h="370840">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r>
                        <a:rPr lang="ar-DZ" dirty="0" err="1" smtClean="0"/>
                        <a:t>المترشح</a:t>
                      </a:r>
                      <a:r>
                        <a:rPr lang="ar-DZ" dirty="0" smtClean="0"/>
                        <a:t> 3</a:t>
                      </a:r>
                      <a:endParaRPr lang="fr-FR" dirty="0"/>
                    </a:p>
                  </a:txBody>
                  <a:tcPr/>
                </a:tc>
              </a:tr>
              <a:tr h="370840">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r>
                        <a:rPr lang="ar-DZ" dirty="0" err="1" smtClean="0"/>
                        <a:t>المترشح</a:t>
                      </a:r>
                      <a:r>
                        <a:rPr lang="ar-DZ" dirty="0" smtClean="0"/>
                        <a:t> 4</a:t>
                      </a:r>
                      <a:endParaRPr lang="fr-FR" dirty="0"/>
                    </a:p>
                  </a:txBody>
                  <a:tcPr/>
                </a:tc>
              </a:tr>
              <a:tr h="370840">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r>
                        <a:rPr lang="ar-DZ" dirty="0" err="1" smtClean="0"/>
                        <a:t>المترشح</a:t>
                      </a:r>
                      <a:r>
                        <a:rPr lang="ar-DZ" dirty="0" smtClean="0"/>
                        <a:t> 5</a:t>
                      </a:r>
                      <a:endParaRPr lang="fr-FR" dirty="0"/>
                    </a:p>
                  </a:txBody>
                  <a:tcPr/>
                </a:tc>
              </a:tr>
            </a:tbl>
          </a:graphicData>
        </a:graphic>
      </p:graphicFrame>
      <p:sp>
        <p:nvSpPr>
          <p:cNvPr id="5" name="ZoneTexte 4"/>
          <p:cNvSpPr txBox="1"/>
          <p:nvPr/>
        </p:nvSpPr>
        <p:spPr>
          <a:xfrm>
            <a:off x="1084504" y="4929198"/>
            <a:ext cx="6244017" cy="584775"/>
          </a:xfrm>
          <a:prstGeom prst="rect">
            <a:avLst/>
          </a:prstGeom>
          <a:noFill/>
        </p:spPr>
        <p:txBody>
          <a:bodyPr wrap="none" rtlCol="0">
            <a:spAutoFit/>
          </a:bodyPr>
          <a:lstStyle/>
          <a:p>
            <a:r>
              <a:rPr lang="ar-DZ" sz="3200" dirty="0" smtClean="0"/>
              <a:t>التنقيط يكون </a:t>
            </a:r>
            <a:r>
              <a:rPr lang="ar-DZ" sz="3200" dirty="0" err="1" smtClean="0"/>
              <a:t>يمعيار</a:t>
            </a:r>
            <a:r>
              <a:rPr lang="ar-DZ" sz="3200" dirty="0" smtClean="0"/>
              <a:t> كمي عادة يتم تحديده مسبقا</a:t>
            </a:r>
            <a:endParaRPr lang="fr-FR"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المرحلة الرابعة: مقابلات </a:t>
            </a:r>
            <a:r>
              <a:rPr lang="ar-DZ" dirty="0" err="1" smtClean="0"/>
              <a:t>الإنتقاء</a:t>
            </a:r>
            <a:endParaRPr lang="fr-FR" dirty="0"/>
          </a:p>
        </p:txBody>
      </p:sp>
      <p:sp>
        <p:nvSpPr>
          <p:cNvPr id="3" name="Espace réservé du contenu 2"/>
          <p:cNvSpPr>
            <a:spLocks noGrp="1"/>
          </p:cNvSpPr>
          <p:nvPr>
            <p:ph idx="1"/>
          </p:nvPr>
        </p:nvSpPr>
        <p:spPr/>
        <p:txBody>
          <a:bodyPr/>
          <a:lstStyle/>
          <a:p>
            <a:r>
              <a:rPr lang="ar-DZ" dirty="0" smtClean="0"/>
              <a:t>قبل المقابلة يجب إعداد طريقة إجرائها </a:t>
            </a:r>
            <a:r>
              <a:rPr lang="ar-DZ" dirty="0" err="1" smtClean="0"/>
              <a:t>و</a:t>
            </a:r>
            <a:r>
              <a:rPr lang="ar-DZ" dirty="0" smtClean="0"/>
              <a:t> مضمون اللقاء الذي سيجمعنا </a:t>
            </a:r>
            <a:r>
              <a:rPr lang="ar-DZ" dirty="0" err="1" smtClean="0"/>
              <a:t>بالمترشحين</a:t>
            </a:r>
            <a:r>
              <a:rPr lang="ar-DZ" dirty="0" smtClean="0"/>
              <a:t> على أساس معايير تقييم موضوعية قابلة للقياس، بحيث يتم تنصيب لجنة </a:t>
            </a:r>
            <a:r>
              <a:rPr lang="ar-DZ" dirty="0" err="1" smtClean="0"/>
              <a:t>الإنتقاء</a:t>
            </a:r>
            <a:r>
              <a:rPr lang="ar-DZ" dirty="0" smtClean="0"/>
              <a:t> متكونة من عدة </a:t>
            </a:r>
            <a:r>
              <a:rPr lang="ar-DZ" dirty="0" err="1" smtClean="0"/>
              <a:t>مسؤولينحتى</a:t>
            </a:r>
            <a:r>
              <a:rPr lang="ar-DZ" dirty="0" smtClean="0"/>
              <a:t> تكون هناك آراء مختلفة حول </a:t>
            </a:r>
            <a:r>
              <a:rPr lang="ar-DZ" dirty="0" err="1" smtClean="0"/>
              <a:t>المترشحين</a:t>
            </a:r>
            <a:r>
              <a:rPr lang="ar-DZ" dirty="0" smtClean="0"/>
              <a:t>، بحيث تكون </a:t>
            </a:r>
            <a:r>
              <a:rPr lang="ar-DZ" dirty="0" err="1" smtClean="0"/>
              <a:t>مسؤولة</a:t>
            </a:r>
            <a:r>
              <a:rPr lang="ar-DZ" dirty="0" smtClean="0"/>
              <a:t> على إبراز المعايير الأساسية خلال المقابلات .</a:t>
            </a:r>
          </a:p>
          <a:p>
            <a:r>
              <a:rPr lang="ar-DZ" dirty="0" smtClean="0"/>
              <a:t>كما يمكن للمؤسسة الاستعانة بمستشار توظيف يكون احترافي في المجال.</a:t>
            </a:r>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شبكة مقابلة </a:t>
            </a:r>
            <a:r>
              <a:rPr lang="ar-DZ" dirty="0" err="1" smtClean="0"/>
              <a:t>الإنتقاء</a:t>
            </a:r>
            <a:endParaRPr lang="fr-FR" dirty="0"/>
          </a:p>
        </p:txBody>
      </p:sp>
      <p:sp>
        <p:nvSpPr>
          <p:cNvPr id="3" name="Espace réservé du contenu 2"/>
          <p:cNvSpPr>
            <a:spLocks noGrp="1"/>
          </p:cNvSpPr>
          <p:nvPr>
            <p:ph idx="1"/>
          </p:nvPr>
        </p:nvSpPr>
        <p:spPr/>
        <p:txBody>
          <a:bodyPr/>
          <a:lstStyle/>
          <a:p>
            <a:r>
              <a:rPr lang="ar-DZ" dirty="0" smtClean="0"/>
              <a:t>1-استقبال </a:t>
            </a:r>
            <a:r>
              <a:rPr lang="ar-DZ" dirty="0" err="1" smtClean="0"/>
              <a:t>المترشح</a:t>
            </a:r>
            <a:r>
              <a:rPr lang="ar-DZ" dirty="0" smtClean="0"/>
              <a:t> / 2-التجربة ومدة العمل في نفس المجال</a:t>
            </a:r>
          </a:p>
          <a:p>
            <a:pPr>
              <a:buNone/>
            </a:pPr>
            <a:r>
              <a:rPr lang="ar-DZ" dirty="0" smtClean="0"/>
              <a:t>3-الكفاءات / 4-الخصوصيات الشخصية</a:t>
            </a:r>
          </a:p>
          <a:p>
            <a:pPr>
              <a:buNone/>
            </a:pPr>
            <a:r>
              <a:rPr lang="ar-DZ" dirty="0" smtClean="0"/>
              <a:t>تحضير المقابلة: </a:t>
            </a:r>
          </a:p>
          <a:p>
            <a:pPr>
              <a:buNone/>
            </a:pPr>
            <a:r>
              <a:rPr lang="ar-DZ" dirty="0" smtClean="0"/>
              <a:t>تحديد الوقت والمكان الخاص بالمقابلة/ وضع </a:t>
            </a:r>
            <a:r>
              <a:rPr lang="ar-DZ" dirty="0" err="1" smtClean="0"/>
              <a:t>المترشح</a:t>
            </a:r>
            <a:r>
              <a:rPr lang="ar-DZ" dirty="0" smtClean="0"/>
              <a:t> في وضعية مرتاحة / تحديد </a:t>
            </a:r>
            <a:r>
              <a:rPr lang="ar-DZ" dirty="0" err="1" smtClean="0"/>
              <a:t>سيرورة</a:t>
            </a:r>
            <a:r>
              <a:rPr lang="ar-DZ" dirty="0" smtClean="0"/>
              <a:t> ومجرى المقابلة/ الاستماع</a:t>
            </a:r>
          </a:p>
          <a:p>
            <a:pPr>
              <a:buNone/>
            </a:pPr>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المرحلة الرابعة تابع الاختبارات النفسية</a:t>
            </a:r>
            <a:endParaRPr lang="fr-FR" dirty="0"/>
          </a:p>
        </p:txBody>
      </p:sp>
      <p:sp>
        <p:nvSpPr>
          <p:cNvPr id="3" name="Espace réservé du contenu 2"/>
          <p:cNvSpPr>
            <a:spLocks noGrp="1"/>
          </p:cNvSpPr>
          <p:nvPr>
            <p:ph idx="1"/>
          </p:nvPr>
        </p:nvSpPr>
        <p:spPr/>
        <p:txBody>
          <a:bodyPr/>
          <a:lstStyle/>
          <a:p>
            <a:r>
              <a:rPr lang="ar-DZ" dirty="0" smtClean="0"/>
              <a:t>الاختبارات الخاصة بالقدرات العامة </a:t>
            </a:r>
          </a:p>
          <a:p>
            <a:r>
              <a:rPr lang="ar-DZ" dirty="0" smtClean="0"/>
              <a:t>الاختبارات التقنية </a:t>
            </a:r>
          </a:p>
          <a:p>
            <a:r>
              <a:rPr lang="ar-DZ" dirty="0" smtClean="0"/>
              <a:t>الاختبارات الشخصية </a:t>
            </a:r>
          </a:p>
          <a:p>
            <a:r>
              <a:rPr lang="ar-DZ" dirty="0" smtClean="0"/>
              <a:t>الاختبارات الفعلية (محاكاة الواقع)</a:t>
            </a:r>
          </a:p>
          <a:p>
            <a:pPr>
              <a:buNone/>
            </a:pP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مراحل التخطيط</a:t>
            </a:r>
            <a:endParaRPr lang="fr-FR" dirty="0"/>
          </a:p>
        </p:txBody>
      </p:sp>
      <p:graphicFrame>
        <p:nvGraphicFramePr>
          <p:cNvPr id="4" name="Espace réservé du contenu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المرحلة الخامسة: التفكير بعد الانتقاء</a:t>
            </a:r>
            <a:endParaRPr lang="fr-FR" dirty="0"/>
          </a:p>
        </p:txBody>
      </p:sp>
      <p:sp>
        <p:nvSpPr>
          <p:cNvPr id="3" name="Espace réservé du contenu 2"/>
          <p:cNvSpPr>
            <a:spLocks noGrp="1"/>
          </p:cNvSpPr>
          <p:nvPr>
            <p:ph idx="1"/>
          </p:nvPr>
        </p:nvSpPr>
        <p:spPr/>
        <p:txBody>
          <a:bodyPr/>
          <a:lstStyle/>
          <a:p>
            <a:r>
              <a:rPr lang="ar-DZ" dirty="0" smtClean="0"/>
              <a:t>يبدأ التفكير في هذه المرحلة بناءا على المعطيات التي تم جمعها في المقابلات والاختبارات التقنية النفسية وذلك بهدف وضع تصنيف موضوعي لنتائج </a:t>
            </a:r>
            <a:r>
              <a:rPr lang="ar-DZ" dirty="0" err="1" smtClean="0"/>
              <a:t>المترشحين</a:t>
            </a:r>
            <a:r>
              <a:rPr lang="ar-DZ" dirty="0" smtClean="0"/>
              <a:t> للخروج باختيار فالأخير.</a:t>
            </a:r>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المرحلة السادسة: قرار التوظيف</a:t>
            </a:r>
            <a:endParaRPr lang="fr-FR" dirty="0"/>
          </a:p>
        </p:txBody>
      </p:sp>
      <p:sp>
        <p:nvSpPr>
          <p:cNvPr id="3" name="Espace réservé du contenu 2"/>
          <p:cNvSpPr>
            <a:spLocks noGrp="1"/>
          </p:cNvSpPr>
          <p:nvPr>
            <p:ph idx="1"/>
          </p:nvPr>
        </p:nvSpPr>
        <p:spPr/>
        <p:txBody>
          <a:bodyPr/>
          <a:lstStyle/>
          <a:p>
            <a:r>
              <a:rPr lang="ar-DZ" dirty="0" smtClean="0"/>
              <a:t>يرتكز قرار التوظيف كما أشرنا مسبقا لمجموعة من المعايير التي تم امتحان </a:t>
            </a:r>
            <a:r>
              <a:rPr lang="ar-DZ" dirty="0" err="1" smtClean="0"/>
              <a:t>المترشح</a:t>
            </a:r>
            <a:r>
              <a:rPr lang="ar-DZ" dirty="0" smtClean="0"/>
              <a:t> فيها منها: الكفاءات والمؤهلات/ التجربة / الحافز الشخصي/ القدرة على التأقلم / المميزات الشخصية  .</a:t>
            </a:r>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المرحلة السابعة: عقد العمل</a:t>
            </a:r>
            <a:endParaRPr lang="fr-FR" dirty="0"/>
          </a:p>
        </p:txBody>
      </p:sp>
      <p:sp>
        <p:nvSpPr>
          <p:cNvPr id="3" name="Espace réservé du contenu 2"/>
          <p:cNvSpPr>
            <a:spLocks noGrp="1"/>
          </p:cNvSpPr>
          <p:nvPr>
            <p:ph idx="1"/>
          </p:nvPr>
        </p:nvSpPr>
        <p:spPr/>
        <p:txBody>
          <a:bodyPr/>
          <a:lstStyle/>
          <a:p>
            <a:r>
              <a:rPr lang="ar-DZ" dirty="0" smtClean="0"/>
              <a:t>تعتبر وثيقة عقد العمل مستند رسمي يحتوي على بنود </a:t>
            </a:r>
            <a:r>
              <a:rPr lang="ar-DZ" dirty="0" err="1" smtClean="0"/>
              <a:t>و</a:t>
            </a:r>
            <a:r>
              <a:rPr lang="ar-DZ" dirty="0" smtClean="0"/>
              <a:t> مواد مستمدة من القانون العام للعمل </a:t>
            </a:r>
            <a:r>
              <a:rPr lang="ar-DZ" dirty="0" err="1" smtClean="0"/>
              <a:t>بالوظيف</a:t>
            </a:r>
            <a:r>
              <a:rPr lang="ar-DZ" dirty="0" smtClean="0"/>
              <a:t> العمومي وهذا يعني أنه يتم تحريره بناءا على قانون العمل الجزائري وينصح أن يحرر هذا العقد من طرف مختص في مجال علاقات العمل .</a:t>
            </a:r>
          </a:p>
          <a:p>
            <a:r>
              <a:rPr lang="ar-DZ" dirty="0" smtClean="0"/>
              <a:t>هناك ثلاث محاور أساسية لعقد العمل هي: نشاط </a:t>
            </a:r>
            <a:r>
              <a:rPr lang="ar-DZ" dirty="0" err="1" smtClean="0"/>
              <a:t>و</a:t>
            </a:r>
            <a:r>
              <a:rPr lang="ar-DZ" dirty="0" smtClean="0"/>
              <a:t> مهام العمل/ الأجرة / العلاقة </a:t>
            </a:r>
            <a:r>
              <a:rPr lang="ar-DZ" smtClean="0"/>
              <a:t>الوظيفية والتسلسلية.</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المرحلة الأولى : التفكير الاستراتيجي</a:t>
            </a:r>
            <a:endParaRPr lang="fr-FR" dirty="0"/>
          </a:p>
        </p:txBody>
      </p:sp>
      <p:sp>
        <p:nvSpPr>
          <p:cNvPr id="3" name="Espace réservé du contenu 2"/>
          <p:cNvSpPr>
            <a:spLocks noGrp="1"/>
          </p:cNvSpPr>
          <p:nvPr>
            <p:ph idx="1"/>
          </p:nvPr>
        </p:nvSpPr>
        <p:spPr/>
        <p:txBody>
          <a:bodyPr/>
          <a:lstStyle/>
          <a:p>
            <a:r>
              <a:rPr lang="ar-DZ" dirty="0" smtClean="0"/>
              <a:t>هذا النشاط أي التفكير الاستراتيجي يسمح بمعرفة وضعية المؤسسة الحالي ويكون هذا هن طريق تحليل المحيط الخارجي وتشخيص المحيط الداخلي لمعرفة العناصر المؤثرة على نمو المؤسسة ،بهذه الطريقة يمكن معرفة نقاط القوة ونقاط الضعف للمؤسسة ووضع </a:t>
            </a:r>
            <a:r>
              <a:rPr lang="ar-DZ" dirty="0" err="1" smtClean="0"/>
              <a:t>استراتيجية</a:t>
            </a:r>
            <a:r>
              <a:rPr lang="ar-DZ" dirty="0" smtClean="0"/>
              <a:t> تصحيح وتحسين الجوانب الناقصة.</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nvGraphicFramePr>
        <p:xfrm>
          <a:off x="1524000" y="1397000"/>
          <a:ext cx="6096000" cy="2931160"/>
        </p:xfrm>
        <a:graphic>
          <a:graphicData uri="http://schemas.openxmlformats.org/drawingml/2006/table">
            <a:tbl>
              <a:tblPr firstRow="1" bandRow="1">
                <a:tableStyleId>{5C22544A-7EE6-4342-B048-85BDC9FD1C3A}</a:tableStyleId>
              </a:tblPr>
              <a:tblGrid>
                <a:gridCol w="3048000"/>
                <a:gridCol w="3048000"/>
              </a:tblGrid>
              <a:tr h="370840">
                <a:tc>
                  <a:txBody>
                    <a:bodyPr/>
                    <a:lstStyle/>
                    <a:p>
                      <a:r>
                        <a:rPr lang="ar-DZ" dirty="0" smtClean="0"/>
                        <a:t>المحيط الخارجي</a:t>
                      </a:r>
                      <a:endParaRPr lang="fr-FR" dirty="0"/>
                    </a:p>
                  </a:txBody>
                  <a:tcPr/>
                </a:tc>
                <a:tc>
                  <a:txBody>
                    <a:bodyPr/>
                    <a:lstStyle/>
                    <a:p>
                      <a:r>
                        <a:rPr lang="ar-DZ" dirty="0" smtClean="0"/>
                        <a:t>المحيط الداخلي</a:t>
                      </a:r>
                      <a:r>
                        <a:rPr lang="ar-DZ" baseline="0" dirty="0" smtClean="0"/>
                        <a:t> </a:t>
                      </a:r>
                      <a:endParaRPr lang="fr-FR" dirty="0"/>
                    </a:p>
                  </a:txBody>
                  <a:tcPr/>
                </a:tc>
              </a:tr>
              <a:tr h="370840">
                <a:tc>
                  <a:txBody>
                    <a:bodyPr/>
                    <a:lstStyle/>
                    <a:p>
                      <a:r>
                        <a:rPr lang="ar-DZ" dirty="0" smtClean="0"/>
                        <a:t>-سوق الشغل</a:t>
                      </a:r>
                    </a:p>
                    <a:p>
                      <a:r>
                        <a:rPr lang="ar-DZ" dirty="0" smtClean="0"/>
                        <a:t>-المنافسة</a:t>
                      </a:r>
                    </a:p>
                    <a:p>
                      <a:r>
                        <a:rPr lang="ar-DZ" dirty="0" smtClean="0"/>
                        <a:t>-المستقبل الخاص بالقطاع</a:t>
                      </a:r>
                    </a:p>
                    <a:p>
                      <a:r>
                        <a:rPr lang="ar-DZ" dirty="0" smtClean="0"/>
                        <a:t>-دور الدولة في التنظيم</a:t>
                      </a:r>
                    </a:p>
                    <a:p>
                      <a:r>
                        <a:rPr lang="ar-DZ" dirty="0" smtClean="0"/>
                        <a:t>-رغبات الزبائن أو المستهلكين</a:t>
                      </a:r>
                    </a:p>
                    <a:p>
                      <a:r>
                        <a:rPr lang="ar-DZ" dirty="0" smtClean="0"/>
                        <a:t>-حركية ومميزات اليد العاملة</a:t>
                      </a:r>
                      <a:endParaRPr lang="fr-FR" dirty="0"/>
                    </a:p>
                  </a:txBody>
                  <a:tcPr/>
                </a:tc>
                <a:tc>
                  <a:txBody>
                    <a:bodyPr/>
                    <a:lstStyle/>
                    <a:p>
                      <a:r>
                        <a:rPr lang="ar-DZ" dirty="0" smtClean="0"/>
                        <a:t>-مهام وقيم</a:t>
                      </a:r>
                    </a:p>
                    <a:p>
                      <a:r>
                        <a:rPr lang="ar-DZ" dirty="0" smtClean="0"/>
                        <a:t>-</a:t>
                      </a:r>
                      <a:r>
                        <a:rPr lang="ar-DZ" dirty="0" err="1" smtClean="0"/>
                        <a:t>منتوج</a:t>
                      </a:r>
                      <a:r>
                        <a:rPr lang="ar-DZ" dirty="0" smtClean="0"/>
                        <a:t> وخدمات مقدمة </a:t>
                      </a:r>
                    </a:p>
                    <a:p>
                      <a:r>
                        <a:rPr lang="ar-DZ" dirty="0" smtClean="0"/>
                        <a:t>-الزبائن المستهدفة</a:t>
                      </a:r>
                    </a:p>
                    <a:p>
                      <a:r>
                        <a:rPr lang="ar-DZ" dirty="0" smtClean="0"/>
                        <a:t>-الوضعية</a:t>
                      </a:r>
                      <a:r>
                        <a:rPr lang="ar-DZ" baseline="0" dirty="0" smtClean="0"/>
                        <a:t> المالية</a:t>
                      </a:r>
                    </a:p>
                    <a:p>
                      <a:r>
                        <a:rPr lang="ar-DZ" baseline="0" dirty="0" smtClean="0"/>
                        <a:t>-نقاط القوة وضعف المؤسسة</a:t>
                      </a:r>
                    </a:p>
                    <a:p>
                      <a:r>
                        <a:rPr lang="ar-DZ" baseline="0" dirty="0" smtClean="0"/>
                        <a:t>-التغيرات المتوقعة</a:t>
                      </a:r>
                    </a:p>
                    <a:p>
                      <a:r>
                        <a:rPr lang="ar-DZ" baseline="0" dirty="0" smtClean="0"/>
                        <a:t>-التنقلات المخططة لليد العاملة</a:t>
                      </a:r>
                    </a:p>
                    <a:p>
                      <a:r>
                        <a:rPr lang="ar-DZ" baseline="0" dirty="0" smtClean="0"/>
                        <a:t>-خصوصيات الزبون</a:t>
                      </a:r>
                    </a:p>
                    <a:p>
                      <a:endParaRPr lang="fr-FR" dirty="0"/>
                    </a:p>
                  </a:txBody>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المرحلة الأولى تابع :تحديد الأهداف التنظيمية</a:t>
            </a:r>
            <a:endParaRPr lang="fr-FR" dirty="0"/>
          </a:p>
        </p:txBody>
      </p:sp>
      <p:sp>
        <p:nvSpPr>
          <p:cNvPr id="3" name="Espace réservé du contenu 2"/>
          <p:cNvSpPr>
            <a:spLocks noGrp="1"/>
          </p:cNvSpPr>
          <p:nvPr>
            <p:ph idx="1"/>
          </p:nvPr>
        </p:nvSpPr>
        <p:spPr/>
        <p:txBody>
          <a:bodyPr/>
          <a:lstStyle/>
          <a:p>
            <a:r>
              <a:rPr lang="ar-DZ" dirty="0" smtClean="0"/>
              <a:t>انطلاقا من هذا التشخيص يمكن للمسير تصور مستقبل مثالي للمؤسسة وتعيين بدقة التوجيهات الإستراتيجية الواجب القيام </a:t>
            </a:r>
            <a:r>
              <a:rPr lang="ar-DZ" dirty="0" err="1" smtClean="0"/>
              <a:t>بها</a:t>
            </a:r>
            <a:r>
              <a:rPr lang="ar-DZ" dirty="0" smtClean="0"/>
              <a:t> من أجل تحديد الأهداف التنظيمية الضرورية لمواجهة التحديات المستقبلية </a:t>
            </a:r>
            <a:r>
              <a:rPr lang="ar-DZ" dirty="0" err="1" smtClean="0"/>
              <a:t>و</a:t>
            </a:r>
            <a:r>
              <a:rPr lang="ar-DZ" dirty="0" smtClean="0"/>
              <a:t> معرفة:</a:t>
            </a:r>
          </a:p>
          <a:p>
            <a:r>
              <a:rPr lang="ar-DZ" dirty="0" smtClean="0"/>
              <a:t>-أهداف التنمية ، مستوى الأجور والأرباح المرتقبة، حجم المؤسسة المرجوة، مميزات الفريق العامل، الأهداف، الأهداف النوعية </a:t>
            </a:r>
            <a:r>
              <a:rPr lang="ar-DZ" dirty="0" err="1" smtClean="0"/>
              <a:t>للمنتوج</a:t>
            </a:r>
            <a:r>
              <a:rPr lang="ar-DZ" dirty="0" smtClean="0"/>
              <a:t> والخدمات المقدمة.</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dirty="0" smtClean="0"/>
              <a:t>المرحلة الثانية: تقدير الحاجيات من الموارد البشرية</a:t>
            </a:r>
            <a:endParaRPr lang="fr-FR" dirty="0"/>
          </a:p>
        </p:txBody>
      </p:sp>
      <p:sp>
        <p:nvSpPr>
          <p:cNvPr id="3" name="Espace réservé du contenu 2"/>
          <p:cNvSpPr>
            <a:spLocks noGrp="1"/>
          </p:cNvSpPr>
          <p:nvPr>
            <p:ph idx="1"/>
          </p:nvPr>
        </p:nvSpPr>
        <p:spPr/>
        <p:txBody>
          <a:bodyPr/>
          <a:lstStyle/>
          <a:p>
            <a:r>
              <a:rPr lang="ar-DZ" dirty="0" smtClean="0"/>
              <a:t>للتوصل إلى تقدير حاجيات المؤسسة من اليد العاملة يجب النظر إلى كيفية تنفيذ الأهداف الإستراتيجية، هذه المرحلة تتمثل في تعيين نموذج دقيق للكفاءات والمميزات المطلوبة ، الموارد الضرورية للمؤسسة، الوقت المناسب لتوظيف وتشغيل المستخدمين حتى تتمكن المؤسسة من تنفيذ الأعمال المسطرة التي تسمح ببلوغ الوضعية المثالية أو الجيدة حسب البرنامج المسطر وعلى هذا الأساس يمكن طرح بعض الأسئلة الكفيلة بتسهيل تحديد الحاجيات:</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1500174"/>
            <a:ext cx="8382423" cy="3539430"/>
          </a:xfrm>
          <a:prstGeom prst="rect">
            <a:avLst/>
          </a:prstGeom>
          <a:noFill/>
        </p:spPr>
        <p:txBody>
          <a:bodyPr wrap="square" rtlCol="0">
            <a:spAutoFit/>
          </a:bodyPr>
          <a:lstStyle/>
          <a:p>
            <a:r>
              <a:rPr lang="ar-DZ" sz="2800" dirty="0" smtClean="0">
                <a:cs typeface="+mj-cs"/>
              </a:rPr>
              <a:t>-ما هي الوظيفة التي نحن في حاجة إليها؟</a:t>
            </a:r>
          </a:p>
          <a:p>
            <a:r>
              <a:rPr lang="ar-DZ" sz="2800" dirty="0" smtClean="0">
                <a:cs typeface="+mj-cs"/>
              </a:rPr>
              <a:t>-كيف ستتطور الوظائف الحالية في المستقبل؟</a:t>
            </a:r>
          </a:p>
          <a:p>
            <a:r>
              <a:rPr lang="ar-DZ" sz="2800" dirty="0" smtClean="0">
                <a:cs typeface="+mj-cs"/>
              </a:rPr>
              <a:t>-ما هي مميزات ونوع الكفاءات اللازمة ؟</a:t>
            </a:r>
          </a:p>
          <a:p>
            <a:r>
              <a:rPr lang="ar-DZ" sz="2800" dirty="0" smtClean="0">
                <a:cs typeface="+mj-cs"/>
              </a:rPr>
              <a:t>-ما هو عدد الأشخاص الذي نحتاج إليه؟</a:t>
            </a:r>
          </a:p>
          <a:p>
            <a:r>
              <a:rPr lang="ar-DZ" sz="2800" dirty="0" smtClean="0">
                <a:cs typeface="+mj-cs"/>
              </a:rPr>
              <a:t>-ما هو الوقت المناسب لاستحضارهم؟</a:t>
            </a:r>
          </a:p>
          <a:p>
            <a:r>
              <a:rPr lang="ar-DZ" sz="2800" dirty="0" smtClean="0">
                <a:cs typeface="+mj-cs"/>
              </a:rPr>
              <a:t>-كم هو عدد الأشخاص الواجب استحضارهم؟</a:t>
            </a:r>
          </a:p>
          <a:p>
            <a:r>
              <a:rPr lang="ar-DZ" sz="2800" dirty="0" smtClean="0">
                <a:cs typeface="+mj-cs"/>
              </a:rPr>
              <a:t>-هل يوجد في صفوف العمال الحالية مستخدمين قادرين على إنجاز العمل؟</a:t>
            </a:r>
          </a:p>
          <a:p>
            <a:r>
              <a:rPr lang="ar-DZ" sz="2800" dirty="0" smtClean="0">
                <a:cs typeface="+mj-cs"/>
              </a:rPr>
              <a:t>-هل يوجد عمال في المؤسسة يمكن أن ينجزوا العمل بعد تكوين أو تأهيل</a:t>
            </a:r>
            <a:endParaRPr lang="fr-FR" sz="2800" dirty="0">
              <a:cs typeface="+mj-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dirty="0" smtClean="0"/>
              <a:t>المرحلة الثالثة: تحليل مدى توفر الموارد البشرية</a:t>
            </a:r>
            <a:endParaRPr lang="fr-FR" dirty="0"/>
          </a:p>
        </p:txBody>
      </p:sp>
      <p:sp>
        <p:nvSpPr>
          <p:cNvPr id="3" name="Espace réservé du contenu 2"/>
          <p:cNvSpPr>
            <a:spLocks noGrp="1"/>
          </p:cNvSpPr>
          <p:nvPr>
            <p:ph idx="1"/>
          </p:nvPr>
        </p:nvSpPr>
        <p:spPr/>
        <p:txBody>
          <a:bodyPr>
            <a:normAutofit fontScale="92500" lnSpcReduction="10000"/>
          </a:bodyPr>
          <a:lstStyle/>
          <a:p>
            <a:r>
              <a:rPr lang="ar-DZ" dirty="0" smtClean="0"/>
              <a:t>قبل كل توظيف للموارد البشرية ينصح بتحليل مستوى توفر التعداد الحالي وذلك بتحديد الكفاءات الموجودة ، حركية المستخدمين، تحديد عدد العمال القادرين على تلبية الحاجيات مباشرة أو بعد تكوين وتأهيل مناسب وهذا يتطلب معرفة كل الكفاءات والمؤهلات الموجودة  في المؤسسة  ويجب تسليط الضوء على كل واحد منهم :</a:t>
            </a:r>
          </a:p>
          <a:p>
            <a:r>
              <a:rPr lang="ar-DZ" dirty="0" smtClean="0"/>
              <a:t>التجربة المهنية، </a:t>
            </a:r>
            <a:r>
              <a:rPr lang="ar-DZ" dirty="0" err="1" smtClean="0"/>
              <a:t>المردودية</a:t>
            </a:r>
            <a:r>
              <a:rPr lang="ar-DZ" dirty="0" smtClean="0"/>
              <a:t>، التكوين والمؤهلات، حقل التجارب، الاهتمامات والتطلعات المهنية، النشاطات التكوينية الناجحة </a:t>
            </a:r>
          </a:p>
          <a:p>
            <a:r>
              <a:rPr lang="ar-DZ" dirty="0" smtClean="0"/>
              <a:t>هذا التحليل يمكن انجازه خلال تقييم </a:t>
            </a:r>
            <a:r>
              <a:rPr lang="ar-DZ" dirty="0" err="1" smtClean="0"/>
              <a:t>مردودية</a:t>
            </a:r>
            <a:r>
              <a:rPr lang="ar-DZ" dirty="0" smtClean="0"/>
              <a:t> العامل مما يسمح بمعرفة مدى </a:t>
            </a:r>
            <a:r>
              <a:rPr lang="ar-DZ" dirty="0" err="1" smtClean="0"/>
              <a:t>امكانية</a:t>
            </a:r>
            <a:r>
              <a:rPr lang="ar-DZ" dirty="0" smtClean="0"/>
              <a:t> التطور </a:t>
            </a:r>
            <a:r>
              <a:rPr lang="ar-DZ" dirty="0" err="1" smtClean="0"/>
              <a:t>و</a:t>
            </a:r>
            <a:r>
              <a:rPr lang="ar-DZ" dirty="0" smtClean="0"/>
              <a:t> التقدم المهني.</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المرحلة الرابعة: تحليل الفارق</a:t>
            </a:r>
            <a:endParaRPr lang="fr-FR" dirty="0"/>
          </a:p>
        </p:txBody>
      </p:sp>
      <p:graphicFrame>
        <p:nvGraphicFramePr>
          <p:cNvPr id="4" name="Espace réservé du contenu 3"/>
          <p:cNvGraphicFramePr>
            <a:graphicFrameLocks noGrp="1"/>
          </p:cNvGraphicFramePr>
          <p:nvPr>
            <p:ph idx="1"/>
          </p:nvPr>
        </p:nvGraphicFramePr>
        <p:xfrm>
          <a:off x="457200" y="1600200"/>
          <a:ext cx="8258204" cy="4206240"/>
        </p:xfrm>
        <a:graphic>
          <a:graphicData uri="http://schemas.openxmlformats.org/drawingml/2006/table">
            <a:tbl>
              <a:tblPr firstRow="1" bandRow="1">
                <a:tableStyleId>{2D5ABB26-0587-4C30-8999-92F81FD0307C}</a:tableStyleId>
              </a:tblPr>
              <a:tblGrid>
                <a:gridCol w="5972188"/>
                <a:gridCol w="2286016"/>
              </a:tblGrid>
              <a:tr h="370840">
                <a:tc>
                  <a:txBody>
                    <a:bodyPr/>
                    <a:lstStyle/>
                    <a:p>
                      <a:r>
                        <a:rPr lang="ar-DZ" sz="2400" dirty="0" smtClean="0"/>
                        <a:t>يكون الفارق كمي عندما نلاحظ :</a:t>
                      </a:r>
                    </a:p>
                    <a:p>
                      <a:r>
                        <a:rPr lang="ar-DZ" sz="2400" dirty="0" smtClean="0"/>
                        <a:t>-نقص في اليد العاملة ، معنى ذلك أن عدد المناصب المتوفرة في المؤسسة أكبر من عدد العاملين</a:t>
                      </a:r>
                      <a:r>
                        <a:rPr lang="ar-DZ" sz="2400" baseline="0" dirty="0" smtClean="0"/>
                        <a:t> المؤهلين </a:t>
                      </a:r>
                      <a:r>
                        <a:rPr lang="ar-DZ" sz="2400" baseline="0" dirty="0" err="1" smtClean="0"/>
                        <a:t>للمترشح</a:t>
                      </a:r>
                      <a:r>
                        <a:rPr lang="ar-DZ" sz="2400" baseline="0" dirty="0" smtClean="0"/>
                        <a:t> للمنصب.</a:t>
                      </a:r>
                    </a:p>
                    <a:p>
                      <a:r>
                        <a:rPr lang="ar-DZ" sz="2400" baseline="0" dirty="0" smtClean="0"/>
                        <a:t>-زيادة في اليد العاملة ، معنى ذلك أن عدد العمال المؤهلين يفوق عدد المناصب المعروضة </a:t>
                      </a:r>
                      <a:r>
                        <a:rPr lang="ar-DZ" sz="2400" baseline="0" dirty="0" err="1" smtClean="0"/>
                        <a:t>أاو</a:t>
                      </a:r>
                      <a:r>
                        <a:rPr lang="ar-DZ" sz="2400" baseline="0" dirty="0" smtClean="0"/>
                        <a:t> المتوفرة.</a:t>
                      </a:r>
                      <a:endParaRPr lang="fr-FR"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r-DZ" sz="2400" dirty="0" smtClean="0"/>
                        <a:t>الفارق الكمي</a:t>
                      </a:r>
                      <a:endParaRPr lang="fr-FR"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r>
                        <a:rPr lang="ar-DZ" sz="2400" dirty="0" smtClean="0"/>
                        <a:t>يكون الفارق نوعي عندما نلاحظ:</a:t>
                      </a:r>
                    </a:p>
                    <a:p>
                      <a:r>
                        <a:rPr lang="ar-DZ" sz="2400" dirty="0" smtClean="0"/>
                        <a:t>-أن العمال لا يتوفرون على الكفاءات والمؤهلات الضرورية لشغل المناصب المعروضة.</a:t>
                      </a:r>
                    </a:p>
                    <a:p>
                      <a:r>
                        <a:rPr lang="ar-DZ" sz="2400" dirty="0" smtClean="0"/>
                        <a:t>-أن العمال يتوفرون على كفاءات ومؤهلات</a:t>
                      </a:r>
                      <a:r>
                        <a:rPr lang="ar-DZ" sz="2400" baseline="0" dirty="0" smtClean="0"/>
                        <a:t> تفوق بكثير المؤهلات المطلوبة لشغل المناصب المعروضة.</a:t>
                      </a:r>
                      <a:endParaRPr lang="fr-FR"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r-DZ" sz="2400" dirty="0" smtClean="0"/>
                        <a:t>الفارق الكيفي أو النوعي</a:t>
                      </a:r>
                      <a:endParaRPr lang="fr-FR"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272</TotalTime>
  <Words>1220</Words>
  <Application>Microsoft Office PowerPoint</Application>
  <PresentationFormat>Affichage à l'écran (4:3)</PresentationFormat>
  <Paragraphs>118</Paragraphs>
  <Slides>22</Slides>
  <Notes>0</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Thème Office</vt:lpstr>
      <vt:lpstr>التخطيط للموارد البشرية</vt:lpstr>
      <vt:lpstr>مراحل التخطيط</vt:lpstr>
      <vt:lpstr>المرحلة الأولى : التفكير الاستراتيجي</vt:lpstr>
      <vt:lpstr>Diapositive 4</vt:lpstr>
      <vt:lpstr>المرحلة الأولى تابع :تحديد الأهداف التنظيمية</vt:lpstr>
      <vt:lpstr>المرحلة الثانية: تقدير الحاجيات من الموارد البشرية</vt:lpstr>
      <vt:lpstr>Diapositive 7</vt:lpstr>
      <vt:lpstr>المرحلة الثالثة: تحليل مدى توفر الموارد البشرية</vt:lpstr>
      <vt:lpstr>المرحلة الرابعة: تحليل الفارق</vt:lpstr>
      <vt:lpstr>Diapositive 10</vt:lpstr>
      <vt:lpstr>المرحلة الخامسة: التخطيط للعمليات اللازمة</vt:lpstr>
      <vt:lpstr>التوظيف</vt:lpstr>
      <vt:lpstr>المرحلة الأولى : تحليل الاحتياجات من الموارد البشرية</vt:lpstr>
      <vt:lpstr>المرحلة الثانية: التوظيف</vt:lpstr>
      <vt:lpstr>المرحلة الثالثة: الإنتقاء الأولي</vt:lpstr>
      <vt:lpstr>مثال عن طريقة الإنتقاء الأولي</vt:lpstr>
      <vt:lpstr>المرحلة الرابعة: مقابلات الإنتقاء</vt:lpstr>
      <vt:lpstr>شبكة مقابلة الإنتقاء</vt:lpstr>
      <vt:lpstr>المرحلة الرابعة تابع الاختبارات النفسية</vt:lpstr>
      <vt:lpstr>المرحلة الخامسة: التفكير بعد الانتقاء</vt:lpstr>
      <vt:lpstr>المرحلة السادسة: قرار التوظيف</vt:lpstr>
      <vt:lpstr>المرحلة السابعة: عقد العمل</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دواعي انتهاج سياسة التكوين في المؤسسة</dc:title>
  <dc:creator>lg</dc:creator>
  <cp:lastModifiedBy>nour el houda</cp:lastModifiedBy>
  <cp:revision>79</cp:revision>
  <dcterms:created xsi:type="dcterms:W3CDTF">2019-11-03T18:44:28Z</dcterms:created>
  <dcterms:modified xsi:type="dcterms:W3CDTF">2021-02-08T22:25:09Z</dcterms:modified>
</cp:coreProperties>
</file>