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1"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8" r:id="rId23"/>
    <p:sldId id="279" r:id="rId24"/>
    <p:sldId id="280" r:id="rId25"/>
    <p:sldId id="282" r:id="rId26"/>
    <p:sldId id="283" r:id="rId27"/>
    <p:sldId id="284" r:id="rId28"/>
    <p:sldId id="285" r:id="rId29"/>
    <p:sldId id="286" r:id="rId30"/>
    <p:sldId id="287" r:id="rId31"/>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648" y="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zian Fazilet" userId="51f78ec4494927f0" providerId="LiveId" clId="{C3A11E42-AC6F-498D-B728-E3387AD936C1}"/>
    <pc:docChg chg="undo custSel addSld modSld">
      <pc:chgData name="Benzian Fazilet" userId="51f78ec4494927f0" providerId="LiveId" clId="{C3A11E42-AC6F-498D-B728-E3387AD936C1}" dt="2024-01-09T09:58:57.201" v="189" actId="207"/>
      <pc:docMkLst>
        <pc:docMk/>
      </pc:docMkLst>
      <pc:sldChg chg="modSp mod">
        <pc:chgData name="Benzian Fazilet" userId="51f78ec4494927f0" providerId="LiveId" clId="{C3A11E42-AC6F-498D-B728-E3387AD936C1}" dt="2024-01-09T09:58:57.201" v="189" actId="207"/>
        <pc:sldMkLst>
          <pc:docMk/>
          <pc:sldMk cId="0" sldId="275"/>
        </pc:sldMkLst>
        <pc:spChg chg="mod">
          <ac:chgData name="Benzian Fazilet" userId="51f78ec4494927f0" providerId="LiveId" clId="{C3A11E42-AC6F-498D-B728-E3387AD936C1}" dt="2024-01-09T09:58:57.201" v="189" actId="207"/>
          <ac:spMkLst>
            <pc:docMk/>
            <pc:sldMk cId="0" sldId="275"/>
            <ac:spMk id="2" creationId="{00000000-0000-0000-0000-000000000000}"/>
          </ac:spMkLst>
        </pc:spChg>
      </pc:sldChg>
      <pc:sldChg chg="addSp modSp mod">
        <pc:chgData name="Benzian Fazilet" userId="51f78ec4494927f0" providerId="LiveId" clId="{C3A11E42-AC6F-498D-B728-E3387AD936C1}" dt="2024-01-05T17:52:14.123" v="10" actId="1076"/>
        <pc:sldMkLst>
          <pc:docMk/>
          <pc:sldMk cId="1562814207" sldId="281"/>
        </pc:sldMkLst>
        <pc:spChg chg="mod">
          <ac:chgData name="Benzian Fazilet" userId="51f78ec4494927f0" providerId="LiveId" clId="{C3A11E42-AC6F-498D-B728-E3387AD936C1}" dt="2024-01-05T17:51:25.732" v="6" actId="1076"/>
          <ac:spMkLst>
            <pc:docMk/>
            <pc:sldMk cId="1562814207" sldId="281"/>
            <ac:spMk id="2" creationId="{CF321C9E-DCC4-9452-EB2F-4854C15E7346}"/>
          </ac:spMkLst>
        </pc:spChg>
        <pc:spChg chg="mod">
          <ac:chgData name="Benzian Fazilet" userId="51f78ec4494927f0" providerId="LiveId" clId="{C3A11E42-AC6F-498D-B728-E3387AD936C1}" dt="2024-01-05T17:52:14.123" v="10" actId="1076"/>
          <ac:spMkLst>
            <pc:docMk/>
            <pc:sldMk cId="1562814207" sldId="281"/>
            <ac:spMk id="3" creationId="{AA088F4E-3B0E-B2D4-0AB1-287249A98E66}"/>
          </ac:spMkLst>
        </pc:spChg>
        <pc:grpChg chg="add mod">
          <ac:chgData name="Benzian Fazilet" userId="51f78ec4494927f0" providerId="LiveId" clId="{C3A11E42-AC6F-498D-B728-E3387AD936C1}" dt="2024-01-05T17:50:41.633" v="1" actId="1076"/>
          <ac:grpSpMkLst>
            <pc:docMk/>
            <pc:sldMk cId="1562814207" sldId="281"/>
            <ac:grpSpMk id="4" creationId="{5975F06F-B8D7-2AED-3B32-59DFCC9C114C}"/>
          </ac:grpSpMkLst>
        </pc:grpChg>
        <pc:picChg chg="mod">
          <ac:chgData name="Benzian Fazilet" userId="51f78ec4494927f0" providerId="LiveId" clId="{C3A11E42-AC6F-498D-B728-E3387AD936C1}" dt="2024-01-05T17:50:35.700" v="0"/>
          <ac:picMkLst>
            <pc:docMk/>
            <pc:sldMk cId="1562814207" sldId="281"/>
            <ac:picMk id="5" creationId="{DE7F1B62-67A0-4253-619D-820CB7F8A5B2}"/>
          </ac:picMkLst>
        </pc:picChg>
        <pc:picChg chg="mod">
          <ac:chgData name="Benzian Fazilet" userId="51f78ec4494927f0" providerId="LiveId" clId="{C3A11E42-AC6F-498D-B728-E3387AD936C1}" dt="2024-01-05T17:50:35.700" v="0"/>
          <ac:picMkLst>
            <pc:docMk/>
            <pc:sldMk cId="1562814207" sldId="281"/>
            <ac:picMk id="6" creationId="{55C95F0D-D409-8DC7-6A2A-DBC5928C1C60}"/>
          </ac:picMkLst>
        </pc:picChg>
        <pc:picChg chg="add mod">
          <ac:chgData name="Benzian Fazilet" userId="51f78ec4494927f0" providerId="LiveId" clId="{C3A11E42-AC6F-498D-B728-E3387AD936C1}" dt="2024-01-05T17:51:17.255" v="5" actId="1076"/>
          <ac:picMkLst>
            <pc:docMk/>
            <pc:sldMk cId="1562814207" sldId="281"/>
            <ac:picMk id="7" creationId="{63C2EDA3-49F6-0D06-BF7C-F9AA2190EFA7}"/>
          </ac:picMkLst>
        </pc:picChg>
        <pc:picChg chg="add mod">
          <ac:chgData name="Benzian Fazilet" userId="51f78ec4494927f0" providerId="LiveId" clId="{C3A11E42-AC6F-498D-B728-E3387AD936C1}" dt="2024-01-05T17:52:08.629" v="9" actId="1076"/>
          <ac:picMkLst>
            <pc:docMk/>
            <pc:sldMk cId="1562814207" sldId="281"/>
            <ac:picMk id="8" creationId="{EE100B62-4293-EE09-732A-9937183AA51F}"/>
          </ac:picMkLst>
        </pc:picChg>
      </pc:sldChg>
      <pc:sldChg chg="addSp delSp modSp new mod">
        <pc:chgData name="Benzian Fazilet" userId="51f78ec4494927f0" providerId="LiveId" clId="{C3A11E42-AC6F-498D-B728-E3387AD936C1}" dt="2024-01-09T09:18:07.164" v="16" actId="1076"/>
        <pc:sldMkLst>
          <pc:docMk/>
          <pc:sldMk cId="3703482940" sldId="282"/>
        </pc:sldMkLst>
        <pc:spChg chg="del">
          <ac:chgData name="Benzian Fazilet" userId="51f78ec4494927f0" providerId="LiveId" clId="{C3A11E42-AC6F-498D-B728-E3387AD936C1}" dt="2024-01-09T09:17:50.780" v="12" actId="478"/>
          <ac:spMkLst>
            <pc:docMk/>
            <pc:sldMk cId="3703482940" sldId="282"/>
            <ac:spMk id="2" creationId="{799C336D-DF40-F957-AF0B-55193903A372}"/>
          </ac:spMkLst>
        </pc:spChg>
        <pc:spChg chg="del">
          <ac:chgData name="Benzian Fazilet" userId="51f78ec4494927f0" providerId="LiveId" clId="{C3A11E42-AC6F-498D-B728-E3387AD936C1}" dt="2024-01-09T09:17:53.114" v="13" actId="478"/>
          <ac:spMkLst>
            <pc:docMk/>
            <pc:sldMk cId="3703482940" sldId="282"/>
            <ac:spMk id="3" creationId="{642E789E-22E2-5F4C-F7F2-4E9B1ECDEA19}"/>
          </ac:spMkLst>
        </pc:spChg>
        <pc:spChg chg="add mod">
          <ac:chgData name="Benzian Fazilet" userId="51f78ec4494927f0" providerId="LiveId" clId="{C3A11E42-AC6F-498D-B728-E3387AD936C1}" dt="2024-01-09T09:18:07.164" v="16" actId="1076"/>
          <ac:spMkLst>
            <pc:docMk/>
            <pc:sldMk cId="3703482940" sldId="282"/>
            <ac:spMk id="4" creationId="{F707A9FC-E355-8937-AE5C-99DAC9E306F6}"/>
          </ac:spMkLst>
        </pc:spChg>
        <pc:graphicFrameChg chg="add mod">
          <ac:chgData name="Benzian Fazilet" userId="51f78ec4494927f0" providerId="LiveId" clId="{C3A11E42-AC6F-498D-B728-E3387AD936C1}" dt="2024-01-09T09:17:59.860" v="15" actId="1076"/>
          <ac:graphicFrameMkLst>
            <pc:docMk/>
            <pc:sldMk cId="3703482940" sldId="282"/>
            <ac:graphicFrameMk id="5" creationId="{FF9EAAB4-322F-289A-12D4-09BA8D6FF9FC}"/>
          </ac:graphicFrameMkLst>
        </pc:graphicFrameChg>
      </pc:sldChg>
      <pc:sldChg chg="modSp new mod">
        <pc:chgData name="Benzian Fazilet" userId="51f78ec4494927f0" providerId="LiveId" clId="{C3A11E42-AC6F-498D-B728-E3387AD936C1}" dt="2024-01-09T09:19:34.544" v="22" actId="403"/>
        <pc:sldMkLst>
          <pc:docMk/>
          <pc:sldMk cId="2295016943" sldId="283"/>
        </pc:sldMkLst>
        <pc:spChg chg="mod">
          <ac:chgData name="Benzian Fazilet" userId="51f78ec4494927f0" providerId="LiveId" clId="{C3A11E42-AC6F-498D-B728-E3387AD936C1}" dt="2024-01-09T09:19:34.544" v="22" actId="403"/>
          <ac:spMkLst>
            <pc:docMk/>
            <pc:sldMk cId="2295016943" sldId="283"/>
            <ac:spMk id="3" creationId="{7911A938-8336-3A1D-8E67-613DFEDCF7C4}"/>
          </ac:spMkLst>
        </pc:spChg>
      </pc:sldChg>
      <pc:sldChg chg="modSp new mod">
        <pc:chgData name="Benzian Fazilet" userId="51f78ec4494927f0" providerId="LiveId" clId="{C3A11E42-AC6F-498D-B728-E3387AD936C1}" dt="2024-01-09T09:27:30.871" v="188" actId="20577"/>
        <pc:sldMkLst>
          <pc:docMk/>
          <pc:sldMk cId="2401142487" sldId="284"/>
        </pc:sldMkLst>
        <pc:spChg chg="mod">
          <ac:chgData name="Benzian Fazilet" userId="51f78ec4494927f0" providerId="LiveId" clId="{C3A11E42-AC6F-498D-B728-E3387AD936C1}" dt="2024-01-09T09:27:30.871" v="188" actId="20577"/>
          <ac:spMkLst>
            <pc:docMk/>
            <pc:sldMk cId="2401142487" sldId="284"/>
            <ac:spMk id="3" creationId="{49B10804-9A86-46B2-2A69-0E15D1021861}"/>
          </ac:spMkLst>
        </pc:spChg>
      </pc:sldChg>
      <pc:sldChg chg="modSp new mod setBg">
        <pc:chgData name="Benzian Fazilet" userId="51f78ec4494927f0" providerId="LiveId" clId="{C3A11E42-AC6F-498D-B728-E3387AD936C1}" dt="2024-01-09T09:25:04.843" v="123"/>
        <pc:sldMkLst>
          <pc:docMk/>
          <pc:sldMk cId="397424505" sldId="285"/>
        </pc:sldMkLst>
        <pc:spChg chg="mod">
          <ac:chgData name="Benzian Fazilet" userId="51f78ec4494927f0" providerId="LiveId" clId="{C3A11E42-AC6F-498D-B728-E3387AD936C1}" dt="2024-01-09T09:25:04.843" v="123"/>
          <ac:spMkLst>
            <pc:docMk/>
            <pc:sldMk cId="397424505" sldId="285"/>
            <ac:spMk id="2" creationId="{FCFD30B2-95AE-65AD-3CC5-9433D6AA99C0}"/>
          </ac:spMkLst>
        </pc:spChg>
        <pc:spChg chg="mod">
          <ac:chgData name="Benzian Fazilet" userId="51f78ec4494927f0" providerId="LiveId" clId="{C3A11E42-AC6F-498D-B728-E3387AD936C1}" dt="2024-01-09T09:24:56.248" v="122" actId="108"/>
          <ac:spMkLst>
            <pc:docMk/>
            <pc:sldMk cId="397424505" sldId="285"/>
            <ac:spMk id="3" creationId="{39C6887E-3C83-337B-FE17-FDB9C0A28B80}"/>
          </ac:spMkLst>
        </pc:spChg>
      </pc:sldChg>
      <pc:sldChg chg="modSp new mod">
        <pc:chgData name="Benzian Fazilet" userId="51f78ec4494927f0" providerId="LiveId" clId="{C3A11E42-AC6F-498D-B728-E3387AD936C1}" dt="2024-01-09T09:21:49.328" v="54" actId="6549"/>
        <pc:sldMkLst>
          <pc:docMk/>
          <pc:sldMk cId="2470894492" sldId="286"/>
        </pc:sldMkLst>
        <pc:spChg chg="mod">
          <ac:chgData name="Benzian Fazilet" userId="51f78ec4494927f0" providerId="LiveId" clId="{C3A11E42-AC6F-498D-B728-E3387AD936C1}" dt="2024-01-09T09:21:49.328" v="54" actId="6549"/>
          <ac:spMkLst>
            <pc:docMk/>
            <pc:sldMk cId="2470894492" sldId="286"/>
            <ac:spMk id="3" creationId="{F307724F-6622-9D50-6F6C-819B6B6A54D7}"/>
          </ac:spMkLst>
        </pc:spChg>
      </pc:sldChg>
      <pc:sldChg chg="modSp new mod">
        <pc:chgData name="Benzian Fazilet" userId="51f78ec4494927f0" providerId="LiveId" clId="{C3A11E42-AC6F-498D-B728-E3387AD936C1}" dt="2024-01-09T09:24:12.573" v="117" actId="403"/>
        <pc:sldMkLst>
          <pc:docMk/>
          <pc:sldMk cId="2896609432" sldId="287"/>
        </pc:sldMkLst>
        <pc:spChg chg="mod">
          <ac:chgData name="Benzian Fazilet" userId="51f78ec4494927f0" providerId="LiveId" clId="{C3A11E42-AC6F-498D-B728-E3387AD936C1}" dt="2024-01-09T09:24:12.573" v="117" actId="403"/>
          <ac:spMkLst>
            <pc:docMk/>
            <pc:sldMk cId="2896609432" sldId="287"/>
            <ac:spMk id="2" creationId="{A1DF663B-D3E4-73CC-1859-D7A88F8A5E84}"/>
          </ac:spMkLst>
        </pc:spChg>
        <pc:spChg chg="mod">
          <ac:chgData name="Benzian Fazilet" userId="51f78ec4494927f0" providerId="LiveId" clId="{C3A11E42-AC6F-498D-B728-E3387AD936C1}" dt="2024-01-09T09:23:59.469" v="94" actId="13900"/>
          <ac:spMkLst>
            <pc:docMk/>
            <pc:sldMk cId="2896609432" sldId="287"/>
            <ac:spMk id="3" creationId="{5E18768A-0942-1BA4-9A4D-732433777987}"/>
          </ac:spMkLst>
        </pc:spChg>
      </pc:sldChg>
      <pc:sldChg chg="addSp modSp new mod">
        <pc:chgData name="Benzian Fazilet" userId="51f78ec4494927f0" providerId="LiveId" clId="{C3A11E42-AC6F-498D-B728-E3387AD936C1}" dt="2024-01-09T09:23:19.266" v="89" actId="403"/>
        <pc:sldMkLst>
          <pc:docMk/>
          <pc:sldMk cId="2183622817" sldId="288"/>
        </pc:sldMkLst>
        <pc:spChg chg="add mod">
          <ac:chgData name="Benzian Fazilet" userId="51f78ec4494927f0" providerId="LiveId" clId="{C3A11E42-AC6F-498D-B728-E3387AD936C1}" dt="2024-01-09T09:23:19.266" v="89" actId="403"/>
          <ac:spMkLst>
            <pc:docMk/>
            <pc:sldMk cId="2183622817" sldId="288"/>
            <ac:spMk id="3" creationId="{F050A595-5C43-4B76-3FD8-F86E1BCDA01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19B93-4716-4277-AB82-7A9A6633B653}"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fr-FR"/>
        </a:p>
      </dgm:t>
    </dgm:pt>
    <dgm:pt modelId="{D06E48DD-ACF5-4815-B8FC-369A8AF1D323}">
      <dgm:prSet phldrT="[Texte]" custT="1"/>
      <dgm:spPr/>
      <dgm:t>
        <a:bodyPr/>
        <a:lstStyle/>
        <a:p>
          <a:r>
            <a:rPr lang="fr-FR" sz="4800" dirty="0"/>
            <a:t>La prospection</a:t>
          </a:r>
        </a:p>
      </dgm:t>
    </dgm:pt>
    <dgm:pt modelId="{4CD98C3E-605F-450C-8910-DB0C24A67FC6}" type="parTrans" cxnId="{4FD7E11E-680A-4B9F-97CC-798228DE85D1}">
      <dgm:prSet/>
      <dgm:spPr/>
      <dgm:t>
        <a:bodyPr/>
        <a:lstStyle/>
        <a:p>
          <a:endParaRPr lang="fr-FR"/>
        </a:p>
      </dgm:t>
    </dgm:pt>
    <dgm:pt modelId="{E0744AA5-CCE2-46CC-89FD-9A6F359E8F9B}" type="sibTrans" cxnId="{4FD7E11E-680A-4B9F-97CC-798228DE85D1}">
      <dgm:prSet/>
      <dgm:spPr/>
      <dgm:t>
        <a:bodyPr/>
        <a:lstStyle/>
        <a:p>
          <a:endParaRPr lang="fr-FR"/>
        </a:p>
      </dgm:t>
    </dgm:pt>
    <dgm:pt modelId="{0E8B2E5B-74E7-4282-AC11-E683BBC1240C}">
      <dgm:prSet phldrT="[Texte]"/>
      <dgm:spPr/>
      <dgm:t>
        <a:bodyPr/>
        <a:lstStyle/>
        <a:p>
          <a:r>
            <a:rPr lang="fr-FR" dirty="0"/>
            <a:t>électrique (résistivité)</a:t>
          </a:r>
        </a:p>
      </dgm:t>
    </dgm:pt>
    <dgm:pt modelId="{579BD95A-2E24-4398-A7D0-29444C112AC5}" type="parTrans" cxnId="{80DD45AE-4B74-4AA7-98C0-80B2ED7AB39B}">
      <dgm:prSet/>
      <dgm:spPr/>
      <dgm:t>
        <a:bodyPr/>
        <a:lstStyle/>
        <a:p>
          <a:endParaRPr lang="fr-FR"/>
        </a:p>
      </dgm:t>
    </dgm:pt>
    <dgm:pt modelId="{0D5B987B-E075-4C05-A358-CF1B673501C9}" type="sibTrans" cxnId="{80DD45AE-4B74-4AA7-98C0-80B2ED7AB39B}">
      <dgm:prSet/>
      <dgm:spPr/>
      <dgm:t>
        <a:bodyPr/>
        <a:lstStyle/>
        <a:p>
          <a:endParaRPr lang="fr-FR"/>
        </a:p>
      </dgm:t>
    </dgm:pt>
    <dgm:pt modelId="{5D8AF1B8-0325-4D94-A344-3C4AFBF2F17C}">
      <dgm:prSet phldrT="[Texte]"/>
      <dgm:spPr/>
      <dgm:t>
        <a:bodyPr/>
        <a:lstStyle/>
        <a:p>
          <a:r>
            <a:rPr lang="fr-FR" dirty="0"/>
            <a:t>gravimétrique</a:t>
          </a:r>
        </a:p>
      </dgm:t>
    </dgm:pt>
    <dgm:pt modelId="{3197308F-DFE3-4D2D-8AF9-7A11159675E7}" type="parTrans" cxnId="{EEB8C073-C46F-4D48-A8A9-D2C9F8338A5C}">
      <dgm:prSet/>
      <dgm:spPr/>
      <dgm:t>
        <a:bodyPr/>
        <a:lstStyle/>
        <a:p>
          <a:endParaRPr lang="fr-FR"/>
        </a:p>
      </dgm:t>
    </dgm:pt>
    <dgm:pt modelId="{AD73A702-896E-4AA7-BDFC-6C895C9B5192}" type="sibTrans" cxnId="{EEB8C073-C46F-4D48-A8A9-D2C9F8338A5C}">
      <dgm:prSet/>
      <dgm:spPr/>
      <dgm:t>
        <a:bodyPr/>
        <a:lstStyle/>
        <a:p>
          <a:endParaRPr lang="fr-FR"/>
        </a:p>
      </dgm:t>
    </dgm:pt>
    <dgm:pt modelId="{55CE03AF-DE33-43BC-84EA-763143D58BC6}">
      <dgm:prSet phldrT="[Texte]"/>
      <dgm:spPr/>
      <dgm:t>
        <a:bodyPr/>
        <a:lstStyle/>
        <a:p>
          <a:r>
            <a:rPr lang="fr-FR" dirty="0"/>
            <a:t>Sismique</a:t>
          </a:r>
        </a:p>
      </dgm:t>
    </dgm:pt>
    <dgm:pt modelId="{54872FDC-41D7-43CB-9541-A86F71346B71}" type="parTrans" cxnId="{635CD255-F9C4-44F8-B2BD-1EC778F89293}">
      <dgm:prSet/>
      <dgm:spPr/>
      <dgm:t>
        <a:bodyPr/>
        <a:lstStyle/>
        <a:p>
          <a:endParaRPr lang="fr-FR"/>
        </a:p>
      </dgm:t>
    </dgm:pt>
    <dgm:pt modelId="{7D5A2337-4717-435B-A874-EC9E3ED5D506}" type="sibTrans" cxnId="{635CD255-F9C4-44F8-B2BD-1EC778F89293}">
      <dgm:prSet/>
      <dgm:spPr/>
      <dgm:t>
        <a:bodyPr/>
        <a:lstStyle/>
        <a:p>
          <a:endParaRPr lang="fr-FR"/>
        </a:p>
      </dgm:t>
    </dgm:pt>
    <dgm:pt modelId="{3C8C97BE-1FBD-4003-ABD4-FC99954843B4}">
      <dgm:prSet/>
      <dgm:spPr/>
      <dgm:t>
        <a:bodyPr/>
        <a:lstStyle/>
        <a:p>
          <a:r>
            <a:rPr lang="fr-FR"/>
            <a:t>magnétique</a:t>
          </a:r>
        </a:p>
      </dgm:t>
    </dgm:pt>
    <dgm:pt modelId="{FC673236-6320-4CCF-9E74-264B1005C4F0}" type="parTrans" cxnId="{610B22CF-D61D-446B-895F-FD600DBF0604}">
      <dgm:prSet/>
      <dgm:spPr/>
      <dgm:t>
        <a:bodyPr/>
        <a:lstStyle/>
        <a:p>
          <a:endParaRPr lang="fr-FR"/>
        </a:p>
      </dgm:t>
    </dgm:pt>
    <dgm:pt modelId="{7B5821AA-E349-40FE-A0FC-04032D189971}" type="sibTrans" cxnId="{610B22CF-D61D-446B-895F-FD600DBF0604}">
      <dgm:prSet/>
      <dgm:spPr/>
      <dgm:t>
        <a:bodyPr/>
        <a:lstStyle/>
        <a:p>
          <a:endParaRPr lang="fr-FR"/>
        </a:p>
      </dgm:t>
    </dgm:pt>
    <dgm:pt modelId="{CD6C778D-FBD2-4ABD-A3C6-2FE364B5AE3D}">
      <dgm:prSet/>
      <dgm:spPr/>
      <dgm:t>
        <a:bodyPr/>
        <a:lstStyle/>
        <a:p>
          <a:r>
            <a:rPr lang="fr-FR"/>
            <a:t>électromagnétique</a:t>
          </a:r>
        </a:p>
      </dgm:t>
    </dgm:pt>
    <dgm:pt modelId="{B62F96A3-5251-44F9-8DC7-433B72EF993D}" type="parTrans" cxnId="{CC3501B4-B62C-41F4-BCA0-F88D57F5694A}">
      <dgm:prSet/>
      <dgm:spPr/>
      <dgm:t>
        <a:bodyPr/>
        <a:lstStyle/>
        <a:p>
          <a:endParaRPr lang="fr-FR"/>
        </a:p>
      </dgm:t>
    </dgm:pt>
    <dgm:pt modelId="{1DD80F40-E98E-44F4-9831-6BE809D287B0}" type="sibTrans" cxnId="{CC3501B4-B62C-41F4-BCA0-F88D57F5694A}">
      <dgm:prSet/>
      <dgm:spPr/>
      <dgm:t>
        <a:bodyPr/>
        <a:lstStyle/>
        <a:p>
          <a:endParaRPr lang="fr-FR"/>
        </a:p>
      </dgm:t>
    </dgm:pt>
    <dgm:pt modelId="{768FF2DB-3600-4150-ABAC-73FFCDA2CAD6}">
      <dgm:prSet/>
      <dgm:spPr/>
      <dgm:t>
        <a:bodyPr/>
        <a:lstStyle/>
        <a:p>
          <a:r>
            <a:rPr lang="fr-FR"/>
            <a:t>radar géologique</a:t>
          </a:r>
        </a:p>
      </dgm:t>
    </dgm:pt>
    <dgm:pt modelId="{9CACF6A3-A439-4ADC-BF45-A161E16D1F64}" type="parTrans" cxnId="{D6693B08-362C-4A80-A193-F1794515E529}">
      <dgm:prSet/>
      <dgm:spPr/>
      <dgm:t>
        <a:bodyPr/>
        <a:lstStyle/>
        <a:p>
          <a:endParaRPr lang="fr-FR"/>
        </a:p>
      </dgm:t>
    </dgm:pt>
    <dgm:pt modelId="{351DC62E-5CA9-4493-9114-250C97DC7A47}" type="sibTrans" cxnId="{D6693B08-362C-4A80-A193-F1794515E529}">
      <dgm:prSet/>
      <dgm:spPr/>
      <dgm:t>
        <a:bodyPr/>
        <a:lstStyle/>
        <a:p>
          <a:endParaRPr lang="fr-FR"/>
        </a:p>
      </dgm:t>
    </dgm:pt>
    <dgm:pt modelId="{4C6DF7C6-A9E2-481B-B1FE-6C952ED6775D}" type="pres">
      <dgm:prSet presAssocID="{21419B93-4716-4277-AB82-7A9A6633B653}" presName="Name0" presStyleCnt="0">
        <dgm:presLayoutVars>
          <dgm:chPref val="1"/>
          <dgm:dir/>
          <dgm:animOne val="branch"/>
          <dgm:animLvl val="lvl"/>
          <dgm:resizeHandles val="exact"/>
        </dgm:presLayoutVars>
      </dgm:prSet>
      <dgm:spPr/>
    </dgm:pt>
    <dgm:pt modelId="{70C83CA9-7208-463B-8EDD-8569F1EDAB8C}" type="pres">
      <dgm:prSet presAssocID="{D06E48DD-ACF5-4815-B8FC-369A8AF1D323}" presName="root1" presStyleCnt="0"/>
      <dgm:spPr/>
    </dgm:pt>
    <dgm:pt modelId="{00C7EE39-C4B8-4945-94AE-66F69108A695}" type="pres">
      <dgm:prSet presAssocID="{D06E48DD-ACF5-4815-B8FC-369A8AF1D323}" presName="LevelOneTextNode" presStyleLbl="node0" presStyleIdx="0" presStyleCnt="1">
        <dgm:presLayoutVars>
          <dgm:chPref val="3"/>
        </dgm:presLayoutVars>
      </dgm:prSet>
      <dgm:spPr/>
    </dgm:pt>
    <dgm:pt modelId="{004353CE-9C22-4F88-B848-F3DD9D22DA4D}" type="pres">
      <dgm:prSet presAssocID="{D06E48DD-ACF5-4815-B8FC-369A8AF1D323}" presName="level2hierChild" presStyleCnt="0"/>
      <dgm:spPr/>
    </dgm:pt>
    <dgm:pt modelId="{F82D4033-D9BB-4CFF-9DE1-00C14234CE5F}" type="pres">
      <dgm:prSet presAssocID="{579BD95A-2E24-4398-A7D0-29444C112AC5}" presName="conn2-1" presStyleLbl="parChTrans1D2" presStyleIdx="0" presStyleCnt="6"/>
      <dgm:spPr/>
    </dgm:pt>
    <dgm:pt modelId="{13055D85-3AC7-4E82-8FCB-A2A5F3FA5578}" type="pres">
      <dgm:prSet presAssocID="{579BD95A-2E24-4398-A7D0-29444C112AC5}" presName="connTx" presStyleLbl="parChTrans1D2" presStyleIdx="0" presStyleCnt="6"/>
      <dgm:spPr/>
    </dgm:pt>
    <dgm:pt modelId="{C934522E-B4A7-47DC-8538-FA535AB2D7B4}" type="pres">
      <dgm:prSet presAssocID="{0E8B2E5B-74E7-4282-AC11-E683BBC1240C}" presName="root2" presStyleCnt="0"/>
      <dgm:spPr/>
    </dgm:pt>
    <dgm:pt modelId="{9322B66A-9019-4A4A-A085-476E1B3F4BF9}" type="pres">
      <dgm:prSet presAssocID="{0E8B2E5B-74E7-4282-AC11-E683BBC1240C}" presName="LevelTwoTextNode" presStyleLbl="node2" presStyleIdx="0" presStyleCnt="6">
        <dgm:presLayoutVars>
          <dgm:chPref val="3"/>
        </dgm:presLayoutVars>
      </dgm:prSet>
      <dgm:spPr/>
    </dgm:pt>
    <dgm:pt modelId="{1ED2F71F-8162-4449-9142-9E4164235B0F}" type="pres">
      <dgm:prSet presAssocID="{0E8B2E5B-74E7-4282-AC11-E683BBC1240C}" presName="level3hierChild" presStyleCnt="0"/>
      <dgm:spPr/>
    </dgm:pt>
    <dgm:pt modelId="{9412C0DD-0D7A-4934-88EA-544CBDE3936B}" type="pres">
      <dgm:prSet presAssocID="{3197308F-DFE3-4D2D-8AF9-7A11159675E7}" presName="conn2-1" presStyleLbl="parChTrans1D2" presStyleIdx="1" presStyleCnt="6"/>
      <dgm:spPr/>
    </dgm:pt>
    <dgm:pt modelId="{5768C535-0D7D-493B-B0ED-BD335AB14E4D}" type="pres">
      <dgm:prSet presAssocID="{3197308F-DFE3-4D2D-8AF9-7A11159675E7}" presName="connTx" presStyleLbl="parChTrans1D2" presStyleIdx="1" presStyleCnt="6"/>
      <dgm:spPr/>
    </dgm:pt>
    <dgm:pt modelId="{E895E4E4-846E-48D3-BD6E-2AC4216029A8}" type="pres">
      <dgm:prSet presAssocID="{5D8AF1B8-0325-4D94-A344-3C4AFBF2F17C}" presName="root2" presStyleCnt="0"/>
      <dgm:spPr/>
    </dgm:pt>
    <dgm:pt modelId="{D759250D-5E83-4DE6-9305-CB09CF80E8D7}" type="pres">
      <dgm:prSet presAssocID="{5D8AF1B8-0325-4D94-A344-3C4AFBF2F17C}" presName="LevelTwoTextNode" presStyleLbl="node2" presStyleIdx="1" presStyleCnt="6">
        <dgm:presLayoutVars>
          <dgm:chPref val="3"/>
        </dgm:presLayoutVars>
      </dgm:prSet>
      <dgm:spPr/>
    </dgm:pt>
    <dgm:pt modelId="{DB903557-BF55-4950-BE6D-BE4A117A92A1}" type="pres">
      <dgm:prSet presAssocID="{5D8AF1B8-0325-4D94-A344-3C4AFBF2F17C}" presName="level3hierChild" presStyleCnt="0"/>
      <dgm:spPr/>
    </dgm:pt>
    <dgm:pt modelId="{0F8F0932-6DC9-41BF-A6A9-A0509BC15EDD}" type="pres">
      <dgm:prSet presAssocID="{54872FDC-41D7-43CB-9541-A86F71346B71}" presName="conn2-1" presStyleLbl="parChTrans1D2" presStyleIdx="2" presStyleCnt="6"/>
      <dgm:spPr/>
    </dgm:pt>
    <dgm:pt modelId="{2663CED6-AA18-4797-9837-C7D997BBBFC6}" type="pres">
      <dgm:prSet presAssocID="{54872FDC-41D7-43CB-9541-A86F71346B71}" presName="connTx" presStyleLbl="parChTrans1D2" presStyleIdx="2" presStyleCnt="6"/>
      <dgm:spPr/>
    </dgm:pt>
    <dgm:pt modelId="{25C4FAF4-3ED1-4632-9A30-C974953563EA}" type="pres">
      <dgm:prSet presAssocID="{55CE03AF-DE33-43BC-84EA-763143D58BC6}" presName="root2" presStyleCnt="0"/>
      <dgm:spPr/>
    </dgm:pt>
    <dgm:pt modelId="{09F7D2A4-383C-4280-A7B4-79BE843B7826}" type="pres">
      <dgm:prSet presAssocID="{55CE03AF-DE33-43BC-84EA-763143D58BC6}" presName="LevelTwoTextNode" presStyleLbl="node2" presStyleIdx="2" presStyleCnt="6">
        <dgm:presLayoutVars>
          <dgm:chPref val="3"/>
        </dgm:presLayoutVars>
      </dgm:prSet>
      <dgm:spPr/>
    </dgm:pt>
    <dgm:pt modelId="{CDE6DFD1-FD75-41A4-BDED-D7A3BC838CE5}" type="pres">
      <dgm:prSet presAssocID="{55CE03AF-DE33-43BC-84EA-763143D58BC6}" presName="level3hierChild" presStyleCnt="0"/>
      <dgm:spPr/>
    </dgm:pt>
    <dgm:pt modelId="{77BA9C58-8FA2-46F2-AD9D-381B0794947E}" type="pres">
      <dgm:prSet presAssocID="{B62F96A3-5251-44F9-8DC7-433B72EF993D}" presName="conn2-1" presStyleLbl="parChTrans1D2" presStyleIdx="3" presStyleCnt="6"/>
      <dgm:spPr/>
    </dgm:pt>
    <dgm:pt modelId="{6703E1D4-3F0B-43D8-995F-7A1C20DFF5DF}" type="pres">
      <dgm:prSet presAssocID="{B62F96A3-5251-44F9-8DC7-433B72EF993D}" presName="connTx" presStyleLbl="parChTrans1D2" presStyleIdx="3" presStyleCnt="6"/>
      <dgm:spPr/>
    </dgm:pt>
    <dgm:pt modelId="{EF62E66C-4AFD-47A2-BA7D-39EF067DFF52}" type="pres">
      <dgm:prSet presAssocID="{CD6C778D-FBD2-4ABD-A3C6-2FE364B5AE3D}" presName="root2" presStyleCnt="0"/>
      <dgm:spPr/>
    </dgm:pt>
    <dgm:pt modelId="{8624F24D-4B16-4149-89D5-7E3116BCFB3A}" type="pres">
      <dgm:prSet presAssocID="{CD6C778D-FBD2-4ABD-A3C6-2FE364B5AE3D}" presName="LevelTwoTextNode" presStyleLbl="node2" presStyleIdx="3" presStyleCnt="6">
        <dgm:presLayoutVars>
          <dgm:chPref val="3"/>
        </dgm:presLayoutVars>
      </dgm:prSet>
      <dgm:spPr/>
    </dgm:pt>
    <dgm:pt modelId="{119C2A65-9BCB-4953-82F5-C66A736F0228}" type="pres">
      <dgm:prSet presAssocID="{CD6C778D-FBD2-4ABD-A3C6-2FE364B5AE3D}" presName="level3hierChild" presStyleCnt="0"/>
      <dgm:spPr/>
    </dgm:pt>
    <dgm:pt modelId="{DEC9869A-B575-4570-AC84-C905763A2A37}" type="pres">
      <dgm:prSet presAssocID="{FC673236-6320-4CCF-9E74-264B1005C4F0}" presName="conn2-1" presStyleLbl="parChTrans1D2" presStyleIdx="4" presStyleCnt="6"/>
      <dgm:spPr/>
    </dgm:pt>
    <dgm:pt modelId="{656337E5-FE5A-4F8C-AB89-A43C773A6B92}" type="pres">
      <dgm:prSet presAssocID="{FC673236-6320-4CCF-9E74-264B1005C4F0}" presName="connTx" presStyleLbl="parChTrans1D2" presStyleIdx="4" presStyleCnt="6"/>
      <dgm:spPr/>
    </dgm:pt>
    <dgm:pt modelId="{47576DDB-BDDD-46E4-8D6E-DEDC16FBAE21}" type="pres">
      <dgm:prSet presAssocID="{3C8C97BE-1FBD-4003-ABD4-FC99954843B4}" presName="root2" presStyleCnt="0"/>
      <dgm:spPr/>
    </dgm:pt>
    <dgm:pt modelId="{AB4EB2E7-DE80-43DF-A486-3193F19A2BD8}" type="pres">
      <dgm:prSet presAssocID="{3C8C97BE-1FBD-4003-ABD4-FC99954843B4}" presName="LevelTwoTextNode" presStyleLbl="node2" presStyleIdx="4" presStyleCnt="6">
        <dgm:presLayoutVars>
          <dgm:chPref val="3"/>
        </dgm:presLayoutVars>
      </dgm:prSet>
      <dgm:spPr/>
    </dgm:pt>
    <dgm:pt modelId="{B7080F47-6E1F-48D7-899C-106A03C403BD}" type="pres">
      <dgm:prSet presAssocID="{3C8C97BE-1FBD-4003-ABD4-FC99954843B4}" presName="level3hierChild" presStyleCnt="0"/>
      <dgm:spPr/>
    </dgm:pt>
    <dgm:pt modelId="{ADD387B8-FA3E-427B-AC57-34FF785129D3}" type="pres">
      <dgm:prSet presAssocID="{9CACF6A3-A439-4ADC-BF45-A161E16D1F64}" presName="conn2-1" presStyleLbl="parChTrans1D2" presStyleIdx="5" presStyleCnt="6"/>
      <dgm:spPr/>
    </dgm:pt>
    <dgm:pt modelId="{E791724F-5827-400D-9050-5815C0ADCF93}" type="pres">
      <dgm:prSet presAssocID="{9CACF6A3-A439-4ADC-BF45-A161E16D1F64}" presName="connTx" presStyleLbl="parChTrans1D2" presStyleIdx="5" presStyleCnt="6"/>
      <dgm:spPr/>
    </dgm:pt>
    <dgm:pt modelId="{6D2E8047-11C2-440E-A964-A5DF69CA3862}" type="pres">
      <dgm:prSet presAssocID="{768FF2DB-3600-4150-ABAC-73FFCDA2CAD6}" presName="root2" presStyleCnt="0"/>
      <dgm:spPr/>
    </dgm:pt>
    <dgm:pt modelId="{1251C227-0A1E-4E59-B295-CA8D52BB9844}" type="pres">
      <dgm:prSet presAssocID="{768FF2DB-3600-4150-ABAC-73FFCDA2CAD6}" presName="LevelTwoTextNode" presStyleLbl="node2" presStyleIdx="5" presStyleCnt="6">
        <dgm:presLayoutVars>
          <dgm:chPref val="3"/>
        </dgm:presLayoutVars>
      </dgm:prSet>
      <dgm:spPr/>
    </dgm:pt>
    <dgm:pt modelId="{1182640A-C56A-45FA-8CB5-A669551F1CE4}" type="pres">
      <dgm:prSet presAssocID="{768FF2DB-3600-4150-ABAC-73FFCDA2CAD6}" presName="level3hierChild" presStyleCnt="0"/>
      <dgm:spPr/>
    </dgm:pt>
  </dgm:ptLst>
  <dgm:cxnLst>
    <dgm:cxn modelId="{C20E2300-DAFC-4099-A37B-FF34C99673BD}" type="presOf" srcId="{5D8AF1B8-0325-4D94-A344-3C4AFBF2F17C}" destId="{D759250D-5E83-4DE6-9305-CB09CF80E8D7}" srcOrd="0" destOrd="0" presId="urn:microsoft.com/office/officeart/2008/layout/HorizontalMultiLevelHierarchy"/>
    <dgm:cxn modelId="{A0D99506-33B8-46AD-8614-00619D2B471C}" type="presOf" srcId="{FC673236-6320-4CCF-9E74-264B1005C4F0}" destId="{DEC9869A-B575-4570-AC84-C905763A2A37}" srcOrd="0" destOrd="0" presId="urn:microsoft.com/office/officeart/2008/layout/HorizontalMultiLevelHierarchy"/>
    <dgm:cxn modelId="{D6693B08-362C-4A80-A193-F1794515E529}" srcId="{D06E48DD-ACF5-4815-B8FC-369A8AF1D323}" destId="{768FF2DB-3600-4150-ABAC-73FFCDA2CAD6}" srcOrd="5" destOrd="0" parTransId="{9CACF6A3-A439-4ADC-BF45-A161E16D1F64}" sibTransId="{351DC62E-5CA9-4493-9114-250C97DC7A47}"/>
    <dgm:cxn modelId="{56194213-BCCB-4016-A860-584E92F481D5}" type="presOf" srcId="{0E8B2E5B-74E7-4282-AC11-E683BBC1240C}" destId="{9322B66A-9019-4A4A-A085-476E1B3F4BF9}" srcOrd="0" destOrd="0" presId="urn:microsoft.com/office/officeart/2008/layout/HorizontalMultiLevelHierarchy"/>
    <dgm:cxn modelId="{7C55DD1E-C527-4113-A3B0-AE563FC312AA}" type="presOf" srcId="{54872FDC-41D7-43CB-9541-A86F71346B71}" destId="{2663CED6-AA18-4797-9837-C7D997BBBFC6}" srcOrd="1" destOrd="0" presId="urn:microsoft.com/office/officeart/2008/layout/HorizontalMultiLevelHierarchy"/>
    <dgm:cxn modelId="{4FD7E11E-680A-4B9F-97CC-798228DE85D1}" srcId="{21419B93-4716-4277-AB82-7A9A6633B653}" destId="{D06E48DD-ACF5-4815-B8FC-369A8AF1D323}" srcOrd="0" destOrd="0" parTransId="{4CD98C3E-605F-450C-8910-DB0C24A67FC6}" sibTransId="{E0744AA5-CCE2-46CC-89FD-9A6F359E8F9B}"/>
    <dgm:cxn modelId="{C838BE28-519F-4B25-B757-C02728A642FC}" type="presOf" srcId="{3197308F-DFE3-4D2D-8AF9-7A11159675E7}" destId="{9412C0DD-0D7A-4934-88EA-544CBDE3936B}" srcOrd="0" destOrd="0" presId="urn:microsoft.com/office/officeart/2008/layout/HorizontalMultiLevelHierarchy"/>
    <dgm:cxn modelId="{5ACF172A-61B4-4602-8557-75EE36C37252}" type="presOf" srcId="{55CE03AF-DE33-43BC-84EA-763143D58BC6}" destId="{09F7D2A4-383C-4280-A7B4-79BE843B7826}" srcOrd="0" destOrd="0" presId="urn:microsoft.com/office/officeart/2008/layout/HorizontalMultiLevelHierarchy"/>
    <dgm:cxn modelId="{DAEA5647-4DDA-4219-BCFA-CC4C78F333A0}" type="presOf" srcId="{FC673236-6320-4CCF-9E74-264B1005C4F0}" destId="{656337E5-FE5A-4F8C-AB89-A43C773A6B92}" srcOrd="1" destOrd="0" presId="urn:microsoft.com/office/officeart/2008/layout/HorizontalMultiLevelHierarchy"/>
    <dgm:cxn modelId="{EEB8C073-C46F-4D48-A8A9-D2C9F8338A5C}" srcId="{D06E48DD-ACF5-4815-B8FC-369A8AF1D323}" destId="{5D8AF1B8-0325-4D94-A344-3C4AFBF2F17C}" srcOrd="1" destOrd="0" parTransId="{3197308F-DFE3-4D2D-8AF9-7A11159675E7}" sibTransId="{AD73A702-896E-4AA7-BDFC-6C895C9B5192}"/>
    <dgm:cxn modelId="{635CD255-F9C4-44F8-B2BD-1EC778F89293}" srcId="{D06E48DD-ACF5-4815-B8FC-369A8AF1D323}" destId="{55CE03AF-DE33-43BC-84EA-763143D58BC6}" srcOrd="2" destOrd="0" parTransId="{54872FDC-41D7-43CB-9541-A86F71346B71}" sibTransId="{7D5A2337-4717-435B-A874-EC9E3ED5D506}"/>
    <dgm:cxn modelId="{5E60E855-D660-4545-8E49-EDE3ABA06160}" type="presOf" srcId="{9CACF6A3-A439-4ADC-BF45-A161E16D1F64}" destId="{ADD387B8-FA3E-427B-AC57-34FF785129D3}" srcOrd="0" destOrd="0" presId="urn:microsoft.com/office/officeart/2008/layout/HorizontalMultiLevelHierarchy"/>
    <dgm:cxn modelId="{9FBB477E-E62A-4480-9702-E809ECA4E838}" type="presOf" srcId="{B62F96A3-5251-44F9-8DC7-433B72EF993D}" destId="{6703E1D4-3F0B-43D8-995F-7A1C20DFF5DF}" srcOrd="1" destOrd="0" presId="urn:microsoft.com/office/officeart/2008/layout/HorizontalMultiLevelHierarchy"/>
    <dgm:cxn modelId="{2FD4E07F-7F02-4099-B0E6-CD9BA5136E22}" type="presOf" srcId="{9CACF6A3-A439-4ADC-BF45-A161E16D1F64}" destId="{E791724F-5827-400D-9050-5815C0ADCF93}" srcOrd="1" destOrd="0" presId="urn:microsoft.com/office/officeart/2008/layout/HorizontalMultiLevelHierarchy"/>
    <dgm:cxn modelId="{C0609883-CB54-42B3-AFFA-E77818392A00}" type="presOf" srcId="{B62F96A3-5251-44F9-8DC7-433B72EF993D}" destId="{77BA9C58-8FA2-46F2-AD9D-381B0794947E}" srcOrd="0" destOrd="0" presId="urn:microsoft.com/office/officeart/2008/layout/HorizontalMultiLevelHierarchy"/>
    <dgm:cxn modelId="{D32BE58D-4748-4FD9-BC8C-60CC89EACD11}" type="presOf" srcId="{579BD95A-2E24-4398-A7D0-29444C112AC5}" destId="{F82D4033-D9BB-4CFF-9DE1-00C14234CE5F}" srcOrd="0" destOrd="0" presId="urn:microsoft.com/office/officeart/2008/layout/HorizontalMultiLevelHierarchy"/>
    <dgm:cxn modelId="{ACE28F99-68F4-48E6-B96E-1B4630740FB0}" type="presOf" srcId="{768FF2DB-3600-4150-ABAC-73FFCDA2CAD6}" destId="{1251C227-0A1E-4E59-B295-CA8D52BB9844}" srcOrd="0" destOrd="0" presId="urn:microsoft.com/office/officeart/2008/layout/HorizontalMultiLevelHierarchy"/>
    <dgm:cxn modelId="{80DD45AE-4B74-4AA7-98C0-80B2ED7AB39B}" srcId="{D06E48DD-ACF5-4815-B8FC-369A8AF1D323}" destId="{0E8B2E5B-74E7-4282-AC11-E683BBC1240C}" srcOrd="0" destOrd="0" parTransId="{579BD95A-2E24-4398-A7D0-29444C112AC5}" sibTransId="{0D5B987B-E075-4C05-A358-CF1B673501C9}"/>
    <dgm:cxn modelId="{CC3501B4-B62C-41F4-BCA0-F88D57F5694A}" srcId="{D06E48DD-ACF5-4815-B8FC-369A8AF1D323}" destId="{CD6C778D-FBD2-4ABD-A3C6-2FE364B5AE3D}" srcOrd="3" destOrd="0" parTransId="{B62F96A3-5251-44F9-8DC7-433B72EF993D}" sibTransId="{1DD80F40-E98E-44F4-9831-6BE809D287B0}"/>
    <dgm:cxn modelId="{D6BF85C5-E65A-4B23-97EB-151B3AF889EF}" type="presOf" srcId="{579BD95A-2E24-4398-A7D0-29444C112AC5}" destId="{13055D85-3AC7-4E82-8FCB-A2A5F3FA5578}" srcOrd="1" destOrd="0" presId="urn:microsoft.com/office/officeart/2008/layout/HorizontalMultiLevelHierarchy"/>
    <dgm:cxn modelId="{F21721C7-3625-4025-A6F3-3E01C5D76C42}" type="presOf" srcId="{3197308F-DFE3-4D2D-8AF9-7A11159675E7}" destId="{5768C535-0D7D-493B-B0ED-BD335AB14E4D}" srcOrd="1" destOrd="0" presId="urn:microsoft.com/office/officeart/2008/layout/HorizontalMultiLevelHierarchy"/>
    <dgm:cxn modelId="{610B22CF-D61D-446B-895F-FD600DBF0604}" srcId="{D06E48DD-ACF5-4815-B8FC-369A8AF1D323}" destId="{3C8C97BE-1FBD-4003-ABD4-FC99954843B4}" srcOrd="4" destOrd="0" parTransId="{FC673236-6320-4CCF-9E74-264B1005C4F0}" sibTransId="{7B5821AA-E349-40FE-A0FC-04032D189971}"/>
    <dgm:cxn modelId="{4272E9D9-1818-4A31-AD7F-45D42BED9670}" type="presOf" srcId="{54872FDC-41D7-43CB-9541-A86F71346B71}" destId="{0F8F0932-6DC9-41BF-A6A9-A0509BC15EDD}" srcOrd="0" destOrd="0" presId="urn:microsoft.com/office/officeart/2008/layout/HorizontalMultiLevelHierarchy"/>
    <dgm:cxn modelId="{674B56DB-B6F9-4738-BA8C-5E96B2B9711E}" type="presOf" srcId="{CD6C778D-FBD2-4ABD-A3C6-2FE364B5AE3D}" destId="{8624F24D-4B16-4149-89D5-7E3116BCFB3A}" srcOrd="0" destOrd="0" presId="urn:microsoft.com/office/officeart/2008/layout/HorizontalMultiLevelHierarchy"/>
    <dgm:cxn modelId="{9C98ACDC-FFF7-4B3B-A1FD-D0319C6852E2}" type="presOf" srcId="{21419B93-4716-4277-AB82-7A9A6633B653}" destId="{4C6DF7C6-A9E2-481B-B1FE-6C952ED6775D}" srcOrd="0" destOrd="0" presId="urn:microsoft.com/office/officeart/2008/layout/HorizontalMultiLevelHierarchy"/>
    <dgm:cxn modelId="{895D10DD-7A06-4DDA-9B65-185E6A2300C5}" type="presOf" srcId="{3C8C97BE-1FBD-4003-ABD4-FC99954843B4}" destId="{AB4EB2E7-DE80-43DF-A486-3193F19A2BD8}" srcOrd="0" destOrd="0" presId="urn:microsoft.com/office/officeart/2008/layout/HorizontalMultiLevelHierarchy"/>
    <dgm:cxn modelId="{B2BCCBF5-1D43-482D-96F4-8C0780A77386}" type="presOf" srcId="{D06E48DD-ACF5-4815-B8FC-369A8AF1D323}" destId="{00C7EE39-C4B8-4945-94AE-66F69108A695}" srcOrd="0" destOrd="0" presId="urn:microsoft.com/office/officeart/2008/layout/HorizontalMultiLevelHierarchy"/>
    <dgm:cxn modelId="{3607366C-8D4C-4486-9FCA-EF166DDD2E04}" type="presParOf" srcId="{4C6DF7C6-A9E2-481B-B1FE-6C952ED6775D}" destId="{70C83CA9-7208-463B-8EDD-8569F1EDAB8C}" srcOrd="0" destOrd="0" presId="urn:microsoft.com/office/officeart/2008/layout/HorizontalMultiLevelHierarchy"/>
    <dgm:cxn modelId="{175FDCA0-BE45-4ED0-A57D-DFEFA00DAB07}" type="presParOf" srcId="{70C83CA9-7208-463B-8EDD-8569F1EDAB8C}" destId="{00C7EE39-C4B8-4945-94AE-66F69108A695}" srcOrd="0" destOrd="0" presId="urn:microsoft.com/office/officeart/2008/layout/HorizontalMultiLevelHierarchy"/>
    <dgm:cxn modelId="{15773AFB-0019-4D84-AED0-A328AF5D77EE}" type="presParOf" srcId="{70C83CA9-7208-463B-8EDD-8569F1EDAB8C}" destId="{004353CE-9C22-4F88-B848-F3DD9D22DA4D}" srcOrd="1" destOrd="0" presId="urn:microsoft.com/office/officeart/2008/layout/HorizontalMultiLevelHierarchy"/>
    <dgm:cxn modelId="{37E815AE-3867-4DBA-BB83-12F28C0AEBE4}" type="presParOf" srcId="{004353CE-9C22-4F88-B848-F3DD9D22DA4D}" destId="{F82D4033-D9BB-4CFF-9DE1-00C14234CE5F}" srcOrd="0" destOrd="0" presId="urn:microsoft.com/office/officeart/2008/layout/HorizontalMultiLevelHierarchy"/>
    <dgm:cxn modelId="{DF2ABA84-39E0-4DD3-9D86-F72DB85A9722}" type="presParOf" srcId="{F82D4033-D9BB-4CFF-9DE1-00C14234CE5F}" destId="{13055D85-3AC7-4E82-8FCB-A2A5F3FA5578}" srcOrd="0" destOrd="0" presId="urn:microsoft.com/office/officeart/2008/layout/HorizontalMultiLevelHierarchy"/>
    <dgm:cxn modelId="{9457C95A-00DC-4979-B44B-6896477DC90B}" type="presParOf" srcId="{004353CE-9C22-4F88-B848-F3DD9D22DA4D}" destId="{C934522E-B4A7-47DC-8538-FA535AB2D7B4}" srcOrd="1" destOrd="0" presId="urn:microsoft.com/office/officeart/2008/layout/HorizontalMultiLevelHierarchy"/>
    <dgm:cxn modelId="{833BC345-D4CE-4888-87DF-2F07BAF588FA}" type="presParOf" srcId="{C934522E-B4A7-47DC-8538-FA535AB2D7B4}" destId="{9322B66A-9019-4A4A-A085-476E1B3F4BF9}" srcOrd="0" destOrd="0" presId="urn:microsoft.com/office/officeart/2008/layout/HorizontalMultiLevelHierarchy"/>
    <dgm:cxn modelId="{6BBF9795-9D14-4E55-8A07-5BD56CFAE7CE}" type="presParOf" srcId="{C934522E-B4A7-47DC-8538-FA535AB2D7B4}" destId="{1ED2F71F-8162-4449-9142-9E4164235B0F}" srcOrd="1" destOrd="0" presId="urn:microsoft.com/office/officeart/2008/layout/HorizontalMultiLevelHierarchy"/>
    <dgm:cxn modelId="{EE10E8C0-8F79-403F-85F7-0417830A4D14}" type="presParOf" srcId="{004353CE-9C22-4F88-B848-F3DD9D22DA4D}" destId="{9412C0DD-0D7A-4934-88EA-544CBDE3936B}" srcOrd="2" destOrd="0" presId="urn:microsoft.com/office/officeart/2008/layout/HorizontalMultiLevelHierarchy"/>
    <dgm:cxn modelId="{B1BA5DF0-5689-4A39-9444-6A0557151AA1}" type="presParOf" srcId="{9412C0DD-0D7A-4934-88EA-544CBDE3936B}" destId="{5768C535-0D7D-493B-B0ED-BD335AB14E4D}" srcOrd="0" destOrd="0" presId="urn:microsoft.com/office/officeart/2008/layout/HorizontalMultiLevelHierarchy"/>
    <dgm:cxn modelId="{62CAC238-2462-4CEA-A1A6-8359AACE1028}" type="presParOf" srcId="{004353CE-9C22-4F88-B848-F3DD9D22DA4D}" destId="{E895E4E4-846E-48D3-BD6E-2AC4216029A8}" srcOrd="3" destOrd="0" presId="urn:microsoft.com/office/officeart/2008/layout/HorizontalMultiLevelHierarchy"/>
    <dgm:cxn modelId="{A73C8966-467F-46D5-BA8F-DECE61FABD66}" type="presParOf" srcId="{E895E4E4-846E-48D3-BD6E-2AC4216029A8}" destId="{D759250D-5E83-4DE6-9305-CB09CF80E8D7}" srcOrd="0" destOrd="0" presId="urn:microsoft.com/office/officeart/2008/layout/HorizontalMultiLevelHierarchy"/>
    <dgm:cxn modelId="{7438E6A2-CE65-4D17-AE3C-651A42EBB670}" type="presParOf" srcId="{E895E4E4-846E-48D3-BD6E-2AC4216029A8}" destId="{DB903557-BF55-4950-BE6D-BE4A117A92A1}" srcOrd="1" destOrd="0" presId="urn:microsoft.com/office/officeart/2008/layout/HorizontalMultiLevelHierarchy"/>
    <dgm:cxn modelId="{C0912E2D-1ED8-4A3E-851A-BB24E34E2E20}" type="presParOf" srcId="{004353CE-9C22-4F88-B848-F3DD9D22DA4D}" destId="{0F8F0932-6DC9-41BF-A6A9-A0509BC15EDD}" srcOrd="4" destOrd="0" presId="urn:microsoft.com/office/officeart/2008/layout/HorizontalMultiLevelHierarchy"/>
    <dgm:cxn modelId="{E476468B-3B72-474D-A747-B61CD1506C57}" type="presParOf" srcId="{0F8F0932-6DC9-41BF-A6A9-A0509BC15EDD}" destId="{2663CED6-AA18-4797-9837-C7D997BBBFC6}" srcOrd="0" destOrd="0" presId="urn:microsoft.com/office/officeart/2008/layout/HorizontalMultiLevelHierarchy"/>
    <dgm:cxn modelId="{7D60E488-89C1-40E9-9232-B5D1CBECC07B}" type="presParOf" srcId="{004353CE-9C22-4F88-B848-F3DD9D22DA4D}" destId="{25C4FAF4-3ED1-4632-9A30-C974953563EA}" srcOrd="5" destOrd="0" presId="urn:microsoft.com/office/officeart/2008/layout/HorizontalMultiLevelHierarchy"/>
    <dgm:cxn modelId="{BAEDED87-8C38-4B0E-AF3F-D5B45DDC32E2}" type="presParOf" srcId="{25C4FAF4-3ED1-4632-9A30-C974953563EA}" destId="{09F7D2A4-383C-4280-A7B4-79BE843B7826}" srcOrd="0" destOrd="0" presId="urn:microsoft.com/office/officeart/2008/layout/HorizontalMultiLevelHierarchy"/>
    <dgm:cxn modelId="{1C84D7A8-4D80-4FDB-89B1-CFC983E5974F}" type="presParOf" srcId="{25C4FAF4-3ED1-4632-9A30-C974953563EA}" destId="{CDE6DFD1-FD75-41A4-BDED-D7A3BC838CE5}" srcOrd="1" destOrd="0" presId="urn:microsoft.com/office/officeart/2008/layout/HorizontalMultiLevelHierarchy"/>
    <dgm:cxn modelId="{689B72F8-20BA-478F-B7AD-47E425607236}" type="presParOf" srcId="{004353CE-9C22-4F88-B848-F3DD9D22DA4D}" destId="{77BA9C58-8FA2-46F2-AD9D-381B0794947E}" srcOrd="6" destOrd="0" presId="urn:microsoft.com/office/officeart/2008/layout/HorizontalMultiLevelHierarchy"/>
    <dgm:cxn modelId="{EED9CCD6-924F-42F5-A3E0-AA73B7FAF82D}" type="presParOf" srcId="{77BA9C58-8FA2-46F2-AD9D-381B0794947E}" destId="{6703E1D4-3F0B-43D8-995F-7A1C20DFF5DF}" srcOrd="0" destOrd="0" presId="urn:microsoft.com/office/officeart/2008/layout/HorizontalMultiLevelHierarchy"/>
    <dgm:cxn modelId="{CD214E8D-A5C3-49AC-BBE1-BCBDC63E82DA}" type="presParOf" srcId="{004353CE-9C22-4F88-B848-F3DD9D22DA4D}" destId="{EF62E66C-4AFD-47A2-BA7D-39EF067DFF52}" srcOrd="7" destOrd="0" presId="urn:microsoft.com/office/officeart/2008/layout/HorizontalMultiLevelHierarchy"/>
    <dgm:cxn modelId="{F1CA6731-C57B-4F88-B0CB-AB3B1CB449DF}" type="presParOf" srcId="{EF62E66C-4AFD-47A2-BA7D-39EF067DFF52}" destId="{8624F24D-4B16-4149-89D5-7E3116BCFB3A}" srcOrd="0" destOrd="0" presId="urn:microsoft.com/office/officeart/2008/layout/HorizontalMultiLevelHierarchy"/>
    <dgm:cxn modelId="{2528FEDB-5025-485F-A5D5-F532240FB9AF}" type="presParOf" srcId="{EF62E66C-4AFD-47A2-BA7D-39EF067DFF52}" destId="{119C2A65-9BCB-4953-82F5-C66A736F0228}" srcOrd="1" destOrd="0" presId="urn:microsoft.com/office/officeart/2008/layout/HorizontalMultiLevelHierarchy"/>
    <dgm:cxn modelId="{8CFFD074-91C7-4610-BC81-42FA63899946}" type="presParOf" srcId="{004353CE-9C22-4F88-B848-F3DD9D22DA4D}" destId="{DEC9869A-B575-4570-AC84-C905763A2A37}" srcOrd="8" destOrd="0" presId="urn:microsoft.com/office/officeart/2008/layout/HorizontalMultiLevelHierarchy"/>
    <dgm:cxn modelId="{FC602892-39D8-467D-A0CF-F106B3F628A9}" type="presParOf" srcId="{DEC9869A-B575-4570-AC84-C905763A2A37}" destId="{656337E5-FE5A-4F8C-AB89-A43C773A6B92}" srcOrd="0" destOrd="0" presId="urn:microsoft.com/office/officeart/2008/layout/HorizontalMultiLevelHierarchy"/>
    <dgm:cxn modelId="{402968A5-1E45-47A9-BEC2-57F3AA19E623}" type="presParOf" srcId="{004353CE-9C22-4F88-B848-F3DD9D22DA4D}" destId="{47576DDB-BDDD-46E4-8D6E-DEDC16FBAE21}" srcOrd="9" destOrd="0" presId="urn:microsoft.com/office/officeart/2008/layout/HorizontalMultiLevelHierarchy"/>
    <dgm:cxn modelId="{70F349A9-6F7B-4311-AA9D-698E30AA5B28}" type="presParOf" srcId="{47576DDB-BDDD-46E4-8D6E-DEDC16FBAE21}" destId="{AB4EB2E7-DE80-43DF-A486-3193F19A2BD8}" srcOrd="0" destOrd="0" presId="urn:microsoft.com/office/officeart/2008/layout/HorizontalMultiLevelHierarchy"/>
    <dgm:cxn modelId="{921DCF67-7FFC-4AEB-A196-223B6C701900}" type="presParOf" srcId="{47576DDB-BDDD-46E4-8D6E-DEDC16FBAE21}" destId="{B7080F47-6E1F-48D7-899C-106A03C403BD}" srcOrd="1" destOrd="0" presId="urn:microsoft.com/office/officeart/2008/layout/HorizontalMultiLevelHierarchy"/>
    <dgm:cxn modelId="{DCC6D6E5-51B5-4229-9B7B-4599AC6A1FF9}" type="presParOf" srcId="{004353CE-9C22-4F88-B848-F3DD9D22DA4D}" destId="{ADD387B8-FA3E-427B-AC57-34FF785129D3}" srcOrd="10" destOrd="0" presId="urn:microsoft.com/office/officeart/2008/layout/HorizontalMultiLevelHierarchy"/>
    <dgm:cxn modelId="{6E1B8FBF-DFA6-47A5-BDE6-F3D50BF08356}" type="presParOf" srcId="{ADD387B8-FA3E-427B-AC57-34FF785129D3}" destId="{E791724F-5827-400D-9050-5815C0ADCF93}" srcOrd="0" destOrd="0" presId="urn:microsoft.com/office/officeart/2008/layout/HorizontalMultiLevelHierarchy"/>
    <dgm:cxn modelId="{4A9A6E74-9A25-48A1-BB54-78E4227E6B40}" type="presParOf" srcId="{004353CE-9C22-4F88-B848-F3DD9D22DA4D}" destId="{6D2E8047-11C2-440E-A964-A5DF69CA3862}" srcOrd="11" destOrd="0" presId="urn:microsoft.com/office/officeart/2008/layout/HorizontalMultiLevelHierarchy"/>
    <dgm:cxn modelId="{9D579621-610F-4DFD-ABDA-7EB01E8ED3AF}" type="presParOf" srcId="{6D2E8047-11C2-440E-A964-A5DF69CA3862}" destId="{1251C227-0A1E-4E59-B295-CA8D52BB9844}" srcOrd="0" destOrd="0" presId="urn:microsoft.com/office/officeart/2008/layout/HorizontalMultiLevelHierarchy"/>
    <dgm:cxn modelId="{9F2413A4-FA8D-4177-9316-78528634D605}" type="presParOf" srcId="{6D2E8047-11C2-440E-A964-A5DF69CA3862}" destId="{1182640A-C56A-45FA-8CB5-A669551F1CE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387B8-FA3E-427B-AC57-34FF785129D3}">
      <dsp:nvSpPr>
        <dsp:cNvPr id="0" name=""/>
        <dsp:cNvSpPr/>
      </dsp:nvSpPr>
      <dsp:spPr>
        <a:xfrm>
          <a:off x="2696155" y="3379390"/>
          <a:ext cx="611243" cy="2911794"/>
        </a:xfrm>
        <a:custGeom>
          <a:avLst/>
          <a:gdLst/>
          <a:ahLst/>
          <a:cxnLst/>
          <a:rect l="0" t="0" r="0" b="0"/>
          <a:pathLst>
            <a:path>
              <a:moveTo>
                <a:pt x="0" y="0"/>
              </a:moveTo>
              <a:lnTo>
                <a:pt x="305621" y="0"/>
              </a:lnTo>
              <a:lnTo>
                <a:pt x="305621" y="2911794"/>
              </a:lnTo>
              <a:lnTo>
                <a:pt x="611243" y="291179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2927395" y="4760905"/>
        <a:ext cx="148762" cy="148762"/>
      </dsp:txXfrm>
    </dsp:sp>
    <dsp:sp modelId="{DEC9869A-B575-4570-AC84-C905763A2A37}">
      <dsp:nvSpPr>
        <dsp:cNvPr id="0" name=""/>
        <dsp:cNvSpPr/>
      </dsp:nvSpPr>
      <dsp:spPr>
        <a:xfrm>
          <a:off x="2696155" y="3379390"/>
          <a:ext cx="611243" cy="1747076"/>
        </a:xfrm>
        <a:custGeom>
          <a:avLst/>
          <a:gdLst/>
          <a:ahLst/>
          <a:cxnLst/>
          <a:rect l="0" t="0" r="0" b="0"/>
          <a:pathLst>
            <a:path>
              <a:moveTo>
                <a:pt x="0" y="0"/>
              </a:moveTo>
              <a:lnTo>
                <a:pt x="305621" y="0"/>
              </a:lnTo>
              <a:lnTo>
                <a:pt x="305621" y="1747076"/>
              </a:lnTo>
              <a:lnTo>
                <a:pt x="611243" y="17470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955504" y="4206655"/>
        <a:ext cx="92545" cy="92545"/>
      </dsp:txXfrm>
    </dsp:sp>
    <dsp:sp modelId="{77BA9C58-8FA2-46F2-AD9D-381B0794947E}">
      <dsp:nvSpPr>
        <dsp:cNvPr id="0" name=""/>
        <dsp:cNvSpPr/>
      </dsp:nvSpPr>
      <dsp:spPr>
        <a:xfrm>
          <a:off x="2696155" y="3379390"/>
          <a:ext cx="611243" cy="582358"/>
        </a:xfrm>
        <a:custGeom>
          <a:avLst/>
          <a:gdLst/>
          <a:ahLst/>
          <a:cxnLst/>
          <a:rect l="0" t="0" r="0" b="0"/>
          <a:pathLst>
            <a:path>
              <a:moveTo>
                <a:pt x="0" y="0"/>
              </a:moveTo>
              <a:lnTo>
                <a:pt x="305621" y="0"/>
              </a:lnTo>
              <a:lnTo>
                <a:pt x="305621" y="582358"/>
              </a:lnTo>
              <a:lnTo>
                <a:pt x="611243" y="5823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980670" y="3649463"/>
        <a:ext cx="42212" cy="42212"/>
      </dsp:txXfrm>
    </dsp:sp>
    <dsp:sp modelId="{0F8F0932-6DC9-41BF-A6A9-A0509BC15EDD}">
      <dsp:nvSpPr>
        <dsp:cNvPr id="0" name=""/>
        <dsp:cNvSpPr/>
      </dsp:nvSpPr>
      <dsp:spPr>
        <a:xfrm>
          <a:off x="2696155" y="2797031"/>
          <a:ext cx="611243" cy="582358"/>
        </a:xfrm>
        <a:custGeom>
          <a:avLst/>
          <a:gdLst/>
          <a:ahLst/>
          <a:cxnLst/>
          <a:rect l="0" t="0" r="0" b="0"/>
          <a:pathLst>
            <a:path>
              <a:moveTo>
                <a:pt x="0" y="582358"/>
              </a:moveTo>
              <a:lnTo>
                <a:pt x="305621" y="582358"/>
              </a:lnTo>
              <a:lnTo>
                <a:pt x="305621" y="0"/>
              </a:lnTo>
              <a:lnTo>
                <a:pt x="611243"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980670" y="3067104"/>
        <a:ext cx="42212" cy="42212"/>
      </dsp:txXfrm>
    </dsp:sp>
    <dsp:sp modelId="{9412C0DD-0D7A-4934-88EA-544CBDE3936B}">
      <dsp:nvSpPr>
        <dsp:cNvPr id="0" name=""/>
        <dsp:cNvSpPr/>
      </dsp:nvSpPr>
      <dsp:spPr>
        <a:xfrm>
          <a:off x="2696155" y="1632313"/>
          <a:ext cx="611243" cy="1747076"/>
        </a:xfrm>
        <a:custGeom>
          <a:avLst/>
          <a:gdLst/>
          <a:ahLst/>
          <a:cxnLst/>
          <a:rect l="0" t="0" r="0" b="0"/>
          <a:pathLst>
            <a:path>
              <a:moveTo>
                <a:pt x="0" y="1747076"/>
              </a:moveTo>
              <a:lnTo>
                <a:pt x="305621" y="1747076"/>
              </a:lnTo>
              <a:lnTo>
                <a:pt x="305621" y="0"/>
              </a:lnTo>
              <a:lnTo>
                <a:pt x="611243"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955504" y="2459578"/>
        <a:ext cx="92545" cy="92545"/>
      </dsp:txXfrm>
    </dsp:sp>
    <dsp:sp modelId="{F82D4033-D9BB-4CFF-9DE1-00C14234CE5F}">
      <dsp:nvSpPr>
        <dsp:cNvPr id="0" name=""/>
        <dsp:cNvSpPr/>
      </dsp:nvSpPr>
      <dsp:spPr>
        <a:xfrm>
          <a:off x="2696155" y="467595"/>
          <a:ext cx="611243" cy="2911794"/>
        </a:xfrm>
        <a:custGeom>
          <a:avLst/>
          <a:gdLst/>
          <a:ahLst/>
          <a:cxnLst/>
          <a:rect l="0" t="0" r="0" b="0"/>
          <a:pathLst>
            <a:path>
              <a:moveTo>
                <a:pt x="0" y="2911794"/>
              </a:moveTo>
              <a:lnTo>
                <a:pt x="305621" y="2911794"/>
              </a:lnTo>
              <a:lnTo>
                <a:pt x="305621" y="0"/>
              </a:lnTo>
              <a:lnTo>
                <a:pt x="611243"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2927395" y="1849111"/>
        <a:ext cx="148762" cy="148762"/>
      </dsp:txXfrm>
    </dsp:sp>
    <dsp:sp modelId="{00C7EE39-C4B8-4945-94AE-66F69108A695}">
      <dsp:nvSpPr>
        <dsp:cNvPr id="0" name=""/>
        <dsp:cNvSpPr/>
      </dsp:nvSpPr>
      <dsp:spPr>
        <a:xfrm rot="16200000">
          <a:off x="-221769" y="2913502"/>
          <a:ext cx="4904075" cy="931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fr-FR" sz="4800" kern="1200" dirty="0"/>
            <a:t>La prospection</a:t>
          </a:r>
        </a:p>
      </dsp:txBody>
      <dsp:txXfrm>
        <a:off x="-221769" y="2913502"/>
        <a:ext cx="4904075" cy="931774"/>
      </dsp:txXfrm>
    </dsp:sp>
    <dsp:sp modelId="{9322B66A-9019-4A4A-A085-476E1B3F4BF9}">
      <dsp:nvSpPr>
        <dsp:cNvPr id="0" name=""/>
        <dsp:cNvSpPr/>
      </dsp:nvSpPr>
      <dsp:spPr>
        <a:xfrm>
          <a:off x="3307399" y="1707"/>
          <a:ext cx="3056219" cy="9317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fr-FR" sz="3000" kern="1200" dirty="0"/>
            <a:t>électrique (résistivité)</a:t>
          </a:r>
        </a:p>
      </dsp:txBody>
      <dsp:txXfrm>
        <a:off x="3307399" y="1707"/>
        <a:ext cx="3056219" cy="931774"/>
      </dsp:txXfrm>
    </dsp:sp>
    <dsp:sp modelId="{D759250D-5E83-4DE6-9305-CB09CF80E8D7}">
      <dsp:nvSpPr>
        <dsp:cNvPr id="0" name=""/>
        <dsp:cNvSpPr/>
      </dsp:nvSpPr>
      <dsp:spPr>
        <a:xfrm>
          <a:off x="3307399" y="1166425"/>
          <a:ext cx="3056219" cy="9317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fr-FR" sz="3000" kern="1200" dirty="0"/>
            <a:t>gravimétrique</a:t>
          </a:r>
        </a:p>
      </dsp:txBody>
      <dsp:txXfrm>
        <a:off x="3307399" y="1166425"/>
        <a:ext cx="3056219" cy="931774"/>
      </dsp:txXfrm>
    </dsp:sp>
    <dsp:sp modelId="{09F7D2A4-383C-4280-A7B4-79BE843B7826}">
      <dsp:nvSpPr>
        <dsp:cNvPr id="0" name=""/>
        <dsp:cNvSpPr/>
      </dsp:nvSpPr>
      <dsp:spPr>
        <a:xfrm>
          <a:off x="3307399" y="2331143"/>
          <a:ext cx="3056219" cy="9317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fr-FR" sz="3000" kern="1200" dirty="0"/>
            <a:t>Sismique</a:t>
          </a:r>
        </a:p>
      </dsp:txBody>
      <dsp:txXfrm>
        <a:off x="3307399" y="2331143"/>
        <a:ext cx="3056219" cy="931774"/>
      </dsp:txXfrm>
    </dsp:sp>
    <dsp:sp modelId="{8624F24D-4B16-4149-89D5-7E3116BCFB3A}">
      <dsp:nvSpPr>
        <dsp:cNvPr id="0" name=""/>
        <dsp:cNvSpPr/>
      </dsp:nvSpPr>
      <dsp:spPr>
        <a:xfrm>
          <a:off x="3307399" y="3495861"/>
          <a:ext cx="3056219" cy="9317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fr-FR" sz="3000" kern="1200"/>
            <a:t>électromagnétique</a:t>
          </a:r>
        </a:p>
      </dsp:txBody>
      <dsp:txXfrm>
        <a:off x="3307399" y="3495861"/>
        <a:ext cx="3056219" cy="931774"/>
      </dsp:txXfrm>
    </dsp:sp>
    <dsp:sp modelId="{AB4EB2E7-DE80-43DF-A486-3193F19A2BD8}">
      <dsp:nvSpPr>
        <dsp:cNvPr id="0" name=""/>
        <dsp:cNvSpPr/>
      </dsp:nvSpPr>
      <dsp:spPr>
        <a:xfrm>
          <a:off x="3307399" y="4660579"/>
          <a:ext cx="3056219" cy="9317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fr-FR" sz="3000" kern="1200"/>
            <a:t>magnétique</a:t>
          </a:r>
        </a:p>
      </dsp:txBody>
      <dsp:txXfrm>
        <a:off x="3307399" y="4660579"/>
        <a:ext cx="3056219" cy="931774"/>
      </dsp:txXfrm>
    </dsp:sp>
    <dsp:sp modelId="{1251C227-0A1E-4E59-B295-CA8D52BB9844}">
      <dsp:nvSpPr>
        <dsp:cNvPr id="0" name=""/>
        <dsp:cNvSpPr/>
      </dsp:nvSpPr>
      <dsp:spPr>
        <a:xfrm>
          <a:off x="3307399" y="5825297"/>
          <a:ext cx="3056219" cy="9317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fr-FR" sz="3000" kern="1200"/>
            <a:t>radar géologique</a:t>
          </a:r>
        </a:p>
      </dsp:txBody>
      <dsp:txXfrm>
        <a:off x="3307399" y="5825297"/>
        <a:ext cx="3056219" cy="93177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000" b="1" i="0">
                <a:solidFill>
                  <a:srgbClr val="375F9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800" b="0"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15570">
              <a:lnSpc>
                <a:spcPts val="1240"/>
              </a:lnSpc>
            </a:pPr>
            <a:fld id="{81D60167-4931-47E6-BA6A-407CBD079E47}" type="slidenum">
              <a:rPr spc="-50" dirty="0"/>
              <a:t>‹N°›</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375F9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15570">
              <a:lnSpc>
                <a:spcPts val="1240"/>
              </a:lnSpc>
            </a:pPr>
            <a:fld id="{81D60167-4931-47E6-BA6A-407CBD079E47}" type="slidenum">
              <a:rPr spc="-50" dirty="0"/>
              <a:t>‹N°›</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375F9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15570">
              <a:lnSpc>
                <a:spcPts val="1240"/>
              </a:lnSpc>
            </a:pPr>
            <a:fld id="{81D60167-4931-47E6-BA6A-407CBD079E47}" type="slidenum">
              <a:rPr spc="-50" dirty="0"/>
              <a:t>‹N°›</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375F9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1/9/2024</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15570">
              <a:lnSpc>
                <a:spcPts val="1240"/>
              </a:lnSpc>
            </a:pPr>
            <a:fld id="{81D60167-4931-47E6-BA6A-407CBD079E47}" type="slidenum">
              <a:rPr spc="-50" dirty="0"/>
              <a:t>‹N°›</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151876" y="0"/>
            <a:ext cx="990600" cy="76504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15570">
              <a:lnSpc>
                <a:spcPts val="1240"/>
              </a:lnSpc>
            </a:pPr>
            <a:fld id="{81D60167-4931-47E6-BA6A-407CBD079E47}" type="slidenum">
              <a:rPr spc="-50" dirty="0"/>
              <a:t>‹N°›</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217" y="-63233"/>
            <a:ext cx="5303128" cy="410324"/>
          </a:xfrm>
          <a:prstGeom prst="rect">
            <a:avLst/>
          </a:prstGeom>
        </p:spPr>
        <p:txBody>
          <a:bodyPr wrap="square" lIns="0" tIns="0" rIns="0" bIns="0">
            <a:spAutoFit/>
          </a:bodyPr>
          <a:lstStyle>
            <a:lvl1pPr>
              <a:defRPr sz="2000" b="1" i="0">
                <a:solidFill>
                  <a:srgbClr val="375F91"/>
                </a:solidFill>
                <a:latin typeface="Calibri"/>
                <a:cs typeface="Calibri"/>
              </a:defRPr>
            </a:lvl1pPr>
          </a:lstStyle>
          <a:p>
            <a:endParaRPr/>
          </a:p>
        </p:txBody>
      </p:sp>
      <p:sp>
        <p:nvSpPr>
          <p:cNvPr id="3" name="Holder 3"/>
          <p:cNvSpPr>
            <a:spLocks noGrp="1"/>
          </p:cNvSpPr>
          <p:nvPr>
            <p:ph type="body" idx="1"/>
          </p:nvPr>
        </p:nvSpPr>
        <p:spPr>
          <a:xfrm>
            <a:off x="261614" y="1664360"/>
            <a:ext cx="7966709" cy="2129154"/>
          </a:xfrm>
          <a:prstGeom prst="rect">
            <a:avLst/>
          </a:prstGeom>
        </p:spPr>
        <p:txBody>
          <a:bodyPr wrap="square" lIns="0" tIns="0" rIns="0" bIns="0">
            <a:spAutoFit/>
          </a:bodyPr>
          <a:lstStyle>
            <a:lvl1pPr>
              <a:defRPr sz="1800" b="0" i="0">
                <a:solidFill>
                  <a:srgbClr val="FF0000"/>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1/9/2024</a:t>
            </a:fld>
            <a:endParaRPr lang="en-US"/>
          </a:p>
        </p:txBody>
      </p:sp>
      <p:sp>
        <p:nvSpPr>
          <p:cNvPr id="6" name="Holder 6"/>
          <p:cNvSpPr>
            <a:spLocks noGrp="1"/>
          </p:cNvSpPr>
          <p:nvPr>
            <p:ph type="sldNum" sz="quarter" idx="7"/>
          </p:nvPr>
        </p:nvSpPr>
        <p:spPr>
          <a:xfrm>
            <a:off x="8401545" y="6393284"/>
            <a:ext cx="244475" cy="249733"/>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115570">
              <a:lnSpc>
                <a:spcPts val="1240"/>
              </a:lnSpc>
            </a:pPr>
            <a:fld id="{81D60167-4931-47E6-BA6A-407CBD079E47}" type="slidenum">
              <a:rPr spc="-50" dirty="0"/>
              <a:t>‹N°›</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73.jpg"/></Relationships>
</file>

<file path=ppt/slides/_rels/slide1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82.jpg"/></Relationships>
</file>

<file path=ppt/slides/_rels/slide21.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pn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1.jp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jp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jp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9.jpg"/></Relationships>
</file>

<file path=ppt/slides/_rels/slide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4.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21C9E-DCC4-9452-EB2F-4854C15E7346}"/>
              </a:ext>
            </a:extLst>
          </p:cNvPr>
          <p:cNvSpPr>
            <a:spLocks noGrp="1"/>
          </p:cNvSpPr>
          <p:nvPr>
            <p:ph type="ctrTitle"/>
          </p:nvPr>
        </p:nvSpPr>
        <p:spPr>
          <a:xfrm>
            <a:off x="-285497" y="3116872"/>
            <a:ext cx="7772400" cy="1231106"/>
          </a:xfrm>
        </p:spPr>
        <p:txBody>
          <a:bodyPr/>
          <a:lstStyle/>
          <a:p>
            <a:pPr algn="ctr"/>
            <a:r>
              <a:rPr lang="fr-FR" sz="4000" dirty="0"/>
              <a:t>Méthodes de prospection des terrains </a:t>
            </a:r>
          </a:p>
        </p:txBody>
      </p:sp>
      <p:sp>
        <p:nvSpPr>
          <p:cNvPr id="3" name="Sous-titre 2">
            <a:extLst>
              <a:ext uri="{FF2B5EF4-FFF2-40B4-BE49-F238E27FC236}">
                <a16:creationId xmlns:a16="http://schemas.microsoft.com/office/drawing/2014/main" id="{AA088F4E-3B0E-B2D4-0AB1-287249A98E66}"/>
              </a:ext>
            </a:extLst>
          </p:cNvPr>
          <p:cNvSpPr>
            <a:spLocks noGrp="1"/>
          </p:cNvSpPr>
          <p:nvPr>
            <p:ph type="subTitle" idx="4"/>
          </p:nvPr>
        </p:nvSpPr>
        <p:spPr>
          <a:xfrm>
            <a:off x="2514600" y="5134001"/>
            <a:ext cx="6400800" cy="430887"/>
          </a:xfrm>
        </p:spPr>
        <p:txBody>
          <a:bodyPr/>
          <a:lstStyle/>
          <a:p>
            <a:pPr algn="ctr"/>
            <a:r>
              <a:rPr lang="fr-FR" sz="2800" dirty="0"/>
              <a:t>Application de la géologie au Génie Civil</a:t>
            </a:r>
          </a:p>
        </p:txBody>
      </p:sp>
      <p:grpSp>
        <p:nvGrpSpPr>
          <p:cNvPr id="4" name="object 9">
            <a:extLst>
              <a:ext uri="{FF2B5EF4-FFF2-40B4-BE49-F238E27FC236}">
                <a16:creationId xmlns:a16="http://schemas.microsoft.com/office/drawing/2014/main" id="{5975F06F-B8D7-2AED-3B32-59DFCC9C114C}"/>
              </a:ext>
            </a:extLst>
          </p:cNvPr>
          <p:cNvGrpSpPr/>
          <p:nvPr/>
        </p:nvGrpSpPr>
        <p:grpSpPr>
          <a:xfrm>
            <a:off x="5875655" y="0"/>
            <a:ext cx="3268345" cy="3933825"/>
            <a:chOff x="5708903" y="2924549"/>
            <a:chExt cx="3268345" cy="3933825"/>
          </a:xfrm>
        </p:grpSpPr>
        <p:pic>
          <p:nvPicPr>
            <p:cNvPr id="5" name="object 10">
              <a:extLst>
                <a:ext uri="{FF2B5EF4-FFF2-40B4-BE49-F238E27FC236}">
                  <a16:creationId xmlns:a16="http://schemas.microsoft.com/office/drawing/2014/main" id="{DE7F1B62-67A0-4253-619D-820CB7F8A5B2}"/>
                </a:ext>
              </a:extLst>
            </p:cNvPr>
            <p:cNvPicPr/>
            <p:nvPr/>
          </p:nvPicPr>
          <p:blipFill>
            <a:blip r:embed="rId2" cstate="print"/>
            <a:stretch>
              <a:fillRect/>
            </a:stretch>
          </p:blipFill>
          <p:spPr>
            <a:xfrm>
              <a:off x="5708903" y="6153911"/>
              <a:ext cx="3268217" cy="704088"/>
            </a:xfrm>
            <a:prstGeom prst="rect">
              <a:avLst/>
            </a:prstGeom>
          </p:spPr>
        </p:pic>
        <p:pic>
          <p:nvPicPr>
            <p:cNvPr id="6" name="object 11">
              <a:extLst>
                <a:ext uri="{FF2B5EF4-FFF2-40B4-BE49-F238E27FC236}">
                  <a16:creationId xmlns:a16="http://schemas.microsoft.com/office/drawing/2014/main" id="{55C95F0D-D409-8DC7-6A2A-DBC5928C1C60}"/>
                </a:ext>
              </a:extLst>
            </p:cNvPr>
            <p:cNvPicPr/>
            <p:nvPr/>
          </p:nvPicPr>
          <p:blipFill>
            <a:blip r:embed="rId3" cstate="print"/>
            <a:stretch>
              <a:fillRect/>
            </a:stretch>
          </p:blipFill>
          <p:spPr>
            <a:xfrm>
              <a:off x="5724150" y="2924549"/>
              <a:ext cx="3240017" cy="3240036"/>
            </a:xfrm>
            <a:prstGeom prst="rect">
              <a:avLst/>
            </a:prstGeom>
          </p:spPr>
        </p:pic>
      </p:grpSp>
      <p:pic>
        <p:nvPicPr>
          <p:cNvPr id="7" name="object 7">
            <a:extLst>
              <a:ext uri="{FF2B5EF4-FFF2-40B4-BE49-F238E27FC236}">
                <a16:creationId xmlns:a16="http://schemas.microsoft.com/office/drawing/2014/main" id="{63C2EDA3-49F6-0D06-BF7C-F9AA2190EFA7}"/>
              </a:ext>
            </a:extLst>
          </p:cNvPr>
          <p:cNvPicPr/>
          <p:nvPr/>
        </p:nvPicPr>
        <p:blipFill>
          <a:blip r:embed="rId4" cstate="print"/>
          <a:stretch>
            <a:fillRect/>
          </a:stretch>
        </p:blipFill>
        <p:spPr>
          <a:xfrm>
            <a:off x="0" y="76200"/>
            <a:ext cx="4407408" cy="2862072"/>
          </a:xfrm>
          <a:prstGeom prst="rect">
            <a:avLst/>
          </a:prstGeom>
        </p:spPr>
      </p:pic>
      <p:pic>
        <p:nvPicPr>
          <p:cNvPr id="8" name="object 10">
            <a:extLst>
              <a:ext uri="{FF2B5EF4-FFF2-40B4-BE49-F238E27FC236}">
                <a16:creationId xmlns:a16="http://schemas.microsoft.com/office/drawing/2014/main" id="{EE100B62-4293-EE09-732A-9937183AA51F}"/>
              </a:ext>
            </a:extLst>
          </p:cNvPr>
          <p:cNvPicPr/>
          <p:nvPr/>
        </p:nvPicPr>
        <p:blipFill>
          <a:blip r:embed="rId5" cstate="print"/>
          <a:stretch>
            <a:fillRect/>
          </a:stretch>
        </p:blipFill>
        <p:spPr>
          <a:xfrm>
            <a:off x="533400" y="4585340"/>
            <a:ext cx="1528851" cy="1528211"/>
          </a:xfrm>
          <a:prstGeom prst="rect">
            <a:avLst/>
          </a:prstGeom>
        </p:spPr>
      </p:pic>
    </p:spTree>
    <p:extLst>
      <p:ext uri="{BB962C8B-B14F-4D97-AF65-F5344CB8AC3E}">
        <p14:creationId xmlns:p14="http://schemas.microsoft.com/office/powerpoint/2010/main" val="156281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0" y="17780"/>
            <a:ext cx="480187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E46C09"/>
                </a:solidFill>
                <a:latin typeface="Calibri"/>
                <a:cs typeface="Calibri"/>
              </a:rPr>
              <a:t>1.6.</a:t>
            </a:r>
            <a:r>
              <a:rPr sz="1800" spc="-55" dirty="0">
                <a:solidFill>
                  <a:srgbClr val="E46C09"/>
                </a:solidFill>
                <a:latin typeface="Times New Roman"/>
                <a:cs typeface="Times New Roman"/>
              </a:rPr>
              <a:t> </a:t>
            </a:r>
            <a:r>
              <a:rPr sz="1800" b="1" spc="-20" dirty="0">
                <a:solidFill>
                  <a:srgbClr val="E46C09"/>
                </a:solidFill>
                <a:latin typeface="Calibri"/>
                <a:cs typeface="Calibri"/>
              </a:rPr>
              <a:t>APPLICATION</a:t>
            </a:r>
            <a:r>
              <a:rPr sz="1800" spc="-50" dirty="0">
                <a:solidFill>
                  <a:srgbClr val="E46C09"/>
                </a:solidFill>
                <a:latin typeface="Times New Roman"/>
                <a:cs typeface="Times New Roman"/>
              </a:rPr>
              <a:t> </a:t>
            </a:r>
            <a:r>
              <a:rPr sz="1800" b="1" dirty="0">
                <a:solidFill>
                  <a:srgbClr val="E46C09"/>
                </a:solidFill>
                <a:latin typeface="Calibri"/>
                <a:cs typeface="Calibri"/>
              </a:rPr>
              <a:t>DE</a:t>
            </a:r>
            <a:r>
              <a:rPr sz="1800" spc="-55" dirty="0">
                <a:solidFill>
                  <a:srgbClr val="E46C09"/>
                </a:solidFill>
                <a:latin typeface="Times New Roman"/>
                <a:cs typeface="Times New Roman"/>
              </a:rPr>
              <a:t> </a:t>
            </a:r>
            <a:r>
              <a:rPr sz="1800" b="1" dirty="0">
                <a:solidFill>
                  <a:srgbClr val="E46C09"/>
                </a:solidFill>
                <a:latin typeface="Calibri"/>
                <a:cs typeface="Calibri"/>
              </a:rPr>
              <a:t>LA</a:t>
            </a:r>
            <a:r>
              <a:rPr sz="1800" spc="-50" dirty="0">
                <a:solidFill>
                  <a:srgbClr val="E46C09"/>
                </a:solidFill>
                <a:latin typeface="Times New Roman"/>
                <a:cs typeface="Times New Roman"/>
              </a:rPr>
              <a:t> </a:t>
            </a:r>
            <a:r>
              <a:rPr sz="1800" b="1" spc="-10" dirty="0">
                <a:solidFill>
                  <a:srgbClr val="E46C09"/>
                </a:solidFill>
                <a:latin typeface="Calibri"/>
                <a:cs typeface="Calibri"/>
              </a:rPr>
              <a:t>GEOLOGIE</a:t>
            </a:r>
            <a:r>
              <a:rPr sz="1800" spc="-45" dirty="0">
                <a:solidFill>
                  <a:srgbClr val="E46C09"/>
                </a:solidFill>
                <a:latin typeface="Times New Roman"/>
                <a:cs typeface="Times New Roman"/>
              </a:rPr>
              <a:t> </a:t>
            </a:r>
            <a:r>
              <a:rPr sz="1800" b="1" dirty="0">
                <a:solidFill>
                  <a:srgbClr val="E46C09"/>
                </a:solidFill>
                <a:latin typeface="Calibri"/>
                <a:cs typeface="Calibri"/>
              </a:rPr>
              <a:t>AU</a:t>
            </a:r>
            <a:r>
              <a:rPr sz="1800" spc="-45" dirty="0">
                <a:solidFill>
                  <a:srgbClr val="E46C09"/>
                </a:solidFill>
                <a:latin typeface="Times New Roman"/>
                <a:cs typeface="Times New Roman"/>
              </a:rPr>
              <a:t> </a:t>
            </a:r>
            <a:r>
              <a:rPr sz="1800" b="1" dirty="0">
                <a:solidFill>
                  <a:srgbClr val="E46C09"/>
                </a:solidFill>
                <a:latin typeface="Calibri"/>
                <a:cs typeface="Calibri"/>
              </a:rPr>
              <a:t>GENIE</a:t>
            </a:r>
            <a:r>
              <a:rPr sz="1800" spc="-60" dirty="0">
                <a:solidFill>
                  <a:srgbClr val="E46C09"/>
                </a:solidFill>
                <a:latin typeface="Times New Roman"/>
                <a:cs typeface="Times New Roman"/>
              </a:rPr>
              <a:t> </a:t>
            </a:r>
            <a:r>
              <a:rPr sz="1800" b="1" spc="-10" dirty="0">
                <a:solidFill>
                  <a:srgbClr val="E46C09"/>
                </a:solidFill>
                <a:latin typeface="Calibri"/>
                <a:cs typeface="Calibri"/>
              </a:rPr>
              <a:t>CIVIL</a:t>
            </a:r>
            <a:endParaRPr sz="1800">
              <a:latin typeface="Calibri"/>
              <a:cs typeface="Calibri"/>
            </a:endParaRPr>
          </a:p>
        </p:txBody>
      </p:sp>
      <p:sp>
        <p:nvSpPr>
          <p:cNvPr id="3" name="object 3"/>
          <p:cNvSpPr txBox="1">
            <a:spLocks noGrp="1"/>
          </p:cNvSpPr>
          <p:nvPr>
            <p:ph type="title"/>
          </p:nvPr>
        </p:nvSpPr>
        <p:spPr>
          <a:xfrm>
            <a:off x="78730" y="539070"/>
            <a:ext cx="4335145" cy="314960"/>
          </a:xfrm>
          <a:prstGeom prst="rect">
            <a:avLst/>
          </a:prstGeom>
        </p:spPr>
        <p:txBody>
          <a:bodyPr vert="horz" wrap="square" lIns="0" tIns="12065" rIns="0" bIns="0" rtlCol="0">
            <a:spAutoFit/>
          </a:bodyPr>
          <a:lstStyle/>
          <a:p>
            <a:pPr marL="12700">
              <a:lnSpc>
                <a:spcPct val="100000"/>
              </a:lnSpc>
              <a:spcBef>
                <a:spcPts val="95"/>
              </a:spcBef>
            </a:pPr>
            <a:r>
              <a:rPr sz="1900" i="1" spc="-30" dirty="0">
                <a:solidFill>
                  <a:srgbClr val="00AF50"/>
                </a:solidFill>
                <a:latin typeface="Times New Roman"/>
                <a:cs typeface="Times New Roman"/>
              </a:rPr>
              <a:t>1.6.2.</a:t>
            </a:r>
            <a:r>
              <a:rPr sz="1900" b="0" spc="-75" dirty="0">
                <a:solidFill>
                  <a:srgbClr val="00AF50"/>
                </a:solidFill>
                <a:latin typeface="Times New Roman"/>
                <a:cs typeface="Times New Roman"/>
              </a:rPr>
              <a:t> </a:t>
            </a:r>
            <a:r>
              <a:rPr sz="1900" i="1" spc="-110" dirty="0">
                <a:solidFill>
                  <a:srgbClr val="00AF50"/>
                </a:solidFill>
                <a:latin typeface="Times New Roman"/>
                <a:cs typeface="Times New Roman"/>
              </a:rPr>
              <a:t>Ce</a:t>
            </a:r>
            <a:r>
              <a:rPr sz="1900" b="0" spc="-40" dirty="0">
                <a:solidFill>
                  <a:srgbClr val="00AF50"/>
                </a:solidFill>
                <a:latin typeface="Times New Roman"/>
                <a:cs typeface="Times New Roman"/>
              </a:rPr>
              <a:t> </a:t>
            </a:r>
            <a:r>
              <a:rPr sz="1900" i="1" spc="-45" dirty="0">
                <a:solidFill>
                  <a:srgbClr val="00AF50"/>
                </a:solidFill>
                <a:latin typeface="Times New Roman"/>
                <a:cs typeface="Times New Roman"/>
              </a:rPr>
              <a:t>que</a:t>
            </a:r>
            <a:r>
              <a:rPr sz="1900" b="0" spc="-65" dirty="0">
                <a:solidFill>
                  <a:srgbClr val="00AF50"/>
                </a:solidFill>
                <a:latin typeface="Times New Roman"/>
                <a:cs typeface="Times New Roman"/>
              </a:rPr>
              <a:t> </a:t>
            </a:r>
            <a:r>
              <a:rPr sz="1900" i="1" spc="-20" dirty="0">
                <a:solidFill>
                  <a:srgbClr val="00AF50"/>
                </a:solidFill>
                <a:latin typeface="Times New Roman"/>
                <a:cs typeface="Times New Roman"/>
              </a:rPr>
              <a:t>le</a:t>
            </a:r>
            <a:r>
              <a:rPr sz="1900" b="0" spc="-50" dirty="0">
                <a:solidFill>
                  <a:srgbClr val="00AF50"/>
                </a:solidFill>
                <a:latin typeface="Times New Roman"/>
                <a:cs typeface="Times New Roman"/>
              </a:rPr>
              <a:t> </a:t>
            </a:r>
            <a:r>
              <a:rPr sz="1900" i="1" spc="-50" dirty="0">
                <a:solidFill>
                  <a:srgbClr val="00AF50"/>
                </a:solidFill>
                <a:latin typeface="Times New Roman"/>
                <a:cs typeface="Times New Roman"/>
              </a:rPr>
              <a:t>technicien</a:t>
            </a:r>
            <a:r>
              <a:rPr sz="1900" b="0" spc="-70" dirty="0">
                <a:solidFill>
                  <a:srgbClr val="00AF50"/>
                </a:solidFill>
                <a:latin typeface="Times New Roman"/>
                <a:cs typeface="Times New Roman"/>
              </a:rPr>
              <a:t> </a:t>
            </a:r>
            <a:r>
              <a:rPr sz="1900" i="1" spc="-50" dirty="0">
                <a:solidFill>
                  <a:srgbClr val="00AF50"/>
                </a:solidFill>
                <a:latin typeface="Times New Roman"/>
                <a:cs typeface="Times New Roman"/>
              </a:rPr>
              <a:t>attend</a:t>
            </a:r>
            <a:r>
              <a:rPr sz="1900" b="0" spc="-80" dirty="0">
                <a:solidFill>
                  <a:srgbClr val="00AF50"/>
                </a:solidFill>
                <a:latin typeface="Times New Roman"/>
                <a:cs typeface="Times New Roman"/>
              </a:rPr>
              <a:t> </a:t>
            </a:r>
            <a:r>
              <a:rPr sz="1900" i="1" spc="-20" dirty="0">
                <a:solidFill>
                  <a:srgbClr val="00AF50"/>
                </a:solidFill>
                <a:latin typeface="Times New Roman"/>
                <a:cs typeface="Times New Roman"/>
              </a:rPr>
              <a:t>du</a:t>
            </a:r>
            <a:r>
              <a:rPr sz="1900" b="0" spc="-40" dirty="0">
                <a:solidFill>
                  <a:srgbClr val="00AF50"/>
                </a:solidFill>
                <a:latin typeface="Times New Roman"/>
                <a:cs typeface="Times New Roman"/>
              </a:rPr>
              <a:t> </a:t>
            </a:r>
            <a:r>
              <a:rPr sz="1900" i="1" spc="-25" dirty="0">
                <a:solidFill>
                  <a:srgbClr val="00AF50"/>
                </a:solidFill>
                <a:latin typeface="Times New Roman"/>
                <a:cs typeface="Times New Roman"/>
              </a:rPr>
              <a:t>géologue</a:t>
            </a:r>
            <a:endParaRPr sz="1900">
              <a:latin typeface="Times New Roman"/>
              <a:cs typeface="Times New Roman"/>
            </a:endParaRPr>
          </a:p>
        </p:txBody>
      </p:sp>
      <p:sp>
        <p:nvSpPr>
          <p:cNvPr id="4" name="object 4"/>
          <p:cNvSpPr txBox="1"/>
          <p:nvPr/>
        </p:nvSpPr>
        <p:spPr>
          <a:xfrm>
            <a:off x="78714" y="993406"/>
            <a:ext cx="8986520" cy="1824355"/>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Calibri"/>
                <a:cs typeface="Calibri"/>
              </a:rPr>
              <a:t>La</a:t>
            </a:r>
            <a:r>
              <a:rPr sz="1800" spc="25" dirty="0">
                <a:latin typeface="Times New Roman"/>
                <a:cs typeface="Times New Roman"/>
              </a:rPr>
              <a:t>  </a:t>
            </a:r>
            <a:r>
              <a:rPr sz="1800" dirty="0">
                <a:latin typeface="Calibri"/>
                <a:cs typeface="Calibri"/>
              </a:rPr>
              <a:t>principale</a:t>
            </a:r>
            <a:r>
              <a:rPr sz="1800" spc="40" dirty="0">
                <a:latin typeface="Times New Roman"/>
                <a:cs typeface="Times New Roman"/>
              </a:rPr>
              <a:t>  </a:t>
            </a:r>
            <a:r>
              <a:rPr sz="1800" dirty="0">
                <a:latin typeface="Calibri"/>
                <a:cs typeface="Calibri"/>
              </a:rPr>
              <a:t>inquiétude</a:t>
            </a:r>
            <a:r>
              <a:rPr sz="1800" spc="35" dirty="0">
                <a:latin typeface="Times New Roman"/>
                <a:cs typeface="Times New Roman"/>
              </a:rPr>
              <a:t>  </a:t>
            </a:r>
            <a:r>
              <a:rPr sz="1800" dirty="0">
                <a:latin typeface="Calibri"/>
                <a:cs typeface="Calibri"/>
              </a:rPr>
              <a:t>d’un</a:t>
            </a:r>
            <a:r>
              <a:rPr sz="1800" spc="80" dirty="0">
                <a:latin typeface="Calibri"/>
                <a:cs typeface="Calibri"/>
              </a:rPr>
              <a:t>  </a:t>
            </a:r>
            <a:r>
              <a:rPr sz="1800" dirty="0">
                <a:latin typeface="Calibri"/>
                <a:cs typeface="Calibri"/>
              </a:rPr>
              <a:t>projeteur</a:t>
            </a:r>
            <a:r>
              <a:rPr sz="1800" spc="30" dirty="0">
                <a:latin typeface="Times New Roman"/>
                <a:cs typeface="Times New Roman"/>
              </a:rPr>
              <a:t>  </a:t>
            </a:r>
            <a:r>
              <a:rPr sz="1800" dirty="0">
                <a:latin typeface="Calibri"/>
                <a:cs typeface="Calibri"/>
              </a:rPr>
              <a:t>est</a:t>
            </a:r>
            <a:r>
              <a:rPr sz="1800" spc="30" dirty="0">
                <a:latin typeface="Times New Roman"/>
                <a:cs typeface="Times New Roman"/>
              </a:rPr>
              <a:t>  </a:t>
            </a:r>
            <a:r>
              <a:rPr sz="1800" dirty="0">
                <a:latin typeface="Calibri"/>
                <a:cs typeface="Calibri"/>
              </a:rPr>
              <a:t>d’adapter</a:t>
            </a:r>
            <a:r>
              <a:rPr sz="1800" spc="75" dirty="0">
                <a:latin typeface="Calibri"/>
                <a:cs typeface="Calibri"/>
              </a:rPr>
              <a:t>  </a:t>
            </a:r>
            <a:r>
              <a:rPr sz="1800" dirty="0">
                <a:latin typeface="Calibri"/>
                <a:cs typeface="Calibri"/>
              </a:rPr>
              <a:t>au</a:t>
            </a:r>
            <a:r>
              <a:rPr sz="1800" spc="30" dirty="0">
                <a:latin typeface="Times New Roman"/>
                <a:cs typeface="Times New Roman"/>
              </a:rPr>
              <a:t>  </a:t>
            </a:r>
            <a:r>
              <a:rPr sz="1800" dirty="0">
                <a:latin typeface="Calibri"/>
                <a:cs typeface="Calibri"/>
              </a:rPr>
              <a:t>mieux</a:t>
            </a:r>
            <a:r>
              <a:rPr sz="1800" spc="30" dirty="0">
                <a:latin typeface="Times New Roman"/>
                <a:cs typeface="Times New Roman"/>
              </a:rPr>
              <a:t>  </a:t>
            </a:r>
            <a:r>
              <a:rPr sz="1800" dirty="0">
                <a:latin typeface="Calibri"/>
                <a:cs typeface="Calibri"/>
              </a:rPr>
              <a:t>l’ouvrage</a:t>
            </a:r>
            <a:r>
              <a:rPr sz="1800" spc="75" dirty="0">
                <a:latin typeface="Calibri"/>
                <a:cs typeface="Calibri"/>
              </a:rPr>
              <a:t>  </a:t>
            </a:r>
            <a:r>
              <a:rPr sz="1800" dirty="0">
                <a:latin typeface="Calibri"/>
                <a:cs typeface="Calibri"/>
              </a:rPr>
              <a:t>qu’il</a:t>
            </a:r>
            <a:r>
              <a:rPr sz="1800" spc="75" dirty="0">
                <a:latin typeface="Calibri"/>
                <a:cs typeface="Calibri"/>
              </a:rPr>
              <a:t>  </a:t>
            </a:r>
            <a:r>
              <a:rPr sz="1800" dirty="0">
                <a:latin typeface="Calibri"/>
                <a:cs typeface="Calibri"/>
              </a:rPr>
              <a:t>crée</a:t>
            </a:r>
            <a:r>
              <a:rPr sz="1800" spc="35" dirty="0">
                <a:latin typeface="Times New Roman"/>
                <a:cs typeface="Times New Roman"/>
              </a:rPr>
              <a:t>  </a:t>
            </a:r>
            <a:r>
              <a:rPr sz="1800" spc="-25" dirty="0">
                <a:latin typeface="Calibri"/>
                <a:cs typeface="Calibri"/>
              </a:rPr>
              <a:t>aux</a:t>
            </a:r>
            <a:r>
              <a:rPr sz="1800" spc="-25" dirty="0">
                <a:latin typeface="Times New Roman"/>
                <a:cs typeface="Times New Roman"/>
              </a:rPr>
              <a:t> </a:t>
            </a:r>
            <a:r>
              <a:rPr sz="1800" dirty="0">
                <a:latin typeface="Calibri"/>
                <a:cs typeface="Calibri"/>
              </a:rPr>
              <a:t>conditions</a:t>
            </a:r>
            <a:r>
              <a:rPr sz="1800" spc="165" dirty="0">
                <a:latin typeface="Times New Roman"/>
                <a:cs typeface="Times New Roman"/>
              </a:rPr>
              <a:t> </a:t>
            </a:r>
            <a:r>
              <a:rPr sz="1800" dirty="0">
                <a:latin typeface="Calibri"/>
                <a:cs typeface="Calibri"/>
              </a:rPr>
              <a:t>géologiques</a:t>
            </a:r>
            <a:r>
              <a:rPr sz="1800" spc="165" dirty="0">
                <a:latin typeface="Times New Roman"/>
                <a:cs typeface="Times New Roman"/>
              </a:rPr>
              <a:t> </a:t>
            </a:r>
            <a:r>
              <a:rPr sz="1800" dirty="0">
                <a:latin typeface="Calibri"/>
                <a:cs typeface="Calibri"/>
              </a:rPr>
              <a:t>et</a:t>
            </a:r>
            <a:r>
              <a:rPr sz="1800" spc="155" dirty="0">
                <a:latin typeface="Times New Roman"/>
                <a:cs typeface="Times New Roman"/>
              </a:rPr>
              <a:t> </a:t>
            </a:r>
            <a:r>
              <a:rPr sz="1800" dirty="0">
                <a:latin typeface="Calibri"/>
                <a:cs typeface="Calibri"/>
              </a:rPr>
              <a:t>géotechniques</a:t>
            </a:r>
            <a:r>
              <a:rPr sz="1800" spc="165" dirty="0">
                <a:latin typeface="Times New Roman"/>
                <a:cs typeface="Times New Roman"/>
              </a:rPr>
              <a:t> </a:t>
            </a:r>
            <a:r>
              <a:rPr sz="1800" dirty="0">
                <a:latin typeface="Calibri"/>
                <a:cs typeface="Calibri"/>
              </a:rPr>
              <a:t>régnant</a:t>
            </a:r>
            <a:r>
              <a:rPr sz="1800" spc="155" dirty="0">
                <a:latin typeface="Times New Roman"/>
                <a:cs typeface="Times New Roman"/>
              </a:rPr>
              <a:t> </a:t>
            </a:r>
            <a:r>
              <a:rPr sz="1800" dirty="0">
                <a:latin typeface="Calibri"/>
                <a:cs typeface="Calibri"/>
              </a:rPr>
              <a:t>sur</a:t>
            </a:r>
            <a:r>
              <a:rPr sz="1800" spc="160" dirty="0">
                <a:latin typeface="Times New Roman"/>
                <a:cs typeface="Times New Roman"/>
              </a:rPr>
              <a:t> </a:t>
            </a:r>
            <a:r>
              <a:rPr sz="1800" dirty="0">
                <a:latin typeface="Calibri"/>
                <a:cs typeface="Calibri"/>
              </a:rPr>
              <a:t>le</a:t>
            </a:r>
            <a:r>
              <a:rPr sz="1800" spc="165" dirty="0">
                <a:latin typeface="Times New Roman"/>
                <a:cs typeface="Times New Roman"/>
              </a:rPr>
              <a:t> </a:t>
            </a:r>
            <a:r>
              <a:rPr sz="1800" dirty="0">
                <a:latin typeface="Calibri"/>
                <a:cs typeface="Calibri"/>
              </a:rPr>
              <a:t>site.</a:t>
            </a:r>
            <a:r>
              <a:rPr sz="1800" spc="160" dirty="0">
                <a:latin typeface="Times New Roman"/>
                <a:cs typeface="Times New Roman"/>
              </a:rPr>
              <a:t> </a:t>
            </a:r>
            <a:r>
              <a:rPr sz="1800" dirty="0">
                <a:latin typeface="Calibri"/>
                <a:cs typeface="Calibri"/>
              </a:rPr>
              <a:t>Il</a:t>
            </a:r>
            <a:r>
              <a:rPr sz="1800" spc="155" dirty="0">
                <a:latin typeface="Times New Roman"/>
                <a:cs typeface="Times New Roman"/>
              </a:rPr>
              <a:t> </a:t>
            </a:r>
            <a:r>
              <a:rPr sz="1800" dirty="0">
                <a:latin typeface="Calibri"/>
                <a:cs typeface="Calibri"/>
              </a:rPr>
              <a:t>doit</a:t>
            </a:r>
            <a:r>
              <a:rPr sz="1800" spc="160" dirty="0">
                <a:latin typeface="Times New Roman"/>
                <a:cs typeface="Times New Roman"/>
              </a:rPr>
              <a:t> </a:t>
            </a:r>
            <a:r>
              <a:rPr sz="1800" dirty="0">
                <a:latin typeface="Calibri"/>
                <a:cs typeface="Calibri"/>
              </a:rPr>
              <a:t>prévoir</a:t>
            </a:r>
            <a:r>
              <a:rPr sz="1800" spc="170" dirty="0">
                <a:latin typeface="Times New Roman"/>
                <a:cs typeface="Times New Roman"/>
              </a:rPr>
              <a:t> </a:t>
            </a:r>
            <a:r>
              <a:rPr sz="1800" dirty="0">
                <a:latin typeface="Calibri"/>
                <a:cs typeface="Calibri"/>
              </a:rPr>
              <a:t>et</a:t>
            </a:r>
            <a:r>
              <a:rPr sz="1800" spc="165" dirty="0">
                <a:latin typeface="Times New Roman"/>
                <a:cs typeface="Times New Roman"/>
              </a:rPr>
              <a:t> </a:t>
            </a:r>
            <a:r>
              <a:rPr sz="1800" dirty="0">
                <a:latin typeface="Calibri"/>
                <a:cs typeface="Calibri"/>
              </a:rPr>
              <a:t>déterminer</a:t>
            </a:r>
            <a:r>
              <a:rPr sz="1800" spc="160" dirty="0">
                <a:latin typeface="Times New Roman"/>
                <a:cs typeface="Times New Roman"/>
              </a:rPr>
              <a:t> </a:t>
            </a:r>
            <a:r>
              <a:rPr sz="1800" spc="-25" dirty="0">
                <a:latin typeface="Calibri"/>
                <a:cs typeface="Calibri"/>
              </a:rPr>
              <a:t>les</a:t>
            </a:r>
            <a:r>
              <a:rPr sz="1800" spc="-25" dirty="0">
                <a:latin typeface="Times New Roman"/>
                <a:cs typeface="Times New Roman"/>
              </a:rPr>
              <a:t> </a:t>
            </a:r>
            <a:r>
              <a:rPr sz="1800" dirty="0">
                <a:latin typeface="Calibri"/>
                <a:cs typeface="Calibri"/>
              </a:rPr>
              <a:t>réactions</a:t>
            </a:r>
            <a:r>
              <a:rPr sz="1800" spc="-55" dirty="0">
                <a:latin typeface="Times New Roman"/>
                <a:cs typeface="Times New Roman"/>
              </a:rPr>
              <a:t> </a:t>
            </a:r>
            <a:r>
              <a:rPr sz="1800" dirty="0">
                <a:latin typeface="Calibri"/>
                <a:cs typeface="Calibri"/>
              </a:rPr>
              <a:t>aux</a:t>
            </a:r>
            <a:r>
              <a:rPr sz="1800" spc="-75" dirty="0">
                <a:latin typeface="Times New Roman"/>
                <a:cs typeface="Times New Roman"/>
              </a:rPr>
              <a:t> </a:t>
            </a:r>
            <a:r>
              <a:rPr sz="1800" spc="-10" dirty="0">
                <a:latin typeface="Calibri"/>
                <a:cs typeface="Calibri"/>
              </a:rPr>
              <a:t>efforts</a:t>
            </a:r>
            <a:r>
              <a:rPr sz="1800" spc="-90" dirty="0">
                <a:latin typeface="Times New Roman"/>
                <a:cs typeface="Times New Roman"/>
              </a:rPr>
              <a:t> </a:t>
            </a:r>
            <a:r>
              <a:rPr sz="1800" spc="-10" dirty="0">
                <a:latin typeface="Calibri"/>
                <a:cs typeface="Calibri"/>
              </a:rPr>
              <a:t>nouveaux</a:t>
            </a:r>
            <a:r>
              <a:rPr sz="1800" spc="-80" dirty="0">
                <a:latin typeface="Times New Roman"/>
                <a:cs typeface="Times New Roman"/>
              </a:rPr>
              <a:t> </a:t>
            </a:r>
            <a:r>
              <a:rPr sz="1800" dirty="0">
                <a:latin typeface="Calibri"/>
                <a:cs typeface="Calibri"/>
              </a:rPr>
              <a:t>qui</a:t>
            </a:r>
            <a:r>
              <a:rPr sz="1800" spc="-70" dirty="0">
                <a:latin typeface="Times New Roman"/>
                <a:cs typeface="Times New Roman"/>
              </a:rPr>
              <a:t> </a:t>
            </a:r>
            <a:r>
              <a:rPr sz="1800" dirty="0">
                <a:latin typeface="Calibri"/>
                <a:cs typeface="Calibri"/>
              </a:rPr>
              <a:t>vont</a:t>
            </a:r>
            <a:r>
              <a:rPr sz="1800" spc="-80" dirty="0">
                <a:latin typeface="Times New Roman"/>
                <a:cs typeface="Times New Roman"/>
              </a:rPr>
              <a:t> </a:t>
            </a:r>
            <a:r>
              <a:rPr sz="1800" dirty="0">
                <a:latin typeface="Calibri"/>
                <a:cs typeface="Calibri"/>
              </a:rPr>
              <a:t>lui</a:t>
            </a:r>
            <a:r>
              <a:rPr sz="1800" spc="-60" dirty="0">
                <a:latin typeface="Times New Roman"/>
                <a:cs typeface="Times New Roman"/>
              </a:rPr>
              <a:t> </a:t>
            </a:r>
            <a:r>
              <a:rPr sz="1800" dirty="0">
                <a:latin typeface="Calibri"/>
                <a:cs typeface="Calibri"/>
              </a:rPr>
              <a:t>être</a:t>
            </a:r>
            <a:r>
              <a:rPr sz="1800" spc="-60" dirty="0">
                <a:latin typeface="Times New Roman"/>
                <a:cs typeface="Times New Roman"/>
              </a:rPr>
              <a:t> </a:t>
            </a:r>
            <a:r>
              <a:rPr sz="1800" spc="-10" dirty="0">
                <a:latin typeface="Calibri"/>
                <a:cs typeface="Calibri"/>
              </a:rPr>
              <a:t>appliqués.</a:t>
            </a:r>
            <a:endParaRPr sz="1800">
              <a:latin typeface="Calibri"/>
              <a:cs typeface="Calibri"/>
            </a:endParaRPr>
          </a:p>
          <a:p>
            <a:pPr marL="12700" marR="5080" algn="just">
              <a:lnSpc>
                <a:spcPct val="100000"/>
              </a:lnSpc>
              <a:spcBef>
                <a:spcPts val="1200"/>
              </a:spcBef>
            </a:pPr>
            <a:r>
              <a:rPr sz="1800" dirty="0">
                <a:latin typeface="Calibri"/>
                <a:cs typeface="Calibri"/>
              </a:rPr>
              <a:t>Pour</a:t>
            </a:r>
            <a:r>
              <a:rPr sz="1800" dirty="0">
                <a:latin typeface="Times New Roman"/>
                <a:cs typeface="Times New Roman"/>
              </a:rPr>
              <a:t> </a:t>
            </a:r>
            <a:r>
              <a:rPr sz="1800" dirty="0">
                <a:latin typeface="Calibri"/>
                <a:cs typeface="Calibri"/>
              </a:rPr>
              <a:t>ce</a:t>
            </a:r>
            <a:r>
              <a:rPr sz="1800" dirty="0">
                <a:latin typeface="Times New Roman"/>
                <a:cs typeface="Times New Roman"/>
              </a:rPr>
              <a:t> </a:t>
            </a:r>
            <a:r>
              <a:rPr sz="1800" dirty="0">
                <a:latin typeface="Calibri"/>
                <a:cs typeface="Calibri"/>
              </a:rPr>
              <a:t>faire</a:t>
            </a:r>
            <a:r>
              <a:rPr sz="1800" spc="10" dirty="0">
                <a:latin typeface="Times New Roman"/>
                <a:cs typeface="Times New Roman"/>
              </a:rPr>
              <a:t> </a:t>
            </a:r>
            <a:r>
              <a:rPr sz="1800" dirty="0">
                <a:latin typeface="Calibri"/>
                <a:cs typeface="Calibri"/>
              </a:rPr>
              <a:t>il</a:t>
            </a:r>
            <a:r>
              <a:rPr sz="1800" spc="5" dirty="0">
                <a:latin typeface="Times New Roman"/>
                <a:cs typeface="Times New Roman"/>
              </a:rPr>
              <a:t> </a:t>
            </a:r>
            <a:r>
              <a:rPr sz="1800" dirty="0">
                <a:latin typeface="Calibri"/>
                <a:cs typeface="Calibri"/>
              </a:rPr>
              <a:t>attend</a:t>
            </a:r>
            <a:r>
              <a:rPr sz="1800" dirty="0">
                <a:latin typeface="Times New Roman"/>
                <a:cs typeface="Times New Roman"/>
              </a:rPr>
              <a:t> </a:t>
            </a:r>
            <a:r>
              <a:rPr sz="1800" dirty="0">
                <a:latin typeface="Calibri"/>
                <a:cs typeface="Calibri"/>
              </a:rPr>
              <a:t>du</a:t>
            </a:r>
            <a:r>
              <a:rPr sz="1800" dirty="0">
                <a:latin typeface="Times New Roman"/>
                <a:cs typeface="Times New Roman"/>
              </a:rPr>
              <a:t> </a:t>
            </a:r>
            <a:r>
              <a:rPr sz="1800" dirty="0">
                <a:latin typeface="Calibri"/>
                <a:cs typeface="Calibri"/>
              </a:rPr>
              <a:t>géologue</a:t>
            </a:r>
            <a:r>
              <a:rPr sz="1800" spc="5" dirty="0">
                <a:latin typeface="Times New Roman"/>
                <a:cs typeface="Times New Roman"/>
              </a:rPr>
              <a:t> </a:t>
            </a:r>
            <a:r>
              <a:rPr sz="1800" dirty="0">
                <a:latin typeface="Calibri"/>
                <a:cs typeface="Calibri"/>
              </a:rPr>
              <a:t>qu’il</a:t>
            </a:r>
            <a:r>
              <a:rPr sz="1800" spc="50" dirty="0">
                <a:latin typeface="Calibri"/>
                <a:cs typeface="Calibri"/>
              </a:rPr>
              <a:t> </a:t>
            </a:r>
            <a:r>
              <a:rPr sz="1800" dirty="0">
                <a:latin typeface="Calibri"/>
                <a:cs typeface="Calibri"/>
              </a:rPr>
              <a:t>lui</a:t>
            </a:r>
            <a:r>
              <a:rPr sz="1800" spc="-5" dirty="0">
                <a:latin typeface="Times New Roman"/>
                <a:cs typeface="Times New Roman"/>
              </a:rPr>
              <a:t> </a:t>
            </a:r>
            <a:r>
              <a:rPr sz="1800" dirty="0">
                <a:latin typeface="Calibri"/>
                <a:cs typeface="Calibri"/>
              </a:rPr>
              <a:t>fournisse</a:t>
            </a:r>
            <a:r>
              <a:rPr sz="1800" dirty="0">
                <a:latin typeface="Times New Roman"/>
                <a:cs typeface="Times New Roman"/>
              </a:rPr>
              <a:t> </a:t>
            </a:r>
            <a:r>
              <a:rPr sz="1800" dirty="0">
                <a:latin typeface="Calibri"/>
                <a:cs typeface="Calibri"/>
              </a:rPr>
              <a:t>une</a:t>
            </a:r>
            <a:r>
              <a:rPr sz="1800" dirty="0">
                <a:latin typeface="Times New Roman"/>
                <a:cs typeface="Times New Roman"/>
              </a:rPr>
              <a:t> </a:t>
            </a:r>
            <a:r>
              <a:rPr sz="1800" spc="-10" dirty="0">
                <a:latin typeface="Calibri"/>
                <a:cs typeface="Calibri"/>
              </a:rPr>
              <a:t>représentation</a:t>
            </a:r>
            <a:r>
              <a:rPr sz="1800" spc="10" dirty="0">
                <a:latin typeface="Times New Roman"/>
                <a:cs typeface="Times New Roman"/>
              </a:rPr>
              <a:t> </a:t>
            </a:r>
            <a:r>
              <a:rPr sz="1800" dirty="0">
                <a:latin typeface="Calibri"/>
                <a:cs typeface="Calibri"/>
              </a:rPr>
              <a:t>du</a:t>
            </a:r>
            <a:r>
              <a:rPr sz="1800" spc="5" dirty="0">
                <a:latin typeface="Times New Roman"/>
                <a:cs typeface="Times New Roman"/>
              </a:rPr>
              <a:t> </a:t>
            </a:r>
            <a:r>
              <a:rPr sz="1800" dirty="0">
                <a:latin typeface="Calibri"/>
                <a:cs typeface="Calibri"/>
              </a:rPr>
              <a:t>terrain</a:t>
            </a:r>
            <a:r>
              <a:rPr sz="1800" spc="-5" dirty="0">
                <a:latin typeface="Times New Roman"/>
                <a:cs typeface="Times New Roman"/>
              </a:rPr>
              <a:t> </a:t>
            </a:r>
            <a:r>
              <a:rPr sz="1800" dirty="0">
                <a:latin typeface="Calibri"/>
                <a:cs typeface="Calibri"/>
              </a:rPr>
              <a:t>reflétant</a:t>
            </a:r>
            <a:r>
              <a:rPr sz="1800" spc="10" dirty="0">
                <a:latin typeface="Times New Roman"/>
                <a:cs typeface="Times New Roman"/>
              </a:rPr>
              <a:t> </a:t>
            </a:r>
            <a:r>
              <a:rPr sz="1800" spc="-25" dirty="0">
                <a:latin typeface="Calibri"/>
                <a:cs typeface="Calibri"/>
              </a:rPr>
              <a:t>au</a:t>
            </a:r>
            <a:r>
              <a:rPr sz="1800" spc="-25" dirty="0">
                <a:latin typeface="Times New Roman"/>
                <a:cs typeface="Times New Roman"/>
              </a:rPr>
              <a:t> </a:t>
            </a:r>
            <a:r>
              <a:rPr sz="1800" dirty="0">
                <a:latin typeface="Calibri"/>
                <a:cs typeface="Calibri"/>
              </a:rPr>
              <a:t>mieux</a:t>
            </a:r>
            <a:r>
              <a:rPr sz="1800" spc="-5" dirty="0">
                <a:latin typeface="Times New Roman"/>
                <a:cs typeface="Times New Roman"/>
              </a:rPr>
              <a:t> </a:t>
            </a:r>
            <a:r>
              <a:rPr sz="1800" dirty="0">
                <a:latin typeface="Calibri"/>
                <a:cs typeface="Calibri"/>
              </a:rPr>
              <a:t>la</a:t>
            </a:r>
            <a:r>
              <a:rPr sz="1800" spc="-5" dirty="0">
                <a:latin typeface="Times New Roman"/>
                <a:cs typeface="Times New Roman"/>
              </a:rPr>
              <a:t> </a:t>
            </a:r>
            <a:r>
              <a:rPr sz="1800" b="1" dirty="0">
                <a:solidFill>
                  <a:srgbClr val="FF0000"/>
                </a:solidFill>
                <a:latin typeface="Calibri"/>
                <a:cs typeface="Calibri"/>
              </a:rPr>
              <a:t>réalité</a:t>
            </a:r>
            <a:r>
              <a:rPr sz="1800" spc="-15" dirty="0">
                <a:solidFill>
                  <a:srgbClr val="FF0000"/>
                </a:solidFill>
                <a:latin typeface="Times New Roman"/>
                <a:cs typeface="Times New Roman"/>
              </a:rPr>
              <a:t> </a:t>
            </a:r>
            <a:r>
              <a:rPr sz="1800" b="1" dirty="0">
                <a:solidFill>
                  <a:srgbClr val="FF0000"/>
                </a:solidFill>
                <a:latin typeface="Calibri"/>
                <a:cs typeface="Calibri"/>
              </a:rPr>
              <a:t>géométrique</a:t>
            </a:r>
            <a:r>
              <a:rPr sz="1800" spc="-15" dirty="0">
                <a:solidFill>
                  <a:srgbClr val="FF0000"/>
                </a:solidFill>
                <a:latin typeface="Times New Roman"/>
                <a:cs typeface="Times New Roman"/>
              </a:rPr>
              <a:t> </a:t>
            </a:r>
            <a:r>
              <a:rPr sz="1800" b="1" dirty="0">
                <a:solidFill>
                  <a:srgbClr val="FF0000"/>
                </a:solidFill>
                <a:latin typeface="Calibri"/>
                <a:cs typeface="Calibri"/>
              </a:rPr>
              <a:t>et</a:t>
            </a:r>
            <a:r>
              <a:rPr sz="1800" spc="-20" dirty="0">
                <a:solidFill>
                  <a:srgbClr val="FF0000"/>
                </a:solidFill>
                <a:latin typeface="Times New Roman"/>
                <a:cs typeface="Times New Roman"/>
              </a:rPr>
              <a:t> </a:t>
            </a:r>
            <a:r>
              <a:rPr sz="1800" b="1" dirty="0">
                <a:solidFill>
                  <a:srgbClr val="FF0000"/>
                </a:solidFill>
                <a:latin typeface="Calibri"/>
                <a:cs typeface="Calibri"/>
              </a:rPr>
              <a:t>physique</a:t>
            </a:r>
            <a:r>
              <a:rPr sz="1800" spc="-5" dirty="0">
                <a:solidFill>
                  <a:srgbClr val="FF0000"/>
                </a:solidFill>
                <a:latin typeface="Times New Roman"/>
                <a:cs typeface="Times New Roman"/>
              </a:rPr>
              <a:t> </a:t>
            </a:r>
            <a:r>
              <a:rPr sz="1800" dirty="0">
                <a:latin typeface="Calibri"/>
                <a:cs typeface="Calibri"/>
              </a:rPr>
              <a:t>actuelle,</a:t>
            </a:r>
            <a:r>
              <a:rPr sz="1800" spc="-10" dirty="0">
                <a:latin typeface="Times New Roman"/>
                <a:cs typeface="Times New Roman"/>
              </a:rPr>
              <a:t> </a:t>
            </a:r>
            <a:r>
              <a:rPr sz="1800" dirty="0">
                <a:latin typeface="Calibri"/>
                <a:cs typeface="Calibri"/>
              </a:rPr>
              <a:t>accompagnée</a:t>
            </a:r>
            <a:r>
              <a:rPr sz="1800" spc="10" dirty="0">
                <a:latin typeface="Times New Roman"/>
                <a:cs typeface="Times New Roman"/>
              </a:rPr>
              <a:t> </a:t>
            </a:r>
            <a:r>
              <a:rPr sz="1800" dirty="0">
                <a:latin typeface="Calibri"/>
                <a:cs typeface="Calibri"/>
              </a:rPr>
              <a:t>d’un</a:t>
            </a:r>
            <a:r>
              <a:rPr sz="1800" spc="40" dirty="0">
                <a:latin typeface="Calibri"/>
                <a:cs typeface="Calibri"/>
              </a:rPr>
              <a:t> </a:t>
            </a:r>
            <a:r>
              <a:rPr sz="1800" dirty="0">
                <a:latin typeface="Calibri"/>
                <a:cs typeface="Calibri"/>
              </a:rPr>
              <a:t>commentaire</a:t>
            </a:r>
            <a:r>
              <a:rPr sz="1800" spc="-5" dirty="0">
                <a:latin typeface="Times New Roman"/>
                <a:cs typeface="Times New Roman"/>
              </a:rPr>
              <a:t> </a:t>
            </a:r>
            <a:r>
              <a:rPr sz="1800" spc="-10" dirty="0">
                <a:latin typeface="Calibri"/>
                <a:cs typeface="Calibri"/>
              </a:rPr>
              <a:t>soulignant</a:t>
            </a:r>
            <a:r>
              <a:rPr sz="1800" spc="-10" dirty="0">
                <a:latin typeface="Times New Roman"/>
                <a:cs typeface="Times New Roman"/>
              </a:rPr>
              <a:t> </a:t>
            </a:r>
            <a:r>
              <a:rPr sz="1800" dirty="0">
                <a:latin typeface="Calibri"/>
                <a:cs typeface="Calibri"/>
              </a:rPr>
              <a:t>les</a:t>
            </a:r>
            <a:r>
              <a:rPr sz="1800" spc="-30" dirty="0">
                <a:latin typeface="Times New Roman"/>
                <a:cs typeface="Times New Roman"/>
              </a:rPr>
              <a:t> </a:t>
            </a:r>
            <a:r>
              <a:rPr sz="1800" b="1" spc="-10" dirty="0">
                <a:solidFill>
                  <a:srgbClr val="FF0000"/>
                </a:solidFill>
                <a:latin typeface="Calibri"/>
                <a:cs typeface="Calibri"/>
              </a:rPr>
              <a:t>éventuelles</a:t>
            </a:r>
            <a:r>
              <a:rPr sz="1800" spc="-45" dirty="0">
                <a:solidFill>
                  <a:srgbClr val="FF0000"/>
                </a:solidFill>
                <a:latin typeface="Times New Roman"/>
                <a:cs typeface="Times New Roman"/>
              </a:rPr>
              <a:t> </a:t>
            </a:r>
            <a:r>
              <a:rPr sz="1800" b="1" spc="-10" dirty="0">
                <a:solidFill>
                  <a:srgbClr val="FF0000"/>
                </a:solidFill>
                <a:latin typeface="Calibri"/>
                <a:cs typeface="Calibri"/>
              </a:rPr>
              <a:t>anomalies</a:t>
            </a:r>
            <a:r>
              <a:rPr sz="1800" spc="-10" dirty="0">
                <a:latin typeface="Calibri"/>
                <a:cs typeface="Calibri"/>
              </a:rPr>
              <a:t>.</a:t>
            </a:r>
            <a:endParaRPr sz="1800">
              <a:latin typeface="Calibri"/>
              <a:cs typeface="Calibri"/>
            </a:endParaRPr>
          </a:p>
        </p:txBody>
      </p:sp>
      <p:grpSp>
        <p:nvGrpSpPr>
          <p:cNvPr id="5" name="object 5"/>
          <p:cNvGrpSpPr/>
          <p:nvPr/>
        </p:nvGrpSpPr>
        <p:grpSpPr>
          <a:xfrm>
            <a:off x="0" y="2892551"/>
            <a:ext cx="9144000" cy="3965575"/>
            <a:chOff x="0" y="2892551"/>
            <a:chExt cx="9144000" cy="3965575"/>
          </a:xfrm>
        </p:grpSpPr>
        <p:pic>
          <p:nvPicPr>
            <p:cNvPr id="6" name="object 6"/>
            <p:cNvPicPr/>
            <p:nvPr/>
          </p:nvPicPr>
          <p:blipFill>
            <a:blip r:embed="rId2" cstate="print"/>
            <a:stretch>
              <a:fillRect/>
            </a:stretch>
          </p:blipFill>
          <p:spPr>
            <a:xfrm>
              <a:off x="0" y="5404103"/>
              <a:ext cx="9144000" cy="1453896"/>
            </a:xfrm>
            <a:prstGeom prst="rect">
              <a:avLst/>
            </a:prstGeom>
          </p:spPr>
        </p:pic>
        <p:pic>
          <p:nvPicPr>
            <p:cNvPr id="7" name="object 7"/>
            <p:cNvPicPr/>
            <p:nvPr/>
          </p:nvPicPr>
          <p:blipFill>
            <a:blip r:embed="rId3" cstate="print"/>
            <a:stretch>
              <a:fillRect/>
            </a:stretch>
          </p:blipFill>
          <p:spPr>
            <a:xfrm>
              <a:off x="1260347" y="2892551"/>
              <a:ext cx="7194804" cy="2543556"/>
            </a:xfrm>
            <a:prstGeom prst="rect">
              <a:avLst/>
            </a:prstGeom>
          </p:spPr>
        </p:pic>
      </p:grpSp>
      <p:pic>
        <p:nvPicPr>
          <p:cNvPr id="8" name="object 8"/>
          <p:cNvPicPr/>
          <p:nvPr/>
        </p:nvPicPr>
        <p:blipFill>
          <a:blip r:embed="rId4" cstate="print"/>
          <a:stretch>
            <a:fillRect/>
          </a:stretch>
        </p:blipFill>
        <p:spPr>
          <a:xfrm>
            <a:off x="8151876" y="0"/>
            <a:ext cx="990600" cy="765048"/>
          </a:xfrm>
          <a:prstGeom prst="rect">
            <a:avLst/>
          </a:prstGeom>
        </p:spPr>
      </p:pic>
      <p:sp>
        <p:nvSpPr>
          <p:cNvPr id="9" name="object 9"/>
          <p:cNvSpPr txBox="1">
            <a:spLocks noGrp="1"/>
          </p:cNvSpPr>
          <p:nvPr>
            <p:ph type="sldNum" sz="quarter" idx="7"/>
          </p:nvPr>
        </p:nvSpPr>
        <p:spPr>
          <a:prstGeom prst="rect">
            <a:avLst/>
          </a:prstGeom>
        </p:spPr>
        <p:txBody>
          <a:bodyPr vert="horz" wrap="square" lIns="0" tIns="71933" rIns="0" bIns="0" rtlCol="0">
            <a:spAutoFit/>
          </a:bodyPr>
          <a:lstStyle/>
          <a:p>
            <a:pPr marL="38100">
              <a:lnSpc>
                <a:spcPts val="1240"/>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29" y="1382265"/>
            <a:ext cx="1766570" cy="15240"/>
          </a:xfrm>
          <a:custGeom>
            <a:avLst/>
            <a:gdLst/>
            <a:ahLst/>
            <a:cxnLst/>
            <a:rect l="l" t="t" r="r" b="b"/>
            <a:pathLst>
              <a:path w="1766570" h="15240">
                <a:moveTo>
                  <a:pt x="1766316" y="0"/>
                </a:moveTo>
                <a:lnTo>
                  <a:pt x="0" y="0"/>
                </a:lnTo>
                <a:lnTo>
                  <a:pt x="0" y="15230"/>
                </a:lnTo>
                <a:lnTo>
                  <a:pt x="1766316" y="15230"/>
                </a:lnTo>
                <a:lnTo>
                  <a:pt x="1766316" y="0"/>
                </a:lnTo>
                <a:close/>
              </a:path>
            </a:pathLst>
          </a:custGeom>
          <a:solidFill>
            <a:srgbClr val="E46C09"/>
          </a:solidFill>
        </p:spPr>
        <p:txBody>
          <a:bodyPr wrap="square" lIns="0" tIns="0" rIns="0" bIns="0" rtlCol="0"/>
          <a:lstStyle/>
          <a:p>
            <a:endParaRPr/>
          </a:p>
        </p:txBody>
      </p:sp>
      <p:sp>
        <p:nvSpPr>
          <p:cNvPr id="3" name="object 3"/>
          <p:cNvSpPr txBox="1"/>
          <p:nvPr/>
        </p:nvSpPr>
        <p:spPr>
          <a:xfrm>
            <a:off x="15230" y="17780"/>
            <a:ext cx="9076690" cy="2494915"/>
          </a:xfrm>
          <a:prstGeom prst="rect">
            <a:avLst/>
          </a:prstGeom>
        </p:spPr>
        <p:txBody>
          <a:bodyPr vert="horz" wrap="square" lIns="0" tIns="12700" rIns="0" bIns="0" rtlCol="0">
            <a:spAutoFit/>
          </a:bodyPr>
          <a:lstStyle/>
          <a:p>
            <a:pPr marL="303530" indent="-227329">
              <a:lnSpc>
                <a:spcPct val="100000"/>
              </a:lnSpc>
              <a:spcBef>
                <a:spcPts val="100"/>
              </a:spcBef>
              <a:buAutoNum type="arabicPeriod" startAt="2"/>
              <a:tabLst>
                <a:tab pos="303530" algn="l"/>
              </a:tabLst>
            </a:pPr>
            <a:r>
              <a:rPr sz="1800" b="1" dirty="0">
                <a:solidFill>
                  <a:srgbClr val="375F91"/>
                </a:solidFill>
                <a:latin typeface="Calibri"/>
                <a:cs typeface="Calibri"/>
              </a:rPr>
              <a:t>LES</a:t>
            </a:r>
            <a:r>
              <a:rPr sz="1800" spc="-70" dirty="0">
                <a:solidFill>
                  <a:srgbClr val="375F91"/>
                </a:solidFill>
                <a:latin typeface="Times New Roman"/>
                <a:cs typeface="Times New Roman"/>
              </a:rPr>
              <a:t> </a:t>
            </a:r>
            <a:r>
              <a:rPr sz="1800" b="1" spc="-20" dirty="0">
                <a:solidFill>
                  <a:srgbClr val="375F91"/>
                </a:solidFill>
                <a:latin typeface="Calibri"/>
                <a:cs typeface="Calibri"/>
              </a:rPr>
              <a:t>PRINCIPAUX</a:t>
            </a:r>
            <a:r>
              <a:rPr sz="1800" spc="-65" dirty="0">
                <a:solidFill>
                  <a:srgbClr val="375F91"/>
                </a:solidFill>
                <a:latin typeface="Times New Roman"/>
                <a:cs typeface="Times New Roman"/>
              </a:rPr>
              <a:t> </a:t>
            </a:r>
            <a:r>
              <a:rPr sz="1800" b="1" spc="-10" dirty="0">
                <a:solidFill>
                  <a:srgbClr val="375F91"/>
                </a:solidFill>
                <a:latin typeface="Calibri"/>
                <a:cs typeface="Calibri"/>
              </a:rPr>
              <a:t>MOYENS</a:t>
            </a:r>
            <a:r>
              <a:rPr sz="1800" spc="-60" dirty="0">
                <a:solidFill>
                  <a:srgbClr val="375F91"/>
                </a:solidFill>
                <a:latin typeface="Times New Roman"/>
                <a:cs typeface="Times New Roman"/>
              </a:rPr>
              <a:t> </a:t>
            </a:r>
            <a:r>
              <a:rPr sz="1800" b="1" dirty="0">
                <a:solidFill>
                  <a:srgbClr val="375F91"/>
                </a:solidFill>
                <a:latin typeface="Calibri"/>
                <a:cs typeface="Calibri"/>
              </a:rPr>
              <a:t>DE</a:t>
            </a:r>
            <a:r>
              <a:rPr sz="1800" spc="-70" dirty="0">
                <a:solidFill>
                  <a:srgbClr val="375F91"/>
                </a:solidFill>
                <a:latin typeface="Times New Roman"/>
                <a:cs typeface="Times New Roman"/>
              </a:rPr>
              <a:t> </a:t>
            </a:r>
            <a:r>
              <a:rPr sz="1800" b="1" spc="-10" dirty="0">
                <a:solidFill>
                  <a:srgbClr val="375F91"/>
                </a:solidFill>
                <a:latin typeface="Calibri"/>
                <a:cs typeface="Calibri"/>
              </a:rPr>
              <a:t>RECONNAISSANCE</a:t>
            </a:r>
            <a:endParaRPr sz="1800">
              <a:latin typeface="Calibri"/>
              <a:cs typeface="Calibri"/>
            </a:endParaRPr>
          </a:p>
          <a:p>
            <a:pPr marL="76200">
              <a:lnSpc>
                <a:spcPct val="100000"/>
              </a:lnSpc>
              <a:spcBef>
                <a:spcPts val="2160"/>
              </a:spcBef>
            </a:pPr>
            <a:r>
              <a:rPr sz="1800" dirty="0">
                <a:latin typeface="Calibri"/>
                <a:cs typeface="Calibri"/>
              </a:rPr>
              <a:t>Les</a:t>
            </a:r>
            <a:r>
              <a:rPr sz="1800" spc="-65" dirty="0">
                <a:latin typeface="Times New Roman"/>
                <a:cs typeface="Times New Roman"/>
              </a:rPr>
              <a:t> </a:t>
            </a:r>
            <a:r>
              <a:rPr sz="1800" spc="-10" dirty="0">
                <a:latin typeface="Calibri"/>
                <a:cs typeface="Calibri"/>
              </a:rPr>
              <a:t>moyens</a:t>
            </a:r>
            <a:r>
              <a:rPr sz="1800" spc="-65" dirty="0">
                <a:latin typeface="Times New Roman"/>
                <a:cs typeface="Times New Roman"/>
              </a:rPr>
              <a:t> </a:t>
            </a:r>
            <a:r>
              <a:rPr sz="1800" dirty="0">
                <a:latin typeface="Calibri"/>
                <a:cs typeface="Calibri"/>
              </a:rPr>
              <a:t>de</a:t>
            </a:r>
            <a:r>
              <a:rPr sz="1800" spc="-60" dirty="0">
                <a:latin typeface="Times New Roman"/>
                <a:cs typeface="Times New Roman"/>
              </a:rPr>
              <a:t> </a:t>
            </a:r>
            <a:r>
              <a:rPr sz="1800" spc="-10" dirty="0">
                <a:latin typeface="Calibri"/>
                <a:cs typeface="Calibri"/>
              </a:rPr>
              <a:t>reconnaissance</a:t>
            </a:r>
            <a:r>
              <a:rPr sz="1800" spc="-55" dirty="0">
                <a:latin typeface="Times New Roman"/>
                <a:cs typeface="Times New Roman"/>
              </a:rPr>
              <a:t> </a:t>
            </a:r>
            <a:r>
              <a:rPr sz="1800" dirty="0">
                <a:latin typeface="Calibri"/>
                <a:cs typeface="Calibri"/>
              </a:rPr>
              <a:t>sont</a:t>
            </a:r>
            <a:r>
              <a:rPr sz="1800" spc="-85" dirty="0">
                <a:latin typeface="Times New Roman"/>
                <a:cs typeface="Times New Roman"/>
              </a:rPr>
              <a:t> </a:t>
            </a:r>
            <a:r>
              <a:rPr sz="1800" dirty="0">
                <a:latin typeface="Calibri"/>
                <a:cs typeface="Calibri"/>
              </a:rPr>
              <a:t>divisés</a:t>
            </a:r>
            <a:r>
              <a:rPr sz="1800" spc="-70" dirty="0">
                <a:latin typeface="Times New Roman"/>
                <a:cs typeface="Times New Roman"/>
              </a:rPr>
              <a:t> </a:t>
            </a:r>
            <a:r>
              <a:rPr sz="1800" dirty="0">
                <a:latin typeface="Calibri"/>
                <a:cs typeface="Calibri"/>
              </a:rPr>
              <a:t>en</a:t>
            </a:r>
            <a:r>
              <a:rPr sz="1800" spc="-70" dirty="0">
                <a:latin typeface="Times New Roman"/>
                <a:cs typeface="Times New Roman"/>
              </a:rPr>
              <a:t> </a:t>
            </a:r>
            <a:r>
              <a:rPr sz="1800" dirty="0">
                <a:latin typeface="Calibri"/>
                <a:cs typeface="Calibri"/>
              </a:rPr>
              <a:t>deux</a:t>
            </a:r>
            <a:r>
              <a:rPr sz="1800" spc="-60" dirty="0">
                <a:latin typeface="Times New Roman"/>
                <a:cs typeface="Times New Roman"/>
              </a:rPr>
              <a:t> </a:t>
            </a:r>
            <a:r>
              <a:rPr sz="1800" spc="-10" dirty="0">
                <a:latin typeface="Calibri"/>
                <a:cs typeface="Calibri"/>
              </a:rPr>
              <a:t>catégories</a:t>
            </a:r>
            <a:r>
              <a:rPr sz="1800" spc="-65" dirty="0">
                <a:latin typeface="Times New Roman"/>
                <a:cs typeface="Times New Roman"/>
              </a:rPr>
              <a:t> </a:t>
            </a:r>
            <a:r>
              <a:rPr sz="1800" spc="-10" dirty="0">
                <a:latin typeface="Calibri"/>
                <a:cs typeface="Calibri"/>
              </a:rPr>
              <a:t>principales</a:t>
            </a:r>
            <a:r>
              <a:rPr sz="1800" spc="-40" dirty="0">
                <a:latin typeface="Times New Roman"/>
                <a:cs typeface="Times New Roman"/>
              </a:rPr>
              <a:t> </a:t>
            </a:r>
            <a:r>
              <a:rPr sz="1800" spc="-50" dirty="0">
                <a:latin typeface="Calibri"/>
                <a:cs typeface="Calibri"/>
              </a:rPr>
              <a:t>:</a:t>
            </a:r>
            <a:endParaRPr sz="1800">
              <a:latin typeface="Calibri"/>
              <a:cs typeface="Calibri"/>
            </a:endParaRPr>
          </a:p>
          <a:p>
            <a:pPr marL="479425" lvl="1" indent="-403225">
              <a:lnSpc>
                <a:spcPct val="100000"/>
              </a:lnSpc>
              <a:spcBef>
                <a:spcPts val="2160"/>
              </a:spcBef>
              <a:buAutoNum type="arabicPeriod"/>
              <a:tabLst>
                <a:tab pos="479425" algn="l"/>
              </a:tabLst>
            </a:pPr>
            <a:r>
              <a:rPr sz="1800" b="1" dirty="0">
                <a:solidFill>
                  <a:srgbClr val="E46C09"/>
                </a:solidFill>
                <a:latin typeface="Calibri"/>
                <a:cs typeface="Calibri"/>
              </a:rPr>
              <a:t>1</a:t>
            </a:r>
            <a:r>
              <a:rPr sz="1800" b="1" baseline="25462" dirty="0">
                <a:solidFill>
                  <a:srgbClr val="E46C09"/>
                </a:solidFill>
                <a:latin typeface="Calibri"/>
                <a:cs typeface="Calibri"/>
              </a:rPr>
              <a:t>ère</a:t>
            </a:r>
            <a:r>
              <a:rPr sz="1800" spc="112" baseline="25462" dirty="0">
                <a:solidFill>
                  <a:srgbClr val="E46C09"/>
                </a:solidFill>
                <a:latin typeface="Times New Roman"/>
                <a:cs typeface="Times New Roman"/>
              </a:rPr>
              <a:t> </a:t>
            </a:r>
            <a:r>
              <a:rPr sz="1800" b="1" spc="-10" dirty="0">
                <a:solidFill>
                  <a:srgbClr val="E46C09"/>
                </a:solidFill>
                <a:latin typeface="Calibri"/>
                <a:cs typeface="Calibri"/>
              </a:rPr>
              <a:t>catégorie</a:t>
            </a:r>
            <a:r>
              <a:rPr sz="1800" spc="-95" dirty="0">
                <a:solidFill>
                  <a:srgbClr val="E46C09"/>
                </a:solidFill>
                <a:latin typeface="Times New Roman"/>
                <a:cs typeface="Times New Roman"/>
              </a:rPr>
              <a:t> </a:t>
            </a:r>
            <a:r>
              <a:rPr sz="1800" b="1" spc="-50" dirty="0">
                <a:solidFill>
                  <a:srgbClr val="E46C09"/>
                </a:solidFill>
                <a:latin typeface="Calibri"/>
                <a:cs typeface="Calibri"/>
              </a:rPr>
              <a:t>:</a:t>
            </a:r>
            <a:endParaRPr sz="1800">
              <a:latin typeface="Calibri"/>
              <a:cs typeface="Calibri"/>
            </a:endParaRPr>
          </a:p>
          <a:p>
            <a:pPr marL="76200" marR="30480">
              <a:lnSpc>
                <a:spcPct val="100000"/>
              </a:lnSpc>
            </a:pPr>
            <a:r>
              <a:rPr sz="1800" b="1" dirty="0">
                <a:solidFill>
                  <a:srgbClr val="006FC0"/>
                </a:solidFill>
                <a:latin typeface="Calibri"/>
                <a:cs typeface="Calibri"/>
              </a:rPr>
              <a:t>Les</a:t>
            </a:r>
            <a:r>
              <a:rPr sz="1800" spc="35" dirty="0">
                <a:solidFill>
                  <a:srgbClr val="006FC0"/>
                </a:solidFill>
                <a:latin typeface="Times New Roman"/>
                <a:cs typeface="Times New Roman"/>
              </a:rPr>
              <a:t> </a:t>
            </a:r>
            <a:r>
              <a:rPr sz="1800" b="1" dirty="0">
                <a:solidFill>
                  <a:srgbClr val="006FC0"/>
                </a:solidFill>
                <a:latin typeface="Calibri"/>
                <a:cs typeface="Calibri"/>
              </a:rPr>
              <a:t>méthodes</a:t>
            </a:r>
            <a:r>
              <a:rPr sz="1800" spc="35" dirty="0">
                <a:solidFill>
                  <a:srgbClr val="006FC0"/>
                </a:solidFill>
                <a:latin typeface="Times New Roman"/>
                <a:cs typeface="Times New Roman"/>
              </a:rPr>
              <a:t> </a:t>
            </a:r>
            <a:r>
              <a:rPr sz="1800" b="1" spc="-10" dirty="0">
                <a:solidFill>
                  <a:srgbClr val="006FC0"/>
                </a:solidFill>
                <a:latin typeface="Calibri"/>
                <a:cs typeface="Calibri"/>
              </a:rPr>
              <a:t>d’observation</a:t>
            </a:r>
            <a:r>
              <a:rPr sz="1800" b="1" spc="85" dirty="0">
                <a:solidFill>
                  <a:srgbClr val="006FC0"/>
                </a:solidFill>
                <a:latin typeface="Calibri"/>
                <a:cs typeface="Calibri"/>
              </a:rPr>
              <a:t> </a:t>
            </a:r>
            <a:r>
              <a:rPr sz="1800" b="1" dirty="0">
                <a:solidFill>
                  <a:srgbClr val="006FC0"/>
                </a:solidFill>
                <a:latin typeface="Calibri"/>
                <a:cs typeface="Calibri"/>
              </a:rPr>
              <a:t>du</a:t>
            </a:r>
            <a:r>
              <a:rPr sz="1800" spc="30" dirty="0">
                <a:solidFill>
                  <a:srgbClr val="006FC0"/>
                </a:solidFill>
                <a:latin typeface="Times New Roman"/>
                <a:cs typeface="Times New Roman"/>
              </a:rPr>
              <a:t> </a:t>
            </a:r>
            <a:r>
              <a:rPr sz="1800" b="1" dirty="0">
                <a:solidFill>
                  <a:srgbClr val="006FC0"/>
                </a:solidFill>
                <a:latin typeface="Calibri"/>
                <a:cs typeface="Calibri"/>
              </a:rPr>
              <a:t>terrain</a:t>
            </a:r>
            <a:r>
              <a:rPr sz="1800" spc="35" dirty="0">
                <a:solidFill>
                  <a:srgbClr val="006FC0"/>
                </a:solidFill>
                <a:latin typeface="Times New Roman"/>
                <a:cs typeface="Times New Roman"/>
              </a:rPr>
              <a:t> </a:t>
            </a:r>
            <a:r>
              <a:rPr sz="1800" b="1" dirty="0">
                <a:solidFill>
                  <a:srgbClr val="006FC0"/>
                </a:solidFill>
                <a:latin typeface="Calibri"/>
                <a:cs typeface="Calibri"/>
              </a:rPr>
              <a:t>soit</a:t>
            </a:r>
            <a:r>
              <a:rPr sz="1800" spc="30" dirty="0">
                <a:solidFill>
                  <a:srgbClr val="006FC0"/>
                </a:solidFill>
                <a:latin typeface="Times New Roman"/>
                <a:cs typeface="Times New Roman"/>
              </a:rPr>
              <a:t> </a:t>
            </a:r>
            <a:r>
              <a:rPr sz="1800" b="1" dirty="0">
                <a:solidFill>
                  <a:srgbClr val="006FC0"/>
                </a:solidFill>
                <a:latin typeface="Calibri"/>
                <a:cs typeface="Calibri"/>
              </a:rPr>
              <a:t>en</a:t>
            </a:r>
            <a:r>
              <a:rPr sz="1800" spc="40" dirty="0">
                <a:solidFill>
                  <a:srgbClr val="006FC0"/>
                </a:solidFill>
                <a:latin typeface="Times New Roman"/>
                <a:cs typeface="Times New Roman"/>
              </a:rPr>
              <a:t> </a:t>
            </a:r>
            <a:r>
              <a:rPr sz="1800" b="1" dirty="0">
                <a:solidFill>
                  <a:srgbClr val="006FC0"/>
                </a:solidFill>
                <a:latin typeface="Calibri"/>
                <a:cs typeface="Calibri"/>
              </a:rPr>
              <a:t>place,</a:t>
            </a:r>
            <a:r>
              <a:rPr sz="1800" spc="45" dirty="0">
                <a:solidFill>
                  <a:srgbClr val="006FC0"/>
                </a:solidFill>
                <a:latin typeface="Times New Roman"/>
                <a:cs typeface="Times New Roman"/>
              </a:rPr>
              <a:t> </a:t>
            </a:r>
            <a:r>
              <a:rPr sz="1800" b="1" dirty="0">
                <a:solidFill>
                  <a:srgbClr val="006FC0"/>
                </a:solidFill>
                <a:latin typeface="Calibri"/>
                <a:cs typeface="Calibri"/>
              </a:rPr>
              <a:t>soit</a:t>
            </a:r>
            <a:r>
              <a:rPr sz="1800" spc="45" dirty="0">
                <a:solidFill>
                  <a:srgbClr val="006FC0"/>
                </a:solidFill>
                <a:latin typeface="Times New Roman"/>
                <a:cs typeface="Times New Roman"/>
              </a:rPr>
              <a:t> </a:t>
            </a:r>
            <a:r>
              <a:rPr sz="1800" b="1" dirty="0">
                <a:solidFill>
                  <a:srgbClr val="006FC0"/>
                </a:solidFill>
                <a:latin typeface="Calibri"/>
                <a:cs typeface="Calibri"/>
              </a:rPr>
              <a:t>à</a:t>
            </a:r>
            <a:r>
              <a:rPr sz="1800" spc="30" dirty="0">
                <a:solidFill>
                  <a:srgbClr val="006FC0"/>
                </a:solidFill>
                <a:latin typeface="Times New Roman"/>
                <a:cs typeface="Times New Roman"/>
              </a:rPr>
              <a:t> </a:t>
            </a:r>
            <a:r>
              <a:rPr sz="1800" b="1" dirty="0">
                <a:solidFill>
                  <a:srgbClr val="006FC0"/>
                </a:solidFill>
                <a:latin typeface="Calibri"/>
                <a:cs typeface="Calibri"/>
              </a:rPr>
              <a:t>l’aide</a:t>
            </a:r>
            <a:r>
              <a:rPr sz="1800" b="1" spc="70" dirty="0">
                <a:solidFill>
                  <a:srgbClr val="006FC0"/>
                </a:solidFill>
                <a:latin typeface="Calibri"/>
                <a:cs typeface="Calibri"/>
              </a:rPr>
              <a:t> </a:t>
            </a:r>
            <a:r>
              <a:rPr sz="1800" b="1" spc="-10" dirty="0">
                <a:solidFill>
                  <a:srgbClr val="006FC0"/>
                </a:solidFill>
                <a:latin typeface="Calibri"/>
                <a:cs typeface="Calibri"/>
              </a:rPr>
              <a:t>d’échantillons,</a:t>
            </a:r>
            <a:r>
              <a:rPr sz="1800" b="1" spc="80" dirty="0">
                <a:solidFill>
                  <a:srgbClr val="006FC0"/>
                </a:solidFill>
                <a:latin typeface="Calibri"/>
                <a:cs typeface="Calibri"/>
              </a:rPr>
              <a:t> </a:t>
            </a:r>
            <a:r>
              <a:rPr sz="1800" b="1" dirty="0">
                <a:solidFill>
                  <a:srgbClr val="006FC0"/>
                </a:solidFill>
                <a:latin typeface="Calibri"/>
                <a:cs typeface="Calibri"/>
              </a:rPr>
              <a:t>peuvent</a:t>
            </a:r>
            <a:r>
              <a:rPr sz="1800" spc="30" dirty="0">
                <a:solidFill>
                  <a:srgbClr val="006FC0"/>
                </a:solidFill>
                <a:latin typeface="Times New Roman"/>
                <a:cs typeface="Times New Roman"/>
              </a:rPr>
              <a:t> </a:t>
            </a:r>
            <a:r>
              <a:rPr sz="1800" b="1" spc="-20" dirty="0">
                <a:solidFill>
                  <a:srgbClr val="006FC0"/>
                </a:solidFill>
                <a:latin typeface="Calibri"/>
                <a:cs typeface="Calibri"/>
              </a:rPr>
              <a:t>être</a:t>
            </a:r>
            <a:r>
              <a:rPr sz="1800" spc="-20" dirty="0">
                <a:solidFill>
                  <a:srgbClr val="006FC0"/>
                </a:solidFill>
                <a:latin typeface="Times New Roman"/>
                <a:cs typeface="Times New Roman"/>
              </a:rPr>
              <a:t> </a:t>
            </a:r>
            <a:r>
              <a:rPr sz="1800" b="1" spc="-10" dirty="0">
                <a:solidFill>
                  <a:srgbClr val="006FC0"/>
                </a:solidFill>
                <a:latin typeface="Calibri"/>
                <a:cs typeface="Calibri"/>
              </a:rPr>
              <a:t>considérées</a:t>
            </a:r>
            <a:r>
              <a:rPr sz="1800" spc="-85" dirty="0">
                <a:solidFill>
                  <a:srgbClr val="006FC0"/>
                </a:solidFill>
                <a:latin typeface="Times New Roman"/>
                <a:cs typeface="Times New Roman"/>
              </a:rPr>
              <a:t> </a:t>
            </a:r>
            <a:r>
              <a:rPr sz="1800" b="1" dirty="0">
                <a:solidFill>
                  <a:srgbClr val="006FC0"/>
                </a:solidFill>
                <a:latin typeface="Calibri"/>
                <a:cs typeface="Calibri"/>
              </a:rPr>
              <a:t>comme</a:t>
            </a:r>
            <a:r>
              <a:rPr sz="1800" spc="-40" dirty="0">
                <a:solidFill>
                  <a:srgbClr val="006FC0"/>
                </a:solidFill>
                <a:latin typeface="Times New Roman"/>
                <a:cs typeface="Times New Roman"/>
              </a:rPr>
              <a:t> </a:t>
            </a:r>
            <a:r>
              <a:rPr sz="1800" b="1" dirty="0">
                <a:solidFill>
                  <a:srgbClr val="006FC0"/>
                </a:solidFill>
                <a:latin typeface="Calibri"/>
                <a:cs typeface="Calibri"/>
              </a:rPr>
              <a:t>le</a:t>
            </a:r>
            <a:r>
              <a:rPr sz="1800" spc="-60" dirty="0">
                <a:solidFill>
                  <a:srgbClr val="006FC0"/>
                </a:solidFill>
                <a:latin typeface="Times New Roman"/>
                <a:cs typeface="Times New Roman"/>
              </a:rPr>
              <a:t> </a:t>
            </a:r>
            <a:r>
              <a:rPr sz="1800" b="1" spc="-10" dirty="0">
                <a:solidFill>
                  <a:srgbClr val="006FC0"/>
                </a:solidFill>
                <a:latin typeface="Calibri"/>
                <a:cs typeface="Calibri"/>
              </a:rPr>
              <a:t>prolongement</a:t>
            </a:r>
            <a:r>
              <a:rPr sz="1800" spc="-75" dirty="0">
                <a:solidFill>
                  <a:srgbClr val="006FC0"/>
                </a:solidFill>
                <a:latin typeface="Times New Roman"/>
                <a:cs typeface="Times New Roman"/>
              </a:rPr>
              <a:t> </a:t>
            </a:r>
            <a:r>
              <a:rPr sz="1800" b="1" dirty="0">
                <a:solidFill>
                  <a:srgbClr val="006FC0"/>
                </a:solidFill>
                <a:latin typeface="Calibri"/>
                <a:cs typeface="Calibri"/>
              </a:rPr>
              <a:t>en</a:t>
            </a:r>
            <a:r>
              <a:rPr sz="1800" spc="-50" dirty="0">
                <a:solidFill>
                  <a:srgbClr val="006FC0"/>
                </a:solidFill>
                <a:latin typeface="Times New Roman"/>
                <a:cs typeface="Times New Roman"/>
              </a:rPr>
              <a:t> </a:t>
            </a:r>
            <a:r>
              <a:rPr sz="1800" b="1" spc="-10" dirty="0">
                <a:solidFill>
                  <a:srgbClr val="006FC0"/>
                </a:solidFill>
                <a:latin typeface="Calibri"/>
                <a:cs typeface="Calibri"/>
              </a:rPr>
              <a:t>profondeur</a:t>
            </a:r>
            <a:r>
              <a:rPr sz="1800" spc="-55" dirty="0">
                <a:solidFill>
                  <a:srgbClr val="006FC0"/>
                </a:solidFill>
                <a:latin typeface="Times New Roman"/>
                <a:cs typeface="Times New Roman"/>
              </a:rPr>
              <a:t> </a:t>
            </a:r>
            <a:r>
              <a:rPr sz="1800" b="1" dirty="0">
                <a:solidFill>
                  <a:srgbClr val="006FC0"/>
                </a:solidFill>
                <a:latin typeface="Calibri"/>
                <a:cs typeface="Calibri"/>
              </a:rPr>
              <a:t>de</a:t>
            </a:r>
            <a:r>
              <a:rPr sz="1800" spc="-60" dirty="0">
                <a:solidFill>
                  <a:srgbClr val="006FC0"/>
                </a:solidFill>
                <a:latin typeface="Times New Roman"/>
                <a:cs typeface="Times New Roman"/>
              </a:rPr>
              <a:t> </a:t>
            </a:r>
            <a:r>
              <a:rPr sz="1800" b="1" dirty="0">
                <a:solidFill>
                  <a:srgbClr val="006FC0"/>
                </a:solidFill>
                <a:latin typeface="Calibri"/>
                <a:cs typeface="Calibri"/>
              </a:rPr>
              <a:t>la</a:t>
            </a:r>
            <a:r>
              <a:rPr sz="1800" spc="-45" dirty="0">
                <a:solidFill>
                  <a:srgbClr val="006FC0"/>
                </a:solidFill>
                <a:latin typeface="Times New Roman"/>
                <a:cs typeface="Times New Roman"/>
              </a:rPr>
              <a:t> </a:t>
            </a:r>
            <a:r>
              <a:rPr sz="1800" b="1" dirty="0">
                <a:solidFill>
                  <a:srgbClr val="006FC0"/>
                </a:solidFill>
                <a:latin typeface="Calibri"/>
                <a:cs typeface="Calibri"/>
              </a:rPr>
              <a:t>géologie</a:t>
            </a:r>
            <a:r>
              <a:rPr sz="1800" spc="-50" dirty="0">
                <a:solidFill>
                  <a:srgbClr val="006FC0"/>
                </a:solidFill>
                <a:latin typeface="Times New Roman"/>
                <a:cs typeface="Times New Roman"/>
              </a:rPr>
              <a:t> </a:t>
            </a:r>
            <a:r>
              <a:rPr sz="1800" b="1" dirty="0">
                <a:solidFill>
                  <a:srgbClr val="006FC0"/>
                </a:solidFill>
                <a:latin typeface="Calibri"/>
                <a:cs typeface="Calibri"/>
              </a:rPr>
              <a:t>de</a:t>
            </a:r>
            <a:r>
              <a:rPr sz="1800" spc="-85" dirty="0">
                <a:solidFill>
                  <a:srgbClr val="006FC0"/>
                </a:solidFill>
                <a:latin typeface="Times New Roman"/>
                <a:cs typeface="Times New Roman"/>
              </a:rPr>
              <a:t> </a:t>
            </a:r>
            <a:r>
              <a:rPr sz="1800" b="1" spc="-10" dirty="0">
                <a:solidFill>
                  <a:srgbClr val="006FC0"/>
                </a:solidFill>
                <a:latin typeface="Calibri"/>
                <a:cs typeface="Calibri"/>
              </a:rPr>
              <a:t>surface.</a:t>
            </a:r>
            <a:endParaRPr sz="1800">
              <a:latin typeface="Calibri"/>
              <a:cs typeface="Calibri"/>
            </a:endParaRPr>
          </a:p>
          <a:p>
            <a:pPr marL="990600">
              <a:lnSpc>
                <a:spcPct val="100000"/>
              </a:lnSpc>
              <a:spcBef>
                <a:spcPts val="2165"/>
              </a:spcBef>
            </a:pPr>
            <a:r>
              <a:rPr sz="1800" b="1" spc="-10" dirty="0">
                <a:latin typeface="Calibri"/>
                <a:cs typeface="Calibri"/>
              </a:rPr>
              <a:t>Exemples:</a:t>
            </a:r>
            <a:r>
              <a:rPr sz="1800" spc="-90" dirty="0">
                <a:latin typeface="Times New Roman"/>
                <a:cs typeface="Times New Roman"/>
              </a:rPr>
              <a:t> </a:t>
            </a:r>
            <a:r>
              <a:rPr sz="1800" dirty="0">
                <a:latin typeface="Calibri"/>
                <a:cs typeface="Calibri"/>
              </a:rPr>
              <a:t>les</a:t>
            </a:r>
            <a:r>
              <a:rPr sz="1800" spc="-50" dirty="0">
                <a:latin typeface="Times New Roman"/>
                <a:cs typeface="Times New Roman"/>
              </a:rPr>
              <a:t> </a:t>
            </a:r>
            <a:r>
              <a:rPr sz="1800" spc="-10" dirty="0">
                <a:latin typeface="Calibri"/>
                <a:cs typeface="Calibri"/>
              </a:rPr>
              <a:t>tranchées,</a:t>
            </a:r>
            <a:r>
              <a:rPr sz="1800" spc="-50" dirty="0">
                <a:latin typeface="Times New Roman"/>
                <a:cs typeface="Times New Roman"/>
              </a:rPr>
              <a:t> </a:t>
            </a:r>
            <a:r>
              <a:rPr sz="1800" dirty="0">
                <a:latin typeface="Calibri"/>
                <a:cs typeface="Calibri"/>
              </a:rPr>
              <a:t>puits,</a:t>
            </a:r>
            <a:r>
              <a:rPr sz="1800" spc="-50" dirty="0">
                <a:latin typeface="Times New Roman"/>
                <a:cs typeface="Times New Roman"/>
              </a:rPr>
              <a:t> </a:t>
            </a:r>
            <a:r>
              <a:rPr sz="1800" spc="-10" dirty="0">
                <a:latin typeface="Calibri"/>
                <a:cs typeface="Calibri"/>
              </a:rPr>
              <a:t>galeries</a:t>
            </a:r>
            <a:r>
              <a:rPr sz="1800" spc="-50" dirty="0">
                <a:latin typeface="Times New Roman"/>
                <a:cs typeface="Times New Roman"/>
              </a:rPr>
              <a:t> </a:t>
            </a:r>
            <a:r>
              <a:rPr sz="1800" dirty="0">
                <a:latin typeface="Calibri"/>
                <a:cs typeface="Calibri"/>
              </a:rPr>
              <a:t>et</a:t>
            </a:r>
            <a:r>
              <a:rPr sz="1800" spc="-55" dirty="0">
                <a:latin typeface="Times New Roman"/>
                <a:cs typeface="Times New Roman"/>
              </a:rPr>
              <a:t> </a:t>
            </a:r>
            <a:r>
              <a:rPr sz="1800" spc="-10" dirty="0">
                <a:latin typeface="Calibri"/>
                <a:cs typeface="Calibri"/>
              </a:rPr>
              <a:t>sondages</a:t>
            </a:r>
            <a:r>
              <a:rPr sz="1800" spc="-65" dirty="0">
                <a:latin typeface="Times New Roman"/>
                <a:cs typeface="Times New Roman"/>
              </a:rPr>
              <a:t> </a:t>
            </a:r>
            <a:r>
              <a:rPr sz="1800" dirty="0">
                <a:latin typeface="Calibri"/>
                <a:cs typeface="Calibri"/>
              </a:rPr>
              <a:t>de</a:t>
            </a:r>
            <a:r>
              <a:rPr sz="1800" spc="-50" dirty="0">
                <a:latin typeface="Times New Roman"/>
                <a:cs typeface="Times New Roman"/>
              </a:rPr>
              <a:t> </a:t>
            </a:r>
            <a:r>
              <a:rPr sz="1800" spc="-10" dirty="0">
                <a:latin typeface="Calibri"/>
                <a:cs typeface="Calibri"/>
              </a:rPr>
              <a:t>reconnaissance.</a:t>
            </a:r>
            <a:endParaRPr sz="1800">
              <a:latin typeface="Calibri"/>
              <a:cs typeface="Calibri"/>
            </a:endParaRPr>
          </a:p>
        </p:txBody>
      </p:sp>
      <p:grpSp>
        <p:nvGrpSpPr>
          <p:cNvPr id="4" name="object 4"/>
          <p:cNvGrpSpPr/>
          <p:nvPr/>
        </p:nvGrpSpPr>
        <p:grpSpPr>
          <a:xfrm>
            <a:off x="381000" y="2904750"/>
            <a:ext cx="2475865" cy="3953510"/>
            <a:chOff x="381000" y="2904750"/>
            <a:chExt cx="2475865" cy="3953510"/>
          </a:xfrm>
        </p:grpSpPr>
        <p:pic>
          <p:nvPicPr>
            <p:cNvPr id="5" name="object 5"/>
            <p:cNvPicPr/>
            <p:nvPr/>
          </p:nvPicPr>
          <p:blipFill>
            <a:blip r:embed="rId2" cstate="print"/>
            <a:stretch>
              <a:fillRect/>
            </a:stretch>
          </p:blipFill>
          <p:spPr>
            <a:xfrm>
              <a:off x="381000" y="6566913"/>
              <a:ext cx="2475738" cy="291086"/>
            </a:xfrm>
            <a:prstGeom prst="rect">
              <a:avLst/>
            </a:prstGeom>
          </p:spPr>
        </p:pic>
        <p:pic>
          <p:nvPicPr>
            <p:cNvPr id="6" name="object 6"/>
            <p:cNvPicPr/>
            <p:nvPr/>
          </p:nvPicPr>
          <p:blipFill>
            <a:blip r:embed="rId3" cstate="print"/>
            <a:stretch>
              <a:fillRect/>
            </a:stretch>
          </p:blipFill>
          <p:spPr>
            <a:xfrm>
              <a:off x="396229" y="2904750"/>
              <a:ext cx="2447554" cy="3672832"/>
            </a:xfrm>
            <a:prstGeom prst="rect">
              <a:avLst/>
            </a:prstGeom>
          </p:spPr>
        </p:pic>
      </p:grpSp>
      <p:grpSp>
        <p:nvGrpSpPr>
          <p:cNvPr id="7" name="object 7"/>
          <p:cNvGrpSpPr/>
          <p:nvPr/>
        </p:nvGrpSpPr>
        <p:grpSpPr>
          <a:xfrm>
            <a:off x="3404615" y="2904750"/>
            <a:ext cx="2475865" cy="3953510"/>
            <a:chOff x="3404615" y="2904750"/>
            <a:chExt cx="2475865" cy="3953510"/>
          </a:xfrm>
        </p:grpSpPr>
        <p:pic>
          <p:nvPicPr>
            <p:cNvPr id="8" name="object 8"/>
            <p:cNvPicPr/>
            <p:nvPr/>
          </p:nvPicPr>
          <p:blipFill>
            <a:blip r:embed="rId4" cstate="print"/>
            <a:stretch>
              <a:fillRect/>
            </a:stretch>
          </p:blipFill>
          <p:spPr>
            <a:xfrm>
              <a:off x="3404615" y="6633971"/>
              <a:ext cx="2475738" cy="224028"/>
            </a:xfrm>
            <a:prstGeom prst="rect">
              <a:avLst/>
            </a:prstGeom>
          </p:spPr>
        </p:pic>
        <p:pic>
          <p:nvPicPr>
            <p:cNvPr id="9" name="object 9"/>
            <p:cNvPicPr/>
            <p:nvPr/>
          </p:nvPicPr>
          <p:blipFill>
            <a:blip r:embed="rId5" cstate="print"/>
            <a:stretch>
              <a:fillRect/>
            </a:stretch>
          </p:blipFill>
          <p:spPr>
            <a:xfrm>
              <a:off x="3419849" y="2904750"/>
              <a:ext cx="2447550" cy="3739879"/>
            </a:xfrm>
            <a:prstGeom prst="rect">
              <a:avLst/>
            </a:prstGeom>
          </p:spPr>
        </p:pic>
      </p:grpSp>
      <p:pic>
        <p:nvPicPr>
          <p:cNvPr id="10" name="object 10"/>
          <p:cNvPicPr/>
          <p:nvPr/>
        </p:nvPicPr>
        <p:blipFill>
          <a:blip r:embed="rId6" cstate="print"/>
          <a:stretch>
            <a:fillRect/>
          </a:stretch>
        </p:blipFill>
        <p:spPr>
          <a:xfrm>
            <a:off x="6428232" y="6573011"/>
            <a:ext cx="2477262" cy="284988"/>
          </a:xfrm>
          <a:prstGeom prst="rect">
            <a:avLst/>
          </a:prstGeom>
        </p:spPr>
      </p:pic>
      <p:pic>
        <p:nvPicPr>
          <p:cNvPr id="11" name="object 11"/>
          <p:cNvPicPr/>
          <p:nvPr/>
        </p:nvPicPr>
        <p:blipFill>
          <a:blip r:embed="rId7" cstate="print"/>
          <a:stretch>
            <a:fillRect/>
          </a:stretch>
        </p:blipFill>
        <p:spPr>
          <a:xfrm>
            <a:off x="6443471" y="2904750"/>
            <a:ext cx="2449068" cy="3678934"/>
          </a:xfrm>
          <a:prstGeom prst="rect">
            <a:avLst/>
          </a:prstGeom>
        </p:spPr>
      </p:pic>
      <p:pic>
        <p:nvPicPr>
          <p:cNvPr id="12" name="object 12"/>
          <p:cNvPicPr/>
          <p:nvPr/>
        </p:nvPicPr>
        <p:blipFill>
          <a:blip r:embed="rId8" cstate="print"/>
          <a:stretch>
            <a:fillRect/>
          </a:stretch>
        </p:blipFill>
        <p:spPr>
          <a:xfrm>
            <a:off x="8151876" y="0"/>
            <a:ext cx="990600" cy="765048"/>
          </a:xfrm>
          <a:prstGeom prst="rect">
            <a:avLst/>
          </a:prstGeom>
        </p:spPr>
      </p:pic>
      <p:sp>
        <p:nvSpPr>
          <p:cNvPr id="13" name="object 13"/>
          <p:cNvSpPr txBox="1">
            <a:spLocks noGrp="1"/>
          </p:cNvSpPr>
          <p:nvPr>
            <p:ph type="sldNum" sz="quarter" idx="7"/>
          </p:nvPr>
        </p:nvSpPr>
        <p:spPr>
          <a:prstGeom prst="rect">
            <a:avLst/>
          </a:prstGeom>
        </p:spPr>
        <p:txBody>
          <a:bodyPr vert="horz" wrap="square" lIns="0" tIns="71933" rIns="0" bIns="0" rtlCol="0">
            <a:spAutoFit/>
          </a:bodyPr>
          <a:lstStyle/>
          <a:p>
            <a:pPr marL="38100">
              <a:lnSpc>
                <a:spcPts val="1240"/>
              </a:lnSpc>
            </a:pPr>
            <a:fld id="{81D60167-4931-47E6-BA6A-407CBD079E47}" type="slidenum">
              <a:rPr spc="-25" dirty="0"/>
              <a:t>11</a:t>
            </a:fld>
            <a:endParaRPr spc="-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0" y="17780"/>
            <a:ext cx="8987155" cy="4964430"/>
          </a:xfrm>
          <a:prstGeom prst="rect">
            <a:avLst/>
          </a:prstGeom>
        </p:spPr>
        <p:txBody>
          <a:bodyPr vert="horz" wrap="square" lIns="0" tIns="12700" rIns="0" bIns="0" rtlCol="0">
            <a:spAutoFit/>
          </a:bodyPr>
          <a:lstStyle/>
          <a:p>
            <a:pPr marL="589915" lvl="2" indent="-577215">
              <a:lnSpc>
                <a:spcPct val="100000"/>
              </a:lnSpc>
              <a:spcBef>
                <a:spcPts val="100"/>
              </a:spcBef>
              <a:buAutoNum type="arabicPeriod"/>
              <a:tabLst>
                <a:tab pos="589915" algn="l"/>
              </a:tabLst>
            </a:pPr>
            <a:r>
              <a:rPr sz="1800" b="1" dirty="0">
                <a:solidFill>
                  <a:srgbClr val="00AF50"/>
                </a:solidFill>
                <a:latin typeface="Calibri"/>
                <a:cs typeface="Calibri"/>
              </a:rPr>
              <a:t>LES</a:t>
            </a:r>
            <a:r>
              <a:rPr sz="1800" spc="-65" dirty="0">
                <a:solidFill>
                  <a:srgbClr val="00AF50"/>
                </a:solidFill>
                <a:latin typeface="Times New Roman"/>
                <a:cs typeface="Times New Roman"/>
              </a:rPr>
              <a:t> </a:t>
            </a:r>
            <a:r>
              <a:rPr sz="1800" b="1" dirty="0">
                <a:solidFill>
                  <a:srgbClr val="00AF50"/>
                </a:solidFill>
                <a:latin typeface="Calibri"/>
                <a:cs typeface="Calibri"/>
              </a:rPr>
              <a:t>TRANCHEES</a:t>
            </a:r>
            <a:r>
              <a:rPr sz="1800" spc="-70" dirty="0">
                <a:solidFill>
                  <a:srgbClr val="00AF50"/>
                </a:solidFill>
                <a:latin typeface="Times New Roman"/>
                <a:cs typeface="Times New Roman"/>
              </a:rPr>
              <a:t> </a:t>
            </a:r>
            <a:r>
              <a:rPr sz="1800" b="1" dirty="0">
                <a:solidFill>
                  <a:srgbClr val="00AF50"/>
                </a:solidFill>
                <a:latin typeface="Calibri"/>
                <a:cs typeface="Calibri"/>
              </a:rPr>
              <a:t>ET</a:t>
            </a:r>
            <a:r>
              <a:rPr sz="1800" spc="-70" dirty="0">
                <a:solidFill>
                  <a:srgbClr val="00AF50"/>
                </a:solidFill>
                <a:latin typeface="Times New Roman"/>
                <a:cs typeface="Times New Roman"/>
              </a:rPr>
              <a:t> </a:t>
            </a:r>
            <a:r>
              <a:rPr sz="1800" b="1" dirty="0">
                <a:solidFill>
                  <a:srgbClr val="00AF50"/>
                </a:solidFill>
                <a:latin typeface="Calibri"/>
                <a:cs typeface="Calibri"/>
              </a:rPr>
              <a:t>LES</a:t>
            </a:r>
            <a:r>
              <a:rPr sz="1800" spc="-65" dirty="0">
                <a:solidFill>
                  <a:srgbClr val="00AF50"/>
                </a:solidFill>
                <a:latin typeface="Times New Roman"/>
                <a:cs typeface="Times New Roman"/>
              </a:rPr>
              <a:t> </a:t>
            </a:r>
            <a:r>
              <a:rPr sz="1800" b="1" spc="-20" dirty="0">
                <a:solidFill>
                  <a:srgbClr val="00AF50"/>
                </a:solidFill>
                <a:latin typeface="Calibri"/>
                <a:cs typeface="Calibri"/>
              </a:rPr>
              <a:t>PUITS</a:t>
            </a:r>
            <a:endParaRPr sz="1800">
              <a:latin typeface="Calibri"/>
              <a:cs typeface="Calibri"/>
            </a:endParaRPr>
          </a:p>
          <a:p>
            <a:pPr marL="12700">
              <a:lnSpc>
                <a:spcPct val="100000"/>
              </a:lnSpc>
              <a:spcBef>
                <a:spcPts val="2160"/>
              </a:spcBef>
            </a:pPr>
            <a:r>
              <a:rPr sz="1800" dirty="0">
                <a:latin typeface="Calibri"/>
                <a:cs typeface="Calibri"/>
              </a:rPr>
              <a:t>Leurs</a:t>
            </a:r>
            <a:r>
              <a:rPr sz="1800" spc="-50" dirty="0">
                <a:latin typeface="Times New Roman"/>
                <a:cs typeface="Times New Roman"/>
              </a:rPr>
              <a:t> </a:t>
            </a:r>
            <a:r>
              <a:rPr sz="1800" b="1" spc="-10" dirty="0">
                <a:solidFill>
                  <a:srgbClr val="FF0000"/>
                </a:solidFill>
                <a:latin typeface="Calibri"/>
                <a:cs typeface="Calibri"/>
              </a:rPr>
              <a:t>objectifs</a:t>
            </a:r>
            <a:r>
              <a:rPr sz="1800" spc="-95" dirty="0">
                <a:solidFill>
                  <a:srgbClr val="FF0000"/>
                </a:solidFill>
                <a:latin typeface="Times New Roman"/>
                <a:cs typeface="Times New Roman"/>
              </a:rPr>
              <a:t> </a:t>
            </a:r>
            <a:r>
              <a:rPr sz="1800" dirty="0">
                <a:latin typeface="Calibri"/>
                <a:cs typeface="Calibri"/>
              </a:rPr>
              <a:t>sont</a:t>
            </a:r>
            <a:r>
              <a:rPr sz="1800" spc="-65" dirty="0">
                <a:latin typeface="Times New Roman"/>
                <a:cs typeface="Times New Roman"/>
              </a:rPr>
              <a:t> </a:t>
            </a:r>
            <a:r>
              <a:rPr sz="1800" spc="-10" dirty="0">
                <a:latin typeface="Calibri"/>
                <a:cs typeface="Calibri"/>
              </a:rPr>
              <a:t>généralement</a:t>
            </a:r>
            <a:r>
              <a:rPr sz="1800" spc="-75" dirty="0">
                <a:latin typeface="Times New Roman"/>
                <a:cs typeface="Times New Roman"/>
              </a:rPr>
              <a:t> </a:t>
            </a:r>
            <a:r>
              <a:rPr sz="1800" spc="-10" dirty="0">
                <a:latin typeface="Calibri"/>
                <a:cs typeface="Calibri"/>
              </a:rPr>
              <a:t>multiples</a:t>
            </a:r>
            <a:r>
              <a:rPr sz="1800" spc="-50" dirty="0">
                <a:latin typeface="Times New Roman"/>
                <a:cs typeface="Times New Roman"/>
              </a:rPr>
              <a:t> </a:t>
            </a:r>
            <a:r>
              <a:rPr sz="1800" spc="-50" dirty="0">
                <a:latin typeface="Calibri"/>
                <a:cs typeface="Calibri"/>
              </a:rPr>
              <a:t>:</a:t>
            </a:r>
            <a:endParaRPr sz="1800">
              <a:latin typeface="Calibri"/>
              <a:cs typeface="Calibri"/>
            </a:endParaRPr>
          </a:p>
          <a:p>
            <a:pPr marL="195580">
              <a:lnSpc>
                <a:spcPct val="100000"/>
              </a:lnSpc>
            </a:pPr>
            <a:r>
              <a:rPr sz="1800" spc="-10" dirty="0">
                <a:latin typeface="Calibri"/>
                <a:cs typeface="Calibri"/>
              </a:rPr>
              <a:t>Recherche</a:t>
            </a:r>
            <a:r>
              <a:rPr sz="1800" spc="-60" dirty="0">
                <a:latin typeface="Times New Roman"/>
                <a:cs typeface="Times New Roman"/>
              </a:rPr>
              <a:t> </a:t>
            </a:r>
            <a:r>
              <a:rPr sz="1800" dirty="0">
                <a:latin typeface="Calibri"/>
                <a:cs typeface="Calibri"/>
              </a:rPr>
              <a:t>d’un</a:t>
            </a:r>
            <a:r>
              <a:rPr sz="1800" spc="-30" dirty="0">
                <a:latin typeface="Calibri"/>
                <a:cs typeface="Calibri"/>
              </a:rPr>
              <a:t> </a:t>
            </a:r>
            <a:r>
              <a:rPr sz="1800" spc="-10" dirty="0">
                <a:latin typeface="Calibri"/>
                <a:cs typeface="Calibri"/>
              </a:rPr>
              <a:t>substratum,</a:t>
            </a:r>
            <a:r>
              <a:rPr sz="1800" spc="-80" dirty="0">
                <a:latin typeface="Times New Roman"/>
                <a:cs typeface="Times New Roman"/>
              </a:rPr>
              <a:t> </a:t>
            </a:r>
            <a:r>
              <a:rPr sz="1800" dirty="0">
                <a:latin typeface="Calibri"/>
                <a:cs typeface="Calibri"/>
              </a:rPr>
              <a:t>coupe</a:t>
            </a:r>
            <a:r>
              <a:rPr sz="1800" spc="-65" dirty="0">
                <a:latin typeface="Times New Roman"/>
                <a:cs typeface="Times New Roman"/>
              </a:rPr>
              <a:t> </a:t>
            </a:r>
            <a:r>
              <a:rPr sz="1800" spc="-10" dirty="0">
                <a:latin typeface="Calibri"/>
                <a:cs typeface="Calibri"/>
              </a:rPr>
              <a:t>géologique,</a:t>
            </a:r>
            <a:r>
              <a:rPr sz="1800" spc="-65" dirty="0">
                <a:latin typeface="Times New Roman"/>
                <a:cs typeface="Times New Roman"/>
              </a:rPr>
              <a:t> </a:t>
            </a:r>
            <a:r>
              <a:rPr sz="1800" spc="-10" dirty="0">
                <a:latin typeface="Calibri"/>
                <a:cs typeface="Calibri"/>
              </a:rPr>
              <a:t>échantillonnage,</a:t>
            </a:r>
            <a:r>
              <a:rPr sz="1800" spc="-50" dirty="0">
                <a:latin typeface="Times New Roman"/>
                <a:cs typeface="Times New Roman"/>
              </a:rPr>
              <a:t> </a:t>
            </a:r>
            <a:r>
              <a:rPr sz="1800" dirty="0">
                <a:latin typeface="Calibri"/>
                <a:cs typeface="Calibri"/>
              </a:rPr>
              <a:t>essais</a:t>
            </a:r>
            <a:r>
              <a:rPr sz="1800" spc="-95" dirty="0">
                <a:latin typeface="Times New Roman"/>
                <a:cs typeface="Times New Roman"/>
              </a:rPr>
              <a:t> </a:t>
            </a:r>
            <a:r>
              <a:rPr sz="1800" spc="-10" dirty="0">
                <a:latin typeface="Calibri"/>
                <a:cs typeface="Calibri"/>
              </a:rPr>
              <a:t>mécaniques…</a:t>
            </a:r>
            <a:endParaRPr sz="1800">
              <a:latin typeface="Calibri"/>
              <a:cs typeface="Calibri"/>
            </a:endParaRPr>
          </a:p>
          <a:p>
            <a:pPr marL="12700" marR="5715" indent="182880">
              <a:lnSpc>
                <a:spcPct val="100000"/>
              </a:lnSpc>
            </a:pPr>
            <a:r>
              <a:rPr sz="1800" dirty="0">
                <a:latin typeface="Calibri"/>
                <a:cs typeface="Calibri"/>
              </a:rPr>
              <a:t>Les</a:t>
            </a:r>
            <a:r>
              <a:rPr sz="1800" spc="240" dirty="0">
                <a:latin typeface="Times New Roman"/>
                <a:cs typeface="Times New Roman"/>
              </a:rPr>
              <a:t> </a:t>
            </a:r>
            <a:r>
              <a:rPr sz="1800" dirty="0">
                <a:latin typeface="Calibri"/>
                <a:cs typeface="Calibri"/>
              </a:rPr>
              <a:t>techniques</a:t>
            </a:r>
            <a:r>
              <a:rPr sz="1800" spc="260" dirty="0">
                <a:latin typeface="Times New Roman"/>
                <a:cs typeface="Times New Roman"/>
              </a:rPr>
              <a:t> </a:t>
            </a:r>
            <a:r>
              <a:rPr sz="1800" dirty="0">
                <a:latin typeface="Calibri"/>
                <a:cs typeface="Calibri"/>
              </a:rPr>
              <a:t>employées</a:t>
            </a:r>
            <a:r>
              <a:rPr sz="1800" spc="240" dirty="0">
                <a:latin typeface="Times New Roman"/>
                <a:cs typeface="Times New Roman"/>
              </a:rPr>
              <a:t> </a:t>
            </a:r>
            <a:r>
              <a:rPr sz="1800" dirty="0">
                <a:latin typeface="Calibri"/>
                <a:cs typeface="Calibri"/>
              </a:rPr>
              <a:t>dépendent</a:t>
            </a:r>
            <a:r>
              <a:rPr sz="1800" spc="240" dirty="0">
                <a:latin typeface="Times New Roman"/>
                <a:cs typeface="Times New Roman"/>
              </a:rPr>
              <a:t> </a:t>
            </a:r>
            <a:r>
              <a:rPr sz="1800" dirty="0">
                <a:latin typeface="Calibri"/>
                <a:cs typeface="Calibri"/>
              </a:rPr>
              <a:t>des</a:t>
            </a:r>
            <a:r>
              <a:rPr sz="1800" spc="240" dirty="0">
                <a:latin typeface="Times New Roman"/>
                <a:cs typeface="Times New Roman"/>
              </a:rPr>
              <a:t> </a:t>
            </a:r>
            <a:r>
              <a:rPr sz="1800" dirty="0">
                <a:latin typeface="Calibri"/>
                <a:cs typeface="Calibri"/>
              </a:rPr>
              <a:t>conditions</a:t>
            </a:r>
            <a:r>
              <a:rPr sz="1800" spc="245" dirty="0">
                <a:latin typeface="Times New Roman"/>
                <a:cs typeface="Times New Roman"/>
              </a:rPr>
              <a:t> </a:t>
            </a:r>
            <a:r>
              <a:rPr sz="1800" dirty="0">
                <a:latin typeface="Calibri"/>
                <a:cs typeface="Calibri"/>
              </a:rPr>
              <a:t>d’accès,</a:t>
            </a:r>
            <a:r>
              <a:rPr sz="1800" spc="300" dirty="0">
                <a:latin typeface="Calibri"/>
                <a:cs typeface="Calibri"/>
              </a:rPr>
              <a:t> </a:t>
            </a:r>
            <a:r>
              <a:rPr sz="1800" dirty="0">
                <a:latin typeface="Calibri"/>
                <a:cs typeface="Calibri"/>
              </a:rPr>
              <a:t>des</a:t>
            </a:r>
            <a:r>
              <a:rPr sz="1800" spc="240" dirty="0">
                <a:latin typeface="Times New Roman"/>
                <a:cs typeface="Times New Roman"/>
              </a:rPr>
              <a:t> </a:t>
            </a:r>
            <a:r>
              <a:rPr sz="1800" dirty="0">
                <a:latin typeface="Calibri"/>
                <a:cs typeface="Calibri"/>
              </a:rPr>
              <a:t>disponibilités</a:t>
            </a:r>
            <a:r>
              <a:rPr sz="1800" spc="245" dirty="0">
                <a:latin typeface="Times New Roman"/>
                <a:cs typeface="Times New Roman"/>
              </a:rPr>
              <a:t> </a:t>
            </a:r>
            <a:r>
              <a:rPr sz="1800" dirty="0">
                <a:latin typeface="Calibri"/>
                <a:cs typeface="Calibri"/>
              </a:rPr>
              <a:t>locales</a:t>
            </a:r>
            <a:r>
              <a:rPr sz="1800" spc="245" dirty="0">
                <a:latin typeface="Times New Roman"/>
                <a:cs typeface="Times New Roman"/>
              </a:rPr>
              <a:t> </a:t>
            </a:r>
            <a:r>
              <a:rPr sz="1800" spc="-25" dirty="0">
                <a:latin typeface="Calibri"/>
                <a:cs typeface="Calibri"/>
              </a:rPr>
              <a:t>en</a:t>
            </a:r>
            <a:r>
              <a:rPr sz="1800" spc="-25" dirty="0">
                <a:latin typeface="Times New Roman"/>
                <a:cs typeface="Times New Roman"/>
              </a:rPr>
              <a:t> </a:t>
            </a:r>
            <a:r>
              <a:rPr sz="1800" spc="-10" dirty="0">
                <a:latin typeface="Calibri"/>
                <a:cs typeface="Calibri"/>
              </a:rPr>
              <a:t>matériels</a:t>
            </a:r>
            <a:r>
              <a:rPr sz="1800" spc="-60" dirty="0">
                <a:latin typeface="Times New Roman"/>
                <a:cs typeface="Times New Roman"/>
              </a:rPr>
              <a:t> </a:t>
            </a:r>
            <a:r>
              <a:rPr sz="1800" dirty="0">
                <a:latin typeface="Calibri"/>
                <a:cs typeface="Calibri"/>
              </a:rPr>
              <a:t>ou</a:t>
            </a:r>
            <a:r>
              <a:rPr sz="1800" spc="-55" dirty="0">
                <a:latin typeface="Times New Roman"/>
                <a:cs typeface="Times New Roman"/>
              </a:rPr>
              <a:t> </a:t>
            </a:r>
            <a:r>
              <a:rPr sz="1800" dirty="0">
                <a:latin typeface="Calibri"/>
                <a:cs typeface="Calibri"/>
              </a:rPr>
              <a:t>en</a:t>
            </a:r>
            <a:r>
              <a:rPr sz="1800" spc="-65" dirty="0">
                <a:latin typeface="Times New Roman"/>
                <a:cs typeface="Times New Roman"/>
              </a:rPr>
              <a:t> </a:t>
            </a:r>
            <a:r>
              <a:rPr sz="1800" spc="-10" dirty="0">
                <a:latin typeface="Calibri"/>
                <a:cs typeface="Calibri"/>
              </a:rPr>
              <a:t>personnels,</a:t>
            </a:r>
            <a:r>
              <a:rPr sz="1800" spc="-50" dirty="0">
                <a:latin typeface="Times New Roman"/>
                <a:cs typeface="Times New Roman"/>
              </a:rPr>
              <a:t> </a:t>
            </a:r>
            <a:r>
              <a:rPr sz="1800" dirty="0">
                <a:latin typeface="Calibri"/>
                <a:cs typeface="Calibri"/>
              </a:rPr>
              <a:t>et</a:t>
            </a:r>
            <a:r>
              <a:rPr sz="1800" spc="-70" dirty="0">
                <a:latin typeface="Times New Roman"/>
                <a:cs typeface="Times New Roman"/>
              </a:rPr>
              <a:t> </a:t>
            </a:r>
            <a:r>
              <a:rPr sz="1800" dirty="0">
                <a:latin typeface="Calibri"/>
                <a:cs typeface="Calibri"/>
              </a:rPr>
              <a:t>des</a:t>
            </a:r>
            <a:r>
              <a:rPr sz="1800" spc="-65" dirty="0">
                <a:latin typeface="Times New Roman"/>
                <a:cs typeface="Times New Roman"/>
              </a:rPr>
              <a:t> </a:t>
            </a:r>
            <a:r>
              <a:rPr sz="1800" dirty="0">
                <a:latin typeface="Calibri"/>
                <a:cs typeface="Calibri"/>
              </a:rPr>
              <a:t>prix</a:t>
            </a:r>
            <a:r>
              <a:rPr sz="1800" spc="-55" dirty="0">
                <a:latin typeface="Times New Roman"/>
                <a:cs typeface="Times New Roman"/>
              </a:rPr>
              <a:t> </a:t>
            </a:r>
            <a:r>
              <a:rPr sz="1800" dirty="0">
                <a:latin typeface="Calibri"/>
                <a:cs typeface="Calibri"/>
              </a:rPr>
              <a:t>de</a:t>
            </a:r>
            <a:r>
              <a:rPr sz="1800" spc="-65" dirty="0">
                <a:latin typeface="Times New Roman"/>
                <a:cs typeface="Times New Roman"/>
              </a:rPr>
              <a:t> </a:t>
            </a:r>
            <a:r>
              <a:rPr sz="1800" spc="-10" dirty="0">
                <a:latin typeface="Calibri"/>
                <a:cs typeface="Calibri"/>
              </a:rPr>
              <a:t>revient</a:t>
            </a:r>
            <a:r>
              <a:rPr sz="1800" spc="-55" dirty="0">
                <a:latin typeface="Times New Roman"/>
                <a:cs typeface="Times New Roman"/>
              </a:rPr>
              <a:t> </a:t>
            </a:r>
            <a:r>
              <a:rPr sz="1800" dirty="0">
                <a:latin typeface="Calibri"/>
                <a:cs typeface="Calibri"/>
              </a:rPr>
              <a:t>qui</a:t>
            </a:r>
            <a:r>
              <a:rPr sz="1800" spc="-60" dirty="0">
                <a:latin typeface="Times New Roman"/>
                <a:cs typeface="Times New Roman"/>
              </a:rPr>
              <a:t> </a:t>
            </a:r>
            <a:r>
              <a:rPr sz="1800" dirty="0">
                <a:latin typeface="Calibri"/>
                <a:cs typeface="Calibri"/>
              </a:rPr>
              <a:t>sont</a:t>
            </a:r>
            <a:r>
              <a:rPr sz="1800" spc="-70" dirty="0">
                <a:latin typeface="Times New Roman"/>
                <a:cs typeface="Times New Roman"/>
              </a:rPr>
              <a:t> </a:t>
            </a:r>
            <a:r>
              <a:rPr sz="1800" dirty="0">
                <a:latin typeface="Calibri"/>
                <a:cs typeface="Calibri"/>
              </a:rPr>
              <a:t>très</a:t>
            </a:r>
            <a:r>
              <a:rPr sz="1800" spc="-70" dirty="0">
                <a:latin typeface="Times New Roman"/>
                <a:cs typeface="Times New Roman"/>
              </a:rPr>
              <a:t> </a:t>
            </a:r>
            <a:r>
              <a:rPr sz="1800" spc="-10" dirty="0">
                <a:latin typeface="Calibri"/>
                <a:cs typeface="Calibri"/>
              </a:rPr>
              <a:t>variables</a:t>
            </a:r>
            <a:r>
              <a:rPr sz="1800" spc="-60" dirty="0">
                <a:latin typeface="Times New Roman"/>
                <a:cs typeface="Times New Roman"/>
              </a:rPr>
              <a:t> </a:t>
            </a:r>
            <a:r>
              <a:rPr sz="1800" dirty="0">
                <a:latin typeface="Calibri"/>
                <a:cs typeface="Calibri"/>
              </a:rPr>
              <a:t>selon</a:t>
            </a:r>
            <a:r>
              <a:rPr sz="1800" spc="-55" dirty="0">
                <a:latin typeface="Times New Roman"/>
                <a:cs typeface="Times New Roman"/>
              </a:rPr>
              <a:t> </a:t>
            </a:r>
            <a:r>
              <a:rPr sz="1800" dirty="0">
                <a:latin typeface="Calibri"/>
                <a:cs typeface="Calibri"/>
              </a:rPr>
              <a:t>les</a:t>
            </a:r>
            <a:r>
              <a:rPr sz="1800" spc="-60" dirty="0">
                <a:latin typeface="Times New Roman"/>
                <a:cs typeface="Times New Roman"/>
              </a:rPr>
              <a:t> </a:t>
            </a:r>
            <a:r>
              <a:rPr sz="1800" spc="-10" dirty="0">
                <a:latin typeface="Calibri"/>
                <a:cs typeface="Calibri"/>
              </a:rPr>
              <a:t>pays.</a:t>
            </a:r>
            <a:endParaRPr sz="1800">
              <a:latin typeface="Calibri"/>
              <a:cs typeface="Calibri"/>
            </a:endParaRPr>
          </a:p>
          <a:p>
            <a:pPr marL="12700">
              <a:lnSpc>
                <a:spcPct val="100000"/>
              </a:lnSpc>
              <a:spcBef>
                <a:spcPts val="2165"/>
              </a:spcBef>
            </a:pPr>
            <a:r>
              <a:rPr sz="1800" dirty="0">
                <a:latin typeface="Calibri"/>
                <a:cs typeface="Calibri"/>
              </a:rPr>
              <a:t>Les</a:t>
            </a:r>
            <a:r>
              <a:rPr sz="1800" spc="-60" dirty="0">
                <a:latin typeface="Times New Roman"/>
                <a:cs typeface="Times New Roman"/>
              </a:rPr>
              <a:t> </a:t>
            </a:r>
            <a:r>
              <a:rPr sz="1800" b="1" spc="-10" dirty="0">
                <a:solidFill>
                  <a:srgbClr val="FF0000"/>
                </a:solidFill>
                <a:latin typeface="Calibri"/>
                <a:cs typeface="Calibri"/>
              </a:rPr>
              <a:t>avantages</a:t>
            </a:r>
            <a:r>
              <a:rPr sz="1800" spc="-95" dirty="0">
                <a:solidFill>
                  <a:srgbClr val="FF0000"/>
                </a:solidFill>
                <a:latin typeface="Times New Roman"/>
                <a:cs typeface="Times New Roman"/>
              </a:rPr>
              <a:t> </a:t>
            </a:r>
            <a:r>
              <a:rPr sz="1800" dirty="0">
                <a:latin typeface="Calibri"/>
                <a:cs typeface="Calibri"/>
              </a:rPr>
              <a:t>de</a:t>
            </a:r>
            <a:r>
              <a:rPr sz="1800" spc="-55" dirty="0">
                <a:latin typeface="Times New Roman"/>
                <a:cs typeface="Times New Roman"/>
              </a:rPr>
              <a:t> </a:t>
            </a:r>
            <a:r>
              <a:rPr sz="1800" dirty="0">
                <a:latin typeface="Calibri"/>
                <a:cs typeface="Calibri"/>
              </a:rPr>
              <a:t>ce</a:t>
            </a:r>
            <a:r>
              <a:rPr sz="1800" spc="-50" dirty="0">
                <a:latin typeface="Times New Roman"/>
                <a:cs typeface="Times New Roman"/>
              </a:rPr>
              <a:t> </a:t>
            </a:r>
            <a:r>
              <a:rPr sz="1800" dirty="0">
                <a:latin typeface="Calibri"/>
                <a:cs typeface="Calibri"/>
              </a:rPr>
              <a:t>type</a:t>
            </a:r>
            <a:r>
              <a:rPr sz="1800" spc="-65" dirty="0">
                <a:latin typeface="Times New Roman"/>
                <a:cs typeface="Times New Roman"/>
              </a:rPr>
              <a:t> </a:t>
            </a:r>
            <a:r>
              <a:rPr sz="1800" dirty="0">
                <a:latin typeface="Calibri"/>
                <a:cs typeface="Calibri"/>
              </a:rPr>
              <a:t>de</a:t>
            </a:r>
            <a:r>
              <a:rPr sz="1800" spc="-60" dirty="0">
                <a:latin typeface="Times New Roman"/>
                <a:cs typeface="Times New Roman"/>
              </a:rPr>
              <a:t> </a:t>
            </a:r>
            <a:r>
              <a:rPr sz="1800" spc="-10" dirty="0">
                <a:latin typeface="Calibri"/>
                <a:cs typeface="Calibri"/>
              </a:rPr>
              <a:t>reconnaissance</a:t>
            </a:r>
            <a:r>
              <a:rPr sz="1800" spc="-45" dirty="0">
                <a:latin typeface="Times New Roman"/>
                <a:cs typeface="Times New Roman"/>
              </a:rPr>
              <a:t> </a:t>
            </a:r>
            <a:r>
              <a:rPr sz="1800" dirty="0">
                <a:latin typeface="Calibri"/>
                <a:cs typeface="Calibri"/>
              </a:rPr>
              <a:t>sont</a:t>
            </a:r>
            <a:r>
              <a:rPr sz="1800" spc="-70" dirty="0">
                <a:latin typeface="Times New Roman"/>
                <a:cs typeface="Times New Roman"/>
              </a:rPr>
              <a:t> </a:t>
            </a:r>
            <a:r>
              <a:rPr sz="1800" spc="-10" dirty="0">
                <a:latin typeface="Calibri"/>
                <a:cs typeface="Calibri"/>
              </a:rPr>
              <a:t>nombreux</a:t>
            </a:r>
            <a:r>
              <a:rPr sz="1800" spc="-60" dirty="0">
                <a:latin typeface="Times New Roman"/>
                <a:cs typeface="Times New Roman"/>
              </a:rPr>
              <a:t> </a:t>
            </a:r>
            <a:r>
              <a:rPr sz="1800" spc="-50" dirty="0">
                <a:latin typeface="Calibri"/>
                <a:cs typeface="Calibri"/>
              </a:rPr>
              <a:t>:</a:t>
            </a:r>
            <a:endParaRPr sz="1800">
              <a:latin typeface="Calibri"/>
              <a:cs typeface="Calibri"/>
            </a:endParaRPr>
          </a:p>
          <a:p>
            <a:pPr marL="12700" marR="5080" lvl="3" indent="455295">
              <a:lnSpc>
                <a:spcPct val="100000"/>
              </a:lnSpc>
              <a:buChar char="•"/>
              <a:tabLst>
                <a:tab pos="467995" algn="l"/>
                <a:tab pos="1393190" algn="l"/>
                <a:tab pos="1931670" algn="l"/>
                <a:tab pos="2902585" algn="l"/>
                <a:tab pos="3982720" algn="l"/>
                <a:tab pos="4439920" algn="l"/>
                <a:tab pos="5374640" algn="l"/>
                <a:tab pos="5885180" algn="l"/>
                <a:tab pos="6661150" algn="l"/>
                <a:tab pos="7788909" algn="l"/>
              </a:tabLst>
            </a:pPr>
            <a:r>
              <a:rPr sz="1800" spc="-10" dirty="0">
                <a:latin typeface="Calibri"/>
                <a:cs typeface="Calibri"/>
              </a:rPr>
              <a:t>peuvent</a:t>
            </a:r>
            <a:r>
              <a:rPr sz="1800" dirty="0">
                <a:latin typeface="Times New Roman"/>
                <a:cs typeface="Times New Roman"/>
              </a:rPr>
              <a:t>	</a:t>
            </a:r>
            <a:r>
              <a:rPr sz="1800" spc="-20" dirty="0">
                <a:latin typeface="Calibri"/>
                <a:cs typeface="Calibri"/>
              </a:rPr>
              <a:t>être</a:t>
            </a:r>
            <a:r>
              <a:rPr sz="1800" dirty="0">
                <a:latin typeface="Times New Roman"/>
                <a:cs typeface="Times New Roman"/>
              </a:rPr>
              <a:t>	</a:t>
            </a:r>
            <a:r>
              <a:rPr sz="1800" spc="-10" dirty="0">
                <a:latin typeface="Calibri"/>
                <a:cs typeface="Calibri"/>
              </a:rPr>
              <a:t>réalisées</a:t>
            </a:r>
            <a:r>
              <a:rPr sz="1800" dirty="0">
                <a:latin typeface="Times New Roman"/>
                <a:cs typeface="Times New Roman"/>
              </a:rPr>
              <a:t>	</a:t>
            </a:r>
            <a:r>
              <a:rPr sz="1800" spc="-10" dirty="0">
                <a:latin typeface="Calibri"/>
                <a:cs typeface="Calibri"/>
              </a:rPr>
              <a:t>n’importe</a:t>
            </a:r>
            <a:r>
              <a:rPr sz="1800" dirty="0">
                <a:latin typeface="Calibri"/>
                <a:cs typeface="Calibri"/>
              </a:rPr>
              <a:t>	</a:t>
            </a:r>
            <a:r>
              <a:rPr sz="1800" spc="-25" dirty="0">
                <a:latin typeface="Calibri"/>
                <a:cs typeface="Calibri"/>
              </a:rPr>
              <a:t>où,</a:t>
            </a:r>
            <a:r>
              <a:rPr sz="1800" dirty="0">
                <a:latin typeface="Times New Roman"/>
                <a:cs typeface="Times New Roman"/>
              </a:rPr>
              <a:t>	</a:t>
            </a:r>
            <a:r>
              <a:rPr sz="1800" spc="-10" dirty="0">
                <a:latin typeface="Calibri"/>
                <a:cs typeface="Calibri"/>
              </a:rPr>
              <a:t>rapidité,</a:t>
            </a:r>
            <a:r>
              <a:rPr sz="1800" dirty="0">
                <a:latin typeface="Times New Roman"/>
                <a:cs typeface="Times New Roman"/>
              </a:rPr>
              <a:t>	</a:t>
            </a:r>
            <a:r>
              <a:rPr sz="1800" spc="-20" dirty="0">
                <a:latin typeface="Calibri"/>
                <a:cs typeface="Calibri"/>
              </a:rPr>
              <a:t>prix</a:t>
            </a:r>
            <a:r>
              <a:rPr sz="1800" dirty="0">
                <a:latin typeface="Times New Roman"/>
                <a:cs typeface="Times New Roman"/>
              </a:rPr>
              <a:t>	</a:t>
            </a:r>
            <a:r>
              <a:rPr sz="1800" spc="-10" dirty="0">
                <a:latin typeface="Calibri"/>
                <a:cs typeface="Calibri"/>
              </a:rPr>
              <a:t>reduit,</a:t>
            </a:r>
            <a:r>
              <a:rPr sz="1800" dirty="0">
                <a:latin typeface="Times New Roman"/>
                <a:cs typeface="Times New Roman"/>
              </a:rPr>
              <a:t>	</a:t>
            </a:r>
            <a:r>
              <a:rPr sz="1800" spc="-10" dirty="0">
                <a:latin typeface="Calibri"/>
                <a:cs typeface="Calibri"/>
              </a:rPr>
              <a:t>souplesse,</a:t>
            </a:r>
            <a:r>
              <a:rPr sz="1800" dirty="0">
                <a:latin typeface="Times New Roman"/>
                <a:cs typeface="Times New Roman"/>
              </a:rPr>
              <a:t>	</a:t>
            </a:r>
            <a:r>
              <a:rPr sz="1800" spc="-10" dirty="0">
                <a:latin typeface="Calibri"/>
                <a:cs typeface="Calibri"/>
              </a:rPr>
              <a:t>informations</a:t>
            </a:r>
            <a:r>
              <a:rPr sz="1800" spc="-10" dirty="0">
                <a:latin typeface="Times New Roman"/>
                <a:cs typeface="Times New Roman"/>
              </a:rPr>
              <a:t> </a:t>
            </a:r>
            <a:r>
              <a:rPr sz="1800" spc="-10" dirty="0">
                <a:latin typeface="Calibri"/>
                <a:cs typeface="Calibri"/>
              </a:rPr>
              <a:t>précieuses.</a:t>
            </a:r>
            <a:endParaRPr sz="1800">
              <a:latin typeface="Calibri"/>
              <a:cs typeface="Calibri"/>
            </a:endParaRPr>
          </a:p>
          <a:p>
            <a:pPr marL="12700">
              <a:lnSpc>
                <a:spcPct val="100000"/>
              </a:lnSpc>
              <a:spcBef>
                <a:spcPts val="2160"/>
              </a:spcBef>
            </a:pPr>
            <a:r>
              <a:rPr sz="1800" dirty="0">
                <a:latin typeface="Calibri"/>
                <a:cs typeface="Calibri"/>
              </a:rPr>
              <a:t>Leurs</a:t>
            </a:r>
            <a:r>
              <a:rPr sz="1800" spc="-55" dirty="0">
                <a:latin typeface="Times New Roman"/>
                <a:cs typeface="Times New Roman"/>
              </a:rPr>
              <a:t> </a:t>
            </a:r>
            <a:r>
              <a:rPr sz="1800" b="1" spc="-10" dirty="0">
                <a:solidFill>
                  <a:srgbClr val="FF0000"/>
                </a:solidFill>
                <a:latin typeface="Calibri"/>
                <a:cs typeface="Calibri"/>
              </a:rPr>
              <a:t>inconvénients</a:t>
            </a:r>
            <a:r>
              <a:rPr sz="1800" spc="-100" dirty="0">
                <a:solidFill>
                  <a:srgbClr val="FF0000"/>
                </a:solidFill>
                <a:latin typeface="Times New Roman"/>
                <a:cs typeface="Times New Roman"/>
              </a:rPr>
              <a:t> </a:t>
            </a:r>
            <a:r>
              <a:rPr sz="1800" dirty="0">
                <a:latin typeface="Calibri"/>
                <a:cs typeface="Calibri"/>
              </a:rPr>
              <a:t>sont</a:t>
            </a:r>
            <a:r>
              <a:rPr sz="1800" spc="-65" dirty="0">
                <a:latin typeface="Times New Roman"/>
                <a:cs typeface="Times New Roman"/>
              </a:rPr>
              <a:t> </a:t>
            </a:r>
            <a:r>
              <a:rPr sz="1800" dirty="0">
                <a:latin typeface="Calibri"/>
                <a:cs typeface="Calibri"/>
              </a:rPr>
              <a:t>liés</a:t>
            </a:r>
            <a:r>
              <a:rPr sz="1800" spc="-50" dirty="0">
                <a:latin typeface="Times New Roman"/>
                <a:cs typeface="Times New Roman"/>
              </a:rPr>
              <a:t> </a:t>
            </a:r>
            <a:r>
              <a:rPr sz="1800" spc="-10" dirty="0">
                <a:latin typeface="Calibri"/>
                <a:cs typeface="Calibri"/>
              </a:rPr>
              <a:t>surtout</a:t>
            </a:r>
            <a:r>
              <a:rPr sz="1800" spc="-70" dirty="0">
                <a:latin typeface="Times New Roman"/>
                <a:cs typeface="Times New Roman"/>
              </a:rPr>
              <a:t> </a:t>
            </a:r>
            <a:r>
              <a:rPr sz="1800" spc="-50" dirty="0">
                <a:latin typeface="Calibri"/>
                <a:cs typeface="Calibri"/>
              </a:rPr>
              <a:t>:</a:t>
            </a:r>
            <a:endParaRPr sz="1800">
              <a:latin typeface="Calibri"/>
              <a:cs typeface="Calibri"/>
            </a:endParaRPr>
          </a:p>
          <a:p>
            <a:pPr marL="361315" lvl="3" indent="-165735">
              <a:lnSpc>
                <a:spcPct val="100000"/>
              </a:lnSpc>
              <a:buChar char="•"/>
              <a:tabLst>
                <a:tab pos="361315" algn="l"/>
              </a:tabLst>
            </a:pPr>
            <a:r>
              <a:rPr sz="1800" dirty="0">
                <a:latin typeface="Calibri"/>
                <a:cs typeface="Calibri"/>
              </a:rPr>
              <a:t>Si</a:t>
            </a:r>
            <a:r>
              <a:rPr sz="1800" spc="-75" dirty="0">
                <a:latin typeface="Times New Roman"/>
                <a:cs typeface="Times New Roman"/>
              </a:rPr>
              <a:t> </a:t>
            </a:r>
            <a:r>
              <a:rPr sz="1800" dirty="0">
                <a:latin typeface="Calibri"/>
                <a:cs typeface="Calibri"/>
              </a:rPr>
              <a:t>la</a:t>
            </a:r>
            <a:r>
              <a:rPr sz="1800" spc="-80" dirty="0">
                <a:latin typeface="Times New Roman"/>
                <a:cs typeface="Times New Roman"/>
              </a:rPr>
              <a:t> </a:t>
            </a:r>
            <a:r>
              <a:rPr sz="1800" dirty="0">
                <a:latin typeface="Calibri"/>
                <a:cs typeface="Calibri"/>
              </a:rPr>
              <a:t>cohésion</a:t>
            </a:r>
            <a:r>
              <a:rPr sz="1800" spc="-55" dirty="0">
                <a:latin typeface="Times New Roman"/>
                <a:cs typeface="Times New Roman"/>
              </a:rPr>
              <a:t> </a:t>
            </a:r>
            <a:r>
              <a:rPr sz="1800" dirty="0">
                <a:latin typeface="Calibri"/>
                <a:cs typeface="Calibri"/>
              </a:rPr>
              <a:t>est</a:t>
            </a:r>
            <a:r>
              <a:rPr sz="1800" spc="-85" dirty="0">
                <a:latin typeface="Times New Roman"/>
                <a:cs typeface="Times New Roman"/>
              </a:rPr>
              <a:t> </a:t>
            </a:r>
            <a:r>
              <a:rPr sz="1800" spc="-10" dirty="0">
                <a:latin typeface="Calibri"/>
                <a:cs typeface="Calibri"/>
              </a:rPr>
              <a:t>insuffisante,</a:t>
            </a:r>
            <a:r>
              <a:rPr sz="1800" spc="-90" dirty="0">
                <a:latin typeface="Times New Roman"/>
                <a:cs typeface="Times New Roman"/>
              </a:rPr>
              <a:t> </a:t>
            </a:r>
            <a:r>
              <a:rPr sz="1800" dirty="0">
                <a:latin typeface="Calibri"/>
                <a:cs typeface="Calibri"/>
              </a:rPr>
              <a:t>nappe</a:t>
            </a:r>
            <a:r>
              <a:rPr sz="1800" spc="-65" dirty="0">
                <a:latin typeface="Times New Roman"/>
                <a:cs typeface="Times New Roman"/>
              </a:rPr>
              <a:t> </a:t>
            </a:r>
            <a:r>
              <a:rPr sz="1800" spc="-10" dirty="0">
                <a:latin typeface="Calibri"/>
                <a:cs typeface="Calibri"/>
              </a:rPr>
              <a:t>phréatique.</a:t>
            </a:r>
            <a:endParaRPr sz="1800">
              <a:latin typeface="Calibri"/>
              <a:cs typeface="Calibri"/>
            </a:endParaRPr>
          </a:p>
          <a:p>
            <a:pPr marL="12700">
              <a:lnSpc>
                <a:spcPct val="100000"/>
              </a:lnSpc>
              <a:spcBef>
                <a:spcPts val="2160"/>
              </a:spcBef>
            </a:pPr>
            <a:r>
              <a:rPr sz="1800" dirty="0">
                <a:latin typeface="Calibri"/>
                <a:cs typeface="Calibri"/>
              </a:rPr>
              <a:t>Malgré</a:t>
            </a:r>
            <a:r>
              <a:rPr sz="1800" spc="-65" dirty="0">
                <a:latin typeface="Times New Roman"/>
                <a:cs typeface="Times New Roman"/>
              </a:rPr>
              <a:t> </a:t>
            </a:r>
            <a:r>
              <a:rPr sz="1800" dirty="0">
                <a:latin typeface="Calibri"/>
                <a:cs typeface="Calibri"/>
              </a:rPr>
              <a:t>ces</a:t>
            </a:r>
            <a:r>
              <a:rPr sz="1800" spc="-70" dirty="0">
                <a:latin typeface="Times New Roman"/>
                <a:cs typeface="Times New Roman"/>
              </a:rPr>
              <a:t> </a:t>
            </a:r>
            <a:r>
              <a:rPr sz="1800" spc="-10" dirty="0">
                <a:latin typeface="Calibri"/>
                <a:cs typeface="Calibri"/>
              </a:rPr>
              <a:t>défauts,</a:t>
            </a:r>
            <a:r>
              <a:rPr sz="1800" spc="-75" dirty="0">
                <a:latin typeface="Times New Roman"/>
                <a:cs typeface="Times New Roman"/>
              </a:rPr>
              <a:t> </a:t>
            </a:r>
            <a:r>
              <a:rPr sz="1800" dirty="0">
                <a:latin typeface="Calibri"/>
                <a:cs typeface="Calibri"/>
              </a:rPr>
              <a:t>le</a:t>
            </a:r>
            <a:r>
              <a:rPr sz="1800" spc="-65" dirty="0">
                <a:latin typeface="Times New Roman"/>
                <a:cs typeface="Times New Roman"/>
              </a:rPr>
              <a:t> </a:t>
            </a:r>
            <a:r>
              <a:rPr sz="1800" dirty="0">
                <a:latin typeface="Calibri"/>
                <a:cs typeface="Calibri"/>
              </a:rPr>
              <a:t>domaine</a:t>
            </a:r>
            <a:r>
              <a:rPr sz="1800" spc="-60" dirty="0">
                <a:latin typeface="Times New Roman"/>
                <a:cs typeface="Times New Roman"/>
              </a:rPr>
              <a:t> </a:t>
            </a:r>
            <a:r>
              <a:rPr sz="1800" spc="-20" dirty="0">
                <a:latin typeface="Calibri"/>
                <a:cs typeface="Calibri"/>
              </a:rPr>
              <a:t>d’application</a:t>
            </a:r>
            <a:r>
              <a:rPr sz="1800" spc="-10" dirty="0">
                <a:latin typeface="Calibri"/>
                <a:cs typeface="Calibri"/>
              </a:rPr>
              <a:t> reste</a:t>
            </a:r>
            <a:r>
              <a:rPr sz="1800" spc="-55" dirty="0">
                <a:latin typeface="Times New Roman"/>
                <a:cs typeface="Times New Roman"/>
              </a:rPr>
              <a:t> </a:t>
            </a:r>
            <a:r>
              <a:rPr sz="1800" spc="-10" dirty="0">
                <a:latin typeface="Calibri"/>
                <a:cs typeface="Calibri"/>
              </a:rPr>
              <a:t>vaste</a:t>
            </a:r>
            <a:r>
              <a:rPr sz="1800" spc="-75" dirty="0">
                <a:latin typeface="Times New Roman"/>
                <a:cs typeface="Times New Roman"/>
              </a:rPr>
              <a:t> </a:t>
            </a:r>
            <a:r>
              <a:rPr sz="1800" spc="-10" dirty="0">
                <a:latin typeface="Calibri"/>
                <a:cs typeface="Calibri"/>
              </a:rPr>
              <a:t>particulièrement</a:t>
            </a:r>
            <a:r>
              <a:rPr sz="1800" spc="-50" dirty="0">
                <a:latin typeface="Times New Roman"/>
                <a:cs typeface="Times New Roman"/>
              </a:rPr>
              <a:t> </a:t>
            </a:r>
            <a:r>
              <a:rPr sz="1800" dirty="0">
                <a:latin typeface="Calibri"/>
                <a:cs typeface="Calibri"/>
              </a:rPr>
              <a:t>les</a:t>
            </a:r>
            <a:r>
              <a:rPr sz="1800" spc="-65" dirty="0">
                <a:latin typeface="Times New Roman"/>
                <a:cs typeface="Times New Roman"/>
              </a:rPr>
              <a:t> </a:t>
            </a:r>
            <a:r>
              <a:rPr sz="1800" dirty="0">
                <a:latin typeface="Calibri"/>
                <a:cs typeface="Calibri"/>
              </a:rPr>
              <a:t>cas</a:t>
            </a:r>
            <a:r>
              <a:rPr sz="1800" spc="-65" dirty="0">
                <a:latin typeface="Times New Roman"/>
                <a:cs typeface="Times New Roman"/>
              </a:rPr>
              <a:t> </a:t>
            </a:r>
            <a:r>
              <a:rPr sz="1800" dirty="0">
                <a:latin typeface="Calibri"/>
                <a:cs typeface="Calibri"/>
              </a:rPr>
              <a:t>où</a:t>
            </a:r>
            <a:r>
              <a:rPr sz="1800" spc="-75" dirty="0">
                <a:latin typeface="Times New Roman"/>
                <a:cs typeface="Times New Roman"/>
              </a:rPr>
              <a:t> </a:t>
            </a:r>
            <a:r>
              <a:rPr sz="1800" dirty="0">
                <a:latin typeface="Calibri"/>
                <a:cs typeface="Calibri"/>
              </a:rPr>
              <a:t>les</a:t>
            </a:r>
            <a:r>
              <a:rPr sz="1800" spc="-65" dirty="0">
                <a:latin typeface="Times New Roman"/>
                <a:cs typeface="Times New Roman"/>
              </a:rPr>
              <a:t> </a:t>
            </a:r>
            <a:r>
              <a:rPr sz="1800" spc="-10" dirty="0">
                <a:latin typeface="Calibri"/>
                <a:cs typeface="Calibri"/>
              </a:rPr>
              <a:t>couches</a:t>
            </a:r>
            <a:endParaRPr sz="1800">
              <a:latin typeface="Calibri"/>
              <a:cs typeface="Calibri"/>
            </a:endParaRPr>
          </a:p>
          <a:p>
            <a:pPr marL="12700">
              <a:lnSpc>
                <a:spcPct val="100000"/>
              </a:lnSpc>
            </a:pPr>
            <a:r>
              <a:rPr sz="1800" spc="-10" dirty="0">
                <a:latin typeface="Calibri"/>
                <a:cs typeface="Calibri"/>
              </a:rPr>
              <a:t>superficielles</a:t>
            </a:r>
            <a:r>
              <a:rPr sz="1800" spc="-45" dirty="0">
                <a:latin typeface="Times New Roman"/>
                <a:cs typeface="Times New Roman"/>
              </a:rPr>
              <a:t> </a:t>
            </a:r>
            <a:r>
              <a:rPr sz="1800" dirty="0">
                <a:latin typeface="Calibri"/>
                <a:cs typeface="Calibri"/>
              </a:rPr>
              <a:t>se</a:t>
            </a:r>
            <a:r>
              <a:rPr sz="1800" spc="-65" dirty="0">
                <a:latin typeface="Times New Roman"/>
                <a:cs typeface="Times New Roman"/>
              </a:rPr>
              <a:t> </a:t>
            </a:r>
            <a:r>
              <a:rPr sz="1800" spc="-10" dirty="0">
                <a:latin typeface="Calibri"/>
                <a:cs typeface="Calibri"/>
              </a:rPr>
              <a:t>trouvent</a:t>
            </a:r>
            <a:r>
              <a:rPr sz="1800" spc="-85" dirty="0">
                <a:latin typeface="Times New Roman"/>
                <a:cs typeface="Times New Roman"/>
              </a:rPr>
              <a:t> </a:t>
            </a:r>
            <a:r>
              <a:rPr sz="1800" dirty="0">
                <a:latin typeface="Calibri"/>
                <a:cs typeface="Calibri"/>
              </a:rPr>
              <a:t>impliquées,</a:t>
            </a:r>
            <a:r>
              <a:rPr sz="1800" spc="-45" dirty="0">
                <a:latin typeface="Times New Roman"/>
                <a:cs typeface="Times New Roman"/>
              </a:rPr>
              <a:t> </a:t>
            </a:r>
            <a:r>
              <a:rPr sz="1800" dirty="0">
                <a:latin typeface="Calibri"/>
                <a:cs typeface="Calibri"/>
              </a:rPr>
              <a:t>tels</a:t>
            </a:r>
            <a:r>
              <a:rPr sz="1800" spc="-65" dirty="0">
                <a:latin typeface="Times New Roman"/>
                <a:cs typeface="Times New Roman"/>
              </a:rPr>
              <a:t> </a:t>
            </a:r>
            <a:r>
              <a:rPr sz="1800" dirty="0">
                <a:latin typeface="Calibri"/>
                <a:cs typeface="Calibri"/>
              </a:rPr>
              <a:t>que</a:t>
            </a:r>
            <a:r>
              <a:rPr sz="1800" spc="-70" dirty="0">
                <a:latin typeface="Times New Roman"/>
                <a:cs typeface="Times New Roman"/>
              </a:rPr>
              <a:t> </a:t>
            </a:r>
            <a:r>
              <a:rPr sz="1800" spc="-50" dirty="0">
                <a:latin typeface="Calibri"/>
                <a:cs typeface="Calibri"/>
              </a:rPr>
              <a:t>:</a:t>
            </a:r>
            <a:endParaRPr sz="1800">
              <a:latin typeface="Calibri"/>
              <a:cs typeface="Calibri"/>
            </a:endParaRPr>
          </a:p>
          <a:p>
            <a:pPr marL="361315" lvl="3" indent="-165735">
              <a:lnSpc>
                <a:spcPct val="100000"/>
              </a:lnSpc>
              <a:spcBef>
                <a:spcPts val="5"/>
              </a:spcBef>
              <a:buChar char="•"/>
              <a:tabLst>
                <a:tab pos="361315" algn="l"/>
              </a:tabLst>
            </a:pPr>
            <a:r>
              <a:rPr sz="1800" dirty="0">
                <a:latin typeface="Calibri"/>
                <a:cs typeface="Calibri"/>
              </a:rPr>
              <a:t>Etudes</a:t>
            </a:r>
            <a:r>
              <a:rPr sz="1800" spc="-70" dirty="0">
                <a:latin typeface="Times New Roman"/>
                <a:cs typeface="Times New Roman"/>
              </a:rPr>
              <a:t> </a:t>
            </a:r>
            <a:r>
              <a:rPr sz="1800" dirty="0">
                <a:latin typeface="Calibri"/>
                <a:cs typeface="Calibri"/>
              </a:rPr>
              <a:t>de</a:t>
            </a:r>
            <a:r>
              <a:rPr sz="1800" spc="-80" dirty="0">
                <a:latin typeface="Times New Roman"/>
                <a:cs typeface="Times New Roman"/>
              </a:rPr>
              <a:t> </a:t>
            </a:r>
            <a:r>
              <a:rPr sz="1800" spc="-10" dirty="0">
                <a:latin typeface="Calibri"/>
                <a:cs typeface="Calibri"/>
              </a:rPr>
              <a:t>fondations.</a:t>
            </a:r>
            <a:endParaRPr sz="1800">
              <a:latin typeface="Calibri"/>
              <a:cs typeface="Calibri"/>
            </a:endParaRPr>
          </a:p>
          <a:p>
            <a:pPr marL="361315" lvl="3" indent="-165735">
              <a:lnSpc>
                <a:spcPct val="100000"/>
              </a:lnSpc>
              <a:buChar char="•"/>
              <a:tabLst>
                <a:tab pos="361315" algn="l"/>
              </a:tabLst>
            </a:pPr>
            <a:r>
              <a:rPr sz="1800" spc="-10" dirty="0">
                <a:latin typeface="Calibri"/>
                <a:cs typeface="Calibri"/>
              </a:rPr>
              <a:t>Recherche</a:t>
            </a:r>
            <a:r>
              <a:rPr sz="1800" spc="-30" dirty="0">
                <a:latin typeface="Times New Roman"/>
                <a:cs typeface="Times New Roman"/>
              </a:rPr>
              <a:t> </a:t>
            </a:r>
            <a:r>
              <a:rPr sz="1800" dirty="0">
                <a:latin typeface="Calibri"/>
                <a:cs typeface="Calibri"/>
              </a:rPr>
              <a:t>de</a:t>
            </a:r>
            <a:r>
              <a:rPr sz="1800" spc="-65" dirty="0">
                <a:latin typeface="Times New Roman"/>
                <a:cs typeface="Times New Roman"/>
              </a:rPr>
              <a:t> </a:t>
            </a:r>
            <a:r>
              <a:rPr sz="1800" spc="-10" dirty="0">
                <a:latin typeface="Calibri"/>
                <a:cs typeface="Calibri"/>
              </a:rPr>
              <a:t>matériaux</a:t>
            </a:r>
            <a:r>
              <a:rPr sz="1800" spc="-65" dirty="0">
                <a:latin typeface="Times New Roman"/>
                <a:cs typeface="Times New Roman"/>
              </a:rPr>
              <a:t> </a:t>
            </a:r>
            <a:r>
              <a:rPr sz="1800" spc="-10" dirty="0">
                <a:latin typeface="Calibri"/>
                <a:cs typeface="Calibri"/>
              </a:rPr>
              <a:t>meubles.</a:t>
            </a:r>
            <a:endParaRPr sz="1800">
              <a:latin typeface="Calibri"/>
              <a:cs typeface="Calibri"/>
            </a:endParaRPr>
          </a:p>
        </p:txBody>
      </p:sp>
      <p:pic>
        <p:nvPicPr>
          <p:cNvPr id="3" name="object 3"/>
          <p:cNvPicPr/>
          <p:nvPr/>
        </p:nvPicPr>
        <p:blipFill>
          <a:blip r:embed="rId2" cstate="print"/>
          <a:stretch>
            <a:fillRect/>
          </a:stretch>
        </p:blipFill>
        <p:spPr>
          <a:xfrm>
            <a:off x="3215639" y="5045964"/>
            <a:ext cx="2330195" cy="1749552"/>
          </a:xfrm>
          <a:prstGeom prst="rect">
            <a:avLst/>
          </a:prstGeom>
        </p:spPr>
      </p:pic>
      <p:pic>
        <p:nvPicPr>
          <p:cNvPr id="4" name="object 4"/>
          <p:cNvPicPr/>
          <p:nvPr/>
        </p:nvPicPr>
        <p:blipFill>
          <a:blip r:embed="rId3" cstate="print"/>
          <a:stretch>
            <a:fillRect/>
          </a:stretch>
        </p:blipFill>
        <p:spPr>
          <a:xfrm>
            <a:off x="5686044" y="4440934"/>
            <a:ext cx="3140963" cy="2417065"/>
          </a:xfrm>
          <a:prstGeom prst="rect">
            <a:avLst/>
          </a:prstGeom>
        </p:spPr>
      </p:pic>
      <p:pic>
        <p:nvPicPr>
          <p:cNvPr id="5" name="object 5"/>
          <p:cNvPicPr/>
          <p:nvPr/>
        </p:nvPicPr>
        <p:blipFill>
          <a:blip r:embed="rId4" cstate="print"/>
          <a:stretch>
            <a:fillRect/>
          </a:stretch>
        </p:blipFill>
        <p:spPr>
          <a:xfrm>
            <a:off x="8151876" y="0"/>
            <a:ext cx="990600" cy="765048"/>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14" y="17780"/>
            <a:ext cx="8987790" cy="222123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AF50"/>
                </a:solidFill>
                <a:latin typeface="Calibri"/>
                <a:cs typeface="Calibri"/>
              </a:rPr>
              <a:t>2.1.2.</a:t>
            </a:r>
            <a:r>
              <a:rPr sz="1800" spc="-90" dirty="0">
                <a:solidFill>
                  <a:srgbClr val="00AF50"/>
                </a:solidFill>
                <a:latin typeface="Times New Roman"/>
                <a:cs typeface="Times New Roman"/>
              </a:rPr>
              <a:t> </a:t>
            </a:r>
            <a:r>
              <a:rPr sz="1800" b="1" dirty="0">
                <a:solidFill>
                  <a:srgbClr val="00AF50"/>
                </a:solidFill>
                <a:latin typeface="Calibri"/>
                <a:cs typeface="Calibri"/>
              </a:rPr>
              <a:t>LES</a:t>
            </a:r>
            <a:r>
              <a:rPr sz="1800" spc="-75" dirty="0">
                <a:solidFill>
                  <a:srgbClr val="00AF50"/>
                </a:solidFill>
                <a:latin typeface="Times New Roman"/>
                <a:cs typeface="Times New Roman"/>
              </a:rPr>
              <a:t> </a:t>
            </a:r>
            <a:r>
              <a:rPr sz="1800" b="1" spc="-10" dirty="0">
                <a:solidFill>
                  <a:srgbClr val="00AF50"/>
                </a:solidFill>
                <a:latin typeface="Calibri"/>
                <a:cs typeface="Calibri"/>
              </a:rPr>
              <a:t>GALERIES</a:t>
            </a:r>
            <a:endParaRPr sz="1800">
              <a:latin typeface="Calibri"/>
              <a:cs typeface="Calibri"/>
            </a:endParaRPr>
          </a:p>
          <a:p>
            <a:pPr>
              <a:lnSpc>
                <a:spcPct val="100000"/>
              </a:lnSpc>
              <a:spcBef>
                <a:spcPts val="2120"/>
              </a:spcBef>
            </a:pPr>
            <a:endParaRPr sz="1800">
              <a:latin typeface="Calibri"/>
              <a:cs typeface="Calibri"/>
            </a:endParaRPr>
          </a:p>
          <a:p>
            <a:pPr marL="12700" marR="6985" algn="just">
              <a:lnSpc>
                <a:spcPct val="100000"/>
              </a:lnSpc>
              <a:spcBef>
                <a:spcPts val="5"/>
              </a:spcBef>
            </a:pPr>
            <a:r>
              <a:rPr sz="1800" dirty="0">
                <a:latin typeface="Calibri"/>
                <a:cs typeface="Calibri"/>
              </a:rPr>
              <a:t>Il</a:t>
            </a:r>
            <a:r>
              <a:rPr sz="1800" spc="125" dirty="0">
                <a:latin typeface="Times New Roman"/>
                <a:cs typeface="Times New Roman"/>
              </a:rPr>
              <a:t> </a:t>
            </a:r>
            <a:r>
              <a:rPr sz="1800" dirty="0">
                <a:latin typeface="Calibri"/>
                <a:cs typeface="Calibri"/>
              </a:rPr>
              <a:t>s’agit</a:t>
            </a:r>
            <a:r>
              <a:rPr sz="1800" spc="175" dirty="0">
                <a:latin typeface="Calibri"/>
                <a:cs typeface="Calibri"/>
              </a:rPr>
              <a:t> </a:t>
            </a:r>
            <a:r>
              <a:rPr sz="1800" dirty="0">
                <a:latin typeface="Calibri"/>
                <a:cs typeface="Calibri"/>
              </a:rPr>
              <a:t>d’une</a:t>
            </a:r>
            <a:r>
              <a:rPr sz="1800" spc="185" dirty="0">
                <a:latin typeface="Calibri"/>
                <a:cs typeface="Calibri"/>
              </a:rPr>
              <a:t> </a:t>
            </a:r>
            <a:r>
              <a:rPr sz="1800" dirty="0">
                <a:latin typeface="Calibri"/>
                <a:cs typeface="Calibri"/>
              </a:rPr>
              <a:t>technique</a:t>
            </a:r>
            <a:r>
              <a:rPr sz="1800" spc="145" dirty="0">
                <a:latin typeface="Times New Roman"/>
                <a:cs typeface="Times New Roman"/>
              </a:rPr>
              <a:t> </a:t>
            </a:r>
            <a:r>
              <a:rPr sz="1800" dirty="0">
                <a:latin typeface="Calibri"/>
                <a:cs typeface="Calibri"/>
              </a:rPr>
              <a:t>beaucoup</a:t>
            </a:r>
            <a:r>
              <a:rPr sz="1800" spc="140" dirty="0">
                <a:latin typeface="Times New Roman"/>
                <a:cs typeface="Times New Roman"/>
              </a:rPr>
              <a:t> </a:t>
            </a:r>
            <a:r>
              <a:rPr sz="1800" dirty="0">
                <a:latin typeface="Calibri"/>
                <a:cs typeface="Calibri"/>
              </a:rPr>
              <a:t>plus</a:t>
            </a:r>
            <a:r>
              <a:rPr sz="1800" spc="135" dirty="0">
                <a:latin typeface="Times New Roman"/>
                <a:cs typeface="Times New Roman"/>
              </a:rPr>
              <a:t> </a:t>
            </a:r>
            <a:r>
              <a:rPr sz="1800" dirty="0">
                <a:latin typeface="Calibri"/>
                <a:cs typeface="Calibri"/>
              </a:rPr>
              <a:t>coûteuse</a:t>
            </a:r>
            <a:r>
              <a:rPr sz="1800" spc="140" dirty="0">
                <a:latin typeface="Times New Roman"/>
                <a:cs typeface="Times New Roman"/>
              </a:rPr>
              <a:t> </a:t>
            </a:r>
            <a:r>
              <a:rPr sz="1800" dirty="0">
                <a:latin typeface="Calibri"/>
                <a:cs typeface="Calibri"/>
              </a:rPr>
              <a:t>qui</a:t>
            </a:r>
            <a:r>
              <a:rPr sz="1800" spc="130" dirty="0">
                <a:latin typeface="Times New Roman"/>
                <a:cs typeface="Times New Roman"/>
              </a:rPr>
              <a:t> </a:t>
            </a:r>
            <a:r>
              <a:rPr sz="1800" dirty="0">
                <a:latin typeface="Calibri"/>
                <a:cs typeface="Calibri"/>
              </a:rPr>
              <a:t>n’est</a:t>
            </a:r>
            <a:r>
              <a:rPr sz="1800" spc="175" dirty="0">
                <a:latin typeface="Calibri"/>
                <a:cs typeface="Calibri"/>
              </a:rPr>
              <a:t> </a:t>
            </a:r>
            <a:r>
              <a:rPr sz="1800" dirty="0">
                <a:latin typeface="Calibri"/>
                <a:cs typeface="Calibri"/>
              </a:rPr>
              <a:t>généralement</a:t>
            </a:r>
            <a:r>
              <a:rPr sz="1800" spc="130" dirty="0">
                <a:latin typeface="Times New Roman"/>
                <a:cs typeface="Times New Roman"/>
              </a:rPr>
              <a:t> </a:t>
            </a:r>
            <a:r>
              <a:rPr sz="1800" dirty="0">
                <a:latin typeface="Calibri"/>
                <a:cs typeface="Calibri"/>
              </a:rPr>
              <a:t>mise</a:t>
            </a:r>
            <a:r>
              <a:rPr sz="1800" spc="140" dirty="0">
                <a:latin typeface="Times New Roman"/>
                <a:cs typeface="Times New Roman"/>
              </a:rPr>
              <a:t> </a:t>
            </a:r>
            <a:r>
              <a:rPr sz="1800" dirty="0">
                <a:latin typeface="Calibri"/>
                <a:cs typeface="Calibri"/>
              </a:rPr>
              <a:t>en</a:t>
            </a:r>
            <a:r>
              <a:rPr sz="1800" spc="130" dirty="0">
                <a:latin typeface="Times New Roman"/>
                <a:cs typeface="Times New Roman"/>
              </a:rPr>
              <a:t> </a:t>
            </a:r>
            <a:r>
              <a:rPr sz="1800" dirty="0">
                <a:latin typeface="Calibri"/>
                <a:cs typeface="Calibri"/>
              </a:rPr>
              <a:t>œuvre</a:t>
            </a:r>
            <a:r>
              <a:rPr sz="1800" spc="185" dirty="0">
                <a:latin typeface="Calibri"/>
                <a:cs typeface="Calibri"/>
              </a:rPr>
              <a:t> </a:t>
            </a:r>
            <a:r>
              <a:rPr sz="1800" spc="-25" dirty="0">
                <a:latin typeface="Calibri"/>
                <a:cs typeface="Calibri"/>
              </a:rPr>
              <a:t>que</a:t>
            </a:r>
            <a:r>
              <a:rPr sz="1800" spc="-25" dirty="0">
                <a:latin typeface="Times New Roman"/>
                <a:cs typeface="Times New Roman"/>
              </a:rPr>
              <a:t> </a:t>
            </a:r>
            <a:r>
              <a:rPr sz="1800" dirty="0">
                <a:latin typeface="Calibri"/>
                <a:cs typeface="Calibri"/>
              </a:rPr>
              <a:t>pour</a:t>
            </a:r>
            <a:r>
              <a:rPr sz="1800" spc="-75" dirty="0">
                <a:latin typeface="Times New Roman"/>
                <a:cs typeface="Times New Roman"/>
              </a:rPr>
              <a:t> </a:t>
            </a:r>
            <a:r>
              <a:rPr sz="1800" dirty="0">
                <a:latin typeface="Calibri"/>
                <a:cs typeface="Calibri"/>
              </a:rPr>
              <a:t>des</a:t>
            </a:r>
            <a:r>
              <a:rPr sz="1800" spc="-65" dirty="0">
                <a:latin typeface="Times New Roman"/>
                <a:cs typeface="Times New Roman"/>
              </a:rPr>
              <a:t> </a:t>
            </a:r>
            <a:r>
              <a:rPr sz="1800" spc="-10" dirty="0">
                <a:latin typeface="Calibri"/>
                <a:cs typeface="Calibri"/>
              </a:rPr>
              <a:t>reconnaissances</a:t>
            </a:r>
            <a:r>
              <a:rPr sz="1800" spc="-70" dirty="0">
                <a:latin typeface="Times New Roman"/>
                <a:cs typeface="Times New Roman"/>
              </a:rPr>
              <a:t> </a:t>
            </a:r>
            <a:r>
              <a:rPr sz="1800" dirty="0">
                <a:latin typeface="Calibri"/>
                <a:cs typeface="Calibri"/>
              </a:rPr>
              <a:t>à</a:t>
            </a:r>
            <a:r>
              <a:rPr sz="1800" spc="-75" dirty="0">
                <a:latin typeface="Times New Roman"/>
                <a:cs typeface="Times New Roman"/>
              </a:rPr>
              <a:t> </a:t>
            </a:r>
            <a:r>
              <a:rPr sz="1800" dirty="0">
                <a:latin typeface="Calibri"/>
                <a:cs typeface="Calibri"/>
              </a:rPr>
              <a:t>gros</a:t>
            </a:r>
            <a:r>
              <a:rPr sz="1800" spc="-75" dirty="0">
                <a:latin typeface="Times New Roman"/>
                <a:cs typeface="Times New Roman"/>
              </a:rPr>
              <a:t> </a:t>
            </a:r>
            <a:r>
              <a:rPr sz="1800" dirty="0">
                <a:latin typeface="Calibri"/>
                <a:cs typeface="Calibri"/>
              </a:rPr>
              <a:t>budget</a:t>
            </a:r>
            <a:r>
              <a:rPr sz="1800" spc="-75" dirty="0">
                <a:latin typeface="Times New Roman"/>
                <a:cs typeface="Times New Roman"/>
              </a:rPr>
              <a:t> </a:t>
            </a:r>
            <a:r>
              <a:rPr sz="1800" dirty="0">
                <a:latin typeface="Calibri"/>
                <a:cs typeface="Calibri"/>
              </a:rPr>
              <a:t>(appuis</a:t>
            </a:r>
            <a:r>
              <a:rPr sz="1800" spc="-50" dirty="0">
                <a:latin typeface="Times New Roman"/>
                <a:cs typeface="Times New Roman"/>
              </a:rPr>
              <a:t> </a:t>
            </a:r>
            <a:r>
              <a:rPr sz="1800" dirty="0">
                <a:latin typeface="Calibri"/>
                <a:cs typeface="Calibri"/>
              </a:rPr>
              <a:t>de</a:t>
            </a:r>
            <a:r>
              <a:rPr sz="1800" spc="-75" dirty="0">
                <a:latin typeface="Times New Roman"/>
                <a:cs typeface="Times New Roman"/>
              </a:rPr>
              <a:t> </a:t>
            </a:r>
            <a:r>
              <a:rPr sz="1800" dirty="0">
                <a:latin typeface="Calibri"/>
                <a:cs typeface="Calibri"/>
              </a:rPr>
              <a:t>barrage,</a:t>
            </a:r>
            <a:r>
              <a:rPr sz="1800" spc="-65" dirty="0">
                <a:latin typeface="Times New Roman"/>
                <a:cs typeface="Times New Roman"/>
              </a:rPr>
              <a:t> </a:t>
            </a:r>
            <a:r>
              <a:rPr sz="1800" spc="-20" dirty="0">
                <a:latin typeface="Calibri"/>
                <a:cs typeface="Calibri"/>
              </a:rPr>
              <a:t>travaux</a:t>
            </a:r>
            <a:r>
              <a:rPr sz="1800" spc="-95" dirty="0">
                <a:latin typeface="Times New Roman"/>
                <a:cs typeface="Times New Roman"/>
              </a:rPr>
              <a:t> </a:t>
            </a:r>
            <a:r>
              <a:rPr sz="1800" spc="-10" dirty="0">
                <a:latin typeface="Calibri"/>
                <a:cs typeface="Calibri"/>
              </a:rPr>
              <a:t>souterrains).</a:t>
            </a:r>
            <a:endParaRPr sz="1800">
              <a:latin typeface="Calibri"/>
              <a:cs typeface="Calibri"/>
            </a:endParaRPr>
          </a:p>
          <a:p>
            <a:pPr marL="12700" marR="5080" algn="just">
              <a:lnSpc>
                <a:spcPct val="100000"/>
              </a:lnSpc>
            </a:pPr>
            <a:r>
              <a:rPr sz="1800" dirty="0">
                <a:latin typeface="Calibri"/>
                <a:cs typeface="Calibri"/>
              </a:rPr>
              <a:t>Les</a:t>
            </a:r>
            <a:r>
              <a:rPr sz="1800" spc="-25" dirty="0">
                <a:latin typeface="Times New Roman"/>
                <a:cs typeface="Times New Roman"/>
              </a:rPr>
              <a:t> </a:t>
            </a:r>
            <a:r>
              <a:rPr sz="1800" dirty="0">
                <a:latin typeface="Calibri"/>
                <a:cs typeface="Calibri"/>
              </a:rPr>
              <a:t>buts</a:t>
            </a:r>
            <a:r>
              <a:rPr sz="1800" spc="-25" dirty="0">
                <a:latin typeface="Times New Roman"/>
                <a:cs typeface="Times New Roman"/>
              </a:rPr>
              <a:t> </a:t>
            </a:r>
            <a:r>
              <a:rPr sz="1800" spc="-10" dirty="0">
                <a:latin typeface="Calibri"/>
                <a:cs typeface="Calibri"/>
              </a:rPr>
              <a:t>restent</a:t>
            </a:r>
            <a:r>
              <a:rPr sz="1800" spc="-30" dirty="0">
                <a:latin typeface="Times New Roman"/>
                <a:cs typeface="Times New Roman"/>
              </a:rPr>
              <a:t> </a:t>
            </a:r>
            <a:r>
              <a:rPr sz="1800" dirty="0">
                <a:latin typeface="Calibri"/>
                <a:cs typeface="Calibri"/>
              </a:rPr>
              <a:t>sensiblement</a:t>
            </a:r>
            <a:r>
              <a:rPr sz="1800" spc="-30" dirty="0">
                <a:latin typeface="Times New Roman"/>
                <a:cs typeface="Times New Roman"/>
              </a:rPr>
              <a:t> </a:t>
            </a:r>
            <a:r>
              <a:rPr sz="1800" dirty="0">
                <a:latin typeface="Calibri"/>
                <a:cs typeface="Calibri"/>
              </a:rPr>
              <a:t>les</a:t>
            </a:r>
            <a:r>
              <a:rPr sz="1800" spc="-35" dirty="0">
                <a:latin typeface="Times New Roman"/>
                <a:cs typeface="Times New Roman"/>
              </a:rPr>
              <a:t> </a:t>
            </a:r>
            <a:r>
              <a:rPr sz="1800" dirty="0">
                <a:latin typeface="Calibri"/>
                <a:cs typeface="Calibri"/>
              </a:rPr>
              <a:t>mêmes</a:t>
            </a:r>
            <a:r>
              <a:rPr sz="1800" spc="-15" dirty="0">
                <a:latin typeface="Times New Roman"/>
                <a:cs typeface="Times New Roman"/>
              </a:rPr>
              <a:t> </a:t>
            </a:r>
            <a:r>
              <a:rPr sz="1800" dirty="0">
                <a:latin typeface="Calibri"/>
                <a:cs typeface="Calibri"/>
              </a:rPr>
              <a:t>que</a:t>
            </a:r>
            <a:r>
              <a:rPr sz="1800" spc="-30" dirty="0">
                <a:latin typeface="Times New Roman"/>
                <a:cs typeface="Times New Roman"/>
              </a:rPr>
              <a:t> </a:t>
            </a:r>
            <a:r>
              <a:rPr sz="1800" dirty="0">
                <a:latin typeface="Calibri"/>
                <a:cs typeface="Calibri"/>
              </a:rPr>
              <a:t>dans</a:t>
            </a:r>
            <a:r>
              <a:rPr sz="1800" spc="-25" dirty="0">
                <a:latin typeface="Times New Roman"/>
                <a:cs typeface="Times New Roman"/>
              </a:rPr>
              <a:t> </a:t>
            </a:r>
            <a:r>
              <a:rPr sz="1800" dirty="0">
                <a:latin typeface="Calibri"/>
                <a:cs typeface="Calibri"/>
              </a:rPr>
              <a:t>le</a:t>
            </a:r>
            <a:r>
              <a:rPr sz="1800" spc="-25" dirty="0">
                <a:latin typeface="Times New Roman"/>
                <a:cs typeface="Times New Roman"/>
              </a:rPr>
              <a:t> </a:t>
            </a:r>
            <a:r>
              <a:rPr sz="1800" dirty="0">
                <a:latin typeface="Calibri"/>
                <a:cs typeface="Calibri"/>
              </a:rPr>
              <a:t>cas</a:t>
            </a:r>
            <a:r>
              <a:rPr sz="1800" spc="-25" dirty="0">
                <a:latin typeface="Times New Roman"/>
                <a:cs typeface="Times New Roman"/>
              </a:rPr>
              <a:t> </a:t>
            </a:r>
            <a:r>
              <a:rPr sz="1800" dirty="0">
                <a:latin typeface="Calibri"/>
                <a:cs typeface="Calibri"/>
              </a:rPr>
              <a:t>précédent,</a:t>
            </a:r>
            <a:r>
              <a:rPr sz="1800" spc="-35" dirty="0">
                <a:latin typeface="Times New Roman"/>
                <a:cs typeface="Times New Roman"/>
              </a:rPr>
              <a:t> </a:t>
            </a:r>
            <a:r>
              <a:rPr sz="1800" dirty="0">
                <a:latin typeface="Calibri"/>
                <a:cs typeface="Calibri"/>
              </a:rPr>
              <a:t>mais</a:t>
            </a:r>
            <a:r>
              <a:rPr sz="1800" spc="-25" dirty="0">
                <a:latin typeface="Times New Roman"/>
                <a:cs typeface="Times New Roman"/>
              </a:rPr>
              <a:t> </a:t>
            </a:r>
            <a:r>
              <a:rPr sz="1800" spc="-10" dirty="0">
                <a:latin typeface="Calibri"/>
                <a:cs typeface="Calibri"/>
              </a:rPr>
              <a:t>l’accent</a:t>
            </a:r>
            <a:r>
              <a:rPr sz="1800" spc="15" dirty="0">
                <a:latin typeface="Calibri"/>
                <a:cs typeface="Calibri"/>
              </a:rPr>
              <a:t> </a:t>
            </a:r>
            <a:r>
              <a:rPr sz="1800" dirty="0">
                <a:latin typeface="Calibri"/>
                <a:cs typeface="Calibri"/>
              </a:rPr>
              <a:t>est</a:t>
            </a:r>
            <a:r>
              <a:rPr sz="1800" spc="-30" dirty="0">
                <a:latin typeface="Times New Roman"/>
                <a:cs typeface="Times New Roman"/>
              </a:rPr>
              <a:t> </a:t>
            </a:r>
            <a:r>
              <a:rPr sz="1800" dirty="0">
                <a:latin typeface="Calibri"/>
                <a:cs typeface="Calibri"/>
              </a:rPr>
              <a:t>mis</a:t>
            </a:r>
            <a:r>
              <a:rPr sz="1800" spc="-30" dirty="0">
                <a:latin typeface="Times New Roman"/>
                <a:cs typeface="Times New Roman"/>
              </a:rPr>
              <a:t> </a:t>
            </a:r>
            <a:r>
              <a:rPr sz="1800" dirty="0">
                <a:latin typeface="Calibri"/>
                <a:cs typeface="Calibri"/>
              </a:rPr>
              <a:t>sur</a:t>
            </a:r>
            <a:r>
              <a:rPr sz="1800" spc="-30" dirty="0">
                <a:latin typeface="Times New Roman"/>
                <a:cs typeface="Times New Roman"/>
              </a:rPr>
              <a:t> </a:t>
            </a:r>
            <a:r>
              <a:rPr sz="1800" spc="-25" dirty="0">
                <a:latin typeface="Calibri"/>
                <a:cs typeface="Calibri"/>
              </a:rPr>
              <a:t>la</a:t>
            </a:r>
            <a:r>
              <a:rPr sz="1800" spc="-25" dirty="0">
                <a:latin typeface="Times New Roman"/>
                <a:cs typeface="Times New Roman"/>
              </a:rPr>
              <a:t> </a:t>
            </a:r>
            <a:r>
              <a:rPr sz="1800" dirty="0">
                <a:latin typeface="Calibri"/>
                <a:cs typeface="Calibri"/>
              </a:rPr>
              <a:t>reconnaissance</a:t>
            </a:r>
            <a:r>
              <a:rPr sz="1800" spc="120" dirty="0">
                <a:latin typeface="Times New Roman"/>
                <a:cs typeface="Times New Roman"/>
              </a:rPr>
              <a:t> </a:t>
            </a:r>
            <a:r>
              <a:rPr sz="1800" dirty="0">
                <a:latin typeface="Calibri"/>
                <a:cs typeface="Calibri"/>
              </a:rPr>
              <a:t>du</a:t>
            </a:r>
            <a:r>
              <a:rPr sz="1800" spc="110" dirty="0">
                <a:latin typeface="Times New Roman"/>
                <a:cs typeface="Times New Roman"/>
              </a:rPr>
              <a:t> </a:t>
            </a:r>
            <a:r>
              <a:rPr sz="1800" dirty="0">
                <a:latin typeface="Calibri"/>
                <a:cs typeface="Calibri"/>
              </a:rPr>
              <a:t>bed</a:t>
            </a:r>
            <a:r>
              <a:rPr sz="1800" spc="110" dirty="0">
                <a:latin typeface="Times New Roman"/>
                <a:cs typeface="Times New Roman"/>
              </a:rPr>
              <a:t> </a:t>
            </a:r>
            <a:r>
              <a:rPr sz="1800" dirty="0">
                <a:latin typeface="Calibri"/>
                <a:cs typeface="Calibri"/>
              </a:rPr>
              <a:t>rock</a:t>
            </a:r>
            <a:r>
              <a:rPr sz="1800" spc="114" dirty="0">
                <a:latin typeface="Times New Roman"/>
                <a:cs typeface="Times New Roman"/>
              </a:rPr>
              <a:t> </a:t>
            </a:r>
            <a:r>
              <a:rPr sz="1800" dirty="0">
                <a:latin typeface="Calibri"/>
                <a:cs typeface="Calibri"/>
              </a:rPr>
              <a:t>(nature,</a:t>
            </a:r>
            <a:r>
              <a:rPr sz="1800" spc="110" dirty="0">
                <a:latin typeface="Times New Roman"/>
                <a:cs typeface="Times New Roman"/>
              </a:rPr>
              <a:t> </a:t>
            </a:r>
            <a:r>
              <a:rPr sz="1800" dirty="0">
                <a:latin typeface="Calibri"/>
                <a:cs typeface="Calibri"/>
              </a:rPr>
              <a:t>fracturation</a:t>
            </a:r>
            <a:r>
              <a:rPr sz="1800" spc="110" dirty="0">
                <a:latin typeface="Times New Roman"/>
                <a:cs typeface="Times New Roman"/>
              </a:rPr>
              <a:t> </a:t>
            </a:r>
            <a:r>
              <a:rPr sz="1800" dirty="0">
                <a:latin typeface="Calibri"/>
                <a:cs typeface="Calibri"/>
              </a:rPr>
              <a:t>et</a:t>
            </a:r>
            <a:r>
              <a:rPr sz="1800" spc="110" dirty="0">
                <a:latin typeface="Times New Roman"/>
                <a:cs typeface="Times New Roman"/>
              </a:rPr>
              <a:t> </a:t>
            </a:r>
            <a:r>
              <a:rPr sz="1800" dirty="0">
                <a:latin typeface="Calibri"/>
                <a:cs typeface="Calibri"/>
              </a:rPr>
              <a:t>altération)</a:t>
            </a:r>
            <a:r>
              <a:rPr sz="1800" spc="125" dirty="0">
                <a:latin typeface="Times New Roman"/>
                <a:cs typeface="Times New Roman"/>
              </a:rPr>
              <a:t> </a:t>
            </a:r>
            <a:r>
              <a:rPr sz="1800" dirty="0">
                <a:latin typeface="Calibri"/>
                <a:cs typeface="Calibri"/>
              </a:rPr>
              <a:t>et</a:t>
            </a:r>
            <a:r>
              <a:rPr sz="1800" spc="105" dirty="0">
                <a:latin typeface="Times New Roman"/>
                <a:cs typeface="Times New Roman"/>
              </a:rPr>
              <a:t> </a:t>
            </a:r>
            <a:r>
              <a:rPr sz="1800" dirty="0">
                <a:latin typeface="Calibri"/>
                <a:cs typeface="Calibri"/>
              </a:rPr>
              <a:t>sur</a:t>
            </a:r>
            <a:r>
              <a:rPr sz="1800" spc="114" dirty="0">
                <a:latin typeface="Times New Roman"/>
                <a:cs typeface="Times New Roman"/>
              </a:rPr>
              <a:t> </a:t>
            </a:r>
            <a:r>
              <a:rPr sz="1800" dirty="0">
                <a:latin typeface="Calibri"/>
                <a:cs typeface="Calibri"/>
              </a:rPr>
              <a:t>la</a:t>
            </a:r>
            <a:r>
              <a:rPr sz="1800" spc="110" dirty="0">
                <a:latin typeface="Times New Roman"/>
                <a:cs typeface="Times New Roman"/>
              </a:rPr>
              <a:t> </a:t>
            </a:r>
            <a:r>
              <a:rPr sz="1800" dirty="0">
                <a:latin typeface="Calibri"/>
                <a:cs typeface="Calibri"/>
              </a:rPr>
              <a:t>possibilité</a:t>
            </a:r>
            <a:r>
              <a:rPr sz="1800" spc="120" dirty="0">
                <a:latin typeface="Times New Roman"/>
                <a:cs typeface="Times New Roman"/>
              </a:rPr>
              <a:t> </a:t>
            </a:r>
            <a:r>
              <a:rPr sz="1800" dirty="0">
                <a:latin typeface="Calibri"/>
                <a:cs typeface="Calibri"/>
              </a:rPr>
              <a:t>de</a:t>
            </a:r>
            <a:r>
              <a:rPr sz="1800" spc="110" dirty="0">
                <a:latin typeface="Times New Roman"/>
                <a:cs typeface="Times New Roman"/>
              </a:rPr>
              <a:t> </a:t>
            </a:r>
            <a:r>
              <a:rPr sz="1800" spc="-10" dirty="0">
                <a:latin typeface="Calibri"/>
                <a:cs typeface="Calibri"/>
              </a:rPr>
              <a:t>réaliser</a:t>
            </a:r>
            <a:r>
              <a:rPr sz="1800" spc="-10" dirty="0">
                <a:latin typeface="Times New Roman"/>
                <a:cs typeface="Times New Roman"/>
              </a:rPr>
              <a:t> </a:t>
            </a:r>
            <a:r>
              <a:rPr sz="1800" dirty="0">
                <a:latin typeface="Calibri"/>
                <a:cs typeface="Calibri"/>
              </a:rPr>
              <a:t>des</a:t>
            </a:r>
            <a:r>
              <a:rPr sz="1800" spc="-70" dirty="0">
                <a:latin typeface="Times New Roman"/>
                <a:cs typeface="Times New Roman"/>
              </a:rPr>
              <a:t> </a:t>
            </a:r>
            <a:r>
              <a:rPr sz="1800" dirty="0">
                <a:latin typeface="Calibri"/>
                <a:cs typeface="Calibri"/>
              </a:rPr>
              <a:t>essais</a:t>
            </a:r>
            <a:r>
              <a:rPr sz="1800" spc="-80" dirty="0">
                <a:latin typeface="Times New Roman"/>
                <a:cs typeface="Times New Roman"/>
              </a:rPr>
              <a:t> </a:t>
            </a:r>
            <a:r>
              <a:rPr sz="1800" dirty="0">
                <a:latin typeface="Calibri"/>
                <a:cs typeface="Calibri"/>
              </a:rPr>
              <a:t>in</a:t>
            </a:r>
            <a:r>
              <a:rPr sz="1800" spc="-60" dirty="0">
                <a:latin typeface="Times New Roman"/>
                <a:cs typeface="Times New Roman"/>
              </a:rPr>
              <a:t> </a:t>
            </a:r>
            <a:r>
              <a:rPr sz="1800" dirty="0">
                <a:latin typeface="Calibri"/>
                <a:cs typeface="Calibri"/>
              </a:rPr>
              <a:t>situ</a:t>
            </a:r>
            <a:r>
              <a:rPr sz="1800" spc="-60" dirty="0">
                <a:latin typeface="Times New Roman"/>
                <a:cs typeface="Times New Roman"/>
              </a:rPr>
              <a:t> </a:t>
            </a:r>
            <a:r>
              <a:rPr sz="1800" dirty="0">
                <a:latin typeface="Calibri"/>
                <a:cs typeface="Calibri"/>
              </a:rPr>
              <a:t>et</a:t>
            </a:r>
            <a:r>
              <a:rPr sz="1800" spc="-75" dirty="0">
                <a:latin typeface="Times New Roman"/>
                <a:cs typeface="Times New Roman"/>
              </a:rPr>
              <a:t> </a:t>
            </a:r>
            <a:r>
              <a:rPr sz="1800" dirty="0">
                <a:latin typeface="Calibri"/>
                <a:cs typeface="Calibri"/>
              </a:rPr>
              <a:t>de</a:t>
            </a:r>
            <a:r>
              <a:rPr sz="1800" spc="-55" dirty="0">
                <a:latin typeface="Times New Roman"/>
                <a:cs typeface="Times New Roman"/>
              </a:rPr>
              <a:t> </a:t>
            </a:r>
            <a:r>
              <a:rPr sz="1800" dirty="0">
                <a:latin typeface="Calibri"/>
                <a:cs typeface="Calibri"/>
              </a:rPr>
              <a:t>futurs</a:t>
            </a:r>
            <a:r>
              <a:rPr sz="1800" spc="330" dirty="0">
                <a:latin typeface="Times New Roman"/>
                <a:cs typeface="Times New Roman"/>
              </a:rPr>
              <a:t> </a:t>
            </a:r>
            <a:r>
              <a:rPr sz="1800" spc="-10" dirty="0">
                <a:latin typeface="Calibri"/>
                <a:cs typeface="Calibri"/>
              </a:rPr>
              <a:t>controles</a:t>
            </a:r>
            <a:r>
              <a:rPr sz="1800" spc="-65" dirty="0">
                <a:latin typeface="Times New Roman"/>
                <a:cs typeface="Times New Roman"/>
              </a:rPr>
              <a:t> </a:t>
            </a:r>
            <a:r>
              <a:rPr sz="1800" spc="-50" dirty="0">
                <a:latin typeface="Calibri"/>
                <a:cs typeface="Calibri"/>
              </a:rPr>
              <a:t>.</a:t>
            </a:r>
            <a:endParaRPr sz="1800">
              <a:latin typeface="Calibri"/>
              <a:cs typeface="Calibri"/>
            </a:endParaRPr>
          </a:p>
        </p:txBody>
      </p:sp>
      <p:pic>
        <p:nvPicPr>
          <p:cNvPr id="3" name="object 3"/>
          <p:cNvPicPr/>
          <p:nvPr/>
        </p:nvPicPr>
        <p:blipFill>
          <a:blip r:embed="rId2" cstate="print"/>
          <a:stretch>
            <a:fillRect/>
          </a:stretch>
        </p:blipFill>
        <p:spPr>
          <a:xfrm>
            <a:off x="155447" y="3136392"/>
            <a:ext cx="3951732" cy="2808731"/>
          </a:xfrm>
          <a:prstGeom prst="rect">
            <a:avLst/>
          </a:prstGeom>
        </p:spPr>
      </p:pic>
      <p:pic>
        <p:nvPicPr>
          <p:cNvPr id="4" name="object 4"/>
          <p:cNvPicPr/>
          <p:nvPr/>
        </p:nvPicPr>
        <p:blipFill>
          <a:blip r:embed="rId3" cstate="print"/>
          <a:stretch>
            <a:fillRect/>
          </a:stretch>
        </p:blipFill>
        <p:spPr>
          <a:xfrm>
            <a:off x="4241291" y="2636520"/>
            <a:ext cx="4902708" cy="3213226"/>
          </a:xfrm>
          <a:prstGeom prst="rect">
            <a:avLst/>
          </a:prstGeom>
        </p:spPr>
      </p:pic>
      <p:pic>
        <p:nvPicPr>
          <p:cNvPr id="5" name="object 5"/>
          <p:cNvPicPr/>
          <p:nvPr/>
        </p:nvPicPr>
        <p:blipFill>
          <a:blip r:embed="rId4" cstate="print"/>
          <a:stretch>
            <a:fillRect/>
          </a:stretch>
        </p:blipFill>
        <p:spPr>
          <a:xfrm>
            <a:off x="8151876" y="0"/>
            <a:ext cx="990600" cy="765048"/>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3713" rIns="0" bIns="0" rtlCol="0">
            <a:spAutoFit/>
          </a:bodyPr>
          <a:lstStyle/>
          <a:p>
            <a:pPr marL="13970">
              <a:lnSpc>
                <a:spcPct val="100000"/>
              </a:lnSpc>
              <a:spcBef>
                <a:spcPts val="100"/>
              </a:spcBef>
            </a:pPr>
            <a:r>
              <a:rPr sz="1800" dirty="0">
                <a:solidFill>
                  <a:srgbClr val="00AF50"/>
                </a:solidFill>
              </a:rPr>
              <a:t>2.1.2.</a:t>
            </a:r>
            <a:r>
              <a:rPr sz="1800" b="0" spc="-90" dirty="0">
                <a:solidFill>
                  <a:srgbClr val="00AF50"/>
                </a:solidFill>
                <a:latin typeface="Times New Roman"/>
                <a:cs typeface="Times New Roman"/>
              </a:rPr>
              <a:t> </a:t>
            </a:r>
            <a:r>
              <a:rPr sz="1800" dirty="0">
                <a:solidFill>
                  <a:srgbClr val="00AF50"/>
                </a:solidFill>
              </a:rPr>
              <a:t>LES</a:t>
            </a:r>
            <a:r>
              <a:rPr sz="1800" b="0" spc="-75" dirty="0">
                <a:solidFill>
                  <a:srgbClr val="00AF50"/>
                </a:solidFill>
                <a:latin typeface="Times New Roman"/>
                <a:cs typeface="Times New Roman"/>
              </a:rPr>
              <a:t> </a:t>
            </a:r>
            <a:r>
              <a:rPr sz="1800" spc="-10" dirty="0">
                <a:solidFill>
                  <a:srgbClr val="00AF50"/>
                </a:solidFill>
              </a:rPr>
              <a:t>GALERIES</a:t>
            </a:r>
            <a:endParaRPr sz="1800">
              <a:latin typeface="Times New Roman"/>
              <a:cs typeface="Times New Roman"/>
            </a:endParaRPr>
          </a:p>
        </p:txBody>
      </p:sp>
      <p:sp>
        <p:nvSpPr>
          <p:cNvPr id="3" name="object 3"/>
          <p:cNvSpPr txBox="1"/>
          <p:nvPr/>
        </p:nvSpPr>
        <p:spPr>
          <a:xfrm>
            <a:off x="78728" y="566661"/>
            <a:ext cx="8987155" cy="3317875"/>
          </a:xfrm>
          <a:prstGeom prst="rect">
            <a:avLst/>
          </a:prstGeom>
        </p:spPr>
        <p:txBody>
          <a:bodyPr vert="horz" wrap="square" lIns="0" tIns="12700" rIns="0" bIns="0" rtlCol="0">
            <a:spAutoFit/>
          </a:bodyPr>
          <a:lstStyle/>
          <a:p>
            <a:pPr marL="12700" algn="just">
              <a:lnSpc>
                <a:spcPct val="100000"/>
              </a:lnSpc>
              <a:spcBef>
                <a:spcPts val="100"/>
              </a:spcBef>
            </a:pPr>
            <a:r>
              <a:rPr sz="1800" dirty="0">
                <a:latin typeface="Calibri"/>
                <a:cs typeface="Calibri"/>
              </a:rPr>
              <a:t>Les</a:t>
            </a:r>
            <a:r>
              <a:rPr sz="1800" spc="-80" dirty="0">
                <a:latin typeface="Times New Roman"/>
                <a:cs typeface="Times New Roman"/>
              </a:rPr>
              <a:t> </a:t>
            </a:r>
            <a:r>
              <a:rPr sz="1800" b="1" spc="-10" dirty="0">
                <a:solidFill>
                  <a:srgbClr val="FF0000"/>
                </a:solidFill>
                <a:latin typeface="Calibri"/>
                <a:cs typeface="Calibri"/>
              </a:rPr>
              <a:t>avantages</a:t>
            </a:r>
            <a:r>
              <a:rPr sz="1800" spc="-100" dirty="0">
                <a:solidFill>
                  <a:srgbClr val="FF0000"/>
                </a:solidFill>
                <a:latin typeface="Times New Roman"/>
                <a:cs typeface="Times New Roman"/>
              </a:rPr>
              <a:t> </a:t>
            </a:r>
            <a:r>
              <a:rPr sz="1800" dirty="0">
                <a:latin typeface="Calibri"/>
                <a:cs typeface="Calibri"/>
              </a:rPr>
              <a:t>sont</a:t>
            </a:r>
            <a:r>
              <a:rPr sz="1800" spc="-80" dirty="0">
                <a:latin typeface="Times New Roman"/>
                <a:cs typeface="Times New Roman"/>
              </a:rPr>
              <a:t> </a:t>
            </a:r>
            <a:r>
              <a:rPr sz="1800" spc="-10" dirty="0">
                <a:latin typeface="Calibri"/>
                <a:cs typeface="Calibri"/>
              </a:rPr>
              <a:t>nombreux</a:t>
            </a:r>
            <a:r>
              <a:rPr sz="1800" spc="-75" dirty="0">
                <a:latin typeface="Times New Roman"/>
                <a:cs typeface="Times New Roman"/>
              </a:rPr>
              <a:t> </a:t>
            </a:r>
            <a:r>
              <a:rPr sz="1800" spc="-50" dirty="0">
                <a:latin typeface="Calibri"/>
                <a:cs typeface="Calibri"/>
              </a:rPr>
              <a:t>:</a:t>
            </a:r>
            <a:endParaRPr sz="1800">
              <a:latin typeface="Calibri"/>
              <a:cs typeface="Calibri"/>
            </a:endParaRPr>
          </a:p>
          <a:p>
            <a:pPr marL="445134" indent="-165735" algn="just">
              <a:lnSpc>
                <a:spcPct val="100000"/>
              </a:lnSpc>
              <a:buChar char="•"/>
              <a:tabLst>
                <a:tab pos="445134" algn="l"/>
              </a:tabLst>
            </a:pPr>
            <a:r>
              <a:rPr sz="1800" spc="-10" dirty="0">
                <a:latin typeface="Calibri"/>
                <a:cs typeface="Calibri"/>
              </a:rPr>
              <a:t>Disponibilité</a:t>
            </a:r>
            <a:r>
              <a:rPr sz="1800" spc="-20" dirty="0">
                <a:latin typeface="Times New Roman"/>
                <a:cs typeface="Times New Roman"/>
              </a:rPr>
              <a:t> </a:t>
            </a:r>
            <a:r>
              <a:rPr sz="1800" spc="-10" dirty="0">
                <a:latin typeface="Calibri"/>
                <a:cs typeface="Calibri"/>
              </a:rPr>
              <a:t>permanente</a:t>
            </a:r>
            <a:r>
              <a:rPr sz="1800" spc="-60" dirty="0">
                <a:latin typeface="Times New Roman"/>
                <a:cs typeface="Times New Roman"/>
              </a:rPr>
              <a:t> </a:t>
            </a:r>
            <a:r>
              <a:rPr sz="1800" dirty="0">
                <a:latin typeface="Calibri"/>
                <a:cs typeface="Calibri"/>
              </a:rPr>
              <a:t>des</a:t>
            </a:r>
            <a:r>
              <a:rPr sz="1800" spc="-65" dirty="0">
                <a:latin typeface="Times New Roman"/>
                <a:cs typeface="Times New Roman"/>
              </a:rPr>
              <a:t> </a:t>
            </a:r>
            <a:r>
              <a:rPr sz="1800" spc="-10" dirty="0">
                <a:latin typeface="Calibri"/>
                <a:cs typeface="Calibri"/>
              </a:rPr>
              <a:t>observations.</a:t>
            </a:r>
            <a:endParaRPr sz="1800">
              <a:latin typeface="Calibri"/>
              <a:cs typeface="Calibri"/>
            </a:endParaRPr>
          </a:p>
          <a:p>
            <a:pPr marL="444500" indent="-165735" algn="just">
              <a:lnSpc>
                <a:spcPct val="100000"/>
              </a:lnSpc>
              <a:buChar char="•"/>
              <a:tabLst>
                <a:tab pos="444500" algn="l"/>
              </a:tabLst>
            </a:pPr>
            <a:r>
              <a:rPr sz="1800" spc="-10" dirty="0">
                <a:latin typeface="Calibri"/>
                <a:cs typeface="Calibri"/>
              </a:rPr>
              <a:t>Possibilité</a:t>
            </a:r>
            <a:r>
              <a:rPr sz="1800" spc="-40" dirty="0">
                <a:latin typeface="Times New Roman"/>
                <a:cs typeface="Times New Roman"/>
              </a:rPr>
              <a:t> </a:t>
            </a:r>
            <a:r>
              <a:rPr sz="1800" dirty="0">
                <a:latin typeface="Calibri"/>
                <a:cs typeface="Calibri"/>
              </a:rPr>
              <a:t>de</a:t>
            </a:r>
            <a:r>
              <a:rPr sz="1800" spc="-70" dirty="0">
                <a:latin typeface="Times New Roman"/>
                <a:cs typeface="Times New Roman"/>
              </a:rPr>
              <a:t> </a:t>
            </a:r>
            <a:r>
              <a:rPr sz="1800" spc="-10" dirty="0">
                <a:latin typeface="Calibri"/>
                <a:cs typeface="Calibri"/>
              </a:rPr>
              <a:t>réaliser</a:t>
            </a:r>
            <a:r>
              <a:rPr sz="1800" spc="-60" dirty="0">
                <a:latin typeface="Times New Roman"/>
                <a:cs typeface="Times New Roman"/>
              </a:rPr>
              <a:t> </a:t>
            </a:r>
            <a:r>
              <a:rPr sz="1800" dirty="0">
                <a:latin typeface="Calibri"/>
                <a:cs typeface="Calibri"/>
              </a:rPr>
              <a:t>une</a:t>
            </a:r>
            <a:r>
              <a:rPr sz="1800" spc="-55" dirty="0">
                <a:latin typeface="Times New Roman"/>
                <a:cs typeface="Times New Roman"/>
              </a:rPr>
              <a:t> </a:t>
            </a:r>
            <a:r>
              <a:rPr sz="1800" dirty="0">
                <a:latin typeface="Calibri"/>
                <a:cs typeface="Calibri"/>
              </a:rPr>
              <a:t>très</a:t>
            </a:r>
            <a:r>
              <a:rPr sz="1800" spc="-80" dirty="0">
                <a:latin typeface="Times New Roman"/>
                <a:cs typeface="Times New Roman"/>
              </a:rPr>
              <a:t> </a:t>
            </a:r>
            <a:r>
              <a:rPr sz="1800" spc="-10" dirty="0">
                <a:latin typeface="Calibri"/>
                <a:cs typeface="Calibri"/>
              </a:rPr>
              <a:t>vaste</a:t>
            </a:r>
            <a:r>
              <a:rPr sz="1800" spc="-65" dirty="0">
                <a:latin typeface="Times New Roman"/>
                <a:cs typeface="Times New Roman"/>
              </a:rPr>
              <a:t> </a:t>
            </a:r>
            <a:r>
              <a:rPr sz="1800" spc="-10" dirty="0">
                <a:latin typeface="Calibri"/>
                <a:cs typeface="Calibri"/>
              </a:rPr>
              <a:t>gamme</a:t>
            </a:r>
            <a:r>
              <a:rPr sz="1800" spc="-65" dirty="0">
                <a:latin typeface="Times New Roman"/>
                <a:cs typeface="Times New Roman"/>
              </a:rPr>
              <a:t> </a:t>
            </a:r>
            <a:r>
              <a:rPr sz="1800" spc="-10" dirty="0">
                <a:latin typeface="Calibri"/>
                <a:cs typeface="Calibri"/>
              </a:rPr>
              <a:t>d’essai.</a:t>
            </a:r>
            <a:endParaRPr sz="1800">
              <a:latin typeface="Calibri"/>
              <a:cs typeface="Calibri"/>
            </a:endParaRPr>
          </a:p>
          <a:p>
            <a:pPr marL="460375" marR="6985" indent="-181610" algn="just">
              <a:lnSpc>
                <a:spcPct val="100000"/>
              </a:lnSpc>
              <a:buChar char="•"/>
              <a:tabLst>
                <a:tab pos="460375" algn="l"/>
                <a:tab pos="497840" algn="l"/>
              </a:tabLst>
            </a:pPr>
            <a:r>
              <a:rPr sz="1800" dirty="0">
                <a:latin typeface="Calibri"/>
                <a:cs typeface="Calibri"/>
              </a:rPr>
              <a:t>	En</a:t>
            </a:r>
            <a:r>
              <a:rPr sz="1800" spc="290" dirty="0">
                <a:latin typeface="Times New Roman"/>
                <a:cs typeface="Times New Roman"/>
              </a:rPr>
              <a:t> </a:t>
            </a:r>
            <a:r>
              <a:rPr sz="1800" dirty="0">
                <a:latin typeface="Calibri"/>
                <a:cs typeface="Calibri"/>
              </a:rPr>
              <a:t>percement</a:t>
            </a:r>
            <a:r>
              <a:rPr sz="1800" spc="290" dirty="0">
                <a:latin typeface="Times New Roman"/>
                <a:cs typeface="Times New Roman"/>
              </a:rPr>
              <a:t> </a:t>
            </a:r>
            <a:r>
              <a:rPr sz="1800" dirty="0">
                <a:latin typeface="Calibri"/>
                <a:cs typeface="Calibri"/>
              </a:rPr>
              <a:t>manuel,</a:t>
            </a:r>
            <a:r>
              <a:rPr sz="1800" spc="285" dirty="0">
                <a:latin typeface="Times New Roman"/>
                <a:cs typeface="Times New Roman"/>
              </a:rPr>
              <a:t> </a:t>
            </a:r>
            <a:r>
              <a:rPr sz="1800" dirty="0">
                <a:latin typeface="Calibri"/>
                <a:cs typeface="Calibri"/>
              </a:rPr>
              <a:t>très</a:t>
            </a:r>
            <a:r>
              <a:rPr sz="1800" spc="305" dirty="0">
                <a:latin typeface="Times New Roman"/>
                <a:cs typeface="Times New Roman"/>
              </a:rPr>
              <a:t> </a:t>
            </a:r>
            <a:r>
              <a:rPr sz="1800" dirty="0">
                <a:latin typeface="Calibri"/>
                <a:cs typeface="Calibri"/>
              </a:rPr>
              <a:t>grande</a:t>
            </a:r>
            <a:r>
              <a:rPr sz="1800" spc="290" dirty="0">
                <a:latin typeface="Times New Roman"/>
                <a:cs typeface="Times New Roman"/>
              </a:rPr>
              <a:t> </a:t>
            </a:r>
            <a:r>
              <a:rPr sz="1800" dirty="0">
                <a:latin typeface="Calibri"/>
                <a:cs typeface="Calibri"/>
              </a:rPr>
              <a:t>souplesse</a:t>
            </a:r>
            <a:r>
              <a:rPr sz="1800" spc="290" dirty="0">
                <a:latin typeface="Times New Roman"/>
                <a:cs typeface="Times New Roman"/>
              </a:rPr>
              <a:t> </a:t>
            </a:r>
            <a:r>
              <a:rPr sz="1800" dirty="0">
                <a:latin typeface="Calibri"/>
                <a:cs typeface="Calibri"/>
              </a:rPr>
              <a:t>d’emploi;</a:t>
            </a:r>
            <a:r>
              <a:rPr sz="1800" spc="285" dirty="0">
                <a:latin typeface="Times New Roman"/>
                <a:cs typeface="Times New Roman"/>
              </a:rPr>
              <a:t> </a:t>
            </a:r>
            <a:r>
              <a:rPr sz="1800" dirty="0">
                <a:latin typeface="Calibri"/>
                <a:cs typeface="Calibri"/>
              </a:rPr>
              <a:t>le</a:t>
            </a:r>
            <a:r>
              <a:rPr sz="1800" spc="300" dirty="0">
                <a:latin typeface="Times New Roman"/>
                <a:cs typeface="Times New Roman"/>
              </a:rPr>
              <a:t> </a:t>
            </a:r>
            <a:r>
              <a:rPr sz="1800" dirty="0">
                <a:latin typeface="Calibri"/>
                <a:cs typeface="Calibri"/>
              </a:rPr>
              <a:t>tracé</a:t>
            </a:r>
            <a:r>
              <a:rPr sz="1800" spc="295" dirty="0">
                <a:latin typeface="Times New Roman"/>
                <a:cs typeface="Times New Roman"/>
              </a:rPr>
              <a:t> </a:t>
            </a:r>
            <a:r>
              <a:rPr sz="1800" dirty="0">
                <a:latin typeface="Calibri"/>
                <a:cs typeface="Calibri"/>
              </a:rPr>
              <a:t>notamment</a:t>
            </a:r>
            <a:r>
              <a:rPr sz="1800" spc="280" dirty="0">
                <a:latin typeface="Times New Roman"/>
                <a:cs typeface="Times New Roman"/>
              </a:rPr>
              <a:t> </a:t>
            </a:r>
            <a:r>
              <a:rPr sz="1800" dirty="0">
                <a:latin typeface="Calibri"/>
                <a:cs typeface="Calibri"/>
              </a:rPr>
              <a:t>peut</a:t>
            </a:r>
            <a:r>
              <a:rPr sz="1800" spc="285" dirty="0">
                <a:latin typeface="Times New Roman"/>
                <a:cs typeface="Times New Roman"/>
              </a:rPr>
              <a:t> </a:t>
            </a:r>
            <a:r>
              <a:rPr sz="1800" spc="-20" dirty="0">
                <a:latin typeface="Calibri"/>
                <a:cs typeface="Calibri"/>
              </a:rPr>
              <a:t>être</a:t>
            </a:r>
            <a:r>
              <a:rPr sz="1800" spc="-20" dirty="0">
                <a:latin typeface="Times New Roman"/>
                <a:cs typeface="Times New Roman"/>
              </a:rPr>
              <a:t> </a:t>
            </a:r>
            <a:r>
              <a:rPr sz="1800" dirty="0">
                <a:latin typeface="Calibri"/>
                <a:cs typeface="Calibri"/>
              </a:rPr>
              <a:t>conduit</a:t>
            </a:r>
            <a:r>
              <a:rPr sz="1800" spc="-60" dirty="0">
                <a:latin typeface="Times New Roman"/>
                <a:cs typeface="Times New Roman"/>
              </a:rPr>
              <a:t> </a:t>
            </a:r>
            <a:r>
              <a:rPr sz="1800" dirty="0">
                <a:latin typeface="Calibri"/>
                <a:cs typeface="Calibri"/>
              </a:rPr>
              <a:t>de</a:t>
            </a:r>
            <a:r>
              <a:rPr sz="1800" spc="-70" dirty="0">
                <a:latin typeface="Times New Roman"/>
                <a:cs typeface="Times New Roman"/>
              </a:rPr>
              <a:t> </a:t>
            </a:r>
            <a:r>
              <a:rPr sz="1800" spc="-10" dirty="0">
                <a:latin typeface="Calibri"/>
                <a:cs typeface="Calibri"/>
              </a:rPr>
              <a:t>manière</a:t>
            </a:r>
            <a:r>
              <a:rPr sz="1800" spc="-60" dirty="0">
                <a:latin typeface="Times New Roman"/>
                <a:cs typeface="Times New Roman"/>
              </a:rPr>
              <a:t> </a:t>
            </a:r>
            <a:r>
              <a:rPr sz="1800" dirty="0">
                <a:latin typeface="Calibri"/>
                <a:cs typeface="Calibri"/>
              </a:rPr>
              <a:t>à</a:t>
            </a:r>
            <a:r>
              <a:rPr sz="1800" spc="-75" dirty="0">
                <a:latin typeface="Times New Roman"/>
                <a:cs typeface="Times New Roman"/>
              </a:rPr>
              <a:t> </a:t>
            </a:r>
            <a:r>
              <a:rPr sz="1800" spc="-20" dirty="0">
                <a:latin typeface="Calibri"/>
                <a:cs typeface="Calibri"/>
              </a:rPr>
              <a:t>s’adapter </a:t>
            </a:r>
            <a:r>
              <a:rPr sz="1800" dirty="0">
                <a:latin typeface="Calibri"/>
                <a:cs typeface="Calibri"/>
              </a:rPr>
              <a:t>aux</a:t>
            </a:r>
            <a:r>
              <a:rPr sz="1800" spc="-75" dirty="0">
                <a:latin typeface="Times New Roman"/>
                <a:cs typeface="Times New Roman"/>
              </a:rPr>
              <a:t> </a:t>
            </a:r>
            <a:r>
              <a:rPr sz="1800" dirty="0">
                <a:latin typeface="Calibri"/>
                <a:cs typeface="Calibri"/>
              </a:rPr>
              <a:t>détails</a:t>
            </a:r>
            <a:r>
              <a:rPr sz="1800" spc="-65" dirty="0">
                <a:latin typeface="Times New Roman"/>
                <a:cs typeface="Times New Roman"/>
              </a:rPr>
              <a:t> </a:t>
            </a:r>
            <a:r>
              <a:rPr sz="1800" spc="-10" dirty="0">
                <a:latin typeface="Calibri"/>
                <a:cs typeface="Calibri"/>
              </a:rPr>
              <a:t>structuraux</a:t>
            </a:r>
            <a:r>
              <a:rPr sz="1800" spc="-60" dirty="0">
                <a:latin typeface="Times New Roman"/>
                <a:cs typeface="Times New Roman"/>
              </a:rPr>
              <a:t> </a:t>
            </a:r>
            <a:r>
              <a:rPr sz="1800" dirty="0">
                <a:latin typeface="Calibri"/>
                <a:cs typeface="Calibri"/>
              </a:rPr>
              <a:t>du</a:t>
            </a:r>
            <a:r>
              <a:rPr sz="1800" spc="-65" dirty="0">
                <a:latin typeface="Times New Roman"/>
                <a:cs typeface="Times New Roman"/>
              </a:rPr>
              <a:t> </a:t>
            </a:r>
            <a:r>
              <a:rPr sz="1800" dirty="0">
                <a:latin typeface="Calibri"/>
                <a:cs typeface="Calibri"/>
              </a:rPr>
              <a:t>sous</a:t>
            </a:r>
            <a:r>
              <a:rPr sz="1800" spc="-85" dirty="0">
                <a:latin typeface="Times New Roman"/>
                <a:cs typeface="Times New Roman"/>
              </a:rPr>
              <a:t> </a:t>
            </a:r>
            <a:r>
              <a:rPr sz="1800" spc="-20" dirty="0">
                <a:latin typeface="Calibri"/>
                <a:cs typeface="Calibri"/>
              </a:rPr>
              <a:t>sol.</a:t>
            </a:r>
            <a:endParaRPr sz="1800">
              <a:latin typeface="Calibri"/>
              <a:cs typeface="Calibri"/>
            </a:endParaRPr>
          </a:p>
          <a:p>
            <a:pPr marL="460375" marR="5080" indent="-181610" algn="just">
              <a:lnSpc>
                <a:spcPct val="100000"/>
              </a:lnSpc>
              <a:buChar char="•"/>
              <a:tabLst>
                <a:tab pos="460375" algn="l"/>
                <a:tab pos="467359" algn="l"/>
              </a:tabLst>
            </a:pPr>
            <a:r>
              <a:rPr sz="1800" dirty="0">
                <a:latin typeface="Calibri"/>
                <a:cs typeface="Calibri"/>
              </a:rPr>
              <a:t>	Possibilité</a:t>
            </a:r>
            <a:r>
              <a:rPr sz="1800" spc="70" dirty="0">
                <a:latin typeface="Times New Roman"/>
                <a:cs typeface="Times New Roman"/>
              </a:rPr>
              <a:t> </a:t>
            </a:r>
            <a:r>
              <a:rPr sz="1800" dirty="0">
                <a:latin typeface="Calibri"/>
                <a:cs typeface="Calibri"/>
              </a:rPr>
              <a:t>de</a:t>
            </a:r>
            <a:r>
              <a:rPr sz="1800" spc="80" dirty="0">
                <a:latin typeface="Times New Roman"/>
                <a:cs typeface="Times New Roman"/>
              </a:rPr>
              <a:t> </a:t>
            </a:r>
            <a:r>
              <a:rPr sz="1800" dirty="0">
                <a:latin typeface="Calibri"/>
                <a:cs typeface="Calibri"/>
              </a:rPr>
              <a:t>réemploi</a:t>
            </a:r>
            <a:r>
              <a:rPr sz="1800" spc="65" dirty="0">
                <a:latin typeface="Times New Roman"/>
                <a:cs typeface="Times New Roman"/>
              </a:rPr>
              <a:t> </a:t>
            </a:r>
            <a:r>
              <a:rPr sz="1800" dirty="0">
                <a:latin typeface="Calibri"/>
                <a:cs typeface="Calibri"/>
              </a:rPr>
              <a:t>dans</a:t>
            </a:r>
            <a:r>
              <a:rPr sz="1800" spc="75" dirty="0">
                <a:latin typeface="Times New Roman"/>
                <a:cs typeface="Times New Roman"/>
              </a:rPr>
              <a:t> </a:t>
            </a:r>
            <a:r>
              <a:rPr sz="1800" dirty="0">
                <a:latin typeface="Calibri"/>
                <a:cs typeface="Calibri"/>
              </a:rPr>
              <a:t>des</a:t>
            </a:r>
            <a:r>
              <a:rPr sz="1800" spc="75" dirty="0">
                <a:latin typeface="Times New Roman"/>
                <a:cs typeface="Times New Roman"/>
              </a:rPr>
              <a:t> </a:t>
            </a:r>
            <a:r>
              <a:rPr sz="1800" dirty="0">
                <a:latin typeface="Calibri"/>
                <a:cs typeface="Calibri"/>
              </a:rPr>
              <a:t>ouvrages</a:t>
            </a:r>
            <a:r>
              <a:rPr sz="1800" spc="70" dirty="0">
                <a:latin typeface="Times New Roman"/>
                <a:cs typeface="Times New Roman"/>
              </a:rPr>
              <a:t> </a:t>
            </a:r>
            <a:r>
              <a:rPr sz="1800" dirty="0">
                <a:latin typeface="Calibri"/>
                <a:cs typeface="Calibri"/>
              </a:rPr>
              <a:t>définitifs,</a:t>
            </a:r>
            <a:r>
              <a:rPr sz="1800" spc="65" dirty="0">
                <a:latin typeface="Times New Roman"/>
                <a:cs typeface="Times New Roman"/>
              </a:rPr>
              <a:t> </a:t>
            </a:r>
            <a:r>
              <a:rPr sz="1800" dirty="0">
                <a:latin typeface="Calibri"/>
                <a:cs typeface="Calibri"/>
              </a:rPr>
              <a:t>soit</a:t>
            </a:r>
            <a:r>
              <a:rPr sz="1800" spc="60" dirty="0">
                <a:latin typeface="Times New Roman"/>
                <a:cs typeface="Times New Roman"/>
              </a:rPr>
              <a:t> </a:t>
            </a:r>
            <a:r>
              <a:rPr sz="1800" dirty="0">
                <a:latin typeface="Calibri"/>
                <a:cs typeface="Calibri"/>
              </a:rPr>
              <a:t>directement</a:t>
            </a:r>
            <a:r>
              <a:rPr sz="1800" spc="65" dirty="0">
                <a:latin typeface="Times New Roman"/>
                <a:cs typeface="Times New Roman"/>
              </a:rPr>
              <a:t> </a:t>
            </a:r>
            <a:r>
              <a:rPr sz="1800" dirty="0">
                <a:latin typeface="Calibri"/>
                <a:cs typeface="Calibri"/>
              </a:rPr>
              <a:t>(galerie</a:t>
            </a:r>
            <a:r>
              <a:rPr sz="1800" spc="85" dirty="0">
                <a:latin typeface="Times New Roman"/>
                <a:cs typeface="Times New Roman"/>
              </a:rPr>
              <a:t> </a:t>
            </a:r>
            <a:r>
              <a:rPr sz="1800" dirty="0">
                <a:latin typeface="Calibri"/>
                <a:cs typeface="Calibri"/>
              </a:rPr>
              <a:t>de</a:t>
            </a:r>
            <a:r>
              <a:rPr sz="1800" spc="70" dirty="0">
                <a:latin typeface="Times New Roman"/>
                <a:cs typeface="Times New Roman"/>
              </a:rPr>
              <a:t> </a:t>
            </a:r>
            <a:r>
              <a:rPr sz="1800" dirty="0">
                <a:latin typeface="Calibri"/>
                <a:cs typeface="Calibri"/>
              </a:rPr>
              <a:t>visite</a:t>
            </a:r>
            <a:r>
              <a:rPr sz="1800" spc="75" dirty="0">
                <a:latin typeface="Times New Roman"/>
                <a:cs typeface="Times New Roman"/>
              </a:rPr>
              <a:t> </a:t>
            </a:r>
            <a:r>
              <a:rPr sz="1800" spc="-25" dirty="0">
                <a:latin typeface="Calibri"/>
                <a:cs typeface="Calibri"/>
              </a:rPr>
              <a:t>ou</a:t>
            </a:r>
            <a:r>
              <a:rPr sz="1800" spc="-25" dirty="0">
                <a:latin typeface="Times New Roman"/>
                <a:cs typeface="Times New Roman"/>
              </a:rPr>
              <a:t> </a:t>
            </a:r>
            <a:r>
              <a:rPr sz="1800" dirty="0">
                <a:latin typeface="Calibri"/>
                <a:cs typeface="Calibri"/>
              </a:rPr>
              <a:t>d’injection),</a:t>
            </a:r>
            <a:r>
              <a:rPr sz="1800" spc="-15" dirty="0">
                <a:latin typeface="Calibri"/>
                <a:cs typeface="Calibri"/>
              </a:rPr>
              <a:t> </a:t>
            </a:r>
            <a:r>
              <a:rPr sz="1800" dirty="0">
                <a:latin typeface="Calibri"/>
                <a:cs typeface="Calibri"/>
              </a:rPr>
              <a:t>soit</a:t>
            </a:r>
            <a:r>
              <a:rPr sz="1800" spc="-50" dirty="0">
                <a:latin typeface="Times New Roman"/>
                <a:cs typeface="Times New Roman"/>
              </a:rPr>
              <a:t> </a:t>
            </a:r>
            <a:r>
              <a:rPr sz="1800" dirty="0">
                <a:latin typeface="Calibri"/>
                <a:cs typeface="Calibri"/>
              </a:rPr>
              <a:t>après</a:t>
            </a:r>
            <a:r>
              <a:rPr sz="1800" spc="-50" dirty="0">
                <a:latin typeface="Times New Roman"/>
                <a:cs typeface="Times New Roman"/>
              </a:rPr>
              <a:t> </a:t>
            </a:r>
            <a:r>
              <a:rPr sz="1800" spc="-10" dirty="0">
                <a:latin typeface="Calibri"/>
                <a:cs typeface="Calibri"/>
              </a:rPr>
              <a:t>élargissement</a:t>
            </a:r>
            <a:r>
              <a:rPr sz="1800" spc="-60" dirty="0">
                <a:latin typeface="Times New Roman"/>
                <a:cs typeface="Times New Roman"/>
              </a:rPr>
              <a:t> </a:t>
            </a:r>
            <a:r>
              <a:rPr sz="1800" dirty="0">
                <a:latin typeface="Calibri"/>
                <a:cs typeface="Calibri"/>
              </a:rPr>
              <a:t>(reprise</a:t>
            </a:r>
            <a:r>
              <a:rPr sz="1800" spc="-40" dirty="0">
                <a:latin typeface="Times New Roman"/>
                <a:cs typeface="Times New Roman"/>
              </a:rPr>
              <a:t> </a:t>
            </a:r>
            <a:r>
              <a:rPr sz="1800" dirty="0">
                <a:latin typeface="Calibri"/>
                <a:cs typeface="Calibri"/>
              </a:rPr>
              <a:t>d’une</a:t>
            </a:r>
            <a:r>
              <a:rPr sz="1800" spc="-10" dirty="0">
                <a:latin typeface="Calibri"/>
                <a:cs typeface="Calibri"/>
              </a:rPr>
              <a:t> </a:t>
            </a:r>
            <a:r>
              <a:rPr sz="1800" dirty="0">
                <a:latin typeface="Calibri"/>
                <a:cs typeface="Calibri"/>
              </a:rPr>
              <a:t>galerie</a:t>
            </a:r>
            <a:r>
              <a:rPr sz="1800" spc="-35" dirty="0">
                <a:latin typeface="Times New Roman"/>
                <a:cs typeface="Times New Roman"/>
              </a:rPr>
              <a:t> </a:t>
            </a:r>
            <a:r>
              <a:rPr sz="1800" dirty="0">
                <a:latin typeface="Calibri"/>
                <a:cs typeface="Calibri"/>
              </a:rPr>
              <a:t>de</a:t>
            </a:r>
            <a:r>
              <a:rPr sz="1800" spc="-55" dirty="0">
                <a:latin typeface="Times New Roman"/>
                <a:cs typeface="Times New Roman"/>
              </a:rPr>
              <a:t> </a:t>
            </a:r>
            <a:r>
              <a:rPr sz="1800" spc="-10" dirty="0">
                <a:latin typeface="Calibri"/>
                <a:cs typeface="Calibri"/>
              </a:rPr>
              <a:t>reconnaissance</a:t>
            </a:r>
            <a:r>
              <a:rPr sz="1800" spc="-55" dirty="0">
                <a:latin typeface="Times New Roman"/>
                <a:cs typeface="Times New Roman"/>
              </a:rPr>
              <a:t> </a:t>
            </a:r>
            <a:r>
              <a:rPr sz="1800" dirty="0">
                <a:latin typeface="Calibri"/>
                <a:cs typeface="Calibri"/>
              </a:rPr>
              <a:t>en</a:t>
            </a:r>
            <a:r>
              <a:rPr sz="1800" spc="-55" dirty="0">
                <a:latin typeface="Times New Roman"/>
                <a:cs typeface="Times New Roman"/>
              </a:rPr>
              <a:t> </a:t>
            </a:r>
            <a:r>
              <a:rPr sz="1800" dirty="0">
                <a:latin typeface="Calibri"/>
                <a:cs typeface="Calibri"/>
              </a:rPr>
              <a:t>galerie</a:t>
            </a:r>
            <a:r>
              <a:rPr sz="1800" spc="-35" dirty="0">
                <a:latin typeface="Times New Roman"/>
                <a:cs typeface="Times New Roman"/>
              </a:rPr>
              <a:t> </a:t>
            </a:r>
            <a:r>
              <a:rPr sz="1800" spc="-25" dirty="0">
                <a:latin typeface="Calibri"/>
                <a:cs typeface="Calibri"/>
              </a:rPr>
              <a:t>de</a:t>
            </a:r>
            <a:r>
              <a:rPr sz="1800" spc="-25" dirty="0">
                <a:latin typeface="Times New Roman"/>
                <a:cs typeface="Times New Roman"/>
              </a:rPr>
              <a:t> </a:t>
            </a:r>
            <a:r>
              <a:rPr sz="1800" spc="-10" dirty="0">
                <a:latin typeface="Calibri"/>
                <a:cs typeface="Calibri"/>
              </a:rPr>
              <a:t>dérivation</a:t>
            </a:r>
            <a:r>
              <a:rPr sz="1800" spc="-50" dirty="0">
                <a:latin typeface="Times New Roman"/>
                <a:cs typeface="Times New Roman"/>
              </a:rPr>
              <a:t> </a:t>
            </a:r>
            <a:r>
              <a:rPr sz="1800" spc="-10" dirty="0">
                <a:latin typeface="Calibri"/>
                <a:cs typeface="Calibri"/>
              </a:rPr>
              <a:t>provisoire</a:t>
            </a:r>
            <a:r>
              <a:rPr sz="1800" spc="-55" dirty="0">
                <a:latin typeface="Times New Roman"/>
                <a:cs typeface="Times New Roman"/>
              </a:rPr>
              <a:t> </a:t>
            </a:r>
            <a:r>
              <a:rPr sz="1800" dirty="0">
                <a:latin typeface="Calibri"/>
                <a:cs typeface="Calibri"/>
              </a:rPr>
              <a:t>sur</a:t>
            </a:r>
            <a:r>
              <a:rPr sz="1800" spc="-80" dirty="0">
                <a:latin typeface="Times New Roman"/>
                <a:cs typeface="Times New Roman"/>
              </a:rPr>
              <a:t> </a:t>
            </a:r>
            <a:r>
              <a:rPr sz="1800" dirty="0">
                <a:latin typeface="Calibri"/>
                <a:cs typeface="Calibri"/>
              </a:rPr>
              <a:t>un</a:t>
            </a:r>
            <a:r>
              <a:rPr sz="1800" spc="-55" dirty="0">
                <a:latin typeface="Times New Roman"/>
                <a:cs typeface="Times New Roman"/>
              </a:rPr>
              <a:t> </a:t>
            </a:r>
            <a:r>
              <a:rPr sz="1800" dirty="0">
                <a:latin typeface="Calibri"/>
                <a:cs typeface="Calibri"/>
              </a:rPr>
              <a:t>site</a:t>
            </a:r>
            <a:r>
              <a:rPr sz="1800" spc="-45" dirty="0">
                <a:latin typeface="Times New Roman"/>
                <a:cs typeface="Times New Roman"/>
              </a:rPr>
              <a:t> </a:t>
            </a:r>
            <a:r>
              <a:rPr sz="1800" dirty="0">
                <a:latin typeface="Calibri"/>
                <a:cs typeface="Calibri"/>
              </a:rPr>
              <a:t>de</a:t>
            </a:r>
            <a:r>
              <a:rPr sz="1800" spc="-65" dirty="0">
                <a:latin typeface="Times New Roman"/>
                <a:cs typeface="Times New Roman"/>
              </a:rPr>
              <a:t> </a:t>
            </a:r>
            <a:r>
              <a:rPr sz="1800" spc="-10" dirty="0">
                <a:latin typeface="Calibri"/>
                <a:cs typeface="Calibri"/>
              </a:rPr>
              <a:t>barrage).</a:t>
            </a:r>
            <a:endParaRPr sz="1800">
              <a:latin typeface="Calibri"/>
              <a:cs typeface="Calibri"/>
            </a:endParaRPr>
          </a:p>
          <a:p>
            <a:pPr marL="12700" marR="8255" algn="just">
              <a:lnSpc>
                <a:spcPct val="100000"/>
              </a:lnSpc>
              <a:spcBef>
                <a:spcPts val="2165"/>
              </a:spcBef>
            </a:pPr>
            <a:r>
              <a:rPr sz="1800" spc="-10" dirty="0">
                <a:latin typeface="Calibri"/>
                <a:cs typeface="Calibri"/>
              </a:rPr>
              <a:t>L’</a:t>
            </a:r>
            <a:r>
              <a:rPr sz="1800" b="1" spc="-10" dirty="0">
                <a:solidFill>
                  <a:srgbClr val="FF0000"/>
                </a:solidFill>
                <a:latin typeface="Calibri"/>
                <a:cs typeface="Calibri"/>
              </a:rPr>
              <a:t>inconvénient</a:t>
            </a:r>
            <a:r>
              <a:rPr sz="1800" spc="5" dirty="0">
                <a:solidFill>
                  <a:srgbClr val="FF0000"/>
                </a:solidFill>
                <a:latin typeface="Times New Roman"/>
                <a:cs typeface="Times New Roman"/>
              </a:rPr>
              <a:t> </a:t>
            </a:r>
            <a:r>
              <a:rPr sz="1800" dirty="0">
                <a:latin typeface="Calibri"/>
                <a:cs typeface="Calibri"/>
              </a:rPr>
              <a:t>principal</a:t>
            </a:r>
            <a:r>
              <a:rPr sz="1800" spc="5" dirty="0">
                <a:latin typeface="Times New Roman"/>
                <a:cs typeface="Times New Roman"/>
              </a:rPr>
              <a:t> </a:t>
            </a:r>
            <a:r>
              <a:rPr sz="1800" dirty="0">
                <a:latin typeface="Calibri"/>
                <a:cs typeface="Calibri"/>
              </a:rPr>
              <a:t>est</a:t>
            </a:r>
            <a:r>
              <a:rPr sz="1800" spc="15" dirty="0">
                <a:latin typeface="Times New Roman"/>
                <a:cs typeface="Times New Roman"/>
              </a:rPr>
              <a:t> </a:t>
            </a:r>
            <a:r>
              <a:rPr sz="1800" dirty="0">
                <a:latin typeface="Calibri"/>
                <a:cs typeface="Calibri"/>
              </a:rPr>
              <a:t>le</a:t>
            </a:r>
            <a:r>
              <a:rPr sz="1800" spc="5" dirty="0">
                <a:latin typeface="Times New Roman"/>
                <a:cs typeface="Times New Roman"/>
              </a:rPr>
              <a:t> </a:t>
            </a:r>
            <a:r>
              <a:rPr sz="1800" dirty="0">
                <a:latin typeface="Calibri"/>
                <a:cs typeface="Calibri"/>
              </a:rPr>
              <a:t>prix</a:t>
            </a:r>
            <a:r>
              <a:rPr sz="1800" spc="5" dirty="0">
                <a:latin typeface="Times New Roman"/>
                <a:cs typeface="Times New Roman"/>
              </a:rPr>
              <a:t> </a:t>
            </a:r>
            <a:r>
              <a:rPr sz="1800" dirty="0">
                <a:latin typeface="Calibri"/>
                <a:cs typeface="Calibri"/>
              </a:rPr>
              <a:t>de</a:t>
            </a:r>
            <a:r>
              <a:rPr sz="1800" spc="5" dirty="0">
                <a:latin typeface="Times New Roman"/>
                <a:cs typeface="Times New Roman"/>
              </a:rPr>
              <a:t> </a:t>
            </a:r>
            <a:r>
              <a:rPr sz="1800" dirty="0">
                <a:latin typeface="Calibri"/>
                <a:cs typeface="Calibri"/>
              </a:rPr>
              <a:t>revient,</a:t>
            </a:r>
            <a:r>
              <a:rPr sz="1800" spc="5" dirty="0">
                <a:latin typeface="Times New Roman"/>
                <a:cs typeface="Times New Roman"/>
              </a:rPr>
              <a:t> </a:t>
            </a:r>
            <a:r>
              <a:rPr sz="1800" dirty="0">
                <a:latin typeface="Calibri"/>
                <a:cs typeface="Calibri"/>
              </a:rPr>
              <a:t>conditionné</a:t>
            </a:r>
            <a:r>
              <a:rPr sz="1800" spc="20" dirty="0">
                <a:latin typeface="Times New Roman"/>
                <a:cs typeface="Times New Roman"/>
              </a:rPr>
              <a:t> </a:t>
            </a:r>
            <a:r>
              <a:rPr sz="1800" dirty="0">
                <a:latin typeface="Calibri"/>
                <a:cs typeface="Calibri"/>
              </a:rPr>
              <a:t>par</a:t>
            </a:r>
            <a:r>
              <a:rPr sz="1800" spc="10" dirty="0">
                <a:latin typeface="Times New Roman"/>
                <a:cs typeface="Times New Roman"/>
              </a:rPr>
              <a:t> </a:t>
            </a:r>
            <a:r>
              <a:rPr sz="1800" dirty="0">
                <a:latin typeface="Calibri"/>
                <a:cs typeface="Calibri"/>
              </a:rPr>
              <a:t>le</a:t>
            </a:r>
            <a:r>
              <a:rPr sz="1800" spc="20" dirty="0">
                <a:latin typeface="Times New Roman"/>
                <a:cs typeface="Times New Roman"/>
              </a:rPr>
              <a:t> </a:t>
            </a:r>
            <a:r>
              <a:rPr sz="1800" dirty="0">
                <a:latin typeface="Calibri"/>
                <a:cs typeface="Calibri"/>
              </a:rPr>
              <a:t>mode</a:t>
            </a:r>
            <a:r>
              <a:rPr sz="1800" spc="5" dirty="0">
                <a:latin typeface="Times New Roman"/>
                <a:cs typeface="Times New Roman"/>
              </a:rPr>
              <a:t> </a:t>
            </a:r>
            <a:r>
              <a:rPr sz="1800" spc="-10" dirty="0">
                <a:latin typeface="Calibri"/>
                <a:cs typeface="Calibri"/>
              </a:rPr>
              <a:t>d’exécution,</a:t>
            </a:r>
            <a:r>
              <a:rPr sz="1800" spc="45" dirty="0">
                <a:latin typeface="Calibri"/>
                <a:cs typeface="Calibri"/>
              </a:rPr>
              <a:t> </a:t>
            </a:r>
            <a:r>
              <a:rPr sz="1800" dirty="0">
                <a:latin typeface="Calibri"/>
                <a:cs typeface="Calibri"/>
              </a:rPr>
              <a:t>manuel</a:t>
            </a:r>
            <a:r>
              <a:rPr sz="1800" spc="5" dirty="0">
                <a:latin typeface="Times New Roman"/>
                <a:cs typeface="Times New Roman"/>
              </a:rPr>
              <a:t> </a:t>
            </a:r>
            <a:r>
              <a:rPr sz="1800" spc="-25" dirty="0">
                <a:latin typeface="Calibri"/>
                <a:cs typeface="Calibri"/>
              </a:rPr>
              <a:t>ou</a:t>
            </a:r>
            <a:r>
              <a:rPr sz="1800" spc="-25" dirty="0">
                <a:latin typeface="Times New Roman"/>
                <a:cs typeface="Times New Roman"/>
              </a:rPr>
              <a:t> </a:t>
            </a:r>
            <a:r>
              <a:rPr sz="1800" dirty="0">
                <a:latin typeface="Calibri"/>
                <a:cs typeface="Calibri"/>
              </a:rPr>
              <a:t>mécanique.</a:t>
            </a:r>
            <a:r>
              <a:rPr sz="1800" spc="25" dirty="0">
                <a:latin typeface="Times New Roman"/>
                <a:cs typeface="Times New Roman"/>
              </a:rPr>
              <a:t> </a:t>
            </a:r>
            <a:r>
              <a:rPr sz="1800" dirty="0">
                <a:latin typeface="Calibri"/>
                <a:cs typeface="Calibri"/>
              </a:rPr>
              <a:t>Dans</a:t>
            </a:r>
            <a:r>
              <a:rPr sz="1800" spc="25" dirty="0">
                <a:latin typeface="Times New Roman"/>
                <a:cs typeface="Times New Roman"/>
              </a:rPr>
              <a:t> </a:t>
            </a:r>
            <a:r>
              <a:rPr sz="1800" dirty="0">
                <a:latin typeface="Calibri"/>
                <a:cs typeface="Calibri"/>
              </a:rPr>
              <a:t>ce</a:t>
            </a:r>
            <a:r>
              <a:rPr sz="1800" spc="30" dirty="0">
                <a:latin typeface="Times New Roman"/>
                <a:cs typeface="Times New Roman"/>
              </a:rPr>
              <a:t> </a:t>
            </a:r>
            <a:r>
              <a:rPr sz="1800" dirty="0">
                <a:latin typeface="Calibri"/>
                <a:cs typeface="Calibri"/>
              </a:rPr>
              <a:t>dernier</a:t>
            </a:r>
            <a:r>
              <a:rPr sz="1800" spc="25" dirty="0">
                <a:latin typeface="Times New Roman"/>
                <a:cs typeface="Times New Roman"/>
              </a:rPr>
              <a:t> </a:t>
            </a:r>
            <a:r>
              <a:rPr sz="1800" dirty="0">
                <a:latin typeface="Calibri"/>
                <a:cs typeface="Calibri"/>
              </a:rPr>
              <a:t>cas,</a:t>
            </a:r>
            <a:r>
              <a:rPr sz="1800" spc="40" dirty="0">
                <a:latin typeface="Times New Roman"/>
                <a:cs typeface="Times New Roman"/>
              </a:rPr>
              <a:t> </a:t>
            </a:r>
            <a:r>
              <a:rPr sz="1800" dirty="0">
                <a:latin typeface="Calibri"/>
                <a:cs typeface="Calibri"/>
              </a:rPr>
              <a:t>la</a:t>
            </a:r>
            <a:r>
              <a:rPr sz="1800" spc="25" dirty="0">
                <a:latin typeface="Times New Roman"/>
                <a:cs typeface="Times New Roman"/>
              </a:rPr>
              <a:t> </a:t>
            </a:r>
            <a:r>
              <a:rPr sz="1800" dirty="0">
                <a:latin typeface="Calibri"/>
                <a:cs typeface="Calibri"/>
              </a:rPr>
              <a:t>hauteur</a:t>
            </a:r>
            <a:r>
              <a:rPr sz="1800" spc="40" dirty="0">
                <a:latin typeface="Times New Roman"/>
                <a:cs typeface="Times New Roman"/>
              </a:rPr>
              <a:t> </a:t>
            </a:r>
            <a:r>
              <a:rPr sz="1800" dirty="0">
                <a:latin typeface="Calibri"/>
                <a:cs typeface="Calibri"/>
              </a:rPr>
              <a:t>minimale</a:t>
            </a:r>
            <a:r>
              <a:rPr sz="1800" spc="35" dirty="0">
                <a:latin typeface="Times New Roman"/>
                <a:cs typeface="Times New Roman"/>
              </a:rPr>
              <a:t> </a:t>
            </a:r>
            <a:r>
              <a:rPr sz="1800" dirty="0">
                <a:latin typeface="Calibri"/>
                <a:cs typeface="Calibri"/>
              </a:rPr>
              <a:t>de</a:t>
            </a:r>
            <a:r>
              <a:rPr sz="1800" spc="30" dirty="0">
                <a:latin typeface="Times New Roman"/>
                <a:cs typeface="Times New Roman"/>
              </a:rPr>
              <a:t> </a:t>
            </a:r>
            <a:r>
              <a:rPr sz="1800" dirty="0">
                <a:latin typeface="Calibri"/>
                <a:cs typeface="Calibri"/>
              </a:rPr>
              <a:t>la</a:t>
            </a:r>
            <a:r>
              <a:rPr sz="1800" spc="25" dirty="0">
                <a:latin typeface="Times New Roman"/>
                <a:cs typeface="Times New Roman"/>
              </a:rPr>
              <a:t> </a:t>
            </a:r>
            <a:r>
              <a:rPr sz="1800" dirty="0">
                <a:latin typeface="Calibri"/>
                <a:cs typeface="Calibri"/>
              </a:rPr>
              <a:t>galerie</a:t>
            </a:r>
            <a:r>
              <a:rPr sz="1800" spc="30" dirty="0">
                <a:latin typeface="Times New Roman"/>
                <a:cs typeface="Times New Roman"/>
              </a:rPr>
              <a:t> </a:t>
            </a:r>
            <a:r>
              <a:rPr sz="1800" dirty="0">
                <a:latin typeface="Calibri"/>
                <a:cs typeface="Calibri"/>
              </a:rPr>
              <a:t>sera</a:t>
            </a:r>
            <a:r>
              <a:rPr sz="1800" spc="30" dirty="0">
                <a:latin typeface="Times New Roman"/>
                <a:cs typeface="Times New Roman"/>
              </a:rPr>
              <a:t> </a:t>
            </a:r>
            <a:r>
              <a:rPr sz="1800" dirty="0">
                <a:latin typeface="Calibri"/>
                <a:cs typeface="Calibri"/>
              </a:rPr>
              <a:t>de</a:t>
            </a:r>
            <a:r>
              <a:rPr sz="1800" spc="25" dirty="0">
                <a:latin typeface="Times New Roman"/>
                <a:cs typeface="Times New Roman"/>
              </a:rPr>
              <a:t> </a:t>
            </a:r>
            <a:r>
              <a:rPr sz="1800" dirty="0">
                <a:latin typeface="Calibri"/>
                <a:cs typeface="Calibri"/>
              </a:rPr>
              <a:t>l’ordre</a:t>
            </a:r>
            <a:r>
              <a:rPr sz="1800" spc="70" dirty="0">
                <a:latin typeface="Calibri"/>
                <a:cs typeface="Calibri"/>
              </a:rPr>
              <a:t> </a:t>
            </a:r>
            <a:r>
              <a:rPr sz="1800" dirty="0">
                <a:latin typeface="Calibri"/>
                <a:cs typeface="Calibri"/>
              </a:rPr>
              <a:t>de</a:t>
            </a:r>
            <a:r>
              <a:rPr sz="1800" spc="30" dirty="0">
                <a:latin typeface="Times New Roman"/>
                <a:cs typeface="Times New Roman"/>
              </a:rPr>
              <a:t> </a:t>
            </a:r>
            <a:r>
              <a:rPr sz="1800" dirty="0">
                <a:latin typeface="Calibri"/>
                <a:cs typeface="Calibri"/>
              </a:rPr>
              <a:t>2,20</a:t>
            </a:r>
            <a:r>
              <a:rPr sz="1800" spc="25" dirty="0">
                <a:latin typeface="Times New Roman"/>
                <a:cs typeface="Times New Roman"/>
              </a:rPr>
              <a:t> </a:t>
            </a:r>
            <a:r>
              <a:rPr sz="1800" dirty="0">
                <a:latin typeface="Calibri"/>
                <a:cs typeface="Calibri"/>
              </a:rPr>
              <a:t>m</a:t>
            </a:r>
            <a:r>
              <a:rPr sz="1800" spc="30" dirty="0">
                <a:latin typeface="Times New Roman"/>
                <a:cs typeface="Times New Roman"/>
              </a:rPr>
              <a:t> </a:t>
            </a:r>
            <a:r>
              <a:rPr sz="1800" spc="-25" dirty="0">
                <a:latin typeface="Calibri"/>
                <a:cs typeface="Calibri"/>
              </a:rPr>
              <a:t>et</a:t>
            </a:r>
            <a:r>
              <a:rPr sz="1800" spc="-25" dirty="0">
                <a:latin typeface="Times New Roman"/>
                <a:cs typeface="Times New Roman"/>
              </a:rPr>
              <a:t> </a:t>
            </a:r>
            <a:r>
              <a:rPr sz="1800" dirty="0">
                <a:latin typeface="Calibri"/>
                <a:cs typeface="Calibri"/>
              </a:rPr>
              <a:t>son</a:t>
            </a:r>
            <a:r>
              <a:rPr sz="1800" spc="-85" dirty="0">
                <a:latin typeface="Times New Roman"/>
                <a:cs typeface="Times New Roman"/>
              </a:rPr>
              <a:t> </a:t>
            </a:r>
            <a:r>
              <a:rPr sz="1800" dirty="0">
                <a:latin typeface="Calibri"/>
                <a:cs typeface="Calibri"/>
              </a:rPr>
              <a:t>tracé</a:t>
            </a:r>
            <a:r>
              <a:rPr sz="1800" spc="-75" dirty="0">
                <a:latin typeface="Times New Roman"/>
                <a:cs typeface="Times New Roman"/>
              </a:rPr>
              <a:t> </a:t>
            </a:r>
            <a:r>
              <a:rPr sz="1800" dirty="0">
                <a:latin typeface="Calibri"/>
                <a:cs typeface="Calibri"/>
              </a:rPr>
              <a:t>ne</a:t>
            </a:r>
            <a:r>
              <a:rPr sz="1800" spc="-85" dirty="0">
                <a:latin typeface="Times New Roman"/>
                <a:cs typeface="Times New Roman"/>
              </a:rPr>
              <a:t> </a:t>
            </a:r>
            <a:r>
              <a:rPr sz="1800" spc="-10" dirty="0">
                <a:latin typeface="Calibri"/>
                <a:cs typeface="Calibri"/>
              </a:rPr>
              <a:t>pourra</a:t>
            </a:r>
            <a:r>
              <a:rPr sz="1800" spc="-75" dirty="0">
                <a:latin typeface="Times New Roman"/>
                <a:cs typeface="Times New Roman"/>
              </a:rPr>
              <a:t> </a:t>
            </a:r>
            <a:r>
              <a:rPr sz="1800" dirty="0">
                <a:latin typeface="Calibri"/>
                <a:cs typeface="Calibri"/>
              </a:rPr>
              <a:t>être</a:t>
            </a:r>
            <a:r>
              <a:rPr sz="1800" spc="-70" dirty="0">
                <a:latin typeface="Times New Roman"/>
                <a:cs typeface="Times New Roman"/>
              </a:rPr>
              <a:t> </a:t>
            </a:r>
            <a:r>
              <a:rPr sz="1800" dirty="0">
                <a:latin typeface="Calibri"/>
                <a:cs typeface="Calibri"/>
              </a:rPr>
              <a:t>très</a:t>
            </a:r>
            <a:r>
              <a:rPr sz="1800" spc="-80" dirty="0">
                <a:latin typeface="Times New Roman"/>
                <a:cs typeface="Times New Roman"/>
              </a:rPr>
              <a:t> </a:t>
            </a:r>
            <a:r>
              <a:rPr sz="1800" spc="-10" dirty="0">
                <a:latin typeface="Calibri"/>
                <a:cs typeface="Calibri"/>
              </a:rPr>
              <a:t>sinueux.</a:t>
            </a:r>
            <a:endParaRPr sz="1800">
              <a:latin typeface="Calibri"/>
              <a:cs typeface="Calibri"/>
            </a:endParaRPr>
          </a:p>
        </p:txBody>
      </p:sp>
      <p:pic>
        <p:nvPicPr>
          <p:cNvPr id="4" name="object 4"/>
          <p:cNvPicPr/>
          <p:nvPr/>
        </p:nvPicPr>
        <p:blipFill>
          <a:blip r:embed="rId2" cstate="print"/>
          <a:stretch>
            <a:fillRect/>
          </a:stretch>
        </p:blipFill>
        <p:spPr>
          <a:xfrm>
            <a:off x="5614415" y="3906011"/>
            <a:ext cx="1895856" cy="2951988"/>
          </a:xfrm>
          <a:prstGeom prst="rect">
            <a:avLst/>
          </a:prstGeom>
        </p:spPr>
      </p:pic>
      <p:pic>
        <p:nvPicPr>
          <p:cNvPr id="5" name="object 5"/>
          <p:cNvPicPr/>
          <p:nvPr/>
        </p:nvPicPr>
        <p:blipFill>
          <a:blip r:embed="rId3" cstate="print"/>
          <a:stretch>
            <a:fillRect/>
          </a:stretch>
        </p:blipFill>
        <p:spPr>
          <a:xfrm>
            <a:off x="1187196" y="3906010"/>
            <a:ext cx="3924300" cy="2942844"/>
          </a:xfrm>
          <a:prstGeom prst="rect">
            <a:avLst/>
          </a:prstGeom>
        </p:spPr>
      </p:pic>
      <p:pic>
        <p:nvPicPr>
          <p:cNvPr id="6" name="object 6"/>
          <p:cNvPicPr/>
          <p:nvPr/>
        </p:nvPicPr>
        <p:blipFill>
          <a:blip r:embed="rId4" cstate="print"/>
          <a:stretch>
            <a:fillRect/>
          </a:stretch>
        </p:blipFill>
        <p:spPr>
          <a:xfrm>
            <a:off x="8151876" y="0"/>
            <a:ext cx="990600" cy="765048"/>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14</a:t>
            </a:fld>
            <a:endParaRPr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51876" y="0"/>
            <a:ext cx="990600" cy="765048"/>
          </a:xfrm>
          <a:prstGeom prst="rect">
            <a:avLst/>
          </a:prstGeom>
        </p:spPr>
      </p:pic>
      <p:sp>
        <p:nvSpPr>
          <p:cNvPr id="3" name="object 3"/>
          <p:cNvSpPr txBox="1"/>
          <p:nvPr/>
        </p:nvSpPr>
        <p:spPr>
          <a:xfrm>
            <a:off x="8439645" y="6405984"/>
            <a:ext cx="155575" cy="152400"/>
          </a:xfrm>
          <a:prstGeom prst="rect">
            <a:avLst/>
          </a:prstGeom>
        </p:spPr>
        <p:txBody>
          <a:bodyPr vert="horz" wrap="square" lIns="0" tIns="0" rIns="0" bIns="0" rtlCol="0">
            <a:spAutoFit/>
          </a:bodyPr>
          <a:lstStyle/>
          <a:p>
            <a:pPr>
              <a:lnSpc>
                <a:spcPts val="1140"/>
              </a:lnSpc>
            </a:pPr>
            <a:r>
              <a:rPr sz="1200" spc="-25" dirty="0">
                <a:solidFill>
                  <a:srgbClr val="888888"/>
                </a:solidFill>
                <a:latin typeface="Calibri"/>
                <a:cs typeface="Calibri"/>
              </a:rPr>
              <a:t>17</a:t>
            </a:r>
            <a:endParaRPr sz="1200">
              <a:latin typeface="Calibri"/>
              <a:cs typeface="Calibri"/>
            </a:endParaRPr>
          </a:p>
        </p:txBody>
      </p:sp>
      <p:sp>
        <p:nvSpPr>
          <p:cNvPr id="4" name="object 4"/>
          <p:cNvSpPr txBox="1">
            <a:spLocks noGrp="1"/>
          </p:cNvSpPr>
          <p:nvPr>
            <p:ph type="title"/>
          </p:nvPr>
        </p:nvSpPr>
        <p:spPr>
          <a:prstGeom prst="rect">
            <a:avLst/>
          </a:prstGeom>
        </p:spPr>
        <p:txBody>
          <a:bodyPr vert="horz" wrap="square" lIns="0" tIns="93713" rIns="0" bIns="0" rtlCol="0">
            <a:spAutoFit/>
          </a:bodyPr>
          <a:lstStyle/>
          <a:p>
            <a:pPr marL="13970">
              <a:lnSpc>
                <a:spcPct val="100000"/>
              </a:lnSpc>
              <a:spcBef>
                <a:spcPts val="100"/>
              </a:spcBef>
            </a:pPr>
            <a:r>
              <a:rPr sz="1800" dirty="0">
                <a:solidFill>
                  <a:srgbClr val="00AF50"/>
                </a:solidFill>
              </a:rPr>
              <a:t>2.1.3.</a:t>
            </a:r>
            <a:r>
              <a:rPr sz="1800" b="0" spc="-85" dirty="0">
                <a:solidFill>
                  <a:srgbClr val="00AF50"/>
                </a:solidFill>
                <a:latin typeface="Times New Roman"/>
                <a:cs typeface="Times New Roman"/>
              </a:rPr>
              <a:t> </a:t>
            </a:r>
            <a:r>
              <a:rPr sz="1800" dirty="0">
                <a:solidFill>
                  <a:srgbClr val="00AF50"/>
                </a:solidFill>
              </a:rPr>
              <a:t>LES</a:t>
            </a:r>
            <a:r>
              <a:rPr sz="1800" b="0" spc="-65" dirty="0">
                <a:solidFill>
                  <a:srgbClr val="00AF50"/>
                </a:solidFill>
                <a:latin typeface="Times New Roman"/>
                <a:cs typeface="Times New Roman"/>
              </a:rPr>
              <a:t> </a:t>
            </a:r>
            <a:r>
              <a:rPr sz="1800" spc="-10" dirty="0">
                <a:solidFill>
                  <a:srgbClr val="00AF50"/>
                </a:solidFill>
              </a:rPr>
              <a:t>SONDAGES</a:t>
            </a:r>
            <a:r>
              <a:rPr sz="1800" b="0" spc="-75" dirty="0">
                <a:solidFill>
                  <a:srgbClr val="00AF50"/>
                </a:solidFill>
                <a:latin typeface="Times New Roman"/>
                <a:cs typeface="Times New Roman"/>
              </a:rPr>
              <a:t> </a:t>
            </a:r>
            <a:r>
              <a:rPr sz="1800" spc="-10" dirty="0">
                <a:solidFill>
                  <a:srgbClr val="00AF50"/>
                </a:solidFill>
              </a:rPr>
              <a:t>MECANIQUES</a:t>
            </a:r>
            <a:endParaRPr sz="1800">
              <a:latin typeface="Times New Roman"/>
              <a:cs typeface="Times New Roman"/>
            </a:endParaRPr>
          </a:p>
        </p:txBody>
      </p:sp>
      <p:grpSp>
        <p:nvGrpSpPr>
          <p:cNvPr id="5" name="object 5"/>
          <p:cNvGrpSpPr/>
          <p:nvPr/>
        </p:nvGrpSpPr>
        <p:grpSpPr>
          <a:xfrm>
            <a:off x="1159700" y="536384"/>
            <a:ext cx="906780" cy="2823210"/>
            <a:chOff x="1159700" y="536384"/>
            <a:chExt cx="906780" cy="2823210"/>
          </a:xfrm>
        </p:grpSpPr>
        <p:sp>
          <p:nvSpPr>
            <p:cNvPr id="6" name="object 6"/>
            <p:cNvSpPr/>
            <p:nvPr/>
          </p:nvSpPr>
          <p:spPr>
            <a:xfrm>
              <a:off x="1704600" y="1283963"/>
              <a:ext cx="348615" cy="1327150"/>
            </a:xfrm>
            <a:custGeom>
              <a:avLst/>
              <a:gdLst/>
              <a:ahLst/>
              <a:cxnLst/>
              <a:rect l="l" t="t" r="r" b="b"/>
              <a:pathLst>
                <a:path w="348614" h="1327150">
                  <a:moveTo>
                    <a:pt x="0" y="662959"/>
                  </a:moveTo>
                  <a:lnTo>
                    <a:pt x="174231" y="662959"/>
                  </a:lnTo>
                  <a:lnTo>
                    <a:pt x="174231" y="1327029"/>
                  </a:lnTo>
                  <a:lnTo>
                    <a:pt x="348481" y="1327029"/>
                  </a:lnTo>
                </a:path>
                <a:path w="348614" h="1327150">
                  <a:moveTo>
                    <a:pt x="0" y="662959"/>
                  </a:moveTo>
                  <a:lnTo>
                    <a:pt x="348481" y="662959"/>
                  </a:lnTo>
                </a:path>
                <a:path w="348614" h="1327150">
                  <a:moveTo>
                    <a:pt x="0" y="664095"/>
                  </a:moveTo>
                  <a:lnTo>
                    <a:pt x="174231" y="664095"/>
                  </a:lnTo>
                  <a:lnTo>
                    <a:pt x="174231" y="0"/>
                  </a:lnTo>
                  <a:lnTo>
                    <a:pt x="348481" y="0"/>
                  </a:lnTo>
                </a:path>
              </a:pathLst>
            </a:custGeom>
            <a:ln w="25908">
              <a:solidFill>
                <a:srgbClr val="3C6595"/>
              </a:solidFill>
            </a:ln>
          </p:spPr>
          <p:txBody>
            <a:bodyPr wrap="square" lIns="0" tIns="0" rIns="0" bIns="0" rtlCol="0"/>
            <a:lstStyle/>
            <a:p>
              <a:endParaRPr/>
            </a:p>
          </p:txBody>
        </p:sp>
        <p:sp>
          <p:nvSpPr>
            <p:cNvPr id="7" name="object 7"/>
            <p:cNvSpPr/>
            <p:nvPr/>
          </p:nvSpPr>
          <p:spPr>
            <a:xfrm>
              <a:off x="1172718" y="549402"/>
              <a:ext cx="532130" cy="2797175"/>
            </a:xfrm>
            <a:custGeom>
              <a:avLst/>
              <a:gdLst/>
              <a:ahLst/>
              <a:cxnLst/>
              <a:rect l="l" t="t" r="r" b="b"/>
              <a:pathLst>
                <a:path w="532130" h="2797175">
                  <a:moveTo>
                    <a:pt x="531886" y="0"/>
                  </a:moveTo>
                  <a:lnTo>
                    <a:pt x="0" y="0"/>
                  </a:lnTo>
                  <a:lnTo>
                    <a:pt x="0" y="2796552"/>
                  </a:lnTo>
                  <a:lnTo>
                    <a:pt x="531886" y="2796552"/>
                  </a:lnTo>
                  <a:lnTo>
                    <a:pt x="531886" y="0"/>
                  </a:lnTo>
                  <a:close/>
                </a:path>
              </a:pathLst>
            </a:custGeom>
            <a:solidFill>
              <a:srgbClr val="4F80BC"/>
            </a:solidFill>
          </p:spPr>
          <p:txBody>
            <a:bodyPr wrap="square" lIns="0" tIns="0" rIns="0" bIns="0" rtlCol="0"/>
            <a:lstStyle/>
            <a:p>
              <a:endParaRPr/>
            </a:p>
          </p:txBody>
        </p:sp>
        <p:sp>
          <p:nvSpPr>
            <p:cNvPr id="8" name="object 8"/>
            <p:cNvSpPr/>
            <p:nvPr/>
          </p:nvSpPr>
          <p:spPr>
            <a:xfrm>
              <a:off x="1172718" y="549402"/>
              <a:ext cx="532130" cy="2797175"/>
            </a:xfrm>
            <a:custGeom>
              <a:avLst/>
              <a:gdLst/>
              <a:ahLst/>
              <a:cxnLst/>
              <a:rect l="l" t="t" r="r" b="b"/>
              <a:pathLst>
                <a:path w="532130" h="2797175">
                  <a:moveTo>
                    <a:pt x="0" y="2796552"/>
                  </a:moveTo>
                  <a:lnTo>
                    <a:pt x="531886" y="2796552"/>
                  </a:lnTo>
                  <a:lnTo>
                    <a:pt x="531886" y="0"/>
                  </a:lnTo>
                  <a:lnTo>
                    <a:pt x="0" y="0"/>
                  </a:lnTo>
                  <a:lnTo>
                    <a:pt x="0" y="2796552"/>
                  </a:lnTo>
                  <a:close/>
                </a:path>
              </a:pathLst>
            </a:custGeom>
            <a:ln w="25908">
              <a:solidFill>
                <a:srgbClr val="FFFFFF"/>
              </a:solidFill>
            </a:ln>
          </p:spPr>
          <p:txBody>
            <a:bodyPr wrap="square" lIns="0" tIns="0" rIns="0" bIns="0" rtlCol="0"/>
            <a:lstStyle/>
            <a:p>
              <a:endParaRPr/>
            </a:p>
          </p:txBody>
        </p:sp>
      </p:grpSp>
      <p:sp>
        <p:nvSpPr>
          <p:cNvPr id="9" name="object 9"/>
          <p:cNvSpPr txBox="1"/>
          <p:nvPr/>
        </p:nvSpPr>
        <p:spPr>
          <a:xfrm>
            <a:off x="1319136" y="1187361"/>
            <a:ext cx="254000" cy="1519555"/>
          </a:xfrm>
          <a:prstGeom prst="rect">
            <a:avLst/>
          </a:prstGeom>
        </p:spPr>
        <p:txBody>
          <a:bodyPr vert="vert270" wrap="square" lIns="0" tIns="0" rIns="0" bIns="0" rtlCol="0">
            <a:spAutoFit/>
          </a:bodyPr>
          <a:lstStyle/>
          <a:p>
            <a:pPr marL="12700">
              <a:lnSpc>
                <a:spcPts val="1810"/>
              </a:lnSpc>
            </a:pPr>
            <a:r>
              <a:rPr sz="1800" spc="-20" dirty="0">
                <a:solidFill>
                  <a:srgbClr val="FFFFFF"/>
                </a:solidFill>
                <a:latin typeface="Calibri"/>
                <a:cs typeface="Calibri"/>
              </a:rPr>
              <a:t>Différents</a:t>
            </a:r>
            <a:r>
              <a:rPr sz="1800" spc="-30" dirty="0">
                <a:solidFill>
                  <a:srgbClr val="FFFFFF"/>
                </a:solidFill>
                <a:latin typeface="Times New Roman"/>
                <a:cs typeface="Times New Roman"/>
              </a:rPr>
              <a:t> </a:t>
            </a:r>
            <a:r>
              <a:rPr sz="1800" spc="-20" dirty="0">
                <a:solidFill>
                  <a:srgbClr val="FFFFFF"/>
                </a:solidFill>
                <a:latin typeface="Calibri"/>
                <a:cs typeface="Calibri"/>
              </a:rPr>
              <a:t>Types</a:t>
            </a:r>
            <a:endParaRPr sz="1800">
              <a:latin typeface="Calibri"/>
              <a:cs typeface="Calibri"/>
            </a:endParaRPr>
          </a:p>
        </p:txBody>
      </p:sp>
      <p:grpSp>
        <p:nvGrpSpPr>
          <p:cNvPr id="10" name="object 10"/>
          <p:cNvGrpSpPr/>
          <p:nvPr/>
        </p:nvGrpSpPr>
        <p:grpSpPr>
          <a:xfrm>
            <a:off x="2040559" y="1004248"/>
            <a:ext cx="1768475" cy="558165"/>
            <a:chOff x="2040559" y="1004248"/>
            <a:chExt cx="1768475" cy="558165"/>
          </a:xfrm>
        </p:grpSpPr>
        <p:sp>
          <p:nvSpPr>
            <p:cNvPr id="11" name="object 11"/>
            <p:cNvSpPr/>
            <p:nvPr/>
          </p:nvSpPr>
          <p:spPr>
            <a:xfrm>
              <a:off x="2053577" y="1017265"/>
              <a:ext cx="1742439" cy="532130"/>
            </a:xfrm>
            <a:custGeom>
              <a:avLst/>
              <a:gdLst/>
              <a:ahLst/>
              <a:cxnLst/>
              <a:rect l="l" t="t" r="r" b="b"/>
              <a:pathLst>
                <a:path w="1742439" h="532130">
                  <a:moveTo>
                    <a:pt x="1741932" y="0"/>
                  </a:moveTo>
                  <a:lnTo>
                    <a:pt x="0" y="0"/>
                  </a:lnTo>
                  <a:lnTo>
                    <a:pt x="0" y="531886"/>
                  </a:lnTo>
                  <a:lnTo>
                    <a:pt x="1741932" y="531886"/>
                  </a:lnTo>
                  <a:lnTo>
                    <a:pt x="1741932" y="0"/>
                  </a:lnTo>
                  <a:close/>
                </a:path>
              </a:pathLst>
            </a:custGeom>
            <a:solidFill>
              <a:srgbClr val="001F5F"/>
            </a:solidFill>
          </p:spPr>
          <p:txBody>
            <a:bodyPr wrap="square" lIns="0" tIns="0" rIns="0" bIns="0" rtlCol="0"/>
            <a:lstStyle/>
            <a:p>
              <a:endParaRPr/>
            </a:p>
          </p:txBody>
        </p:sp>
        <p:sp>
          <p:nvSpPr>
            <p:cNvPr id="12" name="object 12"/>
            <p:cNvSpPr/>
            <p:nvPr/>
          </p:nvSpPr>
          <p:spPr>
            <a:xfrm>
              <a:off x="2053577" y="1017265"/>
              <a:ext cx="1742439" cy="532130"/>
            </a:xfrm>
            <a:custGeom>
              <a:avLst/>
              <a:gdLst/>
              <a:ahLst/>
              <a:cxnLst/>
              <a:rect l="l" t="t" r="r" b="b"/>
              <a:pathLst>
                <a:path w="1742439" h="532130">
                  <a:moveTo>
                    <a:pt x="0" y="531886"/>
                  </a:moveTo>
                  <a:lnTo>
                    <a:pt x="1741932" y="531886"/>
                  </a:lnTo>
                  <a:lnTo>
                    <a:pt x="1741932" y="0"/>
                  </a:lnTo>
                  <a:lnTo>
                    <a:pt x="0" y="0"/>
                  </a:lnTo>
                  <a:lnTo>
                    <a:pt x="0" y="531886"/>
                  </a:lnTo>
                  <a:close/>
                </a:path>
              </a:pathLst>
            </a:custGeom>
            <a:ln w="25907">
              <a:solidFill>
                <a:srgbClr val="FFFFFF"/>
              </a:solidFill>
            </a:ln>
          </p:spPr>
          <p:txBody>
            <a:bodyPr wrap="square" lIns="0" tIns="0" rIns="0" bIns="0" rtlCol="0"/>
            <a:lstStyle/>
            <a:p>
              <a:endParaRPr/>
            </a:p>
          </p:txBody>
        </p:sp>
      </p:grpSp>
      <p:sp>
        <p:nvSpPr>
          <p:cNvPr id="13" name="object 13"/>
          <p:cNvSpPr txBox="1"/>
          <p:nvPr/>
        </p:nvSpPr>
        <p:spPr>
          <a:xfrm>
            <a:off x="2053577" y="1017265"/>
            <a:ext cx="1742439" cy="532130"/>
          </a:xfrm>
          <a:prstGeom prst="rect">
            <a:avLst/>
          </a:prstGeom>
        </p:spPr>
        <p:txBody>
          <a:bodyPr vert="horz" wrap="square" lIns="0" tIns="101600" rIns="0" bIns="0" rtlCol="0">
            <a:spAutoFit/>
          </a:bodyPr>
          <a:lstStyle/>
          <a:p>
            <a:pPr marL="342265">
              <a:lnSpc>
                <a:spcPct val="100000"/>
              </a:lnSpc>
              <a:spcBef>
                <a:spcPts val="800"/>
              </a:spcBef>
            </a:pPr>
            <a:r>
              <a:rPr sz="1800" spc="-10" dirty="0">
                <a:solidFill>
                  <a:srgbClr val="FFFFFF"/>
                </a:solidFill>
                <a:latin typeface="Calibri"/>
                <a:cs typeface="Calibri"/>
              </a:rPr>
              <a:t>Profondeur</a:t>
            </a:r>
            <a:endParaRPr sz="1800">
              <a:latin typeface="Calibri"/>
              <a:cs typeface="Calibri"/>
            </a:endParaRPr>
          </a:p>
        </p:txBody>
      </p:sp>
      <p:grpSp>
        <p:nvGrpSpPr>
          <p:cNvPr id="14" name="object 14"/>
          <p:cNvGrpSpPr/>
          <p:nvPr/>
        </p:nvGrpSpPr>
        <p:grpSpPr>
          <a:xfrm>
            <a:off x="2040559" y="1668718"/>
            <a:ext cx="1768475" cy="558165"/>
            <a:chOff x="2040559" y="1668718"/>
            <a:chExt cx="1768475" cy="558165"/>
          </a:xfrm>
        </p:grpSpPr>
        <p:sp>
          <p:nvSpPr>
            <p:cNvPr id="15" name="object 15"/>
            <p:cNvSpPr/>
            <p:nvPr/>
          </p:nvSpPr>
          <p:spPr>
            <a:xfrm>
              <a:off x="2053577" y="1681735"/>
              <a:ext cx="1742439" cy="532130"/>
            </a:xfrm>
            <a:custGeom>
              <a:avLst/>
              <a:gdLst/>
              <a:ahLst/>
              <a:cxnLst/>
              <a:rect l="l" t="t" r="r" b="b"/>
              <a:pathLst>
                <a:path w="1742439" h="532130">
                  <a:moveTo>
                    <a:pt x="1741932" y="0"/>
                  </a:moveTo>
                  <a:lnTo>
                    <a:pt x="0" y="0"/>
                  </a:lnTo>
                  <a:lnTo>
                    <a:pt x="0" y="531886"/>
                  </a:lnTo>
                  <a:lnTo>
                    <a:pt x="1741932" y="531886"/>
                  </a:lnTo>
                  <a:lnTo>
                    <a:pt x="1741932" y="0"/>
                  </a:lnTo>
                  <a:close/>
                </a:path>
              </a:pathLst>
            </a:custGeom>
            <a:solidFill>
              <a:srgbClr val="001F5F"/>
            </a:solidFill>
          </p:spPr>
          <p:txBody>
            <a:bodyPr wrap="square" lIns="0" tIns="0" rIns="0" bIns="0" rtlCol="0"/>
            <a:lstStyle/>
            <a:p>
              <a:endParaRPr/>
            </a:p>
          </p:txBody>
        </p:sp>
        <p:sp>
          <p:nvSpPr>
            <p:cNvPr id="16" name="object 16"/>
            <p:cNvSpPr/>
            <p:nvPr/>
          </p:nvSpPr>
          <p:spPr>
            <a:xfrm>
              <a:off x="2053577" y="1681735"/>
              <a:ext cx="1742439" cy="532130"/>
            </a:xfrm>
            <a:custGeom>
              <a:avLst/>
              <a:gdLst/>
              <a:ahLst/>
              <a:cxnLst/>
              <a:rect l="l" t="t" r="r" b="b"/>
              <a:pathLst>
                <a:path w="1742439" h="532130">
                  <a:moveTo>
                    <a:pt x="0" y="531886"/>
                  </a:moveTo>
                  <a:lnTo>
                    <a:pt x="1741932" y="531886"/>
                  </a:lnTo>
                  <a:lnTo>
                    <a:pt x="1741932" y="0"/>
                  </a:lnTo>
                  <a:lnTo>
                    <a:pt x="0" y="0"/>
                  </a:lnTo>
                  <a:lnTo>
                    <a:pt x="0" y="531886"/>
                  </a:lnTo>
                  <a:close/>
                </a:path>
              </a:pathLst>
            </a:custGeom>
            <a:ln w="25907">
              <a:solidFill>
                <a:srgbClr val="FFFFFF"/>
              </a:solidFill>
            </a:ln>
          </p:spPr>
          <p:txBody>
            <a:bodyPr wrap="square" lIns="0" tIns="0" rIns="0" bIns="0" rtlCol="0"/>
            <a:lstStyle/>
            <a:p>
              <a:endParaRPr/>
            </a:p>
          </p:txBody>
        </p:sp>
      </p:grpSp>
      <p:sp>
        <p:nvSpPr>
          <p:cNvPr id="17" name="object 17"/>
          <p:cNvSpPr txBox="1"/>
          <p:nvPr/>
        </p:nvSpPr>
        <p:spPr>
          <a:xfrm>
            <a:off x="2053577" y="1681735"/>
            <a:ext cx="1742439" cy="532130"/>
          </a:xfrm>
          <a:prstGeom prst="rect">
            <a:avLst/>
          </a:prstGeom>
        </p:spPr>
        <p:txBody>
          <a:bodyPr vert="horz" wrap="square" lIns="0" tIns="101600" rIns="0" bIns="0" rtlCol="0">
            <a:spAutoFit/>
          </a:bodyPr>
          <a:lstStyle/>
          <a:p>
            <a:pPr marL="436880">
              <a:lnSpc>
                <a:spcPct val="100000"/>
              </a:lnSpc>
              <a:spcBef>
                <a:spcPts val="800"/>
              </a:spcBef>
            </a:pPr>
            <a:r>
              <a:rPr sz="1800" spc="-10" dirty="0">
                <a:solidFill>
                  <a:srgbClr val="FFFFFF"/>
                </a:solidFill>
                <a:latin typeface="Calibri"/>
                <a:cs typeface="Calibri"/>
              </a:rPr>
              <a:t>Diamètre</a:t>
            </a:r>
            <a:endParaRPr sz="1800">
              <a:latin typeface="Calibri"/>
              <a:cs typeface="Calibri"/>
            </a:endParaRPr>
          </a:p>
        </p:txBody>
      </p:sp>
      <p:grpSp>
        <p:nvGrpSpPr>
          <p:cNvPr id="18" name="object 18"/>
          <p:cNvGrpSpPr/>
          <p:nvPr/>
        </p:nvGrpSpPr>
        <p:grpSpPr>
          <a:xfrm>
            <a:off x="2040623" y="2333247"/>
            <a:ext cx="1767839" cy="556260"/>
            <a:chOff x="2040623" y="2333247"/>
            <a:chExt cx="1767839" cy="556260"/>
          </a:xfrm>
        </p:grpSpPr>
        <p:sp>
          <p:nvSpPr>
            <p:cNvPr id="19" name="object 19"/>
            <p:cNvSpPr/>
            <p:nvPr/>
          </p:nvSpPr>
          <p:spPr>
            <a:xfrm>
              <a:off x="2053577" y="2346201"/>
              <a:ext cx="1742439" cy="530860"/>
            </a:xfrm>
            <a:custGeom>
              <a:avLst/>
              <a:gdLst/>
              <a:ahLst/>
              <a:cxnLst/>
              <a:rect l="l" t="t" r="r" b="b"/>
              <a:pathLst>
                <a:path w="1742439" h="530860">
                  <a:moveTo>
                    <a:pt x="1741932" y="0"/>
                  </a:moveTo>
                  <a:lnTo>
                    <a:pt x="0" y="0"/>
                  </a:lnTo>
                  <a:lnTo>
                    <a:pt x="0" y="530348"/>
                  </a:lnTo>
                  <a:lnTo>
                    <a:pt x="1741932" y="530348"/>
                  </a:lnTo>
                  <a:lnTo>
                    <a:pt x="1741932" y="0"/>
                  </a:lnTo>
                  <a:close/>
                </a:path>
              </a:pathLst>
            </a:custGeom>
            <a:solidFill>
              <a:srgbClr val="001F5F"/>
            </a:solidFill>
          </p:spPr>
          <p:txBody>
            <a:bodyPr wrap="square" lIns="0" tIns="0" rIns="0" bIns="0" rtlCol="0"/>
            <a:lstStyle/>
            <a:p>
              <a:endParaRPr/>
            </a:p>
          </p:txBody>
        </p:sp>
        <p:sp>
          <p:nvSpPr>
            <p:cNvPr id="20" name="object 20"/>
            <p:cNvSpPr/>
            <p:nvPr/>
          </p:nvSpPr>
          <p:spPr>
            <a:xfrm>
              <a:off x="2053577" y="2346201"/>
              <a:ext cx="1742439" cy="530860"/>
            </a:xfrm>
            <a:custGeom>
              <a:avLst/>
              <a:gdLst/>
              <a:ahLst/>
              <a:cxnLst/>
              <a:rect l="l" t="t" r="r" b="b"/>
              <a:pathLst>
                <a:path w="1742439" h="530860">
                  <a:moveTo>
                    <a:pt x="0" y="530348"/>
                  </a:moveTo>
                  <a:lnTo>
                    <a:pt x="1741932" y="530348"/>
                  </a:lnTo>
                  <a:lnTo>
                    <a:pt x="1741932" y="0"/>
                  </a:lnTo>
                  <a:lnTo>
                    <a:pt x="0" y="0"/>
                  </a:lnTo>
                  <a:lnTo>
                    <a:pt x="0" y="530348"/>
                  </a:lnTo>
                  <a:close/>
                </a:path>
              </a:pathLst>
            </a:custGeom>
            <a:ln w="25908">
              <a:solidFill>
                <a:srgbClr val="FFFFFF"/>
              </a:solidFill>
            </a:ln>
          </p:spPr>
          <p:txBody>
            <a:bodyPr wrap="square" lIns="0" tIns="0" rIns="0" bIns="0" rtlCol="0"/>
            <a:lstStyle/>
            <a:p>
              <a:endParaRPr/>
            </a:p>
          </p:txBody>
        </p:sp>
      </p:grpSp>
      <p:sp>
        <p:nvSpPr>
          <p:cNvPr id="21" name="object 21"/>
          <p:cNvSpPr txBox="1"/>
          <p:nvPr/>
        </p:nvSpPr>
        <p:spPr>
          <a:xfrm>
            <a:off x="2053577" y="2346201"/>
            <a:ext cx="1742439" cy="530860"/>
          </a:xfrm>
          <a:prstGeom prst="rect">
            <a:avLst/>
          </a:prstGeom>
        </p:spPr>
        <p:txBody>
          <a:bodyPr vert="horz" wrap="square" lIns="0" tIns="4445" rIns="0" bIns="0" rtlCol="0">
            <a:spAutoFit/>
          </a:bodyPr>
          <a:lstStyle/>
          <a:p>
            <a:pPr marL="347345" marR="343535" indent="103505">
              <a:lnSpc>
                <a:spcPts val="1970"/>
              </a:lnSpc>
              <a:spcBef>
                <a:spcPts val="35"/>
              </a:spcBef>
            </a:pPr>
            <a:r>
              <a:rPr sz="1800" dirty="0">
                <a:solidFill>
                  <a:srgbClr val="FFFFFF"/>
                </a:solidFill>
                <a:latin typeface="Calibri"/>
                <a:cs typeface="Calibri"/>
              </a:rPr>
              <a:t>Mode</a:t>
            </a:r>
            <a:r>
              <a:rPr sz="1800" spc="-90" dirty="0">
                <a:solidFill>
                  <a:srgbClr val="FFFFFF"/>
                </a:solidFill>
                <a:latin typeface="Times New Roman"/>
                <a:cs typeface="Times New Roman"/>
              </a:rPr>
              <a:t> </a:t>
            </a:r>
            <a:r>
              <a:rPr sz="1800" spc="-35" dirty="0">
                <a:solidFill>
                  <a:srgbClr val="FFFFFF"/>
                </a:solidFill>
                <a:latin typeface="Calibri"/>
                <a:cs typeface="Calibri"/>
              </a:rPr>
              <a:t>de</a:t>
            </a:r>
            <a:r>
              <a:rPr sz="1800" spc="-35" dirty="0">
                <a:solidFill>
                  <a:srgbClr val="FFFFFF"/>
                </a:solidFill>
                <a:latin typeface="Times New Roman"/>
                <a:cs typeface="Times New Roman"/>
              </a:rPr>
              <a:t> </a:t>
            </a:r>
            <a:r>
              <a:rPr sz="1800" spc="-25" dirty="0">
                <a:solidFill>
                  <a:srgbClr val="FFFFFF"/>
                </a:solidFill>
                <a:latin typeface="Calibri"/>
                <a:cs typeface="Calibri"/>
              </a:rPr>
              <a:t>Perforation</a:t>
            </a:r>
            <a:endParaRPr sz="1800">
              <a:latin typeface="Calibri"/>
              <a:cs typeface="Calibri"/>
            </a:endParaRPr>
          </a:p>
        </p:txBody>
      </p:sp>
      <p:pic>
        <p:nvPicPr>
          <p:cNvPr id="22" name="object 22"/>
          <p:cNvPicPr/>
          <p:nvPr/>
        </p:nvPicPr>
        <p:blipFill>
          <a:blip r:embed="rId3" cstate="print"/>
          <a:stretch>
            <a:fillRect/>
          </a:stretch>
        </p:blipFill>
        <p:spPr>
          <a:xfrm>
            <a:off x="4067555" y="644650"/>
            <a:ext cx="5076444" cy="6096000"/>
          </a:xfrm>
          <a:prstGeom prst="rect">
            <a:avLst/>
          </a:prstGeom>
        </p:spPr>
      </p:pic>
      <p:sp>
        <p:nvSpPr>
          <p:cNvPr id="23" name="object 23"/>
          <p:cNvSpPr txBox="1"/>
          <p:nvPr/>
        </p:nvSpPr>
        <p:spPr>
          <a:xfrm>
            <a:off x="186333" y="3591814"/>
            <a:ext cx="3611879" cy="2220595"/>
          </a:xfrm>
          <a:prstGeom prst="rect">
            <a:avLst/>
          </a:prstGeom>
        </p:spPr>
        <p:txBody>
          <a:bodyPr vert="horz" wrap="square" lIns="0" tIns="12700" rIns="0" bIns="0" rtlCol="0">
            <a:spAutoFit/>
          </a:bodyPr>
          <a:lstStyle/>
          <a:p>
            <a:pPr marL="12700" marR="5080" indent="-635" algn="just">
              <a:lnSpc>
                <a:spcPct val="100000"/>
              </a:lnSpc>
              <a:spcBef>
                <a:spcPts val="100"/>
              </a:spcBef>
            </a:pPr>
            <a:r>
              <a:rPr sz="1800" dirty="0">
                <a:latin typeface="Calibri"/>
                <a:cs typeface="Calibri"/>
              </a:rPr>
              <a:t>Il</a:t>
            </a:r>
            <a:r>
              <a:rPr sz="1800" spc="434" dirty="0">
                <a:latin typeface="Times New Roman"/>
                <a:cs typeface="Times New Roman"/>
              </a:rPr>
              <a:t>  </a:t>
            </a:r>
            <a:r>
              <a:rPr sz="1800" dirty="0">
                <a:latin typeface="Calibri"/>
                <a:cs typeface="Calibri"/>
              </a:rPr>
              <a:t>importe</a:t>
            </a:r>
            <a:r>
              <a:rPr sz="1800" spc="445" dirty="0">
                <a:latin typeface="Times New Roman"/>
                <a:cs typeface="Times New Roman"/>
              </a:rPr>
              <a:t>  </a:t>
            </a:r>
            <a:r>
              <a:rPr sz="1800" dirty="0">
                <a:latin typeface="Calibri"/>
                <a:cs typeface="Calibri"/>
              </a:rPr>
              <a:t>donc</a:t>
            </a:r>
            <a:r>
              <a:rPr sz="1800" spc="445" dirty="0">
                <a:latin typeface="Times New Roman"/>
                <a:cs typeface="Times New Roman"/>
              </a:rPr>
              <a:t>  </a:t>
            </a:r>
            <a:r>
              <a:rPr sz="1800" dirty="0">
                <a:latin typeface="Calibri"/>
                <a:cs typeface="Calibri"/>
              </a:rPr>
              <a:t>que</a:t>
            </a:r>
            <a:r>
              <a:rPr sz="1800" spc="445" dirty="0">
                <a:latin typeface="Times New Roman"/>
                <a:cs typeface="Times New Roman"/>
              </a:rPr>
              <a:t>  </a:t>
            </a:r>
            <a:r>
              <a:rPr sz="1800" spc="-10" dirty="0">
                <a:latin typeface="Calibri"/>
                <a:cs typeface="Calibri"/>
              </a:rPr>
              <a:t>l’ingénieur </a:t>
            </a:r>
            <a:r>
              <a:rPr sz="1800" dirty="0">
                <a:latin typeface="Calibri"/>
                <a:cs typeface="Calibri"/>
              </a:rPr>
              <a:t>connait,</a:t>
            </a:r>
            <a:r>
              <a:rPr sz="1800" spc="90" dirty="0">
                <a:latin typeface="Times New Roman"/>
                <a:cs typeface="Times New Roman"/>
              </a:rPr>
              <a:t> </a:t>
            </a:r>
            <a:r>
              <a:rPr sz="1800" dirty="0">
                <a:latin typeface="Calibri"/>
                <a:cs typeface="Calibri"/>
              </a:rPr>
              <a:t>au</a:t>
            </a:r>
            <a:r>
              <a:rPr sz="1800" spc="95" dirty="0">
                <a:latin typeface="Times New Roman"/>
                <a:cs typeface="Times New Roman"/>
              </a:rPr>
              <a:t> </a:t>
            </a:r>
            <a:r>
              <a:rPr sz="1800" dirty="0">
                <a:latin typeface="Calibri"/>
                <a:cs typeface="Calibri"/>
              </a:rPr>
              <a:t>moins</a:t>
            </a:r>
            <a:r>
              <a:rPr sz="1800" spc="100" dirty="0">
                <a:latin typeface="Times New Roman"/>
                <a:cs typeface="Times New Roman"/>
              </a:rPr>
              <a:t> </a:t>
            </a:r>
            <a:r>
              <a:rPr sz="1800" dirty="0">
                <a:latin typeface="Calibri"/>
                <a:cs typeface="Calibri"/>
              </a:rPr>
              <a:t>sommairement,</a:t>
            </a:r>
            <a:r>
              <a:rPr sz="1800" spc="90" dirty="0">
                <a:latin typeface="Times New Roman"/>
                <a:cs typeface="Times New Roman"/>
              </a:rPr>
              <a:t> </a:t>
            </a:r>
            <a:r>
              <a:rPr sz="1800" spc="-25" dirty="0">
                <a:latin typeface="Calibri"/>
                <a:cs typeface="Calibri"/>
              </a:rPr>
              <a:t>les</a:t>
            </a:r>
            <a:r>
              <a:rPr sz="1800" spc="-25" dirty="0">
                <a:latin typeface="Times New Roman"/>
                <a:cs typeface="Times New Roman"/>
              </a:rPr>
              <a:t> </a:t>
            </a:r>
            <a:r>
              <a:rPr sz="1800" dirty="0">
                <a:latin typeface="Calibri"/>
                <a:cs typeface="Calibri"/>
              </a:rPr>
              <a:t>possibilitées</a:t>
            </a:r>
            <a:r>
              <a:rPr sz="1800" spc="335" dirty="0">
                <a:latin typeface="Times New Roman"/>
                <a:cs typeface="Times New Roman"/>
              </a:rPr>
              <a:t>  </a:t>
            </a:r>
            <a:r>
              <a:rPr sz="1800" dirty="0">
                <a:latin typeface="Calibri"/>
                <a:cs typeface="Calibri"/>
              </a:rPr>
              <a:t>et</a:t>
            </a:r>
            <a:r>
              <a:rPr sz="1800" spc="335" dirty="0">
                <a:latin typeface="Times New Roman"/>
                <a:cs typeface="Times New Roman"/>
              </a:rPr>
              <a:t>  </a:t>
            </a:r>
            <a:r>
              <a:rPr sz="1800" dirty="0">
                <a:latin typeface="Calibri"/>
                <a:cs typeface="Calibri"/>
              </a:rPr>
              <a:t>performances</a:t>
            </a:r>
            <a:r>
              <a:rPr sz="1800" spc="345" dirty="0">
                <a:latin typeface="Times New Roman"/>
                <a:cs typeface="Times New Roman"/>
              </a:rPr>
              <a:t>  </a:t>
            </a:r>
            <a:r>
              <a:rPr sz="1800" spc="-25" dirty="0">
                <a:latin typeface="Calibri"/>
                <a:cs typeface="Calibri"/>
              </a:rPr>
              <a:t>des</a:t>
            </a:r>
            <a:r>
              <a:rPr sz="1800" spc="-25" dirty="0">
                <a:latin typeface="Times New Roman"/>
                <a:cs typeface="Times New Roman"/>
              </a:rPr>
              <a:t> </a:t>
            </a:r>
            <a:r>
              <a:rPr sz="1800" dirty="0">
                <a:latin typeface="Calibri"/>
                <a:cs typeface="Calibri"/>
              </a:rPr>
              <a:t>divers</a:t>
            </a:r>
            <a:r>
              <a:rPr sz="1800" spc="60" dirty="0">
                <a:latin typeface="Times New Roman"/>
                <a:cs typeface="Times New Roman"/>
              </a:rPr>
              <a:t>  </a:t>
            </a:r>
            <a:r>
              <a:rPr sz="1800" dirty="0">
                <a:latin typeface="Calibri"/>
                <a:cs typeface="Calibri"/>
              </a:rPr>
              <a:t>types</a:t>
            </a:r>
            <a:r>
              <a:rPr sz="1800" spc="65" dirty="0">
                <a:latin typeface="Times New Roman"/>
                <a:cs typeface="Times New Roman"/>
              </a:rPr>
              <a:t>  </a:t>
            </a:r>
            <a:r>
              <a:rPr sz="1800" dirty="0">
                <a:latin typeface="Calibri"/>
                <a:cs typeface="Calibri"/>
              </a:rPr>
              <a:t>de</a:t>
            </a:r>
            <a:r>
              <a:rPr sz="1800" spc="60" dirty="0">
                <a:latin typeface="Times New Roman"/>
                <a:cs typeface="Times New Roman"/>
              </a:rPr>
              <a:t>  </a:t>
            </a:r>
            <a:r>
              <a:rPr sz="1800" dirty="0">
                <a:latin typeface="Calibri"/>
                <a:cs typeface="Calibri"/>
              </a:rPr>
              <a:t>matériel,</a:t>
            </a:r>
            <a:r>
              <a:rPr sz="1800" spc="60" dirty="0">
                <a:latin typeface="Times New Roman"/>
                <a:cs typeface="Times New Roman"/>
              </a:rPr>
              <a:t>  </a:t>
            </a:r>
            <a:r>
              <a:rPr sz="1800" dirty="0">
                <a:latin typeface="Calibri"/>
                <a:cs typeface="Calibri"/>
              </a:rPr>
              <a:t>ainsi</a:t>
            </a:r>
            <a:r>
              <a:rPr sz="1800" spc="65" dirty="0">
                <a:latin typeface="Times New Roman"/>
                <a:cs typeface="Times New Roman"/>
              </a:rPr>
              <a:t>  </a:t>
            </a:r>
            <a:r>
              <a:rPr sz="1800" spc="-25" dirty="0">
                <a:latin typeface="Calibri"/>
                <a:cs typeface="Calibri"/>
              </a:rPr>
              <a:t>que</a:t>
            </a:r>
            <a:r>
              <a:rPr sz="1800" spc="-25" dirty="0">
                <a:latin typeface="Times New Roman"/>
                <a:cs typeface="Times New Roman"/>
              </a:rPr>
              <a:t> </a:t>
            </a:r>
            <a:r>
              <a:rPr sz="1800" dirty="0">
                <a:latin typeface="Calibri"/>
                <a:cs typeface="Calibri"/>
              </a:rPr>
              <a:t>leurs</a:t>
            </a:r>
            <a:r>
              <a:rPr sz="1800" spc="280" dirty="0">
                <a:latin typeface="Times New Roman"/>
                <a:cs typeface="Times New Roman"/>
              </a:rPr>
              <a:t> </a:t>
            </a:r>
            <a:r>
              <a:rPr sz="1800" dirty="0">
                <a:latin typeface="Calibri"/>
                <a:cs typeface="Calibri"/>
              </a:rPr>
              <a:t>sujétions</a:t>
            </a:r>
            <a:r>
              <a:rPr sz="1800" spc="295" dirty="0">
                <a:latin typeface="Times New Roman"/>
                <a:cs typeface="Times New Roman"/>
              </a:rPr>
              <a:t> </a:t>
            </a:r>
            <a:r>
              <a:rPr sz="1800" dirty="0">
                <a:latin typeface="Calibri"/>
                <a:cs typeface="Calibri"/>
              </a:rPr>
              <a:t>de</a:t>
            </a:r>
            <a:r>
              <a:rPr sz="1800" spc="280" dirty="0">
                <a:latin typeface="Times New Roman"/>
                <a:cs typeface="Times New Roman"/>
              </a:rPr>
              <a:t> </a:t>
            </a:r>
            <a:r>
              <a:rPr sz="1800" dirty="0">
                <a:latin typeface="Calibri"/>
                <a:cs typeface="Calibri"/>
              </a:rPr>
              <a:t>mise</a:t>
            </a:r>
            <a:r>
              <a:rPr sz="1800" spc="285" dirty="0">
                <a:latin typeface="Times New Roman"/>
                <a:cs typeface="Times New Roman"/>
              </a:rPr>
              <a:t> </a:t>
            </a:r>
            <a:r>
              <a:rPr sz="1800" dirty="0">
                <a:latin typeface="Calibri"/>
                <a:cs typeface="Calibri"/>
              </a:rPr>
              <a:t>en</a:t>
            </a:r>
            <a:r>
              <a:rPr sz="1800" spc="290" dirty="0">
                <a:latin typeface="Times New Roman"/>
                <a:cs typeface="Times New Roman"/>
              </a:rPr>
              <a:t> </a:t>
            </a:r>
            <a:r>
              <a:rPr sz="1800" dirty="0">
                <a:latin typeface="Calibri"/>
                <a:cs typeface="Calibri"/>
              </a:rPr>
              <a:t>œuvre</a:t>
            </a:r>
            <a:r>
              <a:rPr sz="1800" spc="330" dirty="0">
                <a:latin typeface="Calibri"/>
                <a:cs typeface="Calibri"/>
              </a:rPr>
              <a:t> </a:t>
            </a:r>
            <a:r>
              <a:rPr sz="1800" spc="-25" dirty="0">
                <a:latin typeface="Calibri"/>
                <a:cs typeface="Calibri"/>
              </a:rPr>
              <a:t>et</a:t>
            </a:r>
            <a:r>
              <a:rPr sz="1800" spc="-25" dirty="0">
                <a:latin typeface="Times New Roman"/>
                <a:cs typeface="Times New Roman"/>
              </a:rPr>
              <a:t> </a:t>
            </a:r>
            <a:r>
              <a:rPr sz="1800" dirty="0">
                <a:latin typeface="Calibri"/>
                <a:cs typeface="Calibri"/>
              </a:rPr>
              <a:t>leurs</a:t>
            </a:r>
            <a:r>
              <a:rPr sz="1800" spc="155" dirty="0">
                <a:latin typeface="Times New Roman"/>
                <a:cs typeface="Times New Roman"/>
              </a:rPr>
              <a:t> </a:t>
            </a:r>
            <a:r>
              <a:rPr sz="1800" dirty="0">
                <a:latin typeface="Calibri"/>
                <a:cs typeface="Calibri"/>
              </a:rPr>
              <a:t>prix</a:t>
            </a:r>
            <a:r>
              <a:rPr sz="1800" spc="160" dirty="0">
                <a:latin typeface="Times New Roman"/>
                <a:cs typeface="Times New Roman"/>
              </a:rPr>
              <a:t> </a:t>
            </a:r>
            <a:r>
              <a:rPr sz="1800" dirty="0">
                <a:latin typeface="Calibri"/>
                <a:cs typeface="Calibri"/>
              </a:rPr>
              <a:t>de</a:t>
            </a:r>
            <a:r>
              <a:rPr sz="1800" spc="170" dirty="0">
                <a:latin typeface="Times New Roman"/>
                <a:cs typeface="Times New Roman"/>
              </a:rPr>
              <a:t> </a:t>
            </a:r>
            <a:r>
              <a:rPr sz="1800" dirty="0">
                <a:latin typeface="Calibri"/>
                <a:cs typeface="Calibri"/>
              </a:rPr>
              <a:t>revient,</a:t>
            </a:r>
            <a:r>
              <a:rPr sz="1800" spc="150" dirty="0">
                <a:latin typeface="Times New Roman"/>
                <a:cs typeface="Times New Roman"/>
              </a:rPr>
              <a:t> </a:t>
            </a:r>
            <a:r>
              <a:rPr sz="1800" dirty="0">
                <a:latin typeface="Calibri"/>
                <a:cs typeface="Calibri"/>
              </a:rPr>
              <a:t>afin</a:t>
            </a:r>
            <a:r>
              <a:rPr sz="1800" spc="170" dirty="0">
                <a:latin typeface="Times New Roman"/>
                <a:cs typeface="Times New Roman"/>
              </a:rPr>
              <a:t> </a:t>
            </a:r>
            <a:r>
              <a:rPr sz="1800" dirty="0">
                <a:latin typeface="Calibri"/>
                <a:cs typeface="Calibri"/>
              </a:rPr>
              <a:t>de</a:t>
            </a:r>
            <a:r>
              <a:rPr sz="1800" spc="160" dirty="0">
                <a:latin typeface="Times New Roman"/>
                <a:cs typeface="Times New Roman"/>
              </a:rPr>
              <a:t> </a:t>
            </a:r>
            <a:r>
              <a:rPr sz="1800" dirty="0">
                <a:latin typeface="Calibri"/>
                <a:cs typeface="Calibri"/>
              </a:rPr>
              <a:t>faire</a:t>
            </a:r>
            <a:r>
              <a:rPr sz="1800" spc="160" dirty="0">
                <a:latin typeface="Times New Roman"/>
                <a:cs typeface="Times New Roman"/>
              </a:rPr>
              <a:t> </a:t>
            </a:r>
            <a:r>
              <a:rPr sz="1800" spc="-25" dirty="0">
                <a:latin typeface="Calibri"/>
                <a:cs typeface="Calibri"/>
              </a:rPr>
              <a:t>un</a:t>
            </a:r>
            <a:r>
              <a:rPr sz="1800" spc="-25" dirty="0">
                <a:latin typeface="Times New Roman"/>
                <a:cs typeface="Times New Roman"/>
              </a:rPr>
              <a:t> </a:t>
            </a:r>
            <a:r>
              <a:rPr sz="1800" dirty="0">
                <a:latin typeface="Calibri"/>
                <a:cs typeface="Calibri"/>
              </a:rPr>
              <a:t>choix</a:t>
            </a:r>
            <a:r>
              <a:rPr sz="1800" spc="60" dirty="0">
                <a:latin typeface="Times New Roman"/>
                <a:cs typeface="Times New Roman"/>
              </a:rPr>
              <a:t> </a:t>
            </a:r>
            <a:r>
              <a:rPr sz="1800" dirty="0">
                <a:latin typeface="Calibri"/>
                <a:cs typeface="Calibri"/>
              </a:rPr>
              <a:t>correct</a:t>
            </a:r>
            <a:r>
              <a:rPr sz="1800" spc="70" dirty="0">
                <a:latin typeface="Times New Roman"/>
                <a:cs typeface="Times New Roman"/>
              </a:rPr>
              <a:t> </a:t>
            </a:r>
            <a:r>
              <a:rPr sz="1800" dirty="0">
                <a:latin typeface="Calibri"/>
                <a:cs typeface="Calibri"/>
              </a:rPr>
              <a:t>pour</a:t>
            </a:r>
            <a:r>
              <a:rPr sz="1800" spc="55" dirty="0">
                <a:latin typeface="Times New Roman"/>
                <a:cs typeface="Times New Roman"/>
              </a:rPr>
              <a:t> </a:t>
            </a:r>
            <a:r>
              <a:rPr sz="1800" dirty="0">
                <a:latin typeface="Calibri"/>
                <a:cs typeface="Calibri"/>
              </a:rPr>
              <a:t>résoudre</a:t>
            </a:r>
            <a:r>
              <a:rPr sz="1800" spc="70" dirty="0">
                <a:latin typeface="Times New Roman"/>
                <a:cs typeface="Times New Roman"/>
              </a:rPr>
              <a:t> </a:t>
            </a:r>
            <a:r>
              <a:rPr sz="1800" dirty="0">
                <a:latin typeface="Calibri"/>
                <a:cs typeface="Calibri"/>
              </a:rPr>
              <a:t>au</a:t>
            </a:r>
            <a:r>
              <a:rPr sz="1800" spc="80" dirty="0">
                <a:latin typeface="Times New Roman"/>
                <a:cs typeface="Times New Roman"/>
              </a:rPr>
              <a:t> </a:t>
            </a:r>
            <a:r>
              <a:rPr sz="1800" spc="-20" dirty="0">
                <a:latin typeface="Calibri"/>
                <a:cs typeface="Calibri"/>
              </a:rPr>
              <a:t>mieux</a:t>
            </a:r>
            <a:r>
              <a:rPr sz="1800" spc="-20" dirty="0">
                <a:latin typeface="Times New Roman"/>
                <a:cs typeface="Times New Roman"/>
              </a:rPr>
              <a:t> </a:t>
            </a:r>
            <a:r>
              <a:rPr sz="1800" dirty="0">
                <a:latin typeface="Calibri"/>
                <a:cs typeface="Calibri"/>
              </a:rPr>
              <a:t>ses</a:t>
            </a:r>
            <a:r>
              <a:rPr sz="1800" spc="420" dirty="0">
                <a:latin typeface="Times New Roman"/>
                <a:cs typeface="Times New Roman"/>
              </a:rPr>
              <a:t> </a:t>
            </a:r>
            <a:r>
              <a:rPr sz="1800" dirty="0">
                <a:latin typeface="Calibri"/>
                <a:cs typeface="Calibri"/>
              </a:rPr>
              <a:t>problèmes.</a:t>
            </a:r>
            <a:r>
              <a:rPr sz="1800" spc="405" dirty="0">
                <a:latin typeface="Times New Roman"/>
                <a:cs typeface="Times New Roman"/>
              </a:rPr>
              <a:t> </a:t>
            </a:r>
            <a:r>
              <a:rPr sz="1800" dirty="0">
                <a:latin typeface="Calibri"/>
                <a:cs typeface="Calibri"/>
              </a:rPr>
              <a:t>Il</a:t>
            </a:r>
            <a:r>
              <a:rPr sz="1800" spc="420" dirty="0">
                <a:latin typeface="Times New Roman"/>
                <a:cs typeface="Times New Roman"/>
              </a:rPr>
              <a:t> </a:t>
            </a:r>
            <a:r>
              <a:rPr sz="1800" dirty="0">
                <a:latin typeface="Calibri"/>
                <a:cs typeface="Calibri"/>
              </a:rPr>
              <a:t>se</a:t>
            </a:r>
            <a:r>
              <a:rPr sz="1800" spc="420" dirty="0">
                <a:latin typeface="Times New Roman"/>
                <a:cs typeface="Times New Roman"/>
              </a:rPr>
              <a:t> </a:t>
            </a:r>
            <a:r>
              <a:rPr sz="1800" dirty="0">
                <a:latin typeface="Calibri"/>
                <a:cs typeface="Calibri"/>
              </a:rPr>
              <a:t>doit</a:t>
            </a:r>
            <a:r>
              <a:rPr sz="1800" spc="430" dirty="0">
                <a:latin typeface="Times New Roman"/>
                <a:cs typeface="Times New Roman"/>
              </a:rPr>
              <a:t> </a:t>
            </a:r>
            <a:r>
              <a:rPr sz="1800" spc="-10" dirty="0">
                <a:latin typeface="Calibri"/>
                <a:cs typeface="Calibri"/>
              </a:rPr>
              <a:t>également</a:t>
            </a:r>
            <a:endParaRPr sz="1800">
              <a:latin typeface="Calibri"/>
              <a:cs typeface="Calibri"/>
            </a:endParaRPr>
          </a:p>
        </p:txBody>
      </p:sp>
      <p:sp>
        <p:nvSpPr>
          <p:cNvPr id="24" name="object 24"/>
          <p:cNvSpPr txBox="1"/>
          <p:nvPr/>
        </p:nvSpPr>
        <p:spPr>
          <a:xfrm>
            <a:off x="186342" y="5786730"/>
            <a:ext cx="1404620" cy="299720"/>
          </a:xfrm>
          <a:prstGeom prst="rect">
            <a:avLst/>
          </a:prstGeom>
        </p:spPr>
        <p:txBody>
          <a:bodyPr vert="horz" wrap="square" lIns="0" tIns="12700" rIns="0" bIns="0" rtlCol="0">
            <a:spAutoFit/>
          </a:bodyPr>
          <a:lstStyle/>
          <a:p>
            <a:pPr marL="12700">
              <a:lnSpc>
                <a:spcPct val="100000"/>
              </a:lnSpc>
              <a:spcBef>
                <a:spcPts val="100"/>
              </a:spcBef>
              <a:tabLst>
                <a:tab pos="1225550" algn="l"/>
              </a:tabLst>
            </a:pPr>
            <a:r>
              <a:rPr sz="1800" spc="-10" dirty="0">
                <a:latin typeface="Calibri"/>
                <a:cs typeface="Calibri"/>
              </a:rPr>
              <a:t>d’exploiter</a:t>
            </a:r>
            <a:r>
              <a:rPr sz="1800" dirty="0">
                <a:latin typeface="Calibri"/>
                <a:cs typeface="Calibri"/>
              </a:rPr>
              <a:t>	</a:t>
            </a:r>
            <a:r>
              <a:rPr sz="1800" spc="-25" dirty="0">
                <a:latin typeface="Calibri"/>
                <a:cs typeface="Calibri"/>
              </a:rPr>
              <a:t>le</a:t>
            </a:r>
            <a:endParaRPr sz="1800">
              <a:latin typeface="Calibri"/>
              <a:cs typeface="Calibri"/>
            </a:endParaRPr>
          </a:p>
        </p:txBody>
      </p:sp>
      <p:sp>
        <p:nvSpPr>
          <p:cNvPr id="25" name="object 25"/>
          <p:cNvSpPr txBox="1"/>
          <p:nvPr/>
        </p:nvSpPr>
        <p:spPr>
          <a:xfrm>
            <a:off x="186343" y="6060740"/>
            <a:ext cx="1233170" cy="300355"/>
          </a:xfrm>
          <a:prstGeom prst="rect">
            <a:avLst/>
          </a:prstGeom>
        </p:spPr>
        <p:txBody>
          <a:bodyPr vert="horz" wrap="square" lIns="0" tIns="12700" rIns="0" bIns="0" rtlCol="0">
            <a:spAutoFit/>
          </a:bodyPr>
          <a:lstStyle/>
          <a:p>
            <a:pPr marL="12700">
              <a:lnSpc>
                <a:spcPct val="100000"/>
              </a:lnSpc>
              <a:spcBef>
                <a:spcPts val="100"/>
              </a:spcBef>
              <a:tabLst>
                <a:tab pos="965200" algn="l"/>
              </a:tabLst>
            </a:pPr>
            <a:r>
              <a:rPr sz="1800" spc="-10" dirty="0">
                <a:latin typeface="Calibri"/>
                <a:cs typeface="Calibri"/>
              </a:rPr>
              <a:t>possible</a:t>
            </a:r>
            <a:r>
              <a:rPr sz="1800" dirty="0">
                <a:latin typeface="Times New Roman"/>
                <a:cs typeface="Times New Roman"/>
              </a:rPr>
              <a:t>	</a:t>
            </a:r>
            <a:r>
              <a:rPr sz="1800" spc="-25" dirty="0">
                <a:latin typeface="Calibri"/>
                <a:cs typeface="Calibri"/>
              </a:rPr>
              <a:t>les</a:t>
            </a:r>
            <a:endParaRPr sz="1800">
              <a:latin typeface="Calibri"/>
              <a:cs typeface="Calibri"/>
            </a:endParaRPr>
          </a:p>
        </p:txBody>
      </p:sp>
      <p:sp>
        <p:nvSpPr>
          <p:cNvPr id="26" name="object 26"/>
          <p:cNvSpPr txBox="1"/>
          <p:nvPr/>
        </p:nvSpPr>
        <p:spPr>
          <a:xfrm>
            <a:off x="1588741" y="5786730"/>
            <a:ext cx="2209165" cy="574675"/>
          </a:xfrm>
          <a:prstGeom prst="rect">
            <a:avLst/>
          </a:prstGeom>
        </p:spPr>
        <p:txBody>
          <a:bodyPr vert="horz" wrap="square" lIns="0" tIns="12700" rIns="0" bIns="0" rtlCol="0">
            <a:spAutoFit/>
          </a:bodyPr>
          <a:lstStyle/>
          <a:p>
            <a:pPr marL="219710">
              <a:lnSpc>
                <a:spcPct val="100000"/>
              </a:lnSpc>
              <a:spcBef>
                <a:spcPts val="100"/>
              </a:spcBef>
              <a:tabLst>
                <a:tab pos="830580" algn="l"/>
              </a:tabLst>
            </a:pPr>
            <a:r>
              <a:rPr sz="1800" spc="-20" dirty="0">
                <a:latin typeface="Calibri"/>
                <a:cs typeface="Calibri"/>
              </a:rPr>
              <a:t>plus</a:t>
            </a:r>
            <a:r>
              <a:rPr sz="1800" dirty="0">
                <a:latin typeface="Times New Roman"/>
                <a:cs typeface="Times New Roman"/>
              </a:rPr>
              <a:t>	</a:t>
            </a:r>
            <a:r>
              <a:rPr sz="1800" spc="-10" dirty="0">
                <a:latin typeface="Calibri"/>
                <a:cs typeface="Calibri"/>
              </a:rPr>
              <a:t>complètement</a:t>
            </a:r>
            <a:endParaRPr sz="1800">
              <a:latin typeface="Calibri"/>
              <a:cs typeface="Calibri"/>
            </a:endParaRPr>
          </a:p>
          <a:p>
            <a:pPr marL="12700">
              <a:lnSpc>
                <a:spcPct val="100000"/>
              </a:lnSpc>
            </a:pPr>
            <a:r>
              <a:rPr sz="1800" spc="-10" dirty="0">
                <a:latin typeface="Calibri"/>
                <a:cs typeface="Calibri"/>
              </a:rPr>
              <a:t>résultats</a:t>
            </a:r>
            <a:endParaRPr sz="1800">
              <a:latin typeface="Calibri"/>
              <a:cs typeface="Calibri"/>
            </a:endParaRPr>
          </a:p>
        </p:txBody>
      </p:sp>
      <p:sp>
        <p:nvSpPr>
          <p:cNvPr id="27" name="object 27"/>
          <p:cNvSpPr txBox="1"/>
          <p:nvPr/>
        </p:nvSpPr>
        <p:spPr>
          <a:xfrm>
            <a:off x="2583745" y="6060740"/>
            <a:ext cx="1213485" cy="300355"/>
          </a:xfrm>
          <a:prstGeom prst="rect">
            <a:avLst/>
          </a:prstGeom>
        </p:spPr>
        <p:txBody>
          <a:bodyPr vert="horz" wrap="square" lIns="0" tIns="12700" rIns="0" bIns="0" rtlCol="0">
            <a:spAutoFit/>
          </a:bodyPr>
          <a:lstStyle/>
          <a:p>
            <a:pPr marL="12700">
              <a:lnSpc>
                <a:spcPct val="100000"/>
              </a:lnSpc>
              <a:spcBef>
                <a:spcPts val="100"/>
              </a:spcBef>
              <a:tabLst>
                <a:tab pos="965200" algn="l"/>
              </a:tabLst>
            </a:pPr>
            <a:r>
              <a:rPr sz="1800" spc="-10" dirty="0">
                <a:latin typeface="Calibri"/>
                <a:cs typeface="Calibri"/>
              </a:rPr>
              <a:t>obtenus</a:t>
            </a:r>
            <a:r>
              <a:rPr sz="1800" dirty="0">
                <a:latin typeface="Times New Roman"/>
                <a:cs typeface="Times New Roman"/>
              </a:rPr>
              <a:t>	</a:t>
            </a:r>
            <a:r>
              <a:rPr sz="1800" spc="-25" dirty="0">
                <a:latin typeface="Calibri"/>
                <a:cs typeface="Calibri"/>
              </a:rPr>
              <a:t>en</a:t>
            </a:r>
            <a:endParaRPr sz="1800">
              <a:latin typeface="Calibri"/>
              <a:cs typeface="Calibri"/>
            </a:endParaRPr>
          </a:p>
        </p:txBody>
      </p:sp>
      <p:sp>
        <p:nvSpPr>
          <p:cNvPr id="28" name="object 28"/>
          <p:cNvSpPr txBox="1"/>
          <p:nvPr/>
        </p:nvSpPr>
        <p:spPr>
          <a:xfrm>
            <a:off x="186343" y="6335657"/>
            <a:ext cx="236982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raison</a:t>
            </a:r>
            <a:r>
              <a:rPr sz="1800" spc="-70" dirty="0">
                <a:latin typeface="Times New Roman"/>
                <a:cs typeface="Times New Roman"/>
              </a:rPr>
              <a:t> </a:t>
            </a:r>
            <a:r>
              <a:rPr sz="1800" dirty="0">
                <a:latin typeface="Calibri"/>
                <a:cs typeface="Calibri"/>
              </a:rPr>
              <a:t>de</a:t>
            </a:r>
            <a:r>
              <a:rPr sz="1800" spc="-65" dirty="0">
                <a:latin typeface="Times New Roman"/>
                <a:cs typeface="Times New Roman"/>
              </a:rPr>
              <a:t> </a:t>
            </a:r>
            <a:r>
              <a:rPr sz="1800" dirty="0">
                <a:latin typeface="Calibri"/>
                <a:cs typeface="Calibri"/>
              </a:rPr>
              <a:t>leur</a:t>
            </a:r>
            <a:r>
              <a:rPr sz="1800" spc="-65" dirty="0">
                <a:latin typeface="Times New Roman"/>
                <a:cs typeface="Times New Roman"/>
              </a:rPr>
              <a:t> </a:t>
            </a:r>
            <a:r>
              <a:rPr sz="1800" dirty="0">
                <a:latin typeface="Calibri"/>
                <a:cs typeface="Calibri"/>
              </a:rPr>
              <a:t>coût</a:t>
            </a:r>
            <a:r>
              <a:rPr sz="1800" spc="-60" dirty="0">
                <a:latin typeface="Times New Roman"/>
                <a:cs typeface="Times New Roman"/>
              </a:rPr>
              <a:t> </a:t>
            </a:r>
            <a:r>
              <a:rPr sz="1800" spc="-10" dirty="0">
                <a:latin typeface="Calibri"/>
                <a:cs typeface="Calibri"/>
              </a:rPr>
              <a:t>élevé.</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28" y="17780"/>
            <a:ext cx="8987790" cy="383667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AF50"/>
                </a:solidFill>
                <a:latin typeface="Calibri"/>
                <a:cs typeface="Calibri"/>
              </a:rPr>
              <a:t>2.1.3.</a:t>
            </a:r>
            <a:r>
              <a:rPr sz="1800" spc="-85" dirty="0">
                <a:solidFill>
                  <a:srgbClr val="00AF50"/>
                </a:solidFill>
                <a:latin typeface="Times New Roman"/>
                <a:cs typeface="Times New Roman"/>
              </a:rPr>
              <a:t> </a:t>
            </a:r>
            <a:r>
              <a:rPr sz="1800" b="1" dirty="0">
                <a:solidFill>
                  <a:srgbClr val="00AF50"/>
                </a:solidFill>
                <a:latin typeface="Calibri"/>
                <a:cs typeface="Calibri"/>
              </a:rPr>
              <a:t>LES</a:t>
            </a:r>
            <a:r>
              <a:rPr sz="1800" spc="-65" dirty="0">
                <a:solidFill>
                  <a:srgbClr val="00AF50"/>
                </a:solidFill>
                <a:latin typeface="Times New Roman"/>
                <a:cs typeface="Times New Roman"/>
              </a:rPr>
              <a:t> </a:t>
            </a:r>
            <a:r>
              <a:rPr sz="1800" b="1" spc="-10" dirty="0">
                <a:solidFill>
                  <a:srgbClr val="00AF50"/>
                </a:solidFill>
                <a:latin typeface="Calibri"/>
                <a:cs typeface="Calibri"/>
              </a:rPr>
              <a:t>SONDAGES</a:t>
            </a:r>
            <a:r>
              <a:rPr sz="1800" spc="-75" dirty="0">
                <a:solidFill>
                  <a:srgbClr val="00AF50"/>
                </a:solidFill>
                <a:latin typeface="Times New Roman"/>
                <a:cs typeface="Times New Roman"/>
              </a:rPr>
              <a:t> </a:t>
            </a:r>
            <a:r>
              <a:rPr sz="1800" b="1" spc="-10" dirty="0">
                <a:solidFill>
                  <a:srgbClr val="00AF50"/>
                </a:solidFill>
                <a:latin typeface="Calibri"/>
                <a:cs typeface="Calibri"/>
              </a:rPr>
              <a:t>MECANIQUES</a:t>
            </a:r>
            <a:endParaRPr sz="1800">
              <a:latin typeface="Calibri"/>
              <a:cs typeface="Calibri"/>
            </a:endParaRPr>
          </a:p>
          <a:p>
            <a:pPr marL="12700" algn="just">
              <a:lnSpc>
                <a:spcPct val="100000"/>
              </a:lnSpc>
              <a:spcBef>
                <a:spcPts val="2160"/>
              </a:spcBef>
            </a:pPr>
            <a:r>
              <a:rPr sz="1800" dirty="0">
                <a:latin typeface="Calibri"/>
                <a:cs typeface="Calibri"/>
              </a:rPr>
              <a:t>D’une</a:t>
            </a:r>
            <a:r>
              <a:rPr sz="1800" spc="-10" dirty="0">
                <a:latin typeface="Calibri"/>
                <a:cs typeface="Calibri"/>
              </a:rPr>
              <a:t> façon</a:t>
            </a:r>
            <a:r>
              <a:rPr sz="1800" spc="-65" dirty="0">
                <a:latin typeface="Times New Roman"/>
                <a:cs typeface="Times New Roman"/>
              </a:rPr>
              <a:t> </a:t>
            </a:r>
            <a:r>
              <a:rPr sz="1800" spc="-10" dirty="0">
                <a:latin typeface="Calibri"/>
                <a:cs typeface="Calibri"/>
              </a:rPr>
              <a:t>générale,</a:t>
            </a:r>
            <a:r>
              <a:rPr sz="1800" spc="-75" dirty="0">
                <a:latin typeface="Times New Roman"/>
                <a:cs typeface="Times New Roman"/>
              </a:rPr>
              <a:t> </a:t>
            </a:r>
            <a:r>
              <a:rPr sz="1800" dirty="0">
                <a:latin typeface="Calibri"/>
                <a:cs typeface="Calibri"/>
              </a:rPr>
              <a:t>les</a:t>
            </a:r>
            <a:r>
              <a:rPr sz="1800" spc="-70" dirty="0">
                <a:latin typeface="Times New Roman"/>
                <a:cs typeface="Times New Roman"/>
              </a:rPr>
              <a:t> </a:t>
            </a:r>
            <a:r>
              <a:rPr sz="1800" spc="-10" dirty="0">
                <a:latin typeface="Calibri"/>
                <a:cs typeface="Calibri"/>
              </a:rPr>
              <a:t>sondages</a:t>
            </a:r>
            <a:r>
              <a:rPr sz="1800" spc="-85" dirty="0">
                <a:latin typeface="Times New Roman"/>
                <a:cs typeface="Times New Roman"/>
              </a:rPr>
              <a:t> </a:t>
            </a:r>
            <a:r>
              <a:rPr sz="1800" spc="-10" dirty="0">
                <a:latin typeface="Calibri"/>
                <a:cs typeface="Calibri"/>
              </a:rPr>
              <a:t>mécaniques</a:t>
            </a:r>
            <a:r>
              <a:rPr sz="1800" spc="-75" dirty="0">
                <a:latin typeface="Times New Roman"/>
                <a:cs typeface="Times New Roman"/>
              </a:rPr>
              <a:t> </a:t>
            </a:r>
            <a:r>
              <a:rPr sz="1800" dirty="0">
                <a:latin typeface="Calibri"/>
                <a:cs typeface="Calibri"/>
              </a:rPr>
              <a:t>ont</a:t>
            </a:r>
            <a:r>
              <a:rPr sz="1800" spc="-75" dirty="0">
                <a:latin typeface="Times New Roman"/>
                <a:cs typeface="Times New Roman"/>
              </a:rPr>
              <a:t> </a:t>
            </a:r>
            <a:r>
              <a:rPr sz="1800" dirty="0">
                <a:latin typeface="Calibri"/>
                <a:cs typeface="Calibri"/>
              </a:rPr>
              <a:t>un</a:t>
            </a:r>
            <a:r>
              <a:rPr sz="1800" spc="-65" dirty="0">
                <a:latin typeface="Times New Roman"/>
                <a:cs typeface="Times New Roman"/>
              </a:rPr>
              <a:t> </a:t>
            </a:r>
            <a:r>
              <a:rPr sz="1800" dirty="0">
                <a:latin typeface="Calibri"/>
                <a:cs typeface="Calibri"/>
              </a:rPr>
              <a:t>double</a:t>
            </a:r>
            <a:r>
              <a:rPr sz="1800" spc="-55" dirty="0">
                <a:latin typeface="Times New Roman"/>
                <a:cs typeface="Times New Roman"/>
              </a:rPr>
              <a:t> </a:t>
            </a:r>
            <a:r>
              <a:rPr sz="1800" dirty="0">
                <a:latin typeface="Calibri"/>
                <a:cs typeface="Calibri"/>
              </a:rPr>
              <a:t>but</a:t>
            </a:r>
            <a:r>
              <a:rPr sz="1800" spc="-85" dirty="0">
                <a:latin typeface="Times New Roman"/>
                <a:cs typeface="Times New Roman"/>
              </a:rPr>
              <a:t> </a:t>
            </a:r>
            <a:r>
              <a:rPr sz="1800" spc="-50" dirty="0">
                <a:latin typeface="Calibri"/>
                <a:cs typeface="Calibri"/>
              </a:rPr>
              <a:t>:</a:t>
            </a:r>
            <a:endParaRPr sz="1800">
              <a:latin typeface="Calibri"/>
              <a:cs typeface="Calibri"/>
            </a:endParaRPr>
          </a:p>
          <a:p>
            <a:pPr marL="190500" marR="5080" indent="-178435" algn="just">
              <a:lnSpc>
                <a:spcPct val="100000"/>
              </a:lnSpc>
              <a:spcBef>
                <a:spcPts val="960"/>
              </a:spcBef>
              <a:buFont typeface="Calibri"/>
              <a:buChar char="•"/>
              <a:tabLst>
                <a:tab pos="190500" algn="l"/>
                <a:tab pos="196215" algn="l"/>
              </a:tabLst>
            </a:pPr>
            <a:r>
              <a:rPr sz="1800" dirty="0">
                <a:latin typeface="Calibri"/>
                <a:cs typeface="Calibri"/>
              </a:rPr>
              <a:t>	</a:t>
            </a:r>
            <a:r>
              <a:rPr sz="1800" b="1" dirty="0">
                <a:latin typeface="Calibri"/>
                <a:cs typeface="Calibri"/>
              </a:rPr>
              <a:t>Géologique</a:t>
            </a:r>
            <a:r>
              <a:rPr sz="1800" spc="55" dirty="0">
                <a:latin typeface="Times New Roman"/>
                <a:cs typeface="Times New Roman"/>
              </a:rPr>
              <a:t> </a:t>
            </a:r>
            <a:r>
              <a:rPr sz="1800" dirty="0">
                <a:latin typeface="Calibri"/>
                <a:cs typeface="Calibri"/>
              </a:rPr>
              <a:t>:</a:t>
            </a:r>
            <a:r>
              <a:rPr sz="1800" spc="60" dirty="0">
                <a:latin typeface="Times New Roman"/>
                <a:cs typeface="Times New Roman"/>
              </a:rPr>
              <a:t> </a:t>
            </a:r>
            <a:r>
              <a:rPr sz="1800" dirty="0">
                <a:latin typeface="Calibri"/>
                <a:cs typeface="Calibri"/>
              </a:rPr>
              <a:t>car</a:t>
            </a:r>
            <a:r>
              <a:rPr sz="1800" spc="50" dirty="0">
                <a:latin typeface="Times New Roman"/>
                <a:cs typeface="Times New Roman"/>
              </a:rPr>
              <a:t> </a:t>
            </a:r>
            <a:r>
              <a:rPr sz="1800" dirty="0">
                <a:latin typeface="Calibri"/>
                <a:cs typeface="Calibri"/>
              </a:rPr>
              <a:t>le</a:t>
            </a:r>
            <a:r>
              <a:rPr sz="1800" spc="60" dirty="0">
                <a:latin typeface="Times New Roman"/>
                <a:cs typeface="Times New Roman"/>
              </a:rPr>
              <a:t> </a:t>
            </a:r>
            <a:r>
              <a:rPr sz="1800" dirty="0">
                <a:latin typeface="Calibri"/>
                <a:cs typeface="Calibri"/>
              </a:rPr>
              <a:t>sondage</a:t>
            </a:r>
            <a:r>
              <a:rPr sz="1800" spc="65" dirty="0">
                <a:latin typeface="Times New Roman"/>
                <a:cs typeface="Times New Roman"/>
              </a:rPr>
              <a:t> </a:t>
            </a:r>
            <a:r>
              <a:rPr sz="1800" dirty="0">
                <a:latin typeface="Calibri"/>
                <a:cs typeface="Calibri"/>
              </a:rPr>
              <a:t>permet</a:t>
            </a:r>
            <a:r>
              <a:rPr sz="1800" spc="45" dirty="0">
                <a:latin typeface="Times New Roman"/>
                <a:cs typeface="Times New Roman"/>
              </a:rPr>
              <a:t> </a:t>
            </a:r>
            <a:r>
              <a:rPr sz="1800" dirty="0">
                <a:latin typeface="Calibri"/>
                <a:cs typeface="Calibri"/>
              </a:rPr>
              <a:t>de</a:t>
            </a:r>
            <a:r>
              <a:rPr sz="1800" spc="60" dirty="0">
                <a:latin typeface="Times New Roman"/>
                <a:cs typeface="Times New Roman"/>
              </a:rPr>
              <a:t> </a:t>
            </a:r>
            <a:r>
              <a:rPr sz="1800" dirty="0">
                <a:latin typeface="Calibri"/>
                <a:cs typeface="Calibri"/>
              </a:rPr>
              <a:t>compléter</a:t>
            </a:r>
            <a:r>
              <a:rPr sz="1800" spc="65" dirty="0">
                <a:latin typeface="Times New Roman"/>
                <a:cs typeface="Times New Roman"/>
              </a:rPr>
              <a:t> </a:t>
            </a:r>
            <a:r>
              <a:rPr sz="1800" dirty="0">
                <a:latin typeface="Calibri"/>
                <a:cs typeface="Calibri"/>
              </a:rPr>
              <a:t>la</a:t>
            </a:r>
            <a:r>
              <a:rPr sz="1800" spc="65" dirty="0">
                <a:latin typeface="Times New Roman"/>
                <a:cs typeface="Times New Roman"/>
              </a:rPr>
              <a:t> </a:t>
            </a:r>
            <a:r>
              <a:rPr sz="1800" dirty="0">
                <a:latin typeface="Calibri"/>
                <a:cs typeface="Calibri"/>
              </a:rPr>
              <a:t>reconnaissance</a:t>
            </a:r>
            <a:r>
              <a:rPr sz="1800" spc="55" dirty="0">
                <a:latin typeface="Times New Roman"/>
                <a:cs typeface="Times New Roman"/>
              </a:rPr>
              <a:t> </a:t>
            </a:r>
            <a:r>
              <a:rPr sz="1800" dirty="0">
                <a:latin typeface="Calibri"/>
                <a:cs typeface="Calibri"/>
              </a:rPr>
              <a:t>géologique</a:t>
            </a:r>
            <a:r>
              <a:rPr sz="1800" spc="60" dirty="0">
                <a:latin typeface="Times New Roman"/>
                <a:cs typeface="Times New Roman"/>
              </a:rPr>
              <a:t> </a:t>
            </a:r>
            <a:r>
              <a:rPr sz="1800" dirty="0">
                <a:latin typeface="Calibri"/>
                <a:cs typeface="Calibri"/>
              </a:rPr>
              <a:t>du</a:t>
            </a:r>
            <a:r>
              <a:rPr sz="1800" spc="65" dirty="0">
                <a:latin typeface="Times New Roman"/>
                <a:cs typeface="Times New Roman"/>
              </a:rPr>
              <a:t> </a:t>
            </a:r>
            <a:r>
              <a:rPr sz="1800" dirty="0">
                <a:latin typeface="Calibri"/>
                <a:cs typeface="Calibri"/>
              </a:rPr>
              <a:t>sous</a:t>
            </a:r>
            <a:r>
              <a:rPr sz="1800" spc="50" dirty="0">
                <a:latin typeface="Times New Roman"/>
                <a:cs typeface="Times New Roman"/>
              </a:rPr>
              <a:t> </a:t>
            </a:r>
            <a:r>
              <a:rPr sz="1800" spc="-20" dirty="0">
                <a:latin typeface="Calibri"/>
                <a:cs typeface="Calibri"/>
              </a:rPr>
              <a:t>sol,</a:t>
            </a:r>
            <a:r>
              <a:rPr sz="1800" spc="-20" dirty="0">
                <a:latin typeface="Times New Roman"/>
                <a:cs typeface="Times New Roman"/>
              </a:rPr>
              <a:t> </a:t>
            </a:r>
            <a:r>
              <a:rPr sz="1800" dirty="0">
                <a:latin typeface="Calibri"/>
                <a:cs typeface="Calibri"/>
              </a:rPr>
              <a:t>qui</a:t>
            </a:r>
            <a:r>
              <a:rPr sz="1800" spc="20" dirty="0">
                <a:latin typeface="Times New Roman"/>
                <a:cs typeface="Times New Roman"/>
              </a:rPr>
              <a:t> </a:t>
            </a:r>
            <a:r>
              <a:rPr sz="1800" dirty="0">
                <a:latin typeface="Calibri"/>
                <a:cs typeface="Calibri"/>
              </a:rPr>
              <a:t>sera</a:t>
            </a:r>
            <a:r>
              <a:rPr sz="1800" spc="30" dirty="0">
                <a:latin typeface="Times New Roman"/>
                <a:cs typeface="Times New Roman"/>
              </a:rPr>
              <a:t> </a:t>
            </a:r>
            <a:r>
              <a:rPr sz="1800" dirty="0">
                <a:latin typeface="Calibri"/>
                <a:cs typeface="Calibri"/>
              </a:rPr>
              <a:t>exprimée</a:t>
            </a:r>
            <a:r>
              <a:rPr sz="1800" spc="30" dirty="0">
                <a:latin typeface="Times New Roman"/>
                <a:cs typeface="Times New Roman"/>
              </a:rPr>
              <a:t> </a:t>
            </a:r>
            <a:r>
              <a:rPr sz="1800" dirty="0">
                <a:latin typeface="Calibri"/>
                <a:cs typeface="Calibri"/>
              </a:rPr>
              <a:t>par</a:t>
            </a:r>
            <a:r>
              <a:rPr sz="1800" spc="30" dirty="0">
                <a:latin typeface="Times New Roman"/>
                <a:cs typeface="Times New Roman"/>
              </a:rPr>
              <a:t> </a:t>
            </a:r>
            <a:r>
              <a:rPr sz="1800" dirty="0">
                <a:latin typeface="Calibri"/>
                <a:cs typeface="Calibri"/>
              </a:rPr>
              <a:t>une</a:t>
            </a:r>
            <a:r>
              <a:rPr sz="1800" spc="35" dirty="0">
                <a:latin typeface="Times New Roman"/>
                <a:cs typeface="Times New Roman"/>
              </a:rPr>
              <a:t> </a:t>
            </a:r>
            <a:r>
              <a:rPr sz="1800" dirty="0">
                <a:latin typeface="Calibri"/>
                <a:cs typeface="Calibri"/>
              </a:rPr>
              <a:t>coupe</a:t>
            </a:r>
            <a:r>
              <a:rPr sz="1800" spc="30" dirty="0">
                <a:latin typeface="Times New Roman"/>
                <a:cs typeface="Times New Roman"/>
              </a:rPr>
              <a:t> </a:t>
            </a:r>
            <a:r>
              <a:rPr sz="1800" dirty="0">
                <a:latin typeface="Calibri"/>
                <a:cs typeface="Calibri"/>
              </a:rPr>
              <a:t>géologique</a:t>
            </a:r>
            <a:r>
              <a:rPr sz="1800" spc="40" dirty="0">
                <a:latin typeface="Times New Roman"/>
                <a:cs typeface="Times New Roman"/>
              </a:rPr>
              <a:t> </a:t>
            </a:r>
            <a:r>
              <a:rPr sz="1800" dirty="0">
                <a:latin typeface="Calibri"/>
                <a:cs typeface="Calibri"/>
              </a:rPr>
              <a:t>détaillée.</a:t>
            </a:r>
            <a:r>
              <a:rPr sz="1800" spc="25" dirty="0">
                <a:latin typeface="Times New Roman"/>
                <a:cs typeface="Times New Roman"/>
              </a:rPr>
              <a:t> </a:t>
            </a:r>
            <a:r>
              <a:rPr sz="1800" dirty="0">
                <a:latin typeface="Calibri"/>
                <a:cs typeface="Calibri"/>
              </a:rPr>
              <a:t>Pour</a:t>
            </a:r>
            <a:r>
              <a:rPr sz="1800" spc="40" dirty="0">
                <a:latin typeface="Times New Roman"/>
                <a:cs typeface="Times New Roman"/>
              </a:rPr>
              <a:t> </a:t>
            </a:r>
            <a:r>
              <a:rPr sz="1800" dirty="0">
                <a:latin typeface="Calibri"/>
                <a:cs typeface="Calibri"/>
              </a:rPr>
              <a:t>cette</a:t>
            </a:r>
            <a:r>
              <a:rPr sz="1800" spc="25" dirty="0">
                <a:latin typeface="Times New Roman"/>
                <a:cs typeface="Times New Roman"/>
              </a:rPr>
              <a:t> </a:t>
            </a:r>
            <a:r>
              <a:rPr sz="1800" dirty="0">
                <a:latin typeface="Calibri"/>
                <a:cs typeface="Calibri"/>
              </a:rPr>
              <a:t>raison,</a:t>
            </a:r>
            <a:r>
              <a:rPr sz="1800" spc="35" dirty="0">
                <a:latin typeface="Times New Roman"/>
                <a:cs typeface="Times New Roman"/>
              </a:rPr>
              <a:t> </a:t>
            </a:r>
            <a:r>
              <a:rPr sz="1800" dirty="0">
                <a:latin typeface="Calibri"/>
                <a:cs typeface="Calibri"/>
              </a:rPr>
              <a:t>le</a:t>
            </a:r>
            <a:r>
              <a:rPr sz="1800" spc="25" dirty="0">
                <a:latin typeface="Times New Roman"/>
                <a:cs typeface="Times New Roman"/>
              </a:rPr>
              <a:t> </a:t>
            </a:r>
            <a:r>
              <a:rPr sz="1800" dirty="0">
                <a:latin typeface="Calibri"/>
                <a:cs typeface="Calibri"/>
              </a:rPr>
              <a:t>prélèvement</a:t>
            </a:r>
            <a:r>
              <a:rPr sz="1800" spc="30" dirty="0">
                <a:latin typeface="Times New Roman"/>
                <a:cs typeface="Times New Roman"/>
              </a:rPr>
              <a:t> </a:t>
            </a:r>
            <a:r>
              <a:rPr sz="1800" spc="-25" dirty="0">
                <a:latin typeface="Calibri"/>
                <a:cs typeface="Calibri"/>
              </a:rPr>
              <a:t>des</a:t>
            </a:r>
            <a:r>
              <a:rPr sz="1800" spc="-25" dirty="0">
                <a:latin typeface="Times New Roman"/>
                <a:cs typeface="Times New Roman"/>
              </a:rPr>
              <a:t> </a:t>
            </a:r>
            <a:r>
              <a:rPr sz="1800" spc="-10" dirty="0">
                <a:latin typeface="Calibri"/>
                <a:cs typeface="Calibri"/>
              </a:rPr>
              <a:t>échantillons</a:t>
            </a:r>
            <a:r>
              <a:rPr sz="1800" spc="-45" dirty="0">
                <a:latin typeface="Times New Roman"/>
                <a:cs typeface="Times New Roman"/>
              </a:rPr>
              <a:t> </a:t>
            </a:r>
            <a:r>
              <a:rPr sz="1800" dirty="0">
                <a:latin typeface="Calibri"/>
                <a:cs typeface="Calibri"/>
              </a:rPr>
              <a:t>se</a:t>
            </a:r>
            <a:r>
              <a:rPr sz="1800" spc="-85" dirty="0">
                <a:latin typeface="Times New Roman"/>
                <a:cs typeface="Times New Roman"/>
              </a:rPr>
              <a:t> </a:t>
            </a:r>
            <a:r>
              <a:rPr sz="1800" dirty="0">
                <a:latin typeface="Calibri"/>
                <a:cs typeface="Calibri"/>
              </a:rPr>
              <a:t>fait</a:t>
            </a:r>
            <a:r>
              <a:rPr sz="1800" spc="-65" dirty="0">
                <a:latin typeface="Times New Roman"/>
                <a:cs typeface="Times New Roman"/>
              </a:rPr>
              <a:t> </a:t>
            </a:r>
            <a:r>
              <a:rPr sz="1800" dirty="0">
                <a:latin typeface="Calibri"/>
                <a:cs typeface="Calibri"/>
              </a:rPr>
              <a:t>le</a:t>
            </a:r>
            <a:r>
              <a:rPr sz="1800" spc="-60" dirty="0">
                <a:latin typeface="Times New Roman"/>
                <a:cs typeface="Times New Roman"/>
              </a:rPr>
              <a:t> </a:t>
            </a:r>
            <a:r>
              <a:rPr sz="1800" dirty="0">
                <a:latin typeface="Calibri"/>
                <a:cs typeface="Calibri"/>
              </a:rPr>
              <a:t>plus</a:t>
            </a:r>
            <a:r>
              <a:rPr sz="1800" spc="-70" dirty="0">
                <a:latin typeface="Times New Roman"/>
                <a:cs typeface="Times New Roman"/>
              </a:rPr>
              <a:t> </a:t>
            </a:r>
            <a:r>
              <a:rPr sz="1800" dirty="0">
                <a:latin typeface="Calibri"/>
                <a:cs typeface="Calibri"/>
              </a:rPr>
              <a:t>souvent</a:t>
            </a:r>
            <a:r>
              <a:rPr sz="1800" spc="-90" dirty="0">
                <a:latin typeface="Times New Roman"/>
                <a:cs typeface="Times New Roman"/>
              </a:rPr>
              <a:t> </a:t>
            </a:r>
            <a:r>
              <a:rPr sz="1800" dirty="0">
                <a:latin typeface="Calibri"/>
                <a:cs typeface="Calibri"/>
              </a:rPr>
              <a:t>en</a:t>
            </a:r>
            <a:r>
              <a:rPr sz="1800" spc="-60" dirty="0">
                <a:latin typeface="Times New Roman"/>
                <a:cs typeface="Times New Roman"/>
              </a:rPr>
              <a:t> </a:t>
            </a:r>
            <a:r>
              <a:rPr sz="1800" spc="-10" dirty="0">
                <a:latin typeface="Calibri"/>
                <a:cs typeface="Calibri"/>
              </a:rPr>
              <a:t>continu</a:t>
            </a:r>
            <a:r>
              <a:rPr sz="1800" spc="-60" dirty="0">
                <a:latin typeface="Times New Roman"/>
                <a:cs typeface="Times New Roman"/>
              </a:rPr>
              <a:t> </a:t>
            </a:r>
            <a:r>
              <a:rPr sz="1800" dirty="0">
                <a:latin typeface="Calibri"/>
                <a:cs typeface="Calibri"/>
              </a:rPr>
              <a:t>afin</a:t>
            </a:r>
            <a:r>
              <a:rPr sz="1800" spc="-65" dirty="0">
                <a:latin typeface="Times New Roman"/>
                <a:cs typeface="Times New Roman"/>
              </a:rPr>
              <a:t> </a:t>
            </a:r>
            <a:r>
              <a:rPr sz="1800" dirty="0">
                <a:latin typeface="Calibri"/>
                <a:cs typeface="Calibri"/>
              </a:rPr>
              <a:t>de</a:t>
            </a:r>
            <a:r>
              <a:rPr sz="1800" spc="-75" dirty="0">
                <a:latin typeface="Times New Roman"/>
                <a:cs typeface="Times New Roman"/>
              </a:rPr>
              <a:t> </a:t>
            </a:r>
            <a:r>
              <a:rPr sz="1800" dirty="0">
                <a:latin typeface="Calibri"/>
                <a:cs typeface="Calibri"/>
              </a:rPr>
              <a:t>disposer</a:t>
            </a:r>
            <a:r>
              <a:rPr sz="1800" spc="-80" dirty="0">
                <a:latin typeface="Times New Roman"/>
                <a:cs typeface="Times New Roman"/>
              </a:rPr>
              <a:t> </a:t>
            </a:r>
            <a:r>
              <a:rPr sz="1800" dirty="0">
                <a:latin typeface="Calibri"/>
                <a:cs typeface="Calibri"/>
              </a:rPr>
              <a:t>d’une</a:t>
            </a:r>
            <a:r>
              <a:rPr sz="1800" spc="-15" dirty="0">
                <a:latin typeface="Calibri"/>
                <a:cs typeface="Calibri"/>
              </a:rPr>
              <a:t> </a:t>
            </a:r>
            <a:r>
              <a:rPr sz="1800" dirty="0">
                <a:latin typeface="Calibri"/>
                <a:cs typeface="Calibri"/>
              </a:rPr>
              <a:t>coupe</a:t>
            </a:r>
            <a:r>
              <a:rPr sz="1800" spc="-55" dirty="0">
                <a:latin typeface="Times New Roman"/>
                <a:cs typeface="Times New Roman"/>
              </a:rPr>
              <a:t> </a:t>
            </a:r>
            <a:r>
              <a:rPr sz="1800" dirty="0">
                <a:latin typeface="Calibri"/>
                <a:cs typeface="Calibri"/>
              </a:rPr>
              <a:t>sans</a:t>
            </a:r>
            <a:r>
              <a:rPr sz="1800" spc="-70" dirty="0">
                <a:latin typeface="Times New Roman"/>
                <a:cs typeface="Times New Roman"/>
              </a:rPr>
              <a:t> </a:t>
            </a:r>
            <a:r>
              <a:rPr sz="1800" spc="-10" dirty="0">
                <a:latin typeface="Calibri"/>
                <a:cs typeface="Calibri"/>
              </a:rPr>
              <a:t>lacune.</a:t>
            </a:r>
            <a:endParaRPr sz="1800">
              <a:latin typeface="Calibri"/>
              <a:cs typeface="Calibri"/>
            </a:endParaRPr>
          </a:p>
          <a:p>
            <a:pPr marL="190500" marR="7620" indent="-178435" algn="just">
              <a:lnSpc>
                <a:spcPct val="100000"/>
              </a:lnSpc>
              <a:spcBef>
                <a:spcPts val="5"/>
              </a:spcBef>
              <a:buFont typeface="Calibri"/>
              <a:buChar char="•"/>
              <a:tabLst>
                <a:tab pos="190500" algn="l"/>
                <a:tab pos="240029" algn="l"/>
              </a:tabLst>
            </a:pPr>
            <a:r>
              <a:rPr sz="1800" dirty="0">
                <a:latin typeface="Calibri"/>
                <a:cs typeface="Calibri"/>
              </a:rPr>
              <a:t>	</a:t>
            </a:r>
            <a:r>
              <a:rPr sz="1800" b="1" dirty="0">
                <a:latin typeface="Calibri"/>
                <a:cs typeface="Calibri"/>
              </a:rPr>
              <a:t>Géotechnique</a:t>
            </a:r>
            <a:r>
              <a:rPr sz="1800" spc="385" dirty="0">
                <a:latin typeface="Times New Roman"/>
                <a:cs typeface="Times New Roman"/>
              </a:rPr>
              <a:t> </a:t>
            </a:r>
            <a:r>
              <a:rPr sz="1800" dirty="0">
                <a:latin typeface="Calibri"/>
                <a:cs typeface="Calibri"/>
              </a:rPr>
              <a:t>:</a:t>
            </a:r>
            <a:r>
              <a:rPr sz="1800" spc="390" dirty="0">
                <a:latin typeface="Times New Roman"/>
                <a:cs typeface="Times New Roman"/>
              </a:rPr>
              <a:t> </a:t>
            </a:r>
            <a:r>
              <a:rPr sz="1800" dirty="0">
                <a:latin typeface="Calibri"/>
                <a:cs typeface="Calibri"/>
              </a:rPr>
              <a:t>car</a:t>
            </a:r>
            <a:r>
              <a:rPr sz="1800" spc="395" dirty="0">
                <a:latin typeface="Times New Roman"/>
                <a:cs typeface="Times New Roman"/>
              </a:rPr>
              <a:t> </a:t>
            </a:r>
            <a:r>
              <a:rPr sz="1800" dirty="0">
                <a:latin typeface="Calibri"/>
                <a:cs typeface="Calibri"/>
              </a:rPr>
              <a:t>le</a:t>
            </a:r>
            <a:r>
              <a:rPr sz="1800" spc="395" dirty="0">
                <a:latin typeface="Times New Roman"/>
                <a:cs typeface="Times New Roman"/>
              </a:rPr>
              <a:t> </a:t>
            </a:r>
            <a:r>
              <a:rPr sz="1800" dirty="0">
                <a:latin typeface="Calibri"/>
                <a:cs typeface="Calibri"/>
              </a:rPr>
              <a:t>sondage</a:t>
            </a:r>
            <a:r>
              <a:rPr sz="1800" spc="395" dirty="0">
                <a:latin typeface="Times New Roman"/>
                <a:cs typeface="Times New Roman"/>
              </a:rPr>
              <a:t> </a:t>
            </a:r>
            <a:r>
              <a:rPr sz="1800" dirty="0">
                <a:latin typeface="Calibri"/>
                <a:cs typeface="Calibri"/>
              </a:rPr>
              <a:t>est</a:t>
            </a:r>
            <a:r>
              <a:rPr sz="1800" spc="390" dirty="0">
                <a:latin typeface="Times New Roman"/>
                <a:cs typeface="Times New Roman"/>
              </a:rPr>
              <a:t> </a:t>
            </a:r>
            <a:r>
              <a:rPr sz="1800" dirty="0">
                <a:latin typeface="Calibri"/>
                <a:cs typeface="Calibri"/>
              </a:rPr>
              <a:t>un</a:t>
            </a:r>
            <a:r>
              <a:rPr sz="1800" spc="390" dirty="0">
                <a:latin typeface="Times New Roman"/>
                <a:cs typeface="Times New Roman"/>
              </a:rPr>
              <a:t> </a:t>
            </a:r>
            <a:r>
              <a:rPr sz="1800" dirty="0">
                <a:latin typeface="Calibri"/>
                <a:cs typeface="Calibri"/>
              </a:rPr>
              <a:t>moyen</a:t>
            </a:r>
            <a:r>
              <a:rPr sz="1800" spc="400" dirty="0">
                <a:latin typeface="Times New Roman"/>
                <a:cs typeface="Times New Roman"/>
              </a:rPr>
              <a:t> </a:t>
            </a:r>
            <a:r>
              <a:rPr sz="1800" dirty="0">
                <a:latin typeface="Calibri"/>
                <a:cs typeface="Calibri"/>
              </a:rPr>
              <a:t>d’accès</a:t>
            </a:r>
            <a:r>
              <a:rPr sz="1800" spc="440" dirty="0">
                <a:latin typeface="Calibri"/>
                <a:cs typeface="Calibri"/>
              </a:rPr>
              <a:t> </a:t>
            </a:r>
            <a:r>
              <a:rPr sz="1800" dirty="0">
                <a:latin typeface="Calibri"/>
                <a:cs typeface="Calibri"/>
              </a:rPr>
              <a:t>au</a:t>
            </a:r>
            <a:r>
              <a:rPr sz="1800" spc="400" dirty="0">
                <a:latin typeface="Times New Roman"/>
                <a:cs typeface="Times New Roman"/>
              </a:rPr>
              <a:t> </a:t>
            </a:r>
            <a:r>
              <a:rPr sz="1800" dirty="0">
                <a:latin typeface="Calibri"/>
                <a:cs typeface="Calibri"/>
              </a:rPr>
              <a:t>sous</a:t>
            </a:r>
            <a:r>
              <a:rPr sz="1800" spc="395" dirty="0">
                <a:latin typeface="Times New Roman"/>
                <a:cs typeface="Times New Roman"/>
              </a:rPr>
              <a:t> </a:t>
            </a:r>
            <a:r>
              <a:rPr sz="1800" dirty="0">
                <a:latin typeface="Calibri"/>
                <a:cs typeface="Calibri"/>
              </a:rPr>
              <a:t>sol</a:t>
            </a:r>
            <a:r>
              <a:rPr sz="1800" spc="385" dirty="0">
                <a:latin typeface="Times New Roman"/>
                <a:cs typeface="Times New Roman"/>
              </a:rPr>
              <a:t> </a:t>
            </a:r>
            <a:r>
              <a:rPr sz="1800" dirty="0">
                <a:latin typeface="Calibri"/>
                <a:cs typeface="Calibri"/>
              </a:rPr>
              <a:t>pour</a:t>
            </a:r>
            <a:r>
              <a:rPr sz="1800" spc="390" dirty="0">
                <a:latin typeface="Times New Roman"/>
                <a:cs typeface="Times New Roman"/>
              </a:rPr>
              <a:t> </a:t>
            </a:r>
            <a:r>
              <a:rPr sz="1800" dirty="0">
                <a:latin typeface="Calibri"/>
                <a:cs typeface="Calibri"/>
              </a:rPr>
              <a:t>le</a:t>
            </a:r>
            <a:r>
              <a:rPr sz="1800" spc="390" dirty="0">
                <a:latin typeface="Times New Roman"/>
                <a:cs typeface="Times New Roman"/>
              </a:rPr>
              <a:t> </a:t>
            </a:r>
            <a:r>
              <a:rPr sz="1800" spc="-10" dirty="0">
                <a:latin typeface="Calibri"/>
                <a:cs typeface="Calibri"/>
              </a:rPr>
              <a:t>prélèvement</a:t>
            </a:r>
            <a:r>
              <a:rPr sz="1800" spc="-10" dirty="0">
                <a:latin typeface="Times New Roman"/>
                <a:cs typeface="Times New Roman"/>
              </a:rPr>
              <a:t> </a:t>
            </a:r>
            <a:r>
              <a:rPr sz="1800" dirty="0">
                <a:latin typeface="Calibri"/>
                <a:cs typeface="Calibri"/>
              </a:rPr>
              <a:t>d’échantillons</a:t>
            </a:r>
            <a:r>
              <a:rPr sz="1800" spc="100" dirty="0">
                <a:latin typeface="Calibri"/>
                <a:cs typeface="Calibri"/>
              </a:rPr>
              <a:t> </a:t>
            </a:r>
            <a:r>
              <a:rPr sz="1800" dirty="0">
                <a:latin typeface="Calibri"/>
                <a:cs typeface="Calibri"/>
              </a:rPr>
              <a:t>intacts</a:t>
            </a:r>
            <a:r>
              <a:rPr sz="1800" spc="50" dirty="0">
                <a:latin typeface="Times New Roman"/>
                <a:cs typeface="Times New Roman"/>
              </a:rPr>
              <a:t> </a:t>
            </a:r>
            <a:r>
              <a:rPr sz="1800" dirty="0">
                <a:latin typeface="Calibri"/>
                <a:cs typeface="Calibri"/>
              </a:rPr>
              <a:t>destinés</a:t>
            </a:r>
            <a:r>
              <a:rPr sz="1800" spc="55" dirty="0">
                <a:latin typeface="Times New Roman"/>
                <a:cs typeface="Times New Roman"/>
              </a:rPr>
              <a:t> </a:t>
            </a:r>
            <a:r>
              <a:rPr sz="1800" dirty="0">
                <a:latin typeface="Calibri"/>
                <a:cs typeface="Calibri"/>
              </a:rPr>
              <a:t>au</a:t>
            </a:r>
            <a:r>
              <a:rPr sz="1800" spc="55" dirty="0">
                <a:latin typeface="Times New Roman"/>
                <a:cs typeface="Times New Roman"/>
              </a:rPr>
              <a:t> </a:t>
            </a:r>
            <a:r>
              <a:rPr sz="1800" dirty="0">
                <a:latin typeface="Calibri"/>
                <a:cs typeface="Calibri"/>
              </a:rPr>
              <a:t>laboratoire</a:t>
            </a:r>
            <a:r>
              <a:rPr sz="1800" spc="55" dirty="0">
                <a:latin typeface="Times New Roman"/>
                <a:cs typeface="Times New Roman"/>
              </a:rPr>
              <a:t> </a:t>
            </a:r>
            <a:r>
              <a:rPr sz="1800" dirty="0">
                <a:latin typeface="Calibri"/>
                <a:cs typeface="Calibri"/>
              </a:rPr>
              <a:t>et</a:t>
            </a:r>
            <a:r>
              <a:rPr sz="1800" spc="60" dirty="0">
                <a:latin typeface="Times New Roman"/>
                <a:cs typeface="Times New Roman"/>
              </a:rPr>
              <a:t> </a:t>
            </a:r>
            <a:r>
              <a:rPr sz="1800" dirty="0">
                <a:latin typeface="Calibri"/>
                <a:cs typeface="Calibri"/>
              </a:rPr>
              <a:t>pour</a:t>
            </a:r>
            <a:r>
              <a:rPr sz="1800" spc="55" dirty="0">
                <a:latin typeface="Times New Roman"/>
                <a:cs typeface="Times New Roman"/>
              </a:rPr>
              <a:t> </a:t>
            </a:r>
            <a:r>
              <a:rPr sz="1800" dirty="0">
                <a:latin typeface="Calibri"/>
                <a:cs typeface="Calibri"/>
              </a:rPr>
              <a:t>l’exécution</a:t>
            </a:r>
            <a:r>
              <a:rPr sz="1800" spc="100" dirty="0">
                <a:latin typeface="Calibri"/>
                <a:cs typeface="Calibri"/>
              </a:rPr>
              <a:t> </a:t>
            </a:r>
            <a:r>
              <a:rPr sz="1800" dirty="0">
                <a:latin typeface="Calibri"/>
                <a:cs typeface="Calibri"/>
              </a:rPr>
              <a:t>d’essai</a:t>
            </a:r>
            <a:r>
              <a:rPr sz="1800" spc="95" dirty="0">
                <a:latin typeface="Calibri"/>
                <a:cs typeface="Calibri"/>
              </a:rPr>
              <a:t> </a:t>
            </a:r>
            <a:r>
              <a:rPr sz="1800" dirty="0">
                <a:latin typeface="Calibri"/>
                <a:cs typeface="Calibri"/>
              </a:rPr>
              <a:t>in</a:t>
            </a:r>
            <a:r>
              <a:rPr sz="1800" spc="60" dirty="0">
                <a:latin typeface="Times New Roman"/>
                <a:cs typeface="Times New Roman"/>
              </a:rPr>
              <a:t> </a:t>
            </a:r>
            <a:r>
              <a:rPr sz="1800" dirty="0">
                <a:latin typeface="Calibri"/>
                <a:cs typeface="Calibri"/>
              </a:rPr>
              <a:t>situ,</a:t>
            </a:r>
            <a:r>
              <a:rPr sz="1800" spc="55" dirty="0">
                <a:latin typeface="Times New Roman"/>
                <a:cs typeface="Times New Roman"/>
              </a:rPr>
              <a:t> </a:t>
            </a:r>
            <a:r>
              <a:rPr sz="1800" spc="-10" dirty="0">
                <a:latin typeface="Calibri"/>
                <a:cs typeface="Calibri"/>
              </a:rPr>
              <a:t>hydrauliques</a:t>
            </a:r>
            <a:r>
              <a:rPr sz="1800" spc="-10" dirty="0">
                <a:latin typeface="Times New Roman"/>
                <a:cs typeface="Times New Roman"/>
              </a:rPr>
              <a:t> </a:t>
            </a:r>
            <a:r>
              <a:rPr sz="1800" dirty="0">
                <a:latin typeface="Calibri"/>
                <a:cs typeface="Calibri"/>
              </a:rPr>
              <a:t>ou</a:t>
            </a:r>
            <a:r>
              <a:rPr sz="1800" spc="-55" dirty="0">
                <a:latin typeface="Times New Roman"/>
                <a:cs typeface="Times New Roman"/>
              </a:rPr>
              <a:t> </a:t>
            </a:r>
            <a:r>
              <a:rPr sz="1800" spc="-10" dirty="0">
                <a:latin typeface="Calibri"/>
                <a:cs typeface="Calibri"/>
              </a:rPr>
              <a:t>mécaniques.</a:t>
            </a:r>
            <a:endParaRPr sz="1800">
              <a:latin typeface="Calibri"/>
              <a:cs typeface="Calibri"/>
            </a:endParaRPr>
          </a:p>
          <a:p>
            <a:pPr marL="12700" marR="5080" algn="just">
              <a:lnSpc>
                <a:spcPct val="100000"/>
              </a:lnSpc>
              <a:spcBef>
                <a:spcPts val="960"/>
              </a:spcBef>
            </a:pPr>
            <a:r>
              <a:rPr sz="1800" dirty="0">
                <a:latin typeface="Calibri"/>
                <a:cs typeface="Calibri"/>
              </a:rPr>
              <a:t>Selon</a:t>
            </a:r>
            <a:r>
              <a:rPr sz="1800" spc="-20" dirty="0">
                <a:latin typeface="Times New Roman"/>
                <a:cs typeface="Times New Roman"/>
              </a:rPr>
              <a:t> </a:t>
            </a:r>
            <a:r>
              <a:rPr sz="1800" dirty="0">
                <a:latin typeface="Calibri"/>
                <a:cs typeface="Calibri"/>
              </a:rPr>
              <a:t>les</a:t>
            </a:r>
            <a:r>
              <a:rPr sz="1800" spc="-25" dirty="0">
                <a:latin typeface="Times New Roman"/>
                <a:cs typeface="Times New Roman"/>
              </a:rPr>
              <a:t> </a:t>
            </a:r>
            <a:r>
              <a:rPr sz="1800" dirty="0">
                <a:latin typeface="Calibri"/>
                <a:cs typeface="Calibri"/>
              </a:rPr>
              <a:t>cas,</a:t>
            </a:r>
            <a:r>
              <a:rPr sz="1800" spc="-15" dirty="0">
                <a:latin typeface="Times New Roman"/>
                <a:cs typeface="Times New Roman"/>
              </a:rPr>
              <a:t> </a:t>
            </a:r>
            <a:r>
              <a:rPr sz="1800" dirty="0">
                <a:latin typeface="Calibri"/>
                <a:cs typeface="Calibri"/>
              </a:rPr>
              <a:t>la</a:t>
            </a:r>
            <a:r>
              <a:rPr sz="1800" spc="-20" dirty="0">
                <a:latin typeface="Times New Roman"/>
                <a:cs typeface="Times New Roman"/>
              </a:rPr>
              <a:t> </a:t>
            </a:r>
            <a:r>
              <a:rPr sz="1800" dirty="0">
                <a:latin typeface="Calibri"/>
                <a:cs typeface="Calibri"/>
              </a:rPr>
              <a:t>priorité</a:t>
            </a:r>
            <a:r>
              <a:rPr sz="1800" spc="-25" dirty="0">
                <a:latin typeface="Times New Roman"/>
                <a:cs typeface="Times New Roman"/>
              </a:rPr>
              <a:t> </a:t>
            </a:r>
            <a:r>
              <a:rPr sz="1800" dirty="0">
                <a:latin typeface="Calibri"/>
                <a:cs typeface="Calibri"/>
              </a:rPr>
              <a:t>peut</a:t>
            </a:r>
            <a:r>
              <a:rPr sz="1800" spc="-15" dirty="0">
                <a:latin typeface="Times New Roman"/>
                <a:cs typeface="Times New Roman"/>
              </a:rPr>
              <a:t> </a:t>
            </a:r>
            <a:r>
              <a:rPr sz="1800" dirty="0">
                <a:latin typeface="Calibri"/>
                <a:cs typeface="Calibri"/>
              </a:rPr>
              <a:t>être</a:t>
            </a:r>
            <a:r>
              <a:rPr sz="1800" spc="-25" dirty="0">
                <a:latin typeface="Times New Roman"/>
                <a:cs typeface="Times New Roman"/>
              </a:rPr>
              <a:t> </a:t>
            </a:r>
            <a:r>
              <a:rPr sz="1800" dirty="0">
                <a:latin typeface="Calibri"/>
                <a:cs typeface="Calibri"/>
              </a:rPr>
              <a:t>accordée</a:t>
            </a:r>
            <a:r>
              <a:rPr sz="1800" spc="-30" dirty="0">
                <a:latin typeface="Times New Roman"/>
                <a:cs typeface="Times New Roman"/>
              </a:rPr>
              <a:t> </a:t>
            </a:r>
            <a:r>
              <a:rPr sz="1800" dirty="0">
                <a:latin typeface="Calibri"/>
                <a:cs typeface="Calibri"/>
              </a:rPr>
              <a:t>à</a:t>
            </a:r>
            <a:r>
              <a:rPr sz="1800" spc="-20" dirty="0">
                <a:latin typeface="Times New Roman"/>
                <a:cs typeface="Times New Roman"/>
              </a:rPr>
              <a:t> </a:t>
            </a:r>
            <a:r>
              <a:rPr sz="1800" dirty="0">
                <a:latin typeface="Calibri"/>
                <a:cs typeface="Calibri"/>
              </a:rPr>
              <a:t>l’un</a:t>
            </a:r>
            <a:r>
              <a:rPr sz="1800" spc="15" dirty="0">
                <a:latin typeface="Calibri"/>
                <a:cs typeface="Calibri"/>
              </a:rPr>
              <a:t> </a:t>
            </a:r>
            <a:r>
              <a:rPr sz="1800" dirty="0">
                <a:latin typeface="Calibri"/>
                <a:cs typeface="Calibri"/>
              </a:rPr>
              <a:t>ou</a:t>
            </a:r>
            <a:r>
              <a:rPr sz="1800" spc="-20" dirty="0">
                <a:latin typeface="Times New Roman"/>
                <a:cs typeface="Times New Roman"/>
              </a:rPr>
              <a:t> </a:t>
            </a:r>
            <a:r>
              <a:rPr sz="1800" spc="-10" dirty="0">
                <a:latin typeface="Calibri"/>
                <a:cs typeface="Calibri"/>
              </a:rPr>
              <a:t>l’autre</a:t>
            </a:r>
            <a:r>
              <a:rPr sz="1800" spc="35" dirty="0">
                <a:latin typeface="Calibri"/>
                <a:cs typeface="Calibri"/>
              </a:rPr>
              <a:t> </a:t>
            </a:r>
            <a:r>
              <a:rPr sz="1800" dirty="0">
                <a:latin typeface="Calibri"/>
                <a:cs typeface="Calibri"/>
              </a:rPr>
              <a:t>des</a:t>
            </a:r>
            <a:r>
              <a:rPr sz="1800" spc="-15" dirty="0">
                <a:latin typeface="Times New Roman"/>
                <a:cs typeface="Times New Roman"/>
              </a:rPr>
              <a:t> </a:t>
            </a:r>
            <a:r>
              <a:rPr sz="1800" dirty="0">
                <a:latin typeface="Calibri"/>
                <a:cs typeface="Calibri"/>
              </a:rPr>
              <a:t>aspects</a:t>
            </a:r>
            <a:r>
              <a:rPr sz="1800" spc="-25" dirty="0">
                <a:latin typeface="Times New Roman"/>
                <a:cs typeface="Times New Roman"/>
              </a:rPr>
              <a:t> </a:t>
            </a:r>
            <a:r>
              <a:rPr sz="1800" dirty="0">
                <a:latin typeface="Calibri"/>
                <a:cs typeface="Calibri"/>
              </a:rPr>
              <a:t>précédents,</a:t>
            </a:r>
            <a:r>
              <a:rPr sz="1800" spc="-35" dirty="0">
                <a:latin typeface="Times New Roman"/>
                <a:cs typeface="Times New Roman"/>
              </a:rPr>
              <a:t> </a:t>
            </a:r>
            <a:r>
              <a:rPr sz="1800" dirty="0">
                <a:latin typeface="Calibri"/>
                <a:cs typeface="Calibri"/>
              </a:rPr>
              <a:t>et</a:t>
            </a:r>
            <a:r>
              <a:rPr sz="1800" spc="-20" dirty="0">
                <a:latin typeface="Times New Roman"/>
                <a:cs typeface="Times New Roman"/>
              </a:rPr>
              <a:t> </a:t>
            </a:r>
            <a:r>
              <a:rPr sz="1800" dirty="0">
                <a:latin typeface="Calibri"/>
                <a:cs typeface="Calibri"/>
              </a:rPr>
              <a:t>le</a:t>
            </a:r>
            <a:r>
              <a:rPr sz="1800" spc="-30" dirty="0">
                <a:latin typeface="Times New Roman"/>
                <a:cs typeface="Times New Roman"/>
              </a:rPr>
              <a:t> </a:t>
            </a:r>
            <a:r>
              <a:rPr sz="1800" spc="-20" dirty="0">
                <a:latin typeface="Calibri"/>
                <a:cs typeface="Calibri"/>
              </a:rPr>
              <a:t>mode</a:t>
            </a:r>
            <a:r>
              <a:rPr sz="1800" spc="-20" dirty="0">
                <a:latin typeface="Times New Roman"/>
                <a:cs typeface="Times New Roman"/>
              </a:rPr>
              <a:t> </a:t>
            </a:r>
            <a:r>
              <a:rPr sz="1800" dirty="0">
                <a:latin typeface="Calibri"/>
                <a:cs typeface="Calibri"/>
              </a:rPr>
              <a:t>de</a:t>
            </a:r>
            <a:r>
              <a:rPr sz="1800" spc="110" dirty="0">
                <a:latin typeface="Times New Roman"/>
                <a:cs typeface="Times New Roman"/>
              </a:rPr>
              <a:t> </a:t>
            </a:r>
            <a:r>
              <a:rPr sz="1800" dirty="0">
                <a:latin typeface="Calibri"/>
                <a:cs typeface="Calibri"/>
              </a:rPr>
              <a:t>forage</a:t>
            </a:r>
            <a:r>
              <a:rPr sz="1800" spc="114" dirty="0">
                <a:latin typeface="Times New Roman"/>
                <a:cs typeface="Times New Roman"/>
              </a:rPr>
              <a:t> </a:t>
            </a:r>
            <a:r>
              <a:rPr sz="1800" dirty="0">
                <a:latin typeface="Calibri"/>
                <a:cs typeface="Calibri"/>
              </a:rPr>
              <a:t>sera</a:t>
            </a:r>
            <a:r>
              <a:rPr sz="1800" spc="114" dirty="0">
                <a:latin typeface="Times New Roman"/>
                <a:cs typeface="Times New Roman"/>
              </a:rPr>
              <a:t> </a:t>
            </a:r>
            <a:r>
              <a:rPr sz="1800" dirty="0">
                <a:latin typeface="Calibri"/>
                <a:cs typeface="Calibri"/>
              </a:rPr>
              <a:t>tantôt</a:t>
            </a:r>
            <a:r>
              <a:rPr sz="1800" spc="105" dirty="0">
                <a:latin typeface="Times New Roman"/>
                <a:cs typeface="Times New Roman"/>
              </a:rPr>
              <a:t> </a:t>
            </a:r>
            <a:r>
              <a:rPr sz="1800" dirty="0">
                <a:latin typeface="Calibri"/>
                <a:cs typeface="Calibri"/>
              </a:rPr>
              <a:t>destructif</a:t>
            </a:r>
            <a:r>
              <a:rPr sz="1800" spc="110" dirty="0">
                <a:latin typeface="Times New Roman"/>
                <a:cs typeface="Times New Roman"/>
              </a:rPr>
              <a:t> </a:t>
            </a:r>
            <a:r>
              <a:rPr sz="1800" dirty="0">
                <a:latin typeface="Calibri"/>
                <a:cs typeface="Calibri"/>
              </a:rPr>
              <a:t>ou</a:t>
            </a:r>
            <a:r>
              <a:rPr sz="1800" spc="114" dirty="0">
                <a:latin typeface="Times New Roman"/>
                <a:cs typeface="Times New Roman"/>
              </a:rPr>
              <a:t> </a:t>
            </a:r>
            <a:r>
              <a:rPr sz="1800" dirty="0">
                <a:latin typeface="Calibri"/>
                <a:cs typeface="Calibri"/>
              </a:rPr>
              <a:t>non</a:t>
            </a:r>
            <a:r>
              <a:rPr sz="1800" spc="110" dirty="0">
                <a:latin typeface="Times New Roman"/>
                <a:cs typeface="Times New Roman"/>
              </a:rPr>
              <a:t> </a:t>
            </a:r>
            <a:r>
              <a:rPr sz="1800" dirty="0">
                <a:latin typeface="Calibri"/>
                <a:cs typeface="Calibri"/>
              </a:rPr>
              <a:t>destructif</a:t>
            </a:r>
            <a:r>
              <a:rPr sz="1800" spc="120" dirty="0">
                <a:latin typeface="Times New Roman"/>
                <a:cs typeface="Times New Roman"/>
              </a:rPr>
              <a:t> </a:t>
            </a:r>
            <a:r>
              <a:rPr sz="1800" dirty="0">
                <a:latin typeface="Calibri"/>
                <a:cs typeface="Calibri"/>
              </a:rPr>
              <a:t>avec</a:t>
            </a:r>
            <a:r>
              <a:rPr sz="1800" spc="110" dirty="0">
                <a:latin typeface="Times New Roman"/>
                <a:cs typeface="Times New Roman"/>
              </a:rPr>
              <a:t> </a:t>
            </a:r>
            <a:r>
              <a:rPr sz="1800" dirty="0">
                <a:latin typeface="Calibri"/>
                <a:cs typeface="Calibri"/>
              </a:rPr>
              <a:t>prélèvement</a:t>
            </a:r>
            <a:r>
              <a:rPr sz="1800" spc="105" dirty="0">
                <a:latin typeface="Times New Roman"/>
                <a:cs typeface="Times New Roman"/>
              </a:rPr>
              <a:t> </a:t>
            </a:r>
            <a:r>
              <a:rPr sz="1800" dirty="0">
                <a:latin typeface="Calibri"/>
                <a:cs typeface="Calibri"/>
              </a:rPr>
              <a:t>d’échantillons</a:t>
            </a:r>
            <a:r>
              <a:rPr sz="1800" spc="165" dirty="0">
                <a:latin typeface="Calibri"/>
                <a:cs typeface="Calibri"/>
              </a:rPr>
              <a:t> </a:t>
            </a:r>
            <a:r>
              <a:rPr sz="1800" spc="-10" dirty="0">
                <a:latin typeface="Calibri"/>
                <a:cs typeface="Calibri"/>
              </a:rPr>
              <a:t>(beaucoup</a:t>
            </a:r>
            <a:r>
              <a:rPr sz="1800" spc="-10" dirty="0">
                <a:latin typeface="Times New Roman"/>
                <a:cs typeface="Times New Roman"/>
              </a:rPr>
              <a:t> </a:t>
            </a:r>
            <a:r>
              <a:rPr sz="1800" dirty="0">
                <a:latin typeface="Calibri"/>
                <a:cs typeface="Calibri"/>
              </a:rPr>
              <a:t>plus</a:t>
            </a:r>
            <a:r>
              <a:rPr sz="1800" spc="185" dirty="0">
                <a:latin typeface="Times New Roman"/>
                <a:cs typeface="Times New Roman"/>
              </a:rPr>
              <a:t> </a:t>
            </a:r>
            <a:r>
              <a:rPr sz="1800" dirty="0">
                <a:latin typeface="Calibri"/>
                <a:cs typeface="Calibri"/>
              </a:rPr>
              <a:t>cher).</a:t>
            </a:r>
            <a:r>
              <a:rPr sz="1800" spc="185" dirty="0">
                <a:latin typeface="Times New Roman"/>
                <a:cs typeface="Times New Roman"/>
              </a:rPr>
              <a:t> </a:t>
            </a:r>
            <a:r>
              <a:rPr sz="1800" dirty="0">
                <a:latin typeface="Calibri"/>
                <a:cs typeface="Calibri"/>
              </a:rPr>
              <a:t>Par</a:t>
            </a:r>
            <a:r>
              <a:rPr sz="1800" spc="204" dirty="0">
                <a:latin typeface="Times New Roman"/>
                <a:cs typeface="Times New Roman"/>
              </a:rPr>
              <a:t> </a:t>
            </a:r>
            <a:r>
              <a:rPr sz="1800" dirty="0">
                <a:latin typeface="Calibri"/>
                <a:cs typeface="Calibri"/>
              </a:rPr>
              <a:t>ailleurs</a:t>
            </a:r>
            <a:r>
              <a:rPr sz="1800" spc="190" dirty="0">
                <a:latin typeface="Times New Roman"/>
                <a:cs typeface="Times New Roman"/>
              </a:rPr>
              <a:t> </a:t>
            </a:r>
            <a:r>
              <a:rPr sz="1800" dirty="0">
                <a:latin typeface="Calibri"/>
                <a:cs typeface="Calibri"/>
              </a:rPr>
              <a:t>les</a:t>
            </a:r>
            <a:r>
              <a:rPr sz="1800" spc="190" dirty="0">
                <a:latin typeface="Times New Roman"/>
                <a:cs typeface="Times New Roman"/>
              </a:rPr>
              <a:t> </a:t>
            </a:r>
            <a:r>
              <a:rPr sz="1800" dirty="0">
                <a:latin typeface="Calibri"/>
                <a:cs typeface="Calibri"/>
              </a:rPr>
              <a:t>modes</a:t>
            </a:r>
            <a:r>
              <a:rPr sz="1800" spc="195" dirty="0">
                <a:latin typeface="Times New Roman"/>
                <a:cs typeface="Times New Roman"/>
              </a:rPr>
              <a:t> </a:t>
            </a:r>
            <a:r>
              <a:rPr sz="1800" dirty="0">
                <a:latin typeface="Calibri"/>
                <a:cs typeface="Calibri"/>
              </a:rPr>
              <a:t>de</a:t>
            </a:r>
            <a:r>
              <a:rPr sz="1800" spc="190" dirty="0">
                <a:latin typeface="Times New Roman"/>
                <a:cs typeface="Times New Roman"/>
              </a:rPr>
              <a:t> </a:t>
            </a:r>
            <a:r>
              <a:rPr sz="1800" dirty="0">
                <a:latin typeface="Calibri"/>
                <a:cs typeface="Calibri"/>
              </a:rPr>
              <a:t>forage,</a:t>
            </a:r>
            <a:r>
              <a:rPr sz="1800" spc="195" dirty="0">
                <a:latin typeface="Times New Roman"/>
                <a:cs typeface="Times New Roman"/>
              </a:rPr>
              <a:t> </a:t>
            </a:r>
            <a:r>
              <a:rPr sz="1800" dirty="0">
                <a:latin typeface="Calibri"/>
                <a:cs typeface="Calibri"/>
              </a:rPr>
              <a:t>l’échantillonnage</a:t>
            </a:r>
            <a:r>
              <a:rPr sz="1800" spc="240" dirty="0">
                <a:latin typeface="Calibri"/>
                <a:cs typeface="Calibri"/>
              </a:rPr>
              <a:t> </a:t>
            </a:r>
            <a:r>
              <a:rPr sz="1800" dirty="0">
                <a:latin typeface="Calibri"/>
                <a:cs typeface="Calibri"/>
              </a:rPr>
              <a:t>et</a:t>
            </a:r>
            <a:r>
              <a:rPr sz="1800" spc="195" dirty="0">
                <a:latin typeface="Times New Roman"/>
                <a:cs typeface="Times New Roman"/>
              </a:rPr>
              <a:t> </a:t>
            </a:r>
            <a:r>
              <a:rPr sz="1800" dirty="0">
                <a:latin typeface="Calibri"/>
                <a:cs typeface="Calibri"/>
              </a:rPr>
              <a:t>les</a:t>
            </a:r>
            <a:r>
              <a:rPr sz="1800" spc="190" dirty="0">
                <a:latin typeface="Times New Roman"/>
                <a:cs typeface="Times New Roman"/>
              </a:rPr>
              <a:t> </a:t>
            </a:r>
            <a:r>
              <a:rPr sz="1800" dirty="0">
                <a:latin typeface="Calibri"/>
                <a:cs typeface="Calibri"/>
              </a:rPr>
              <a:t>types</a:t>
            </a:r>
            <a:r>
              <a:rPr sz="1800" spc="195" dirty="0">
                <a:latin typeface="Times New Roman"/>
                <a:cs typeface="Times New Roman"/>
              </a:rPr>
              <a:t> </a:t>
            </a:r>
            <a:r>
              <a:rPr sz="1800" dirty="0">
                <a:latin typeface="Calibri"/>
                <a:cs typeface="Calibri"/>
              </a:rPr>
              <a:t>d’essais</a:t>
            </a:r>
            <a:r>
              <a:rPr sz="1800" spc="240" dirty="0">
                <a:latin typeface="Calibri"/>
                <a:cs typeface="Calibri"/>
              </a:rPr>
              <a:t> </a:t>
            </a:r>
            <a:r>
              <a:rPr sz="1800" spc="-10" dirty="0">
                <a:latin typeface="Calibri"/>
                <a:cs typeface="Calibri"/>
              </a:rPr>
              <a:t>différents</a:t>
            </a:r>
            <a:r>
              <a:rPr sz="1800" spc="-10" dirty="0">
                <a:latin typeface="Times New Roman"/>
                <a:cs typeface="Times New Roman"/>
              </a:rPr>
              <a:t> </a:t>
            </a:r>
            <a:r>
              <a:rPr sz="1800" dirty="0">
                <a:latin typeface="Calibri"/>
                <a:cs typeface="Calibri"/>
              </a:rPr>
              <a:t>selon</a:t>
            </a:r>
            <a:r>
              <a:rPr sz="1800" spc="-75" dirty="0">
                <a:latin typeface="Times New Roman"/>
                <a:cs typeface="Times New Roman"/>
              </a:rPr>
              <a:t> </a:t>
            </a:r>
            <a:r>
              <a:rPr sz="1800" dirty="0">
                <a:latin typeface="Calibri"/>
                <a:cs typeface="Calibri"/>
              </a:rPr>
              <a:t>que</a:t>
            </a:r>
            <a:r>
              <a:rPr sz="1800" spc="-65" dirty="0">
                <a:latin typeface="Times New Roman"/>
                <a:cs typeface="Times New Roman"/>
              </a:rPr>
              <a:t> </a:t>
            </a:r>
            <a:r>
              <a:rPr sz="1800" spc="-20" dirty="0">
                <a:latin typeface="Calibri"/>
                <a:cs typeface="Calibri"/>
              </a:rPr>
              <a:t>l’on</a:t>
            </a:r>
            <a:r>
              <a:rPr sz="1800" spc="-10" dirty="0">
                <a:latin typeface="Calibri"/>
                <a:cs typeface="Calibri"/>
              </a:rPr>
              <a:t> </a:t>
            </a:r>
            <a:r>
              <a:rPr sz="1800" dirty="0">
                <a:latin typeface="Calibri"/>
                <a:cs typeface="Calibri"/>
              </a:rPr>
              <a:t>se</a:t>
            </a:r>
            <a:r>
              <a:rPr sz="1800" spc="-75" dirty="0">
                <a:latin typeface="Times New Roman"/>
                <a:cs typeface="Times New Roman"/>
              </a:rPr>
              <a:t> </a:t>
            </a:r>
            <a:r>
              <a:rPr sz="1800" spc="-10" dirty="0">
                <a:latin typeface="Calibri"/>
                <a:cs typeface="Calibri"/>
              </a:rPr>
              <a:t>trouve</a:t>
            </a:r>
            <a:r>
              <a:rPr sz="1800" spc="-85" dirty="0">
                <a:latin typeface="Times New Roman"/>
                <a:cs typeface="Times New Roman"/>
              </a:rPr>
              <a:t> </a:t>
            </a:r>
            <a:r>
              <a:rPr sz="1800" dirty="0">
                <a:latin typeface="Calibri"/>
                <a:cs typeface="Calibri"/>
              </a:rPr>
              <a:t>en</a:t>
            </a:r>
            <a:r>
              <a:rPr sz="1800" spc="-65" dirty="0">
                <a:latin typeface="Times New Roman"/>
                <a:cs typeface="Times New Roman"/>
              </a:rPr>
              <a:t> </a:t>
            </a:r>
            <a:r>
              <a:rPr sz="1800" spc="-10" dirty="0">
                <a:latin typeface="Calibri"/>
                <a:cs typeface="Calibri"/>
              </a:rPr>
              <a:t>terrain</a:t>
            </a:r>
            <a:r>
              <a:rPr sz="1800" spc="-65" dirty="0">
                <a:latin typeface="Times New Roman"/>
                <a:cs typeface="Times New Roman"/>
              </a:rPr>
              <a:t> </a:t>
            </a:r>
            <a:r>
              <a:rPr sz="1800" dirty="0">
                <a:latin typeface="Calibri"/>
                <a:cs typeface="Calibri"/>
              </a:rPr>
              <a:t>meuble</a:t>
            </a:r>
            <a:r>
              <a:rPr sz="1800" spc="-60" dirty="0">
                <a:latin typeface="Times New Roman"/>
                <a:cs typeface="Times New Roman"/>
              </a:rPr>
              <a:t> </a:t>
            </a:r>
            <a:r>
              <a:rPr sz="1800" dirty="0">
                <a:latin typeface="Calibri"/>
                <a:cs typeface="Calibri"/>
              </a:rPr>
              <a:t>peu</a:t>
            </a:r>
            <a:r>
              <a:rPr sz="1800" spc="-60" dirty="0">
                <a:latin typeface="Times New Roman"/>
                <a:cs typeface="Times New Roman"/>
              </a:rPr>
              <a:t> </a:t>
            </a:r>
            <a:r>
              <a:rPr sz="1800" spc="-10" dirty="0">
                <a:latin typeface="Calibri"/>
                <a:cs typeface="Calibri"/>
              </a:rPr>
              <a:t>cohérent</a:t>
            </a:r>
            <a:r>
              <a:rPr sz="1800" spc="-65" dirty="0">
                <a:latin typeface="Times New Roman"/>
                <a:cs typeface="Times New Roman"/>
              </a:rPr>
              <a:t> </a:t>
            </a:r>
            <a:r>
              <a:rPr sz="1800" dirty="0">
                <a:latin typeface="Calibri"/>
                <a:cs typeface="Calibri"/>
              </a:rPr>
              <a:t>ou</a:t>
            </a:r>
            <a:r>
              <a:rPr sz="1800" spc="-75" dirty="0">
                <a:latin typeface="Times New Roman"/>
                <a:cs typeface="Times New Roman"/>
              </a:rPr>
              <a:t> </a:t>
            </a:r>
            <a:r>
              <a:rPr sz="1800" dirty="0">
                <a:latin typeface="Calibri"/>
                <a:cs typeface="Calibri"/>
              </a:rPr>
              <a:t>dans</a:t>
            </a:r>
            <a:r>
              <a:rPr sz="1800" spc="-70" dirty="0">
                <a:latin typeface="Times New Roman"/>
                <a:cs typeface="Times New Roman"/>
              </a:rPr>
              <a:t> </a:t>
            </a:r>
            <a:r>
              <a:rPr sz="1800" dirty="0">
                <a:latin typeface="Calibri"/>
                <a:cs typeface="Calibri"/>
              </a:rPr>
              <a:t>le</a:t>
            </a:r>
            <a:r>
              <a:rPr sz="1800" spc="-60" dirty="0">
                <a:latin typeface="Times New Roman"/>
                <a:cs typeface="Times New Roman"/>
              </a:rPr>
              <a:t> </a:t>
            </a:r>
            <a:r>
              <a:rPr sz="1800" spc="-10" dirty="0">
                <a:latin typeface="Calibri"/>
                <a:cs typeface="Calibri"/>
              </a:rPr>
              <a:t>rocher.</a:t>
            </a:r>
            <a:endParaRPr sz="1800">
              <a:latin typeface="Calibri"/>
              <a:cs typeface="Calibri"/>
            </a:endParaRPr>
          </a:p>
        </p:txBody>
      </p:sp>
      <p:pic>
        <p:nvPicPr>
          <p:cNvPr id="3" name="object 3"/>
          <p:cNvPicPr/>
          <p:nvPr/>
        </p:nvPicPr>
        <p:blipFill>
          <a:blip r:embed="rId2" cstate="print"/>
          <a:stretch>
            <a:fillRect/>
          </a:stretch>
        </p:blipFill>
        <p:spPr>
          <a:xfrm>
            <a:off x="323088" y="3899915"/>
            <a:ext cx="1969008" cy="2958084"/>
          </a:xfrm>
          <a:prstGeom prst="rect">
            <a:avLst/>
          </a:prstGeom>
        </p:spPr>
      </p:pic>
      <p:pic>
        <p:nvPicPr>
          <p:cNvPr id="4" name="object 4"/>
          <p:cNvPicPr/>
          <p:nvPr/>
        </p:nvPicPr>
        <p:blipFill>
          <a:blip r:embed="rId3" cstate="print"/>
          <a:stretch>
            <a:fillRect/>
          </a:stretch>
        </p:blipFill>
        <p:spPr>
          <a:xfrm>
            <a:off x="2988564" y="4293108"/>
            <a:ext cx="3204972" cy="2138172"/>
          </a:xfrm>
          <a:prstGeom prst="rect">
            <a:avLst/>
          </a:prstGeom>
        </p:spPr>
      </p:pic>
      <p:pic>
        <p:nvPicPr>
          <p:cNvPr id="5" name="object 5"/>
          <p:cNvPicPr/>
          <p:nvPr/>
        </p:nvPicPr>
        <p:blipFill>
          <a:blip r:embed="rId4" cstate="print"/>
          <a:stretch>
            <a:fillRect/>
          </a:stretch>
        </p:blipFill>
        <p:spPr>
          <a:xfrm>
            <a:off x="7019543" y="3933443"/>
            <a:ext cx="1944624" cy="2924556"/>
          </a:xfrm>
          <a:prstGeom prst="rect">
            <a:avLst/>
          </a:prstGeom>
        </p:spPr>
      </p:pic>
      <p:pic>
        <p:nvPicPr>
          <p:cNvPr id="6" name="object 6"/>
          <p:cNvPicPr/>
          <p:nvPr/>
        </p:nvPicPr>
        <p:blipFill>
          <a:blip r:embed="rId5" cstate="print"/>
          <a:stretch>
            <a:fillRect/>
          </a:stretch>
        </p:blipFill>
        <p:spPr>
          <a:xfrm>
            <a:off x="8151876" y="0"/>
            <a:ext cx="990600" cy="765048"/>
          </a:xfrm>
          <a:prstGeom prst="rect">
            <a:avLst/>
          </a:prstGeom>
        </p:spPr>
      </p:pic>
      <p:sp>
        <p:nvSpPr>
          <p:cNvPr id="7" name="object 7"/>
          <p:cNvSpPr txBox="1"/>
          <p:nvPr/>
        </p:nvSpPr>
        <p:spPr>
          <a:xfrm>
            <a:off x="8426945" y="6393284"/>
            <a:ext cx="180975" cy="177800"/>
          </a:xfrm>
          <a:prstGeom prst="rect">
            <a:avLst/>
          </a:prstGeom>
        </p:spPr>
        <p:txBody>
          <a:bodyPr vert="horz" wrap="square" lIns="0" tIns="0" rIns="0" bIns="0" rtlCol="0">
            <a:spAutoFit/>
          </a:bodyPr>
          <a:lstStyle/>
          <a:p>
            <a:pPr marL="12700">
              <a:lnSpc>
                <a:spcPts val="1240"/>
              </a:lnSpc>
            </a:pPr>
            <a:r>
              <a:rPr sz="1200" spc="-25" dirty="0">
                <a:solidFill>
                  <a:srgbClr val="888888"/>
                </a:solidFill>
                <a:latin typeface="Calibri"/>
                <a:cs typeface="Calibri"/>
              </a:rPr>
              <a:t>18</a:t>
            </a:r>
            <a:endParaRPr sz="12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39645" y="6405984"/>
            <a:ext cx="78105" cy="152400"/>
          </a:xfrm>
          <a:prstGeom prst="rect">
            <a:avLst/>
          </a:prstGeom>
        </p:spPr>
        <p:txBody>
          <a:bodyPr vert="horz" wrap="square" lIns="0" tIns="0" rIns="0" bIns="0" rtlCol="0">
            <a:spAutoFit/>
          </a:bodyPr>
          <a:lstStyle/>
          <a:p>
            <a:pPr>
              <a:lnSpc>
                <a:spcPts val="1140"/>
              </a:lnSpc>
            </a:pPr>
            <a:r>
              <a:rPr sz="1200" spc="-50" dirty="0">
                <a:solidFill>
                  <a:srgbClr val="888888"/>
                </a:solidFill>
                <a:latin typeface="Calibri"/>
                <a:cs typeface="Calibri"/>
              </a:rPr>
              <a:t>1</a:t>
            </a:r>
            <a:endParaRPr sz="1200">
              <a:latin typeface="Calibri"/>
              <a:cs typeface="Calibri"/>
            </a:endParaRPr>
          </a:p>
        </p:txBody>
      </p:sp>
      <p:sp>
        <p:nvSpPr>
          <p:cNvPr id="3" name="object 3"/>
          <p:cNvSpPr txBox="1"/>
          <p:nvPr/>
        </p:nvSpPr>
        <p:spPr>
          <a:xfrm>
            <a:off x="78716" y="17780"/>
            <a:ext cx="8988425" cy="3592829"/>
          </a:xfrm>
          <a:prstGeom prst="rect">
            <a:avLst/>
          </a:prstGeom>
        </p:spPr>
        <p:txBody>
          <a:bodyPr vert="horz" wrap="square" lIns="0" tIns="12700" rIns="0" bIns="0" rtlCol="0">
            <a:spAutoFit/>
          </a:bodyPr>
          <a:lstStyle/>
          <a:p>
            <a:pPr marL="589280" lvl="2" indent="-576580">
              <a:lnSpc>
                <a:spcPct val="100000"/>
              </a:lnSpc>
              <a:spcBef>
                <a:spcPts val="100"/>
              </a:spcBef>
              <a:buAutoNum type="arabicPeriod" startAt="3"/>
              <a:tabLst>
                <a:tab pos="589280" algn="l"/>
              </a:tabLst>
            </a:pPr>
            <a:r>
              <a:rPr sz="1800" b="1" dirty="0">
                <a:solidFill>
                  <a:srgbClr val="00AF50"/>
                </a:solidFill>
                <a:latin typeface="Calibri"/>
                <a:cs typeface="Calibri"/>
              </a:rPr>
              <a:t>LES</a:t>
            </a:r>
            <a:r>
              <a:rPr sz="1800" spc="-65" dirty="0">
                <a:solidFill>
                  <a:srgbClr val="00AF50"/>
                </a:solidFill>
                <a:latin typeface="Times New Roman"/>
                <a:cs typeface="Times New Roman"/>
              </a:rPr>
              <a:t> </a:t>
            </a:r>
            <a:r>
              <a:rPr sz="1800" b="1" spc="-10" dirty="0">
                <a:solidFill>
                  <a:srgbClr val="00AF50"/>
                </a:solidFill>
                <a:latin typeface="Calibri"/>
                <a:cs typeface="Calibri"/>
              </a:rPr>
              <a:t>SONDAGES</a:t>
            </a:r>
            <a:r>
              <a:rPr sz="1800" spc="-75" dirty="0">
                <a:solidFill>
                  <a:srgbClr val="00AF50"/>
                </a:solidFill>
                <a:latin typeface="Times New Roman"/>
                <a:cs typeface="Times New Roman"/>
              </a:rPr>
              <a:t> </a:t>
            </a:r>
            <a:r>
              <a:rPr sz="1800" b="1" spc="-10" dirty="0">
                <a:solidFill>
                  <a:srgbClr val="00AF50"/>
                </a:solidFill>
                <a:latin typeface="Calibri"/>
                <a:cs typeface="Calibri"/>
              </a:rPr>
              <a:t>MECANIQUES</a:t>
            </a:r>
            <a:endParaRPr sz="1800">
              <a:latin typeface="Calibri"/>
              <a:cs typeface="Calibri"/>
            </a:endParaRPr>
          </a:p>
          <a:p>
            <a:pPr marL="766445" lvl="3" indent="-753745">
              <a:lnSpc>
                <a:spcPct val="100000"/>
              </a:lnSpc>
              <a:buAutoNum type="arabicPeriod"/>
              <a:tabLst>
                <a:tab pos="766445" algn="l"/>
              </a:tabLst>
            </a:pPr>
            <a:r>
              <a:rPr sz="1800" b="1" dirty="0">
                <a:solidFill>
                  <a:srgbClr val="00AFF0"/>
                </a:solidFill>
                <a:latin typeface="Calibri"/>
                <a:cs typeface="Calibri"/>
              </a:rPr>
              <a:t>Le</a:t>
            </a:r>
            <a:r>
              <a:rPr sz="1800" spc="-50" dirty="0">
                <a:solidFill>
                  <a:srgbClr val="00AFF0"/>
                </a:solidFill>
                <a:latin typeface="Times New Roman"/>
                <a:cs typeface="Times New Roman"/>
              </a:rPr>
              <a:t> </a:t>
            </a:r>
            <a:r>
              <a:rPr sz="1800" b="1" spc="-10" dirty="0">
                <a:solidFill>
                  <a:srgbClr val="00AFF0"/>
                </a:solidFill>
                <a:latin typeface="Calibri"/>
                <a:cs typeface="Calibri"/>
              </a:rPr>
              <a:t>sondage</a:t>
            </a:r>
            <a:r>
              <a:rPr sz="1800" spc="-85" dirty="0">
                <a:solidFill>
                  <a:srgbClr val="00AFF0"/>
                </a:solidFill>
                <a:latin typeface="Times New Roman"/>
                <a:cs typeface="Times New Roman"/>
              </a:rPr>
              <a:t> </a:t>
            </a:r>
            <a:r>
              <a:rPr sz="1800" b="1" dirty="0">
                <a:solidFill>
                  <a:srgbClr val="00AFF0"/>
                </a:solidFill>
                <a:latin typeface="Calibri"/>
                <a:cs typeface="Calibri"/>
              </a:rPr>
              <a:t>en</a:t>
            </a:r>
            <a:r>
              <a:rPr sz="1800" spc="-50" dirty="0">
                <a:solidFill>
                  <a:srgbClr val="00AFF0"/>
                </a:solidFill>
                <a:latin typeface="Times New Roman"/>
                <a:cs typeface="Times New Roman"/>
              </a:rPr>
              <a:t> </a:t>
            </a:r>
            <a:r>
              <a:rPr sz="1800" b="1" spc="-10" dirty="0">
                <a:solidFill>
                  <a:srgbClr val="00AFF0"/>
                </a:solidFill>
                <a:latin typeface="Calibri"/>
                <a:cs typeface="Calibri"/>
              </a:rPr>
              <a:t>terrain</a:t>
            </a:r>
            <a:r>
              <a:rPr sz="1800" spc="-65" dirty="0">
                <a:solidFill>
                  <a:srgbClr val="00AFF0"/>
                </a:solidFill>
                <a:latin typeface="Times New Roman"/>
                <a:cs typeface="Times New Roman"/>
              </a:rPr>
              <a:t> </a:t>
            </a:r>
            <a:r>
              <a:rPr sz="1800" b="1" spc="-10" dirty="0">
                <a:solidFill>
                  <a:srgbClr val="00AFF0"/>
                </a:solidFill>
                <a:latin typeface="Calibri"/>
                <a:cs typeface="Calibri"/>
              </a:rPr>
              <a:t>meuble</a:t>
            </a:r>
            <a:endParaRPr sz="1800">
              <a:latin typeface="Calibri"/>
              <a:cs typeface="Calibri"/>
            </a:endParaRPr>
          </a:p>
          <a:p>
            <a:pPr marL="12700" marR="6350">
              <a:lnSpc>
                <a:spcPct val="100000"/>
              </a:lnSpc>
            </a:pPr>
            <a:r>
              <a:rPr sz="1800" dirty="0">
                <a:latin typeface="Calibri"/>
                <a:cs typeface="Calibri"/>
              </a:rPr>
              <a:t>Les</a:t>
            </a:r>
            <a:r>
              <a:rPr sz="1800" spc="20" dirty="0">
                <a:latin typeface="Times New Roman"/>
                <a:cs typeface="Times New Roman"/>
              </a:rPr>
              <a:t> </a:t>
            </a:r>
            <a:r>
              <a:rPr sz="1800" dirty="0">
                <a:latin typeface="Calibri"/>
                <a:cs typeface="Calibri"/>
              </a:rPr>
              <a:t>principales</a:t>
            </a:r>
            <a:r>
              <a:rPr sz="1800" spc="40" dirty="0">
                <a:latin typeface="Times New Roman"/>
                <a:cs typeface="Times New Roman"/>
              </a:rPr>
              <a:t> </a:t>
            </a:r>
            <a:r>
              <a:rPr sz="1800" dirty="0">
                <a:latin typeface="Calibri"/>
                <a:cs typeface="Calibri"/>
              </a:rPr>
              <a:t>difficultés</a:t>
            </a:r>
            <a:r>
              <a:rPr sz="1800" spc="25" dirty="0">
                <a:latin typeface="Times New Roman"/>
                <a:cs typeface="Times New Roman"/>
              </a:rPr>
              <a:t> </a:t>
            </a:r>
            <a:r>
              <a:rPr sz="1800" dirty="0">
                <a:latin typeface="Calibri"/>
                <a:cs typeface="Calibri"/>
              </a:rPr>
              <a:t>proviennent</a:t>
            </a:r>
            <a:r>
              <a:rPr sz="1800" spc="25" dirty="0">
                <a:latin typeface="Times New Roman"/>
                <a:cs typeface="Times New Roman"/>
              </a:rPr>
              <a:t> </a:t>
            </a:r>
            <a:r>
              <a:rPr sz="1800" dirty="0">
                <a:latin typeface="Calibri"/>
                <a:cs typeface="Calibri"/>
              </a:rPr>
              <a:t>de</a:t>
            </a:r>
            <a:r>
              <a:rPr sz="1800" spc="20" dirty="0">
                <a:latin typeface="Times New Roman"/>
                <a:cs typeface="Times New Roman"/>
              </a:rPr>
              <a:t> </a:t>
            </a:r>
            <a:r>
              <a:rPr sz="1800" dirty="0">
                <a:latin typeface="Calibri"/>
                <a:cs typeface="Calibri"/>
              </a:rPr>
              <a:t>la</a:t>
            </a:r>
            <a:r>
              <a:rPr sz="1800" spc="15" dirty="0">
                <a:latin typeface="Times New Roman"/>
                <a:cs typeface="Times New Roman"/>
              </a:rPr>
              <a:t> </a:t>
            </a:r>
            <a:r>
              <a:rPr sz="1800" dirty="0">
                <a:latin typeface="Calibri"/>
                <a:cs typeface="Calibri"/>
              </a:rPr>
              <a:t>tenue</a:t>
            </a:r>
            <a:r>
              <a:rPr sz="1800" spc="25" dirty="0">
                <a:latin typeface="Times New Roman"/>
                <a:cs typeface="Times New Roman"/>
              </a:rPr>
              <a:t> </a:t>
            </a:r>
            <a:r>
              <a:rPr sz="1800" dirty="0">
                <a:latin typeface="Calibri"/>
                <a:cs typeface="Calibri"/>
              </a:rPr>
              <a:t>des</a:t>
            </a:r>
            <a:r>
              <a:rPr sz="1800" spc="20" dirty="0">
                <a:latin typeface="Times New Roman"/>
                <a:cs typeface="Times New Roman"/>
              </a:rPr>
              <a:t> </a:t>
            </a:r>
            <a:r>
              <a:rPr sz="1800" dirty="0">
                <a:latin typeface="Calibri"/>
                <a:cs typeface="Calibri"/>
              </a:rPr>
              <a:t>parois</a:t>
            </a:r>
            <a:r>
              <a:rPr sz="1800" spc="20" dirty="0">
                <a:latin typeface="Times New Roman"/>
                <a:cs typeface="Times New Roman"/>
              </a:rPr>
              <a:t> </a:t>
            </a:r>
            <a:r>
              <a:rPr sz="1800" dirty="0">
                <a:latin typeface="Calibri"/>
                <a:cs typeface="Calibri"/>
              </a:rPr>
              <a:t>du</a:t>
            </a:r>
            <a:r>
              <a:rPr sz="1800" spc="20" dirty="0">
                <a:latin typeface="Times New Roman"/>
                <a:cs typeface="Times New Roman"/>
              </a:rPr>
              <a:t> </a:t>
            </a:r>
            <a:r>
              <a:rPr sz="1800" dirty="0">
                <a:latin typeface="Calibri"/>
                <a:cs typeface="Calibri"/>
              </a:rPr>
              <a:t>sondage</a:t>
            </a:r>
            <a:r>
              <a:rPr sz="1800" spc="20" dirty="0">
                <a:latin typeface="Times New Roman"/>
                <a:cs typeface="Times New Roman"/>
              </a:rPr>
              <a:t> </a:t>
            </a:r>
            <a:r>
              <a:rPr sz="1800" dirty="0">
                <a:latin typeface="Calibri"/>
                <a:cs typeface="Calibri"/>
              </a:rPr>
              <a:t>et</a:t>
            </a:r>
            <a:r>
              <a:rPr sz="1800" spc="15" dirty="0">
                <a:latin typeface="Times New Roman"/>
                <a:cs typeface="Times New Roman"/>
              </a:rPr>
              <a:t> </a:t>
            </a:r>
            <a:r>
              <a:rPr sz="1800" dirty="0">
                <a:latin typeface="Calibri"/>
                <a:cs typeface="Calibri"/>
              </a:rPr>
              <a:t>de</a:t>
            </a:r>
            <a:r>
              <a:rPr sz="1800" spc="20" dirty="0">
                <a:latin typeface="Times New Roman"/>
                <a:cs typeface="Times New Roman"/>
              </a:rPr>
              <a:t> </a:t>
            </a:r>
            <a:r>
              <a:rPr sz="1800" dirty="0">
                <a:latin typeface="Calibri"/>
                <a:cs typeface="Calibri"/>
              </a:rPr>
              <a:t>la</a:t>
            </a:r>
            <a:r>
              <a:rPr sz="1800" spc="15" dirty="0">
                <a:latin typeface="Times New Roman"/>
                <a:cs typeface="Times New Roman"/>
              </a:rPr>
              <a:t> </a:t>
            </a:r>
            <a:r>
              <a:rPr sz="1800" dirty="0">
                <a:latin typeface="Calibri"/>
                <a:cs typeface="Calibri"/>
              </a:rPr>
              <a:t>remontée</a:t>
            </a:r>
            <a:r>
              <a:rPr sz="1800" spc="25" dirty="0">
                <a:latin typeface="Times New Roman"/>
                <a:cs typeface="Times New Roman"/>
              </a:rPr>
              <a:t> </a:t>
            </a:r>
            <a:r>
              <a:rPr sz="1800" spc="-25" dirty="0">
                <a:latin typeface="Calibri"/>
                <a:cs typeface="Calibri"/>
              </a:rPr>
              <a:t>du</a:t>
            </a:r>
            <a:r>
              <a:rPr sz="1800" spc="-25" dirty="0">
                <a:latin typeface="Times New Roman"/>
                <a:cs typeface="Times New Roman"/>
              </a:rPr>
              <a:t> </a:t>
            </a:r>
            <a:r>
              <a:rPr sz="1800" spc="-10" dirty="0">
                <a:latin typeface="Calibri"/>
                <a:cs typeface="Calibri"/>
              </a:rPr>
              <a:t>terrain</a:t>
            </a:r>
            <a:r>
              <a:rPr sz="1800" spc="-65" dirty="0">
                <a:latin typeface="Times New Roman"/>
                <a:cs typeface="Times New Roman"/>
              </a:rPr>
              <a:t> </a:t>
            </a:r>
            <a:r>
              <a:rPr sz="1800" spc="-10" dirty="0">
                <a:latin typeface="Calibri"/>
                <a:cs typeface="Calibri"/>
              </a:rPr>
              <a:t>foré.</a:t>
            </a:r>
            <a:r>
              <a:rPr sz="1800" spc="-70" dirty="0">
                <a:latin typeface="Times New Roman"/>
                <a:cs typeface="Times New Roman"/>
              </a:rPr>
              <a:t> </a:t>
            </a:r>
            <a:r>
              <a:rPr sz="1800" dirty="0">
                <a:latin typeface="Calibri"/>
                <a:cs typeface="Calibri"/>
              </a:rPr>
              <a:t>Et</a:t>
            </a:r>
            <a:r>
              <a:rPr sz="1800" spc="-65" dirty="0">
                <a:latin typeface="Times New Roman"/>
                <a:cs typeface="Times New Roman"/>
              </a:rPr>
              <a:t> </a:t>
            </a:r>
            <a:r>
              <a:rPr sz="1800" dirty="0">
                <a:latin typeface="Calibri"/>
                <a:cs typeface="Calibri"/>
              </a:rPr>
              <a:t>donc</a:t>
            </a:r>
            <a:r>
              <a:rPr sz="1800" spc="-60" dirty="0">
                <a:latin typeface="Times New Roman"/>
                <a:cs typeface="Times New Roman"/>
              </a:rPr>
              <a:t> </a:t>
            </a:r>
            <a:r>
              <a:rPr sz="1800" spc="-10" dirty="0">
                <a:latin typeface="Calibri"/>
                <a:cs typeface="Calibri"/>
              </a:rPr>
              <a:t>tubage.</a:t>
            </a:r>
            <a:endParaRPr sz="1800">
              <a:latin typeface="Calibri"/>
              <a:cs typeface="Calibri"/>
            </a:endParaRPr>
          </a:p>
          <a:p>
            <a:pPr marL="12700">
              <a:lnSpc>
                <a:spcPct val="100000"/>
              </a:lnSpc>
            </a:pPr>
            <a:r>
              <a:rPr sz="1800" dirty="0">
                <a:latin typeface="Calibri"/>
                <a:cs typeface="Calibri"/>
              </a:rPr>
              <a:t>Le</a:t>
            </a:r>
            <a:r>
              <a:rPr sz="1800" spc="-75" dirty="0">
                <a:latin typeface="Times New Roman"/>
                <a:cs typeface="Times New Roman"/>
              </a:rPr>
              <a:t> </a:t>
            </a:r>
            <a:r>
              <a:rPr sz="1800" spc="-10" dirty="0">
                <a:latin typeface="Calibri"/>
                <a:cs typeface="Calibri"/>
              </a:rPr>
              <a:t>remaniement</a:t>
            </a:r>
            <a:r>
              <a:rPr sz="1800" spc="-80" dirty="0">
                <a:latin typeface="Times New Roman"/>
                <a:cs typeface="Times New Roman"/>
              </a:rPr>
              <a:t> </a:t>
            </a:r>
            <a:r>
              <a:rPr sz="1800" dirty="0">
                <a:latin typeface="Calibri"/>
                <a:cs typeface="Calibri"/>
              </a:rPr>
              <a:t>de</a:t>
            </a:r>
            <a:r>
              <a:rPr sz="1800" spc="-75" dirty="0">
                <a:latin typeface="Times New Roman"/>
                <a:cs typeface="Times New Roman"/>
              </a:rPr>
              <a:t> </a:t>
            </a:r>
            <a:r>
              <a:rPr sz="1800" spc="-10" dirty="0">
                <a:latin typeface="Calibri"/>
                <a:cs typeface="Calibri"/>
              </a:rPr>
              <a:t>l’échantillon</a:t>
            </a:r>
            <a:r>
              <a:rPr sz="1800" spc="-5" dirty="0">
                <a:latin typeface="Calibri"/>
                <a:cs typeface="Calibri"/>
              </a:rPr>
              <a:t> </a:t>
            </a:r>
            <a:r>
              <a:rPr sz="1800" dirty="0">
                <a:latin typeface="Calibri"/>
                <a:cs typeface="Calibri"/>
              </a:rPr>
              <a:t>est</a:t>
            </a:r>
            <a:r>
              <a:rPr sz="1800" spc="-85" dirty="0">
                <a:latin typeface="Times New Roman"/>
                <a:cs typeface="Times New Roman"/>
              </a:rPr>
              <a:t> </a:t>
            </a:r>
            <a:r>
              <a:rPr sz="1800" dirty="0">
                <a:latin typeface="Calibri"/>
                <a:cs typeface="Calibri"/>
              </a:rPr>
              <a:t>souvent</a:t>
            </a:r>
            <a:r>
              <a:rPr sz="1800" spc="275" dirty="0">
                <a:latin typeface="Times New Roman"/>
                <a:cs typeface="Times New Roman"/>
              </a:rPr>
              <a:t> </a:t>
            </a:r>
            <a:r>
              <a:rPr sz="1800" spc="-10" dirty="0">
                <a:latin typeface="Calibri"/>
                <a:cs typeface="Calibri"/>
              </a:rPr>
              <a:t>considérable</a:t>
            </a:r>
            <a:r>
              <a:rPr sz="1800" spc="-65" dirty="0">
                <a:latin typeface="Times New Roman"/>
                <a:cs typeface="Times New Roman"/>
              </a:rPr>
              <a:t> </a:t>
            </a:r>
            <a:r>
              <a:rPr sz="1800" spc="-10" dirty="0">
                <a:latin typeface="Calibri"/>
                <a:cs typeface="Calibri"/>
              </a:rPr>
              <a:t>(destructif).</a:t>
            </a:r>
            <a:endParaRPr sz="1800">
              <a:latin typeface="Calibri"/>
              <a:cs typeface="Calibri"/>
            </a:endParaRPr>
          </a:p>
          <a:p>
            <a:pPr marL="12700" algn="just">
              <a:lnSpc>
                <a:spcPct val="100000"/>
              </a:lnSpc>
              <a:spcBef>
                <a:spcPts val="2165"/>
              </a:spcBef>
            </a:pPr>
            <a:r>
              <a:rPr sz="1800" b="1" dirty="0">
                <a:solidFill>
                  <a:srgbClr val="6F2F9F"/>
                </a:solidFill>
                <a:latin typeface="Calibri"/>
                <a:cs typeface="Calibri"/>
              </a:rPr>
              <a:t>a.</a:t>
            </a:r>
            <a:r>
              <a:rPr sz="1800" spc="-45" dirty="0">
                <a:solidFill>
                  <a:srgbClr val="6F2F9F"/>
                </a:solidFill>
                <a:latin typeface="Times New Roman"/>
                <a:cs typeface="Times New Roman"/>
              </a:rPr>
              <a:t> </a:t>
            </a:r>
            <a:r>
              <a:rPr sz="1800" b="1" spc="-25" dirty="0">
                <a:solidFill>
                  <a:srgbClr val="6F2F9F"/>
                </a:solidFill>
                <a:latin typeface="Calibri"/>
                <a:cs typeface="Calibri"/>
              </a:rPr>
              <a:t>Tarières</a:t>
            </a:r>
            <a:r>
              <a:rPr sz="1800" spc="-75" dirty="0">
                <a:solidFill>
                  <a:srgbClr val="6F2F9F"/>
                </a:solidFill>
                <a:latin typeface="Times New Roman"/>
                <a:cs typeface="Times New Roman"/>
              </a:rPr>
              <a:t> </a:t>
            </a:r>
            <a:r>
              <a:rPr sz="1800" b="1" dirty="0">
                <a:solidFill>
                  <a:srgbClr val="6F2F9F"/>
                </a:solidFill>
                <a:latin typeface="Calibri"/>
                <a:cs typeface="Calibri"/>
              </a:rPr>
              <a:t>à</a:t>
            </a:r>
            <a:r>
              <a:rPr sz="1800" spc="-30" dirty="0">
                <a:solidFill>
                  <a:srgbClr val="6F2F9F"/>
                </a:solidFill>
                <a:latin typeface="Times New Roman"/>
                <a:cs typeface="Times New Roman"/>
              </a:rPr>
              <a:t> </a:t>
            </a:r>
            <a:r>
              <a:rPr sz="1800" b="1" spc="-20" dirty="0">
                <a:solidFill>
                  <a:srgbClr val="6F2F9F"/>
                </a:solidFill>
                <a:latin typeface="Calibri"/>
                <a:cs typeface="Calibri"/>
              </a:rPr>
              <a:t>main</a:t>
            </a:r>
            <a:endParaRPr sz="1800">
              <a:latin typeface="Calibri"/>
              <a:cs typeface="Calibri"/>
            </a:endParaRPr>
          </a:p>
          <a:p>
            <a:pPr marL="12700" marR="5080" algn="just">
              <a:lnSpc>
                <a:spcPct val="100000"/>
              </a:lnSpc>
            </a:pPr>
            <a:r>
              <a:rPr sz="1800" dirty="0">
                <a:latin typeface="Calibri"/>
                <a:cs typeface="Calibri"/>
              </a:rPr>
              <a:t>Les</a:t>
            </a:r>
            <a:r>
              <a:rPr sz="1800" spc="-40" dirty="0">
                <a:latin typeface="Times New Roman"/>
                <a:cs typeface="Times New Roman"/>
              </a:rPr>
              <a:t> </a:t>
            </a:r>
            <a:r>
              <a:rPr sz="1800" dirty="0">
                <a:latin typeface="Calibri"/>
                <a:cs typeface="Calibri"/>
              </a:rPr>
              <a:t>modèles</a:t>
            </a:r>
            <a:r>
              <a:rPr sz="1800" spc="-30" dirty="0">
                <a:latin typeface="Times New Roman"/>
                <a:cs typeface="Times New Roman"/>
              </a:rPr>
              <a:t> </a:t>
            </a:r>
            <a:r>
              <a:rPr sz="1800" dirty="0">
                <a:latin typeface="Calibri"/>
                <a:cs typeface="Calibri"/>
              </a:rPr>
              <a:t>les</a:t>
            </a:r>
            <a:r>
              <a:rPr sz="1800" spc="-20" dirty="0">
                <a:latin typeface="Times New Roman"/>
                <a:cs typeface="Times New Roman"/>
              </a:rPr>
              <a:t> </a:t>
            </a:r>
            <a:r>
              <a:rPr sz="1800" dirty="0">
                <a:latin typeface="Calibri"/>
                <a:cs typeface="Calibri"/>
              </a:rPr>
              <a:t>plus</a:t>
            </a:r>
            <a:r>
              <a:rPr sz="1800" spc="-35" dirty="0">
                <a:latin typeface="Times New Roman"/>
                <a:cs typeface="Times New Roman"/>
              </a:rPr>
              <a:t> </a:t>
            </a:r>
            <a:r>
              <a:rPr sz="1800" spc="-10" dirty="0">
                <a:latin typeface="Calibri"/>
                <a:cs typeface="Calibri"/>
              </a:rPr>
              <a:t>courants</a:t>
            </a:r>
            <a:r>
              <a:rPr sz="1800" spc="-35" dirty="0">
                <a:latin typeface="Times New Roman"/>
                <a:cs typeface="Times New Roman"/>
              </a:rPr>
              <a:t> </a:t>
            </a:r>
            <a:r>
              <a:rPr sz="1800" dirty="0">
                <a:latin typeface="Calibri"/>
                <a:cs typeface="Calibri"/>
              </a:rPr>
              <a:t>comportent</a:t>
            </a:r>
            <a:r>
              <a:rPr sz="1800" spc="-45" dirty="0">
                <a:latin typeface="Times New Roman"/>
                <a:cs typeface="Times New Roman"/>
              </a:rPr>
              <a:t> </a:t>
            </a:r>
            <a:r>
              <a:rPr sz="1800" dirty="0">
                <a:latin typeface="Calibri"/>
                <a:cs typeface="Calibri"/>
              </a:rPr>
              <a:t>un</a:t>
            </a:r>
            <a:r>
              <a:rPr sz="1800" spc="-25" dirty="0">
                <a:latin typeface="Times New Roman"/>
                <a:cs typeface="Times New Roman"/>
              </a:rPr>
              <a:t> </a:t>
            </a:r>
            <a:r>
              <a:rPr sz="1800" dirty="0">
                <a:latin typeface="Calibri"/>
                <a:cs typeface="Calibri"/>
              </a:rPr>
              <a:t>outil</a:t>
            </a:r>
            <a:r>
              <a:rPr sz="1800" spc="-40" dirty="0">
                <a:latin typeface="Times New Roman"/>
                <a:cs typeface="Times New Roman"/>
              </a:rPr>
              <a:t> </a:t>
            </a:r>
            <a:r>
              <a:rPr sz="1800" dirty="0">
                <a:latin typeface="Calibri"/>
                <a:cs typeface="Calibri"/>
              </a:rPr>
              <a:t>d’un</a:t>
            </a:r>
            <a:r>
              <a:rPr sz="1800" spc="15" dirty="0">
                <a:latin typeface="Calibri"/>
                <a:cs typeface="Calibri"/>
              </a:rPr>
              <a:t> </a:t>
            </a:r>
            <a:r>
              <a:rPr sz="1800" dirty="0">
                <a:latin typeface="Calibri"/>
                <a:cs typeface="Calibri"/>
              </a:rPr>
              <a:t>diamètre</a:t>
            </a:r>
            <a:r>
              <a:rPr sz="1800" spc="-30" dirty="0">
                <a:latin typeface="Times New Roman"/>
                <a:cs typeface="Times New Roman"/>
              </a:rPr>
              <a:t> </a:t>
            </a:r>
            <a:r>
              <a:rPr sz="1800" dirty="0">
                <a:latin typeface="Calibri"/>
                <a:cs typeface="Calibri"/>
              </a:rPr>
              <a:t>de</a:t>
            </a:r>
            <a:r>
              <a:rPr sz="1800" spc="-40" dirty="0">
                <a:latin typeface="Times New Roman"/>
                <a:cs typeface="Times New Roman"/>
              </a:rPr>
              <a:t> </a:t>
            </a:r>
            <a:r>
              <a:rPr sz="1800" dirty="0">
                <a:latin typeface="Calibri"/>
                <a:cs typeface="Calibri"/>
              </a:rPr>
              <a:t>60</a:t>
            </a:r>
            <a:r>
              <a:rPr sz="1800" spc="-25" dirty="0">
                <a:latin typeface="Times New Roman"/>
                <a:cs typeface="Times New Roman"/>
              </a:rPr>
              <a:t> </a:t>
            </a:r>
            <a:r>
              <a:rPr sz="1800" dirty="0">
                <a:latin typeface="Calibri"/>
                <a:cs typeface="Calibri"/>
              </a:rPr>
              <a:t>à</a:t>
            </a:r>
            <a:r>
              <a:rPr sz="1800" spc="-40" dirty="0">
                <a:latin typeface="Times New Roman"/>
                <a:cs typeface="Times New Roman"/>
              </a:rPr>
              <a:t> </a:t>
            </a:r>
            <a:r>
              <a:rPr sz="1800" dirty="0">
                <a:latin typeface="Calibri"/>
                <a:cs typeface="Calibri"/>
              </a:rPr>
              <a:t>200</a:t>
            </a:r>
            <a:r>
              <a:rPr sz="1800" spc="-30" dirty="0">
                <a:latin typeface="Times New Roman"/>
                <a:cs typeface="Times New Roman"/>
              </a:rPr>
              <a:t> </a:t>
            </a:r>
            <a:r>
              <a:rPr sz="1800" dirty="0">
                <a:latin typeface="Calibri"/>
                <a:cs typeface="Calibri"/>
              </a:rPr>
              <a:t>mm</a:t>
            </a:r>
            <a:r>
              <a:rPr sz="1800" spc="-40" dirty="0">
                <a:latin typeface="Times New Roman"/>
                <a:cs typeface="Times New Roman"/>
              </a:rPr>
              <a:t> </a:t>
            </a:r>
            <a:r>
              <a:rPr sz="1800" dirty="0">
                <a:latin typeface="Calibri"/>
                <a:cs typeface="Calibri"/>
              </a:rPr>
              <a:t>constitué</a:t>
            </a:r>
            <a:r>
              <a:rPr sz="1800" spc="-25" dirty="0">
                <a:latin typeface="Times New Roman"/>
                <a:cs typeface="Times New Roman"/>
              </a:rPr>
              <a:t> </a:t>
            </a:r>
            <a:r>
              <a:rPr sz="1800" spc="-25" dirty="0">
                <a:latin typeface="Calibri"/>
                <a:cs typeface="Calibri"/>
              </a:rPr>
              <a:t>par</a:t>
            </a:r>
            <a:r>
              <a:rPr sz="1800" spc="-25" dirty="0">
                <a:latin typeface="Times New Roman"/>
                <a:cs typeface="Times New Roman"/>
              </a:rPr>
              <a:t> </a:t>
            </a:r>
            <a:r>
              <a:rPr sz="1800" dirty="0">
                <a:latin typeface="Calibri"/>
                <a:cs typeface="Calibri"/>
              </a:rPr>
              <a:t>une</a:t>
            </a:r>
            <a:r>
              <a:rPr sz="1800" spc="310" dirty="0">
                <a:latin typeface="Times New Roman"/>
                <a:cs typeface="Times New Roman"/>
              </a:rPr>
              <a:t> </a:t>
            </a:r>
            <a:r>
              <a:rPr sz="1800" dirty="0">
                <a:latin typeface="Calibri"/>
                <a:cs typeface="Calibri"/>
              </a:rPr>
              <a:t>trousse</a:t>
            </a:r>
            <a:r>
              <a:rPr sz="1800" spc="320" dirty="0">
                <a:latin typeface="Times New Roman"/>
                <a:cs typeface="Times New Roman"/>
              </a:rPr>
              <a:t> </a:t>
            </a:r>
            <a:r>
              <a:rPr sz="1800" dirty="0">
                <a:latin typeface="Calibri"/>
                <a:cs typeface="Calibri"/>
              </a:rPr>
              <a:t>coupante</a:t>
            </a:r>
            <a:r>
              <a:rPr sz="1800" spc="320" dirty="0">
                <a:latin typeface="Times New Roman"/>
                <a:cs typeface="Times New Roman"/>
              </a:rPr>
              <a:t> </a:t>
            </a:r>
            <a:r>
              <a:rPr sz="1800" dirty="0">
                <a:latin typeface="Calibri"/>
                <a:cs typeface="Calibri"/>
              </a:rPr>
              <a:t>dont</a:t>
            </a:r>
            <a:r>
              <a:rPr sz="1800" spc="305" dirty="0">
                <a:latin typeface="Times New Roman"/>
                <a:cs typeface="Times New Roman"/>
              </a:rPr>
              <a:t> </a:t>
            </a:r>
            <a:r>
              <a:rPr sz="1800" dirty="0">
                <a:latin typeface="Calibri"/>
                <a:cs typeface="Calibri"/>
              </a:rPr>
              <a:t>la</a:t>
            </a:r>
            <a:r>
              <a:rPr sz="1800" spc="320" dirty="0">
                <a:latin typeface="Times New Roman"/>
                <a:cs typeface="Times New Roman"/>
              </a:rPr>
              <a:t> </a:t>
            </a:r>
            <a:r>
              <a:rPr sz="1800" dirty="0">
                <a:latin typeface="Calibri"/>
                <a:cs typeface="Calibri"/>
              </a:rPr>
              <a:t>forme</a:t>
            </a:r>
            <a:r>
              <a:rPr sz="1800" spc="310" dirty="0">
                <a:latin typeface="Times New Roman"/>
                <a:cs typeface="Times New Roman"/>
              </a:rPr>
              <a:t> </a:t>
            </a:r>
            <a:r>
              <a:rPr sz="1800" dirty="0">
                <a:latin typeface="Calibri"/>
                <a:cs typeface="Calibri"/>
              </a:rPr>
              <a:t>permet</a:t>
            </a:r>
            <a:r>
              <a:rPr sz="1800" spc="300" dirty="0">
                <a:latin typeface="Times New Roman"/>
                <a:cs typeface="Times New Roman"/>
              </a:rPr>
              <a:t> </a:t>
            </a:r>
            <a:r>
              <a:rPr sz="1800" dirty="0">
                <a:latin typeface="Calibri"/>
                <a:cs typeface="Calibri"/>
              </a:rPr>
              <a:t>la</a:t>
            </a:r>
            <a:r>
              <a:rPr sz="1800" spc="315" dirty="0">
                <a:latin typeface="Times New Roman"/>
                <a:cs typeface="Times New Roman"/>
              </a:rPr>
              <a:t> </a:t>
            </a:r>
            <a:r>
              <a:rPr sz="1800" dirty="0">
                <a:latin typeface="Calibri"/>
                <a:cs typeface="Calibri"/>
              </a:rPr>
              <a:t>remonté</a:t>
            </a:r>
            <a:r>
              <a:rPr sz="1800" spc="310" dirty="0">
                <a:latin typeface="Times New Roman"/>
                <a:cs typeface="Times New Roman"/>
              </a:rPr>
              <a:t> </a:t>
            </a:r>
            <a:r>
              <a:rPr sz="1800" dirty="0">
                <a:latin typeface="Calibri"/>
                <a:cs typeface="Calibri"/>
              </a:rPr>
              <a:t>de</a:t>
            </a:r>
            <a:r>
              <a:rPr sz="1800" spc="320" dirty="0">
                <a:latin typeface="Times New Roman"/>
                <a:cs typeface="Times New Roman"/>
              </a:rPr>
              <a:t> </a:t>
            </a:r>
            <a:r>
              <a:rPr sz="1800" dirty="0">
                <a:latin typeface="Calibri"/>
                <a:cs typeface="Calibri"/>
              </a:rPr>
              <a:t>0,5</a:t>
            </a:r>
            <a:r>
              <a:rPr sz="1800" spc="310" dirty="0">
                <a:latin typeface="Times New Roman"/>
                <a:cs typeface="Times New Roman"/>
              </a:rPr>
              <a:t> </a:t>
            </a:r>
            <a:r>
              <a:rPr sz="1800" dirty="0">
                <a:latin typeface="Calibri"/>
                <a:cs typeface="Calibri"/>
              </a:rPr>
              <a:t>à</a:t>
            </a:r>
            <a:r>
              <a:rPr sz="1800" spc="310" dirty="0">
                <a:latin typeface="Times New Roman"/>
                <a:cs typeface="Times New Roman"/>
              </a:rPr>
              <a:t> </a:t>
            </a:r>
            <a:r>
              <a:rPr sz="1800" dirty="0">
                <a:latin typeface="Calibri"/>
                <a:cs typeface="Calibri"/>
              </a:rPr>
              <a:t>2</a:t>
            </a:r>
            <a:r>
              <a:rPr sz="1800" spc="315" dirty="0">
                <a:latin typeface="Times New Roman"/>
                <a:cs typeface="Times New Roman"/>
              </a:rPr>
              <a:t> </a:t>
            </a:r>
            <a:r>
              <a:rPr sz="1800" dirty="0">
                <a:latin typeface="Calibri"/>
                <a:cs typeface="Calibri"/>
              </a:rPr>
              <a:t>litres</a:t>
            </a:r>
            <a:r>
              <a:rPr sz="1800" spc="315" dirty="0">
                <a:latin typeface="Times New Roman"/>
                <a:cs typeface="Times New Roman"/>
              </a:rPr>
              <a:t> </a:t>
            </a:r>
            <a:r>
              <a:rPr sz="1800" dirty="0">
                <a:latin typeface="Calibri"/>
                <a:cs typeface="Calibri"/>
              </a:rPr>
              <a:t>de</a:t>
            </a:r>
            <a:r>
              <a:rPr sz="1800" spc="310" dirty="0">
                <a:latin typeface="Times New Roman"/>
                <a:cs typeface="Times New Roman"/>
              </a:rPr>
              <a:t> </a:t>
            </a:r>
            <a:r>
              <a:rPr sz="1800" dirty="0">
                <a:latin typeface="Calibri"/>
                <a:cs typeface="Calibri"/>
              </a:rPr>
              <a:t>sol</a:t>
            </a:r>
            <a:r>
              <a:rPr sz="1800" spc="310" dirty="0">
                <a:latin typeface="Times New Roman"/>
                <a:cs typeface="Times New Roman"/>
              </a:rPr>
              <a:t> </a:t>
            </a:r>
            <a:r>
              <a:rPr sz="1800" dirty="0">
                <a:latin typeface="Calibri"/>
                <a:cs typeface="Calibri"/>
              </a:rPr>
              <a:t>à</a:t>
            </a:r>
            <a:r>
              <a:rPr sz="1800" spc="310" dirty="0">
                <a:latin typeface="Times New Roman"/>
                <a:cs typeface="Times New Roman"/>
              </a:rPr>
              <a:t> </a:t>
            </a:r>
            <a:r>
              <a:rPr sz="1800" spc="-10" dirty="0">
                <a:latin typeface="Calibri"/>
                <a:cs typeface="Calibri"/>
              </a:rPr>
              <a:t>chaque</a:t>
            </a:r>
            <a:r>
              <a:rPr sz="1800" spc="-10" dirty="0">
                <a:latin typeface="Times New Roman"/>
                <a:cs typeface="Times New Roman"/>
              </a:rPr>
              <a:t> </a:t>
            </a:r>
            <a:r>
              <a:rPr sz="1800" dirty="0">
                <a:latin typeface="Calibri"/>
                <a:cs typeface="Calibri"/>
              </a:rPr>
              <a:t>manoeuvre.</a:t>
            </a:r>
            <a:r>
              <a:rPr sz="1800" spc="470" dirty="0">
                <a:latin typeface="Times New Roman"/>
                <a:cs typeface="Times New Roman"/>
              </a:rPr>
              <a:t> </a:t>
            </a:r>
            <a:r>
              <a:rPr sz="1800" dirty="0">
                <a:latin typeface="Calibri"/>
                <a:cs typeface="Calibri"/>
              </a:rPr>
              <a:t>La</a:t>
            </a:r>
            <a:r>
              <a:rPr sz="1800" spc="470" dirty="0">
                <a:latin typeface="Times New Roman"/>
                <a:cs typeface="Times New Roman"/>
              </a:rPr>
              <a:t> </a:t>
            </a:r>
            <a:r>
              <a:rPr sz="1800" dirty="0">
                <a:latin typeface="Calibri"/>
                <a:cs typeface="Calibri"/>
              </a:rPr>
              <a:t>tarière</a:t>
            </a:r>
            <a:r>
              <a:rPr sz="1800" spc="475" dirty="0">
                <a:latin typeface="Times New Roman"/>
                <a:cs typeface="Times New Roman"/>
              </a:rPr>
              <a:t> </a:t>
            </a:r>
            <a:r>
              <a:rPr sz="1800" dirty="0">
                <a:latin typeface="Calibri"/>
                <a:cs typeface="Calibri"/>
              </a:rPr>
              <a:t>à</a:t>
            </a:r>
            <a:r>
              <a:rPr sz="1800" spc="470" dirty="0">
                <a:latin typeface="Times New Roman"/>
                <a:cs typeface="Times New Roman"/>
              </a:rPr>
              <a:t> </a:t>
            </a:r>
            <a:r>
              <a:rPr sz="1800" dirty="0">
                <a:latin typeface="Calibri"/>
                <a:cs typeface="Calibri"/>
              </a:rPr>
              <a:t>main</a:t>
            </a:r>
            <a:r>
              <a:rPr sz="1800" spc="475" dirty="0">
                <a:latin typeface="Times New Roman"/>
                <a:cs typeface="Times New Roman"/>
              </a:rPr>
              <a:t> </a:t>
            </a:r>
            <a:r>
              <a:rPr sz="1800" dirty="0">
                <a:latin typeface="Calibri"/>
                <a:cs typeface="Calibri"/>
              </a:rPr>
              <a:t>est</a:t>
            </a:r>
            <a:r>
              <a:rPr sz="1800" spc="475" dirty="0">
                <a:latin typeface="Times New Roman"/>
                <a:cs typeface="Times New Roman"/>
              </a:rPr>
              <a:t> </a:t>
            </a:r>
            <a:r>
              <a:rPr sz="1800" dirty="0">
                <a:latin typeface="Calibri"/>
                <a:cs typeface="Calibri"/>
              </a:rPr>
              <a:t>un</a:t>
            </a:r>
            <a:r>
              <a:rPr sz="1800" spc="470" dirty="0">
                <a:latin typeface="Times New Roman"/>
                <a:cs typeface="Times New Roman"/>
              </a:rPr>
              <a:t> </a:t>
            </a:r>
            <a:r>
              <a:rPr sz="1800" dirty="0">
                <a:latin typeface="Calibri"/>
                <a:cs typeface="Calibri"/>
              </a:rPr>
              <a:t>instrument</a:t>
            </a:r>
            <a:r>
              <a:rPr sz="1800" spc="465" dirty="0">
                <a:latin typeface="Times New Roman"/>
                <a:cs typeface="Times New Roman"/>
              </a:rPr>
              <a:t> </a:t>
            </a:r>
            <a:r>
              <a:rPr sz="1800" dirty="0">
                <a:latin typeface="Calibri"/>
                <a:cs typeface="Calibri"/>
              </a:rPr>
              <a:t>idéal</a:t>
            </a:r>
            <a:r>
              <a:rPr sz="1800" spc="465" dirty="0">
                <a:latin typeface="Times New Roman"/>
                <a:cs typeface="Times New Roman"/>
              </a:rPr>
              <a:t> </a:t>
            </a:r>
            <a:r>
              <a:rPr sz="1800" dirty="0">
                <a:latin typeface="Calibri"/>
                <a:cs typeface="Calibri"/>
              </a:rPr>
              <a:t>pour</a:t>
            </a:r>
            <a:r>
              <a:rPr sz="1800" spc="465" dirty="0">
                <a:latin typeface="Times New Roman"/>
                <a:cs typeface="Times New Roman"/>
              </a:rPr>
              <a:t> </a:t>
            </a:r>
            <a:r>
              <a:rPr sz="1800" dirty="0">
                <a:latin typeface="Calibri"/>
                <a:cs typeface="Calibri"/>
              </a:rPr>
              <a:t>les</a:t>
            </a:r>
            <a:r>
              <a:rPr sz="1800" spc="475" dirty="0">
                <a:latin typeface="Times New Roman"/>
                <a:cs typeface="Times New Roman"/>
              </a:rPr>
              <a:t> </a:t>
            </a:r>
            <a:r>
              <a:rPr sz="1800" dirty="0">
                <a:latin typeface="Calibri"/>
                <a:cs typeface="Calibri"/>
              </a:rPr>
              <a:t>reconnaissances</a:t>
            </a:r>
            <a:r>
              <a:rPr sz="1800" spc="484" dirty="0">
                <a:latin typeface="Times New Roman"/>
                <a:cs typeface="Times New Roman"/>
              </a:rPr>
              <a:t> </a:t>
            </a:r>
            <a:r>
              <a:rPr sz="1800" dirty="0">
                <a:latin typeface="Calibri"/>
                <a:cs typeface="Calibri"/>
              </a:rPr>
              <a:t>à</a:t>
            </a:r>
            <a:r>
              <a:rPr sz="1800" spc="470" dirty="0">
                <a:latin typeface="Times New Roman"/>
                <a:cs typeface="Times New Roman"/>
              </a:rPr>
              <a:t> </a:t>
            </a:r>
            <a:r>
              <a:rPr sz="1800" spc="-10" dirty="0">
                <a:latin typeface="Calibri"/>
                <a:cs typeface="Calibri"/>
              </a:rPr>
              <a:t>faible</a:t>
            </a:r>
            <a:r>
              <a:rPr sz="1800" spc="-10" dirty="0">
                <a:latin typeface="Times New Roman"/>
                <a:cs typeface="Times New Roman"/>
              </a:rPr>
              <a:t> </a:t>
            </a:r>
            <a:r>
              <a:rPr sz="1800" dirty="0">
                <a:latin typeface="Calibri"/>
                <a:cs typeface="Calibri"/>
              </a:rPr>
              <a:t>profondeur</a:t>
            </a:r>
            <a:r>
              <a:rPr sz="1800" spc="420" dirty="0">
                <a:latin typeface="Times New Roman"/>
                <a:cs typeface="Times New Roman"/>
              </a:rPr>
              <a:t> </a:t>
            </a:r>
            <a:r>
              <a:rPr sz="1800" dirty="0">
                <a:latin typeface="Calibri"/>
                <a:cs typeface="Calibri"/>
              </a:rPr>
              <a:t>(jusqu'à</a:t>
            </a:r>
            <a:r>
              <a:rPr sz="1800" spc="425" dirty="0">
                <a:latin typeface="Times New Roman"/>
                <a:cs typeface="Times New Roman"/>
              </a:rPr>
              <a:t> </a:t>
            </a:r>
            <a:r>
              <a:rPr sz="1800" dirty="0">
                <a:latin typeface="Calibri"/>
                <a:cs typeface="Calibri"/>
              </a:rPr>
              <a:t>2</a:t>
            </a:r>
            <a:r>
              <a:rPr sz="1800" spc="420" dirty="0">
                <a:latin typeface="Times New Roman"/>
                <a:cs typeface="Times New Roman"/>
              </a:rPr>
              <a:t> </a:t>
            </a:r>
            <a:r>
              <a:rPr sz="1800" dirty="0">
                <a:latin typeface="Calibri"/>
                <a:cs typeface="Calibri"/>
              </a:rPr>
              <a:t>m)</a:t>
            </a:r>
            <a:r>
              <a:rPr sz="1800" spc="415" dirty="0">
                <a:latin typeface="Times New Roman"/>
                <a:cs typeface="Times New Roman"/>
              </a:rPr>
              <a:t> </a:t>
            </a:r>
            <a:r>
              <a:rPr sz="1800" dirty="0">
                <a:latin typeface="Calibri"/>
                <a:cs typeface="Calibri"/>
              </a:rPr>
              <a:t>pouvant</a:t>
            </a:r>
            <a:r>
              <a:rPr sz="1800" spc="420" dirty="0">
                <a:latin typeface="Times New Roman"/>
                <a:cs typeface="Times New Roman"/>
              </a:rPr>
              <a:t> </a:t>
            </a:r>
            <a:r>
              <a:rPr sz="1800" dirty="0">
                <a:latin typeface="Calibri"/>
                <a:cs typeface="Calibri"/>
              </a:rPr>
              <a:t>aller</a:t>
            </a:r>
            <a:r>
              <a:rPr sz="1800" spc="420" dirty="0">
                <a:latin typeface="Times New Roman"/>
                <a:cs typeface="Times New Roman"/>
              </a:rPr>
              <a:t> </a:t>
            </a:r>
            <a:r>
              <a:rPr sz="1800" dirty="0">
                <a:latin typeface="Calibri"/>
                <a:cs typeface="Calibri"/>
              </a:rPr>
              <a:t>jusqu'à</a:t>
            </a:r>
            <a:r>
              <a:rPr sz="1800" spc="425" dirty="0">
                <a:latin typeface="Times New Roman"/>
                <a:cs typeface="Times New Roman"/>
              </a:rPr>
              <a:t> </a:t>
            </a:r>
            <a:r>
              <a:rPr sz="1800" dirty="0">
                <a:latin typeface="Calibri"/>
                <a:cs typeface="Calibri"/>
              </a:rPr>
              <a:t>quatre</a:t>
            </a:r>
            <a:r>
              <a:rPr sz="1800" spc="425" dirty="0">
                <a:latin typeface="Times New Roman"/>
                <a:cs typeface="Times New Roman"/>
              </a:rPr>
              <a:t> </a:t>
            </a:r>
            <a:r>
              <a:rPr sz="1800" dirty="0">
                <a:latin typeface="Calibri"/>
                <a:cs typeface="Calibri"/>
              </a:rPr>
              <a:t>cinq</a:t>
            </a:r>
            <a:r>
              <a:rPr sz="1800" spc="440" dirty="0">
                <a:latin typeface="Times New Roman"/>
                <a:cs typeface="Times New Roman"/>
              </a:rPr>
              <a:t> </a:t>
            </a:r>
            <a:r>
              <a:rPr sz="1800" dirty="0">
                <a:latin typeface="Calibri"/>
                <a:cs typeface="Calibri"/>
              </a:rPr>
              <a:t>mètres</a:t>
            </a:r>
            <a:r>
              <a:rPr sz="1800" spc="430" dirty="0">
                <a:latin typeface="Times New Roman"/>
                <a:cs typeface="Times New Roman"/>
              </a:rPr>
              <a:t> </a:t>
            </a:r>
            <a:r>
              <a:rPr sz="1800" dirty="0">
                <a:latin typeface="Calibri"/>
                <a:cs typeface="Calibri"/>
              </a:rPr>
              <a:t>si</a:t>
            </a:r>
            <a:r>
              <a:rPr sz="1800" spc="420" dirty="0">
                <a:latin typeface="Times New Roman"/>
                <a:cs typeface="Times New Roman"/>
              </a:rPr>
              <a:t> </a:t>
            </a:r>
            <a:r>
              <a:rPr sz="1800" dirty="0">
                <a:latin typeface="Calibri"/>
                <a:cs typeface="Calibri"/>
              </a:rPr>
              <a:t>les</a:t>
            </a:r>
            <a:r>
              <a:rPr sz="1800" spc="430" dirty="0">
                <a:latin typeface="Times New Roman"/>
                <a:cs typeface="Times New Roman"/>
              </a:rPr>
              <a:t> </a:t>
            </a:r>
            <a:r>
              <a:rPr sz="1800" dirty="0">
                <a:latin typeface="Calibri"/>
                <a:cs typeface="Calibri"/>
              </a:rPr>
              <a:t>conditions</a:t>
            </a:r>
            <a:r>
              <a:rPr sz="1800" spc="430" dirty="0">
                <a:latin typeface="Times New Roman"/>
                <a:cs typeface="Times New Roman"/>
              </a:rPr>
              <a:t> </a:t>
            </a:r>
            <a:r>
              <a:rPr sz="1800" spc="-20" dirty="0">
                <a:latin typeface="Calibri"/>
                <a:cs typeface="Calibri"/>
              </a:rPr>
              <a:t>sont</a:t>
            </a:r>
            <a:r>
              <a:rPr sz="1800" spc="-20" dirty="0">
                <a:latin typeface="Times New Roman"/>
                <a:cs typeface="Times New Roman"/>
              </a:rPr>
              <a:t> </a:t>
            </a:r>
            <a:r>
              <a:rPr sz="1800" dirty="0">
                <a:latin typeface="Calibri"/>
                <a:cs typeface="Calibri"/>
              </a:rPr>
              <a:t>favorables</a:t>
            </a:r>
            <a:r>
              <a:rPr sz="1800" spc="30" dirty="0">
                <a:latin typeface="Times New Roman"/>
                <a:cs typeface="Times New Roman"/>
              </a:rPr>
              <a:t> </a:t>
            </a:r>
            <a:r>
              <a:rPr sz="1800" dirty="0">
                <a:latin typeface="Calibri"/>
                <a:cs typeface="Calibri"/>
              </a:rPr>
              <a:t>(deux</a:t>
            </a:r>
            <a:r>
              <a:rPr sz="1800" spc="20" dirty="0">
                <a:latin typeface="Times New Roman"/>
                <a:cs typeface="Times New Roman"/>
              </a:rPr>
              <a:t> </a:t>
            </a:r>
            <a:r>
              <a:rPr sz="1800" dirty="0">
                <a:latin typeface="Calibri"/>
                <a:cs typeface="Calibri"/>
              </a:rPr>
              <a:t>hommes</a:t>
            </a:r>
            <a:r>
              <a:rPr sz="1800" spc="40" dirty="0">
                <a:latin typeface="Times New Roman"/>
                <a:cs typeface="Times New Roman"/>
              </a:rPr>
              <a:t> </a:t>
            </a:r>
            <a:r>
              <a:rPr sz="1800" dirty="0">
                <a:latin typeface="Calibri"/>
                <a:cs typeface="Calibri"/>
              </a:rPr>
              <a:t>sont</a:t>
            </a:r>
            <a:r>
              <a:rPr sz="1800" spc="30" dirty="0">
                <a:latin typeface="Times New Roman"/>
                <a:cs typeface="Times New Roman"/>
              </a:rPr>
              <a:t> </a:t>
            </a:r>
            <a:r>
              <a:rPr sz="1800" dirty="0">
                <a:latin typeface="Calibri"/>
                <a:cs typeface="Calibri"/>
              </a:rPr>
              <a:t>alors</a:t>
            </a:r>
            <a:r>
              <a:rPr sz="1800" spc="35" dirty="0">
                <a:latin typeface="Times New Roman"/>
                <a:cs typeface="Times New Roman"/>
              </a:rPr>
              <a:t> </a:t>
            </a:r>
            <a:r>
              <a:rPr sz="1800" dirty="0">
                <a:latin typeface="Calibri"/>
                <a:cs typeface="Calibri"/>
              </a:rPr>
              <a:t>nécessaire</a:t>
            </a:r>
            <a:r>
              <a:rPr sz="1800" spc="35" dirty="0">
                <a:latin typeface="Times New Roman"/>
                <a:cs typeface="Times New Roman"/>
              </a:rPr>
              <a:t> </a:t>
            </a:r>
            <a:r>
              <a:rPr sz="1800" dirty="0">
                <a:latin typeface="Calibri"/>
                <a:cs typeface="Calibri"/>
              </a:rPr>
              <a:t>pour</a:t>
            </a:r>
            <a:r>
              <a:rPr sz="1800" spc="30" dirty="0">
                <a:latin typeface="Times New Roman"/>
                <a:cs typeface="Times New Roman"/>
              </a:rPr>
              <a:t> </a:t>
            </a:r>
            <a:r>
              <a:rPr sz="1800" dirty="0">
                <a:latin typeface="Calibri"/>
                <a:cs typeface="Calibri"/>
              </a:rPr>
              <a:t>la</a:t>
            </a:r>
            <a:r>
              <a:rPr sz="1800" spc="30" dirty="0">
                <a:latin typeface="Times New Roman"/>
                <a:cs typeface="Times New Roman"/>
              </a:rPr>
              <a:t> </a:t>
            </a:r>
            <a:r>
              <a:rPr sz="1800" dirty="0">
                <a:latin typeface="Calibri"/>
                <a:cs typeface="Calibri"/>
              </a:rPr>
              <a:t>manoeuvre.</a:t>
            </a:r>
            <a:r>
              <a:rPr sz="1800" spc="30" dirty="0">
                <a:latin typeface="Times New Roman"/>
                <a:cs typeface="Times New Roman"/>
              </a:rPr>
              <a:t> </a:t>
            </a:r>
            <a:r>
              <a:rPr sz="1800" dirty="0">
                <a:latin typeface="Calibri"/>
                <a:cs typeface="Calibri"/>
              </a:rPr>
              <a:t>Elle</a:t>
            </a:r>
            <a:r>
              <a:rPr sz="1800" spc="35" dirty="0">
                <a:latin typeface="Times New Roman"/>
                <a:cs typeface="Times New Roman"/>
              </a:rPr>
              <a:t> </a:t>
            </a:r>
            <a:r>
              <a:rPr sz="1800" dirty="0">
                <a:latin typeface="Calibri"/>
                <a:cs typeface="Calibri"/>
              </a:rPr>
              <a:t>est</a:t>
            </a:r>
            <a:r>
              <a:rPr sz="1800" spc="25" dirty="0">
                <a:latin typeface="Times New Roman"/>
                <a:cs typeface="Times New Roman"/>
              </a:rPr>
              <a:t> </a:t>
            </a:r>
            <a:r>
              <a:rPr sz="1800" dirty="0">
                <a:latin typeface="Calibri"/>
                <a:cs typeface="Calibri"/>
              </a:rPr>
              <a:t>inopérante</a:t>
            </a:r>
            <a:r>
              <a:rPr sz="1800" spc="35" dirty="0">
                <a:latin typeface="Times New Roman"/>
                <a:cs typeface="Times New Roman"/>
              </a:rPr>
              <a:t> </a:t>
            </a:r>
            <a:r>
              <a:rPr sz="1800" dirty="0">
                <a:latin typeface="Calibri"/>
                <a:cs typeface="Calibri"/>
              </a:rPr>
              <a:t>sous</a:t>
            </a:r>
            <a:r>
              <a:rPr sz="1800" spc="35" dirty="0">
                <a:latin typeface="Times New Roman"/>
                <a:cs typeface="Times New Roman"/>
              </a:rPr>
              <a:t> </a:t>
            </a:r>
            <a:r>
              <a:rPr sz="1800" spc="-25" dirty="0">
                <a:latin typeface="Calibri"/>
                <a:cs typeface="Calibri"/>
              </a:rPr>
              <a:t>la</a:t>
            </a:r>
            <a:r>
              <a:rPr sz="1800" spc="-25" dirty="0">
                <a:latin typeface="Times New Roman"/>
                <a:cs typeface="Times New Roman"/>
              </a:rPr>
              <a:t> </a:t>
            </a:r>
            <a:r>
              <a:rPr sz="1800" dirty="0">
                <a:latin typeface="Calibri"/>
                <a:cs typeface="Calibri"/>
              </a:rPr>
              <a:t>nappe,</a:t>
            </a:r>
            <a:r>
              <a:rPr sz="1800" spc="-65" dirty="0">
                <a:latin typeface="Times New Roman"/>
                <a:cs typeface="Times New Roman"/>
              </a:rPr>
              <a:t> </a:t>
            </a:r>
            <a:r>
              <a:rPr sz="1800" dirty="0">
                <a:latin typeface="Calibri"/>
                <a:cs typeface="Calibri"/>
              </a:rPr>
              <a:t>quel</a:t>
            </a:r>
            <a:r>
              <a:rPr sz="1800" spc="-65" dirty="0">
                <a:latin typeface="Times New Roman"/>
                <a:cs typeface="Times New Roman"/>
              </a:rPr>
              <a:t> </a:t>
            </a:r>
            <a:r>
              <a:rPr sz="1800" dirty="0">
                <a:latin typeface="Calibri"/>
                <a:cs typeface="Calibri"/>
              </a:rPr>
              <a:t>que</a:t>
            </a:r>
            <a:r>
              <a:rPr sz="1800" spc="-55" dirty="0">
                <a:latin typeface="Times New Roman"/>
                <a:cs typeface="Times New Roman"/>
              </a:rPr>
              <a:t> </a:t>
            </a:r>
            <a:r>
              <a:rPr sz="1800" dirty="0">
                <a:latin typeface="Calibri"/>
                <a:cs typeface="Calibri"/>
              </a:rPr>
              <a:t>soit</a:t>
            </a:r>
            <a:r>
              <a:rPr sz="1800" spc="-80" dirty="0">
                <a:latin typeface="Times New Roman"/>
                <a:cs typeface="Times New Roman"/>
              </a:rPr>
              <a:t> </a:t>
            </a:r>
            <a:r>
              <a:rPr sz="1800" dirty="0">
                <a:latin typeface="Calibri"/>
                <a:cs typeface="Calibri"/>
              </a:rPr>
              <a:t>le</a:t>
            </a:r>
            <a:r>
              <a:rPr sz="1800" spc="-55" dirty="0">
                <a:latin typeface="Times New Roman"/>
                <a:cs typeface="Times New Roman"/>
              </a:rPr>
              <a:t> </a:t>
            </a:r>
            <a:r>
              <a:rPr sz="1800" dirty="0">
                <a:latin typeface="Calibri"/>
                <a:cs typeface="Calibri"/>
              </a:rPr>
              <a:t>type</a:t>
            </a:r>
            <a:r>
              <a:rPr sz="1800" spc="-70" dirty="0">
                <a:latin typeface="Times New Roman"/>
                <a:cs typeface="Times New Roman"/>
              </a:rPr>
              <a:t> </a:t>
            </a:r>
            <a:r>
              <a:rPr sz="1800" dirty="0">
                <a:latin typeface="Calibri"/>
                <a:cs typeface="Calibri"/>
              </a:rPr>
              <a:t>de</a:t>
            </a:r>
            <a:r>
              <a:rPr sz="1800" spc="-55" dirty="0">
                <a:latin typeface="Times New Roman"/>
                <a:cs typeface="Times New Roman"/>
              </a:rPr>
              <a:t> </a:t>
            </a:r>
            <a:r>
              <a:rPr sz="1800" spc="-10" dirty="0">
                <a:latin typeface="Calibri"/>
                <a:cs typeface="Calibri"/>
              </a:rPr>
              <a:t>terrain</a:t>
            </a:r>
            <a:endParaRPr sz="1800">
              <a:latin typeface="Calibri"/>
              <a:cs typeface="Calibri"/>
            </a:endParaRPr>
          </a:p>
        </p:txBody>
      </p:sp>
      <p:pic>
        <p:nvPicPr>
          <p:cNvPr id="4" name="object 4"/>
          <p:cNvPicPr/>
          <p:nvPr/>
        </p:nvPicPr>
        <p:blipFill>
          <a:blip r:embed="rId2" cstate="print"/>
          <a:stretch>
            <a:fillRect/>
          </a:stretch>
        </p:blipFill>
        <p:spPr>
          <a:xfrm>
            <a:off x="6262115" y="3726179"/>
            <a:ext cx="2221991" cy="2910840"/>
          </a:xfrm>
          <a:prstGeom prst="rect">
            <a:avLst/>
          </a:prstGeom>
        </p:spPr>
      </p:pic>
      <p:pic>
        <p:nvPicPr>
          <p:cNvPr id="5" name="object 5"/>
          <p:cNvPicPr/>
          <p:nvPr/>
        </p:nvPicPr>
        <p:blipFill>
          <a:blip r:embed="rId3" cstate="print"/>
          <a:stretch>
            <a:fillRect/>
          </a:stretch>
        </p:blipFill>
        <p:spPr>
          <a:xfrm>
            <a:off x="307847" y="3726179"/>
            <a:ext cx="5847588" cy="2910840"/>
          </a:xfrm>
          <a:prstGeom prst="rect">
            <a:avLst/>
          </a:prstGeom>
        </p:spPr>
      </p:pic>
      <p:sp>
        <p:nvSpPr>
          <p:cNvPr id="6" name="object 6"/>
          <p:cNvSpPr txBox="1"/>
          <p:nvPr/>
        </p:nvSpPr>
        <p:spPr>
          <a:xfrm>
            <a:off x="8504669" y="6393284"/>
            <a:ext cx="103505" cy="177800"/>
          </a:xfrm>
          <a:prstGeom prst="rect">
            <a:avLst/>
          </a:prstGeom>
        </p:spPr>
        <p:txBody>
          <a:bodyPr vert="horz" wrap="square" lIns="0" tIns="0" rIns="0" bIns="0" rtlCol="0">
            <a:spAutoFit/>
          </a:bodyPr>
          <a:lstStyle/>
          <a:p>
            <a:pPr marL="12700">
              <a:lnSpc>
                <a:spcPts val="1240"/>
              </a:lnSpc>
            </a:pPr>
            <a:r>
              <a:rPr sz="1200" spc="-50" dirty="0">
                <a:solidFill>
                  <a:srgbClr val="888888"/>
                </a:solidFill>
                <a:latin typeface="Calibri"/>
                <a:cs typeface="Calibri"/>
              </a:rPr>
              <a:t>9</a:t>
            </a:r>
            <a:endParaRPr sz="12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0" y="17780"/>
            <a:ext cx="8987790" cy="2769235"/>
          </a:xfrm>
          <a:prstGeom prst="rect">
            <a:avLst/>
          </a:prstGeom>
        </p:spPr>
        <p:txBody>
          <a:bodyPr vert="horz" wrap="square" lIns="0" tIns="12700" rIns="0" bIns="0" rtlCol="0">
            <a:spAutoFit/>
          </a:bodyPr>
          <a:lstStyle/>
          <a:p>
            <a:pPr marL="589280" lvl="2" indent="-576580">
              <a:lnSpc>
                <a:spcPct val="100000"/>
              </a:lnSpc>
              <a:spcBef>
                <a:spcPts val="100"/>
              </a:spcBef>
              <a:buAutoNum type="arabicPeriod" startAt="3"/>
              <a:tabLst>
                <a:tab pos="589280" algn="l"/>
              </a:tabLst>
            </a:pPr>
            <a:r>
              <a:rPr sz="1800" b="1" dirty="0">
                <a:solidFill>
                  <a:srgbClr val="00AF50"/>
                </a:solidFill>
                <a:latin typeface="Calibri"/>
                <a:cs typeface="Calibri"/>
              </a:rPr>
              <a:t>LES</a:t>
            </a:r>
            <a:r>
              <a:rPr sz="1800" spc="-65" dirty="0">
                <a:solidFill>
                  <a:srgbClr val="00AF50"/>
                </a:solidFill>
                <a:latin typeface="Times New Roman"/>
                <a:cs typeface="Times New Roman"/>
              </a:rPr>
              <a:t> </a:t>
            </a:r>
            <a:r>
              <a:rPr sz="1800" b="1" spc="-10" dirty="0">
                <a:solidFill>
                  <a:srgbClr val="00AF50"/>
                </a:solidFill>
                <a:latin typeface="Calibri"/>
                <a:cs typeface="Calibri"/>
              </a:rPr>
              <a:t>SONDAGES</a:t>
            </a:r>
            <a:r>
              <a:rPr sz="1800" spc="-75" dirty="0">
                <a:solidFill>
                  <a:srgbClr val="00AF50"/>
                </a:solidFill>
                <a:latin typeface="Times New Roman"/>
                <a:cs typeface="Times New Roman"/>
              </a:rPr>
              <a:t> </a:t>
            </a:r>
            <a:r>
              <a:rPr sz="1800" b="1" spc="-10" dirty="0">
                <a:solidFill>
                  <a:srgbClr val="00AF50"/>
                </a:solidFill>
                <a:latin typeface="Calibri"/>
                <a:cs typeface="Calibri"/>
              </a:rPr>
              <a:t>MECANIQUES</a:t>
            </a:r>
            <a:endParaRPr sz="1800" dirty="0">
              <a:latin typeface="Calibri"/>
              <a:cs typeface="Calibri"/>
            </a:endParaRPr>
          </a:p>
          <a:p>
            <a:pPr marL="766445" lvl="3" indent="-753745">
              <a:lnSpc>
                <a:spcPct val="100000"/>
              </a:lnSpc>
              <a:buAutoNum type="arabicPeriod"/>
              <a:tabLst>
                <a:tab pos="766445" algn="l"/>
              </a:tabLst>
            </a:pPr>
            <a:r>
              <a:rPr sz="1800" b="1" dirty="0">
                <a:solidFill>
                  <a:srgbClr val="00AFF0"/>
                </a:solidFill>
                <a:latin typeface="Calibri"/>
                <a:cs typeface="Calibri"/>
              </a:rPr>
              <a:t>Le</a:t>
            </a:r>
            <a:r>
              <a:rPr sz="1800" spc="-50" dirty="0">
                <a:solidFill>
                  <a:srgbClr val="00AFF0"/>
                </a:solidFill>
                <a:latin typeface="Times New Roman"/>
                <a:cs typeface="Times New Roman"/>
              </a:rPr>
              <a:t> </a:t>
            </a:r>
            <a:r>
              <a:rPr sz="1800" b="1" spc="-10" dirty="0">
                <a:solidFill>
                  <a:srgbClr val="00AFF0"/>
                </a:solidFill>
                <a:latin typeface="Calibri"/>
                <a:cs typeface="Calibri"/>
              </a:rPr>
              <a:t>sondage</a:t>
            </a:r>
            <a:r>
              <a:rPr sz="1800" spc="-85" dirty="0">
                <a:solidFill>
                  <a:srgbClr val="00AFF0"/>
                </a:solidFill>
                <a:latin typeface="Times New Roman"/>
                <a:cs typeface="Times New Roman"/>
              </a:rPr>
              <a:t> </a:t>
            </a:r>
            <a:r>
              <a:rPr sz="1800" b="1" dirty="0">
                <a:solidFill>
                  <a:srgbClr val="00AFF0"/>
                </a:solidFill>
                <a:latin typeface="Calibri"/>
                <a:cs typeface="Calibri"/>
              </a:rPr>
              <a:t>en</a:t>
            </a:r>
            <a:r>
              <a:rPr sz="1800" spc="-50" dirty="0">
                <a:solidFill>
                  <a:srgbClr val="00AFF0"/>
                </a:solidFill>
                <a:latin typeface="Times New Roman"/>
                <a:cs typeface="Times New Roman"/>
              </a:rPr>
              <a:t> </a:t>
            </a:r>
            <a:r>
              <a:rPr sz="1800" b="1" spc="-10" dirty="0">
                <a:solidFill>
                  <a:srgbClr val="00AFF0"/>
                </a:solidFill>
                <a:latin typeface="Calibri"/>
                <a:cs typeface="Calibri"/>
              </a:rPr>
              <a:t>terrain</a:t>
            </a:r>
            <a:r>
              <a:rPr sz="1800" spc="-65" dirty="0">
                <a:solidFill>
                  <a:srgbClr val="00AFF0"/>
                </a:solidFill>
                <a:latin typeface="Times New Roman"/>
                <a:cs typeface="Times New Roman"/>
              </a:rPr>
              <a:t> </a:t>
            </a:r>
            <a:r>
              <a:rPr sz="1800" b="1" spc="-10" dirty="0">
                <a:solidFill>
                  <a:srgbClr val="00AFF0"/>
                </a:solidFill>
                <a:latin typeface="Calibri"/>
                <a:cs typeface="Calibri"/>
              </a:rPr>
              <a:t>meuble</a:t>
            </a:r>
            <a:endParaRPr sz="1800" dirty="0">
              <a:latin typeface="Calibri"/>
              <a:cs typeface="Calibri"/>
            </a:endParaRPr>
          </a:p>
          <a:p>
            <a:pPr marL="12700" marR="5715">
              <a:lnSpc>
                <a:spcPct val="100000"/>
              </a:lnSpc>
            </a:pPr>
            <a:r>
              <a:rPr sz="1800" dirty="0">
                <a:solidFill>
                  <a:schemeClr val="tx1"/>
                </a:solidFill>
                <a:latin typeface="Calibri"/>
                <a:cs typeface="Calibri"/>
              </a:rPr>
              <a:t>Les</a:t>
            </a:r>
            <a:r>
              <a:rPr sz="1800" spc="20" dirty="0">
                <a:solidFill>
                  <a:schemeClr val="tx1"/>
                </a:solidFill>
                <a:latin typeface="Times New Roman"/>
                <a:cs typeface="Times New Roman"/>
              </a:rPr>
              <a:t> </a:t>
            </a:r>
            <a:r>
              <a:rPr sz="1800" dirty="0">
                <a:solidFill>
                  <a:schemeClr val="tx1"/>
                </a:solidFill>
                <a:latin typeface="Calibri"/>
                <a:cs typeface="Calibri"/>
              </a:rPr>
              <a:t>principales</a:t>
            </a:r>
            <a:r>
              <a:rPr sz="1800" spc="40" dirty="0">
                <a:solidFill>
                  <a:schemeClr val="tx1"/>
                </a:solidFill>
                <a:latin typeface="Times New Roman"/>
                <a:cs typeface="Times New Roman"/>
              </a:rPr>
              <a:t> </a:t>
            </a:r>
            <a:r>
              <a:rPr sz="1800" dirty="0">
                <a:solidFill>
                  <a:schemeClr val="tx1"/>
                </a:solidFill>
                <a:latin typeface="Calibri"/>
                <a:cs typeface="Calibri"/>
              </a:rPr>
              <a:t>difficultés</a:t>
            </a:r>
            <a:r>
              <a:rPr sz="1800" spc="25" dirty="0">
                <a:solidFill>
                  <a:schemeClr val="tx1"/>
                </a:solidFill>
                <a:latin typeface="Times New Roman"/>
                <a:cs typeface="Times New Roman"/>
              </a:rPr>
              <a:t> </a:t>
            </a:r>
            <a:r>
              <a:rPr sz="1800" dirty="0">
                <a:solidFill>
                  <a:schemeClr val="tx1"/>
                </a:solidFill>
                <a:latin typeface="Calibri"/>
                <a:cs typeface="Calibri"/>
              </a:rPr>
              <a:t>proviennent</a:t>
            </a:r>
            <a:r>
              <a:rPr sz="1800" spc="25" dirty="0">
                <a:solidFill>
                  <a:schemeClr val="tx1"/>
                </a:solidFill>
                <a:latin typeface="Times New Roman"/>
                <a:cs typeface="Times New Roman"/>
              </a:rPr>
              <a:t> </a:t>
            </a:r>
            <a:r>
              <a:rPr sz="1800" dirty="0">
                <a:solidFill>
                  <a:schemeClr val="tx1"/>
                </a:solidFill>
                <a:latin typeface="Calibri"/>
                <a:cs typeface="Calibri"/>
              </a:rPr>
              <a:t>de</a:t>
            </a:r>
            <a:r>
              <a:rPr sz="1800" spc="20" dirty="0">
                <a:solidFill>
                  <a:schemeClr val="tx1"/>
                </a:solidFill>
                <a:latin typeface="Times New Roman"/>
                <a:cs typeface="Times New Roman"/>
              </a:rPr>
              <a:t> </a:t>
            </a:r>
            <a:r>
              <a:rPr sz="1800" dirty="0">
                <a:solidFill>
                  <a:schemeClr val="tx1"/>
                </a:solidFill>
                <a:latin typeface="Calibri"/>
                <a:cs typeface="Calibri"/>
              </a:rPr>
              <a:t>la</a:t>
            </a:r>
            <a:r>
              <a:rPr sz="1800" spc="15" dirty="0">
                <a:solidFill>
                  <a:schemeClr val="tx1"/>
                </a:solidFill>
                <a:latin typeface="Times New Roman"/>
                <a:cs typeface="Times New Roman"/>
              </a:rPr>
              <a:t> </a:t>
            </a:r>
            <a:r>
              <a:rPr sz="1800" dirty="0">
                <a:solidFill>
                  <a:schemeClr val="tx1"/>
                </a:solidFill>
                <a:latin typeface="Calibri"/>
                <a:cs typeface="Calibri"/>
              </a:rPr>
              <a:t>tenue</a:t>
            </a:r>
            <a:r>
              <a:rPr sz="1800" spc="25" dirty="0">
                <a:solidFill>
                  <a:schemeClr val="tx1"/>
                </a:solidFill>
                <a:latin typeface="Times New Roman"/>
                <a:cs typeface="Times New Roman"/>
              </a:rPr>
              <a:t> </a:t>
            </a:r>
            <a:r>
              <a:rPr sz="1800" dirty="0">
                <a:solidFill>
                  <a:schemeClr val="tx1"/>
                </a:solidFill>
                <a:latin typeface="Calibri"/>
                <a:cs typeface="Calibri"/>
              </a:rPr>
              <a:t>des</a:t>
            </a:r>
            <a:r>
              <a:rPr sz="1800" spc="20" dirty="0">
                <a:solidFill>
                  <a:schemeClr val="tx1"/>
                </a:solidFill>
                <a:latin typeface="Times New Roman"/>
                <a:cs typeface="Times New Roman"/>
              </a:rPr>
              <a:t> </a:t>
            </a:r>
            <a:r>
              <a:rPr sz="1800" dirty="0">
                <a:solidFill>
                  <a:schemeClr val="tx1"/>
                </a:solidFill>
                <a:latin typeface="Calibri"/>
                <a:cs typeface="Calibri"/>
              </a:rPr>
              <a:t>parois</a:t>
            </a:r>
            <a:r>
              <a:rPr sz="1800" spc="20" dirty="0">
                <a:solidFill>
                  <a:schemeClr val="tx1"/>
                </a:solidFill>
                <a:latin typeface="Times New Roman"/>
                <a:cs typeface="Times New Roman"/>
              </a:rPr>
              <a:t> </a:t>
            </a:r>
            <a:r>
              <a:rPr sz="1800" dirty="0">
                <a:solidFill>
                  <a:schemeClr val="tx1"/>
                </a:solidFill>
                <a:latin typeface="Calibri"/>
                <a:cs typeface="Calibri"/>
              </a:rPr>
              <a:t>du</a:t>
            </a:r>
            <a:r>
              <a:rPr sz="1800" spc="20" dirty="0">
                <a:solidFill>
                  <a:schemeClr val="tx1"/>
                </a:solidFill>
                <a:latin typeface="Times New Roman"/>
                <a:cs typeface="Times New Roman"/>
              </a:rPr>
              <a:t> </a:t>
            </a:r>
            <a:r>
              <a:rPr sz="1800" dirty="0">
                <a:solidFill>
                  <a:schemeClr val="tx1"/>
                </a:solidFill>
                <a:latin typeface="Calibri"/>
                <a:cs typeface="Calibri"/>
              </a:rPr>
              <a:t>sondage</a:t>
            </a:r>
            <a:r>
              <a:rPr sz="1800" spc="20" dirty="0">
                <a:solidFill>
                  <a:schemeClr val="tx1"/>
                </a:solidFill>
                <a:latin typeface="Times New Roman"/>
                <a:cs typeface="Times New Roman"/>
              </a:rPr>
              <a:t> </a:t>
            </a:r>
            <a:r>
              <a:rPr sz="1800" dirty="0">
                <a:solidFill>
                  <a:schemeClr val="tx1"/>
                </a:solidFill>
                <a:latin typeface="Calibri"/>
                <a:cs typeface="Calibri"/>
              </a:rPr>
              <a:t>et</a:t>
            </a:r>
            <a:r>
              <a:rPr sz="1800" spc="15" dirty="0">
                <a:solidFill>
                  <a:schemeClr val="tx1"/>
                </a:solidFill>
                <a:latin typeface="Times New Roman"/>
                <a:cs typeface="Times New Roman"/>
              </a:rPr>
              <a:t> </a:t>
            </a:r>
            <a:r>
              <a:rPr sz="1800" dirty="0">
                <a:solidFill>
                  <a:schemeClr val="tx1"/>
                </a:solidFill>
                <a:latin typeface="Calibri"/>
                <a:cs typeface="Calibri"/>
              </a:rPr>
              <a:t>de</a:t>
            </a:r>
            <a:r>
              <a:rPr sz="1800" spc="20" dirty="0">
                <a:solidFill>
                  <a:schemeClr val="tx1"/>
                </a:solidFill>
                <a:latin typeface="Times New Roman"/>
                <a:cs typeface="Times New Roman"/>
              </a:rPr>
              <a:t> </a:t>
            </a:r>
            <a:r>
              <a:rPr sz="1800" dirty="0">
                <a:solidFill>
                  <a:schemeClr val="tx1"/>
                </a:solidFill>
                <a:latin typeface="Calibri"/>
                <a:cs typeface="Calibri"/>
              </a:rPr>
              <a:t>la</a:t>
            </a:r>
            <a:r>
              <a:rPr sz="1800" spc="15" dirty="0">
                <a:solidFill>
                  <a:schemeClr val="tx1"/>
                </a:solidFill>
                <a:latin typeface="Times New Roman"/>
                <a:cs typeface="Times New Roman"/>
              </a:rPr>
              <a:t> </a:t>
            </a:r>
            <a:r>
              <a:rPr sz="1800" dirty="0">
                <a:solidFill>
                  <a:schemeClr val="tx1"/>
                </a:solidFill>
                <a:latin typeface="Calibri"/>
                <a:cs typeface="Calibri"/>
              </a:rPr>
              <a:t>remontée</a:t>
            </a:r>
            <a:r>
              <a:rPr sz="1800" spc="25" dirty="0">
                <a:solidFill>
                  <a:schemeClr val="tx1"/>
                </a:solidFill>
                <a:latin typeface="Times New Roman"/>
                <a:cs typeface="Times New Roman"/>
              </a:rPr>
              <a:t> </a:t>
            </a:r>
            <a:r>
              <a:rPr sz="1800" spc="-25" dirty="0">
                <a:solidFill>
                  <a:schemeClr val="tx1"/>
                </a:solidFill>
                <a:latin typeface="Calibri"/>
                <a:cs typeface="Calibri"/>
              </a:rPr>
              <a:t>du</a:t>
            </a:r>
            <a:r>
              <a:rPr sz="1800" spc="-25" dirty="0">
                <a:solidFill>
                  <a:schemeClr val="tx1"/>
                </a:solidFill>
                <a:latin typeface="Times New Roman"/>
                <a:cs typeface="Times New Roman"/>
              </a:rPr>
              <a:t> </a:t>
            </a:r>
            <a:r>
              <a:rPr sz="1800" spc="-10" dirty="0">
                <a:solidFill>
                  <a:schemeClr val="tx1"/>
                </a:solidFill>
                <a:latin typeface="Calibri"/>
                <a:cs typeface="Calibri"/>
              </a:rPr>
              <a:t>terrain</a:t>
            </a:r>
            <a:r>
              <a:rPr sz="1800" spc="-65" dirty="0">
                <a:solidFill>
                  <a:schemeClr val="tx1"/>
                </a:solidFill>
                <a:latin typeface="Times New Roman"/>
                <a:cs typeface="Times New Roman"/>
              </a:rPr>
              <a:t> </a:t>
            </a:r>
            <a:r>
              <a:rPr sz="1800" spc="-10" dirty="0">
                <a:solidFill>
                  <a:schemeClr val="tx1"/>
                </a:solidFill>
                <a:latin typeface="Calibri"/>
                <a:cs typeface="Calibri"/>
              </a:rPr>
              <a:t>foré.</a:t>
            </a:r>
            <a:r>
              <a:rPr sz="1800" spc="-70" dirty="0">
                <a:solidFill>
                  <a:schemeClr val="tx1"/>
                </a:solidFill>
                <a:latin typeface="Times New Roman"/>
                <a:cs typeface="Times New Roman"/>
              </a:rPr>
              <a:t> </a:t>
            </a:r>
            <a:r>
              <a:rPr sz="1800" dirty="0">
                <a:solidFill>
                  <a:schemeClr val="tx1"/>
                </a:solidFill>
                <a:latin typeface="Calibri"/>
                <a:cs typeface="Calibri"/>
              </a:rPr>
              <a:t>Et</a:t>
            </a:r>
            <a:r>
              <a:rPr sz="1800" spc="-65" dirty="0">
                <a:solidFill>
                  <a:schemeClr val="tx1"/>
                </a:solidFill>
                <a:latin typeface="Times New Roman"/>
                <a:cs typeface="Times New Roman"/>
              </a:rPr>
              <a:t> </a:t>
            </a:r>
            <a:r>
              <a:rPr sz="1800" dirty="0">
                <a:solidFill>
                  <a:schemeClr val="tx1"/>
                </a:solidFill>
                <a:latin typeface="Calibri"/>
                <a:cs typeface="Calibri"/>
              </a:rPr>
              <a:t>donc</a:t>
            </a:r>
            <a:r>
              <a:rPr sz="1800" spc="-60" dirty="0">
                <a:solidFill>
                  <a:schemeClr val="tx1"/>
                </a:solidFill>
                <a:latin typeface="Times New Roman"/>
                <a:cs typeface="Times New Roman"/>
              </a:rPr>
              <a:t> </a:t>
            </a:r>
            <a:r>
              <a:rPr sz="1800" spc="-10" dirty="0">
                <a:solidFill>
                  <a:schemeClr val="tx1"/>
                </a:solidFill>
                <a:latin typeface="Calibri"/>
                <a:cs typeface="Calibri"/>
              </a:rPr>
              <a:t>tubage.</a:t>
            </a:r>
            <a:endParaRPr sz="1800" dirty="0">
              <a:solidFill>
                <a:schemeClr val="tx1"/>
              </a:solidFill>
              <a:latin typeface="Calibri"/>
              <a:cs typeface="Calibri"/>
            </a:endParaRPr>
          </a:p>
          <a:p>
            <a:pPr marL="12700">
              <a:lnSpc>
                <a:spcPct val="100000"/>
              </a:lnSpc>
            </a:pPr>
            <a:r>
              <a:rPr sz="1800" dirty="0">
                <a:solidFill>
                  <a:schemeClr val="tx1"/>
                </a:solidFill>
                <a:latin typeface="Calibri"/>
                <a:cs typeface="Calibri"/>
              </a:rPr>
              <a:t>Le</a:t>
            </a:r>
            <a:r>
              <a:rPr sz="1800" spc="-75" dirty="0">
                <a:solidFill>
                  <a:schemeClr val="tx1"/>
                </a:solidFill>
                <a:latin typeface="Times New Roman"/>
                <a:cs typeface="Times New Roman"/>
              </a:rPr>
              <a:t> </a:t>
            </a:r>
            <a:r>
              <a:rPr sz="1800" spc="-10" dirty="0">
                <a:solidFill>
                  <a:schemeClr val="tx1"/>
                </a:solidFill>
                <a:latin typeface="Calibri"/>
                <a:cs typeface="Calibri"/>
              </a:rPr>
              <a:t>remaniement</a:t>
            </a:r>
            <a:r>
              <a:rPr sz="1800" spc="-80" dirty="0">
                <a:solidFill>
                  <a:schemeClr val="tx1"/>
                </a:solidFill>
                <a:latin typeface="Times New Roman"/>
                <a:cs typeface="Times New Roman"/>
              </a:rPr>
              <a:t> </a:t>
            </a:r>
            <a:r>
              <a:rPr sz="1800" dirty="0">
                <a:solidFill>
                  <a:schemeClr val="tx1"/>
                </a:solidFill>
                <a:latin typeface="Calibri"/>
                <a:cs typeface="Calibri"/>
              </a:rPr>
              <a:t>de</a:t>
            </a:r>
            <a:r>
              <a:rPr sz="1800" spc="-75" dirty="0">
                <a:solidFill>
                  <a:schemeClr val="tx1"/>
                </a:solidFill>
                <a:latin typeface="Times New Roman"/>
                <a:cs typeface="Times New Roman"/>
              </a:rPr>
              <a:t> </a:t>
            </a:r>
            <a:r>
              <a:rPr sz="1800" spc="-10" dirty="0">
                <a:solidFill>
                  <a:schemeClr val="tx1"/>
                </a:solidFill>
                <a:latin typeface="Calibri"/>
                <a:cs typeface="Calibri"/>
              </a:rPr>
              <a:t>l’échantillon</a:t>
            </a:r>
            <a:r>
              <a:rPr sz="1800" spc="-5" dirty="0">
                <a:solidFill>
                  <a:schemeClr val="tx1"/>
                </a:solidFill>
                <a:latin typeface="Calibri"/>
                <a:cs typeface="Calibri"/>
              </a:rPr>
              <a:t> </a:t>
            </a:r>
            <a:r>
              <a:rPr sz="1800" dirty="0">
                <a:solidFill>
                  <a:schemeClr val="tx1"/>
                </a:solidFill>
                <a:latin typeface="Calibri"/>
                <a:cs typeface="Calibri"/>
              </a:rPr>
              <a:t>est</a:t>
            </a:r>
            <a:r>
              <a:rPr sz="1800" spc="-85" dirty="0">
                <a:solidFill>
                  <a:schemeClr val="tx1"/>
                </a:solidFill>
                <a:latin typeface="Times New Roman"/>
                <a:cs typeface="Times New Roman"/>
              </a:rPr>
              <a:t> </a:t>
            </a:r>
            <a:r>
              <a:rPr sz="1800" dirty="0">
                <a:solidFill>
                  <a:schemeClr val="tx1"/>
                </a:solidFill>
                <a:latin typeface="Calibri"/>
                <a:cs typeface="Calibri"/>
              </a:rPr>
              <a:t>souvent</a:t>
            </a:r>
            <a:r>
              <a:rPr sz="1800" spc="275" dirty="0">
                <a:solidFill>
                  <a:schemeClr val="tx1"/>
                </a:solidFill>
                <a:latin typeface="Times New Roman"/>
                <a:cs typeface="Times New Roman"/>
              </a:rPr>
              <a:t> </a:t>
            </a:r>
            <a:r>
              <a:rPr sz="1800" spc="-10" dirty="0">
                <a:solidFill>
                  <a:schemeClr val="tx1"/>
                </a:solidFill>
                <a:latin typeface="Calibri"/>
                <a:cs typeface="Calibri"/>
              </a:rPr>
              <a:t>considérable</a:t>
            </a:r>
            <a:r>
              <a:rPr sz="1800" spc="-65" dirty="0">
                <a:solidFill>
                  <a:schemeClr val="tx1"/>
                </a:solidFill>
                <a:latin typeface="Times New Roman"/>
                <a:cs typeface="Times New Roman"/>
              </a:rPr>
              <a:t> </a:t>
            </a:r>
            <a:r>
              <a:rPr sz="1800" spc="-10" dirty="0">
                <a:solidFill>
                  <a:schemeClr val="tx1"/>
                </a:solidFill>
                <a:latin typeface="Calibri"/>
                <a:cs typeface="Calibri"/>
              </a:rPr>
              <a:t>(destructif).</a:t>
            </a:r>
            <a:endParaRPr sz="1800" dirty="0">
              <a:solidFill>
                <a:schemeClr val="tx1"/>
              </a:solidFill>
              <a:latin typeface="Calibri"/>
              <a:cs typeface="Calibri"/>
            </a:endParaRPr>
          </a:p>
          <a:p>
            <a:pPr marL="12700" algn="just">
              <a:lnSpc>
                <a:spcPct val="100000"/>
              </a:lnSpc>
              <a:spcBef>
                <a:spcPts val="2165"/>
              </a:spcBef>
            </a:pPr>
            <a:r>
              <a:rPr sz="1800" b="1" dirty="0">
                <a:solidFill>
                  <a:srgbClr val="6F2F9F"/>
                </a:solidFill>
                <a:latin typeface="Calibri"/>
                <a:cs typeface="Calibri"/>
              </a:rPr>
              <a:t>b.</a:t>
            </a:r>
            <a:r>
              <a:rPr sz="1800" spc="-50" dirty="0">
                <a:solidFill>
                  <a:srgbClr val="6F2F9F"/>
                </a:solidFill>
                <a:latin typeface="Times New Roman"/>
                <a:cs typeface="Times New Roman"/>
              </a:rPr>
              <a:t> </a:t>
            </a:r>
            <a:r>
              <a:rPr sz="1800" b="1" spc="-25" dirty="0">
                <a:solidFill>
                  <a:srgbClr val="6F2F9F"/>
                </a:solidFill>
                <a:latin typeface="Calibri"/>
                <a:cs typeface="Calibri"/>
              </a:rPr>
              <a:t>Tarières</a:t>
            </a:r>
            <a:r>
              <a:rPr sz="1800" spc="-55" dirty="0">
                <a:solidFill>
                  <a:srgbClr val="6F2F9F"/>
                </a:solidFill>
                <a:latin typeface="Times New Roman"/>
                <a:cs typeface="Times New Roman"/>
              </a:rPr>
              <a:t> </a:t>
            </a:r>
            <a:r>
              <a:rPr sz="1800" b="1" dirty="0">
                <a:solidFill>
                  <a:srgbClr val="6F2F9F"/>
                </a:solidFill>
                <a:latin typeface="Calibri"/>
                <a:cs typeface="Calibri"/>
              </a:rPr>
              <a:t>à</a:t>
            </a:r>
            <a:r>
              <a:rPr sz="1800" spc="-40" dirty="0">
                <a:solidFill>
                  <a:srgbClr val="6F2F9F"/>
                </a:solidFill>
                <a:latin typeface="Times New Roman"/>
                <a:cs typeface="Times New Roman"/>
              </a:rPr>
              <a:t> </a:t>
            </a:r>
            <a:r>
              <a:rPr sz="1800" b="1" spc="-10" dirty="0">
                <a:solidFill>
                  <a:srgbClr val="6F2F9F"/>
                </a:solidFill>
                <a:latin typeface="Calibri"/>
                <a:cs typeface="Calibri"/>
              </a:rPr>
              <a:t>moteur</a:t>
            </a:r>
            <a:endParaRPr sz="1800" dirty="0">
              <a:latin typeface="Calibri"/>
              <a:cs typeface="Calibri"/>
            </a:endParaRPr>
          </a:p>
          <a:p>
            <a:pPr marL="12700" marR="5080" indent="-635" algn="just">
              <a:lnSpc>
                <a:spcPct val="100000"/>
              </a:lnSpc>
            </a:pPr>
            <a:r>
              <a:rPr sz="1800" dirty="0">
                <a:latin typeface="Calibri"/>
                <a:cs typeface="Calibri"/>
              </a:rPr>
              <a:t>Montée</a:t>
            </a:r>
            <a:r>
              <a:rPr sz="1800" spc="240" dirty="0">
                <a:latin typeface="Times New Roman"/>
                <a:cs typeface="Times New Roman"/>
              </a:rPr>
              <a:t> </a:t>
            </a:r>
            <a:r>
              <a:rPr sz="1800" dirty="0">
                <a:latin typeface="Calibri"/>
                <a:cs typeface="Calibri"/>
              </a:rPr>
              <a:t>sur</a:t>
            </a:r>
            <a:r>
              <a:rPr sz="1800" spc="245" dirty="0">
                <a:latin typeface="Times New Roman"/>
                <a:cs typeface="Times New Roman"/>
              </a:rPr>
              <a:t> </a:t>
            </a:r>
            <a:r>
              <a:rPr sz="1800" dirty="0">
                <a:latin typeface="Calibri"/>
                <a:cs typeface="Calibri"/>
              </a:rPr>
              <a:t>camion,</a:t>
            </a:r>
            <a:r>
              <a:rPr sz="1800" spc="245" dirty="0">
                <a:latin typeface="Times New Roman"/>
                <a:cs typeface="Times New Roman"/>
              </a:rPr>
              <a:t> </a:t>
            </a:r>
            <a:r>
              <a:rPr sz="1800" dirty="0">
                <a:latin typeface="Calibri"/>
                <a:cs typeface="Calibri"/>
              </a:rPr>
              <a:t>sont</a:t>
            </a:r>
            <a:r>
              <a:rPr sz="1800" spc="245" dirty="0">
                <a:latin typeface="Times New Roman"/>
                <a:cs typeface="Times New Roman"/>
              </a:rPr>
              <a:t> </a:t>
            </a:r>
            <a:r>
              <a:rPr sz="1800" dirty="0">
                <a:latin typeface="Calibri"/>
                <a:cs typeface="Calibri"/>
              </a:rPr>
              <a:t>extrêmement</a:t>
            </a:r>
            <a:r>
              <a:rPr sz="1800" spc="245" dirty="0">
                <a:latin typeface="Times New Roman"/>
                <a:cs typeface="Times New Roman"/>
              </a:rPr>
              <a:t> </a:t>
            </a:r>
            <a:r>
              <a:rPr sz="1800" dirty="0">
                <a:latin typeface="Calibri"/>
                <a:cs typeface="Calibri"/>
              </a:rPr>
              <a:t>efficaces</a:t>
            </a:r>
            <a:r>
              <a:rPr sz="1800" spc="254" dirty="0">
                <a:latin typeface="Times New Roman"/>
                <a:cs typeface="Times New Roman"/>
              </a:rPr>
              <a:t> </a:t>
            </a:r>
            <a:r>
              <a:rPr sz="1800" dirty="0">
                <a:latin typeface="Calibri"/>
                <a:cs typeface="Calibri"/>
              </a:rPr>
              <a:t>pour</a:t>
            </a:r>
            <a:r>
              <a:rPr sz="1800" spc="254" dirty="0">
                <a:latin typeface="Times New Roman"/>
                <a:cs typeface="Times New Roman"/>
              </a:rPr>
              <a:t> </a:t>
            </a:r>
            <a:r>
              <a:rPr sz="1800" dirty="0">
                <a:latin typeface="Calibri"/>
                <a:cs typeface="Calibri"/>
              </a:rPr>
              <a:t>la</a:t>
            </a:r>
            <a:r>
              <a:rPr sz="1800" spc="245" dirty="0">
                <a:latin typeface="Times New Roman"/>
                <a:cs typeface="Times New Roman"/>
              </a:rPr>
              <a:t> </a:t>
            </a:r>
            <a:r>
              <a:rPr sz="1800" dirty="0">
                <a:latin typeface="Calibri"/>
                <a:cs typeface="Calibri"/>
              </a:rPr>
              <a:t>reconnaissance</a:t>
            </a:r>
            <a:r>
              <a:rPr sz="1800" spc="254" dirty="0">
                <a:latin typeface="Times New Roman"/>
                <a:cs typeface="Times New Roman"/>
              </a:rPr>
              <a:t> </a:t>
            </a:r>
            <a:r>
              <a:rPr sz="1800" dirty="0">
                <a:latin typeface="Calibri"/>
                <a:cs typeface="Calibri"/>
              </a:rPr>
              <a:t>rapide</a:t>
            </a:r>
            <a:r>
              <a:rPr sz="1800" spc="245" dirty="0">
                <a:latin typeface="Times New Roman"/>
                <a:cs typeface="Times New Roman"/>
              </a:rPr>
              <a:t> </a:t>
            </a:r>
            <a:r>
              <a:rPr sz="1800" dirty="0">
                <a:latin typeface="Calibri"/>
                <a:cs typeface="Calibri"/>
              </a:rPr>
              <a:t>de</a:t>
            </a:r>
            <a:r>
              <a:rPr sz="1800" spc="260" dirty="0">
                <a:latin typeface="Times New Roman"/>
                <a:cs typeface="Times New Roman"/>
              </a:rPr>
              <a:t> </a:t>
            </a:r>
            <a:r>
              <a:rPr sz="1800" spc="-10" dirty="0">
                <a:latin typeface="Calibri"/>
                <a:cs typeface="Calibri"/>
              </a:rPr>
              <a:t>volumes</a:t>
            </a:r>
            <a:r>
              <a:rPr sz="1800" spc="-10" dirty="0">
                <a:latin typeface="Times New Roman"/>
                <a:cs typeface="Times New Roman"/>
              </a:rPr>
              <a:t> </a:t>
            </a:r>
            <a:r>
              <a:rPr sz="1800" dirty="0">
                <a:latin typeface="Calibri"/>
                <a:cs typeface="Calibri"/>
              </a:rPr>
              <a:t>important</a:t>
            </a:r>
            <a:r>
              <a:rPr sz="1800" spc="160" dirty="0">
                <a:latin typeface="Times New Roman"/>
                <a:cs typeface="Times New Roman"/>
              </a:rPr>
              <a:t> </a:t>
            </a:r>
            <a:r>
              <a:rPr sz="1800" dirty="0">
                <a:latin typeface="Calibri"/>
                <a:cs typeface="Calibri"/>
              </a:rPr>
              <a:t>de</a:t>
            </a:r>
            <a:r>
              <a:rPr sz="1800" spc="175" dirty="0">
                <a:latin typeface="Times New Roman"/>
                <a:cs typeface="Times New Roman"/>
              </a:rPr>
              <a:t> </a:t>
            </a:r>
            <a:r>
              <a:rPr sz="1800" dirty="0">
                <a:latin typeface="Calibri"/>
                <a:cs typeface="Calibri"/>
              </a:rPr>
              <a:t>terrains</a:t>
            </a:r>
            <a:r>
              <a:rPr sz="1800" spc="170" dirty="0">
                <a:latin typeface="Times New Roman"/>
                <a:cs typeface="Times New Roman"/>
              </a:rPr>
              <a:t> </a:t>
            </a:r>
            <a:r>
              <a:rPr sz="1800" dirty="0">
                <a:latin typeface="Calibri"/>
                <a:cs typeface="Calibri"/>
              </a:rPr>
              <a:t>meubles.</a:t>
            </a:r>
            <a:r>
              <a:rPr sz="1800" spc="165" dirty="0">
                <a:latin typeface="Times New Roman"/>
                <a:cs typeface="Times New Roman"/>
              </a:rPr>
              <a:t> </a:t>
            </a:r>
            <a:r>
              <a:rPr sz="1800" dirty="0">
                <a:latin typeface="Calibri"/>
                <a:cs typeface="Calibri"/>
              </a:rPr>
              <a:t>Elles</a:t>
            </a:r>
            <a:r>
              <a:rPr sz="1800" spc="170" dirty="0">
                <a:latin typeface="Times New Roman"/>
                <a:cs typeface="Times New Roman"/>
              </a:rPr>
              <a:t> </a:t>
            </a:r>
            <a:r>
              <a:rPr sz="1800" dirty="0">
                <a:latin typeface="Calibri"/>
                <a:cs typeface="Calibri"/>
              </a:rPr>
              <a:t>sont</a:t>
            </a:r>
            <a:r>
              <a:rPr sz="1800" spc="170" dirty="0">
                <a:latin typeface="Times New Roman"/>
                <a:cs typeface="Times New Roman"/>
              </a:rPr>
              <a:t> </a:t>
            </a:r>
            <a:r>
              <a:rPr sz="1800" dirty="0">
                <a:latin typeface="Calibri"/>
                <a:cs typeface="Calibri"/>
              </a:rPr>
              <a:t>peu</a:t>
            </a:r>
            <a:r>
              <a:rPr sz="1800" spc="165" dirty="0">
                <a:latin typeface="Times New Roman"/>
                <a:cs typeface="Times New Roman"/>
              </a:rPr>
              <a:t> </a:t>
            </a:r>
            <a:r>
              <a:rPr sz="1800" dirty="0">
                <a:latin typeface="Calibri"/>
                <a:cs typeface="Calibri"/>
              </a:rPr>
              <a:t>exploitables</a:t>
            </a:r>
            <a:r>
              <a:rPr sz="1800" spc="170" dirty="0">
                <a:latin typeface="Times New Roman"/>
                <a:cs typeface="Times New Roman"/>
              </a:rPr>
              <a:t> </a:t>
            </a:r>
            <a:r>
              <a:rPr sz="1800" dirty="0">
                <a:latin typeface="Calibri"/>
                <a:cs typeface="Calibri"/>
              </a:rPr>
              <a:t>sous</a:t>
            </a:r>
            <a:r>
              <a:rPr sz="1800" spc="170" dirty="0">
                <a:latin typeface="Times New Roman"/>
                <a:cs typeface="Times New Roman"/>
              </a:rPr>
              <a:t> </a:t>
            </a:r>
            <a:r>
              <a:rPr sz="1800" dirty="0">
                <a:latin typeface="Calibri"/>
                <a:cs typeface="Calibri"/>
              </a:rPr>
              <a:t>l’eau,</a:t>
            </a:r>
            <a:r>
              <a:rPr sz="1800" spc="220" dirty="0">
                <a:latin typeface="Calibri"/>
                <a:cs typeface="Calibri"/>
              </a:rPr>
              <a:t> </a:t>
            </a:r>
            <a:r>
              <a:rPr sz="1800" dirty="0">
                <a:latin typeface="Calibri"/>
                <a:cs typeface="Calibri"/>
              </a:rPr>
              <a:t>et</a:t>
            </a:r>
            <a:r>
              <a:rPr sz="1800" spc="175" dirty="0">
                <a:latin typeface="Times New Roman"/>
                <a:cs typeface="Times New Roman"/>
              </a:rPr>
              <a:t> </a:t>
            </a:r>
            <a:r>
              <a:rPr sz="1800" dirty="0">
                <a:latin typeface="Calibri"/>
                <a:cs typeface="Calibri"/>
              </a:rPr>
              <a:t>inopérants</a:t>
            </a:r>
            <a:r>
              <a:rPr sz="1800" spc="165" dirty="0">
                <a:latin typeface="Times New Roman"/>
                <a:cs typeface="Times New Roman"/>
              </a:rPr>
              <a:t> </a:t>
            </a:r>
            <a:r>
              <a:rPr sz="1800" dirty="0">
                <a:latin typeface="Calibri"/>
                <a:cs typeface="Calibri"/>
              </a:rPr>
              <a:t>dans</a:t>
            </a:r>
            <a:r>
              <a:rPr sz="1800" spc="170" dirty="0">
                <a:latin typeface="Times New Roman"/>
                <a:cs typeface="Times New Roman"/>
              </a:rPr>
              <a:t> </a:t>
            </a:r>
            <a:r>
              <a:rPr sz="1800" spc="-25" dirty="0">
                <a:latin typeface="Calibri"/>
                <a:cs typeface="Calibri"/>
              </a:rPr>
              <a:t>les</a:t>
            </a:r>
            <a:r>
              <a:rPr sz="1800" spc="-25" dirty="0">
                <a:latin typeface="Times New Roman"/>
                <a:cs typeface="Times New Roman"/>
              </a:rPr>
              <a:t> </a:t>
            </a:r>
            <a:r>
              <a:rPr sz="1800" spc="-10" dirty="0">
                <a:latin typeface="Calibri"/>
                <a:cs typeface="Calibri"/>
              </a:rPr>
              <a:t>formations</a:t>
            </a:r>
            <a:r>
              <a:rPr sz="1800" spc="-45" dirty="0">
                <a:latin typeface="Times New Roman"/>
                <a:cs typeface="Times New Roman"/>
              </a:rPr>
              <a:t> </a:t>
            </a:r>
            <a:r>
              <a:rPr sz="1800" dirty="0">
                <a:latin typeface="Calibri"/>
                <a:cs typeface="Calibri"/>
              </a:rPr>
              <a:t>à</a:t>
            </a:r>
            <a:r>
              <a:rPr sz="1800" spc="-55" dirty="0">
                <a:latin typeface="Times New Roman"/>
                <a:cs typeface="Times New Roman"/>
              </a:rPr>
              <a:t> </a:t>
            </a:r>
            <a:r>
              <a:rPr sz="1800" spc="-10" dirty="0">
                <a:latin typeface="Calibri"/>
                <a:cs typeface="Calibri"/>
              </a:rPr>
              <a:t>blocs.</a:t>
            </a:r>
            <a:endParaRPr sz="1800" dirty="0">
              <a:latin typeface="Calibri"/>
              <a:cs typeface="Calibri"/>
            </a:endParaRPr>
          </a:p>
        </p:txBody>
      </p:sp>
      <p:pic>
        <p:nvPicPr>
          <p:cNvPr id="3" name="object 3"/>
          <p:cNvPicPr/>
          <p:nvPr/>
        </p:nvPicPr>
        <p:blipFill>
          <a:blip r:embed="rId2" cstate="print"/>
          <a:stretch>
            <a:fillRect/>
          </a:stretch>
        </p:blipFill>
        <p:spPr>
          <a:xfrm>
            <a:off x="5003291" y="2781300"/>
            <a:ext cx="3241548" cy="3887724"/>
          </a:xfrm>
          <a:prstGeom prst="rect">
            <a:avLst/>
          </a:prstGeom>
        </p:spPr>
      </p:pic>
      <p:pic>
        <p:nvPicPr>
          <p:cNvPr id="4" name="object 4"/>
          <p:cNvPicPr/>
          <p:nvPr/>
        </p:nvPicPr>
        <p:blipFill>
          <a:blip r:embed="rId3" cstate="print"/>
          <a:stretch>
            <a:fillRect/>
          </a:stretch>
        </p:blipFill>
        <p:spPr>
          <a:xfrm>
            <a:off x="251459" y="3212592"/>
            <a:ext cx="4392168" cy="3294888"/>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18</a:t>
            </a:fld>
            <a:endParaRPr spc="-2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0" y="17780"/>
            <a:ext cx="8986520" cy="2769235"/>
          </a:xfrm>
          <a:prstGeom prst="rect">
            <a:avLst/>
          </a:prstGeom>
        </p:spPr>
        <p:txBody>
          <a:bodyPr vert="horz" wrap="square" lIns="0" tIns="12700" rIns="0" bIns="0" rtlCol="0">
            <a:spAutoFit/>
          </a:bodyPr>
          <a:lstStyle/>
          <a:p>
            <a:pPr marL="589280" lvl="2" indent="-576580">
              <a:lnSpc>
                <a:spcPct val="100000"/>
              </a:lnSpc>
              <a:spcBef>
                <a:spcPts val="100"/>
              </a:spcBef>
              <a:buAutoNum type="arabicPeriod" startAt="3"/>
              <a:tabLst>
                <a:tab pos="589280" algn="l"/>
              </a:tabLst>
            </a:pPr>
            <a:r>
              <a:rPr sz="1800" b="1" dirty="0">
                <a:solidFill>
                  <a:srgbClr val="00AF50"/>
                </a:solidFill>
                <a:latin typeface="Calibri"/>
                <a:cs typeface="Calibri"/>
              </a:rPr>
              <a:t>LES</a:t>
            </a:r>
            <a:r>
              <a:rPr sz="1800" spc="-65" dirty="0">
                <a:solidFill>
                  <a:srgbClr val="00AF50"/>
                </a:solidFill>
                <a:latin typeface="Times New Roman"/>
                <a:cs typeface="Times New Roman"/>
              </a:rPr>
              <a:t> </a:t>
            </a:r>
            <a:r>
              <a:rPr sz="1800" b="1" spc="-10" dirty="0">
                <a:solidFill>
                  <a:srgbClr val="00AF50"/>
                </a:solidFill>
                <a:latin typeface="Calibri"/>
                <a:cs typeface="Calibri"/>
              </a:rPr>
              <a:t>SONDAGES</a:t>
            </a:r>
            <a:r>
              <a:rPr sz="1800" spc="-75" dirty="0">
                <a:solidFill>
                  <a:srgbClr val="00AF50"/>
                </a:solidFill>
                <a:latin typeface="Times New Roman"/>
                <a:cs typeface="Times New Roman"/>
              </a:rPr>
              <a:t> </a:t>
            </a:r>
            <a:r>
              <a:rPr sz="1800" b="1" spc="-10" dirty="0">
                <a:solidFill>
                  <a:srgbClr val="00AF50"/>
                </a:solidFill>
                <a:latin typeface="Calibri"/>
                <a:cs typeface="Calibri"/>
              </a:rPr>
              <a:t>MECANIQUES</a:t>
            </a:r>
            <a:endParaRPr sz="1800">
              <a:latin typeface="Calibri"/>
              <a:cs typeface="Calibri"/>
            </a:endParaRPr>
          </a:p>
          <a:p>
            <a:pPr marL="766445" lvl="3" indent="-753745">
              <a:lnSpc>
                <a:spcPct val="100000"/>
              </a:lnSpc>
              <a:buAutoNum type="arabicPeriod"/>
              <a:tabLst>
                <a:tab pos="766445" algn="l"/>
              </a:tabLst>
            </a:pPr>
            <a:r>
              <a:rPr sz="1800" b="1" dirty="0">
                <a:solidFill>
                  <a:srgbClr val="00AFF0"/>
                </a:solidFill>
                <a:latin typeface="Calibri"/>
                <a:cs typeface="Calibri"/>
              </a:rPr>
              <a:t>Le</a:t>
            </a:r>
            <a:r>
              <a:rPr sz="1800" spc="-50" dirty="0">
                <a:solidFill>
                  <a:srgbClr val="00AFF0"/>
                </a:solidFill>
                <a:latin typeface="Times New Roman"/>
                <a:cs typeface="Times New Roman"/>
              </a:rPr>
              <a:t> </a:t>
            </a:r>
            <a:r>
              <a:rPr sz="1800" b="1" spc="-10" dirty="0">
                <a:solidFill>
                  <a:srgbClr val="00AFF0"/>
                </a:solidFill>
                <a:latin typeface="Calibri"/>
                <a:cs typeface="Calibri"/>
              </a:rPr>
              <a:t>sondage</a:t>
            </a:r>
            <a:r>
              <a:rPr sz="1800" spc="-85" dirty="0">
                <a:solidFill>
                  <a:srgbClr val="00AFF0"/>
                </a:solidFill>
                <a:latin typeface="Times New Roman"/>
                <a:cs typeface="Times New Roman"/>
              </a:rPr>
              <a:t> </a:t>
            </a:r>
            <a:r>
              <a:rPr sz="1800" b="1" dirty="0">
                <a:solidFill>
                  <a:srgbClr val="00AFF0"/>
                </a:solidFill>
                <a:latin typeface="Calibri"/>
                <a:cs typeface="Calibri"/>
              </a:rPr>
              <a:t>en</a:t>
            </a:r>
            <a:r>
              <a:rPr sz="1800" spc="-50" dirty="0">
                <a:solidFill>
                  <a:srgbClr val="00AFF0"/>
                </a:solidFill>
                <a:latin typeface="Times New Roman"/>
                <a:cs typeface="Times New Roman"/>
              </a:rPr>
              <a:t> </a:t>
            </a:r>
            <a:r>
              <a:rPr sz="1800" b="1" spc="-10" dirty="0">
                <a:solidFill>
                  <a:srgbClr val="00AFF0"/>
                </a:solidFill>
                <a:latin typeface="Calibri"/>
                <a:cs typeface="Calibri"/>
              </a:rPr>
              <a:t>terrain</a:t>
            </a:r>
            <a:r>
              <a:rPr sz="1800" spc="-65" dirty="0">
                <a:solidFill>
                  <a:srgbClr val="00AFF0"/>
                </a:solidFill>
                <a:latin typeface="Times New Roman"/>
                <a:cs typeface="Times New Roman"/>
              </a:rPr>
              <a:t> </a:t>
            </a:r>
            <a:r>
              <a:rPr sz="1800" b="1" spc="-10" dirty="0">
                <a:solidFill>
                  <a:srgbClr val="00AFF0"/>
                </a:solidFill>
                <a:latin typeface="Calibri"/>
                <a:cs typeface="Calibri"/>
              </a:rPr>
              <a:t>meuble</a:t>
            </a:r>
            <a:endParaRPr sz="1800">
              <a:latin typeface="Calibri"/>
              <a:cs typeface="Calibri"/>
            </a:endParaRPr>
          </a:p>
          <a:p>
            <a:pPr marL="12700" marR="5080">
              <a:lnSpc>
                <a:spcPct val="100000"/>
              </a:lnSpc>
            </a:pPr>
            <a:r>
              <a:rPr sz="1800" dirty="0">
                <a:solidFill>
                  <a:srgbClr val="A5A5A5"/>
                </a:solidFill>
                <a:latin typeface="Calibri"/>
                <a:cs typeface="Calibri"/>
              </a:rPr>
              <a:t>Les</a:t>
            </a:r>
            <a:r>
              <a:rPr sz="1800" spc="20" dirty="0">
                <a:solidFill>
                  <a:srgbClr val="A5A5A5"/>
                </a:solidFill>
                <a:latin typeface="Times New Roman"/>
                <a:cs typeface="Times New Roman"/>
              </a:rPr>
              <a:t> </a:t>
            </a:r>
            <a:r>
              <a:rPr sz="1800" dirty="0">
                <a:solidFill>
                  <a:srgbClr val="A5A5A5"/>
                </a:solidFill>
                <a:latin typeface="Calibri"/>
                <a:cs typeface="Calibri"/>
              </a:rPr>
              <a:t>principales</a:t>
            </a:r>
            <a:r>
              <a:rPr sz="1800" spc="40" dirty="0">
                <a:solidFill>
                  <a:srgbClr val="A5A5A5"/>
                </a:solidFill>
                <a:latin typeface="Times New Roman"/>
                <a:cs typeface="Times New Roman"/>
              </a:rPr>
              <a:t> </a:t>
            </a:r>
            <a:r>
              <a:rPr sz="1800" dirty="0">
                <a:solidFill>
                  <a:srgbClr val="A5A5A5"/>
                </a:solidFill>
                <a:latin typeface="Calibri"/>
                <a:cs typeface="Calibri"/>
              </a:rPr>
              <a:t>difficultés</a:t>
            </a:r>
            <a:r>
              <a:rPr sz="1800" spc="25" dirty="0">
                <a:solidFill>
                  <a:srgbClr val="A5A5A5"/>
                </a:solidFill>
                <a:latin typeface="Times New Roman"/>
                <a:cs typeface="Times New Roman"/>
              </a:rPr>
              <a:t> </a:t>
            </a:r>
            <a:r>
              <a:rPr sz="1800" dirty="0">
                <a:solidFill>
                  <a:srgbClr val="A5A5A5"/>
                </a:solidFill>
                <a:latin typeface="Calibri"/>
                <a:cs typeface="Calibri"/>
              </a:rPr>
              <a:t>proviennent</a:t>
            </a:r>
            <a:r>
              <a:rPr sz="1800" spc="25" dirty="0">
                <a:solidFill>
                  <a:srgbClr val="A5A5A5"/>
                </a:solidFill>
                <a:latin typeface="Times New Roman"/>
                <a:cs typeface="Times New Roman"/>
              </a:rPr>
              <a:t> </a:t>
            </a:r>
            <a:r>
              <a:rPr sz="1800" dirty="0">
                <a:solidFill>
                  <a:srgbClr val="A5A5A5"/>
                </a:solidFill>
                <a:latin typeface="Calibri"/>
                <a:cs typeface="Calibri"/>
              </a:rPr>
              <a:t>de</a:t>
            </a:r>
            <a:r>
              <a:rPr sz="1800" spc="20" dirty="0">
                <a:solidFill>
                  <a:srgbClr val="A5A5A5"/>
                </a:solidFill>
                <a:latin typeface="Times New Roman"/>
                <a:cs typeface="Times New Roman"/>
              </a:rPr>
              <a:t> </a:t>
            </a:r>
            <a:r>
              <a:rPr sz="1800" dirty="0">
                <a:solidFill>
                  <a:srgbClr val="A5A5A5"/>
                </a:solidFill>
                <a:latin typeface="Calibri"/>
                <a:cs typeface="Calibri"/>
              </a:rPr>
              <a:t>la</a:t>
            </a:r>
            <a:r>
              <a:rPr sz="1800" spc="15" dirty="0">
                <a:solidFill>
                  <a:srgbClr val="A5A5A5"/>
                </a:solidFill>
                <a:latin typeface="Times New Roman"/>
                <a:cs typeface="Times New Roman"/>
              </a:rPr>
              <a:t> </a:t>
            </a:r>
            <a:r>
              <a:rPr sz="1800" dirty="0">
                <a:solidFill>
                  <a:srgbClr val="A5A5A5"/>
                </a:solidFill>
                <a:latin typeface="Calibri"/>
                <a:cs typeface="Calibri"/>
              </a:rPr>
              <a:t>tenue</a:t>
            </a:r>
            <a:r>
              <a:rPr sz="1800" spc="25" dirty="0">
                <a:solidFill>
                  <a:srgbClr val="A5A5A5"/>
                </a:solidFill>
                <a:latin typeface="Times New Roman"/>
                <a:cs typeface="Times New Roman"/>
              </a:rPr>
              <a:t> </a:t>
            </a:r>
            <a:r>
              <a:rPr sz="1800" dirty="0">
                <a:solidFill>
                  <a:srgbClr val="A5A5A5"/>
                </a:solidFill>
                <a:latin typeface="Calibri"/>
                <a:cs typeface="Calibri"/>
              </a:rPr>
              <a:t>des</a:t>
            </a:r>
            <a:r>
              <a:rPr sz="1800" spc="20" dirty="0">
                <a:solidFill>
                  <a:srgbClr val="A5A5A5"/>
                </a:solidFill>
                <a:latin typeface="Times New Roman"/>
                <a:cs typeface="Times New Roman"/>
              </a:rPr>
              <a:t> </a:t>
            </a:r>
            <a:r>
              <a:rPr sz="1800" dirty="0">
                <a:solidFill>
                  <a:srgbClr val="A5A5A5"/>
                </a:solidFill>
                <a:latin typeface="Calibri"/>
                <a:cs typeface="Calibri"/>
              </a:rPr>
              <a:t>parois</a:t>
            </a:r>
            <a:r>
              <a:rPr sz="1800" spc="20" dirty="0">
                <a:solidFill>
                  <a:srgbClr val="A5A5A5"/>
                </a:solidFill>
                <a:latin typeface="Times New Roman"/>
                <a:cs typeface="Times New Roman"/>
              </a:rPr>
              <a:t> </a:t>
            </a:r>
            <a:r>
              <a:rPr sz="1800" dirty="0">
                <a:solidFill>
                  <a:srgbClr val="A5A5A5"/>
                </a:solidFill>
                <a:latin typeface="Calibri"/>
                <a:cs typeface="Calibri"/>
              </a:rPr>
              <a:t>du</a:t>
            </a:r>
            <a:r>
              <a:rPr sz="1800" spc="20" dirty="0">
                <a:solidFill>
                  <a:srgbClr val="A5A5A5"/>
                </a:solidFill>
                <a:latin typeface="Times New Roman"/>
                <a:cs typeface="Times New Roman"/>
              </a:rPr>
              <a:t> </a:t>
            </a:r>
            <a:r>
              <a:rPr sz="1800" dirty="0">
                <a:solidFill>
                  <a:srgbClr val="A5A5A5"/>
                </a:solidFill>
                <a:latin typeface="Calibri"/>
                <a:cs typeface="Calibri"/>
              </a:rPr>
              <a:t>sondage</a:t>
            </a:r>
            <a:r>
              <a:rPr sz="1800" spc="20" dirty="0">
                <a:solidFill>
                  <a:srgbClr val="A5A5A5"/>
                </a:solidFill>
                <a:latin typeface="Times New Roman"/>
                <a:cs typeface="Times New Roman"/>
              </a:rPr>
              <a:t> </a:t>
            </a:r>
            <a:r>
              <a:rPr sz="1800" dirty="0">
                <a:solidFill>
                  <a:srgbClr val="A5A5A5"/>
                </a:solidFill>
                <a:latin typeface="Calibri"/>
                <a:cs typeface="Calibri"/>
              </a:rPr>
              <a:t>et</a:t>
            </a:r>
            <a:r>
              <a:rPr sz="1800" spc="15" dirty="0">
                <a:solidFill>
                  <a:srgbClr val="A5A5A5"/>
                </a:solidFill>
                <a:latin typeface="Times New Roman"/>
                <a:cs typeface="Times New Roman"/>
              </a:rPr>
              <a:t> </a:t>
            </a:r>
            <a:r>
              <a:rPr sz="1800" dirty="0">
                <a:solidFill>
                  <a:srgbClr val="A5A5A5"/>
                </a:solidFill>
                <a:latin typeface="Calibri"/>
                <a:cs typeface="Calibri"/>
              </a:rPr>
              <a:t>de</a:t>
            </a:r>
            <a:r>
              <a:rPr sz="1800" spc="20" dirty="0">
                <a:solidFill>
                  <a:srgbClr val="A5A5A5"/>
                </a:solidFill>
                <a:latin typeface="Times New Roman"/>
                <a:cs typeface="Times New Roman"/>
              </a:rPr>
              <a:t> </a:t>
            </a:r>
            <a:r>
              <a:rPr sz="1800" dirty="0">
                <a:solidFill>
                  <a:srgbClr val="A5A5A5"/>
                </a:solidFill>
                <a:latin typeface="Calibri"/>
                <a:cs typeface="Calibri"/>
              </a:rPr>
              <a:t>la</a:t>
            </a:r>
            <a:r>
              <a:rPr sz="1800" spc="15" dirty="0">
                <a:solidFill>
                  <a:srgbClr val="A5A5A5"/>
                </a:solidFill>
                <a:latin typeface="Times New Roman"/>
                <a:cs typeface="Times New Roman"/>
              </a:rPr>
              <a:t> </a:t>
            </a:r>
            <a:r>
              <a:rPr sz="1800" dirty="0">
                <a:solidFill>
                  <a:srgbClr val="A5A5A5"/>
                </a:solidFill>
                <a:latin typeface="Calibri"/>
                <a:cs typeface="Calibri"/>
              </a:rPr>
              <a:t>remontée</a:t>
            </a:r>
            <a:r>
              <a:rPr sz="1800" spc="25" dirty="0">
                <a:solidFill>
                  <a:srgbClr val="A5A5A5"/>
                </a:solidFill>
                <a:latin typeface="Times New Roman"/>
                <a:cs typeface="Times New Roman"/>
              </a:rPr>
              <a:t> </a:t>
            </a:r>
            <a:r>
              <a:rPr sz="1800" spc="-25" dirty="0">
                <a:solidFill>
                  <a:srgbClr val="A5A5A5"/>
                </a:solidFill>
                <a:latin typeface="Calibri"/>
                <a:cs typeface="Calibri"/>
              </a:rPr>
              <a:t>du</a:t>
            </a:r>
            <a:r>
              <a:rPr sz="1800" spc="-25" dirty="0">
                <a:solidFill>
                  <a:srgbClr val="A5A5A5"/>
                </a:solidFill>
                <a:latin typeface="Times New Roman"/>
                <a:cs typeface="Times New Roman"/>
              </a:rPr>
              <a:t> </a:t>
            </a:r>
            <a:r>
              <a:rPr sz="1800" spc="-10" dirty="0">
                <a:solidFill>
                  <a:srgbClr val="A5A5A5"/>
                </a:solidFill>
                <a:latin typeface="Calibri"/>
                <a:cs typeface="Calibri"/>
              </a:rPr>
              <a:t>terrain</a:t>
            </a:r>
            <a:r>
              <a:rPr sz="1800" spc="-65" dirty="0">
                <a:solidFill>
                  <a:srgbClr val="A5A5A5"/>
                </a:solidFill>
                <a:latin typeface="Times New Roman"/>
                <a:cs typeface="Times New Roman"/>
              </a:rPr>
              <a:t> </a:t>
            </a:r>
            <a:r>
              <a:rPr sz="1800" spc="-10" dirty="0">
                <a:solidFill>
                  <a:srgbClr val="A5A5A5"/>
                </a:solidFill>
                <a:latin typeface="Calibri"/>
                <a:cs typeface="Calibri"/>
              </a:rPr>
              <a:t>foré.</a:t>
            </a:r>
            <a:r>
              <a:rPr sz="1800" spc="-70" dirty="0">
                <a:solidFill>
                  <a:srgbClr val="A5A5A5"/>
                </a:solidFill>
                <a:latin typeface="Times New Roman"/>
                <a:cs typeface="Times New Roman"/>
              </a:rPr>
              <a:t> </a:t>
            </a:r>
            <a:r>
              <a:rPr sz="1800" dirty="0">
                <a:solidFill>
                  <a:srgbClr val="A5A5A5"/>
                </a:solidFill>
                <a:latin typeface="Calibri"/>
                <a:cs typeface="Calibri"/>
              </a:rPr>
              <a:t>Et</a:t>
            </a:r>
            <a:r>
              <a:rPr sz="1800" spc="-65" dirty="0">
                <a:solidFill>
                  <a:srgbClr val="A5A5A5"/>
                </a:solidFill>
                <a:latin typeface="Times New Roman"/>
                <a:cs typeface="Times New Roman"/>
              </a:rPr>
              <a:t> </a:t>
            </a:r>
            <a:r>
              <a:rPr sz="1800" dirty="0">
                <a:solidFill>
                  <a:srgbClr val="A5A5A5"/>
                </a:solidFill>
                <a:latin typeface="Calibri"/>
                <a:cs typeface="Calibri"/>
              </a:rPr>
              <a:t>donc</a:t>
            </a:r>
            <a:r>
              <a:rPr sz="1800" spc="-60" dirty="0">
                <a:solidFill>
                  <a:srgbClr val="A5A5A5"/>
                </a:solidFill>
                <a:latin typeface="Times New Roman"/>
                <a:cs typeface="Times New Roman"/>
              </a:rPr>
              <a:t> </a:t>
            </a:r>
            <a:r>
              <a:rPr sz="1800" spc="-10" dirty="0">
                <a:solidFill>
                  <a:srgbClr val="A5A5A5"/>
                </a:solidFill>
                <a:latin typeface="Calibri"/>
                <a:cs typeface="Calibri"/>
              </a:rPr>
              <a:t>tubage.</a:t>
            </a:r>
            <a:endParaRPr sz="1800">
              <a:latin typeface="Calibri"/>
              <a:cs typeface="Calibri"/>
            </a:endParaRPr>
          </a:p>
          <a:p>
            <a:pPr marL="12700">
              <a:lnSpc>
                <a:spcPct val="100000"/>
              </a:lnSpc>
            </a:pPr>
            <a:r>
              <a:rPr sz="1800" dirty="0">
                <a:solidFill>
                  <a:srgbClr val="A5A5A5"/>
                </a:solidFill>
                <a:latin typeface="Calibri"/>
                <a:cs typeface="Calibri"/>
              </a:rPr>
              <a:t>Le</a:t>
            </a:r>
            <a:r>
              <a:rPr sz="1800" spc="-75" dirty="0">
                <a:solidFill>
                  <a:srgbClr val="A5A5A5"/>
                </a:solidFill>
                <a:latin typeface="Times New Roman"/>
                <a:cs typeface="Times New Roman"/>
              </a:rPr>
              <a:t> </a:t>
            </a:r>
            <a:r>
              <a:rPr sz="1800" spc="-10" dirty="0">
                <a:solidFill>
                  <a:srgbClr val="A5A5A5"/>
                </a:solidFill>
                <a:latin typeface="Calibri"/>
                <a:cs typeface="Calibri"/>
              </a:rPr>
              <a:t>remaniement</a:t>
            </a:r>
            <a:r>
              <a:rPr sz="1800" spc="-80" dirty="0">
                <a:solidFill>
                  <a:srgbClr val="A5A5A5"/>
                </a:solidFill>
                <a:latin typeface="Times New Roman"/>
                <a:cs typeface="Times New Roman"/>
              </a:rPr>
              <a:t> </a:t>
            </a:r>
            <a:r>
              <a:rPr sz="1800" dirty="0">
                <a:solidFill>
                  <a:srgbClr val="A5A5A5"/>
                </a:solidFill>
                <a:latin typeface="Calibri"/>
                <a:cs typeface="Calibri"/>
              </a:rPr>
              <a:t>de</a:t>
            </a:r>
            <a:r>
              <a:rPr sz="1800" spc="-75" dirty="0">
                <a:solidFill>
                  <a:srgbClr val="A5A5A5"/>
                </a:solidFill>
                <a:latin typeface="Times New Roman"/>
                <a:cs typeface="Times New Roman"/>
              </a:rPr>
              <a:t> </a:t>
            </a:r>
            <a:r>
              <a:rPr sz="1800" spc="-10" dirty="0">
                <a:solidFill>
                  <a:srgbClr val="A5A5A5"/>
                </a:solidFill>
                <a:latin typeface="Calibri"/>
                <a:cs typeface="Calibri"/>
              </a:rPr>
              <a:t>l’échantillon</a:t>
            </a:r>
            <a:r>
              <a:rPr sz="1800" spc="-5" dirty="0">
                <a:solidFill>
                  <a:srgbClr val="A5A5A5"/>
                </a:solidFill>
                <a:latin typeface="Calibri"/>
                <a:cs typeface="Calibri"/>
              </a:rPr>
              <a:t> </a:t>
            </a:r>
            <a:r>
              <a:rPr sz="1800" dirty="0">
                <a:solidFill>
                  <a:srgbClr val="A5A5A5"/>
                </a:solidFill>
                <a:latin typeface="Calibri"/>
                <a:cs typeface="Calibri"/>
              </a:rPr>
              <a:t>est</a:t>
            </a:r>
            <a:r>
              <a:rPr sz="1800" spc="-85" dirty="0">
                <a:solidFill>
                  <a:srgbClr val="A5A5A5"/>
                </a:solidFill>
                <a:latin typeface="Times New Roman"/>
                <a:cs typeface="Times New Roman"/>
              </a:rPr>
              <a:t> </a:t>
            </a:r>
            <a:r>
              <a:rPr sz="1800" dirty="0">
                <a:solidFill>
                  <a:srgbClr val="A5A5A5"/>
                </a:solidFill>
                <a:latin typeface="Calibri"/>
                <a:cs typeface="Calibri"/>
              </a:rPr>
              <a:t>souvent</a:t>
            </a:r>
            <a:r>
              <a:rPr sz="1800" spc="275" dirty="0">
                <a:solidFill>
                  <a:srgbClr val="A5A5A5"/>
                </a:solidFill>
                <a:latin typeface="Times New Roman"/>
                <a:cs typeface="Times New Roman"/>
              </a:rPr>
              <a:t> </a:t>
            </a:r>
            <a:r>
              <a:rPr sz="1800" spc="-10" dirty="0">
                <a:solidFill>
                  <a:srgbClr val="A5A5A5"/>
                </a:solidFill>
                <a:latin typeface="Calibri"/>
                <a:cs typeface="Calibri"/>
              </a:rPr>
              <a:t>considérable</a:t>
            </a:r>
            <a:r>
              <a:rPr sz="1800" spc="-65" dirty="0">
                <a:solidFill>
                  <a:srgbClr val="A5A5A5"/>
                </a:solidFill>
                <a:latin typeface="Times New Roman"/>
                <a:cs typeface="Times New Roman"/>
              </a:rPr>
              <a:t> </a:t>
            </a:r>
            <a:r>
              <a:rPr sz="1800" spc="-10" dirty="0">
                <a:solidFill>
                  <a:srgbClr val="A5A5A5"/>
                </a:solidFill>
                <a:latin typeface="Calibri"/>
                <a:cs typeface="Calibri"/>
              </a:rPr>
              <a:t>(destructif).</a:t>
            </a:r>
            <a:endParaRPr sz="1800">
              <a:latin typeface="Calibri"/>
              <a:cs typeface="Calibri"/>
            </a:endParaRPr>
          </a:p>
          <a:p>
            <a:pPr marL="12700" algn="just">
              <a:lnSpc>
                <a:spcPct val="100000"/>
              </a:lnSpc>
              <a:spcBef>
                <a:spcPts val="2165"/>
              </a:spcBef>
            </a:pPr>
            <a:r>
              <a:rPr sz="1800" b="1" dirty="0">
                <a:solidFill>
                  <a:srgbClr val="6F2F9F"/>
                </a:solidFill>
                <a:latin typeface="Calibri"/>
                <a:cs typeface="Calibri"/>
              </a:rPr>
              <a:t>c.</a:t>
            </a:r>
            <a:r>
              <a:rPr sz="1800" spc="-70" dirty="0">
                <a:solidFill>
                  <a:srgbClr val="6F2F9F"/>
                </a:solidFill>
                <a:latin typeface="Times New Roman"/>
                <a:cs typeface="Times New Roman"/>
              </a:rPr>
              <a:t> </a:t>
            </a:r>
            <a:r>
              <a:rPr sz="1800" b="1" dirty="0">
                <a:solidFill>
                  <a:srgbClr val="6F2F9F"/>
                </a:solidFill>
                <a:latin typeface="Calibri"/>
                <a:cs typeface="Calibri"/>
              </a:rPr>
              <a:t>Sondage</a:t>
            </a:r>
            <a:r>
              <a:rPr sz="1800" spc="-70" dirty="0">
                <a:solidFill>
                  <a:srgbClr val="6F2F9F"/>
                </a:solidFill>
                <a:latin typeface="Times New Roman"/>
                <a:cs typeface="Times New Roman"/>
              </a:rPr>
              <a:t> </a:t>
            </a:r>
            <a:r>
              <a:rPr sz="1800" b="1" dirty="0">
                <a:solidFill>
                  <a:srgbClr val="6F2F9F"/>
                </a:solidFill>
                <a:latin typeface="Calibri"/>
                <a:cs typeface="Calibri"/>
              </a:rPr>
              <a:t>par</a:t>
            </a:r>
            <a:r>
              <a:rPr sz="1800" spc="-65" dirty="0">
                <a:solidFill>
                  <a:srgbClr val="6F2F9F"/>
                </a:solidFill>
                <a:latin typeface="Times New Roman"/>
                <a:cs typeface="Times New Roman"/>
              </a:rPr>
              <a:t> </a:t>
            </a:r>
            <a:r>
              <a:rPr sz="1800" b="1" spc="-10" dirty="0">
                <a:solidFill>
                  <a:srgbClr val="6F2F9F"/>
                </a:solidFill>
                <a:latin typeface="Calibri"/>
                <a:cs typeface="Calibri"/>
              </a:rPr>
              <a:t>battage</a:t>
            </a:r>
            <a:endParaRPr sz="1800">
              <a:latin typeface="Calibri"/>
              <a:cs typeface="Calibri"/>
            </a:endParaRPr>
          </a:p>
          <a:p>
            <a:pPr marL="12700" marR="5715" indent="-635" algn="just">
              <a:lnSpc>
                <a:spcPct val="100000"/>
              </a:lnSpc>
            </a:pPr>
            <a:r>
              <a:rPr sz="1800" dirty="0">
                <a:latin typeface="Calibri"/>
                <a:cs typeface="Calibri"/>
              </a:rPr>
              <a:t>Cette</a:t>
            </a:r>
            <a:r>
              <a:rPr sz="1800" spc="5" dirty="0">
                <a:latin typeface="Times New Roman"/>
                <a:cs typeface="Times New Roman"/>
              </a:rPr>
              <a:t> </a:t>
            </a:r>
            <a:r>
              <a:rPr sz="1800" dirty="0">
                <a:latin typeface="Calibri"/>
                <a:cs typeface="Calibri"/>
              </a:rPr>
              <a:t>méthode</a:t>
            </a:r>
            <a:r>
              <a:rPr sz="1800" spc="25" dirty="0">
                <a:latin typeface="Times New Roman"/>
                <a:cs typeface="Times New Roman"/>
              </a:rPr>
              <a:t> </a:t>
            </a:r>
            <a:r>
              <a:rPr sz="1800" dirty="0">
                <a:latin typeface="Calibri"/>
                <a:cs typeface="Calibri"/>
              </a:rPr>
              <a:t>est</a:t>
            </a:r>
            <a:r>
              <a:rPr sz="1800" spc="-5" dirty="0">
                <a:latin typeface="Times New Roman"/>
                <a:cs typeface="Times New Roman"/>
              </a:rPr>
              <a:t> </a:t>
            </a:r>
            <a:r>
              <a:rPr sz="1800" dirty="0">
                <a:latin typeface="Calibri"/>
                <a:cs typeface="Calibri"/>
              </a:rPr>
              <a:t>la</a:t>
            </a:r>
            <a:r>
              <a:rPr sz="1800" spc="5" dirty="0">
                <a:latin typeface="Times New Roman"/>
                <a:cs typeface="Times New Roman"/>
              </a:rPr>
              <a:t> </a:t>
            </a:r>
            <a:r>
              <a:rPr sz="1800" dirty="0">
                <a:latin typeface="Calibri"/>
                <a:cs typeface="Calibri"/>
              </a:rPr>
              <a:t>plus</a:t>
            </a:r>
            <a:r>
              <a:rPr sz="1800" spc="10" dirty="0">
                <a:latin typeface="Times New Roman"/>
                <a:cs typeface="Times New Roman"/>
              </a:rPr>
              <a:t> </a:t>
            </a:r>
            <a:r>
              <a:rPr sz="1800" dirty="0">
                <a:latin typeface="Calibri"/>
                <a:cs typeface="Calibri"/>
              </a:rPr>
              <a:t>courante</a:t>
            </a:r>
            <a:r>
              <a:rPr sz="1800" spc="15" dirty="0">
                <a:latin typeface="Times New Roman"/>
                <a:cs typeface="Times New Roman"/>
              </a:rPr>
              <a:t> </a:t>
            </a:r>
            <a:r>
              <a:rPr sz="1800" dirty="0">
                <a:latin typeface="Calibri"/>
                <a:cs typeface="Calibri"/>
              </a:rPr>
              <a:t>en</a:t>
            </a:r>
            <a:r>
              <a:rPr sz="1800" spc="5" dirty="0">
                <a:latin typeface="Times New Roman"/>
                <a:cs typeface="Times New Roman"/>
              </a:rPr>
              <a:t> </a:t>
            </a:r>
            <a:r>
              <a:rPr sz="1800" dirty="0">
                <a:latin typeface="Calibri"/>
                <a:cs typeface="Calibri"/>
              </a:rPr>
              <a:t>terrain</a:t>
            </a:r>
            <a:r>
              <a:rPr sz="1800" spc="5" dirty="0">
                <a:latin typeface="Times New Roman"/>
                <a:cs typeface="Times New Roman"/>
              </a:rPr>
              <a:t> </a:t>
            </a:r>
            <a:r>
              <a:rPr sz="1800" dirty="0">
                <a:latin typeface="Calibri"/>
                <a:cs typeface="Calibri"/>
              </a:rPr>
              <a:t>meuble,</a:t>
            </a:r>
            <a:r>
              <a:rPr sz="1800" spc="10" dirty="0">
                <a:latin typeface="Times New Roman"/>
                <a:cs typeface="Times New Roman"/>
              </a:rPr>
              <a:t> </a:t>
            </a:r>
            <a:r>
              <a:rPr sz="1800" dirty="0">
                <a:latin typeface="Calibri"/>
                <a:cs typeface="Calibri"/>
              </a:rPr>
              <a:t>sec</a:t>
            </a:r>
            <a:r>
              <a:rPr sz="1800" spc="5" dirty="0">
                <a:latin typeface="Times New Roman"/>
                <a:cs typeface="Times New Roman"/>
              </a:rPr>
              <a:t> </a:t>
            </a:r>
            <a:r>
              <a:rPr sz="1800" dirty="0">
                <a:latin typeface="Calibri"/>
                <a:cs typeface="Calibri"/>
              </a:rPr>
              <a:t>ou</a:t>
            </a:r>
            <a:r>
              <a:rPr sz="1800" spc="5" dirty="0">
                <a:latin typeface="Times New Roman"/>
                <a:cs typeface="Times New Roman"/>
              </a:rPr>
              <a:t> </a:t>
            </a:r>
            <a:r>
              <a:rPr sz="1800" dirty="0">
                <a:latin typeface="Calibri"/>
                <a:cs typeface="Calibri"/>
              </a:rPr>
              <a:t>saturé.</a:t>
            </a:r>
            <a:r>
              <a:rPr sz="1800" spc="10" dirty="0">
                <a:latin typeface="Times New Roman"/>
                <a:cs typeface="Times New Roman"/>
              </a:rPr>
              <a:t> </a:t>
            </a:r>
            <a:r>
              <a:rPr sz="1800" dirty="0">
                <a:latin typeface="Calibri"/>
                <a:cs typeface="Calibri"/>
              </a:rPr>
              <a:t>Un</a:t>
            </a:r>
            <a:r>
              <a:rPr sz="1800" spc="15" dirty="0">
                <a:latin typeface="Times New Roman"/>
                <a:cs typeface="Times New Roman"/>
              </a:rPr>
              <a:t> </a:t>
            </a:r>
            <a:r>
              <a:rPr sz="1800" dirty="0">
                <a:latin typeface="Calibri"/>
                <a:cs typeface="Calibri"/>
              </a:rPr>
              <a:t>tubage</a:t>
            </a:r>
            <a:r>
              <a:rPr sz="1800" dirty="0">
                <a:latin typeface="Times New Roman"/>
                <a:cs typeface="Times New Roman"/>
              </a:rPr>
              <a:t> </a:t>
            </a:r>
            <a:r>
              <a:rPr sz="1800" dirty="0">
                <a:latin typeface="Calibri"/>
                <a:cs typeface="Calibri"/>
              </a:rPr>
              <a:t>métallique</a:t>
            </a:r>
            <a:r>
              <a:rPr sz="1800" spc="15" dirty="0">
                <a:latin typeface="Times New Roman"/>
                <a:cs typeface="Times New Roman"/>
              </a:rPr>
              <a:t> </a:t>
            </a:r>
            <a:r>
              <a:rPr sz="1800" spc="-25" dirty="0">
                <a:latin typeface="Calibri"/>
                <a:cs typeface="Calibri"/>
              </a:rPr>
              <a:t>est</a:t>
            </a:r>
            <a:r>
              <a:rPr sz="1800" spc="-25" dirty="0">
                <a:latin typeface="Times New Roman"/>
                <a:cs typeface="Times New Roman"/>
              </a:rPr>
              <a:t> </a:t>
            </a:r>
            <a:r>
              <a:rPr sz="1800" dirty="0">
                <a:latin typeface="Calibri"/>
                <a:cs typeface="Calibri"/>
              </a:rPr>
              <a:t>enfoncé</a:t>
            </a:r>
            <a:r>
              <a:rPr sz="1800" spc="200" dirty="0">
                <a:latin typeface="Times New Roman"/>
                <a:cs typeface="Times New Roman"/>
              </a:rPr>
              <a:t> </a:t>
            </a:r>
            <a:r>
              <a:rPr sz="1800" dirty="0">
                <a:latin typeface="Calibri"/>
                <a:cs typeface="Calibri"/>
              </a:rPr>
              <a:t>dans</a:t>
            </a:r>
            <a:r>
              <a:rPr sz="1800" spc="195" dirty="0">
                <a:latin typeface="Times New Roman"/>
                <a:cs typeface="Times New Roman"/>
              </a:rPr>
              <a:t> </a:t>
            </a:r>
            <a:r>
              <a:rPr sz="1800" dirty="0">
                <a:latin typeface="Calibri"/>
                <a:cs typeface="Calibri"/>
              </a:rPr>
              <a:t>le</a:t>
            </a:r>
            <a:r>
              <a:rPr sz="1800" spc="204" dirty="0">
                <a:latin typeface="Times New Roman"/>
                <a:cs typeface="Times New Roman"/>
              </a:rPr>
              <a:t> </a:t>
            </a:r>
            <a:r>
              <a:rPr sz="1800" dirty="0">
                <a:latin typeface="Calibri"/>
                <a:cs typeface="Calibri"/>
              </a:rPr>
              <a:t>sol</a:t>
            </a:r>
            <a:r>
              <a:rPr sz="1800" spc="185" dirty="0">
                <a:latin typeface="Times New Roman"/>
                <a:cs typeface="Times New Roman"/>
              </a:rPr>
              <a:t> </a:t>
            </a:r>
            <a:r>
              <a:rPr sz="1800" dirty="0">
                <a:latin typeface="Calibri"/>
                <a:cs typeface="Calibri"/>
              </a:rPr>
              <a:t>par</a:t>
            </a:r>
            <a:r>
              <a:rPr sz="1800" spc="200" dirty="0">
                <a:latin typeface="Times New Roman"/>
                <a:cs typeface="Times New Roman"/>
              </a:rPr>
              <a:t> </a:t>
            </a:r>
            <a:r>
              <a:rPr sz="1800" dirty="0">
                <a:latin typeface="Calibri"/>
                <a:cs typeface="Calibri"/>
              </a:rPr>
              <a:t>battage</a:t>
            </a:r>
            <a:r>
              <a:rPr sz="1800" spc="195" dirty="0">
                <a:latin typeface="Times New Roman"/>
                <a:cs typeface="Times New Roman"/>
              </a:rPr>
              <a:t> </a:t>
            </a:r>
            <a:r>
              <a:rPr sz="1800" dirty="0">
                <a:latin typeface="Calibri"/>
                <a:cs typeface="Calibri"/>
              </a:rPr>
              <a:t>à</a:t>
            </a:r>
            <a:r>
              <a:rPr sz="1800" spc="200" dirty="0">
                <a:latin typeface="Times New Roman"/>
                <a:cs typeface="Times New Roman"/>
              </a:rPr>
              <a:t> </a:t>
            </a:r>
            <a:r>
              <a:rPr sz="1800" dirty="0">
                <a:latin typeface="Calibri"/>
                <a:cs typeface="Calibri"/>
              </a:rPr>
              <a:t>l’aide</a:t>
            </a:r>
            <a:r>
              <a:rPr sz="1800" spc="250" dirty="0">
                <a:latin typeface="Calibri"/>
                <a:cs typeface="Calibri"/>
              </a:rPr>
              <a:t> </a:t>
            </a:r>
            <a:r>
              <a:rPr sz="1800" dirty="0">
                <a:latin typeface="Calibri"/>
                <a:cs typeface="Calibri"/>
              </a:rPr>
              <a:t>d’un</a:t>
            </a:r>
            <a:r>
              <a:rPr sz="1800" spc="254" dirty="0">
                <a:latin typeface="Calibri"/>
                <a:cs typeface="Calibri"/>
              </a:rPr>
              <a:t> </a:t>
            </a:r>
            <a:r>
              <a:rPr sz="1800" dirty="0">
                <a:latin typeface="Calibri"/>
                <a:cs typeface="Calibri"/>
              </a:rPr>
              <a:t>mouton,</a:t>
            </a:r>
            <a:r>
              <a:rPr sz="1800" spc="195" dirty="0">
                <a:latin typeface="Times New Roman"/>
                <a:cs typeface="Times New Roman"/>
              </a:rPr>
              <a:t> </a:t>
            </a:r>
            <a:r>
              <a:rPr sz="1800" dirty="0">
                <a:latin typeface="Calibri"/>
                <a:cs typeface="Calibri"/>
              </a:rPr>
              <a:t>la</a:t>
            </a:r>
            <a:r>
              <a:rPr sz="1800" spc="200" dirty="0">
                <a:latin typeface="Times New Roman"/>
                <a:cs typeface="Times New Roman"/>
              </a:rPr>
              <a:t> </a:t>
            </a:r>
            <a:r>
              <a:rPr sz="1800" dirty="0">
                <a:latin typeface="Calibri"/>
                <a:cs typeface="Calibri"/>
              </a:rPr>
              <a:t>colonne</a:t>
            </a:r>
            <a:r>
              <a:rPr sz="1800" spc="195" dirty="0">
                <a:latin typeface="Times New Roman"/>
                <a:cs typeface="Times New Roman"/>
              </a:rPr>
              <a:t> </a:t>
            </a:r>
            <a:r>
              <a:rPr sz="1800" dirty="0">
                <a:latin typeface="Calibri"/>
                <a:cs typeface="Calibri"/>
              </a:rPr>
              <a:t>de</a:t>
            </a:r>
            <a:r>
              <a:rPr sz="1800" spc="204" dirty="0">
                <a:latin typeface="Times New Roman"/>
                <a:cs typeface="Times New Roman"/>
              </a:rPr>
              <a:t> </a:t>
            </a:r>
            <a:r>
              <a:rPr sz="1800" dirty="0">
                <a:latin typeface="Calibri"/>
                <a:cs typeface="Calibri"/>
              </a:rPr>
              <a:t>sédiment</a:t>
            </a:r>
            <a:r>
              <a:rPr sz="1800" spc="190" dirty="0">
                <a:latin typeface="Times New Roman"/>
                <a:cs typeface="Times New Roman"/>
              </a:rPr>
              <a:t> </a:t>
            </a:r>
            <a:r>
              <a:rPr sz="1800" dirty="0">
                <a:latin typeface="Calibri"/>
                <a:cs typeface="Calibri"/>
              </a:rPr>
              <a:t>ainsi</a:t>
            </a:r>
            <a:r>
              <a:rPr sz="1800" spc="200" dirty="0">
                <a:latin typeface="Times New Roman"/>
                <a:cs typeface="Times New Roman"/>
              </a:rPr>
              <a:t> </a:t>
            </a:r>
            <a:r>
              <a:rPr sz="1800" dirty="0">
                <a:latin typeface="Calibri"/>
                <a:cs typeface="Calibri"/>
              </a:rPr>
              <a:t>isolée</a:t>
            </a:r>
            <a:r>
              <a:rPr sz="1800" spc="195" dirty="0">
                <a:latin typeface="Times New Roman"/>
                <a:cs typeface="Times New Roman"/>
              </a:rPr>
              <a:t> </a:t>
            </a:r>
            <a:r>
              <a:rPr sz="1800" spc="-50" dirty="0">
                <a:latin typeface="Calibri"/>
                <a:cs typeface="Calibri"/>
              </a:rPr>
              <a:t>à</a:t>
            </a:r>
            <a:r>
              <a:rPr sz="1800" spc="-50" dirty="0">
                <a:latin typeface="Times New Roman"/>
                <a:cs typeface="Times New Roman"/>
              </a:rPr>
              <a:t> </a:t>
            </a:r>
            <a:r>
              <a:rPr sz="1800" dirty="0">
                <a:latin typeface="Calibri"/>
                <a:cs typeface="Calibri"/>
              </a:rPr>
              <a:t>l’intérieur</a:t>
            </a:r>
            <a:r>
              <a:rPr sz="1800" spc="-30" dirty="0">
                <a:latin typeface="Calibri"/>
                <a:cs typeface="Calibri"/>
              </a:rPr>
              <a:t> </a:t>
            </a:r>
            <a:r>
              <a:rPr sz="1800" dirty="0">
                <a:latin typeface="Calibri"/>
                <a:cs typeface="Calibri"/>
              </a:rPr>
              <a:t>du</a:t>
            </a:r>
            <a:r>
              <a:rPr sz="1800" spc="-80" dirty="0">
                <a:latin typeface="Times New Roman"/>
                <a:cs typeface="Times New Roman"/>
              </a:rPr>
              <a:t> </a:t>
            </a:r>
            <a:r>
              <a:rPr sz="1800" dirty="0">
                <a:latin typeface="Calibri"/>
                <a:cs typeface="Calibri"/>
              </a:rPr>
              <a:t>tube</a:t>
            </a:r>
            <a:r>
              <a:rPr sz="1800" spc="-75" dirty="0">
                <a:latin typeface="Times New Roman"/>
                <a:cs typeface="Times New Roman"/>
              </a:rPr>
              <a:t> </a:t>
            </a:r>
            <a:r>
              <a:rPr sz="1800" dirty="0">
                <a:latin typeface="Calibri"/>
                <a:cs typeface="Calibri"/>
              </a:rPr>
              <a:t>est</a:t>
            </a:r>
            <a:r>
              <a:rPr sz="1800" spc="-95" dirty="0">
                <a:latin typeface="Times New Roman"/>
                <a:cs typeface="Times New Roman"/>
              </a:rPr>
              <a:t> </a:t>
            </a:r>
            <a:r>
              <a:rPr sz="1800" spc="-10" dirty="0">
                <a:latin typeface="Calibri"/>
                <a:cs typeface="Calibri"/>
              </a:rPr>
              <a:t>extraite</a:t>
            </a:r>
            <a:r>
              <a:rPr sz="1800" spc="-85" dirty="0">
                <a:latin typeface="Times New Roman"/>
                <a:cs typeface="Times New Roman"/>
              </a:rPr>
              <a:t> </a:t>
            </a:r>
            <a:r>
              <a:rPr sz="1800" dirty="0">
                <a:latin typeface="Calibri"/>
                <a:cs typeface="Calibri"/>
              </a:rPr>
              <a:t>à</a:t>
            </a:r>
            <a:r>
              <a:rPr sz="1800" spc="-85" dirty="0">
                <a:latin typeface="Times New Roman"/>
                <a:cs typeface="Times New Roman"/>
              </a:rPr>
              <a:t> </a:t>
            </a:r>
            <a:r>
              <a:rPr sz="1800" spc="-20" dirty="0">
                <a:latin typeface="Calibri"/>
                <a:cs typeface="Calibri"/>
              </a:rPr>
              <a:t>l’aide</a:t>
            </a:r>
            <a:r>
              <a:rPr sz="1800" spc="-35" dirty="0">
                <a:latin typeface="Calibri"/>
                <a:cs typeface="Calibri"/>
              </a:rPr>
              <a:t> </a:t>
            </a:r>
            <a:r>
              <a:rPr sz="1800" dirty="0">
                <a:latin typeface="Calibri"/>
                <a:cs typeface="Calibri"/>
              </a:rPr>
              <a:t>d’un</a:t>
            </a:r>
            <a:r>
              <a:rPr sz="1800" spc="-40" dirty="0">
                <a:latin typeface="Calibri"/>
                <a:cs typeface="Calibri"/>
              </a:rPr>
              <a:t> </a:t>
            </a:r>
            <a:r>
              <a:rPr sz="1800" dirty="0">
                <a:latin typeface="Calibri"/>
                <a:cs typeface="Calibri"/>
              </a:rPr>
              <a:t>outil</a:t>
            </a:r>
            <a:r>
              <a:rPr sz="1800" spc="-75" dirty="0">
                <a:latin typeface="Times New Roman"/>
                <a:cs typeface="Times New Roman"/>
              </a:rPr>
              <a:t> </a:t>
            </a:r>
            <a:r>
              <a:rPr sz="1800" spc="-10" dirty="0">
                <a:latin typeface="Calibri"/>
                <a:cs typeface="Calibri"/>
              </a:rPr>
              <a:t>adapté.</a:t>
            </a:r>
            <a:endParaRPr sz="1800">
              <a:latin typeface="Calibri"/>
              <a:cs typeface="Calibri"/>
            </a:endParaRPr>
          </a:p>
        </p:txBody>
      </p:sp>
      <p:pic>
        <p:nvPicPr>
          <p:cNvPr id="3" name="object 3"/>
          <p:cNvPicPr/>
          <p:nvPr/>
        </p:nvPicPr>
        <p:blipFill>
          <a:blip r:embed="rId2" cstate="print"/>
          <a:stretch>
            <a:fillRect/>
          </a:stretch>
        </p:blipFill>
        <p:spPr>
          <a:xfrm>
            <a:off x="4788408" y="3140964"/>
            <a:ext cx="2735580" cy="3506724"/>
          </a:xfrm>
          <a:prstGeom prst="rect">
            <a:avLst/>
          </a:prstGeom>
        </p:spPr>
      </p:pic>
      <p:pic>
        <p:nvPicPr>
          <p:cNvPr id="4" name="object 4"/>
          <p:cNvPicPr/>
          <p:nvPr/>
        </p:nvPicPr>
        <p:blipFill>
          <a:blip r:embed="rId3" cstate="print"/>
          <a:stretch>
            <a:fillRect/>
          </a:stretch>
        </p:blipFill>
        <p:spPr>
          <a:xfrm>
            <a:off x="2051304" y="3069335"/>
            <a:ext cx="2304288" cy="3486912"/>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19</a:t>
            </a:fld>
            <a:endParaRPr spc="-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2189" rIns="0" bIns="0" rtlCol="0">
            <a:spAutoFit/>
          </a:bodyPr>
          <a:lstStyle/>
          <a:p>
            <a:pPr marL="13970">
              <a:lnSpc>
                <a:spcPct val="100000"/>
              </a:lnSpc>
              <a:spcBef>
                <a:spcPts val="100"/>
              </a:spcBef>
            </a:pPr>
            <a:r>
              <a:rPr u="sng" dirty="0">
                <a:solidFill>
                  <a:srgbClr val="E46C09"/>
                </a:solidFill>
                <a:uFill>
                  <a:solidFill>
                    <a:srgbClr val="E46C09"/>
                  </a:solidFill>
                </a:uFill>
              </a:rPr>
              <a:t>1.2.</a:t>
            </a:r>
            <a:r>
              <a:rPr b="0" u="sng" spc="-90" dirty="0">
                <a:solidFill>
                  <a:srgbClr val="E46C09"/>
                </a:solidFill>
                <a:uFill>
                  <a:solidFill>
                    <a:srgbClr val="E46C09"/>
                  </a:solidFill>
                </a:uFill>
                <a:latin typeface="Times New Roman"/>
                <a:cs typeface="Times New Roman"/>
              </a:rPr>
              <a:t> </a:t>
            </a:r>
            <a:r>
              <a:rPr u="sng" spc="-10" dirty="0">
                <a:solidFill>
                  <a:srgbClr val="E46C09"/>
                </a:solidFill>
                <a:uFill>
                  <a:solidFill>
                    <a:srgbClr val="E46C09"/>
                  </a:solidFill>
                </a:uFill>
              </a:rPr>
              <a:t>Intérêt</a:t>
            </a:r>
            <a:r>
              <a:rPr b="0" u="sng" spc="-75"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de</a:t>
            </a:r>
            <a:r>
              <a:rPr b="0" u="sng" spc="-75"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la</a:t>
            </a:r>
            <a:r>
              <a:rPr b="0" u="sng" spc="-75" dirty="0">
                <a:solidFill>
                  <a:srgbClr val="E46C09"/>
                </a:solidFill>
                <a:uFill>
                  <a:solidFill>
                    <a:srgbClr val="E46C09"/>
                  </a:solidFill>
                </a:uFill>
                <a:latin typeface="Times New Roman"/>
                <a:cs typeface="Times New Roman"/>
              </a:rPr>
              <a:t> </a:t>
            </a:r>
            <a:r>
              <a:rPr u="sng" spc="-10" dirty="0">
                <a:solidFill>
                  <a:srgbClr val="E46C09"/>
                </a:solidFill>
                <a:uFill>
                  <a:solidFill>
                    <a:srgbClr val="E46C09"/>
                  </a:solidFill>
                </a:uFill>
              </a:rPr>
              <a:t>géologie</a:t>
            </a:r>
          </a:p>
        </p:txBody>
      </p:sp>
      <p:sp>
        <p:nvSpPr>
          <p:cNvPr id="3" name="object 3"/>
          <p:cNvSpPr txBox="1"/>
          <p:nvPr/>
        </p:nvSpPr>
        <p:spPr>
          <a:xfrm>
            <a:off x="78730" y="475234"/>
            <a:ext cx="8086725" cy="276923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La</a:t>
            </a:r>
            <a:r>
              <a:rPr sz="1800" spc="-25" dirty="0">
                <a:latin typeface="Times New Roman"/>
                <a:cs typeface="Times New Roman"/>
              </a:rPr>
              <a:t> </a:t>
            </a:r>
            <a:r>
              <a:rPr sz="1800" dirty="0">
                <a:latin typeface="Calibri"/>
                <a:cs typeface="Calibri"/>
              </a:rPr>
              <a:t>géologie</a:t>
            </a:r>
            <a:r>
              <a:rPr sz="1800" spc="-10" dirty="0">
                <a:latin typeface="Times New Roman"/>
                <a:cs typeface="Times New Roman"/>
              </a:rPr>
              <a:t> </a:t>
            </a:r>
            <a:r>
              <a:rPr sz="1800" dirty="0">
                <a:latin typeface="Calibri"/>
                <a:cs typeface="Calibri"/>
              </a:rPr>
              <a:t>est</a:t>
            </a:r>
            <a:r>
              <a:rPr sz="1800" spc="-10" dirty="0">
                <a:latin typeface="Times New Roman"/>
                <a:cs typeface="Times New Roman"/>
              </a:rPr>
              <a:t> </a:t>
            </a:r>
            <a:r>
              <a:rPr sz="1800" dirty="0">
                <a:latin typeface="Calibri"/>
                <a:cs typeface="Calibri"/>
              </a:rPr>
              <a:t>une</a:t>
            </a:r>
            <a:r>
              <a:rPr sz="1800" spc="-20" dirty="0">
                <a:latin typeface="Times New Roman"/>
                <a:cs typeface="Times New Roman"/>
              </a:rPr>
              <a:t> </a:t>
            </a:r>
            <a:r>
              <a:rPr sz="1800" dirty="0">
                <a:latin typeface="Calibri"/>
                <a:cs typeface="Calibri"/>
              </a:rPr>
              <a:t>science</a:t>
            </a:r>
            <a:r>
              <a:rPr sz="1800" spc="-5" dirty="0">
                <a:latin typeface="Times New Roman"/>
                <a:cs typeface="Times New Roman"/>
              </a:rPr>
              <a:t> </a:t>
            </a:r>
            <a:r>
              <a:rPr sz="1800" dirty="0">
                <a:latin typeface="Calibri"/>
                <a:cs typeface="Calibri"/>
              </a:rPr>
              <a:t>d’une</a:t>
            </a:r>
            <a:r>
              <a:rPr sz="1800" spc="30" dirty="0">
                <a:latin typeface="Calibri"/>
                <a:cs typeface="Calibri"/>
              </a:rPr>
              <a:t> </a:t>
            </a:r>
            <a:r>
              <a:rPr sz="1800" dirty="0">
                <a:latin typeface="Calibri"/>
                <a:cs typeface="Calibri"/>
              </a:rPr>
              <a:t>importance</a:t>
            </a:r>
            <a:r>
              <a:rPr sz="1800" spc="5" dirty="0">
                <a:latin typeface="Times New Roman"/>
                <a:cs typeface="Times New Roman"/>
              </a:rPr>
              <a:t> </a:t>
            </a:r>
            <a:r>
              <a:rPr sz="1800" dirty="0">
                <a:latin typeface="Calibri"/>
                <a:cs typeface="Calibri"/>
              </a:rPr>
              <a:t>majeure</a:t>
            </a:r>
            <a:r>
              <a:rPr sz="1800" spc="-15" dirty="0">
                <a:latin typeface="Times New Roman"/>
                <a:cs typeface="Times New Roman"/>
              </a:rPr>
              <a:t> </a:t>
            </a:r>
            <a:r>
              <a:rPr sz="1800" dirty="0">
                <a:latin typeface="Calibri"/>
                <a:cs typeface="Calibri"/>
              </a:rPr>
              <a:t>tant</a:t>
            </a:r>
            <a:r>
              <a:rPr sz="1800" spc="-30" dirty="0">
                <a:latin typeface="Times New Roman"/>
                <a:cs typeface="Times New Roman"/>
              </a:rPr>
              <a:t> </a:t>
            </a:r>
            <a:r>
              <a:rPr sz="1800" dirty="0">
                <a:latin typeface="Calibri"/>
                <a:cs typeface="Calibri"/>
              </a:rPr>
              <a:t>sur</a:t>
            </a:r>
            <a:r>
              <a:rPr sz="1800" spc="-25" dirty="0">
                <a:latin typeface="Times New Roman"/>
                <a:cs typeface="Times New Roman"/>
              </a:rPr>
              <a:t> </a:t>
            </a:r>
            <a:r>
              <a:rPr sz="1800" dirty="0">
                <a:latin typeface="Calibri"/>
                <a:cs typeface="Calibri"/>
              </a:rPr>
              <a:t>les</a:t>
            </a:r>
            <a:r>
              <a:rPr sz="1800" spc="-15" dirty="0">
                <a:latin typeface="Times New Roman"/>
                <a:cs typeface="Times New Roman"/>
              </a:rPr>
              <a:t> </a:t>
            </a:r>
            <a:r>
              <a:rPr sz="1800" dirty="0">
                <a:latin typeface="Calibri"/>
                <a:cs typeface="Calibri"/>
              </a:rPr>
              <a:t>plans</a:t>
            </a:r>
            <a:r>
              <a:rPr sz="1800" spc="-20" dirty="0">
                <a:latin typeface="Times New Roman"/>
                <a:cs typeface="Times New Roman"/>
              </a:rPr>
              <a:t> </a:t>
            </a:r>
            <a:r>
              <a:rPr sz="1800" spc="-10" dirty="0">
                <a:latin typeface="Calibri"/>
                <a:cs typeface="Calibri"/>
              </a:rPr>
              <a:t>scientifiques,</a:t>
            </a:r>
            <a:endParaRPr sz="1800">
              <a:latin typeface="Calibri"/>
              <a:cs typeface="Calibri"/>
            </a:endParaRPr>
          </a:p>
          <a:p>
            <a:pPr marL="12700">
              <a:lnSpc>
                <a:spcPct val="100000"/>
              </a:lnSpc>
            </a:pPr>
            <a:r>
              <a:rPr sz="1800" spc="-20" dirty="0">
                <a:latin typeface="Calibri"/>
                <a:cs typeface="Calibri"/>
              </a:rPr>
              <a:t>qu’économiques</a:t>
            </a:r>
            <a:r>
              <a:rPr sz="1800" spc="5" dirty="0">
                <a:latin typeface="Calibri"/>
                <a:cs typeface="Calibri"/>
              </a:rPr>
              <a:t> </a:t>
            </a:r>
            <a:r>
              <a:rPr sz="1800" dirty="0">
                <a:latin typeface="Calibri"/>
                <a:cs typeface="Calibri"/>
              </a:rPr>
              <a:t>ou</a:t>
            </a:r>
            <a:r>
              <a:rPr sz="1800" spc="-40" dirty="0">
                <a:latin typeface="Times New Roman"/>
                <a:cs typeface="Times New Roman"/>
              </a:rPr>
              <a:t> </a:t>
            </a:r>
            <a:r>
              <a:rPr sz="1800" spc="-10" dirty="0">
                <a:latin typeface="Calibri"/>
                <a:cs typeface="Calibri"/>
              </a:rPr>
              <a:t>technologiques.</a:t>
            </a:r>
            <a:endParaRPr sz="1800">
              <a:latin typeface="Calibri"/>
              <a:cs typeface="Calibri"/>
            </a:endParaRPr>
          </a:p>
          <a:p>
            <a:pPr marL="12700">
              <a:lnSpc>
                <a:spcPct val="100000"/>
              </a:lnSpc>
              <a:spcBef>
                <a:spcPts val="2160"/>
              </a:spcBef>
            </a:pPr>
            <a:r>
              <a:rPr sz="1800" b="1" spc="-10" dirty="0">
                <a:latin typeface="Calibri"/>
                <a:cs typeface="Calibri"/>
              </a:rPr>
              <a:t>Intérêt</a:t>
            </a:r>
            <a:r>
              <a:rPr sz="1800" spc="-40" dirty="0">
                <a:latin typeface="Times New Roman"/>
                <a:cs typeface="Times New Roman"/>
              </a:rPr>
              <a:t> </a:t>
            </a:r>
            <a:r>
              <a:rPr sz="1800" b="1" spc="-10" dirty="0">
                <a:latin typeface="Calibri"/>
                <a:cs typeface="Calibri"/>
              </a:rPr>
              <a:t>scientifique</a:t>
            </a:r>
            <a:r>
              <a:rPr sz="1800" spc="-60" dirty="0">
                <a:latin typeface="Times New Roman"/>
                <a:cs typeface="Times New Roman"/>
              </a:rPr>
              <a:t> </a:t>
            </a:r>
            <a:r>
              <a:rPr sz="1800" b="1" spc="-50" dirty="0">
                <a:latin typeface="Calibri"/>
                <a:cs typeface="Calibri"/>
              </a:rPr>
              <a:t>:</a:t>
            </a:r>
            <a:endParaRPr sz="1800">
              <a:latin typeface="Calibri"/>
              <a:cs typeface="Calibri"/>
            </a:endParaRPr>
          </a:p>
          <a:p>
            <a:pPr marL="12700">
              <a:lnSpc>
                <a:spcPct val="100000"/>
              </a:lnSpc>
              <a:spcBef>
                <a:spcPts val="2160"/>
              </a:spcBef>
            </a:pPr>
            <a:r>
              <a:rPr sz="1800" b="1" spc="-10" dirty="0">
                <a:latin typeface="Calibri"/>
                <a:cs typeface="Calibri"/>
              </a:rPr>
              <a:t>Intérêt</a:t>
            </a:r>
            <a:r>
              <a:rPr sz="1800" spc="-40" dirty="0">
                <a:latin typeface="Times New Roman"/>
                <a:cs typeface="Times New Roman"/>
              </a:rPr>
              <a:t> </a:t>
            </a:r>
            <a:r>
              <a:rPr sz="1800" b="1" spc="-10" dirty="0">
                <a:latin typeface="Calibri"/>
                <a:cs typeface="Calibri"/>
              </a:rPr>
              <a:t>économique</a:t>
            </a:r>
            <a:r>
              <a:rPr sz="1800" spc="-65" dirty="0">
                <a:latin typeface="Times New Roman"/>
                <a:cs typeface="Times New Roman"/>
              </a:rPr>
              <a:t> </a:t>
            </a:r>
            <a:r>
              <a:rPr sz="1800" b="1" spc="-50" dirty="0">
                <a:latin typeface="Calibri"/>
                <a:cs typeface="Calibri"/>
              </a:rPr>
              <a:t>:</a:t>
            </a:r>
            <a:endParaRPr sz="1800">
              <a:latin typeface="Calibri"/>
              <a:cs typeface="Calibri"/>
            </a:endParaRPr>
          </a:p>
          <a:p>
            <a:pPr marL="12700">
              <a:lnSpc>
                <a:spcPct val="100000"/>
              </a:lnSpc>
              <a:spcBef>
                <a:spcPts val="2160"/>
              </a:spcBef>
            </a:pPr>
            <a:r>
              <a:rPr sz="1800" b="1" spc="-10" dirty="0">
                <a:latin typeface="Calibri"/>
                <a:cs typeface="Calibri"/>
              </a:rPr>
              <a:t>Intérêt</a:t>
            </a:r>
            <a:r>
              <a:rPr sz="1800" spc="-40" dirty="0">
                <a:latin typeface="Times New Roman"/>
                <a:cs typeface="Times New Roman"/>
              </a:rPr>
              <a:t> </a:t>
            </a:r>
            <a:r>
              <a:rPr sz="1800" b="1" spc="-10" dirty="0">
                <a:latin typeface="Calibri"/>
                <a:cs typeface="Calibri"/>
              </a:rPr>
              <a:t>technologique</a:t>
            </a:r>
            <a:r>
              <a:rPr sz="1800" spc="-30" dirty="0">
                <a:latin typeface="Times New Roman"/>
                <a:cs typeface="Times New Roman"/>
              </a:rPr>
              <a:t> </a:t>
            </a:r>
            <a:r>
              <a:rPr sz="1800" b="1" spc="-50" dirty="0">
                <a:latin typeface="Calibri"/>
                <a:cs typeface="Calibri"/>
              </a:rPr>
              <a:t>:</a:t>
            </a:r>
            <a:endParaRPr sz="1800">
              <a:latin typeface="Calibri"/>
              <a:cs typeface="Calibri"/>
            </a:endParaRPr>
          </a:p>
          <a:p>
            <a:pPr marL="12700">
              <a:lnSpc>
                <a:spcPct val="100000"/>
              </a:lnSpc>
              <a:spcBef>
                <a:spcPts val="2165"/>
              </a:spcBef>
            </a:pPr>
            <a:r>
              <a:rPr sz="1800" b="1" dirty="0">
                <a:latin typeface="Calibri"/>
                <a:cs typeface="Calibri"/>
              </a:rPr>
              <a:t>Les</a:t>
            </a:r>
            <a:r>
              <a:rPr sz="1800" spc="-70" dirty="0">
                <a:latin typeface="Times New Roman"/>
                <a:cs typeface="Times New Roman"/>
              </a:rPr>
              <a:t> </a:t>
            </a:r>
            <a:r>
              <a:rPr sz="1800" b="1" dirty="0">
                <a:latin typeface="Calibri"/>
                <a:cs typeface="Calibri"/>
              </a:rPr>
              <a:t>risques</a:t>
            </a:r>
            <a:r>
              <a:rPr sz="1800" spc="-100" dirty="0">
                <a:latin typeface="Times New Roman"/>
                <a:cs typeface="Times New Roman"/>
              </a:rPr>
              <a:t> </a:t>
            </a:r>
            <a:r>
              <a:rPr sz="1800" b="1" dirty="0">
                <a:latin typeface="Calibri"/>
                <a:cs typeface="Calibri"/>
              </a:rPr>
              <a:t>et</a:t>
            </a:r>
            <a:r>
              <a:rPr sz="1800" spc="-60" dirty="0">
                <a:latin typeface="Times New Roman"/>
                <a:cs typeface="Times New Roman"/>
              </a:rPr>
              <a:t> </a:t>
            </a:r>
            <a:r>
              <a:rPr sz="1800" b="1" spc="-10" dirty="0">
                <a:latin typeface="Calibri"/>
                <a:cs typeface="Calibri"/>
              </a:rPr>
              <a:t>catastrophes</a:t>
            </a:r>
            <a:r>
              <a:rPr sz="1800" spc="-90" dirty="0">
                <a:latin typeface="Times New Roman"/>
                <a:cs typeface="Times New Roman"/>
              </a:rPr>
              <a:t> </a:t>
            </a:r>
            <a:r>
              <a:rPr sz="1800" b="1" dirty="0">
                <a:latin typeface="Calibri"/>
                <a:cs typeface="Calibri"/>
              </a:rPr>
              <a:t>naturels</a:t>
            </a:r>
            <a:r>
              <a:rPr sz="1800" spc="-65" dirty="0">
                <a:latin typeface="Times New Roman"/>
                <a:cs typeface="Times New Roman"/>
              </a:rPr>
              <a:t> </a:t>
            </a:r>
            <a:r>
              <a:rPr sz="1800" b="1" spc="-50" dirty="0">
                <a:latin typeface="Calibri"/>
                <a:cs typeface="Calibri"/>
              </a:rPr>
              <a:t>:</a:t>
            </a:r>
            <a:endParaRPr sz="1800">
              <a:latin typeface="Calibri"/>
              <a:cs typeface="Calibri"/>
            </a:endParaRPr>
          </a:p>
        </p:txBody>
      </p:sp>
      <p:grpSp>
        <p:nvGrpSpPr>
          <p:cNvPr id="4" name="object 4"/>
          <p:cNvGrpSpPr/>
          <p:nvPr/>
        </p:nvGrpSpPr>
        <p:grpSpPr>
          <a:xfrm>
            <a:off x="4332732" y="4501894"/>
            <a:ext cx="4651375" cy="2326005"/>
            <a:chOff x="4332732" y="4501894"/>
            <a:chExt cx="4651375" cy="2326005"/>
          </a:xfrm>
        </p:grpSpPr>
        <p:pic>
          <p:nvPicPr>
            <p:cNvPr id="5" name="object 5"/>
            <p:cNvPicPr/>
            <p:nvPr/>
          </p:nvPicPr>
          <p:blipFill>
            <a:blip r:embed="rId2" cstate="print"/>
            <a:stretch>
              <a:fillRect/>
            </a:stretch>
          </p:blipFill>
          <p:spPr>
            <a:xfrm>
              <a:off x="4335780" y="4664962"/>
              <a:ext cx="4648200" cy="2162556"/>
            </a:xfrm>
            <a:prstGeom prst="rect">
              <a:avLst/>
            </a:prstGeom>
          </p:spPr>
        </p:pic>
        <p:pic>
          <p:nvPicPr>
            <p:cNvPr id="6" name="object 6"/>
            <p:cNvPicPr/>
            <p:nvPr/>
          </p:nvPicPr>
          <p:blipFill>
            <a:blip r:embed="rId3" cstate="print"/>
            <a:stretch>
              <a:fillRect/>
            </a:stretch>
          </p:blipFill>
          <p:spPr>
            <a:xfrm>
              <a:off x="4332732" y="4501894"/>
              <a:ext cx="4581144" cy="2325624"/>
            </a:xfrm>
            <a:prstGeom prst="rect">
              <a:avLst/>
            </a:prstGeom>
          </p:spPr>
        </p:pic>
      </p:grpSp>
      <p:pic>
        <p:nvPicPr>
          <p:cNvPr id="7" name="object 7"/>
          <p:cNvPicPr/>
          <p:nvPr/>
        </p:nvPicPr>
        <p:blipFill>
          <a:blip r:embed="rId4" cstate="print"/>
          <a:stretch>
            <a:fillRect/>
          </a:stretch>
        </p:blipFill>
        <p:spPr>
          <a:xfrm>
            <a:off x="4291584" y="1351788"/>
            <a:ext cx="4407408" cy="2862072"/>
          </a:xfrm>
          <a:prstGeom prst="rect">
            <a:avLst/>
          </a:prstGeom>
        </p:spPr>
      </p:pic>
      <p:grpSp>
        <p:nvGrpSpPr>
          <p:cNvPr id="8" name="object 8"/>
          <p:cNvGrpSpPr/>
          <p:nvPr/>
        </p:nvGrpSpPr>
        <p:grpSpPr>
          <a:xfrm>
            <a:off x="94488" y="4664962"/>
            <a:ext cx="3962400" cy="2162810"/>
            <a:chOff x="94488" y="4664962"/>
            <a:chExt cx="3962400" cy="2162810"/>
          </a:xfrm>
        </p:grpSpPr>
        <p:pic>
          <p:nvPicPr>
            <p:cNvPr id="9" name="object 9"/>
            <p:cNvPicPr/>
            <p:nvPr/>
          </p:nvPicPr>
          <p:blipFill>
            <a:blip r:embed="rId5" cstate="print"/>
            <a:stretch>
              <a:fillRect/>
            </a:stretch>
          </p:blipFill>
          <p:spPr>
            <a:xfrm>
              <a:off x="94488" y="4664962"/>
              <a:ext cx="3962400" cy="2162556"/>
            </a:xfrm>
            <a:prstGeom prst="rect">
              <a:avLst/>
            </a:prstGeom>
          </p:spPr>
        </p:pic>
        <p:pic>
          <p:nvPicPr>
            <p:cNvPr id="10" name="object 10"/>
            <p:cNvPicPr/>
            <p:nvPr/>
          </p:nvPicPr>
          <p:blipFill>
            <a:blip r:embed="rId6" cstate="print"/>
            <a:stretch>
              <a:fillRect/>
            </a:stretch>
          </p:blipFill>
          <p:spPr>
            <a:xfrm>
              <a:off x="94488" y="4689347"/>
              <a:ext cx="3962400" cy="2138172"/>
            </a:xfrm>
            <a:prstGeom prst="rect">
              <a:avLst/>
            </a:prstGeom>
          </p:spPr>
        </p:pic>
      </p:grpSp>
      <p:pic>
        <p:nvPicPr>
          <p:cNvPr id="11" name="object 11"/>
          <p:cNvPicPr/>
          <p:nvPr/>
        </p:nvPicPr>
        <p:blipFill>
          <a:blip r:embed="rId7" cstate="print"/>
          <a:stretch>
            <a:fillRect/>
          </a:stretch>
        </p:blipFill>
        <p:spPr>
          <a:xfrm>
            <a:off x="4335779" y="4664962"/>
            <a:ext cx="4588764" cy="2154936"/>
          </a:xfrm>
          <a:prstGeom prst="rect">
            <a:avLst/>
          </a:prstGeom>
        </p:spPr>
      </p:pic>
      <p:pic>
        <p:nvPicPr>
          <p:cNvPr id="12" name="object 12"/>
          <p:cNvPicPr/>
          <p:nvPr/>
        </p:nvPicPr>
        <p:blipFill>
          <a:blip r:embed="rId8" cstate="print"/>
          <a:stretch>
            <a:fillRect/>
          </a:stretch>
        </p:blipFill>
        <p:spPr>
          <a:xfrm>
            <a:off x="8151876" y="0"/>
            <a:ext cx="990600" cy="765048"/>
          </a:xfrm>
          <a:prstGeom prst="rect">
            <a:avLst/>
          </a:prstGeom>
        </p:spPr>
      </p:pic>
      <p:sp>
        <p:nvSpPr>
          <p:cNvPr id="13" name="object 13"/>
          <p:cNvSpPr txBox="1"/>
          <p:nvPr/>
        </p:nvSpPr>
        <p:spPr>
          <a:xfrm>
            <a:off x="8782304" y="6560616"/>
            <a:ext cx="102870" cy="177800"/>
          </a:xfrm>
          <a:prstGeom prst="rect">
            <a:avLst/>
          </a:prstGeom>
        </p:spPr>
        <p:txBody>
          <a:bodyPr vert="horz" wrap="square" lIns="0" tIns="0" rIns="0" bIns="0" rtlCol="0">
            <a:spAutoFit/>
          </a:bodyPr>
          <a:lstStyle/>
          <a:p>
            <a:pPr marL="12700">
              <a:lnSpc>
                <a:spcPts val="1240"/>
              </a:lnSpc>
            </a:pPr>
            <a:r>
              <a:rPr sz="1200" spc="-50" dirty="0">
                <a:solidFill>
                  <a:srgbClr val="888888"/>
                </a:solidFill>
                <a:latin typeface="Calibri"/>
                <a:cs typeface="Calibri"/>
              </a:rPr>
              <a:t>4</a:t>
            </a:r>
            <a:endParaRPr sz="12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26" y="17780"/>
            <a:ext cx="8987155" cy="2221230"/>
          </a:xfrm>
          <a:prstGeom prst="rect">
            <a:avLst/>
          </a:prstGeom>
        </p:spPr>
        <p:txBody>
          <a:bodyPr vert="horz" wrap="square" lIns="0" tIns="12700" rIns="0" bIns="0" rtlCol="0">
            <a:spAutoFit/>
          </a:bodyPr>
          <a:lstStyle/>
          <a:p>
            <a:pPr marL="12700" algn="just">
              <a:lnSpc>
                <a:spcPct val="100000"/>
              </a:lnSpc>
              <a:spcBef>
                <a:spcPts val="100"/>
              </a:spcBef>
            </a:pPr>
            <a:r>
              <a:rPr sz="1800" b="1" dirty="0">
                <a:solidFill>
                  <a:srgbClr val="00AF50"/>
                </a:solidFill>
                <a:latin typeface="Calibri"/>
                <a:cs typeface="Calibri"/>
              </a:rPr>
              <a:t>2.1.3.</a:t>
            </a:r>
            <a:r>
              <a:rPr sz="1800" spc="-85" dirty="0">
                <a:solidFill>
                  <a:srgbClr val="00AF50"/>
                </a:solidFill>
                <a:latin typeface="Times New Roman"/>
                <a:cs typeface="Times New Roman"/>
              </a:rPr>
              <a:t> </a:t>
            </a:r>
            <a:r>
              <a:rPr sz="1800" b="1" dirty="0">
                <a:solidFill>
                  <a:srgbClr val="00AF50"/>
                </a:solidFill>
                <a:latin typeface="Calibri"/>
                <a:cs typeface="Calibri"/>
              </a:rPr>
              <a:t>LES</a:t>
            </a:r>
            <a:r>
              <a:rPr sz="1800" spc="-65" dirty="0">
                <a:solidFill>
                  <a:srgbClr val="00AF50"/>
                </a:solidFill>
                <a:latin typeface="Times New Roman"/>
                <a:cs typeface="Times New Roman"/>
              </a:rPr>
              <a:t> </a:t>
            </a:r>
            <a:r>
              <a:rPr sz="1800" b="1" spc="-10" dirty="0">
                <a:solidFill>
                  <a:srgbClr val="00AF50"/>
                </a:solidFill>
                <a:latin typeface="Calibri"/>
                <a:cs typeface="Calibri"/>
              </a:rPr>
              <a:t>SONDAGES</a:t>
            </a:r>
            <a:r>
              <a:rPr sz="1800" spc="-75" dirty="0">
                <a:solidFill>
                  <a:srgbClr val="00AF50"/>
                </a:solidFill>
                <a:latin typeface="Times New Roman"/>
                <a:cs typeface="Times New Roman"/>
              </a:rPr>
              <a:t> </a:t>
            </a:r>
            <a:r>
              <a:rPr sz="1800" b="1" spc="-10" dirty="0">
                <a:solidFill>
                  <a:srgbClr val="00AF50"/>
                </a:solidFill>
                <a:latin typeface="Calibri"/>
                <a:cs typeface="Calibri"/>
              </a:rPr>
              <a:t>MECANIQUES</a:t>
            </a:r>
            <a:endParaRPr sz="1800">
              <a:latin typeface="Calibri"/>
              <a:cs typeface="Calibri"/>
            </a:endParaRPr>
          </a:p>
          <a:p>
            <a:pPr marL="12700" algn="just">
              <a:lnSpc>
                <a:spcPct val="100000"/>
              </a:lnSpc>
            </a:pPr>
            <a:r>
              <a:rPr sz="1800" b="1" dirty="0">
                <a:solidFill>
                  <a:srgbClr val="00AFF0"/>
                </a:solidFill>
                <a:latin typeface="Calibri"/>
                <a:cs typeface="Calibri"/>
              </a:rPr>
              <a:t>2.1.3.2.</a:t>
            </a:r>
            <a:r>
              <a:rPr sz="1800" spc="-65" dirty="0">
                <a:solidFill>
                  <a:srgbClr val="00AFF0"/>
                </a:solidFill>
                <a:latin typeface="Times New Roman"/>
                <a:cs typeface="Times New Roman"/>
              </a:rPr>
              <a:t> </a:t>
            </a:r>
            <a:r>
              <a:rPr sz="1800" b="1" dirty="0">
                <a:solidFill>
                  <a:srgbClr val="00AFF0"/>
                </a:solidFill>
                <a:latin typeface="Calibri"/>
                <a:cs typeface="Calibri"/>
              </a:rPr>
              <a:t>Le</a:t>
            </a:r>
            <a:r>
              <a:rPr sz="1800" spc="-55" dirty="0">
                <a:solidFill>
                  <a:srgbClr val="00AFF0"/>
                </a:solidFill>
                <a:latin typeface="Times New Roman"/>
                <a:cs typeface="Times New Roman"/>
              </a:rPr>
              <a:t> </a:t>
            </a:r>
            <a:r>
              <a:rPr sz="1800" b="1" spc="-10" dirty="0">
                <a:solidFill>
                  <a:srgbClr val="00AFF0"/>
                </a:solidFill>
                <a:latin typeface="Calibri"/>
                <a:cs typeface="Calibri"/>
              </a:rPr>
              <a:t>sondage</a:t>
            </a:r>
            <a:r>
              <a:rPr sz="1800" spc="-90" dirty="0">
                <a:solidFill>
                  <a:srgbClr val="00AFF0"/>
                </a:solidFill>
                <a:latin typeface="Times New Roman"/>
                <a:cs typeface="Times New Roman"/>
              </a:rPr>
              <a:t> </a:t>
            </a:r>
            <a:r>
              <a:rPr sz="1800" b="1" dirty="0">
                <a:solidFill>
                  <a:srgbClr val="00AFF0"/>
                </a:solidFill>
                <a:latin typeface="Calibri"/>
                <a:cs typeface="Calibri"/>
              </a:rPr>
              <a:t>en</a:t>
            </a:r>
            <a:r>
              <a:rPr sz="1800" spc="-60" dirty="0">
                <a:solidFill>
                  <a:srgbClr val="00AFF0"/>
                </a:solidFill>
                <a:latin typeface="Times New Roman"/>
                <a:cs typeface="Times New Roman"/>
              </a:rPr>
              <a:t> </a:t>
            </a:r>
            <a:r>
              <a:rPr sz="1800" b="1" spc="-10" dirty="0">
                <a:solidFill>
                  <a:srgbClr val="00AFF0"/>
                </a:solidFill>
                <a:latin typeface="Calibri"/>
                <a:cs typeface="Calibri"/>
              </a:rPr>
              <a:t>terrain</a:t>
            </a:r>
            <a:r>
              <a:rPr sz="1800" spc="-70" dirty="0">
                <a:solidFill>
                  <a:srgbClr val="00AFF0"/>
                </a:solidFill>
                <a:latin typeface="Times New Roman"/>
                <a:cs typeface="Times New Roman"/>
              </a:rPr>
              <a:t> </a:t>
            </a:r>
            <a:r>
              <a:rPr sz="1800" b="1" spc="-10" dirty="0">
                <a:solidFill>
                  <a:srgbClr val="00AFF0"/>
                </a:solidFill>
                <a:latin typeface="Calibri"/>
                <a:cs typeface="Calibri"/>
              </a:rPr>
              <a:t>rocheux</a:t>
            </a:r>
            <a:endParaRPr sz="1800">
              <a:latin typeface="Calibri"/>
              <a:cs typeface="Calibri"/>
            </a:endParaRPr>
          </a:p>
          <a:p>
            <a:pPr marL="12700" algn="just">
              <a:lnSpc>
                <a:spcPct val="100000"/>
              </a:lnSpc>
            </a:pPr>
            <a:r>
              <a:rPr sz="1800" b="1" dirty="0">
                <a:solidFill>
                  <a:srgbClr val="6F2F9F"/>
                </a:solidFill>
                <a:latin typeface="Calibri"/>
                <a:cs typeface="Calibri"/>
              </a:rPr>
              <a:t>a.</a:t>
            </a:r>
            <a:r>
              <a:rPr sz="1800" spc="-55" dirty="0">
                <a:solidFill>
                  <a:srgbClr val="6F2F9F"/>
                </a:solidFill>
                <a:latin typeface="Times New Roman"/>
                <a:cs typeface="Times New Roman"/>
              </a:rPr>
              <a:t> </a:t>
            </a:r>
            <a:r>
              <a:rPr sz="1800" b="1" dirty="0">
                <a:solidFill>
                  <a:srgbClr val="6F2F9F"/>
                </a:solidFill>
                <a:latin typeface="Calibri"/>
                <a:cs typeface="Calibri"/>
              </a:rPr>
              <a:t>Les</a:t>
            </a:r>
            <a:r>
              <a:rPr sz="1800" spc="-65" dirty="0">
                <a:solidFill>
                  <a:srgbClr val="6F2F9F"/>
                </a:solidFill>
                <a:latin typeface="Times New Roman"/>
                <a:cs typeface="Times New Roman"/>
              </a:rPr>
              <a:t> </a:t>
            </a:r>
            <a:r>
              <a:rPr sz="1800" b="1" dirty="0">
                <a:solidFill>
                  <a:srgbClr val="6F2F9F"/>
                </a:solidFill>
                <a:latin typeface="Calibri"/>
                <a:cs typeface="Calibri"/>
              </a:rPr>
              <a:t>méthodes</a:t>
            </a:r>
            <a:r>
              <a:rPr sz="1800" spc="-60" dirty="0">
                <a:solidFill>
                  <a:srgbClr val="6F2F9F"/>
                </a:solidFill>
                <a:latin typeface="Times New Roman"/>
                <a:cs typeface="Times New Roman"/>
              </a:rPr>
              <a:t> </a:t>
            </a:r>
            <a:r>
              <a:rPr sz="1800" b="1" spc="-10" dirty="0">
                <a:solidFill>
                  <a:srgbClr val="6F2F9F"/>
                </a:solidFill>
                <a:latin typeface="Calibri"/>
                <a:cs typeface="Calibri"/>
              </a:rPr>
              <a:t>destructives</a:t>
            </a:r>
            <a:endParaRPr sz="1800">
              <a:latin typeface="Calibri"/>
              <a:cs typeface="Calibri"/>
            </a:endParaRPr>
          </a:p>
          <a:p>
            <a:pPr marL="12700" marR="5080" algn="just">
              <a:lnSpc>
                <a:spcPct val="100000"/>
              </a:lnSpc>
            </a:pPr>
            <a:r>
              <a:rPr sz="1800" dirty="0">
                <a:latin typeface="Calibri"/>
                <a:cs typeface="Calibri"/>
              </a:rPr>
              <a:t>Touts</a:t>
            </a:r>
            <a:r>
              <a:rPr sz="1800" spc="125" dirty="0">
                <a:latin typeface="Times New Roman"/>
                <a:cs typeface="Times New Roman"/>
              </a:rPr>
              <a:t> </a:t>
            </a:r>
            <a:r>
              <a:rPr sz="1800" dirty="0">
                <a:latin typeface="Calibri"/>
                <a:cs typeface="Calibri"/>
              </a:rPr>
              <a:t>fragmentent</a:t>
            </a:r>
            <a:r>
              <a:rPr sz="1800" spc="125" dirty="0">
                <a:latin typeface="Times New Roman"/>
                <a:cs typeface="Times New Roman"/>
              </a:rPr>
              <a:t> </a:t>
            </a:r>
            <a:r>
              <a:rPr sz="1800" dirty="0">
                <a:latin typeface="Calibri"/>
                <a:cs typeface="Calibri"/>
              </a:rPr>
              <a:t>la</a:t>
            </a:r>
            <a:r>
              <a:rPr sz="1800" spc="125" dirty="0">
                <a:latin typeface="Times New Roman"/>
                <a:cs typeface="Times New Roman"/>
              </a:rPr>
              <a:t> </a:t>
            </a:r>
            <a:r>
              <a:rPr sz="1800" dirty="0">
                <a:latin typeface="Calibri"/>
                <a:cs typeface="Calibri"/>
              </a:rPr>
              <a:t>roche,</a:t>
            </a:r>
            <a:r>
              <a:rPr sz="1800" spc="125" dirty="0">
                <a:latin typeface="Times New Roman"/>
                <a:cs typeface="Times New Roman"/>
              </a:rPr>
              <a:t> </a:t>
            </a:r>
            <a:r>
              <a:rPr sz="1800" dirty="0">
                <a:latin typeface="Calibri"/>
                <a:cs typeface="Calibri"/>
              </a:rPr>
              <a:t>et</a:t>
            </a:r>
            <a:r>
              <a:rPr sz="1800" spc="135" dirty="0">
                <a:latin typeface="Times New Roman"/>
                <a:cs typeface="Times New Roman"/>
              </a:rPr>
              <a:t> </a:t>
            </a:r>
            <a:r>
              <a:rPr sz="1800" dirty="0">
                <a:latin typeface="Calibri"/>
                <a:cs typeface="Calibri"/>
              </a:rPr>
              <a:t>les</a:t>
            </a:r>
            <a:r>
              <a:rPr sz="1800" spc="135" dirty="0">
                <a:latin typeface="Times New Roman"/>
                <a:cs typeface="Times New Roman"/>
              </a:rPr>
              <a:t> </a:t>
            </a:r>
            <a:r>
              <a:rPr sz="1800" dirty="0">
                <a:latin typeface="Calibri"/>
                <a:cs typeface="Calibri"/>
              </a:rPr>
              <a:t>débris</a:t>
            </a:r>
            <a:r>
              <a:rPr sz="1800" spc="130" dirty="0">
                <a:latin typeface="Times New Roman"/>
                <a:cs typeface="Times New Roman"/>
              </a:rPr>
              <a:t> </a:t>
            </a:r>
            <a:r>
              <a:rPr sz="1800" dirty="0">
                <a:latin typeface="Calibri"/>
                <a:cs typeface="Calibri"/>
              </a:rPr>
              <a:t>doivent</a:t>
            </a:r>
            <a:r>
              <a:rPr sz="1800" spc="120" dirty="0">
                <a:latin typeface="Times New Roman"/>
                <a:cs typeface="Times New Roman"/>
              </a:rPr>
              <a:t> </a:t>
            </a:r>
            <a:r>
              <a:rPr sz="1800" dirty="0">
                <a:latin typeface="Calibri"/>
                <a:cs typeface="Calibri"/>
              </a:rPr>
              <a:t>être</a:t>
            </a:r>
            <a:r>
              <a:rPr sz="1800" spc="130" dirty="0">
                <a:latin typeface="Times New Roman"/>
                <a:cs typeface="Times New Roman"/>
              </a:rPr>
              <a:t> </a:t>
            </a:r>
            <a:r>
              <a:rPr sz="1800" dirty="0">
                <a:latin typeface="Calibri"/>
                <a:cs typeface="Calibri"/>
              </a:rPr>
              <a:t>remontés</a:t>
            </a:r>
            <a:r>
              <a:rPr sz="1800" spc="130" dirty="0">
                <a:latin typeface="Times New Roman"/>
                <a:cs typeface="Times New Roman"/>
              </a:rPr>
              <a:t> </a:t>
            </a:r>
            <a:r>
              <a:rPr sz="1800" dirty="0">
                <a:latin typeface="Calibri"/>
                <a:cs typeface="Calibri"/>
              </a:rPr>
              <a:t>à</a:t>
            </a:r>
            <a:r>
              <a:rPr sz="1800" spc="130" dirty="0">
                <a:latin typeface="Times New Roman"/>
                <a:cs typeface="Times New Roman"/>
              </a:rPr>
              <a:t> </a:t>
            </a:r>
            <a:r>
              <a:rPr sz="1800" dirty="0">
                <a:latin typeface="Calibri"/>
                <a:cs typeface="Calibri"/>
              </a:rPr>
              <a:t>la</a:t>
            </a:r>
            <a:r>
              <a:rPr sz="1800" spc="130" dirty="0">
                <a:latin typeface="Times New Roman"/>
                <a:cs typeface="Times New Roman"/>
              </a:rPr>
              <a:t> </a:t>
            </a:r>
            <a:r>
              <a:rPr sz="1800" dirty="0">
                <a:latin typeface="Calibri"/>
                <a:cs typeface="Calibri"/>
              </a:rPr>
              <a:t>surface</a:t>
            </a:r>
            <a:r>
              <a:rPr sz="1800" spc="125" dirty="0">
                <a:latin typeface="Times New Roman"/>
                <a:cs typeface="Times New Roman"/>
              </a:rPr>
              <a:t> </a:t>
            </a:r>
            <a:r>
              <a:rPr sz="1800" dirty="0">
                <a:latin typeface="Calibri"/>
                <a:cs typeface="Calibri"/>
              </a:rPr>
              <a:t>par</a:t>
            </a:r>
            <a:r>
              <a:rPr sz="1800" spc="125" dirty="0">
                <a:latin typeface="Times New Roman"/>
                <a:cs typeface="Times New Roman"/>
              </a:rPr>
              <a:t> </a:t>
            </a:r>
            <a:r>
              <a:rPr sz="1800" dirty="0">
                <a:latin typeface="Calibri"/>
                <a:cs typeface="Calibri"/>
              </a:rPr>
              <a:t>un</a:t>
            </a:r>
            <a:r>
              <a:rPr sz="1800" spc="130" dirty="0">
                <a:latin typeface="Times New Roman"/>
                <a:cs typeface="Times New Roman"/>
              </a:rPr>
              <a:t> </a:t>
            </a:r>
            <a:r>
              <a:rPr sz="1800" dirty="0">
                <a:latin typeface="Calibri"/>
                <a:cs typeface="Calibri"/>
              </a:rPr>
              <a:t>fluide</a:t>
            </a:r>
            <a:r>
              <a:rPr sz="1800" spc="135" dirty="0">
                <a:latin typeface="Times New Roman"/>
                <a:cs typeface="Times New Roman"/>
              </a:rPr>
              <a:t> </a:t>
            </a:r>
            <a:r>
              <a:rPr sz="1800" spc="-25" dirty="0">
                <a:latin typeface="Calibri"/>
                <a:cs typeface="Calibri"/>
              </a:rPr>
              <a:t>de</a:t>
            </a:r>
            <a:r>
              <a:rPr sz="1800" spc="-25" dirty="0">
                <a:latin typeface="Times New Roman"/>
                <a:cs typeface="Times New Roman"/>
              </a:rPr>
              <a:t> </a:t>
            </a:r>
            <a:r>
              <a:rPr sz="1800" spc="-10" dirty="0">
                <a:latin typeface="Calibri"/>
                <a:cs typeface="Calibri"/>
              </a:rPr>
              <a:t>forage</a:t>
            </a:r>
            <a:r>
              <a:rPr sz="1800" spc="-85" dirty="0">
                <a:latin typeface="Times New Roman"/>
                <a:cs typeface="Times New Roman"/>
              </a:rPr>
              <a:t> </a:t>
            </a:r>
            <a:r>
              <a:rPr sz="1800" dirty="0">
                <a:latin typeface="Calibri"/>
                <a:cs typeface="Calibri"/>
              </a:rPr>
              <a:t>(air</a:t>
            </a:r>
            <a:r>
              <a:rPr sz="1800" spc="-75" dirty="0">
                <a:latin typeface="Times New Roman"/>
                <a:cs typeface="Times New Roman"/>
              </a:rPr>
              <a:t> </a:t>
            </a:r>
            <a:r>
              <a:rPr sz="1800" spc="-10" dirty="0">
                <a:latin typeface="Calibri"/>
                <a:cs typeface="Calibri"/>
              </a:rPr>
              <a:t>comprimé,</a:t>
            </a:r>
            <a:r>
              <a:rPr sz="1800" spc="-60" dirty="0">
                <a:latin typeface="Times New Roman"/>
                <a:cs typeface="Times New Roman"/>
              </a:rPr>
              <a:t> </a:t>
            </a:r>
            <a:r>
              <a:rPr sz="1800" dirty="0">
                <a:latin typeface="Calibri"/>
                <a:cs typeface="Calibri"/>
              </a:rPr>
              <a:t>eau,</a:t>
            </a:r>
            <a:r>
              <a:rPr sz="1800" spc="-80" dirty="0">
                <a:latin typeface="Times New Roman"/>
                <a:cs typeface="Times New Roman"/>
              </a:rPr>
              <a:t> </a:t>
            </a:r>
            <a:r>
              <a:rPr sz="1800" spc="-10" dirty="0">
                <a:latin typeface="Calibri"/>
                <a:cs typeface="Calibri"/>
              </a:rPr>
              <a:t>boue).</a:t>
            </a:r>
            <a:endParaRPr sz="1800">
              <a:latin typeface="Calibri"/>
              <a:cs typeface="Calibri"/>
            </a:endParaRPr>
          </a:p>
          <a:p>
            <a:pPr marL="12700" marR="6985" algn="just">
              <a:lnSpc>
                <a:spcPct val="100000"/>
              </a:lnSpc>
            </a:pPr>
            <a:r>
              <a:rPr sz="1800" spc="-20" dirty="0">
                <a:latin typeface="Calibri"/>
                <a:cs typeface="Calibri"/>
              </a:rPr>
              <a:t>L’essentiel</a:t>
            </a:r>
            <a:r>
              <a:rPr sz="1800" spc="-15" dirty="0">
                <a:latin typeface="Calibri"/>
                <a:cs typeface="Calibri"/>
              </a:rPr>
              <a:t> </a:t>
            </a:r>
            <a:r>
              <a:rPr sz="1800" dirty="0">
                <a:latin typeface="Calibri"/>
                <a:cs typeface="Calibri"/>
              </a:rPr>
              <a:t>pour</a:t>
            </a:r>
            <a:r>
              <a:rPr sz="1800" spc="-40" dirty="0">
                <a:latin typeface="Times New Roman"/>
                <a:cs typeface="Times New Roman"/>
              </a:rPr>
              <a:t> </a:t>
            </a:r>
            <a:r>
              <a:rPr sz="1800" dirty="0">
                <a:latin typeface="Calibri"/>
                <a:cs typeface="Calibri"/>
              </a:rPr>
              <a:t>ces</a:t>
            </a:r>
            <a:r>
              <a:rPr sz="1800" spc="-50" dirty="0">
                <a:latin typeface="Times New Roman"/>
                <a:cs typeface="Times New Roman"/>
              </a:rPr>
              <a:t> </a:t>
            </a:r>
            <a:r>
              <a:rPr sz="1800" dirty="0">
                <a:latin typeface="Calibri"/>
                <a:cs typeface="Calibri"/>
              </a:rPr>
              <a:t>dernières</a:t>
            </a:r>
            <a:r>
              <a:rPr sz="1800" spc="-50" dirty="0">
                <a:latin typeface="Times New Roman"/>
                <a:cs typeface="Times New Roman"/>
              </a:rPr>
              <a:t> </a:t>
            </a:r>
            <a:r>
              <a:rPr sz="1800" dirty="0">
                <a:latin typeface="Calibri"/>
                <a:cs typeface="Calibri"/>
              </a:rPr>
              <a:t>applications</a:t>
            </a:r>
            <a:r>
              <a:rPr sz="1800" spc="-45" dirty="0">
                <a:latin typeface="Times New Roman"/>
                <a:cs typeface="Times New Roman"/>
              </a:rPr>
              <a:t> </a:t>
            </a:r>
            <a:r>
              <a:rPr sz="1800" dirty="0">
                <a:latin typeface="Calibri"/>
                <a:cs typeface="Calibri"/>
              </a:rPr>
              <a:t>est</a:t>
            </a:r>
            <a:r>
              <a:rPr sz="1800" spc="-60" dirty="0">
                <a:latin typeface="Times New Roman"/>
                <a:cs typeface="Times New Roman"/>
              </a:rPr>
              <a:t> </a:t>
            </a:r>
            <a:r>
              <a:rPr sz="1800" dirty="0">
                <a:latin typeface="Calibri"/>
                <a:cs typeface="Calibri"/>
              </a:rPr>
              <a:t>de</a:t>
            </a:r>
            <a:r>
              <a:rPr sz="1800" spc="-45" dirty="0">
                <a:latin typeface="Times New Roman"/>
                <a:cs typeface="Times New Roman"/>
              </a:rPr>
              <a:t> </a:t>
            </a:r>
            <a:r>
              <a:rPr sz="1800" dirty="0">
                <a:latin typeface="Calibri"/>
                <a:cs typeface="Calibri"/>
              </a:rPr>
              <a:t>perforer</a:t>
            </a:r>
            <a:r>
              <a:rPr sz="1800" spc="-50" dirty="0">
                <a:latin typeface="Times New Roman"/>
                <a:cs typeface="Times New Roman"/>
              </a:rPr>
              <a:t> </a:t>
            </a:r>
            <a:r>
              <a:rPr sz="1800" dirty="0">
                <a:latin typeface="Calibri"/>
                <a:cs typeface="Calibri"/>
              </a:rPr>
              <a:t>rapidement</a:t>
            </a:r>
            <a:r>
              <a:rPr sz="1800" spc="-65" dirty="0">
                <a:latin typeface="Times New Roman"/>
                <a:cs typeface="Times New Roman"/>
              </a:rPr>
              <a:t> </a:t>
            </a:r>
            <a:r>
              <a:rPr sz="1800" dirty="0">
                <a:latin typeface="Calibri"/>
                <a:cs typeface="Calibri"/>
              </a:rPr>
              <a:t>et</a:t>
            </a:r>
            <a:r>
              <a:rPr sz="1800" spc="-60" dirty="0">
                <a:latin typeface="Times New Roman"/>
                <a:cs typeface="Times New Roman"/>
              </a:rPr>
              <a:t> </a:t>
            </a:r>
            <a:r>
              <a:rPr sz="1800" dirty="0">
                <a:latin typeface="Calibri"/>
                <a:cs typeface="Calibri"/>
              </a:rPr>
              <a:t>économiquement</a:t>
            </a:r>
            <a:r>
              <a:rPr sz="1800" spc="-55" dirty="0">
                <a:latin typeface="Times New Roman"/>
                <a:cs typeface="Times New Roman"/>
              </a:rPr>
              <a:t> </a:t>
            </a:r>
            <a:r>
              <a:rPr sz="1800" spc="-20" dirty="0">
                <a:latin typeface="Calibri"/>
                <a:cs typeface="Calibri"/>
              </a:rPr>
              <a:t>d’où </a:t>
            </a:r>
            <a:r>
              <a:rPr sz="1800" dirty="0">
                <a:latin typeface="Calibri"/>
                <a:cs typeface="Calibri"/>
              </a:rPr>
              <a:t>le</a:t>
            </a:r>
            <a:r>
              <a:rPr sz="1800" spc="55" dirty="0">
                <a:latin typeface="Times New Roman"/>
                <a:cs typeface="Times New Roman"/>
              </a:rPr>
              <a:t>  </a:t>
            </a:r>
            <a:r>
              <a:rPr sz="1800" dirty="0">
                <a:latin typeface="Calibri"/>
                <a:cs typeface="Calibri"/>
              </a:rPr>
              <a:t>recours</a:t>
            </a:r>
            <a:r>
              <a:rPr sz="1800" spc="60" dirty="0">
                <a:latin typeface="Times New Roman"/>
                <a:cs typeface="Times New Roman"/>
              </a:rPr>
              <a:t>  </a:t>
            </a:r>
            <a:r>
              <a:rPr sz="1800" dirty="0">
                <a:latin typeface="Calibri"/>
                <a:cs typeface="Calibri"/>
              </a:rPr>
              <a:t>à</a:t>
            </a:r>
            <a:r>
              <a:rPr sz="1800" spc="55" dirty="0">
                <a:latin typeface="Times New Roman"/>
                <a:cs typeface="Times New Roman"/>
              </a:rPr>
              <a:t>  </a:t>
            </a:r>
            <a:r>
              <a:rPr sz="1800" dirty="0">
                <a:latin typeface="Calibri"/>
                <a:cs typeface="Calibri"/>
              </a:rPr>
              <a:t>des</a:t>
            </a:r>
            <a:r>
              <a:rPr sz="1800" spc="60" dirty="0">
                <a:latin typeface="Times New Roman"/>
                <a:cs typeface="Times New Roman"/>
              </a:rPr>
              <a:t>  </a:t>
            </a:r>
            <a:r>
              <a:rPr sz="1800" dirty="0">
                <a:latin typeface="Calibri"/>
                <a:cs typeface="Calibri"/>
              </a:rPr>
              <a:t>méthodes</a:t>
            </a:r>
            <a:r>
              <a:rPr sz="1800" spc="60" dirty="0">
                <a:latin typeface="Times New Roman"/>
                <a:cs typeface="Times New Roman"/>
              </a:rPr>
              <a:t>  </a:t>
            </a:r>
            <a:r>
              <a:rPr sz="1800" dirty="0">
                <a:latin typeface="Calibri"/>
                <a:cs typeface="Calibri"/>
              </a:rPr>
              <a:t>destructives.</a:t>
            </a:r>
            <a:r>
              <a:rPr sz="1800" spc="55" dirty="0">
                <a:latin typeface="Times New Roman"/>
                <a:cs typeface="Times New Roman"/>
              </a:rPr>
              <a:t>  </a:t>
            </a:r>
            <a:r>
              <a:rPr sz="1800" spc="-10" dirty="0">
                <a:latin typeface="Calibri"/>
                <a:cs typeface="Calibri"/>
              </a:rPr>
              <a:t>Celles-</a:t>
            </a:r>
            <a:r>
              <a:rPr sz="1800" dirty="0">
                <a:latin typeface="Calibri"/>
                <a:cs typeface="Calibri"/>
              </a:rPr>
              <a:t>ci</a:t>
            </a:r>
            <a:r>
              <a:rPr sz="1800" spc="55" dirty="0">
                <a:latin typeface="Times New Roman"/>
                <a:cs typeface="Times New Roman"/>
              </a:rPr>
              <a:t>  </a:t>
            </a:r>
            <a:r>
              <a:rPr sz="1800" dirty="0">
                <a:latin typeface="Calibri"/>
                <a:cs typeface="Calibri"/>
              </a:rPr>
              <a:t>sont</a:t>
            </a:r>
            <a:r>
              <a:rPr sz="1800" spc="55" dirty="0">
                <a:latin typeface="Times New Roman"/>
                <a:cs typeface="Times New Roman"/>
              </a:rPr>
              <a:t>  </a:t>
            </a:r>
            <a:r>
              <a:rPr sz="1800" dirty="0">
                <a:latin typeface="Calibri"/>
                <a:cs typeface="Calibri"/>
              </a:rPr>
              <a:t>mal</a:t>
            </a:r>
            <a:r>
              <a:rPr sz="1800" spc="50" dirty="0">
                <a:latin typeface="Times New Roman"/>
                <a:cs typeface="Times New Roman"/>
              </a:rPr>
              <a:t>  </a:t>
            </a:r>
            <a:r>
              <a:rPr sz="1800" dirty="0">
                <a:latin typeface="Calibri"/>
                <a:cs typeface="Calibri"/>
              </a:rPr>
              <a:t>adaptées</a:t>
            </a:r>
            <a:r>
              <a:rPr sz="1800" spc="60" dirty="0">
                <a:latin typeface="Times New Roman"/>
                <a:cs typeface="Times New Roman"/>
              </a:rPr>
              <a:t>  </a:t>
            </a:r>
            <a:r>
              <a:rPr sz="1800" dirty="0">
                <a:latin typeface="Calibri"/>
                <a:cs typeface="Calibri"/>
              </a:rPr>
              <a:t>aux</a:t>
            </a:r>
            <a:r>
              <a:rPr sz="1800" spc="65" dirty="0">
                <a:latin typeface="Times New Roman"/>
                <a:cs typeface="Times New Roman"/>
              </a:rPr>
              <a:t>  </a:t>
            </a:r>
            <a:r>
              <a:rPr sz="1800" dirty="0">
                <a:latin typeface="Calibri"/>
                <a:cs typeface="Calibri"/>
              </a:rPr>
              <a:t>besoins</a:t>
            </a:r>
            <a:r>
              <a:rPr sz="1800" spc="55" dirty="0">
                <a:latin typeface="Times New Roman"/>
                <a:cs typeface="Times New Roman"/>
              </a:rPr>
              <a:t>  </a:t>
            </a:r>
            <a:r>
              <a:rPr sz="1800" dirty="0">
                <a:latin typeface="Calibri"/>
                <a:cs typeface="Calibri"/>
              </a:rPr>
              <a:t>de</a:t>
            </a:r>
            <a:r>
              <a:rPr sz="1800" spc="60" dirty="0">
                <a:latin typeface="Times New Roman"/>
                <a:cs typeface="Times New Roman"/>
              </a:rPr>
              <a:t>  </a:t>
            </a:r>
            <a:r>
              <a:rPr sz="1800" spc="-25" dirty="0">
                <a:latin typeface="Calibri"/>
                <a:cs typeface="Calibri"/>
              </a:rPr>
              <a:t>la</a:t>
            </a:r>
            <a:r>
              <a:rPr sz="1800" spc="-25" dirty="0">
                <a:latin typeface="Times New Roman"/>
                <a:cs typeface="Times New Roman"/>
              </a:rPr>
              <a:t> </a:t>
            </a:r>
            <a:r>
              <a:rPr sz="1800" spc="-10" dirty="0">
                <a:latin typeface="Calibri"/>
                <a:cs typeface="Calibri"/>
              </a:rPr>
              <a:t>reconnaissance</a:t>
            </a:r>
            <a:r>
              <a:rPr sz="1800" spc="-55" dirty="0">
                <a:latin typeface="Times New Roman"/>
                <a:cs typeface="Times New Roman"/>
              </a:rPr>
              <a:t> </a:t>
            </a:r>
            <a:r>
              <a:rPr sz="1800" spc="-10" dirty="0">
                <a:latin typeface="Calibri"/>
                <a:cs typeface="Calibri"/>
              </a:rPr>
              <a:t>géologique</a:t>
            </a:r>
            <a:r>
              <a:rPr sz="1800" spc="-55" dirty="0">
                <a:latin typeface="Times New Roman"/>
                <a:cs typeface="Times New Roman"/>
              </a:rPr>
              <a:t> </a:t>
            </a:r>
            <a:r>
              <a:rPr sz="1800" dirty="0">
                <a:latin typeface="Calibri"/>
                <a:cs typeface="Calibri"/>
              </a:rPr>
              <a:t>et</a:t>
            </a:r>
            <a:r>
              <a:rPr sz="1800" spc="-55" dirty="0">
                <a:latin typeface="Times New Roman"/>
                <a:cs typeface="Times New Roman"/>
              </a:rPr>
              <a:t> </a:t>
            </a:r>
            <a:r>
              <a:rPr sz="1800" spc="-10" dirty="0">
                <a:latin typeface="Calibri"/>
                <a:cs typeface="Calibri"/>
              </a:rPr>
              <a:t>géotechnique</a:t>
            </a:r>
            <a:r>
              <a:rPr sz="1800" spc="-45" dirty="0">
                <a:latin typeface="Times New Roman"/>
                <a:cs typeface="Times New Roman"/>
              </a:rPr>
              <a:t> </a:t>
            </a:r>
            <a:r>
              <a:rPr sz="1800" dirty="0">
                <a:latin typeface="Calibri"/>
                <a:cs typeface="Calibri"/>
              </a:rPr>
              <a:t>qui</a:t>
            </a:r>
            <a:r>
              <a:rPr sz="1800" spc="-65" dirty="0">
                <a:latin typeface="Times New Roman"/>
                <a:cs typeface="Times New Roman"/>
              </a:rPr>
              <a:t> </a:t>
            </a:r>
            <a:r>
              <a:rPr sz="1800" spc="-10" dirty="0">
                <a:latin typeface="Calibri"/>
                <a:cs typeface="Calibri"/>
              </a:rPr>
              <a:t>exige</a:t>
            </a:r>
            <a:r>
              <a:rPr sz="1800" spc="-75" dirty="0">
                <a:latin typeface="Times New Roman"/>
                <a:cs typeface="Times New Roman"/>
              </a:rPr>
              <a:t> </a:t>
            </a:r>
            <a:r>
              <a:rPr sz="1800" dirty="0">
                <a:latin typeface="Calibri"/>
                <a:cs typeface="Calibri"/>
              </a:rPr>
              <a:t>une</a:t>
            </a:r>
            <a:r>
              <a:rPr sz="1800" spc="-60" dirty="0">
                <a:latin typeface="Times New Roman"/>
                <a:cs typeface="Times New Roman"/>
              </a:rPr>
              <a:t> </a:t>
            </a:r>
            <a:r>
              <a:rPr sz="1800" spc="-10" dirty="0">
                <a:latin typeface="Calibri"/>
                <a:cs typeface="Calibri"/>
              </a:rPr>
              <a:t>grande</a:t>
            </a:r>
            <a:r>
              <a:rPr sz="1800" spc="-50" dirty="0">
                <a:latin typeface="Times New Roman"/>
                <a:cs typeface="Times New Roman"/>
              </a:rPr>
              <a:t> </a:t>
            </a:r>
            <a:r>
              <a:rPr sz="1800" dirty="0">
                <a:latin typeface="Calibri"/>
                <a:cs typeface="Calibri"/>
              </a:rPr>
              <a:t>qualité</a:t>
            </a:r>
            <a:r>
              <a:rPr sz="1800" spc="-50" dirty="0">
                <a:latin typeface="Times New Roman"/>
                <a:cs typeface="Times New Roman"/>
              </a:rPr>
              <a:t> </a:t>
            </a:r>
            <a:r>
              <a:rPr sz="1800" dirty="0">
                <a:latin typeface="Calibri"/>
                <a:cs typeface="Calibri"/>
              </a:rPr>
              <a:t>de</a:t>
            </a:r>
            <a:r>
              <a:rPr sz="1800" spc="-60" dirty="0">
                <a:latin typeface="Times New Roman"/>
                <a:cs typeface="Times New Roman"/>
              </a:rPr>
              <a:t> </a:t>
            </a:r>
            <a:r>
              <a:rPr sz="1800" spc="-10" dirty="0">
                <a:latin typeface="Calibri"/>
                <a:cs typeface="Calibri"/>
              </a:rPr>
              <a:t>l’échantillonnage.</a:t>
            </a:r>
            <a:endParaRPr sz="1800">
              <a:latin typeface="Calibri"/>
              <a:cs typeface="Calibri"/>
            </a:endParaRPr>
          </a:p>
        </p:txBody>
      </p:sp>
      <p:pic>
        <p:nvPicPr>
          <p:cNvPr id="3" name="object 3"/>
          <p:cNvPicPr/>
          <p:nvPr/>
        </p:nvPicPr>
        <p:blipFill>
          <a:blip r:embed="rId2" cstate="print"/>
          <a:stretch>
            <a:fillRect/>
          </a:stretch>
        </p:blipFill>
        <p:spPr>
          <a:xfrm>
            <a:off x="3707891" y="2997707"/>
            <a:ext cx="2502408" cy="3240024"/>
          </a:xfrm>
          <a:prstGeom prst="rect">
            <a:avLst/>
          </a:prstGeom>
        </p:spPr>
      </p:pic>
      <p:pic>
        <p:nvPicPr>
          <p:cNvPr id="4" name="object 4"/>
          <p:cNvPicPr/>
          <p:nvPr/>
        </p:nvPicPr>
        <p:blipFill>
          <a:blip r:embed="rId3" cstate="print"/>
          <a:stretch>
            <a:fillRect/>
          </a:stretch>
        </p:blipFill>
        <p:spPr>
          <a:xfrm>
            <a:off x="6402323" y="2997707"/>
            <a:ext cx="2520696" cy="3250692"/>
          </a:xfrm>
          <a:prstGeom prst="rect">
            <a:avLst/>
          </a:prstGeom>
        </p:spPr>
      </p:pic>
      <p:pic>
        <p:nvPicPr>
          <p:cNvPr id="5" name="object 5"/>
          <p:cNvPicPr/>
          <p:nvPr/>
        </p:nvPicPr>
        <p:blipFill>
          <a:blip r:embed="rId4" cstate="print"/>
          <a:stretch>
            <a:fillRect/>
          </a:stretch>
        </p:blipFill>
        <p:spPr>
          <a:xfrm>
            <a:off x="972311" y="2997707"/>
            <a:ext cx="2519172" cy="3262884"/>
          </a:xfrm>
          <a:prstGeom prst="rect">
            <a:avLst/>
          </a:prstGeom>
        </p:spPr>
      </p:pic>
      <p:pic>
        <p:nvPicPr>
          <p:cNvPr id="6" name="object 6"/>
          <p:cNvPicPr/>
          <p:nvPr/>
        </p:nvPicPr>
        <p:blipFill>
          <a:blip r:embed="rId5" cstate="print"/>
          <a:stretch>
            <a:fillRect/>
          </a:stretch>
        </p:blipFill>
        <p:spPr>
          <a:xfrm>
            <a:off x="8151876" y="0"/>
            <a:ext cx="990600" cy="76504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28" y="17780"/>
            <a:ext cx="8985250" cy="194691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AF50"/>
                </a:solidFill>
                <a:latin typeface="Calibri"/>
                <a:cs typeface="Calibri"/>
              </a:rPr>
              <a:t>2.1.3.</a:t>
            </a:r>
            <a:r>
              <a:rPr sz="1800" spc="-85" dirty="0">
                <a:solidFill>
                  <a:srgbClr val="00AF50"/>
                </a:solidFill>
                <a:latin typeface="Times New Roman"/>
                <a:cs typeface="Times New Roman"/>
              </a:rPr>
              <a:t> </a:t>
            </a:r>
            <a:r>
              <a:rPr sz="1800" b="1" dirty="0">
                <a:solidFill>
                  <a:srgbClr val="00AF50"/>
                </a:solidFill>
                <a:latin typeface="Calibri"/>
                <a:cs typeface="Calibri"/>
              </a:rPr>
              <a:t>LES</a:t>
            </a:r>
            <a:r>
              <a:rPr sz="1800" spc="-65" dirty="0">
                <a:solidFill>
                  <a:srgbClr val="00AF50"/>
                </a:solidFill>
                <a:latin typeface="Times New Roman"/>
                <a:cs typeface="Times New Roman"/>
              </a:rPr>
              <a:t> </a:t>
            </a:r>
            <a:r>
              <a:rPr sz="1800" b="1" spc="-10" dirty="0">
                <a:solidFill>
                  <a:srgbClr val="00AF50"/>
                </a:solidFill>
                <a:latin typeface="Calibri"/>
                <a:cs typeface="Calibri"/>
              </a:rPr>
              <a:t>SONDAGES</a:t>
            </a:r>
            <a:r>
              <a:rPr sz="1800" spc="-75" dirty="0">
                <a:solidFill>
                  <a:srgbClr val="00AF50"/>
                </a:solidFill>
                <a:latin typeface="Times New Roman"/>
                <a:cs typeface="Times New Roman"/>
              </a:rPr>
              <a:t> </a:t>
            </a:r>
            <a:r>
              <a:rPr sz="1800" b="1" spc="-10" dirty="0">
                <a:solidFill>
                  <a:srgbClr val="00AF50"/>
                </a:solidFill>
                <a:latin typeface="Calibri"/>
                <a:cs typeface="Calibri"/>
              </a:rPr>
              <a:t>MECANIQUES</a:t>
            </a:r>
            <a:endParaRPr sz="1800">
              <a:latin typeface="Calibri"/>
              <a:cs typeface="Calibri"/>
            </a:endParaRPr>
          </a:p>
          <a:p>
            <a:pPr marL="12700">
              <a:lnSpc>
                <a:spcPct val="100000"/>
              </a:lnSpc>
            </a:pPr>
            <a:r>
              <a:rPr sz="1800" b="1" dirty="0">
                <a:solidFill>
                  <a:srgbClr val="00AFF0"/>
                </a:solidFill>
                <a:latin typeface="Calibri"/>
                <a:cs typeface="Calibri"/>
              </a:rPr>
              <a:t>2.1.3.2.</a:t>
            </a:r>
            <a:r>
              <a:rPr sz="1800" spc="-65" dirty="0">
                <a:solidFill>
                  <a:srgbClr val="00AFF0"/>
                </a:solidFill>
                <a:latin typeface="Times New Roman"/>
                <a:cs typeface="Times New Roman"/>
              </a:rPr>
              <a:t> </a:t>
            </a:r>
            <a:r>
              <a:rPr sz="1800" b="1" dirty="0">
                <a:solidFill>
                  <a:srgbClr val="00AFF0"/>
                </a:solidFill>
                <a:latin typeface="Calibri"/>
                <a:cs typeface="Calibri"/>
              </a:rPr>
              <a:t>Le</a:t>
            </a:r>
            <a:r>
              <a:rPr sz="1800" spc="-55" dirty="0">
                <a:solidFill>
                  <a:srgbClr val="00AFF0"/>
                </a:solidFill>
                <a:latin typeface="Times New Roman"/>
                <a:cs typeface="Times New Roman"/>
              </a:rPr>
              <a:t> </a:t>
            </a:r>
            <a:r>
              <a:rPr sz="1800" b="1" spc="-10" dirty="0">
                <a:solidFill>
                  <a:srgbClr val="00AFF0"/>
                </a:solidFill>
                <a:latin typeface="Calibri"/>
                <a:cs typeface="Calibri"/>
              </a:rPr>
              <a:t>sondage</a:t>
            </a:r>
            <a:r>
              <a:rPr sz="1800" spc="-90" dirty="0">
                <a:solidFill>
                  <a:srgbClr val="00AFF0"/>
                </a:solidFill>
                <a:latin typeface="Times New Roman"/>
                <a:cs typeface="Times New Roman"/>
              </a:rPr>
              <a:t> </a:t>
            </a:r>
            <a:r>
              <a:rPr sz="1800" b="1" dirty="0">
                <a:solidFill>
                  <a:srgbClr val="00AFF0"/>
                </a:solidFill>
                <a:latin typeface="Calibri"/>
                <a:cs typeface="Calibri"/>
              </a:rPr>
              <a:t>en</a:t>
            </a:r>
            <a:r>
              <a:rPr sz="1800" spc="-60" dirty="0">
                <a:solidFill>
                  <a:srgbClr val="00AFF0"/>
                </a:solidFill>
                <a:latin typeface="Times New Roman"/>
                <a:cs typeface="Times New Roman"/>
              </a:rPr>
              <a:t> </a:t>
            </a:r>
            <a:r>
              <a:rPr sz="1800" b="1" spc="-10" dirty="0">
                <a:solidFill>
                  <a:srgbClr val="00AFF0"/>
                </a:solidFill>
                <a:latin typeface="Calibri"/>
                <a:cs typeface="Calibri"/>
              </a:rPr>
              <a:t>terrain</a:t>
            </a:r>
            <a:r>
              <a:rPr sz="1800" spc="-70" dirty="0">
                <a:solidFill>
                  <a:srgbClr val="00AFF0"/>
                </a:solidFill>
                <a:latin typeface="Times New Roman"/>
                <a:cs typeface="Times New Roman"/>
              </a:rPr>
              <a:t> </a:t>
            </a:r>
            <a:r>
              <a:rPr sz="1800" b="1" spc="-10" dirty="0">
                <a:solidFill>
                  <a:srgbClr val="00AFF0"/>
                </a:solidFill>
                <a:latin typeface="Calibri"/>
                <a:cs typeface="Calibri"/>
              </a:rPr>
              <a:t>rocheux</a:t>
            </a:r>
            <a:endParaRPr sz="1800">
              <a:latin typeface="Calibri"/>
              <a:cs typeface="Calibri"/>
            </a:endParaRPr>
          </a:p>
          <a:p>
            <a:pPr marL="12700">
              <a:lnSpc>
                <a:spcPct val="100000"/>
              </a:lnSpc>
            </a:pPr>
            <a:r>
              <a:rPr sz="1800" b="1" dirty="0">
                <a:solidFill>
                  <a:srgbClr val="6F2F9F"/>
                </a:solidFill>
                <a:latin typeface="Calibri"/>
                <a:cs typeface="Calibri"/>
              </a:rPr>
              <a:t>b.</a:t>
            </a:r>
            <a:r>
              <a:rPr sz="1800" spc="-65" dirty="0">
                <a:solidFill>
                  <a:srgbClr val="6F2F9F"/>
                </a:solidFill>
                <a:latin typeface="Times New Roman"/>
                <a:cs typeface="Times New Roman"/>
              </a:rPr>
              <a:t> </a:t>
            </a:r>
            <a:r>
              <a:rPr sz="1800" b="1" dirty="0">
                <a:solidFill>
                  <a:srgbClr val="6F2F9F"/>
                </a:solidFill>
                <a:latin typeface="Calibri"/>
                <a:cs typeface="Calibri"/>
              </a:rPr>
              <a:t>Les</a:t>
            </a:r>
            <a:r>
              <a:rPr sz="1800" spc="-60" dirty="0">
                <a:solidFill>
                  <a:srgbClr val="6F2F9F"/>
                </a:solidFill>
                <a:latin typeface="Times New Roman"/>
                <a:cs typeface="Times New Roman"/>
              </a:rPr>
              <a:t> </a:t>
            </a:r>
            <a:r>
              <a:rPr sz="1800" b="1" dirty="0">
                <a:solidFill>
                  <a:srgbClr val="6F2F9F"/>
                </a:solidFill>
                <a:latin typeface="Calibri"/>
                <a:cs typeface="Calibri"/>
              </a:rPr>
              <a:t>méthodes</a:t>
            </a:r>
            <a:r>
              <a:rPr sz="1800" spc="-55" dirty="0">
                <a:solidFill>
                  <a:srgbClr val="6F2F9F"/>
                </a:solidFill>
                <a:latin typeface="Times New Roman"/>
                <a:cs typeface="Times New Roman"/>
              </a:rPr>
              <a:t> </a:t>
            </a:r>
            <a:r>
              <a:rPr sz="1800" b="1" dirty="0">
                <a:solidFill>
                  <a:srgbClr val="6F2F9F"/>
                </a:solidFill>
                <a:latin typeface="Calibri"/>
                <a:cs typeface="Calibri"/>
              </a:rPr>
              <a:t>non</a:t>
            </a:r>
            <a:r>
              <a:rPr sz="1800" spc="-60" dirty="0">
                <a:solidFill>
                  <a:srgbClr val="6F2F9F"/>
                </a:solidFill>
                <a:latin typeface="Times New Roman"/>
                <a:cs typeface="Times New Roman"/>
              </a:rPr>
              <a:t> </a:t>
            </a:r>
            <a:r>
              <a:rPr sz="1800" b="1" spc="-10" dirty="0">
                <a:solidFill>
                  <a:srgbClr val="6F2F9F"/>
                </a:solidFill>
                <a:latin typeface="Calibri"/>
                <a:cs typeface="Calibri"/>
              </a:rPr>
              <a:t>destructives</a:t>
            </a:r>
            <a:r>
              <a:rPr sz="1800" spc="-90" dirty="0">
                <a:solidFill>
                  <a:srgbClr val="6F2F9F"/>
                </a:solidFill>
                <a:latin typeface="Times New Roman"/>
                <a:cs typeface="Times New Roman"/>
              </a:rPr>
              <a:t> </a:t>
            </a:r>
            <a:r>
              <a:rPr sz="1800" b="1" spc="-10" dirty="0">
                <a:solidFill>
                  <a:srgbClr val="6F2F9F"/>
                </a:solidFill>
                <a:latin typeface="Calibri"/>
                <a:cs typeface="Calibri"/>
              </a:rPr>
              <a:t>(forages</a:t>
            </a:r>
            <a:r>
              <a:rPr sz="1800" spc="-55" dirty="0">
                <a:solidFill>
                  <a:srgbClr val="6F2F9F"/>
                </a:solidFill>
                <a:latin typeface="Times New Roman"/>
                <a:cs typeface="Times New Roman"/>
              </a:rPr>
              <a:t> </a:t>
            </a:r>
            <a:r>
              <a:rPr sz="1800" b="1" spc="-10" dirty="0">
                <a:solidFill>
                  <a:srgbClr val="6F2F9F"/>
                </a:solidFill>
                <a:latin typeface="Calibri"/>
                <a:cs typeface="Calibri"/>
              </a:rPr>
              <a:t>carottés</a:t>
            </a:r>
            <a:r>
              <a:rPr sz="1800" spc="-10" dirty="0">
                <a:solidFill>
                  <a:srgbClr val="6F2F9F"/>
                </a:solidFill>
                <a:latin typeface="Calibri"/>
                <a:cs typeface="Calibri"/>
              </a:rPr>
              <a:t>)</a:t>
            </a:r>
            <a:endParaRPr sz="1800">
              <a:latin typeface="Calibri"/>
              <a:cs typeface="Calibri"/>
            </a:endParaRPr>
          </a:p>
          <a:p>
            <a:pPr marL="12700" marR="5080">
              <a:lnSpc>
                <a:spcPct val="100000"/>
              </a:lnSpc>
            </a:pPr>
            <a:r>
              <a:rPr sz="1800" dirty="0">
                <a:latin typeface="Calibri"/>
                <a:cs typeface="Calibri"/>
              </a:rPr>
              <a:t>Leur</a:t>
            </a:r>
            <a:r>
              <a:rPr sz="1800" spc="-70" dirty="0">
                <a:latin typeface="Times New Roman"/>
                <a:cs typeface="Times New Roman"/>
              </a:rPr>
              <a:t> </a:t>
            </a:r>
            <a:r>
              <a:rPr sz="1800" dirty="0">
                <a:latin typeface="Calibri"/>
                <a:cs typeface="Calibri"/>
              </a:rPr>
              <a:t>but</a:t>
            </a:r>
            <a:r>
              <a:rPr sz="1800" spc="-60" dirty="0">
                <a:latin typeface="Times New Roman"/>
                <a:cs typeface="Times New Roman"/>
              </a:rPr>
              <a:t> </a:t>
            </a:r>
            <a:r>
              <a:rPr sz="1800" dirty="0">
                <a:latin typeface="Calibri"/>
                <a:cs typeface="Calibri"/>
              </a:rPr>
              <a:t>est</a:t>
            </a:r>
            <a:r>
              <a:rPr sz="1800" spc="-65" dirty="0">
                <a:latin typeface="Times New Roman"/>
                <a:cs typeface="Times New Roman"/>
              </a:rPr>
              <a:t> </a:t>
            </a:r>
            <a:r>
              <a:rPr sz="1800" dirty="0">
                <a:latin typeface="Calibri"/>
                <a:cs typeface="Calibri"/>
              </a:rPr>
              <a:t>de</a:t>
            </a:r>
            <a:r>
              <a:rPr sz="1800" spc="-35" dirty="0">
                <a:latin typeface="Times New Roman"/>
                <a:cs typeface="Times New Roman"/>
              </a:rPr>
              <a:t> </a:t>
            </a:r>
            <a:r>
              <a:rPr sz="1800" spc="-10" dirty="0">
                <a:latin typeface="Calibri"/>
                <a:cs typeface="Calibri"/>
              </a:rPr>
              <a:t>découper</a:t>
            </a:r>
            <a:r>
              <a:rPr sz="1800" spc="-70" dirty="0">
                <a:latin typeface="Times New Roman"/>
                <a:cs typeface="Times New Roman"/>
              </a:rPr>
              <a:t> </a:t>
            </a:r>
            <a:r>
              <a:rPr sz="1800" dirty="0">
                <a:latin typeface="Calibri"/>
                <a:cs typeface="Calibri"/>
              </a:rPr>
              <a:t>en</a:t>
            </a:r>
            <a:r>
              <a:rPr sz="1800" spc="-60" dirty="0">
                <a:latin typeface="Times New Roman"/>
                <a:cs typeface="Times New Roman"/>
              </a:rPr>
              <a:t> </a:t>
            </a:r>
            <a:r>
              <a:rPr sz="1800" spc="-10" dirty="0">
                <a:latin typeface="Calibri"/>
                <a:cs typeface="Calibri"/>
              </a:rPr>
              <a:t>continuité</a:t>
            </a:r>
            <a:r>
              <a:rPr sz="1800" spc="-45" dirty="0">
                <a:latin typeface="Times New Roman"/>
                <a:cs typeface="Times New Roman"/>
              </a:rPr>
              <a:t> </a:t>
            </a:r>
            <a:r>
              <a:rPr sz="1800" dirty="0">
                <a:latin typeface="Calibri"/>
                <a:cs typeface="Calibri"/>
              </a:rPr>
              <a:t>sur</a:t>
            </a:r>
            <a:r>
              <a:rPr sz="1800" spc="-65" dirty="0">
                <a:latin typeface="Times New Roman"/>
                <a:cs typeface="Times New Roman"/>
              </a:rPr>
              <a:t> </a:t>
            </a:r>
            <a:r>
              <a:rPr sz="1800" dirty="0">
                <a:latin typeface="Calibri"/>
                <a:cs typeface="Calibri"/>
              </a:rPr>
              <a:t>toute</a:t>
            </a:r>
            <a:r>
              <a:rPr sz="1800" spc="-60" dirty="0">
                <a:latin typeface="Times New Roman"/>
                <a:cs typeface="Times New Roman"/>
              </a:rPr>
              <a:t> </a:t>
            </a:r>
            <a:r>
              <a:rPr sz="1800" dirty="0">
                <a:latin typeface="Calibri"/>
                <a:cs typeface="Calibri"/>
              </a:rPr>
              <a:t>une</a:t>
            </a:r>
            <a:r>
              <a:rPr sz="1800" spc="-60" dirty="0">
                <a:latin typeface="Times New Roman"/>
                <a:cs typeface="Times New Roman"/>
              </a:rPr>
              <a:t> </a:t>
            </a:r>
            <a:r>
              <a:rPr sz="1800" dirty="0">
                <a:latin typeface="Calibri"/>
                <a:cs typeface="Calibri"/>
              </a:rPr>
              <a:t>colonne</a:t>
            </a:r>
            <a:r>
              <a:rPr sz="1800" spc="-45" dirty="0">
                <a:latin typeface="Times New Roman"/>
                <a:cs typeface="Times New Roman"/>
              </a:rPr>
              <a:t> </a:t>
            </a:r>
            <a:r>
              <a:rPr sz="1800" dirty="0">
                <a:latin typeface="Calibri"/>
                <a:cs typeface="Calibri"/>
              </a:rPr>
              <a:t>de</a:t>
            </a:r>
            <a:r>
              <a:rPr sz="1800" spc="-60" dirty="0">
                <a:latin typeface="Times New Roman"/>
                <a:cs typeface="Times New Roman"/>
              </a:rPr>
              <a:t> </a:t>
            </a:r>
            <a:r>
              <a:rPr sz="1800" dirty="0">
                <a:latin typeface="Calibri"/>
                <a:cs typeface="Calibri"/>
              </a:rPr>
              <a:t>terrain</a:t>
            </a:r>
            <a:r>
              <a:rPr sz="1800" spc="-55" dirty="0">
                <a:latin typeface="Times New Roman"/>
                <a:cs typeface="Times New Roman"/>
              </a:rPr>
              <a:t> </a:t>
            </a:r>
            <a:r>
              <a:rPr sz="1800" dirty="0">
                <a:latin typeface="Calibri"/>
                <a:cs typeface="Calibri"/>
              </a:rPr>
              <a:t>puis</a:t>
            </a:r>
            <a:r>
              <a:rPr sz="1800" spc="-55" dirty="0">
                <a:latin typeface="Times New Roman"/>
                <a:cs typeface="Times New Roman"/>
              </a:rPr>
              <a:t> </a:t>
            </a:r>
            <a:r>
              <a:rPr sz="1800" dirty="0">
                <a:latin typeface="Calibri"/>
                <a:cs typeface="Calibri"/>
              </a:rPr>
              <a:t>de</a:t>
            </a:r>
            <a:r>
              <a:rPr sz="1800" spc="-45" dirty="0">
                <a:latin typeface="Times New Roman"/>
                <a:cs typeface="Times New Roman"/>
              </a:rPr>
              <a:t> </a:t>
            </a:r>
            <a:r>
              <a:rPr sz="1800" dirty="0">
                <a:latin typeface="Calibri"/>
                <a:cs typeface="Calibri"/>
              </a:rPr>
              <a:t>la</a:t>
            </a:r>
            <a:r>
              <a:rPr sz="1800" spc="-60" dirty="0">
                <a:latin typeface="Times New Roman"/>
                <a:cs typeface="Times New Roman"/>
              </a:rPr>
              <a:t> </a:t>
            </a:r>
            <a:r>
              <a:rPr sz="1800" spc="-10" dirty="0">
                <a:latin typeface="Calibri"/>
                <a:cs typeface="Calibri"/>
              </a:rPr>
              <a:t>remonter</a:t>
            </a:r>
            <a:r>
              <a:rPr sz="1800" spc="-50" dirty="0">
                <a:latin typeface="Times New Roman"/>
                <a:cs typeface="Times New Roman"/>
              </a:rPr>
              <a:t> </a:t>
            </a:r>
            <a:r>
              <a:rPr sz="1800" dirty="0">
                <a:latin typeface="Calibri"/>
                <a:cs typeface="Calibri"/>
              </a:rPr>
              <a:t>à</a:t>
            </a:r>
            <a:r>
              <a:rPr sz="1800" spc="-55" dirty="0">
                <a:latin typeface="Times New Roman"/>
                <a:cs typeface="Times New Roman"/>
              </a:rPr>
              <a:t> </a:t>
            </a:r>
            <a:r>
              <a:rPr sz="1800" spc="-25" dirty="0">
                <a:latin typeface="Calibri"/>
                <a:cs typeface="Calibri"/>
              </a:rPr>
              <a:t>la</a:t>
            </a:r>
            <a:r>
              <a:rPr sz="1800" spc="-25" dirty="0">
                <a:latin typeface="Times New Roman"/>
                <a:cs typeface="Times New Roman"/>
              </a:rPr>
              <a:t> </a:t>
            </a:r>
            <a:r>
              <a:rPr sz="1800" spc="-10" dirty="0">
                <a:latin typeface="Calibri"/>
                <a:cs typeface="Calibri"/>
              </a:rPr>
              <a:t>surface</a:t>
            </a:r>
            <a:r>
              <a:rPr sz="1800" spc="-65" dirty="0">
                <a:latin typeface="Times New Roman"/>
                <a:cs typeface="Times New Roman"/>
              </a:rPr>
              <a:t> </a:t>
            </a:r>
            <a:r>
              <a:rPr sz="1800" dirty="0">
                <a:latin typeface="Calibri"/>
                <a:cs typeface="Calibri"/>
              </a:rPr>
              <a:t>du</a:t>
            </a:r>
            <a:r>
              <a:rPr sz="1800" spc="-55" dirty="0">
                <a:latin typeface="Times New Roman"/>
                <a:cs typeface="Times New Roman"/>
              </a:rPr>
              <a:t> </a:t>
            </a:r>
            <a:r>
              <a:rPr sz="1800" dirty="0">
                <a:latin typeface="Calibri"/>
                <a:cs typeface="Calibri"/>
              </a:rPr>
              <a:t>sol</a:t>
            </a:r>
            <a:r>
              <a:rPr sz="1800" spc="-70" dirty="0">
                <a:latin typeface="Times New Roman"/>
                <a:cs typeface="Times New Roman"/>
              </a:rPr>
              <a:t> </a:t>
            </a:r>
            <a:r>
              <a:rPr sz="1800" dirty="0">
                <a:latin typeface="Calibri"/>
                <a:cs typeface="Calibri"/>
              </a:rPr>
              <a:t>pour</a:t>
            </a:r>
            <a:r>
              <a:rPr sz="1800" spc="-55" dirty="0">
                <a:latin typeface="Times New Roman"/>
                <a:cs typeface="Times New Roman"/>
              </a:rPr>
              <a:t> </a:t>
            </a:r>
            <a:r>
              <a:rPr sz="1800" spc="-10" dirty="0">
                <a:latin typeface="Calibri"/>
                <a:cs typeface="Calibri"/>
              </a:rPr>
              <a:t>examen</a:t>
            </a:r>
            <a:r>
              <a:rPr sz="1800" spc="-60" dirty="0">
                <a:latin typeface="Times New Roman"/>
                <a:cs typeface="Times New Roman"/>
              </a:rPr>
              <a:t> </a:t>
            </a:r>
            <a:r>
              <a:rPr sz="1800" spc="-10" dirty="0">
                <a:latin typeface="Calibri"/>
                <a:cs typeface="Calibri"/>
              </a:rPr>
              <a:t>géologique</a:t>
            </a:r>
            <a:r>
              <a:rPr sz="1800" spc="-50" dirty="0">
                <a:latin typeface="Times New Roman"/>
                <a:cs typeface="Times New Roman"/>
              </a:rPr>
              <a:t> </a:t>
            </a:r>
            <a:r>
              <a:rPr sz="1800" dirty="0">
                <a:latin typeface="Calibri"/>
                <a:cs typeface="Calibri"/>
              </a:rPr>
              <a:t>ou</a:t>
            </a:r>
            <a:r>
              <a:rPr sz="1800" spc="-55" dirty="0">
                <a:latin typeface="Times New Roman"/>
                <a:cs typeface="Times New Roman"/>
              </a:rPr>
              <a:t> </a:t>
            </a:r>
            <a:r>
              <a:rPr sz="1800" dirty="0">
                <a:latin typeface="Calibri"/>
                <a:cs typeface="Calibri"/>
              </a:rPr>
              <a:t>essais</a:t>
            </a:r>
            <a:r>
              <a:rPr sz="1800" spc="-70" dirty="0">
                <a:latin typeface="Times New Roman"/>
                <a:cs typeface="Times New Roman"/>
              </a:rPr>
              <a:t> </a:t>
            </a:r>
            <a:r>
              <a:rPr sz="1800" dirty="0">
                <a:latin typeface="Calibri"/>
                <a:cs typeface="Calibri"/>
              </a:rPr>
              <a:t>de</a:t>
            </a:r>
            <a:r>
              <a:rPr sz="1800" spc="-65" dirty="0">
                <a:latin typeface="Times New Roman"/>
                <a:cs typeface="Times New Roman"/>
              </a:rPr>
              <a:t> </a:t>
            </a:r>
            <a:r>
              <a:rPr sz="1800" spc="-10" dirty="0">
                <a:latin typeface="Calibri"/>
                <a:cs typeface="Calibri"/>
              </a:rPr>
              <a:t>laboratoire.</a:t>
            </a:r>
            <a:endParaRPr sz="1800">
              <a:latin typeface="Calibri"/>
              <a:cs typeface="Calibri"/>
            </a:endParaRPr>
          </a:p>
          <a:p>
            <a:pPr marL="12700" marR="5080" indent="-635">
              <a:lnSpc>
                <a:spcPct val="100000"/>
              </a:lnSpc>
            </a:pPr>
            <a:r>
              <a:rPr sz="1800" dirty="0">
                <a:latin typeface="Calibri"/>
                <a:cs typeface="Calibri"/>
              </a:rPr>
              <a:t>Dans</a:t>
            </a:r>
            <a:r>
              <a:rPr sz="1800" spc="60" dirty="0">
                <a:latin typeface="Times New Roman"/>
                <a:cs typeface="Times New Roman"/>
              </a:rPr>
              <a:t> </a:t>
            </a:r>
            <a:r>
              <a:rPr sz="1800" dirty="0">
                <a:latin typeface="Calibri"/>
                <a:cs typeface="Calibri"/>
              </a:rPr>
              <a:t>la</a:t>
            </a:r>
            <a:r>
              <a:rPr sz="1800" spc="60" dirty="0">
                <a:latin typeface="Times New Roman"/>
                <a:cs typeface="Times New Roman"/>
              </a:rPr>
              <a:t> </a:t>
            </a:r>
            <a:r>
              <a:rPr sz="1800" dirty="0">
                <a:latin typeface="Calibri"/>
                <a:cs typeface="Calibri"/>
              </a:rPr>
              <a:t>pratique,</a:t>
            </a:r>
            <a:r>
              <a:rPr sz="1800" spc="60" dirty="0">
                <a:latin typeface="Times New Roman"/>
                <a:cs typeface="Times New Roman"/>
              </a:rPr>
              <a:t> </a:t>
            </a:r>
            <a:r>
              <a:rPr sz="1800" dirty="0">
                <a:latin typeface="Calibri"/>
                <a:cs typeface="Calibri"/>
              </a:rPr>
              <a:t>la</a:t>
            </a:r>
            <a:r>
              <a:rPr sz="1800" spc="70" dirty="0">
                <a:latin typeface="Times New Roman"/>
                <a:cs typeface="Times New Roman"/>
              </a:rPr>
              <a:t> </a:t>
            </a:r>
            <a:r>
              <a:rPr sz="1800" dirty="0">
                <a:latin typeface="Calibri"/>
                <a:cs typeface="Calibri"/>
              </a:rPr>
              <a:t>carotte</a:t>
            </a:r>
            <a:r>
              <a:rPr sz="1800" spc="65" dirty="0">
                <a:latin typeface="Times New Roman"/>
                <a:cs typeface="Times New Roman"/>
              </a:rPr>
              <a:t> </a:t>
            </a:r>
            <a:r>
              <a:rPr sz="1800" dirty="0">
                <a:latin typeface="Calibri"/>
                <a:cs typeface="Calibri"/>
              </a:rPr>
              <a:t>est</a:t>
            </a:r>
            <a:r>
              <a:rPr sz="1800" spc="70" dirty="0">
                <a:latin typeface="Times New Roman"/>
                <a:cs typeface="Times New Roman"/>
              </a:rPr>
              <a:t> </a:t>
            </a:r>
            <a:r>
              <a:rPr sz="1800" dirty="0">
                <a:latin typeface="Calibri"/>
                <a:cs typeface="Calibri"/>
              </a:rPr>
              <a:t>découpée</a:t>
            </a:r>
            <a:r>
              <a:rPr sz="1800" spc="70" dirty="0">
                <a:latin typeface="Times New Roman"/>
                <a:cs typeface="Times New Roman"/>
              </a:rPr>
              <a:t> </a:t>
            </a:r>
            <a:r>
              <a:rPr sz="1800" dirty="0">
                <a:latin typeface="Calibri"/>
                <a:cs typeface="Calibri"/>
              </a:rPr>
              <a:t>à</a:t>
            </a:r>
            <a:r>
              <a:rPr sz="1800" spc="65" dirty="0">
                <a:latin typeface="Times New Roman"/>
                <a:cs typeface="Times New Roman"/>
              </a:rPr>
              <a:t> </a:t>
            </a:r>
            <a:r>
              <a:rPr sz="1800" dirty="0">
                <a:latin typeface="Calibri"/>
                <a:cs typeface="Calibri"/>
              </a:rPr>
              <a:t>l’aide</a:t>
            </a:r>
            <a:r>
              <a:rPr sz="1800" spc="114" dirty="0">
                <a:latin typeface="Calibri"/>
                <a:cs typeface="Calibri"/>
              </a:rPr>
              <a:t> </a:t>
            </a:r>
            <a:r>
              <a:rPr sz="1800" dirty="0">
                <a:latin typeface="Calibri"/>
                <a:cs typeface="Calibri"/>
              </a:rPr>
              <a:t>d’une</a:t>
            </a:r>
            <a:r>
              <a:rPr sz="1800" spc="120" dirty="0">
                <a:latin typeface="Calibri"/>
                <a:cs typeface="Calibri"/>
              </a:rPr>
              <a:t> </a:t>
            </a:r>
            <a:r>
              <a:rPr sz="1800" dirty="0">
                <a:latin typeface="Calibri"/>
                <a:cs typeface="Calibri"/>
              </a:rPr>
              <a:t>couronne</a:t>
            </a:r>
            <a:r>
              <a:rPr sz="1800" spc="65" dirty="0">
                <a:latin typeface="Times New Roman"/>
                <a:cs typeface="Times New Roman"/>
              </a:rPr>
              <a:t> </a:t>
            </a:r>
            <a:r>
              <a:rPr sz="1800" dirty="0">
                <a:latin typeface="Calibri"/>
                <a:cs typeface="Calibri"/>
              </a:rPr>
              <a:t>abrasive</a:t>
            </a:r>
            <a:r>
              <a:rPr sz="1800" spc="70" dirty="0">
                <a:latin typeface="Times New Roman"/>
                <a:cs typeface="Times New Roman"/>
              </a:rPr>
              <a:t> </a:t>
            </a:r>
            <a:r>
              <a:rPr sz="1800" dirty="0">
                <a:latin typeface="Calibri"/>
                <a:cs typeface="Calibri"/>
              </a:rPr>
              <a:t>solidaire</a:t>
            </a:r>
            <a:r>
              <a:rPr sz="1800" spc="60" dirty="0">
                <a:latin typeface="Times New Roman"/>
                <a:cs typeface="Times New Roman"/>
              </a:rPr>
              <a:t> </a:t>
            </a:r>
            <a:r>
              <a:rPr sz="1800" dirty="0">
                <a:latin typeface="Calibri"/>
                <a:cs typeface="Calibri"/>
              </a:rPr>
              <a:t>d’un</a:t>
            </a:r>
            <a:r>
              <a:rPr sz="1800" spc="105" dirty="0">
                <a:latin typeface="Calibri"/>
                <a:cs typeface="Calibri"/>
              </a:rPr>
              <a:t> </a:t>
            </a:r>
            <a:r>
              <a:rPr sz="1800" spc="-20" dirty="0">
                <a:latin typeface="Calibri"/>
                <a:cs typeface="Calibri"/>
              </a:rPr>
              <a:t>tube</a:t>
            </a:r>
            <a:r>
              <a:rPr sz="1800" spc="-20" dirty="0">
                <a:latin typeface="Times New Roman"/>
                <a:cs typeface="Times New Roman"/>
              </a:rPr>
              <a:t> </a:t>
            </a:r>
            <a:r>
              <a:rPr sz="1800" spc="-10" dirty="0">
                <a:latin typeface="Calibri"/>
                <a:cs typeface="Calibri"/>
              </a:rPr>
              <a:t>carottier</a:t>
            </a:r>
            <a:r>
              <a:rPr sz="1800" spc="-60" dirty="0">
                <a:latin typeface="Times New Roman"/>
                <a:cs typeface="Times New Roman"/>
              </a:rPr>
              <a:t> </a:t>
            </a:r>
            <a:r>
              <a:rPr sz="1800" dirty="0">
                <a:latin typeface="Calibri"/>
                <a:cs typeface="Calibri"/>
              </a:rPr>
              <a:t>qui</a:t>
            </a:r>
            <a:r>
              <a:rPr sz="1800" spc="-65" dirty="0">
                <a:latin typeface="Times New Roman"/>
                <a:cs typeface="Times New Roman"/>
              </a:rPr>
              <a:t> </a:t>
            </a:r>
            <a:r>
              <a:rPr sz="1800" dirty="0">
                <a:latin typeface="Calibri"/>
                <a:cs typeface="Calibri"/>
              </a:rPr>
              <a:t>permet</a:t>
            </a:r>
            <a:r>
              <a:rPr sz="1800" spc="-75" dirty="0">
                <a:latin typeface="Times New Roman"/>
                <a:cs typeface="Times New Roman"/>
              </a:rPr>
              <a:t> </a:t>
            </a:r>
            <a:r>
              <a:rPr sz="1800" dirty="0">
                <a:latin typeface="Calibri"/>
                <a:cs typeface="Calibri"/>
              </a:rPr>
              <a:t>sa</a:t>
            </a:r>
            <a:r>
              <a:rPr sz="1800" spc="-70" dirty="0">
                <a:latin typeface="Times New Roman"/>
                <a:cs typeface="Times New Roman"/>
              </a:rPr>
              <a:t> </a:t>
            </a:r>
            <a:r>
              <a:rPr sz="1800" spc="-10" dirty="0">
                <a:latin typeface="Calibri"/>
                <a:cs typeface="Calibri"/>
              </a:rPr>
              <a:t>protection</a:t>
            </a:r>
            <a:r>
              <a:rPr sz="1800" spc="-40" dirty="0">
                <a:latin typeface="Times New Roman"/>
                <a:cs typeface="Times New Roman"/>
              </a:rPr>
              <a:t> </a:t>
            </a:r>
            <a:r>
              <a:rPr sz="1800" dirty="0">
                <a:latin typeface="Calibri"/>
                <a:cs typeface="Calibri"/>
              </a:rPr>
              <a:t>et</a:t>
            </a:r>
            <a:r>
              <a:rPr sz="1800" spc="-65" dirty="0">
                <a:latin typeface="Times New Roman"/>
                <a:cs typeface="Times New Roman"/>
              </a:rPr>
              <a:t> </a:t>
            </a:r>
            <a:r>
              <a:rPr sz="1800" dirty="0">
                <a:latin typeface="Calibri"/>
                <a:cs typeface="Calibri"/>
              </a:rPr>
              <a:t>sa</a:t>
            </a:r>
            <a:r>
              <a:rPr sz="1800" spc="-80" dirty="0">
                <a:latin typeface="Times New Roman"/>
                <a:cs typeface="Times New Roman"/>
              </a:rPr>
              <a:t> </a:t>
            </a:r>
            <a:r>
              <a:rPr sz="1800" spc="-10" dirty="0">
                <a:latin typeface="Calibri"/>
                <a:cs typeface="Calibri"/>
              </a:rPr>
              <a:t>remontée.</a:t>
            </a:r>
            <a:endParaRPr sz="1800">
              <a:latin typeface="Calibri"/>
              <a:cs typeface="Calibri"/>
            </a:endParaRPr>
          </a:p>
        </p:txBody>
      </p:sp>
      <p:grpSp>
        <p:nvGrpSpPr>
          <p:cNvPr id="3" name="object 3"/>
          <p:cNvGrpSpPr/>
          <p:nvPr/>
        </p:nvGrpSpPr>
        <p:grpSpPr>
          <a:xfrm>
            <a:off x="0" y="2636519"/>
            <a:ext cx="9144000" cy="3695700"/>
            <a:chOff x="0" y="2636519"/>
            <a:chExt cx="9144000" cy="3695700"/>
          </a:xfrm>
        </p:grpSpPr>
        <p:pic>
          <p:nvPicPr>
            <p:cNvPr id="4" name="object 4"/>
            <p:cNvPicPr/>
            <p:nvPr/>
          </p:nvPicPr>
          <p:blipFill>
            <a:blip r:embed="rId2" cstate="print"/>
            <a:stretch>
              <a:fillRect/>
            </a:stretch>
          </p:blipFill>
          <p:spPr>
            <a:xfrm>
              <a:off x="0" y="2636519"/>
              <a:ext cx="4190619" cy="3695700"/>
            </a:xfrm>
            <a:prstGeom prst="rect">
              <a:avLst/>
            </a:prstGeom>
          </p:spPr>
        </p:pic>
        <p:pic>
          <p:nvPicPr>
            <p:cNvPr id="5" name="object 5"/>
            <p:cNvPicPr/>
            <p:nvPr/>
          </p:nvPicPr>
          <p:blipFill>
            <a:blip r:embed="rId3" cstate="print"/>
            <a:stretch>
              <a:fillRect/>
            </a:stretch>
          </p:blipFill>
          <p:spPr>
            <a:xfrm>
              <a:off x="3924300" y="2924555"/>
              <a:ext cx="5219700" cy="3380232"/>
            </a:xfrm>
            <a:prstGeom prst="rect">
              <a:avLst/>
            </a:prstGeom>
          </p:spPr>
        </p:pic>
      </p:grpSp>
      <p:pic>
        <p:nvPicPr>
          <p:cNvPr id="6" name="object 6"/>
          <p:cNvPicPr/>
          <p:nvPr/>
        </p:nvPicPr>
        <p:blipFill>
          <a:blip r:embed="rId4" cstate="print"/>
          <a:stretch>
            <a:fillRect/>
          </a:stretch>
        </p:blipFill>
        <p:spPr>
          <a:xfrm>
            <a:off x="8151876" y="0"/>
            <a:ext cx="990600" cy="76504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050A595-5C43-4B76-3FD8-F86E1BCDA01B}"/>
              </a:ext>
            </a:extLst>
          </p:cNvPr>
          <p:cNvSpPr txBox="1"/>
          <p:nvPr/>
        </p:nvSpPr>
        <p:spPr>
          <a:xfrm>
            <a:off x="533400" y="856084"/>
            <a:ext cx="8458200" cy="5423408"/>
          </a:xfrm>
          <a:prstGeom prst="rect">
            <a:avLst/>
          </a:prstGeom>
          <a:noFill/>
        </p:spPr>
        <p:txBody>
          <a:bodyPr wrap="square">
            <a:spAutoFit/>
          </a:bodyPr>
          <a:lstStyle/>
          <a:p>
            <a:pPr>
              <a:lnSpc>
                <a:spcPct val="107000"/>
              </a:lnSpc>
              <a:spcAft>
                <a:spcPts val="800"/>
              </a:spcAft>
            </a:pPr>
            <a:r>
              <a:rPr lang="fr-FR" sz="2800" b="1"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Forages</a:t>
            </a:r>
            <a:endParaRPr lang="fr-FR"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000" b="1"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Avantages :</a:t>
            </a:r>
            <a:endPar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fr-FR" sz="20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Fournit des échantillons de roche de qualité pour une analyse approfondie en laboratoire.</a:t>
            </a:r>
            <a:endPar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fr-FR" sz="20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Permet d'explorer les couches profondes du sous-sol.</a:t>
            </a:r>
            <a:endPar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000" b="1"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Limites :</a:t>
            </a:r>
            <a:endPar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fr-FR" sz="20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Coût élevé et nécessité de matériel spécialisé.</a:t>
            </a:r>
            <a:endPar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fr-FR" sz="20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Impact environnemental, en particulier lors de forages profonds.</a:t>
            </a:r>
            <a:endParaRPr lang="fr-FR"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r>
              <a:rPr lang="fr-FR" sz="2000" kern="0" dirty="0">
                <a:solidFill>
                  <a:srgbClr val="000000"/>
                </a:solidFill>
                <a:effectLst/>
                <a:latin typeface="Segoe UI" panose="020B0502040204020203" pitchFamily="34" charset="0"/>
                <a:ea typeface="Times New Roman" panose="02020603050405020304" pitchFamily="18" charset="0"/>
              </a:rPr>
              <a:t>Chaque méthode présente des avantages spécifiques en termes de collecte de données, mais elles sont également associées à des coûts, des limitations techniques et des considérations environnementales. Une combinaison judicieuse de ces méthodes peut souvent compenser les limites individuelles pour fournir une évaluation plus complète et précise d'une zone géologique.</a:t>
            </a:r>
            <a:endParaRPr lang="fr-FR" sz="3200" dirty="0"/>
          </a:p>
        </p:txBody>
      </p:sp>
    </p:spTree>
    <p:extLst>
      <p:ext uri="{BB962C8B-B14F-4D97-AF65-F5344CB8AC3E}">
        <p14:creationId xmlns:p14="http://schemas.microsoft.com/office/powerpoint/2010/main" val="2183622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2189" rIns="0" bIns="0" rtlCol="0">
            <a:spAutoFit/>
          </a:bodyPr>
          <a:lstStyle/>
          <a:p>
            <a:pPr marL="13970">
              <a:lnSpc>
                <a:spcPct val="100000"/>
              </a:lnSpc>
              <a:spcBef>
                <a:spcPts val="100"/>
              </a:spcBef>
            </a:pPr>
            <a:r>
              <a:rPr dirty="0"/>
              <a:t>2.</a:t>
            </a:r>
            <a:r>
              <a:rPr b="0" spc="-60" dirty="0">
                <a:latin typeface="Times New Roman"/>
                <a:cs typeface="Times New Roman"/>
              </a:rPr>
              <a:t> </a:t>
            </a:r>
            <a:r>
              <a:rPr dirty="0"/>
              <a:t>LES</a:t>
            </a:r>
            <a:r>
              <a:rPr b="0" spc="-55" dirty="0">
                <a:latin typeface="Times New Roman"/>
                <a:cs typeface="Times New Roman"/>
              </a:rPr>
              <a:t> </a:t>
            </a:r>
            <a:r>
              <a:rPr spc="-20" dirty="0"/>
              <a:t>PRINCIPAUX</a:t>
            </a:r>
            <a:r>
              <a:rPr b="0" spc="-95" dirty="0">
                <a:latin typeface="Times New Roman"/>
                <a:cs typeface="Times New Roman"/>
              </a:rPr>
              <a:t> </a:t>
            </a:r>
            <a:r>
              <a:rPr spc="-10" dirty="0"/>
              <a:t>MOYENS</a:t>
            </a:r>
            <a:r>
              <a:rPr b="0" spc="-90" dirty="0">
                <a:latin typeface="Times New Roman"/>
                <a:cs typeface="Times New Roman"/>
              </a:rPr>
              <a:t> </a:t>
            </a:r>
            <a:r>
              <a:rPr dirty="0"/>
              <a:t>DE</a:t>
            </a:r>
            <a:r>
              <a:rPr b="0" spc="-60" dirty="0">
                <a:latin typeface="Times New Roman"/>
                <a:cs typeface="Times New Roman"/>
              </a:rPr>
              <a:t> </a:t>
            </a:r>
            <a:r>
              <a:rPr spc="-10" dirty="0"/>
              <a:t>RECONNAISSANCE</a:t>
            </a:r>
          </a:p>
        </p:txBody>
      </p:sp>
      <p:sp>
        <p:nvSpPr>
          <p:cNvPr id="3" name="object 3"/>
          <p:cNvSpPr txBox="1"/>
          <p:nvPr/>
        </p:nvSpPr>
        <p:spPr>
          <a:xfrm>
            <a:off x="78719" y="597153"/>
            <a:ext cx="8988425" cy="30435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Les</a:t>
            </a:r>
            <a:r>
              <a:rPr sz="1800" spc="-65" dirty="0">
                <a:latin typeface="Times New Roman"/>
                <a:cs typeface="Times New Roman"/>
              </a:rPr>
              <a:t> </a:t>
            </a:r>
            <a:r>
              <a:rPr sz="1800" spc="-10" dirty="0">
                <a:latin typeface="Calibri"/>
                <a:cs typeface="Calibri"/>
              </a:rPr>
              <a:t>moyens</a:t>
            </a:r>
            <a:r>
              <a:rPr sz="1800" spc="-65" dirty="0">
                <a:latin typeface="Times New Roman"/>
                <a:cs typeface="Times New Roman"/>
              </a:rPr>
              <a:t> </a:t>
            </a:r>
            <a:r>
              <a:rPr sz="1800" dirty="0">
                <a:latin typeface="Calibri"/>
                <a:cs typeface="Calibri"/>
              </a:rPr>
              <a:t>de</a:t>
            </a:r>
            <a:r>
              <a:rPr sz="1800" spc="-60" dirty="0">
                <a:latin typeface="Times New Roman"/>
                <a:cs typeface="Times New Roman"/>
              </a:rPr>
              <a:t> </a:t>
            </a:r>
            <a:r>
              <a:rPr sz="1800" spc="-10" dirty="0">
                <a:latin typeface="Calibri"/>
                <a:cs typeface="Calibri"/>
              </a:rPr>
              <a:t>reconnaissance</a:t>
            </a:r>
            <a:r>
              <a:rPr sz="1800" spc="-55" dirty="0">
                <a:latin typeface="Times New Roman"/>
                <a:cs typeface="Times New Roman"/>
              </a:rPr>
              <a:t> </a:t>
            </a:r>
            <a:r>
              <a:rPr sz="1800" dirty="0">
                <a:latin typeface="Calibri"/>
                <a:cs typeface="Calibri"/>
              </a:rPr>
              <a:t>sont</a:t>
            </a:r>
            <a:r>
              <a:rPr sz="1800" spc="-85" dirty="0">
                <a:latin typeface="Times New Roman"/>
                <a:cs typeface="Times New Roman"/>
              </a:rPr>
              <a:t> </a:t>
            </a:r>
            <a:r>
              <a:rPr sz="1800" dirty="0">
                <a:latin typeface="Calibri"/>
                <a:cs typeface="Calibri"/>
              </a:rPr>
              <a:t>divisés</a:t>
            </a:r>
            <a:r>
              <a:rPr sz="1800" spc="-70" dirty="0">
                <a:latin typeface="Times New Roman"/>
                <a:cs typeface="Times New Roman"/>
              </a:rPr>
              <a:t> </a:t>
            </a:r>
            <a:r>
              <a:rPr sz="1800" dirty="0">
                <a:latin typeface="Calibri"/>
                <a:cs typeface="Calibri"/>
              </a:rPr>
              <a:t>en</a:t>
            </a:r>
            <a:r>
              <a:rPr sz="1800" spc="-70" dirty="0">
                <a:latin typeface="Times New Roman"/>
                <a:cs typeface="Times New Roman"/>
              </a:rPr>
              <a:t> </a:t>
            </a:r>
            <a:r>
              <a:rPr sz="1800" dirty="0">
                <a:latin typeface="Calibri"/>
                <a:cs typeface="Calibri"/>
              </a:rPr>
              <a:t>deux</a:t>
            </a:r>
            <a:r>
              <a:rPr sz="1800" spc="-60" dirty="0">
                <a:latin typeface="Times New Roman"/>
                <a:cs typeface="Times New Roman"/>
              </a:rPr>
              <a:t> </a:t>
            </a:r>
            <a:r>
              <a:rPr sz="1800" spc="-10" dirty="0">
                <a:latin typeface="Calibri"/>
                <a:cs typeface="Calibri"/>
              </a:rPr>
              <a:t>catégories</a:t>
            </a:r>
            <a:r>
              <a:rPr sz="1800" spc="-65" dirty="0">
                <a:latin typeface="Times New Roman"/>
                <a:cs typeface="Times New Roman"/>
              </a:rPr>
              <a:t> </a:t>
            </a:r>
            <a:r>
              <a:rPr sz="1800" spc="-10" dirty="0">
                <a:latin typeface="Calibri"/>
                <a:cs typeface="Calibri"/>
              </a:rPr>
              <a:t>principales</a:t>
            </a:r>
            <a:r>
              <a:rPr sz="1800" spc="-40" dirty="0">
                <a:latin typeface="Times New Roman"/>
                <a:cs typeface="Times New Roman"/>
              </a:rPr>
              <a:t> </a:t>
            </a:r>
            <a:r>
              <a:rPr sz="1800" spc="-50" dirty="0">
                <a:latin typeface="Calibri"/>
                <a:cs typeface="Calibri"/>
              </a:rPr>
              <a:t>:</a:t>
            </a:r>
            <a:endParaRPr sz="1800">
              <a:latin typeface="Calibri"/>
              <a:cs typeface="Calibri"/>
            </a:endParaRPr>
          </a:p>
          <a:p>
            <a:pPr marL="12700">
              <a:lnSpc>
                <a:spcPct val="100000"/>
              </a:lnSpc>
            </a:pPr>
            <a:r>
              <a:rPr sz="1800" b="1" u="sng" dirty="0">
                <a:solidFill>
                  <a:srgbClr val="E46C09"/>
                </a:solidFill>
                <a:uFill>
                  <a:solidFill>
                    <a:srgbClr val="E46C09"/>
                  </a:solidFill>
                </a:uFill>
                <a:latin typeface="Calibri"/>
                <a:cs typeface="Calibri"/>
              </a:rPr>
              <a:t>2.2.</a:t>
            </a:r>
            <a:r>
              <a:rPr sz="1800" u="sng" spc="-60" dirty="0">
                <a:solidFill>
                  <a:srgbClr val="E46C09"/>
                </a:solidFill>
                <a:uFill>
                  <a:solidFill>
                    <a:srgbClr val="E46C09"/>
                  </a:solidFill>
                </a:uFill>
                <a:latin typeface="Times New Roman"/>
                <a:cs typeface="Times New Roman"/>
              </a:rPr>
              <a:t> </a:t>
            </a:r>
            <a:r>
              <a:rPr sz="1800" b="1" u="sng" dirty="0">
                <a:solidFill>
                  <a:srgbClr val="E46C09"/>
                </a:solidFill>
                <a:uFill>
                  <a:solidFill>
                    <a:srgbClr val="E46C09"/>
                  </a:solidFill>
                </a:uFill>
                <a:latin typeface="Calibri"/>
                <a:cs typeface="Calibri"/>
              </a:rPr>
              <a:t>2ème</a:t>
            </a:r>
            <a:r>
              <a:rPr sz="1800" u="sng" spc="-75" dirty="0">
                <a:solidFill>
                  <a:srgbClr val="E46C09"/>
                </a:solidFill>
                <a:uFill>
                  <a:solidFill>
                    <a:srgbClr val="E46C09"/>
                  </a:solidFill>
                </a:uFill>
                <a:latin typeface="Times New Roman"/>
                <a:cs typeface="Times New Roman"/>
              </a:rPr>
              <a:t> </a:t>
            </a:r>
            <a:r>
              <a:rPr sz="1800" b="1" u="sng" spc="-10" dirty="0">
                <a:solidFill>
                  <a:srgbClr val="E46C09"/>
                </a:solidFill>
                <a:uFill>
                  <a:solidFill>
                    <a:srgbClr val="E46C09"/>
                  </a:solidFill>
                </a:uFill>
                <a:latin typeface="Calibri"/>
                <a:cs typeface="Calibri"/>
              </a:rPr>
              <a:t>catégorie</a:t>
            </a:r>
            <a:r>
              <a:rPr sz="1800" u="sng" spc="-95" dirty="0">
                <a:solidFill>
                  <a:srgbClr val="E46C09"/>
                </a:solidFill>
                <a:uFill>
                  <a:solidFill>
                    <a:srgbClr val="E46C09"/>
                  </a:solidFill>
                </a:uFill>
                <a:latin typeface="Times New Roman"/>
                <a:cs typeface="Times New Roman"/>
              </a:rPr>
              <a:t> </a:t>
            </a:r>
            <a:r>
              <a:rPr sz="1800" b="1" u="sng" spc="-50" dirty="0">
                <a:solidFill>
                  <a:srgbClr val="E46C09"/>
                </a:solidFill>
                <a:uFill>
                  <a:solidFill>
                    <a:srgbClr val="E46C09"/>
                  </a:solidFill>
                </a:uFill>
                <a:latin typeface="Calibri"/>
                <a:cs typeface="Calibri"/>
              </a:rPr>
              <a:t>:</a:t>
            </a:r>
            <a:endParaRPr sz="1800">
              <a:latin typeface="Calibri"/>
              <a:cs typeface="Calibri"/>
            </a:endParaRPr>
          </a:p>
          <a:p>
            <a:pPr marL="12700">
              <a:lnSpc>
                <a:spcPct val="100000"/>
              </a:lnSpc>
            </a:pPr>
            <a:r>
              <a:rPr sz="1800" b="1" dirty="0">
                <a:solidFill>
                  <a:srgbClr val="006FC0"/>
                </a:solidFill>
                <a:latin typeface="Calibri"/>
                <a:cs typeface="Calibri"/>
              </a:rPr>
              <a:t>les</a:t>
            </a:r>
            <a:r>
              <a:rPr sz="1800" spc="130" dirty="0">
                <a:solidFill>
                  <a:srgbClr val="006FC0"/>
                </a:solidFill>
                <a:latin typeface="Times New Roman"/>
                <a:cs typeface="Times New Roman"/>
              </a:rPr>
              <a:t> </a:t>
            </a:r>
            <a:r>
              <a:rPr sz="1800" b="1" dirty="0">
                <a:solidFill>
                  <a:srgbClr val="006FC0"/>
                </a:solidFill>
                <a:latin typeface="Calibri"/>
                <a:cs typeface="Calibri"/>
              </a:rPr>
              <a:t>méthodes</a:t>
            </a:r>
            <a:r>
              <a:rPr sz="1800" spc="130" dirty="0">
                <a:solidFill>
                  <a:srgbClr val="006FC0"/>
                </a:solidFill>
                <a:latin typeface="Times New Roman"/>
                <a:cs typeface="Times New Roman"/>
              </a:rPr>
              <a:t> </a:t>
            </a:r>
            <a:r>
              <a:rPr sz="1800" b="1" dirty="0">
                <a:solidFill>
                  <a:srgbClr val="006FC0"/>
                </a:solidFill>
                <a:latin typeface="Calibri"/>
                <a:cs typeface="Calibri"/>
              </a:rPr>
              <a:t>de</a:t>
            </a:r>
            <a:r>
              <a:rPr sz="1800" spc="130" dirty="0">
                <a:solidFill>
                  <a:srgbClr val="006FC0"/>
                </a:solidFill>
                <a:latin typeface="Times New Roman"/>
                <a:cs typeface="Times New Roman"/>
              </a:rPr>
              <a:t> </a:t>
            </a:r>
            <a:r>
              <a:rPr sz="1800" b="1" dirty="0">
                <a:solidFill>
                  <a:srgbClr val="006FC0"/>
                </a:solidFill>
                <a:latin typeface="Calibri"/>
                <a:cs typeface="Calibri"/>
              </a:rPr>
              <a:t>mesure</a:t>
            </a:r>
            <a:r>
              <a:rPr sz="1800" spc="135" dirty="0">
                <a:solidFill>
                  <a:srgbClr val="006FC0"/>
                </a:solidFill>
                <a:latin typeface="Times New Roman"/>
                <a:cs typeface="Times New Roman"/>
              </a:rPr>
              <a:t> </a:t>
            </a:r>
            <a:r>
              <a:rPr sz="1800" b="1" dirty="0">
                <a:solidFill>
                  <a:srgbClr val="006FC0"/>
                </a:solidFill>
                <a:latin typeface="Calibri"/>
                <a:cs typeface="Calibri"/>
              </a:rPr>
              <a:t>in</a:t>
            </a:r>
            <a:r>
              <a:rPr sz="1800" spc="130" dirty="0">
                <a:solidFill>
                  <a:srgbClr val="006FC0"/>
                </a:solidFill>
                <a:latin typeface="Times New Roman"/>
                <a:cs typeface="Times New Roman"/>
              </a:rPr>
              <a:t> </a:t>
            </a:r>
            <a:r>
              <a:rPr sz="1800" b="1" dirty="0">
                <a:solidFill>
                  <a:srgbClr val="006FC0"/>
                </a:solidFill>
                <a:latin typeface="Calibri"/>
                <a:cs typeface="Calibri"/>
              </a:rPr>
              <a:t>situ</a:t>
            </a:r>
            <a:r>
              <a:rPr sz="1800" spc="135" dirty="0">
                <a:solidFill>
                  <a:srgbClr val="006FC0"/>
                </a:solidFill>
                <a:latin typeface="Times New Roman"/>
                <a:cs typeface="Times New Roman"/>
              </a:rPr>
              <a:t> </a:t>
            </a:r>
            <a:r>
              <a:rPr sz="1800" b="1" dirty="0">
                <a:solidFill>
                  <a:srgbClr val="006FC0"/>
                </a:solidFill>
                <a:latin typeface="Calibri"/>
                <a:cs typeface="Calibri"/>
              </a:rPr>
              <a:t>qui</a:t>
            </a:r>
            <a:r>
              <a:rPr sz="1800" spc="130" dirty="0">
                <a:solidFill>
                  <a:srgbClr val="006FC0"/>
                </a:solidFill>
                <a:latin typeface="Times New Roman"/>
                <a:cs typeface="Times New Roman"/>
              </a:rPr>
              <a:t> </a:t>
            </a:r>
            <a:r>
              <a:rPr sz="1800" b="1" dirty="0">
                <a:solidFill>
                  <a:srgbClr val="006FC0"/>
                </a:solidFill>
                <a:latin typeface="Calibri"/>
                <a:cs typeface="Calibri"/>
              </a:rPr>
              <a:t>sont</a:t>
            </a:r>
            <a:r>
              <a:rPr sz="1800" spc="130" dirty="0">
                <a:solidFill>
                  <a:srgbClr val="006FC0"/>
                </a:solidFill>
                <a:latin typeface="Times New Roman"/>
                <a:cs typeface="Times New Roman"/>
              </a:rPr>
              <a:t> </a:t>
            </a:r>
            <a:r>
              <a:rPr sz="1800" b="1" dirty="0">
                <a:solidFill>
                  <a:srgbClr val="006FC0"/>
                </a:solidFill>
                <a:latin typeface="Calibri"/>
                <a:cs typeface="Calibri"/>
              </a:rPr>
              <a:t>basées</a:t>
            </a:r>
            <a:r>
              <a:rPr sz="1800" spc="130" dirty="0">
                <a:solidFill>
                  <a:srgbClr val="006FC0"/>
                </a:solidFill>
                <a:latin typeface="Times New Roman"/>
                <a:cs typeface="Times New Roman"/>
              </a:rPr>
              <a:t> </a:t>
            </a:r>
            <a:r>
              <a:rPr sz="1800" b="1" dirty="0">
                <a:solidFill>
                  <a:srgbClr val="006FC0"/>
                </a:solidFill>
                <a:latin typeface="Calibri"/>
                <a:cs typeface="Calibri"/>
              </a:rPr>
              <a:t>sur</a:t>
            </a:r>
            <a:r>
              <a:rPr sz="1800" spc="120" dirty="0">
                <a:solidFill>
                  <a:srgbClr val="006FC0"/>
                </a:solidFill>
                <a:latin typeface="Times New Roman"/>
                <a:cs typeface="Times New Roman"/>
              </a:rPr>
              <a:t> </a:t>
            </a:r>
            <a:r>
              <a:rPr sz="1800" b="1" dirty="0">
                <a:solidFill>
                  <a:srgbClr val="006FC0"/>
                </a:solidFill>
                <a:latin typeface="Calibri"/>
                <a:cs typeface="Calibri"/>
              </a:rPr>
              <a:t>la</a:t>
            </a:r>
            <a:r>
              <a:rPr sz="1800" spc="130" dirty="0">
                <a:solidFill>
                  <a:srgbClr val="006FC0"/>
                </a:solidFill>
                <a:latin typeface="Times New Roman"/>
                <a:cs typeface="Times New Roman"/>
              </a:rPr>
              <a:t> </a:t>
            </a:r>
            <a:r>
              <a:rPr sz="1800" b="1" dirty="0">
                <a:solidFill>
                  <a:srgbClr val="006FC0"/>
                </a:solidFill>
                <a:latin typeface="Calibri"/>
                <a:cs typeface="Calibri"/>
              </a:rPr>
              <a:t>mesure</a:t>
            </a:r>
            <a:r>
              <a:rPr sz="1800" spc="130" dirty="0">
                <a:solidFill>
                  <a:srgbClr val="006FC0"/>
                </a:solidFill>
                <a:latin typeface="Times New Roman"/>
                <a:cs typeface="Times New Roman"/>
              </a:rPr>
              <a:t> </a:t>
            </a:r>
            <a:r>
              <a:rPr sz="1800" b="1" dirty="0">
                <a:solidFill>
                  <a:srgbClr val="006FC0"/>
                </a:solidFill>
                <a:latin typeface="Calibri"/>
                <a:cs typeface="Calibri"/>
              </a:rPr>
              <a:t>des</a:t>
            </a:r>
            <a:r>
              <a:rPr sz="1800" spc="125" dirty="0">
                <a:solidFill>
                  <a:srgbClr val="006FC0"/>
                </a:solidFill>
                <a:latin typeface="Times New Roman"/>
                <a:cs typeface="Times New Roman"/>
              </a:rPr>
              <a:t> </a:t>
            </a:r>
            <a:r>
              <a:rPr sz="1800" b="1" dirty="0">
                <a:solidFill>
                  <a:srgbClr val="006FC0"/>
                </a:solidFill>
                <a:latin typeface="Calibri"/>
                <a:cs typeface="Calibri"/>
              </a:rPr>
              <a:t>propriétés</a:t>
            </a:r>
            <a:r>
              <a:rPr sz="1800" spc="125" dirty="0">
                <a:solidFill>
                  <a:srgbClr val="006FC0"/>
                </a:solidFill>
                <a:latin typeface="Times New Roman"/>
                <a:cs typeface="Times New Roman"/>
              </a:rPr>
              <a:t> </a:t>
            </a:r>
            <a:r>
              <a:rPr sz="1800" b="1" dirty="0">
                <a:solidFill>
                  <a:srgbClr val="006FC0"/>
                </a:solidFill>
                <a:latin typeface="Calibri"/>
                <a:cs typeface="Calibri"/>
              </a:rPr>
              <a:t>physique</a:t>
            </a:r>
            <a:r>
              <a:rPr sz="1800" spc="135" dirty="0">
                <a:solidFill>
                  <a:srgbClr val="006FC0"/>
                </a:solidFill>
                <a:latin typeface="Times New Roman"/>
                <a:cs typeface="Times New Roman"/>
              </a:rPr>
              <a:t> </a:t>
            </a:r>
            <a:r>
              <a:rPr sz="1800" b="1" spc="-20" dirty="0">
                <a:solidFill>
                  <a:srgbClr val="006FC0"/>
                </a:solidFill>
                <a:latin typeface="Calibri"/>
                <a:cs typeface="Calibri"/>
              </a:rPr>
              <a:t>d’un</a:t>
            </a:r>
            <a:endParaRPr sz="1800">
              <a:latin typeface="Calibri"/>
              <a:cs typeface="Calibri"/>
            </a:endParaRPr>
          </a:p>
          <a:p>
            <a:pPr marL="927100" marR="2103755" indent="-915035">
              <a:lnSpc>
                <a:spcPct val="100000"/>
              </a:lnSpc>
            </a:pPr>
            <a:r>
              <a:rPr sz="1800" b="1" spc="-10" dirty="0">
                <a:solidFill>
                  <a:srgbClr val="006FC0"/>
                </a:solidFill>
                <a:latin typeface="Calibri"/>
                <a:cs typeface="Calibri"/>
              </a:rPr>
              <a:t>terrain,</a:t>
            </a:r>
            <a:r>
              <a:rPr sz="1800" spc="-75" dirty="0">
                <a:solidFill>
                  <a:srgbClr val="006FC0"/>
                </a:solidFill>
                <a:latin typeface="Times New Roman"/>
                <a:cs typeface="Times New Roman"/>
              </a:rPr>
              <a:t> </a:t>
            </a:r>
            <a:r>
              <a:rPr sz="1800" b="1" dirty="0">
                <a:solidFill>
                  <a:srgbClr val="006FC0"/>
                </a:solidFill>
                <a:latin typeface="Calibri"/>
                <a:cs typeface="Calibri"/>
              </a:rPr>
              <a:t>et</a:t>
            </a:r>
            <a:r>
              <a:rPr sz="1800" spc="-65" dirty="0">
                <a:solidFill>
                  <a:srgbClr val="006FC0"/>
                </a:solidFill>
                <a:latin typeface="Times New Roman"/>
                <a:cs typeface="Times New Roman"/>
              </a:rPr>
              <a:t> </a:t>
            </a:r>
            <a:r>
              <a:rPr sz="1800" b="1" dirty="0">
                <a:solidFill>
                  <a:srgbClr val="006FC0"/>
                </a:solidFill>
                <a:latin typeface="Calibri"/>
                <a:cs typeface="Calibri"/>
              </a:rPr>
              <a:t>qui</a:t>
            </a:r>
            <a:r>
              <a:rPr sz="1800" spc="-80" dirty="0">
                <a:solidFill>
                  <a:srgbClr val="006FC0"/>
                </a:solidFill>
                <a:latin typeface="Times New Roman"/>
                <a:cs typeface="Times New Roman"/>
              </a:rPr>
              <a:t> </a:t>
            </a:r>
            <a:r>
              <a:rPr sz="1800" b="1" spc="-10" dirty="0">
                <a:solidFill>
                  <a:srgbClr val="006FC0"/>
                </a:solidFill>
                <a:latin typeface="Calibri"/>
                <a:cs typeface="Calibri"/>
              </a:rPr>
              <a:t>peuvent</a:t>
            </a:r>
            <a:r>
              <a:rPr sz="1800" spc="-75" dirty="0">
                <a:solidFill>
                  <a:srgbClr val="006FC0"/>
                </a:solidFill>
                <a:latin typeface="Times New Roman"/>
                <a:cs typeface="Times New Roman"/>
              </a:rPr>
              <a:t> </a:t>
            </a:r>
            <a:r>
              <a:rPr sz="1800" b="1" dirty="0">
                <a:solidFill>
                  <a:srgbClr val="006FC0"/>
                </a:solidFill>
                <a:latin typeface="Calibri"/>
                <a:cs typeface="Calibri"/>
              </a:rPr>
              <a:t>être</a:t>
            </a:r>
            <a:r>
              <a:rPr sz="1800" spc="-75" dirty="0">
                <a:solidFill>
                  <a:srgbClr val="006FC0"/>
                </a:solidFill>
                <a:latin typeface="Times New Roman"/>
                <a:cs typeface="Times New Roman"/>
              </a:rPr>
              <a:t> </a:t>
            </a:r>
            <a:r>
              <a:rPr sz="1800" b="1" dirty="0">
                <a:solidFill>
                  <a:srgbClr val="006FC0"/>
                </a:solidFill>
                <a:latin typeface="Calibri"/>
                <a:cs typeface="Calibri"/>
              </a:rPr>
              <a:t>mécanique,</a:t>
            </a:r>
            <a:r>
              <a:rPr sz="1800" spc="-85" dirty="0">
                <a:solidFill>
                  <a:srgbClr val="006FC0"/>
                </a:solidFill>
                <a:latin typeface="Times New Roman"/>
                <a:cs typeface="Times New Roman"/>
              </a:rPr>
              <a:t> </a:t>
            </a:r>
            <a:r>
              <a:rPr sz="1800" b="1" dirty="0">
                <a:solidFill>
                  <a:srgbClr val="006FC0"/>
                </a:solidFill>
                <a:latin typeface="Calibri"/>
                <a:cs typeface="Calibri"/>
              </a:rPr>
              <a:t>électrique,</a:t>
            </a:r>
            <a:r>
              <a:rPr sz="1800" spc="-80" dirty="0">
                <a:solidFill>
                  <a:srgbClr val="006FC0"/>
                </a:solidFill>
                <a:latin typeface="Times New Roman"/>
                <a:cs typeface="Times New Roman"/>
              </a:rPr>
              <a:t> </a:t>
            </a:r>
            <a:r>
              <a:rPr sz="1800" b="1" spc="-10" dirty="0">
                <a:solidFill>
                  <a:srgbClr val="006FC0"/>
                </a:solidFill>
                <a:latin typeface="Calibri"/>
                <a:cs typeface="Calibri"/>
              </a:rPr>
              <a:t>hydraulique… </a:t>
            </a:r>
            <a:r>
              <a:rPr sz="1800" b="1" spc="-10" dirty="0">
                <a:latin typeface="Calibri"/>
                <a:cs typeface="Calibri"/>
              </a:rPr>
              <a:t>Exemples:</a:t>
            </a:r>
            <a:r>
              <a:rPr sz="1800" spc="-85" dirty="0">
                <a:latin typeface="Times New Roman"/>
                <a:cs typeface="Times New Roman"/>
              </a:rPr>
              <a:t> </a:t>
            </a:r>
            <a:r>
              <a:rPr sz="1800" dirty="0">
                <a:latin typeface="Calibri"/>
                <a:cs typeface="Calibri"/>
              </a:rPr>
              <a:t>les</a:t>
            </a:r>
            <a:r>
              <a:rPr sz="1800" spc="-45" dirty="0">
                <a:latin typeface="Times New Roman"/>
                <a:cs typeface="Times New Roman"/>
              </a:rPr>
              <a:t> </a:t>
            </a:r>
            <a:r>
              <a:rPr sz="1800" dirty="0">
                <a:latin typeface="Calibri"/>
                <a:cs typeface="Calibri"/>
              </a:rPr>
              <a:t>essais</a:t>
            </a:r>
            <a:r>
              <a:rPr sz="1800" spc="-55" dirty="0">
                <a:latin typeface="Times New Roman"/>
                <a:cs typeface="Times New Roman"/>
              </a:rPr>
              <a:t> </a:t>
            </a:r>
            <a:r>
              <a:rPr sz="1800" spc="-10" dirty="0">
                <a:latin typeface="Calibri"/>
                <a:cs typeface="Calibri"/>
              </a:rPr>
              <a:t>géophysiques,</a:t>
            </a:r>
            <a:r>
              <a:rPr sz="1800" spc="-50" dirty="0">
                <a:latin typeface="Times New Roman"/>
                <a:cs typeface="Times New Roman"/>
              </a:rPr>
              <a:t> </a:t>
            </a:r>
            <a:r>
              <a:rPr sz="1800" spc="-10" dirty="0">
                <a:latin typeface="Calibri"/>
                <a:cs typeface="Calibri"/>
              </a:rPr>
              <a:t>mécaniques</a:t>
            </a:r>
            <a:r>
              <a:rPr sz="1800" spc="-55" dirty="0">
                <a:latin typeface="Times New Roman"/>
                <a:cs typeface="Times New Roman"/>
              </a:rPr>
              <a:t> </a:t>
            </a:r>
            <a:r>
              <a:rPr sz="1800" dirty="0">
                <a:latin typeface="Calibri"/>
                <a:cs typeface="Calibri"/>
              </a:rPr>
              <a:t>et</a:t>
            </a:r>
            <a:r>
              <a:rPr sz="1800" spc="-45" dirty="0">
                <a:latin typeface="Times New Roman"/>
                <a:cs typeface="Times New Roman"/>
              </a:rPr>
              <a:t> </a:t>
            </a:r>
            <a:r>
              <a:rPr sz="1800" spc="-10" dirty="0">
                <a:latin typeface="Calibri"/>
                <a:cs typeface="Calibri"/>
              </a:rPr>
              <a:t>hydrauliques.</a:t>
            </a:r>
            <a:endParaRPr sz="1800">
              <a:latin typeface="Calibri"/>
              <a:cs typeface="Calibri"/>
            </a:endParaRPr>
          </a:p>
          <a:p>
            <a:pPr marL="12700">
              <a:lnSpc>
                <a:spcPct val="100000"/>
              </a:lnSpc>
              <a:spcBef>
                <a:spcPts val="2160"/>
              </a:spcBef>
            </a:pPr>
            <a:r>
              <a:rPr sz="1800" dirty="0">
                <a:latin typeface="Calibri"/>
                <a:cs typeface="Calibri"/>
              </a:rPr>
              <a:t>Par</a:t>
            </a:r>
            <a:r>
              <a:rPr sz="1800" spc="-80" dirty="0">
                <a:latin typeface="Times New Roman"/>
                <a:cs typeface="Times New Roman"/>
              </a:rPr>
              <a:t> </a:t>
            </a:r>
            <a:r>
              <a:rPr sz="1800" spc="-10" dirty="0">
                <a:latin typeface="Calibri"/>
                <a:cs typeface="Calibri"/>
              </a:rPr>
              <a:t>rapport</a:t>
            </a:r>
            <a:r>
              <a:rPr sz="1800" spc="-65" dirty="0">
                <a:latin typeface="Times New Roman"/>
                <a:cs typeface="Times New Roman"/>
              </a:rPr>
              <a:t> </a:t>
            </a:r>
            <a:r>
              <a:rPr sz="1800" dirty="0">
                <a:latin typeface="Calibri"/>
                <a:cs typeface="Calibri"/>
              </a:rPr>
              <a:t>aux</a:t>
            </a:r>
            <a:r>
              <a:rPr sz="1800" spc="-70" dirty="0">
                <a:latin typeface="Times New Roman"/>
                <a:cs typeface="Times New Roman"/>
              </a:rPr>
              <a:t> </a:t>
            </a:r>
            <a:r>
              <a:rPr sz="1800" dirty="0">
                <a:latin typeface="Calibri"/>
                <a:cs typeface="Calibri"/>
              </a:rPr>
              <a:t>essais</a:t>
            </a:r>
            <a:r>
              <a:rPr sz="1800" spc="-80" dirty="0">
                <a:latin typeface="Times New Roman"/>
                <a:cs typeface="Times New Roman"/>
              </a:rPr>
              <a:t> </a:t>
            </a:r>
            <a:r>
              <a:rPr sz="1800" dirty="0">
                <a:latin typeface="Calibri"/>
                <a:cs typeface="Calibri"/>
              </a:rPr>
              <a:t>de</a:t>
            </a:r>
            <a:r>
              <a:rPr sz="1800" spc="-70" dirty="0">
                <a:latin typeface="Times New Roman"/>
                <a:cs typeface="Times New Roman"/>
              </a:rPr>
              <a:t> </a:t>
            </a:r>
            <a:r>
              <a:rPr sz="1800" spc="-10" dirty="0">
                <a:latin typeface="Calibri"/>
                <a:cs typeface="Calibri"/>
              </a:rPr>
              <a:t>laboratoire,</a:t>
            </a:r>
            <a:r>
              <a:rPr sz="1800" spc="-65" dirty="0">
                <a:latin typeface="Times New Roman"/>
                <a:cs typeface="Times New Roman"/>
              </a:rPr>
              <a:t> </a:t>
            </a:r>
            <a:r>
              <a:rPr sz="1800" dirty="0">
                <a:latin typeface="Calibri"/>
                <a:cs typeface="Calibri"/>
              </a:rPr>
              <a:t>les</a:t>
            </a:r>
            <a:r>
              <a:rPr sz="1800" spc="-70" dirty="0">
                <a:latin typeface="Times New Roman"/>
                <a:cs typeface="Times New Roman"/>
              </a:rPr>
              <a:t> </a:t>
            </a:r>
            <a:r>
              <a:rPr sz="1800" dirty="0">
                <a:latin typeface="Calibri"/>
                <a:cs typeface="Calibri"/>
              </a:rPr>
              <a:t>essais</a:t>
            </a:r>
            <a:r>
              <a:rPr sz="1800" spc="-80" dirty="0">
                <a:latin typeface="Times New Roman"/>
                <a:cs typeface="Times New Roman"/>
              </a:rPr>
              <a:t> </a:t>
            </a:r>
            <a:r>
              <a:rPr sz="1800" dirty="0">
                <a:latin typeface="Calibri"/>
                <a:cs typeface="Calibri"/>
              </a:rPr>
              <a:t>in</a:t>
            </a:r>
            <a:r>
              <a:rPr sz="1800" spc="-60" dirty="0">
                <a:latin typeface="Times New Roman"/>
                <a:cs typeface="Times New Roman"/>
              </a:rPr>
              <a:t> </a:t>
            </a:r>
            <a:r>
              <a:rPr sz="1800" dirty="0">
                <a:latin typeface="Calibri"/>
                <a:cs typeface="Calibri"/>
              </a:rPr>
              <a:t>situ</a:t>
            </a:r>
            <a:r>
              <a:rPr sz="1800" spc="-75" dirty="0">
                <a:latin typeface="Times New Roman"/>
                <a:cs typeface="Times New Roman"/>
              </a:rPr>
              <a:t> </a:t>
            </a:r>
            <a:r>
              <a:rPr sz="1800" spc="-10" dirty="0">
                <a:latin typeface="Calibri"/>
                <a:cs typeface="Calibri"/>
              </a:rPr>
              <a:t>présentent</a:t>
            </a:r>
            <a:r>
              <a:rPr sz="1800" spc="-70" dirty="0">
                <a:latin typeface="Times New Roman"/>
                <a:cs typeface="Times New Roman"/>
              </a:rPr>
              <a:t> </a:t>
            </a:r>
            <a:r>
              <a:rPr sz="1800" dirty="0">
                <a:latin typeface="Calibri"/>
                <a:cs typeface="Calibri"/>
              </a:rPr>
              <a:t>un</a:t>
            </a:r>
            <a:r>
              <a:rPr sz="1800" spc="-65" dirty="0">
                <a:latin typeface="Times New Roman"/>
                <a:cs typeface="Times New Roman"/>
              </a:rPr>
              <a:t> </a:t>
            </a:r>
            <a:r>
              <a:rPr sz="1800" dirty="0">
                <a:latin typeface="Calibri"/>
                <a:cs typeface="Calibri"/>
              </a:rPr>
              <a:t>certain</a:t>
            </a:r>
            <a:r>
              <a:rPr sz="1800" spc="-50" dirty="0">
                <a:latin typeface="Times New Roman"/>
                <a:cs typeface="Times New Roman"/>
              </a:rPr>
              <a:t> </a:t>
            </a:r>
            <a:r>
              <a:rPr sz="1800" spc="-10" dirty="0">
                <a:latin typeface="Calibri"/>
                <a:cs typeface="Calibri"/>
              </a:rPr>
              <a:t>nombre</a:t>
            </a:r>
            <a:r>
              <a:rPr sz="1800" spc="-70" dirty="0">
                <a:latin typeface="Times New Roman"/>
                <a:cs typeface="Times New Roman"/>
              </a:rPr>
              <a:t> </a:t>
            </a:r>
            <a:r>
              <a:rPr sz="1800" spc="-10" dirty="0">
                <a:latin typeface="Calibri"/>
                <a:cs typeface="Calibri"/>
              </a:rPr>
              <a:t>d’avantage</a:t>
            </a:r>
            <a:endParaRPr sz="1800">
              <a:latin typeface="Calibri"/>
              <a:cs typeface="Calibri"/>
            </a:endParaRPr>
          </a:p>
          <a:p>
            <a:pPr marL="178435" indent="-165735">
              <a:lnSpc>
                <a:spcPct val="100000"/>
              </a:lnSpc>
              <a:buChar char="•"/>
              <a:tabLst>
                <a:tab pos="178435" algn="l"/>
              </a:tabLst>
            </a:pPr>
            <a:r>
              <a:rPr sz="1800" dirty="0">
                <a:latin typeface="Calibri"/>
                <a:cs typeface="Calibri"/>
              </a:rPr>
              <a:t>Coût</a:t>
            </a:r>
            <a:r>
              <a:rPr sz="1800" spc="-65" dirty="0">
                <a:latin typeface="Times New Roman"/>
                <a:cs typeface="Times New Roman"/>
              </a:rPr>
              <a:t> </a:t>
            </a:r>
            <a:r>
              <a:rPr sz="1800" dirty="0">
                <a:latin typeface="Calibri"/>
                <a:cs typeface="Calibri"/>
              </a:rPr>
              <a:t>moins</a:t>
            </a:r>
            <a:r>
              <a:rPr sz="1800" spc="-75" dirty="0">
                <a:latin typeface="Times New Roman"/>
                <a:cs typeface="Times New Roman"/>
              </a:rPr>
              <a:t> </a:t>
            </a:r>
            <a:r>
              <a:rPr sz="1800" spc="-10" dirty="0">
                <a:latin typeface="Calibri"/>
                <a:cs typeface="Calibri"/>
              </a:rPr>
              <a:t>élevé.</a:t>
            </a:r>
            <a:endParaRPr sz="1800">
              <a:latin typeface="Calibri"/>
              <a:cs typeface="Calibri"/>
            </a:endParaRPr>
          </a:p>
          <a:p>
            <a:pPr marL="179070" indent="-166370">
              <a:lnSpc>
                <a:spcPct val="100000"/>
              </a:lnSpc>
              <a:buChar char="•"/>
              <a:tabLst>
                <a:tab pos="179070" algn="l"/>
              </a:tabLst>
            </a:pPr>
            <a:r>
              <a:rPr sz="1800" spc="-10" dirty="0">
                <a:latin typeface="Calibri"/>
                <a:cs typeface="Calibri"/>
              </a:rPr>
              <a:t>Remaniement</a:t>
            </a:r>
            <a:r>
              <a:rPr sz="1800" spc="-65" dirty="0">
                <a:latin typeface="Times New Roman"/>
                <a:cs typeface="Times New Roman"/>
              </a:rPr>
              <a:t> </a:t>
            </a:r>
            <a:r>
              <a:rPr sz="1800" dirty="0">
                <a:latin typeface="Calibri"/>
                <a:cs typeface="Calibri"/>
              </a:rPr>
              <a:t>du</a:t>
            </a:r>
            <a:r>
              <a:rPr sz="1800" spc="-70" dirty="0">
                <a:latin typeface="Times New Roman"/>
                <a:cs typeface="Times New Roman"/>
              </a:rPr>
              <a:t> </a:t>
            </a:r>
            <a:r>
              <a:rPr sz="1800" spc="-10" dirty="0">
                <a:latin typeface="Calibri"/>
                <a:cs typeface="Calibri"/>
              </a:rPr>
              <a:t>terrain</a:t>
            </a:r>
            <a:r>
              <a:rPr sz="1800" spc="-75" dirty="0">
                <a:latin typeface="Times New Roman"/>
                <a:cs typeface="Times New Roman"/>
              </a:rPr>
              <a:t> </a:t>
            </a:r>
            <a:r>
              <a:rPr sz="1800" spc="-10" dirty="0">
                <a:latin typeface="Calibri"/>
                <a:cs typeface="Calibri"/>
              </a:rPr>
              <a:t>généralement</a:t>
            </a:r>
            <a:r>
              <a:rPr sz="1800" spc="-80" dirty="0">
                <a:latin typeface="Times New Roman"/>
                <a:cs typeface="Times New Roman"/>
              </a:rPr>
              <a:t> </a:t>
            </a:r>
            <a:r>
              <a:rPr sz="1800" spc="-10" dirty="0">
                <a:latin typeface="Calibri"/>
                <a:cs typeface="Calibri"/>
              </a:rPr>
              <a:t>moindre.</a:t>
            </a:r>
            <a:endParaRPr sz="1800">
              <a:latin typeface="Calibri"/>
              <a:cs typeface="Calibri"/>
            </a:endParaRPr>
          </a:p>
          <a:p>
            <a:pPr marL="12700" marR="7620">
              <a:lnSpc>
                <a:spcPct val="100000"/>
              </a:lnSpc>
              <a:spcBef>
                <a:spcPts val="5"/>
              </a:spcBef>
              <a:tabLst>
                <a:tab pos="1170940" algn="l"/>
                <a:tab pos="1548765" algn="l"/>
                <a:tab pos="2456815" algn="l"/>
                <a:tab pos="2803525" algn="l"/>
                <a:tab pos="3877945" algn="l"/>
                <a:tab pos="5179060" algn="l"/>
                <a:tab pos="5650230" algn="l"/>
                <a:tab pos="6336030" algn="l"/>
                <a:tab pos="6713220" algn="l"/>
                <a:tab pos="7877175" algn="l"/>
                <a:tab pos="8311515" algn="l"/>
              </a:tabLst>
            </a:pPr>
            <a:r>
              <a:rPr sz="1800" spc="-10" dirty="0">
                <a:latin typeface="Calibri"/>
                <a:cs typeface="Calibri"/>
              </a:rPr>
              <a:t>Cependant</a:t>
            </a:r>
            <a:r>
              <a:rPr sz="1800" dirty="0">
                <a:latin typeface="Times New Roman"/>
                <a:cs typeface="Times New Roman"/>
              </a:rPr>
              <a:t>	</a:t>
            </a:r>
            <a:r>
              <a:rPr sz="1800" spc="-25" dirty="0">
                <a:latin typeface="Calibri"/>
                <a:cs typeface="Calibri"/>
              </a:rPr>
              <a:t>ne</a:t>
            </a:r>
            <a:r>
              <a:rPr sz="1800" dirty="0">
                <a:latin typeface="Times New Roman"/>
                <a:cs typeface="Times New Roman"/>
              </a:rPr>
              <a:t>	</a:t>
            </a:r>
            <a:r>
              <a:rPr sz="1800" spc="-10" dirty="0">
                <a:latin typeface="Calibri"/>
                <a:cs typeface="Calibri"/>
              </a:rPr>
              <a:t>peuvent</a:t>
            </a:r>
            <a:r>
              <a:rPr sz="1800" dirty="0">
                <a:latin typeface="Times New Roman"/>
                <a:cs typeface="Times New Roman"/>
              </a:rPr>
              <a:t>	</a:t>
            </a:r>
            <a:r>
              <a:rPr sz="1800" spc="-25" dirty="0">
                <a:latin typeface="Calibri"/>
                <a:cs typeface="Calibri"/>
              </a:rPr>
              <a:t>se</a:t>
            </a:r>
            <a:r>
              <a:rPr sz="1800" dirty="0">
                <a:latin typeface="Times New Roman"/>
                <a:cs typeface="Times New Roman"/>
              </a:rPr>
              <a:t>	</a:t>
            </a:r>
            <a:r>
              <a:rPr sz="1800" spc="-10" dirty="0">
                <a:latin typeface="Calibri"/>
                <a:cs typeface="Calibri"/>
              </a:rPr>
              <a:t>substituer</a:t>
            </a:r>
            <a:r>
              <a:rPr sz="1800" dirty="0">
                <a:latin typeface="Times New Roman"/>
                <a:cs typeface="Times New Roman"/>
              </a:rPr>
              <a:t>	</a:t>
            </a:r>
            <a:r>
              <a:rPr sz="1800" spc="-10" dirty="0">
                <a:latin typeface="Calibri"/>
                <a:cs typeface="Calibri"/>
              </a:rPr>
              <a:t>entièrement</a:t>
            </a:r>
            <a:r>
              <a:rPr sz="1800" dirty="0">
                <a:latin typeface="Times New Roman"/>
                <a:cs typeface="Times New Roman"/>
              </a:rPr>
              <a:t>	</a:t>
            </a:r>
            <a:r>
              <a:rPr sz="1800" spc="-25" dirty="0">
                <a:latin typeface="Calibri"/>
                <a:cs typeface="Calibri"/>
              </a:rPr>
              <a:t>aux</a:t>
            </a:r>
            <a:r>
              <a:rPr sz="1800" dirty="0">
                <a:latin typeface="Times New Roman"/>
                <a:cs typeface="Times New Roman"/>
              </a:rPr>
              <a:t>	</a:t>
            </a:r>
            <a:r>
              <a:rPr sz="1800" spc="-10" dirty="0">
                <a:latin typeface="Calibri"/>
                <a:cs typeface="Calibri"/>
              </a:rPr>
              <a:t>essais</a:t>
            </a:r>
            <a:r>
              <a:rPr sz="1800" dirty="0">
                <a:latin typeface="Times New Roman"/>
                <a:cs typeface="Times New Roman"/>
              </a:rPr>
              <a:t>	</a:t>
            </a:r>
            <a:r>
              <a:rPr sz="1800" spc="-25" dirty="0">
                <a:latin typeface="Calibri"/>
                <a:cs typeface="Calibri"/>
              </a:rPr>
              <a:t>de</a:t>
            </a:r>
            <a:r>
              <a:rPr sz="1800" dirty="0">
                <a:latin typeface="Times New Roman"/>
                <a:cs typeface="Times New Roman"/>
              </a:rPr>
              <a:t>	</a:t>
            </a:r>
            <a:r>
              <a:rPr sz="1800" spc="-10" dirty="0">
                <a:latin typeface="Calibri"/>
                <a:cs typeface="Calibri"/>
              </a:rPr>
              <a:t>laboratoire</a:t>
            </a:r>
            <a:r>
              <a:rPr sz="1800" dirty="0">
                <a:latin typeface="Times New Roman"/>
                <a:cs typeface="Times New Roman"/>
              </a:rPr>
              <a:t>	</a:t>
            </a:r>
            <a:r>
              <a:rPr sz="1800" spc="-25" dirty="0">
                <a:latin typeface="Calibri"/>
                <a:cs typeface="Calibri"/>
              </a:rPr>
              <a:t>qui</a:t>
            </a:r>
            <a:r>
              <a:rPr sz="1800" dirty="0">
                <a:latin typeface="Times New Roman"/>
                <a:cs typeface="Times New Roman"/>
              </a:rPr>
              <a:t>	</a:t>
            </a:r>
            <a:r>
              <a:rPr sz="1800" spc="-25" dirty="0">
                <a:latin typeface="Calibri"/>
                <a:cs typeface="Calibri"/>
              </a:rPr>
              <a:t>restent</a:t>
            </a:r>
            <a:r>
              <a:rPr sz="1800" spc="-25" dirty="0">
                <a:latin typeface="Times New Roman"/>
                <a:cs typeface="Times New Roman"/>
              </a:rPr>
              <a:t> </a:t>
            </a:r>
            <a:r>
              <a:rPr sz="1800" spc="-10" dirty="0">
                <a:latin typeface="Calibri"/>
                <a:cs typeface="Calibri"/>
              </a:rPr>
              <a:t>irremplaçables</a:t>
            </a:r>
            <a:r>
              <a:rPr sz="1800" spc="-65" dirty="0">
                <a:latin typeface="Times New Roman"/>
                <a:cs typeface="Times New Roman"/>
              </a:rPr>
              <a:t> </a:t>
            </a:r>
            <a:r>
              <a:rPr sz="1800" dirty="0">
                <a:latin typeface="Calibri"/>
                <a:cs typeface="Calibri"/>
              </a:rPr>
              <a:t>pour</a:t>
            </a:r>
            <a:r>
              <a:rPr sz="1800" spc="-70" dirty="0">
                <a:latin typeface="Times New Roman"/>
                <a:cs typeface="Times New Roman"/>
              </a:rPr>
              <a:t> </a:t>
            </a:r>
            <a:r>
              <a:rPr sz="1800" dirty="0">
                <a:latin typeface="Calibri"/>
                <a:cs typeface="Calibri"/>
              </a:rPr>
              <a:t>le</a:t>
            </a:r>
            <a:r>
              <a:rPr sz="1800" spc="-70" dirty="0">
                <a:latin typeface="Times New Roman"/>
                <a:cs typeface="Times New Roman"/>
              </a:rPr>
              <a:t> </a:t>
            </a:r>
            <a:r>
              <a:rPr sz="1800" dirty="0">
                <a:latin typeface="Calibri"/>
                <a:cs typeface="Calibri"/>
              </a:rPr>
              <a:t>calcul</a:t>
            </a:r>
            <a:r>
              <a:rPr sz="1800" spc="-60" dirty="0">
                <a:latin typeface="Times New Roman"/>
                <a:cs typeface="Times New Roman"/>
              </a:rPr>
              <a:t> </a:t>
            </a:r>
            <a:r>
              <a:rPr sz="1800" dirty="0">
                <a:latin typeface="Calibri"/>
                <a:cs typeface="Calibri"/>
              </a:rPr>
              <a:t>précis</a:t>
            </a:r>
            <a:r>
              <a:rPr sz="1800" spc="-60" dirty="0">
                <a:latin typeface="Times New Roman"/>
                <a:cs typeface="Times New Roman"/>
              </a:rPr>
              <a:t> </a:t>
            </a:r>
            <a:r>
              <a:rPr sz="1800" dirty="0">
                <a:latin typeface="Calibri"/>
                <a:cs typeface="Calibri"/>
              </a:rPr>
              <a:t>des</a:t>
            </a:r>
            <a:r>
              <a:rPr sz="1800" spc="-80" dirty="0">
                <a:latin typeface="Times New Roman"/>
                <a:cs typeface="Times New Roman"/>
              </a:rPr>
              <a:t> </a:t>
            </a:r>
            <a:r>
              <a:rPr sz="1800" spc="-10" dirty="0">
                <a:latin typeface="Calibri"/>
                <a:cs typeface="Calibri"/>
              </a:rPr>
              <a:t>fondations</a:t>
            </a:r>
            <a:r>
              <a:rPr sz="1800" spc="-75" dirty="0">
                <a:latin typeface="Times New Roman"/>
                <a:cs typeface="Times New Roman"/>
              </a:rPr>
              <a:t> </a:t>
            </a:r>
            <a:r>
              <a:rPr sz="1800" dirty="0">
                <a:latin typeface="Calibri"/>
                <a:cs typeface="Calibri"/>
              </a:rPr>
              <a:t>ou</a:t>
            </a:r>
            <a:r>
              <a:rPr sz="1800" spc="-70" dirty="0">
                <a:latin typeface="Times New Roman"/>
                <a:cs typeface="Times New Roman"/>
              </a:rPr>
              <a:t> </a:t>
            </a:r>
            <a:r>
              <a:rPr sz="1800" dirty="0">
                <a:latin typeface="Calibri"/>
                <a:cs typeface="Calibri"/>
              </a:rPr>
              <a:t>des</a:t>
            </a:r>
            <a:r>
              <a:rPr sz="1800" spc="-85" dirty="0">
                <a:latin typeface="Times New Roman"/>
                <a:cs typeface="Times New Roman"/>
              </a:rPr>
              <a:t> </a:t>
            </a:r>
            <a:r>
              <a:rPr sz="1800" spc="-10" dirty="0">
                <a:latin typeface="Calibri"/>
                <a:cs typeface="Calibri"/>
              </a:rPr>
              <a:t>ouvrages</a:t>
            </a:r>
            <a:r>
              <a:rPr sz="1800" spc="-75" dirty="0">
                <a:latin typeface="Times New Roman"/>
                <a:cs typeface="Times New Roman"/>
              </a:rPr>
              <a:t> </a:t>
            </a:r>
            <a:r>
              <a:rPr sz="1800" spc="-10" dirty="0">
                <a:latin typeface="Calibri"/>
                <a:cs typeface="Calibri"/>
              </a:rPr>
              <a:t>souterrains.</a:t>
            </a:r>
            <a:endParaRPr sz="1800">
              <a:latin typeface="Calibri"/>
              <a:cs typeface="Calibri"/>
            </a:endParaRPr>
          </a:p>
        </p:txBody>
      </p:sp>
      <p:pic>
        <p:nvPicPr>
          <p:cNvPr id="4" name="object 4"/>
          <p:cNvPicPr/>
          <p:nvPr/>
        </p:nvPicPr>
        <p:blipFill>
          <a:blip r:embed="rId2" cstate="print"/>
          <a:stretch>
            <a:fillRect/>
          </a:stretch>
        </p:blipFill>
        <p:spPr>
          <a:xfrm>
            <a:off x="0" y="4290059"/>
            <a:ext cx="3419855" cy="2567940"/>
          </a:xfrm>
          <a:prstGeom prst="rect">
            <a:avLst/>
          </a:prstGeom>
        </p:spPr>
      </p:pic>
      <p:pic>
        <p:nvPicPr>
          <p:cNvPr id="5" name="object 5"/>
          <p:cNvPicPr/>
          <p:nvPr/>
        </p:nvPicPr>
        <p:blipFill>
          <a:blip r:embed="rId3" cstate="print"/>
          <a:stretch>
            <a:fillRect/>
          </a:stretch>
        </p:blipFill>
        <p:spPr>
          <a:xfrm>
            <a:off x="3613403" y="4293107"/>
            <a:ext cx="5530596" cy="2564892"/>
          </a:xfrm>
          <a:prstGeom prst="rect">
            <a:avLst/>
          </a:prstGeom>
        </p:spPr>
      </p:pic>
      <p:pic>
        <p:nvPicPr>
          <p:cNvPr id="6" name="object 6"/>
          <p:cNvPicPr/>
          <p:nvPr/>
        </p:nvPicPr>
        <p:blipFill>
          <a:blip r:embed="rId4" cstate="print"/>
          <a:stretch>
            <a:fillRect/>
          </a:stretch>
        </p:blipFill>
        <p:spPr>
          <a:xfrm>
            <a:off x="8151876" y="0"/>
            <a:ext cx="990600" cy="765048"/>
          </a:xfrm>
          <a:prstGeom prst="rect">
            <a:avLst/>
          </a:prstGeom>
        </p:spPr>
      </p:pic>
      <p:sp>
        <p:nvSpPr>
          <p:cNvPr id="7" name="object 7"/>
          <p:cNvSpPr txBox="1">
            <a:spLocks noGrp="1"/>
          </p:cNvSpPr>
          <p:nvPr>
            <p:ph type="sldNum" sz="quarter" idx="7"/>
          </p:nvPr>
        </p:nvSpPr>
        <p:spPr>
          <a:prstGeom prst="rect">
            <a:avLst/>
          </a:prstGeom>
        </p:spPr>
        <p:txBody>
          <a:bodyPr vert="horz" wrap="square" lIns="0" tIns="71933" rIns="0" bIns="0" rtlCol="0">
            <a:spAutoFit/>
          </a:bodyPr>
          <a:lstStyle/>
          <a:p>
            <a:pPr marL="38100">
              <a:lnSpc>
                <a:spcPts val="1240"/>
              </a:lnSpc>
            </a:pPr>
            <a:fld id="{81D60167-4931-47E6-BA6A-407CBD079E47}" type="slidenum">
              <a:rPr spc="-25" dirty="0"/>
              <a:t>23</a:t>
            </a:fld>
            <a:endParaRPr spc="-2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2189" rIns="0" bIns="0" rtlCol="0">
            <a:spAutoFit/>
          </a:bodyPr>
          <a:lstStyle/>
          <a:p>
            <a:pPr marL="13970">
              <a:lnSpc>
                <a:spcPct val="100000"/>
              </a:lnSpc>
              <a:spcBef>
                <a:spcPts val="100"/>
              </a:spcBef>
            </a:pPr>
            <a:r>
              <a:rPr dirty="0"/>
              <a:t>3.</a:t>
            </a:r>
            <a:r>
              <a:rPr b="0" spc="-70" dirty="0">
                <a:latin typeface="Times New Roman"/>
                <a:cs typeface="Times New Roman"/>
              </a:rPr>
              <a:t> </a:t>
            </a:r>
            <a:r>
              <a:rPr dirty="0"/>
              <a:t>LA</a:t>
            </a:r>
            <a:r>
              <a:rPr b="0" spc="-70" dirty="0">
                <a:latin typeface="Times New Roman"/>
                <a:cs typeface="Times New Roman"/>
              </a:rPr>
              <a:t> </a:t>
            </a:r>
            <a:r>
              <a:rPr spc="-25" dirty="0"/>
              <a:t>STRATEGIE</a:t>
            </a:r>
            <a:r>
              <a:rPr b="0" spc="-80" dirty="0">
                <a:latin typeface="Times New Roman"/>
                <a:cs typeface="Times New Roman"/>
              </a:rPr>
              <a:t> </a:t>
            </a:r>
            <a:r>
              <a:rPr dirty="0"/>
              <a:t>DES</a:t>
            </a:r>
            <a:r>
              <a:rPr b="0" spc="-65" dirty="0">
                <a:latin typeface="Times New Roman"/>
                <a:cs typeface="Times New Roman"/>
              </a:rPr>
              <a:t> </a:t>
            </a:r>
            <a:r>
              <a:rPr spc="-10" dirty="0"/>
              <a:t>RECONNAISSANCES</a:t>
            </a:r>
          </a:p>
        </p:txBody>
      </p:sp>
      <p:sp>
        <p:nvSpPr>
          <p:cNvPr id="3" name="object 3"/>
          <p:cNvSpPr txBox="1"/>
          <p:nvPr/>
        </p:nvSpPr>
        <p:spPr>
          <a:xfrm>
            <a:off x="351523" y="475234"/>
            <a:ext cx="8712835" cy="310451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Pour</a:t>
            </a:r>
            <a:r>
              <a:rPr sz="1800" spc="-75" dirty="0">
                <a:latin typeface="Times New Roman"/>
                <a:cs typeface="Times New Roman"/>
              </a:rPr>
              <a:t> </a:t>
            </a:r>
            <a:r>
              <a:rPr sz="1800" spc="-10" dirty="0">
                <a:latin typeface="Calibri"/>
                <a:cs typeface="Calibri"/>
              </a:rPr>
              <a:t>compléter</a:t>
            </a:r>
            <a:r>
              <a:rPr sz="1800" spc="-60" dirty="0">
                <a:latin typeface="Times New Roman"/>
                <a:cs typeface="Times New Roman"/>
              </a:rPr>
              <a:t> </a:t>
            </a:r>
            <a:r>
              <a:rPr sz="1800" spc="-20" dirty="0">
                <a:latin typeface="Calibri"/>
                <a:cs typeface="Calibri"/>
              </a:rPr>
              <a:t>l’étude</a:t>
            </a:r>
            <a:r>
              <a:rPr sz="1800" spc="-10" dirty="0">
                <a:latin typeface="Calibri"/>
                <a:cs typeface="Calibri"/>
              </a:rPr>
              <a:t> géologique</a:t>
            </a:r>
            <a:r>
              <a:rPr sz="1800" spc="-60" dirty="0">
                <a:latin typeface="Times New Roman"/>
                <a:cs typeface="Times New Roman"/>
              </a:rPr>
              <a:t> </a:t>
            </a:r>
            <a:r>
              <a:rPr sz="1800" dirty="0">
                <a:latin typeface="Calibri"/>
                <a:cs typeface="Calibri"/>
              </a:rPr>
              <a:t>de</a:t>
            </a:r>
            <a:r>
              <a:rPr sz="1800" spc="-70" dirty="0">
                <a:latin typeface="Times New Roman"/>
                <a:cs typeface="Times New Roman"/>
              </a:rPr>
              <a:t> </a:t>
            </a:r>
            <a:r>
              <a:rPr sz="1800" spc="-10" dirty="0">
                <a:latin typeface="Calibri"/>
                <a:cs typeface="Calibri"/>
              </a:rPr>
              <a:t>surface,</a:t>
            </a:r>
            <a:r>
              <a:rPr sz="1800" spc="-80" dirty="0">
                <a:latin typeface="Times New Roman"/>
                <a:cs typeface="Times New Roman"/>
              </a:rPr>
              <a:t> </a:t>
            </a:r>
            <a:r>
              <a:rPr sz="1800" dirty="0">
                <a:latin typeface="Calibri"/>
                <a:cs typeface="Calibri"/>
              </a:rPr>
              <a:t>nous</a:t>
            </a:r>
            <a:r>
              <a:rPr sz="1800" spc="-60" dirty="0">
                <a:latin typeface="Times New Roman"/>
                <a:cs typeface="Times New Roman"/>
              </a:rPr>
              <a:t> </a:t>
            </a:r>
            <a:r>
              <a:rPr sz="1800" spc="-10" dirty="0">
                <a:latin typeface="Calibri"/>
                <a:cs typeface="Calibri"/>
              </a:rPr>
              <a:t>insisterons</a:t>
            </a:r>
            <a:r>
              <a:rPr sz="1800" spc="-75" dirty="0">
                <a:latin typeface="Times New Roman"/>
                <a:cs typeface="Times New Roman"/>
              </a:rPr>
              <a:t> </a:t>
            </a:r>
            <a:r>
              <a:rPr sz="1800" dirty="0">
                <a:latin typeface="Calibri"/>
                <a:cs typeface="Calibri"/>
              </a:rPr>
              <a:t>sur</a:t>
            </a:r>
            <a:r>
              <a:rPr sz="1800" spc="-85" dirty="0">
                <a:latin typeface="Times New Roman"/>
                <a:cs typeface="Times New Roman"/>
              </a:rPr>
              <a:t> </a:t>
            </a:r>
            <a:r>
              <a:rPr sz="1800" dirty="0">
                <a:latin typeface="Calibri"/>
                <a:cs typeface="Calibri"/>
              </a:rPr>
              <a:t>le</a:t>
            </a:r>
            <a:r>
              <a:rPr sz="1800" spc="-70" dirty="0">
                <a:latin typeface="Times New Roman"/>
                <a:cs typeface="Times New Roman"/>
              </a:rPr>
              <a:t> </a:t>
            </a:r>
            <a:r>
              <a:rPr sz="1800" dirty="0">
                <a:latin typeface="Calibri"/>
                <a:cs typeface="Calibri"/>
              </a:rPr>
              <a:t>fait</a:t>
            </a:r>
            <a:r>
              <a:rPr sz="1800" spc="-80" dirty="0">
                <a:latin typeface="Times New Roman"/>
                <a:cs typeface="Times New Roman"/>
              </a:rPr>
              <a:t> </a:t>
            </a:r>
            <a:r>
              <a:rPr sz="1800" spc="-10" dirty="0">
                <a:latin typeface="Calibri"/>
                <a:cs typeface="Calibri"/>
              </a:rPr>
              <a:t>qu’une:</a:t>
            </a:r>
            <a:endParaRPr sz="1800">
              <a:latin typeface="Calibri"/>
              <a:cs typeface="Calibri"/>
            </a:endParaRPr>
          </a:p>
          <a:p>
            <a:pPr>
              <a:lnSpc>
                <a:spcPct val="100000"/>
              </a:lnSpc>
              <a:spcBef>
                <a:spcPts val="1160"/>
              </a:spcBef>
            </a:pPr>
            <a:endParaRPr sz="1800">
              <a:latin typeface="Calibri"/>
              <a:cs typeface="Calibri"/>
            </a:endParaRPr>
          </a:p>
          <a:p>
            <a:pPr marL="463550" indent="-450850">
              <a:lnSpc>
                <a:spcPct val="100000"/>
              </a:lnSpc>
              <a:buFont typeface="Arial MT"/>
              <a:buChar char="•"/>
              <a:tabLst>
                <a:tab pos="463550" algn="l"/>
              </a:tabLst>
            </a:pPr>
            <a:r>
              <a:rPr sz="1800" dirty="0">
                <a:latin typeface="Calibri"/>
                <a:cs typeface="Calibri"/>
              </a:rPr>
              <a:t>Campagne</a:t>
            </a:r>
            <a:r>
              <a:rPr sz="1800" spc="-80" dirty="0">
                <a:latin typeface="Times New Roman"/>
                <a:cs typeface="Times New Roman"/>
              </a:rPr>
              <a:t> </a:t>
            </a:r>
            <a:r>
              <a:rPr sz="1800" dirty="0">
                <a:latin typeface="Calibri"/>
                <a:cs typeface="Calibri"/>
              </a:rPr>
              <a:t>de</a:t>
            </a:r>
            <a:r>
              <a:rPr sz="1800" spc="-70" dirty="0">
                <a:latin typeface="Times New Roman"/>
                <a:cs typeface="Times New Roman"/>
              </a:rPr>
              <a:t> </a:t>
            </a:r>
            <a:r>
              <a:rPr sz="1800" spc="-10" dirty="0">
                <a:latin typeface="Calibri"/>
                <a:cs typeface="Calibri"/>
              </a:rPr>
              <a:t>reconnaissance</a:t>
            </a:r>
            <a:r>
              <a:rPr sz="1800" spc="-60" dirty="0">
                <a:latin typeface="Times New Roman"/>
                <a:cs typeface="Times New Roman"/>
              </a:rPr>
              <a:t> </a:t>
            </a:r>
            <a:r>
              <a:rPr sz="1800" dirty="0">
                <a:latin typeface="Calibri"/>
                <a:cs typeface="Calibri"/>
              </a:rPr>
              <a:t>doit</a:t>
            </a:r>
            <a:r>
              <a:rPr sz="1800" spc="-80" dirty="0">
                <a:latin typeface="Times New Roman"/>
                <a:cs typeface="Times New Roman"/>
              </a:rPr>
              <a:t> </a:t>
            </a:r>
            <a:r>
              <a:rPr sz="1800" spc="-10" dirty="0">
                <a:latin typeface="Calibri"/>
                <a:cs typeface="Calibri"/>
              </a:rPr>
              <a:t>toujours</a:t>
            </a:r>
            <a:r>
              <a:rPr sz="1800" spc="-75" dirty="0">
                <a:latin typeface="Times New Roman"/>
                <a:cs typeface="Times New Roman"/>
              </a:rPr>
              <a:t> </a:t>
            </a:r>
            <a:r>
              <a:rPr sz="1800" dirty="0">
                <a:latin typeface="Calibri"/>
                <a:cs typeface="Calibri"/>
              </a:rPr>
              <a:t>être</a:t>
            </a:r>
            <a:r>
              <a:rPr sz="1800" spc="-80" dirty="0">
                <a:latin typeface="Times New Roman"/>
                <a:cs typeface="Times New Roman"/>
              </a:rPr>
              <a:t> </a:t>
            </a:r>
            <a:r>
              <a:rPr sz="1800" dirty="0">
                <a:latin typeface="Calibri"/>
                <a:cs typeface="Calibri"/>
              </a:rPr>
              <a:t>menée</a:t>
            </a:r>
            <a:r>
              <a:rPr sz="1800" spc="-65" dirty="0">
                <a:latin typeface="Times New Roman"/>
                <a:cs typeface="Times New Roman"/>
              </a:rPr>
              <a:t> </a:t>
            </a:r>
            <a:r>
              <a:rPr sz="1800" spc="-10" dirty="0">
                <a:latin typeface="Calibri"/>
                <a:cs typeface="Calibri"/>
              </a:rPr>
              <a:t>avec</a:t>
            </a:r>
            <a:r>
              <a:rPr sz="1800" spc="-95" dirty="0">
                <a:latin typeface="Times New Roman"/>
                <a:cs typeface="Times New Roman"/>
              </a:rPr>
              <a:t> </a:t>
            </a:r>
            <a:r>
              <a:rPr sz="1800" dirty="0">
                <a:latin typeface="Calibri"/>
                <a:cs typeface="Calibri"/>
              </a:rPr>
              <a:t>méthode</a:t>
            </a:r>
            <a:r>
              <a:rPr sz="1800" spc="-70" dirty="0">
                <a:latin typeface="Times New Roman"/>
                <a:cs typeface="Times New Roman"/>
              </a:rPr>
              <a:t> </a:t>
            </a:r>
            <a:r>
              <a:rPr sz="1800" dirty="0">
                <a:latin typeface="Calibri"/>
                <a:cs typeface="Calibri"/>
              </a:rPr>
              <a:t>et</a:t>
            </a:r>
            <a:r>
              <a:rPr sz="1800" spc="-75" dirty="0">
                <a:latin typeface="Times New Roman"/>
                <a:cs typeface="Times New Roman"/>
              </a:rPr>
              <a:t> </a:t>
            </a:r>
            <a:r>
              <a:rPr sz="1800" spc="-10" dirty="0">
                <a:latin typeface="Calibri"/>
                <a:cs typeface="Calibri"/>
              </a:rPr>
              <a:t>précision.</a:t>
            </a:r>
            <a:endParaRPr sz="1800">
              <a:latin typeface="Calibri"/>
              <a:cs typeface="Calibri"/>
            </a:endParaRPr>
          </a:p>
          <a:p>
            <a:pPr marL="463550" indent="-450850">
              <a:lnSpc>
                <a:spcPct val="100000"/>
              </a:lnSpc>
              <a:spcBef>
                <a:spcPts val="1200"/>
              </a:spcBef>
              <a:buFont typeface="Arial MT"/>
              <a:buChar char="•"/>
              <a:tabLst>
                <a:tab pos="463550" algn="l"/>
              </a:tabLst>
            </a:pPr>
            <a:r>
              <a:rPr sz="1800" dirty="0">
                <a:latin typeface="Calibri"/>
                <a:cs typeface="Calibri"/>
              </a:rPr>
              <a:t>Le</a:t>
            </a:r>
            <a:r>
              <a:rPr sz="1800" spc="-70" dirty="0">
                <a:latin typeface="Times New Roman"/>
                <a:cs typeface="Times New Roman"/>
              </a:rPr>
              <a:t> </a:t>
            </a:r>
            <a:r>
              <a:rPr sz="1800" dirty="0">
                <a:latin typeface="Calibri"/>
                <a:cs typeface="Calibri"/>
              </a:rPr>
              <a:t>choix</a:t>
            </a:r>
            <a:r>
              <a:rPr sz="1800" spc="-70" dirty="0">
                <a:latin typeface="Times New Roman"/>
                <a:cs typeface="Times New Roman"/>
              </a:rPr>
              <a:t> </a:t>
            </a:r>
            <a:r>
              <a:rPr sz="1800" dirty="0">
                <a:latin typeface="Calibri"/>
                <a:cs typeface="Calibri"/>
              </a:rPr>
              <a:t>de</a:t>
            </a:r>
            <a:r>
              <a:rPr sz="1800" spc="-65" dirty="0">
                <a:latin typeface="Times New Roman"/>
                <a:cs typeface="Times New Roman"/>
              </a:rPr>
              <a:t> </a:t>
            </a:r>
            <a:r>
              <a:rPr sz="1800" dirty="0">
                <a:latin typeface="Calibri"/>
                <a:cs typeface="Calibri"/>
              </a:rPr>
              <a:t>la</a:t>
            </a:r>
            <a:r>
              <a:rPr sz="1800" spc="-85" dirty="0">
                <a:latin typeface="Times New Roman"/>
                <a:cs typeface="Times New Roman"/>
              </a:rPr>
              <a:t> </a:t>
            </a:r>
            <a:r>
              <a:rPr sz="1800" dirty="0">
                <a:latin typeface="Calibri"/>
                <a:cs typeface="Calibri"/>
              </a:rPr>
              <a:t>méthode</a:t>
            </a:r>
            <a:r>
              <a:rPr sz="1800" spc="-65" dirty="0">
                <a:latin typeface="Times New Roman"/>
                <a:cs typeface="Times New Roman"/>
              </a:rPr>
              <a:t> </a:t>
            </a:r>
            <a:r>
              <a:rPr sz="1800" dirty="0">
                <a:latin typeface="Calibri"/>
                <a:cs typeface="Calibri"/>
              </a:rPr>
              <a:t>dépond</a:t>
            </a:r>
            <a:r>
              <a:rPr sz="1800" spc="-75" dirty="0">
                <a:latin typeface="Times New Roman"/>
                <a:cs typeface="Times New Roman"/>
              </a:rPr>
              <a:t> </a:t>
            </a:r>
            <a:r>
              <a:rPr sz="1800" dirty="0">
                <a:latin typeface="Calibri"/>
                <a:cs typeface="Calibri"/>
              </a:rPr>
              <a:t>de</a:t>
            </a:r>
            <a:r>
              <a:rPr sz="1800" spc="-70" dirty="0">
                <a:latin typeface="Times New Roman"/>
                <a:cs typeface="Times New Roman"/>
              </a:rPr>
              <a:t> </a:t>
            </a:r>
            <a:r>
              <a:rPr sz="1800" dirty="0">
                <a:latin typeface="Calibri"/>
                <a:cs typeface="Calibri"/>
              </a:rPr>
              <a:t>la</a:t>
            </a:r>
            <a:r>
              <a:rPr sz="1800" spc="-65" dirty="0">
                <a:latin typeface="Times New Roman"/>
                <a:cs typeface="Times New Roman"/>
              </a:rPr>
              <a:t> </a:t>
            </a:r>
            <a:r>
              <a:rPr sz="1800" dirty="0">
                <a:latin typeface="Calibri"/>
                <a:cs typeface="Calibri"/>
              </a:rPr>
              <a:t>nature</a:t>
            </a:r>
            <a:r>
              <a:rPr sz="1800" spc="-85" dirty="0">
                <a:latin typeface="Times New Roman"/>
                <a:cs typeface="Times New Roman"/>
              </a:rPr>
              <a:t> </a:t>
            </a:r>
            <a:r>
              <a:rPr sz="1800" dirty="0">
                <a:latin typeface="Calibri"/>
                <a:cs typeface="Calibri"/>
              </a:rPr>
              <a:t>du</a:t>
            </a:r>
            <a:r>
              <a:rPr sz="1800" spc="-65" dirty="0">
                <a:latin typeface="Times New Roman"/>
                <a:cs typeface="Times New Roman"/>
              </a:rPr>
              <a:t> </a:t>
            </a:r>
            <a:r>
              <a:rPr sz="1800" spc="-10" dirty="0">
                <a:latin typeface="Calibri"/>
                <a:cs typeface="Calibri"/>
              </a:rPr>
              <a:t>problème.</a:t>
            </a:r>
            <a:endParaRPr sz="1800">
              <a:latin typeface="Calibri"/>
              <a:cs typeface="Calibri"/>
            </a:endParaRPr>
          </a:p>
          <a:p>
            <a:pPr marL="463550" indent="-450850">
              <a:lnSpc>
                <a:spcPct val="100000"/>
              </a:lnSpc>
              <a:spcBef>
                <a:spcPts val="1205"/>
              </a:spcBef>
              <a:buFont typeface="Arial MT"/>
              <a:buChar char="•"/>
              <a:tabLst>
                <a:tab pos="463550" algn="l"/>
              </a:tabLst>
            </a:pPr>
            <a:r>
              <a:rPr sz="1800" spc="-10" dirty="0">
                <a:latin typeface="Calibri"/>
                <a:cs typeface="Calibri"/>
              </a:rPr>
              <a:t>Combinaison</a:t>
            </a:r>
            <a:r>
              <a:rPr sz="1800" spc="-60" dirty="0">
                <a:latin typeface="Times New Roman"/>
                <a:cs typeface="Times New Roman"/>
              </a:rPr>
              <a:t> </a:t>
            </a:r>
            <a:r>
              <a:rPr sz="1800" dirty="0">
                <a:latin typeface="Calibri"/>
                <a:cs typeface="Calibri"/>
              </a:rPr>
              <a:t>de</a:t>
            </a:r>
            <a:r>
              <a:rPr sz="1800" spc="-60" dirty="0">
                <a:latin typeface="Times New Roman"/>
                <a:cs typeface="Times New Roman"/>
              </a:rPr>
              <a:t> </a:t>
            </a:r>
            <a:r>
              <a:rPr sz="1800" spc="-10" dirty="0">
                <a:latin typeface="Calibri"/>
                <a:cs typeface="Calibri"/>
              </a:rPr>
              <a:t>plusieurs</a:t>
            </a:r>
            <a:r>
              <a:rPr sz="1800" spc="-55" dirty="0">
                <a:latin typeface="Times New Roman"/>
                <a:cs typeface="Times New Roman"/>
              </a:rPr>
              <a:t> </a:t>
            </a:r>
            <a:r>
              <a:rPr sz="1800" dirty="0">
                <a:latin typeface="Calibri"/>
                <a:cs typeface="Calibri"/>
              </a:rPr>
              <a:t>méthodes</a:t>
            </a:r>
            <a:r>
              <a:rPr sz="1800" spc="-65" dirty="0">
                <a:latin typeface="Times New Roman"/>
                <a:cs typeface="Times New Roman"/>
              </a:rPr>
              <a:t> </a:t>
            </a:r>
            <a:r>
              <a:rPr sz="1800" dirty="0">
                <a:latin typeface="Calibri"/>
                <a:cs typeface="Calibri"/>
              </a:rPr>
              <a:t>est</a:t>
            </a:r>
            <a:r>
              <a:rPr sz="1800" spc="-75" dirty="0">
                <a:latin typeface="Times New Roman"/>
                <a:cs typeface="Times New Roman"/>
              </a:rPr>
              <a:t> </a:t>
            </a:r>
            <a:r>
              <a:rPr sz="1800" dirty="0">
                <a:latin typeface="Calibri"/>
                <a:cs typeface="Calibri"/>
              </a:rPr>
              <a:t>un</a:t>
            </a:r>
            <a:r>
              <a:rPr sz="1800" spc="-70" dirty="0">
                <a:latin typeface="Times New Roman"/>
                <a:cs typeface="Times New Roman"/>
              </a:rPr>
              <a:t> </a:t>
            </a:r>
            <a:r>
              <a:rPr sz="1800" dirty="0">
                <a:latin typeface="Calibri"/>
                <a:cs typeface="Calibri"/>
              </a:rPr>
              <a:t>bon</a:t>
            </a:r>
            <a:r>
              <a:rPr sz="1800" spc="-60" dirty="0">
                <a:latin typeface="Times New Roman"/>
                <a:cs typeface="Times New Roman"/>
              </a:rPr>
              <a:t> </a:t>
            </a:r>
            <a:r>
              <a:rPr sz="1800" spc="-10" dirty="0">
                <a:latin typeface="Calibri"/>
                <a:cs typeface="Calibri"/>
              </a:rPr>
              <a:t>choix.</a:t>
            </a:r>
            <a:endParaRPr sz="1800">
              <a:latin typeface="Calibri"/>
              <a:cs typeface="Calibri"/>
            </a:endParaRPr>
          </a:p>
          <a:p>
            <a:pPr marL="463550" marR="5080" indent="-451484" algn="just">
              <a:lnSpc>
                <a:spcPct val="100000"/>
              </a:lnSpc>
              <a:spcBef>
                <a:spcPts val="1200"/>
              </a:spcBef>
              <a:buFont typeface="Arial MT"/>
              <a:buChar char="•"/>
              <a:tabLst>
                <a:tab pos="463550" algn="l"/>
              </a:tabLst>
            </a:pPr>
            <a:r>
              <a:rPr sz="1800" dirty="0">
                <a:latin typeface="Calibri"/>
                <a:cs typeface="Calibri"/>
              </a:rPr>
              <a:t>Résolution</a:t>
            </a:r>
            <a:r>
              <a:rPr sz="1800" spc="35" dirty="0">
                <a:latin typeface="Times New Roman"/>
                <a:cs typeface="Times New Roman"/>
              </a:rPr>
              <a:t>  </a:t>
            </a:r>
            <a:r>
              <a:rPr sz="1800" dirty="0">
                <a:latin typeface="Calibri"/>
                <a:cs typeface="Calibri"/>
              </a:rPr>
              <a:t>des</a:t>
            </a:r>
            <a:r>
              <a:rPr sz="1800" spc="30" dirty="0">
                <a:latin typeface="Times New Roman"/>
                <a:cs typeface="Times New Roman"/>
              </a:rPr>
              <a:t>  </a:t>
            </a:r>
            <a:r>
              <a:rPr sz="1800" dirty="0">
                <a:latin typeface="Calibri"/>
                <a:cs typeface="Calibri"/>
              </a:rPr>
              <a:t>problèmes</a:t>
            </a:r>
            <a:r>
              <a:rPr sz="1800" spc="30" dirty="0">
                <a:latin typeface="Times New Roman"/>
                <a:cs typeface="Times New Roman"/>
              </a:rPr>
              <a:t>  </a:t>
            </a:r>
            <a:r>
              <a:rPr sz="1800" dirty="0">
                <a:latin typeface="Calibri"/>
                <a:cs typeface="Calibri"/>
              </a:rPr>
              <a:t>généraux</a:t>
            </a:r>
            <a:r>
              <a:rPr sz="1800" spc="30" dirty="0">
                <a:latin typeface="Times New Roman"/>
                <a:cs typeface="Times New Roman"/>
              </a:rPr>
              <a:t>  </a:t>
            </a:r>
            <a:r>
              <a:rPr sz="1800" dirty="0">
                <a:latin typeface="Calibri"/>
                <a:cs typeface="Calibri"/>
              </a:rPr>
              <a:t>à</a:t>
            </a:r>
            <a:r>
              <a:rPr sz="1800" spc="30" dirty="0">
                <a:latin typeface="Times New Roman"/>
                <a:cs typeface="Times New Roman"/>
              </a:rPr>
              <a:t>  </a:t>
            </a:r>
            <a:r>
              <a:rPr sz="1800" dirty="0">
                <a:latin typeface="Calibri"/>
                <a:cs typeface="Calibri"/>
              </a:rPr>
              <a:t>celles</a:t>
            </a:r>
            <a:r>
              <a:rPr sz="1800" spc="35" dirty="0">
                <a:latin typeface="Times New Roman"/>
                <a:cs typeface="Times New Roman"/>
              </a:rPr>
              <a:t>  </a:t>
            </a:r>
            <a:r>
              <a:rPr sz="1800" dirty="0">
                <a:latin typeface="Calibri"/>
                <a:cs typeface="Calibri"/>
              </a:rPr>
              <a:t>des</a:t>
            </a:r>
            <a:r>
              <a:rPr sz="1800" spc="30" dirty="0">
                <a:latin typeface="Times New Roman"/>
                <a:cs typeface="Times New Roman"/>
              </a:rPr>
              <a:t>  </a:t>
            </a:r>
            <a:r>
              <a:rPr sz="1800" dirty="0">
                <a:latin typeface="Calibri"/>
                <a:cs typeface="Calibri"/>
              </a:rPr>
              <a:t>points</a:t>
            </a:r>
            <a:r>
              <a:rPr sz="1800" spc="25" dirty="0">
                <a:latin typeface="Times New Roman"/>
                <a:cs typeface="Times New Roman"/>
              </a:rPr>
              <a:t>  </a:t>
            </a:r>
            <a:r>
              <a:rPr sz="1800" dirty="0">
                <a:latin typeface="Calibri"/>
                <a:cs typeface="Calibri"/>
              </a:rPr>
              <a:t>particuliers.</a:t>
            </a:r>
            <a:r>
              <a:rPr sz="1800" spc="30" dirty="0">
                <a:latin typeface="Times New Roman"/>
                <a:cs typeface="Times New Roman"/>
              </a:rPr>
              <a:t>  </a:t>
            </a:r>
            <a:r>
              <a:rPr sz="1800" dirty="0">
                <a:latin typeface="Calibri"/>
                <a:cs typeface="Calibri"/>
              </a:rPr>
              <a:t>On</a:t>
            </a:r>
            <a:r>
              <a:rPr sz="1800" spc="35" dirty="0">
                <a:latin typeface="Times New Roman"/>
                <a:cs typeface="Times New Roman"/>
              </a:rPr>
              <a:t>  </a:t>
            </a:r>
            <a:r>
              <a:rPr sz="1800" spc="-10" dirty="0">
                <a:latin typeface="Calibri"/>
                <a:cs typeface="Calibri"/>
              </a:rPr>
              <a:t>réservera</a:t>
            </a:r>
            <a:r>
              <a:rPr sz="1800" spc="-10" dirty="0">
                <a:latin typeface="Times New Roman"/>
                <a:cs typeface="Times New Roman"/>
              </a:rPr>
              <a:t> </a:t>
            </a:r>
            <a:r>
              <a:rPr sz="1800" dirty="0">
                <a:latin typeface="Calibri"/>
                <a:cs typeface="Calibri"/>
              </a:rPr>
              <a:t>toujours</a:t>
            </a:r>
            <a:r>
              <a:rPr sz="1800" spc="40" dirty="0">
                <a:latin typeface="Times New Roman"/>
                <a:cs typeface="Times New Roman"/>
              </a:rPr>
              <a:t> </a:t>
            </a:r>
            <a:r>
              <a:rPr sz="1800" dirty="0">
                <a:latin typeface="Calibri"/>
                <a:cs typeface="Calibri"/>
              </a:rPr>
              <a:t>les</a:t>
            </a:r>
            <a:r>
              <a:rPr sz="1800" spc="45" dirty="0">
                <a:latin typeface="Times New Roman"/>
                <a:cs typeface="Times New Roman"/>
              </a:rPr>
              <a:t> </a:t>
            </a:r>
            <a:r>
              <a:rPr sz="1800" dirty="0">
                <a:latin typeface="Calibri"/>
                <a:cs typeface="Calibri"/>
              </a:rPr>
              <a:t>essais</a:t>
            </a:r>
            <a:r>
              <a:rPr sz="1800" spc="35" dirty="0">
                <a:latin typeface="Times New Roman"/>
                <a:cs typeface="Times New Roman"/>
              </a:rPr>
              <a:t> </a:t>
            </a:r>
            <a:r>
              <a:rPr sz="1800" dirty="0">
                <a:latin typeface="Calibri"/>
                <a:cs typeface="Calibri"/>
              </a:rPr>
              <a:t>ponctuels</a:t>
            </a:r>
            <a:r>
              <a:rPr sz="1800" spc="50" dirty="0">
                <a:latin typeface="Times New Roman"/>
                <a:cs typeface="Times New Roman"/>
              </a:rPr>
              <a:t> </a:t>
            </a:r>
            <a:r>
              <a:rPr sz="1800" dirty="0">
                <a:latin typeface="Calibri"/>
                <a:cs typeface="Calibri"/>
              </a:rPr>
              <a:t>et</a:t>
            </a:r>
            <a:r>
              <a:rPr sz="1800" spc="40" dirty="0">
                <a:latin typeface="Times New Roman"/>
                <a:cs typeface="Times New Roman"/>
              </a:rPr>
              <a:t> </a:t>
            </a:r>
            <a:r>
              <a:rPr sz="1800" dirty="0">
                <a:latin typeface="Calibri"/>
                <a:cs typeface="Calibri"/>
              </a:rPr>
              <a:t>coûteux</a:t>
            </a:r>
            <a:r>
              <a:rPr sz="1800" spc="40" dirty="0">
                <a:latin typeface="Times New Roman"/>
                <a:cs typeface="Times New Roman"/>
              </a:rPr>
              <a:t> </a:t>
            </a:r>
            <a:r>
              <a:rPr sz="1800" dirty="0">
                <a:latin typeface="Calibri"/>
                <a:cs typeface="Calibri"/>
              </a:rPr>
              <a:t>pour</a:t>
            </a:r>
            <a:r>
              <a:rPr sz="1800" spc="35" dirty="0">
                <a:latin typeface="Times New Roman"/>
                <a:cs typeface="Times New Roman"/>
              </a:rPr>
              <a:t> </a:t>
            </a:r>
            <a:r>
              <a:rPr sz="1800" dirty="0">
                <a:latin typeface="Calibri"/>
                <a:cs typeface="Calibri"/>
              </a:rPr>
              <a:t>la</a:t>
            </a:r>
            <a:r>
              <a:rPr sz="1800" spc="45" dirty="0">
                <a:latin typeface="Times New Roman"/>
                <a:cs typeface="Times New Roman"/>
              </a:rPr>
              <a:t> </a:t>
            </a:r>
            <a:r>
              <a:rPr sz="1800" dirty="0">
                <a:latin typeface="Calibri"/>
                <a:cs typeface="Calibri"/>
              </a:rPr>
              <a:t>deuxième</a:t>
            </a:r>
            <a:r>
              <a:rPr sz="1800" spc="45" dirty="0">
                <a:latin typeface="Times New Roman"/>
                <a:cs typeface="Times New Roman"/>
              </a:rPr>
              <a:t> </a:t>
            </a:r>
            <a:r>
              <a:rPr sz="1800" dirty="0">
                <a:latin typeface="Calibri"/>
                <a:cs typeface="Calibri"/>
              </a:rPr>
              <a:t>ou</a:t>
            </a:r>
            <a:r>
              <a:rPr sz="1800" spc="35" dirty="0">
                <a:latin typeface="Times New Roman"/>
                <a:cs typeface="Times New Roman"/>
              </a:rPr>
              <a:t> </a:t>
            </a:r>
            <a:r>
              <a:rPr sz="1800" dirty="0">
                <a:latin typeface="Calibri"/>
                <a:cs typeface="Calibri"/>
              </a:rPr>
              <a:t>la</a:t>
            </a:r>
            <a:r>
              <a:rPr sz="1800" spc="55" dirty="0">
                <a:latin typeface="Times New Roman"/>
                <a:cs typeface="Times New Roman"/>
              </a:rPr>
              <a:t> </a:t>
            </a:r>
            <a:r>
              <a:rPr sz="1800" dirty="0">
                <a:latin typeface="Calibri"/>
                <a:cs typeface="Calibri"/>
              </a:rPr>
              <a:t>troisième</a:t>
            </a:r>
            <a:r>
              <a:rPr sz="1800" spc="40" dirty="0">
                <a:latin typeface="Times New Roman"/>
                <a:cs typeface="Times New Roman"/>
              </a:rPr>
              <a:t> </a:t>
            </a:r>
            <a:r>
              <a:rPr sz="1800" dirty="0">
                <a:latin typeface="Calibri"/>
                <a:cs typeface="Calibri"/>
              </a:rPr>
              <a:t>phase,</a:t>
            </a:r>
            <a:r>
              <a:rPr sz="1800" spc="40" dirty="0">
                <a:latin typeface="Times New Roman"/>
                <a:cs typeface="Times New Roman"/>
              </a:rPr>
              <a:t> </a:t>
            </a:r>
            <a:r>
              <a:rPr sz="1800" spc="-10" dirty="0">
                <a:latin typeface="Calibri"/>
                <a:cs typeface="Calibri"/>
              </a:rPr>
              <a:t>après</a:t>
            </a:r>
            <a:r>
              <a:rPr sz="1800" spc="-10" dirty="0">
                <a:latin typeface="Times New Roman"/>
                <a:cs typeface="Times New Roman"/>
              </a:rPr>
              <a:t> </a:t>
            </a:r>
            <a:r>
              <a:rPr sz="1800" dirty="0">
                <a:latin typeface="Calibri"/>
                <a:cs typeface="Calibri"/>
              </a:rPr>
              <a:t>que</a:t>
            </a:r>
            <a:r>
              <a:rPr sz="1800" spc="70" dirty="0">
                <a:latin typeface="Times New Roman"/>
                <a:cs typeface="Times New Roman"/>
              </a:rPr>
              <a:t> </a:t>
            </a:r>
            <a:r>
              <a:rPr sz="1800" dirty="0">
                <a:latin typeface="Calibri"/>
                <a:cs typeface="Calibri"/>
              </a:rPr>
              <a:t>la</a:t>
            </a:r>
            <a:r>
              <a:rPr sz="1800" spc="80" dirty="0">
                <a:latin typeface="Times New Roman"/>
                <a:cs typeface="Times New Roman"/>
              </a:rPr>
              <a:t> </a:t>
            </a:r>
            <a:r>
              <a:rPr sz="1800" dirty="0">
                <a:latin typeface="Calibri"/>
                <a:cs typeface="Calibri"/>
              </a:rPr>
              <a:t>reconnaissance</a:t>
            </a:r>
            <a:r>
              <a:rPr sz="1800" spc="80" dirty="0">
                <a:latin typeface="Times New Roman"/>
                <a:cs typeface="Times New Roman"/>
              </a:rPr>
              <a:t> </a:t>
            </a:r>
            <a:r>
              <a:rPr sz="1800" dirty="0">
                <a:latin typeface="Calibri"/>
                <a:cs typeface="Calibri"/>
              </a:rPr>
              <a:t>globale</a:t>
            </a:r>
            <a:r>
              <a:rPr sz="1800" spc="85" dirty="0">
                <a:latin typeface="Times New Roman"/>
                <a:cs typeface="Times New Roman"/>
              </a:rPr>
              <a:t> </a:t>
            </a:r>
            <a:r>
              <a:rPr sz="1800" dirty="0">
                <a:latin typeface="Calibri"/>
                <a:cs typeface="Calibri"/>
              </a:rPr>
              <a:t>du</a:t>
            </a:r>
            <a:r>
              <a:rPr sz="1800" spc="70" dirty="0">
                <a:latin typeface="Times New Roman"/>
                <a:cs typeface="Times New Roman"/>
              </a:rPr>
              <a:t> </a:t>
            </a:r>
            <a:r>
              <a:rPr sz="1800" dirty="0">
                <a:latin typeface="Calibri"/>
                <a:cs typeface="Calibri"/>
              </a:rPr>
              <a:t>site</a:t>
            </a:r>
            <a:r>
              <a:rPr sz="1800" spc="70" dirty="0">
                <a:latin typeface="Times New Roman"/>
                <a:cs typeface="Times New Roman"/>
              </a:rPr>
              <a:t> </a:t>
            </a:r>
            <a:r>
              <a:rPr sz="1800" dirty="0">
                <a:latin typeface="Calibri"/>
                <a:cs typeface="Calibri"/>
              </a:rPr>
              <a:t>et</a:t>
            </a:r>
            <a:r>
              <a:rPr sz="1800" spc="80" dirty="0">
                <a:latin typeface="Times New Roman"/>
                <a:cs typeface="Times New Roman"/>
              </a:rPr>
              <a:t> </a:t>
            </a:r>
            <a:r>
              <a:rPr sz="1800" dirty="0">
                <a:latin typeface="Calibri"/>
                <a:cs typeface="Calibri"/>
              </a:rPr>
              <a:t>la</a:t>
            </a:r>
            <a:r>
              <a:rPr sz="1800" spc="80" dirty="0">
                <a:latin typeface="Times New Roman"/>
                <a:cs typeface="Times New Roman"/>
              </a:rPr>
              <a:t> </a:t>
            </a:r>
            <a:r>
              <a:rPr sz="1800" dirty="0">
                <a:latin typeface="Calibri"/>
                <a:cs typeface="Calibri"/>
              </a:rPr>
              <a:t>mise</a:t>
            </a:r>
            <a:r>
              <a:rPr sz="1800" spc="70" dirty="0">
                <a:latin typeface="Times New Roman"/>
                <a:cs typeface="Times New Roman"/>
              </a:rPr>
              <a:t> </a:t>
            </a:r>
            <a:r>
              <a:rPr sz="1800" dirty="0">
                <a:latin typeface="Calibri"/>
                <a:cs typeface="Calibri"/>
              </a:rPr>
              <a:t>en</a:t>
            </a:r>
            <a:r>
              <a:rPr sz="1800" spc="75" dirty="0">
                <a:latin typeface="Times New Roman"/>
                <a:cs typeface="Times New Roman"/>
              </a:rPr>
              <a:t> </a:t>
            </a:r>
            <a:r>
              <a:rPr sz="1800" dirty="0">
                <a:latin typeface="Calibri"/>
                <a:cs typeface="Calibri"/>
              </a:rPr>
              <a:t>évidence</a:t>
            </a:r>
            <a:r>
              <a:rPr sz="1800" spc="85" dirty="0">
                <a:latin typeface="Times New Roman"/>
                <a:cs typeface="Times New Roman"/>
              </a:rPr>
              <a:t> </a:t>
            </a:r>
            <a:r>
              <a:rPr sz="1800" dirty="0">
                <a:latin typeface="Calibri"/>
                <a:cs typeface="Calibri"/>
              </a:rPr>
              <a:t>des</a:t>
            </a:r>
            <a:r>
              <a:rPr sz="1800" spc="75" dirty="0">
                <a:latin typeface="Times New Roman"/>
                <a:cs typeface="Times New Roman"/>
              </a:rPr>
              <a:t> </a:t>
            </a:r>
            <a:r>
              <a:rPr sz="1800" dirty="0">
                <a:latin typeface="Calibri"/>
                <a:cs typeface="Calibri"/>
              </a:rPr>
              <a:t>principales</a:t>
            </a:r>
            <a:r>
              <a:rPr sz="1800" spc="70" dirty="0">
                <a:latin typeface="Times New Roman"/>
                <a:cs typeface="Times New Roman"/>
              </a:rPr>
              <a:t> </a:t>
            </a:r>
            <a:r>
              <a:rPr sz="1800" spc="-10" dirty="0">
                <a:latin typeface="Calibri"/>
                <a:cs typeface="Calibri"/>
              </a:rPr>
              <a:t>difficultés</a:t>
            </a:r>
            <a:r>
              <a:rPr sz="1800" spc="-10" dirty="0">
                <a:latin typeface="Times New Roman"/>
                <a:cs typeface="Times New Roman"/>
              </a:rPr>
              <a:t> </a:t>
            </a:r>
            <a:r>
              <a:rPr sz="1800" spc="-10" dirty="0">
                <a:latin typeface="Calibri"/>
                <a:cs typeface="Calibri"/>
              </a:rPr>
              <a:t>auront</a:t>
            </a:r>
            <a:r>
              <a:rPr sz="1800" spc="-85" dirty="0">
                <a:latin typeface="Times New Roman"/>
                <a:cs typeface="Times New Roman"/>
              </a:rPr>
              <a:t> </a:t>
            </a:r>
            <a:r>
              <a:rPr sz="1800" dirty="0">
                <a:latin typeface="Calibri"/>
                <a:cs typeface="Calibri"/>
              </a:rPr>
              <a:t>été</a:t>
            </a:r>
            <a:r>
              <a:rPr sz="1800" spc="-70" dirty="0">
                <a:latin typeface="Times New Roman"/>
                <a:cs typeface="Times New Roman"/>
              </a:rPr>
              <a:t> </a:t>
            </a:r>
            <a:r>
              <a:rPr sz="1800" spc="-10" dirty="0">
                <a:latin typeface="Calibri"/>
                <a:cs typeface="Calibri"/>
              </a:rPr>
              <a:t>effectués.</a:t>
            </a:r>
            <a:endParaRPr sz="1800">
              <a:latin typeface="Calibri"/>
              <a:cs typeface="Calibri"/>
            </a:endParaRPr>
          </a:p>
        </p:txBody>
      </p:sp>
      <p:pic>
        <p:nvPicPr>
          <p:cNvPr id="4" name="object 4"/>
          <p:cNvPicPr/>
          <p:nvPr/>
        </p:nvPicPr>
        <p:blipFill>
          <a:blip r:embed="rId2" cstate="print"/>
          <a:stretch>
            <a:fillRect/>
          </a:stretch>
        </p:blipFill>
        <p:spPr>
          <a:xfrm>
            <a:off x="2267711" y="3328415"/>
            <a:ext cx="5157216" cy="3529584"/>
          </a:xfrm>
          <a:prstGeom prst="rect">
            <a:avLst/>
          </a:prstGeom>
        </p:spPr>
      </p:pic>
      <p:pic>
        <p:nvPicPr>
          <p:cNvPr id="5" name="object 5"/>
          <p:cNvPicPr/>
          <p:nvPr/>
        </p:nvPicPr>
        <p:blipFill>
          <a:blip r:embed="rId3" cstate="print"/>
          <a:stretch>
            <a:fillRect/>
          </a:stretch>
        </p:blipFill>
        <p:spPr>
          <a:xfrm>
            <a:off x="8151876" y="0"/>
            <a:ext cx="990600" cy="765048"/>
          </a:xfrm>
          <a:prstGeom prst="rect">
            <a:avLst/>
          </a:prstGeom>
        </p:spPr>
      </p:pic>
      <p:sp>
        <p:nvSpPr>
          <p:cNvPr id="6" name="object 6"/>
          <p:cNvSpPr txBox="1">
            <a:spLocks noGrp="1"/>
          </p:cNvSpPr>
          <p:nvPr>
            <p:ph type="sldNum" sz="quarter" idx="7"/>
          </p:nvPr>
        </p:nvSpPr>
        <p:spPr>
          <a:prstGeom prst="rect">
            <a:avLst/>
          </a:prstGeom>
        </p:spPr>
        <p:txBody>
          <a:bodyPr vert="horz" wrap="square" lIns="0" tIns="71933" rIns="0" bIns="0" rtlCol="0">
            <a:spAutoFit/>
          </a:bodyPr>
          <a:lstStyle/>
          <a:p>
            <a:pPr marL="38100">
              <a:lnSpc>
                <a:spcPts val="1240"/>
              </a:lnSpc>
            </a:pPr>
            <a:fld id="{81D60167-4931-47E6-BA6A-407CBD079E47}" type="slidenum">
              <a:rPr spc="-25" dirty="0"/>
              <a:t>24</a:t>
            </a:fld>
            <a:endParaRPr spc="-2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707A9FC-E355-8937-AE5C-99DAC9E306F6}"/>
              </a:ext>
            </a:extLst>
          </p:cNvPr>
          <p:cNvSpPr>
            <a:spLocks noGrp="1"/>
          </p:cNvSpPr>
          <p:nvPr>
            <p:ph type="title"/>
          </p:nvPr>
        </p:nvSpPr>
        <p:spPr>
          <a:xfrm>
            <a:off x="381000" y="304800"/>
            <a:ext cx="5616624" cy="1325563"/>
          </a:xfrm>
        </p:spPr>
        <p:txBody>
          <a:bodyPr/>
          <a:lstStyle/>
          <a:p>
            <a:pPr marL="0" indent="0">
              <a:buNone/>
            </a:pPr>
            <a:r>
              <a:rPr lang="fr-FR" dirty="0"/>
              <a:t>Les principales méthodes géophysiques sont : </a:t>
            </a:r>
          </a:p>
        </p:txBody>
      </p:sp>
      <p:graphicFrame>
        <p:nvGraphicFramePr>
          <p:cNvPr id="5" name="Diagramme 4">
            <a:extLst>
              <a:ext uri="{FF2B5EF4-FFF2-40B4-BE49-F238E27FC236}">
                <a16:creationId xmlns:a16="http://schemas.microsoft.com/office/drawing/2014/main" id="{FF9EAAB4-322F-289A-12D4-09BA8D6FF9FC}"/>
              </a:ext>
            </a:extLst>
          </p:cNvPr>
          <p:cNvGraphicFramePr/>
          <p:nvPr>
            <p:extLst>
              <p:ext uri="{D42A27DB-BD31-4B8C-83A1-F6EECF244321}">
                <p14:modId xmlns:p14="http://schemas.microsoft.com/office/powerpoint/2010/main" val="4080422915"/>
              </p:ext>
            </p:extLst>
          </p:nvPr>
        </p:nvGraphicFramePr>
        <p:xfrm>
          <a:off x="2819400" y="9512"/>
          <a:ext cx="8128000" cy="6758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482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A29080-DA56-E7F4-EC36-C88D195DA1C5}"/>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7911A938-8336-3A1D-8E67-613DFEDCF7C4}"/>
              </a:ext>
            </a:extLst>
          </p:cNvPr>
          <p:cNvSpPr>
            <a:spLocks noGrp="1"/>
          </p:cNvSpPr>
          <p:nvPr>
            <p:ph type="body" idx="1"/>
          </p:nvPr>
        </p:nvSpPr>
        <p:spPr>
          <a:xfrm>
            <a:off x="261614" y="762000"/>
            <a:ext cx="7966709" cy="6476132"/>
          </a:xfrm>
        </p:spPr>
        <p:txBody>
          <a:bodyPr/>
          <a:lstStyle/>
          <a:p>
            <a:pPr>
              <a:lnSpc>
                <a:spcPct val="107000"/>
              </a:lnSpc>
              <a:spcAft>
                <a:spcPts val="800"/>
              </a:spcAft>
            </a:pPr>
            <a:r>
              <a:rPr lang="fr-FR" sz="2800" b="1"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Géophysique</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800" b="1"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Sismique réflexion :</a:t>
            </a:r>
            <a:r>
              <a:rPr lang="fr-FR" sz="28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Utilisation d'ondes sismiques pour étudier la structure géologique en profondeur.</a:t>
            </a:r>
            <a:endParaRPr lang="fr-FR"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800" b="1"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Gravimétrie :</a:t>
            </a:r>
            <a:r>
              <a:rPr lang="fr-FR" sz="28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Mesure des variations de gravité pour détecter des anomalies de densité.</a:t>
            </a:r>
            <a:endParaRPr lang="fr-FR"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800" b="1"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Magnétométrie :</a:t>
            </a:r>
            <a:r>
              <a:rPr lang="fr-FR" sz="28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Détection des variations du champ magnétique pour localiser des minéraux magnétiques.</a:t>
            </a:r>
            <a:endParaRPr lang="fr-FR"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800" b="1"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Électromagnétisme :</a:t>
            </a:r>
            <a:r>
              <a:rPr lang="fr-FR" sz="28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Mesure des propriétés électriques et magnétiques du sol pour détecter des gisements.</a:t>
            </a:r>
            <a:endParaRPr lang="fr-FR"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endParaRPr lang="fr-FR" sz="2800" dirty="0"/>
          </a:p>
        </p:txBody>
      </p:sp>
    </p:spTree>
    <p:extLst>
      <p:ext uri="{BB962C8B-B14F-4D97-AF65-F5344CB8AC3E}">
        <p14:creationId xmlns:p14="http://schemas.microsoft.com/office/powerpoint/2010/main" val="2295016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CD2F26-532B-744F-7CA6-2FD5E7699F4D}"/>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49B10804-9A86-46B2-2A69-0E15D1021861}"/>
              </a:ext>
            </a:extLst>
          </p:cNvPr>
          <p:cNvSpPr>
            <a:spLocks noGrp="1"/>
          </p:cNvSpPr>
          <p:nvPr>
            <p:ph type="body" idx="1"/>
          </p:nvPr>
        </p:nvSpPr>
        <p:spPr>
          <a:xfrm>
            <a:off x="457200" y="533400"/>
            <a:ext cx="7966709" cy="7010637"/>
          </a:xfrm>
        </p:spPr>
        <p:txBody>
          <a:bodyPr/>
          <a:lstStyle/>
          <a:p>
            <a:pPr>
              <a:lnSpc>
                <a:spcPct val="107000"/>
              </a:lnSpc>
              <a:spcAft>
                <a:spcPts val="800"/>
              </a:spcAft>
            </a:pPr>
            <a:r>
              <a:rPr lang="fr-FR" sz="2800" b="1"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Géophysique</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000" b="1" dirty="0">
                <a:solidFill>
                  <a:srgbClr val="00B050"/>
                </a:solidFill>
                <a:latin typeface="Segoe UI" panose="020B0502040204020203" pitchFamily="34" charset="0"/>
                <a:cs typeface="Arial" panose="020B0604020202020204" pitchFamily="34" charset="0"/>
              </a:rPr>
              <a:t>Sismique réflexion :</a:t>
            </a:r>
          </a:p>
          <a:p>
            <a:pPr marL="342900" lvl="0" indent="-342900">
              <a:lnSpc>
                <a:spcPct val="107000"/>
              </a:lnSpc>
              <a:spcAft>
                <a:spcPts val="800"/>
              </a:spcAft>
              <a:buSzPts val="1000"/>
              <a:buFont typeface="Symbol" panose="05050102010706020507" pitchFamily="18" charset="2"/>
              <a:buChar char=""/>
              <a:tabLst>
                <a:tab pos="457200" algn="l"/>
              </a:tabLst>
            </a:pPr>
            <a:r>
              <a:rPr lang="fr-FR" sz="28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Envoi d'ondes sismiques dans le sol et mesure du temps qu'elles mettent à revenir après avoir interagi avec différentes couches géologiques.</a:t>
            </a:r>
            <a:endParaRPr lang="fr-FR"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8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Analyse des données pour déterminer la structure et l'épaisseur des différentes couches de roche.</a:t>
            </a:r>
          </a:p>
          <a:p>
            <a:pPr marL="342900" lvl="0" indent="-342900">
              <a:lnSpc>
                <a:spcPct val="107000"/>
              </a:lnSpc>
              <a:spcAft>
                <a:spcPts val="800"/>
              </a:spcAft>
              <a:buSzPts val="1000"/>
              <a:buFont typeface="Symbol" panose="05050102010706020507" pitchFamily="18" charset="2"/>
              <a:buChar char=""/>
              <a:tabLst>
                <a:tab pos="457200" algn="l"/>
              </a:tabLst>
            </a:pPr>
            <a:r>
              <a:rPr lang="fr-FR" sz="2800" b="1" kern="100" dirty="0">
                <a:solidFill>
                  <a:srgbClr val="00B050"/>
                </a:solidFill>
                <a:effectLst/>
                <a:latin typeface="Segoe UI" panose="020B0502040204020203" pitchFamily="34" charset="0"/>
                <a:ea typeface="Calibri" panose="020F0502020204030204" pitchFamily="34" charset="0"/>
                <a:cs typeface="Arial" panose="020B0604020202020204" pitchFamily="34" charset="0"/>
              </a:rPr>
              <a:t>Résistivité électrique:</a:t>
            </a:r>
          </a:p>
          <a:p>
            <a:pPr marL="342900" lvl="0" indent="-342900">
              <a:lnSpc>
                <a:spcPct val="107000"/>
              </a:lnSpc>
              <a:spcAft>
                <a:spcPts val="800"/>
              </a:spcAft>
              <a:buSzPts val="1000"/>
              <a:buFont typeface="Symbol" panose="05050102010706020507" pitchFamily="18" charset="2"/>
              <a:buChar char=""/>
              <a:tabLst>
                <a:tab pos="457200" algn="l"/>
              </a:tabLst>
            </a:pPr>
            <a:r>
              <a:rPr lang="fr-FR" sz="2800" b="0" i="0" dirty="0">
                <a:solidFill>
                  <a:srgbClr val="4D5156"/>
                </a:solidFill>
                <a:effectLst/>
                <a:latin typeface="arial" panose="020B0604020202020204" pitchFamily="34" charset="0"/>
              </a:rPr>
              <a:t> permet de déterminer, de mesurer et d’interpréter les variations dans le sol et d'estimer l'épaisseur d'une couche.</a:t>
            </a:r>
            <a:endParaRPr lang="fr-FR" sz="2800" b="1" kern="100" dirty="0">
              <a:solidFill>
                <a:srgbClr val="00B050"/>
              </a:solidFill>
              <a:effectLst/>
              <a:latin typeface="Segoe UI" panose="020B0502040204020203"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fr-FR" sz="2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endParaRPr lang="fr-FR" sz="2800" dirty="0"/>
          </a:p>
        </p:txBody>
      </p:sp>
    </p:spTree>
    <p:extLst>
      <p:ext uri="{BB962C8B-B14F-4D97-AF65-F5344CB8AC3E}">
        <p14:creationId xmlns:p14="http://schemas.microsoft.com/office/powerpoint/2010/main" val="2401142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D30B2-95AE-65AD-3CC5-9433D6AA99C0}"/>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39C6887E-3C83-337B-FE17-FDB9C0A28B80}"/>
              </a:ext>
            </a:extLst>
          </p:cNvPr>
          <p:cNvSpPr>
            <a:spLocks noGrp="1"/>
          </p:cNvSpPr>
          <p:nvPr>
            <p:ph type="body" idx="1"/>
          </p:nvPr>
        </p:nvSpPr>
        <p:spPr>
          <a:xfrm>
            <a:off x="77217" y="685800"/>
            <a:ext cx="9066783" cy="5841599"/>
          </a:xfrm>
        </p:spPr>
        <p:txBody>
          <a:bodyPr/>
          <a:lstStyle/>
          <a:p>
            <a:pPr>
              <a:lnSpc>
                <a:spcPct val="107000"/>
              </a:lnSpc>
              <a:spcAft>
                <a:spcPts val="800"/>
              </a:spcAft>
            </a:pPr>
            <a:r>
              <a:rPr lang="fr-FR" sz="2000" b="1" kern="0" dirty="0">
                <a:solidFill>
                  <a:srgbClr val="00B050"/>
                </a:solidFill>
                <a:effectLst/>
                <a:latin typeface="Segoe UI" panose="020B0502040204020203" pitchFamily="34" charset="0"/>
                <a:ea typeface="Times New Roman" panose="02020603050405020304" pitchFamily="18" charset="0"/>
                <a:cs typeface="Arial" panose="020B0604020202020204" pitchFamily="34" charset="0"/>
              </a:rPr>
              <a:t>Gravimétrie :</a:t>
            </a:r>
            <a:endParaRPr lang="fr-FR" sz="2000" b="1" kern="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0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Mesure des variations locales de la gravité terrestre pour détecter des différences de densité dans le sous-sol.</a:t>
            </a:r>
            <a:endPar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0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Les anomalies gravimétriques peuvent indiquer des structures géologiques, des gisements minéraux ou des variations de la composition du sous-sol.</a:t>
            </a:r>
            <a:endPar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000" b="1" dirty="0">
                <a:solidFill>
                  <a:srgbClr val="00B050"/>
                </a:solidFill>
                <a:latin typeface="Segoe UI" panose="020B0502040204020203" pitchFamily="34" charset="0"/>
                <a:cs typeface="Arial" panose="020B0604020202020204" pitchFamily="34" charset="0"/>
              </a:rPr>
              <a:t>Magnétométrie </a:t>
            </a:r>
            <a:r>
              <a:rPr lang="fr-FR" sz="20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0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Détection des variations du champ magnétique terrestre pour repérer les matériaux magnétiques dans le sous-sol.</a:t>
            </a:r>
            <a:endPar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0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Utile pour localiser des minéraux tels que la magnétite, souvent associée à certains types de gisements minéraux.</a:t>
            </a:r>
            <a:endPar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000" b="1" dirty="0">
                <a:solidFill>
                  <a:srgbClr val="00B050"/>
                </a:solidFill>
                <a:latin typeface="Segoe UI" panose="020B0502040204020203" pitchFamily="34" charset="0"/>
                <a:cs typeface="Arial" panose="020B0604020202020204" pitchFamily="34" charset="0"/>
              </a:rPr>
              <a:t>Électromagnétisme :</a:t>
            </a:r>
          </a:p>
          <a:p>
            <a:pPr marL="342900" lvl="0" indent="-342900">
              <a:lnSpc>
                <a:spcPct val="107000"/>
              </a:lnSpc>
              <a:spcAft>
                <a:spcPts val="800"/>
              </a:spcAft>
              <a:buSzPts val="1000"/>
              <a:buFont typeface="Symbol" panose="05050102010706020507" pitchFamily="18" charset="2"/>
              <a:buChar char=""/>
              <a:tabLst>
                <a:tab pos="457200" algn="l"/>
              </a:tabLst>
            </a:pPr>
            <a:r>
              <a:rPr lang="fr-FR" sz="20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Mesure des propriétés électriques et magnétiques du sous-sol pour détecter des variations dans la conductivité électrique.</a:t>
            </a:r>
            <a:endPar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0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Utile pour repérer des minéraux conducteurs comme le sulfure de cuivre.</a:t>
            </a:r>
            <a:endPar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endParaRPr lang="fr-FR" sz="2000" dirty="0"/>
          </a:p>
        </p:txBody>
      </p:sp>
    </p:spTree>
    <p:extLst>
      <p:ext uri="{BB962C8B-B14F-4D97-AF65-F5344CB8AC3E}">
        <p14:creationId xmlns:p14="http://schemas.microsoft.com/office/powerpoint/2010/main" val="39742450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B7C78F-B8FB-7FDF-EAFC-38280F0389ED}"/>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F307724F-6622-9D50-6F6C-819B6B6A54D7}"/>
              </a:ext>
            </a:extLst>
          </p:cNvPr>
          <p:cNvSpPr>
            <a:spLocks noGrp="1"/>
          </p:cNvSpPr>
          <p:nvPr>
            <p:ph type="body" idx="1"/>
          </p:nvPr>
        </p:nvSpPr>
        <p:spPr>
          <a:xfrm>
            <a:off x="457200" y="173221"/>
            <a:ext cx="7966709" cy="5750805"/>
          </a:xfrm>
        </p:spPr>
        <p:txBody>
          <a:bodyPr/>
          <a:lstStyle/>
          <a:p>
            <a:pPr>
              <a:lnSpc>
                <a:spcPct val="107000"/>
              </a:lnSpc>
              <a:spcAft>
                <a:spcPts val="800"/>
              </a:spcAft>
            </a:pPr>
            <a:r>
              <a:rPr lang="fr-FR" sz="3200" b="1"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Géophysique</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400" b="1"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Avantages :</a:t>
            </a:r>
            <a:endPar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fr-FR" sz="24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Permet d'étudier la structure géologique en profondeur sans creuser.</a:t>
            </a:r>
            <a:endPar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fr-FR" sz="24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Donne des informations sur la composition et les propriétés du sous-sol.</a:t>
            </a:r>
            <a:endPar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400" b="1"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Limites :</a:t>
            </a:r>
            <a:endPar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fr-FR" sz="24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Coût élevé pour l'acquisition et le traitement des données.</a:t>
            </a:r>
            <a:endPar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fr-FR" sz="24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La résolution peut être limitée, en particulier dans des environnements complexes.</a:t>
            </a:r>
            <a:endParaRPr lang="fr-FR" sz="2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endParaRPr lang="fr-FR" sz="3600" dirty="0"/>
          </a:p>
        </p:txBody>
      </p:sp>
    </p:spTree>
    <p:extLst>
      <p:ext uri="{BB962C8B-B14F-4D97-AF65-F5344CB8AC3E}">
        <p14:creationId xmlns:p14="http://schemas.microsoft.com/office/powerpoint/2010/main" val="247089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08788"/>
            <a:ext cx="9144000" cy="6649720"/>
            <a:chOff x="0" y="208788"/>
            <a:chExt cx="9144000" cy="6649720"/>
          </a:xfrm>
        </p:grpSpPr>
        <p:pic>
          <p:nvPicPr>
            <p:cNvPr id="3" name="object 3"/>
            <p:cNvPicPr/>
            <p:nvPr/>
          </p:nvPicPr>
          <p:blipFill>
            <a:blip r:embed="rId2" cstate="print"/>
            <a:stretch>
              <a:fillRect/>
            </a:stretch>
          </p:blipFill>
          <p:spPr>
            <a:xfrm>
              <a:off x="0" y="3308579"/>
              <a:ext cx="4983875" cy="3549420"/>
            </a:xfrm>
            <a:prstGeom prst="rect">
              <a:avLst/>
            </a:prstGeom>
          </p:spPr>
        </p:pic>
        <p:pic>
          <p:nvPicPr>
            <p:cNvPr id="4" name="object 4"/>
            <p:cNvPicPr/>
            <p:nvPr/>
          </p:nvPicPr>
          <p:blipFill>
            <a:blip r:embed="rId3" cstate="print"/>
            <a:stretch>
              <a:fillRect/>
            </a:stretch>
          </p:blipFill>
          <p:spPr>
            <a:xfrm>
              <a:off x="144779" y="3500626"/>
              <a:ext cx="4715256" cy="3243072"/>
            </a:xfrm>
            <a:prstGeom prst="rect">
              <a:avLst/>
            </a:prstGeom>
          </p:spPr>
        </p:pic>
        <p:pic>
          <p:nvPicPr>
            <p:cNvPr id="5" name="object 5"/>
            <p:cNvPicPr/>
            <p:nvPr/>
          </p:nvPicPr>
          <p:blipFill>
            <a:blip r:embed="rId4" cstate="print"/>
            <a:stretch>
              <a:fillRect/>
            </a:stretch>
          </p:blipFill>
          <p:spPr>
            <a:xfrm>
              <a:off x="0" y="208788"/>
              <a:ext cx="5038344" cy="3246119"/>
            </a:xfrm>
            <a:prstGeom prst="rect">
              <a:avLst/>
            </a:prstGeom>
          </p:spPr>
        </p:pic>
        <p:pic>
          <p:nvPicPr>
            <p:cNvPr id="6" name="object 6"/>
            <p:cNvPicPr/>
            <p:nvPr/>
          </p:nvPicPr>
          <p:blipFill>
            <a:blip r:embed="rId5" cstate="print"/>
            <a:stretch>
              <a:fillRect/>
            </a:stretch>
          </p:blipFill>
          <p:spPr>
            <a:xfrm>
              <a:off x="132587" y="400812"/>
              <a:ext cx="4727448" cy="2875788"/>
            </a:xfrm>
            <a:prstGeom prst="rect">
              <a:avLst/>
            </a:prstGeom>
          </p:spPr>
        </p:pic>
        <p:pic>
          <p:nvPicPr>
            <p:cNvPr id="7" name="object 7"/>
            <p:cNvPicPr/>
            <p:nvPr/>
          </p:nvPicPr>
          <p:blipFill>
            <a:blip r:embed="rId6" cstate="print"/>
            <a:stretch>
              <a:fillRect/>
            </a:stretch>
          </p:blipFill>
          <p:spPr>
            <a:xfrm>
              <a:off x="4803647" y="217932"/>
              <a:ext cx="4340352" cy="3246120"/>
            </a:xfrm>
            <a:prstGeom prst="rect">
              <a:avLst/>
            </a:prstGeom>
          </p:spPr>
        </p:pic>
        <p:pic>
          <p:nvPicPr>
            <p:cNvPr id="8" name="object 8"/>
            <p:cNvPicPr/>
            <p:nvPr/>
          </p:nvPicPr>
          <p:blipFill>
            <a:blip r:embed="rId7" cstate="print"/>
            <a:stretch>
              <a:fillRect/>
            </a:stretch>
          </p:blipFill>
          <p:spPr>
            <a:xfrm>
              <a:off x="4995671" y="409956"/>
              <a:ext cx="3995928" cy="2875788"/>
            </a:xfrm>
            <a:prstGeom prst="rect">
              <a:avLst/>
            </a:prstGeom>
          </p:spPr>
        </p:pic>
        <p:pic>
          <p:nvPicPr>
            <p:cNvPr id="9" name="object 9"/>
            <p:cNvPicPr/>
            <p:nvPr/>
          </p:nvPicPr>
          <p:blipFill>
            <a:blip r:embed="rId8" cstate="print"/>
            <a:stretch>
              <a:fillRect/>
            </a:stretch>
          </p:blipFill>
          <p:spPr>
            <a:xfrm>
              <a:off x="4800600" y="3305594"/>
              <a:ext cx="4343400" cy="3552405"/>
            </a:xfrm>
            <a:prstGeom prst="rect">
              <a:avLst/>
            </a:prstGeom>
          </p:spPr>
        </p:pic>
        <p:pic>
          <p:nvPicPr>
            <p:cNvPr id="10" name="object 10"/>
            <p:cNvPicPr/>
            <p:nvPr/>
          </p:nvPicPr>
          <p:blipFill>
            <a:blip r:embed="rId9" cstate="print"/>
            <a:stretch>
              <a:fillRect/>
            </a:stretch>
          </p:blipFill>
          <p:spPr>
            <a:xfrm>
              <a:off x="4995671" y="3500626"/>
              <a:ext cx="3995928" cy="3243072"/>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F663B-D3E4-73CC-1859-D7A88F8A5E84}"/>
              </a:ext>
            </a:extLst>
          </p:cNvPr>
          <p:cNvSpPr>
            <a:spLocks noGrp="1"/>
          </p:cNvSpPr>
          <p:nvPr>
            <p:ph type="title"/>
          </p:nvPr>
        </p:nvSpPr>
        <p:spPr>
          <a:xfrm>
            <a:off x="280664" y="431021"/>
            <a:ext cx="5303128" cy="492443"/>
          </a:xfrm>
        </p:spPr>
        <p:txBody>
          <a:bodyPr/>
          <a:lstStyle/>
          <a:p>
            <a:r>
              <a:rPr lang="fr-FR" sz="3200" dirty="0">
                <a:highlight>
                  <a:srgbClr val="FFFF00"/>
                </a:highlight>
              </a:rPr>
              <a:t>Conclusion </a:t>
            </a:r>
          </a:p>
        </p:txBody>
      </p:sp>
      <p:sp>
        <p:nvSpPr>
          <p:cNvPr id="3" name="Espace réservé du texte 2">
            <a:extLst>
              <a:ext uri="{FF2B5EF4-FFF2-40B4-BE49-F238E27FC236}">
                <a16:creationId xmlns:a16="http://schemas.microsoft.com/office/drawing/2014/main" id="{5E18768A-0942-1BA4-9A4D-732433777987}"/>
              </a:ext>
            </a:extLst>
          </p:cNvPr>
          <p:cNvSpPr>
            <a:spLocks noGrp="1"/>
          </p:cNvSpPr>
          <p:nvPr>
            <p:ph type="body" idx="1"/>
          </p:nvPr>
        </p:nvSpPr>
        <p:spPr>
          <a:xfrm>
            <a:off x="261614" y="1664360"/>
            <a:ext cx="7966709" cy="4739759"/>
          </a:xfrm>
        </p:spPr>
        <p:txBody>
          <a:bodyPr/>
          <a:lstStyle/>
          <a:p>
            <a:pPr algn="just"/>
            <a:r>
              <a:rPr lang="fr-FR" sz="2800" kern="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Dans le génie civil, ces méthodes aident à comprendre les propriétés géologiques du sol et à prendre des décisions éclairées pour la conception et la construction de structures. Elles permettent d'évaluer les risques naturels, la stabilité du sol et de garantir la durabilité des infrastructures construites. Par exemple, en connaissant les caractéristiques du sol, les ingénieurs peuvent concevoir des fondations adaptées à la stabilité et à la charge du bâtiment ou de la structure prévue.</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fr-FR" sz="2800" dirty="0"/>
          </a:p>
        </p:txBody>
      </p:sp>
    </p:spTree>
    <p:extLst>
      <p:ext uri="{BB962C8B-B14F-4D97-AF65-F5344CB8AC3E}">
        <p14:creationId xmlns:p14="http://schemas.microsoft.com/office/powerpoint/2010/main" val="289660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0020" y="417576"/>
            <a:ext cx="4700016" cy="2868168"/>
          </a:xfrm>
          <a:prstGeom prst="rect">
            <a:avLst/>
          </a:prstGeom>
        </p:spPr>
      </p:pic>
      <p:pic>
        <p:nvPicPr>
          <p:cNvPr id="3" name="object 3"/>
          <p:cNvPicPr/>
          <p:nvPr/>
        </p:nvPicPr>
        <p:blipFill>
          <a:blip r:embed="rId3" cstate="print"/>
          <a:stretch>
            <a:fillRect/>
          </a:stretch>
        </p:blipFill>
        <p:spPr>
          <a:xfrm>
            <a:off x="4995671" y="417576"/>
            <a:ext cx="3995928" cy="2849879"/>
          </a:xfrm>
          <a:prstGeom prst="rect">
            <a:avLst/>
          </a:prstGeom>
        </p:spPr>
      </p:pic>
      <p:pic>
        <p:nvPicPr>
          <p:cNvPr id="4" name="object 4"/>
          <p:cNvPicPr/>
          <p:nvPr/>
        </p:nvPicPr>
        <p:blipFill>
          <a:blip r:embed="rId4" cstate="print"/>
          <a:stretch>
            <a:fillRect/>
          </a:stretch>
        </p:blipFill>
        <p:spPr>
          <a:xfrm>
            <a:off x="4713177" y="3633633"/>
            <a:ext cx="4268864" cy="3187370"/>
          </a:xfrm>
          <a:prstGeom prst="rect">
            <a:avLst/>
          </a:prstGeom>
        </p:spPr>
      </p:pic>
      <p:pic>
        <p:nvPicPr>
          <p:cNvPr id="5" name="object 5"/>
          <p:cNvPicPr/>
          <p:nvPr/>
        </p:nvPicPr>
        <p:blipFill>
          <a:blip r:embed="rId5" cstate="print"/>
          <a:stretch>
            <a:fillRect/>
          </a:stretch>
        </p:blipFill>
        <p:spPr>
          <a:xfrm>
            <a:off x="6095" y="3372611"/>
            <a:ext cx="4325112" cy="3352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5636" y="672071"/>
            <a:ext cx="1978914" cy="541519"/>
          </a:xfrm>
          <a:prstGeom prst="rect">
            <a:avLst/>
          </a:prstGeom>
        </p:spPr>
      </p:pic>
      <p:sp>
        <p:nvSpPr>
          <p:cNvPr id="3" name="object 3"/>
          <p:cNvSpPr txBox="1"/>
          <p:nvPr/>
        </p:nvSpPr>
        <p:spPr>
          <a:xfrm>
            <a:off x="551780" y="793762"/>
            <a:ext cx="1163320" cy="223520"/>
          </a:xfrm>
          <a:prstGeom prst="rect">
            <a:avLst/>
          </a:prstGeom>
        </p:spPr>
        <p:txBody>
          <a:bodyPr vert="horz" wrap="square" lIns="0" tIns="12065" rIns="0" bIns="0" rtlCol="0">
            <a:spAutoFit/>
          </a:bodyPr>
          <a:lstStyle/>
          <a:p>
            <a:pPr marL="12700">
              <a:lnSpc>
                <a:spcPct val="100000"/>
              </a:lnSpc>
              <a:spcBef>
                <a:spcPts val="95"/>
              </a:spcBef>
            </a:pPr>
            <a:r>
              <a:rPr sz="1300" b="1" spc="-20" dirty="0">
                <a:solidFill>
                  <a:srgbClr val="FFFFFF"/>
                </a:solidFill>
                <a:latin typeface="Calibri"/>
                <a:cs typeface="Calibri"/>
              </a:rPr>
              <a:t>PALEONTOLOGIE</a:t>
            </a:r>
            <a:endParaRPr sz="1300">
              <a:latin typeface="Calibri"/>
              <a:cs typeface="Calibri"/>
            </a:endParaRPr>
          </a:p>
        </p:txBody>
      </p:sp>
      <p:pic>
        <p:nvPicPr>
          <p:cNvPr id="4" name="object 4"/>
          <p:cNvPicPr/>
          <p:nvPr/>
        </p:nvPicPr>
        <p:blipFill>
          <a:blip r:embed="rId3" cstate="print"/>
          <a:stretch>
            <a:fillRect/>
          </a:stretch>
        </p:blipFill>
        <p:spPr>
          <a:xfrm>
            <a:off x="2014727" y="705599"/>
            <a:ext cx="6715506" cy="480834"/>
          </a:xfrm>
          <a:prstGeom prst="rect">
            <a:avLst/>
          </a:prstGeom>
        </p:spPr>
      </p:pic>
      <p:sp>
        <p:nvSpPr>
          <p:cNvPr id="5" name="object 5"/>
          <p:cNvSpPr txBox="1"/>
          <p:nvPr/>
        </p:nvSpPr>
        <p:spPr>
          <a:xfrm>
            <a:off x="2270251" y="793762"/>
            <a:ext cx="2940050" cy="223520"/>
          </a:xfrm>
          <a:prstGeom prst="rect">
            <a:avLst/>
          </a:prstGeom>
        </p:spPr>
        <p:txBody>
          <a:bodyPr vert="horz" wrap="square" lIns="0" tIns="12065" rIns="0" bIns="0" rtlCol="0">
            <a:spAutoFit/>
          </a:bodyPr>
          <a:lstStyle/>
          <a:p>
            <a:pPr marL="12700">
              <a:lnSpc>
                <a:spcPct val="100000"/>
              </a:lnSpc>
              <a:spcBef>
                <a:spcPts val="95"/>
              </a:spcBef>
            </a:pPr>
            <a:r>
              <a:rPr sz="1300" spc="-10" dirty="0">
                <a:latin typeface="Calibri"/>
                <a:cs typeface="Calibri"/>
              </a:rPr>
              <a:t>Etude</a:t>
            </a:r>
            <a:r>
              <a:rPr sz="1300" spc="-60" dirty="0">
                <a:latin typeface="Times New Roman"/>
                <a:cs typeface="Times New Roman"/>
              </a:rPr>
              <a:t> </a:t>
            </a:r>
            <a:r>
              <a:rPr sz="1300" dirty="0">
                <a:latin typeface="Calibri"/>
                <a:cs typeface="Calibri"/>
              </a:rPr>
              <a:t>êtres</a:t>
            </a:r>
            <a:r>
              <a:rPr sz="1300" spc="-45" dirty="0">
                <a:latin typeface="Times New Roman"/>
                <a:cs typeface="Times New Roman"/>
              </a:rPr>
              <a:t> </a:t>
            </a:r>
            <a:r>
              <a:rPr sz="1300" b="1" dirty="0">
                <a:latin typeface="Calibri"/>
                <a:cs typeface="Calibri"/>
              </a:rPr>
              <a:t>fossiles</a:t>
            </a:r>
            <a:r>
              <a:rPr sz="1300" dirty="0">
                <a:latin typeface="Calibri"/>
                <a:cs typeface="Calibri"/>
              </a:rPr>
              <a:t>,</a:t>
            </a:r>
            <a:r>
              <a:rPr sz="1300" spc="-40" dirty="0">
                <a:latin typeface="Times New Roman"/>
                <a:cs typeface="Times New Roman"/>
              </a:rPr>
              <a:t> </a:t>
            </a:r>
            <a:r>
              <a:rPr sz="1300" spc="-10" dirty="0">
                <a:latin typeface="Calibri"/>
                <a:cs typeface="Calibri"/>
              </a:rPr>
              <a:t>reliques</a:t>
            </a:r>
            <a:r>
              <a:rPr sz="1300" spc="-70" dirty="0">
                <a:latin typeface="Times New Roman"/>
                <a:cs typeface="Times New Roman"/>
              </a:rPr>
              <a:t> </a:t>
            </a:r>
            <a:r>
              <a:rPr sz="1300" spc="-20" dirty="0">
                <a:latin typeface="Calibri"/>
                <a:cs typeface="Calibri"/>
              </a:rPr>
              <a:t>d’êtres</a:t>
            </a:r>
            <a:r>
              <a:rPr sz="1300" spc="-5" dirty="0">
                <a:latin typeface="Calibri"/>
                <a:cs typeface="Calibri"/>
              </a:rPr>
              <a:t> </a:t>
            </a:r>
            <a:r>
              <a:rPr sz="1300" spc="-10" dirty="0">
                <a:latin typeface="Calibri"/>
                <a:cs typeface="Calibri"/>
              </a:rPr>
              <a:t>vivants</a:t>
            </a:r>
            <a:endParaRPr sz="1300">
              <a:latin typeface="Calibri"/>
              <a:cs typeface="Calibri"/>
            </a:endParaRPr>
          </a:p>
        </p:txBody>
      </p:sp>
      <p:pic>
        <p:nvPicPr>
          <p:cNvPr id="6" name="object 6"/>
          <p:cNvPicPr/>
          <p:nvPr/>
        </p:nvPicPr>
        <p:blipFill>
          <a:blip r:embed="rId4" cstate="print"/>
          <a:stretch>
            <a:fillRect/>
          </a:stretch>
        </p:blipFill>
        <p:spPr>
          <a:xfrm>
            <a:off x="135636" y="1199375"/>
            <a:ext cx="1978914" cy="547890"/>
          </a:xfrm>
          <a:prstGeom prst="rect">
            <a:avLst/>
          </a:prstGeom>
        </p:spPr>
      </p:pic>
      <p:sp>
        <p:nvSpPr>
          <p:cNvPr id="7" name="object 7"/>
          <p:cNvSpPr txBox="1"/>
          <p:nvPr/>
        </p:nvSpPr>
        <p:spPr>
          <a:xfrm>
            <a:off x="545381" y="1311020"/>
            <a:ext cx="1179830"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Calibri"/>
                <a:cs typeface="Calibri"/>
              </a:rPr>
              <a:t>PÉTROGRAPHIE</a:t>
            </a:r>
            <a:endParaRPr sz="1400">
              <a:latin typeface="Calibri"/>
              <a:cs typeface="Calibri"/>
            </a:endParaRPr>
          </a:p>
        </p:txBody>
      </p:sp>
      <p:pic>
        <p:nvPicPr>
          <p:cNvPr id="8" name="object 8"/>
          <p:cNvPicPr/>
          <p:nvPr/>
        </p:nvPicPr>
        <p:blipFill>
          <a:blip r:embed="rId5" cstate="print"/>
          <a:stretch>
            <a:fillRect/>
          </a:stretch>
        </p:blipFill>
        <p:spPr>
          <a:xfrm>
            <a:off x="2014727" y="1179575"/>
            <a:ext cx="6715506" cy="617982"/>
          </a:xfrm>
          <a:prstGeom prst="rect">
            <a:avLst/>
          </a:prstGeom>
        </p:spPr>
      </p:pic>
      <p:sp>
        <p:nvSpPr>
          <p:cNvPr id="9" name="object 9"/>
          <p:cNvSpPr txBox="1"/>
          <p:nvPr/>
        </p:nvSpPr>
        <p:spPr>
          <a:xfrm>
            <a:off x="2270251" y="1230248"/>
            <a:ext cx="6230620" cy="404495"/>
          </a:xfrm>
          <a:prstGeom prst="rect">
            <a:avLst/>
          </a:prstGeom>
        </p:spPr>
        <p:txBody>
          <a:bodyPr vert="horz" wrap="square" lIns="0" tIns="12065" rIns="0" bIns="0" rtlCol="0">
            <a:spAutoFit/>
          </a:bodyPr>
          <a:lstStyle/>
          <a:p>
            <a:pPr marL="12700">
              <a:lnSpc>
                <a:spcPts val="1495"/>
              </a:lnSpc>
              <a:spcBef>
                <a:spcPts val="95"/>
              </a:spcBef>
            </a:pPr>
            <a:r>
              <a:rPr sz="1300" dirty="0">
                <a:latin typeface="Calibri"/>
                <a:cs typeface="Calibri"/>
              </a:rPr>
              <a:t>Etude</a:t>
            </a:r>
            <a:r>
              <a:rPr sz="1300" spc="55" dirty="0">
                <a:latin typeface="Times New Roman"/>
                <a:cs typeface="Times New Roman"/>
              </a:rPr>
              <a:t> </a:t>
            </a:r>
            <a:r>
              <a:rPr sz="1300" dirty="0">
                <a:latin typeface="Calibri"/>
                <a:cs typeface="Calibri"/>
              </a:rPr>
              <a:t>des</a:t>
            </a:r>
            <a:r>
              <a:rPr sz="1300" spc="55" dirty="0">
                <a:latin typeface="Times New Roman"/>
                <a:cs typeface="Times New Roman"/>
              </a:rPr>
              <a:t> </a:t>
            </a:r>
            <a:r>
              <a:rPr sz="1300" dirty="0">
                <a:latin typeface="Calibri"/>
                <a:cs typeface="Calibri"/>
              </a:rPr>
              <a:t>roches</a:t>
            </a:r>
            <a:r>
              <a:rPr sz="1300" spc="55" dirty="0">
                <a:latin typeface="Times New Roman"/>
                <a:cs typeface="Times New Roman"/>
              </a:rPr>
              <a:t> </a:t>
            </a:r>
            <a:r>
              <a:rPr sz="1300" dirty="0">
                <a:latin typeface="Calibri"/>
                <a:cs typeface="Calibri"/>
              </a:rPr>
              <a:t>utilisant</a:t>
            </a:r>
            <a:r>
              <a:rPr sz="1300" spc="55" dirty="0">
                <a:latin typeface="Times New Roman"/>
                <a:cs typeface="Times New Roman"/>
              </a:rPr>
              <a:t> </a:t>
            </a:r>
            <a:r>
              <a:rPr sz="1300" dirty="0">
                <a:latin typeface="Calibri"/>
                <a:cs typeface="Calibri"/>
              </a:rPr>
              <a:t>la</a:t>
            </a:r>
            <a:r>
              <a:rPr sz="1300" spc="55" dirty="0">
                <a:latin typeface="Times New Roman"/>
                <a:cs typeface="Times New Roman"/>
              </a:rPr>
              <a:t> </a:t>
            </a:r>
            <a:r>
              <a:rPr sz="1300" b="1" dirty="0">
                <a:latin typeface="Calibri"/>
                <a:cs typeface="Calibri"/>
              </a:rPr>
              <a:t>minéralogie</a:t>
            </a:r>
            <a:r>
              <a:rPr sz="1300" spc="60" dirty="0">
                <a:latin typeface="Times New Roman"/>
                <a:cs typeface="Times New Roman"/>
              </a:rPr>
              <a:t> </a:t>
            </a:r>
            <a:r>
              <a:rPr sz="1300" dirty="0">
                <a:latin typeface="Calibri"/>
                <a:cs typeface="Calibri"/>
              </a:rPr>
              <a:t>(assemblage</a:t>
            </a:r>
            <a:r>
              <a:rPr sz="1300" spc="65" dirty="0">
                <a:latin typeface="Times New Roman"/>
                <a:cs typeface="Times New Roman"/>
              </a:rPr>
              <a:t> </a:t>
            </a:r>
            <a:r>
              <a:rPr sz="1300" dirty="0">
                <a:latin typeface="Calibri"/>
                <a:cs typeface="Calibri"/>
              </a:rPr>
              <a:t>des</a:t>
            </a:r>
            <a:r>
              <a:rPr sz="1300" spc="60" dirty="0">
                <a:latin typeface="Times New Roman"/>
                <a:cs typeface="Times New Roman"/>
              </a:rPr>
              <a:t> </a:t>
            </a:r>
            <a:r>
              <a:rPr sz="1300" dirty="0">
                <a:latin typeface="Calibri"/>
                <a:cs typeface="Calibri"/>
              </a:rPr>
              <a:t>minéraux)</a:t>
            </a:r>
            <a:r>
              <a:rPr sz="1300" spc="65" dirty="0">
                <a:latin typeface="Times New Roman"/>
                <a:cs typeface="Times New Roman"/>
              </a:rPr>
              <a:t> </a:t>
            </a:r>
            <a:r>
              <a:rPr sz="1300" dirty="0">
                <a:latin typeface="Calibri"/>
                <a:cs typeface="Calibri"/>
              </a:rPr>
              <a:t>et</a:t>
            </a:r>
            <a:r>
              <a:rPr sz="1300" spc="55" dirty="0">
                <a:latin typeface="Times New Roman"/>
                <a:cs typeface="Times New Roman"/>
              </a:rPr>
              <a:t> </a:t>
            </a:r>
            <a:r>
              <a:rPr sz="1300" dirty="0">
                <a:latin typeface="Calibri"/>
                <a:cs typeface="Calibri"/>
              </a:rPr>
              <a:t>la</a:t>
            </a:r>
            <a:r>
              <a:rPr sz="1300" spc="55" dirty="0">
                <a:latin typeface="Times New Roman"/>
                <a:cs typeface="Times New Roman"/>
              </a:rPr>
              <a:t> </a:t>
            </a:r>
            <a:r>
              <a:rPr sz="1300" b="1" spc="-10" dirty="0">
                <a:latin typeface="Calibri"/>
                <a:cs typeface="Calibri"/>
              </a:rPr>
              <a:t>cristallographie</a:t>
            </a:r>
            <a:endParaRPr sz="1300">
              <a:latin typeface="Calibri"/>
              <a:cs typeface="Calibri"/>
            </a:endParaRPr>
          </a:p>
          <a:p>
            <a:pPr marL="12700">
              <a:lnSpc>
                <a:spcPts val="1495"/>
              </a:lnSpc>
            </a:pPr>
            <a:r>
              <a:rPr sz="1300" spc="-10" dirty="0">
                <a:latin typeface="Calibri"/>
                <a:cs typeface="Calibri"/>
              </a:rPr>
              <a:t>(propriétés</a:t>
            </a:r>
            <a:r>
              <a:rPr sz="1300" spc="-50" dirty="0">
                <a:latin typeface="Times New Roman"/>
                <a:cs typeface="Times New Roman"/>
              </a:rPr>
              <a:t> </a:t>
            </a:r>
            <a:r>
              <a:rPr sz="1300" dirty="0">
                <a:latin typeface="Calibri"/>
                <a:cs typeface="Calibri"/>
              </a:rPr>
              <a:t>des</a:t>
            </a:r>
            <a:r>
              <a:rPr sz="1300" spc="-60" dirty="0">
                <a:latin typeface="Times New Roman"/>
                <a:cs typeface="Times New Roman"/>
              </a:rPr>
              <a:t> </a:t>
            </a:r>
            <a:r>
              <a:rPr sz="1300" spc="-10" dirty="0">
                <a:latin typeface="Calibri"/>
                <a:cs typeface="Calibri"/>
              </a:rPr>
              <a:t>cristaux)</a:t>
            </a:r>
            <a:endParaRPr sz="1300">
              <a:latin typeface="Calibri"/>
              <a:cs typeface="Calibri"/>
            </a:endParaRPr>
          </a:p>
        </p:txBody>
      </p:sp>
      <p:pic>
        <p:nvPicPr>
          <p:cNvPr id="10" name="object 10"/>
          <p:cNvPicPr/>
          <p:nvPr/>
        </p:nvPicPr>
        <p:blipFill>
          <a:blip r:embed="rId6" cstate="print"/>
          <a:stretch>
            <a:fillRect/>
          </a:stretch>
        </p:blipFill>
        <p:spPr>
          <a:xfrm>
            <a:off x="135636" y="1726679"/>
            <a:ext cx="1978914" cy="547890"/>
          </a:xfrm>
          <a:prstGeom prst="rect">
            <a:avLst/>
          </a:prstGeom>
        </p:spPr>
      </p:pic>
      <p:sp>
        <p:nvSpPr>
          <p:cNvPr id="11" name="object 11"/>
          <p:cNvSpPr txBox="1"/>
          <p:nvPr/>
        </p:nvSpPr>
        <p:spPr>
          <a:xfrm>
            <a:off x="539302" y="1838312"/>
            <a:ext cx="1191895"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Calibri"/>
                <a:cs typeface="Calibri"/>
              </a:rPr>
              <a:t>STRATIGRAPHIE</a:t>
            </a:r>
            <a:endParaRPr sz="1400">
              <a:latin typeface="Calibri"/>
              <a:cs typeface="Calibri"/>
            </a:endParaRPr>
          </a:p>
        </p:txBody>
      </p:sp>
      <p:pic>
        <p:nvPicPr>
          <p:cNvPr id="12" name="object 12"/>
          <p:cNvPicPr/>
          <p:nvPr/>
        </p:nvPicPr>
        <p:blipFill>
          <a:blip r:embed="rId7" cstate="print"/>
          <a:stretch>
            <a:fillRect/>
          </a:stretch>
        </p:blipFill>
        <p:spPr>
          <a:xfrm>
            <a:off x="2014727" y="1758670"/>
            <a:ext cx="6715506" cy="482371"/>
          </a:xfrm>
          <a:prstGeom prst="rect">
            <a:avLst/>
          </a:prstGeom>
        </p:spPr>
      </p:pic>
      <p:sp>
        <p:nvSpPr>
          <p:cNvPr id="13" name="object 13"/>
          <p:cNvSpPr txBox="1"/>
          <p:nvPr/>
        </p:nvSpPr>
        <p:spPr>
          <a:xfrm>
            <a:off x="2270251" y="1848357"/>
            <a:ext cx="2554605" cy="223520"/>
          </a:xfrm>
          <a:prstGeom prst="rect">
            <a:avLst/>
          </a:prstGeom>
        </p:spPr>
        <p:txBody>
          <a:bodyPr vert="horz" wrap="square" lIns="0" tIns="12065" rIns="0" bIns="0" rtlCol="0">
            <a:spAutoFit/>
          </a:bodyPr>
          <a:lstStyle/>
          <a:p>
            <a:pPr marL="12700">
              <a:lnSpc>
                <a:spcPct val="100000"/>
              </a:lnSpc>
              <a:spcBef>
                <a:spcPts val="95"/>
              </a:spcBef>
            </a:pPr>
            <a:r>
              <a:rPr sz="1300" spc="-10" dirty="0">
                <a:latin typeface="Calibri"/>
                <a:cs typeface="Calibri"/>
              </a:rPr>
              <a:t>Etude</a:t>
            </a:r>
            <a:r>
              <a:rPr sz="1300" spc="-35" dirty="0">
                <a:latin typeface="Times New Roman"/>
                <a:cs typeface="Times New Roman"/>
              </a:rPr>
              <a:t> </a:t>
            </a:r>
            <a:r>
              <a:rPr sz="1300" dirty="0">
                <a:latin typeface="Calibri"/>
                <a:cs typeface="Calibri"/>
              </a:rPr>
              <a:t>de</a:t>
            </a:r>
            <a:r>
              <a:rPr sz="1300" spc="-25" dirty="0">
                <a:latin typeface="Times New Roman"/>
                <a:cs typeface="Times New Roman"/>
              </a:rPr>
              <a:t> </a:t>
            </a:r>
            <a:r>
              <a:rPr sz="1300" dirty="0">
                <a:latin typeface="Calibri"/>
                <a:cs typeface="Calibri"/>
              </a:rPr>
              <a:t>la</a:t>
            </a:r>
            <a:r>
              <a:rPr sz="1300" spc="-35" dirty="0">
                <a:latin typeface="Times New Roman"/>
                <a:cs typeface="Times New Roman"/>
              </a:rPr>
              <a:t> </a:t>
            </a:r>
            <a:r>
              <a:rPr sz="1300" b="1" spc="-10" dirty="0">
                <a:latin typeface="Calibri"/>
                <a:cs typeface="Calibri"/>
              </a:rPr>
              <a:t>succession</a:t>
            </a:r>
            <a:r>
              <a:rPr sz="1300" spc="-10" dirty="0">
                <a:latin typeface="Times New Roman"/>
                <a:cs typeface="Times New Roman"/>
              </a:rPr>
              <a:t> </a:t>
            </a:r>
            <a:r>
              <a:rPr sz="1300" b="1" dirty="0">
                <a:latin typeface="Calibri"/>
                <a:cs typeface="Calibri"/>
              </a:rPr>
              <a:t>des</a:t>
            </a:r>
            <a:r>
              <a:rPr sz="1300" spc="-20" dirty="0">
                <a:latin typeface="Times New Roman"/>
                <a:cs typeface="Times New Roman"/>
              </a:rPr>
              <a:t> </a:t>
            </a:r>
            <a:r>
              <a:rPr sz="1300" b="1" spc="-10" dirty="0">
                <a:latin typeface="Calibri"/>
                <a:cs typeface="Calibri"/>
              </a:rPr>
              <a:t>sédiments</a:t>
            </a:r>
            <a:endParaRPr sz="1300">
              <a:latin typeface="Calibri"/>
              <a:cs typeface="Calibri"/>
            </a:endParaRPr>
          </a:p>
        </p:txBody>
      </p:sp>
      <p:pic>
        <p:nvPicPr>
          <p:cNvPr id="14" name="object 14"/>
          <p:cNvPicPr/>
          <p:nvPr/>
        </p:nvPicPr>
        <p:blipFill>
          <a:blip r:embed="rId8" cstate="print"/>
          <a:stretch>
            <a:fillRect/>
          </a:stretch>
        </p:blipFill>
        <p:spPr>
          <a:xfrm>
            <a:off x="135636" y="2253983"/>
            <a:ext cx="1978914" cy="547890"/>
          </a:xfrm>
          <a:prstGeom prst="rect">
            <a:avLst/>
          </a:prstGeom>
        </p:spPr>
      </p:pic>
      <p:sp>
        <p:nvSpPr>
          <p:cNvPr id="15" name="object 15"/>
          <p:cNvSpPr txBox="1"/>
          <p:nvPr/>
        </p:nvSpPr>
        <p:spPr>
          <a:xfrm>
            <a:off x="641399" y="2365641"/>
            <a:ext cx="987425"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Calibri"/>
                <a:cs typeface="Calibri"/>
              </a:rPr>
              <a:t>TECTONIQUE</a:t>
            </a:r>
            <a:endParaRPr sz="1400">
              <a:latin typeface="Calibri"/>
              <a:cs typeface="Calibri"/>
            </a:endParaRPr>
          </a:p>
        </p:txBody>
      </p:sp>
      <p:pic>
        <p:nvPicPr>
          <p:cNvPr id="16" name="object 16"/>
          <p:cNvPicPr/>
          <p:nvPr/>
        </p:nvPicPr>
        <p:blipFill>
          <a:blip r:embed="rId9" cstate="print"/>
          <a:stretch>
            <a:fillRect/>
          </a:stretch>
        </p:blipFill>
        <p:spPr>
          <a:xfrm>
            <a:off x="2014727" y="2286000"/>
            <a:ext cx="6715506" cy="482346"/>
          </a:xfrm>
          <a:prstGeom prst="rect">
            <a:avLst/>
          </a:prstGeom>
        </p:spPr>
      </p:pic>
      <p:sp>
        <p:nvSpPr>
          <p:cNvPr id="17" name="object 17"/>
          <p:cNvSpPr txBox="1"/>
          <p:nvPr/>
        </p:nvSpPr>
        <p:spPr>
          <a:xfrm>
            <a:off x="2270251" y="2375661"/>
            <a:ext cx="4892675" cy="223520"/>
          </a:xfrm>
          <a:prstGeom prst="rect">
            <a:avLst/>
          </a:prstGeom>
        </p:spPr>
        <p:txBody>
          <a:bodyPr vert="horz" wrap="square" lIns="0" tIns="12065" rIns="0" bIns="0" rtlCol="0">
            <a:spAutoFit/>
          </a:bodyPr>
          <a:lstStyle/>
          <a:p>
            <a:pPr marL="12700">
              <a:lnSpc>
                <a:spcPct val="100000"/>
              </a:lnSpc>
              <a:spcBef>
                <a:spcPts val="95"/>
              </a:spcBef>
            </a:pPr>
            <a:r>
              <a:rPr sz="1300" spc="-10" dirty="0">
                <a:latin typeface="Calibri"/>
                <a:cs typeface="Calibri"/>
              </a:rPr>
              <a:t>Etude</a:t>
            </a:r>
            <a:r>
              <a:rPr sz="1300" spc="-60" dirty="0">
                <a:latin typeface="Times New Roman"/>
                <a:cs typeface="Times New Roman"/>
              </a:rPr>
              <a:t> </a:t>
            </a:r>
            <a:r>
              <a:rPr sz="1300" dirty="0">
                <a:latin typeface="Calibri"/>
                <a:cs typeface="Calibri"/>
              </a:rPr>
              <a:t>de</a:t>
            </a:r>
            <a:r>
              <a:rPr sz="1300" spc="-50" dirty="0">
                <a:latin typeface="Times New Roman"/>
                <a:cs typeface="Times New Roman"/>
              </a:rPr>
              <a:t> </a:t>
            </a:r>
            <a:r>
              <a:rPr sz="1300" dirty="0">
                <a:latin typeface="Calibri"/>
                <a:cs typeface="Calibri"/>
              </a:rPr>
              <a:t>la</a:t>
            </a:r>
            <a:r>
              <a:rPr sz="1300" spc="-60" dirty="0">
                <a:latin typeface="Times New Roman"/>
                <a:cs typeface="Times New Roman"/>
              </a:rPr>
              <a:t> </a:t>
            </a:r>
            <a:r>
              <a:rPr sz="1300" b="1" spc="-10" dirty="0">
                <a:latin typeface="Calibri"/>
                <a:cs typeface="Calibri"/>
              </a:rPr>
              <a:t>déformation</a:t>
            </a:r>
            <a:r>
              <a:rPr sz="1300" spc="-15" dirty="0">
                <a:latin typeface="Times New Roman"/>
                <a:cs typeface="Times New Roman"/>
              </a:rPr>
              <a:t> </a:t>
            </a:r>
            <a:r>
              <a:rPr sz="1300" dirty="0">
                <a:latin typeface="Calibri"/>
                <a:cs typeface="Calibri"/>
              </a:rPr>
              <a:t>et</a:t>
            </a:r>
            <a:r>
              <a:rPr sz="1300" spc="-55" dirty="0">
                <a:latin typeface="Times New Roman"/>
                <a:cs typeface="Times New Roman"/>
              </a:rPr>
              <a:t> </a:t>
            </a:r>
            <a:r>
              <a:rPr sz="1300" dirty="0">
                <a:latin typeface="Calibri"/>
                <a:cs typeface="Calibri"/>
              </a:rPr>
              <a:t>du</a:t>
            </a:r>
            <a:r>
              <a:rPr sz="1300" spc="-55" dirty="0">
                <a:latin typeface="Times New Roman"/>
                <a:cs typeface="Times New Roman"/>
              </a:rPr>
              <a:t> </a:t>
            </a:r>
            <a:r>
              <a:rPr sz="1300" dirty="0">
                <a:latin typeface="Calibri"/>
                <a:cs typeface="Calibri"/>
              </a:rPr>
              <a:t>déplacement</a:t>
            </a:r>
            <a:r>
              <a:rPr sz="1300" spc="215" dirty="0">
                <a:latin typeface="Times New Roman"/>
                <a:cs typeface="Times New Roman"/>
              </a:rPr>
              <a:t> </a:t>
            </a:r>
            <a:r>
              <a:rPr sz="1300" dirty="0">
                <a:latin typeface="Calibri"/>
                <a:cs typeface="Calibri"/>
              </a:rPr>
              <a:t>des</a:t>
            </a:r>
            <a:r>
              <a:rPr sz="1300" spc="-50" dirty="0">
                <a:latin typeface="Times New Roman"/>
                <a:cs typeface="Times New Roman"/>
              </a:rPr>
              <a:t> </a:t>
            </a:r>
            <a:r>
              <a:rPr sz="1300" spc="-10" dirty="0">
                <a:latin typeface="Calibri"/>
                <a:cs typeface="Calibri"/>
              </a:rPr>
              <a:t>formations</a:t>
            </a:r>
            <a:r>
              <a:rPr sz="1300" spc="-55" dirty="0">
                <a:latin typeface="Times New Roman"/>
                <a:cs typeface="Times New Roman"/>
              </a:rPr>
              <a:t> </a:t>
            </a:r>
            <a:r>
              <a:rPr sz="1300" spc="-10" dirty="0">
                <a:latin typeface="Calibri"/>
                <a:cs typeface="Calibri"/>
              </a:rPr>
              <a:t>géologiques</a:t>
            </a:r>
            <a:endParaRPr sz="1300">
              <a:latin typeface="Calibri"/>
              <a:cs typeface="Calibri"/>
            </a:endParaRPr>
          </a:p>
        </p:txBody>
      </p:sp>
      <p:grpSp>
        <p:nvGrpSpPr>
          <p:cNvPr id="18" name="object 18"/>
          <p:cNvGrpSpPr/>
          <p:nvPr/>
        </p:nvGrpSpPr>
        <p:grpSpPr>
          <a:xfrm>
            <a:off x="135636" y="2764523"/>
            <a:ext cx="8594725" cy="621665"/>
            <a:chOff x="135636" y="2764523"/>
            <a:chExt cx="8594725" cy="621665"/>
          </a:xfrm>
        </p:grpSpPr>
        <p:pic>
          <p:nvPicPr>
            <p:cNvPr id="19" name="object 19"/>
            <p:cNvPicPr/>
            <p:nvPr/>
          </p:nvPicPr>
          <p:blipFill>
            <a:blip r:embed="rId10" cstate="print"/>
            <a:stretch>
              <a:fillRect/>
            </a:stretch>
          </p:blipFill>
          <p:spPr>
            <a:xfrm>
              <a:off x="135636" y="2764523"/>
              <a:ext cx="1978914" cy="621042"/>
            </a:xfrm>
            <a:prstGeom prst="rect">
              <a:avLst/>
            </a:prstGeom>
          </p:spPr>
        </p:pic>
        <p:pic>
          <p:nvPicPr>
            <p:cNvPr id="20" name="object 20"/>
            <p:cNvPicPr/>
            <p:nvPr/>
          </p:nvPicPr>
          <p:blipFill>
            <a:blip r:embed="rId11" cstate="print"/>
            <a:stretch>
              <a:fillRect/>
            </a:stretch>
          </p:blipFill>
          <p:spPr>
            <a:xfrm>
              <a:off x="2014728" y="2813278"/>
              <a:ext cx="6715506" cy="482371"/>
            </a:xfrm>
            <a:prstGeom prst="rect">
              <a:avLst/>
            </a:prstGeom>
          </p:spPr>
        </p:pic>
      </p:grpSp>
      <p:sp>
        <p:nvSpPr>
          <p:cNvPr id="21" name="object 21"/>
          <p:cNvSpPr txBox="1"/>
          <p:nvPr/>
        </p:nvSpPr>
        <p:spPr>
          <a:xfrm>
            <a:off x="2270251" y="2902407"/>
            <a:ext cx="4585970" cy="223520"/>
          </a:xfrm>
          <a:prstGeom prst="rect">
            <a:avLst/>
          </a:prstGeom>
        </p:spPr>
        <p:txBody>
          <a:bodyPr vert="horz" wrap="square" lIns="0" tIns="12065" rIns="0" bIns="0" rtlCol="0">
            <a:spAutoFit/>
          </a:bodyPr>
          <a:lstStyle/>
          <a:p>
            <a:pPr marL="12700">
              <a:lnSpc>
                <a:spcPct val="100000"/>
              </a:lnSpc>
              <a:spcBef>
                <a:spcPts val="95"/>
              </a:spcBef>
            </a:pPr>
            <a:r>
              <a:rPr sz="1300" dirty="0">
                <a:latin typeface="Calibri"/>
                <a:cs typeface="Calibri"/>
              </a:rPr>
              <a:t>Etude</a:t>
            </a:r>
            <a:r>
              <a:rPr sz="1300" spc="-55" dirty="0">
                <a:latin typeface="Times New Roman"/>
                <a:cs typeface="Times New Roman"/>
              </a:rPr>
              <a:t> </a:t>
            </a:r>
            <a:r>
              <a:rPr sz="1300" dirty="0">
                <a:latin typeface="Calibri"/>
                <a:cs typeface="Calibri"/>
              </a:rPr>
              <a:t>de</a:t>
            </a:r>
            <a:r>
              <a:rPr sz="1300" spc="-40" dirty="0">
                <a:latin typeface="Times New Roman"/>
                <a:cs typeface="Times New Roman"/>
              </a:rPr>
              <a:t> </a:t>
            </a:r>
            <a:r>
              <a:rPr sz="1300" spc="-20" dirty="0">
                <a:latin typeface="Calibri"/>
                <a:cs typeface="Calibri"/>
              </a:rPr>
              <a:t>l’évolution</a:t>
            </a:r>
            <a:r>
              <a:rPr sz="1300" spc="-5" dirty="0">
                <a:latin typeface="Calibri"/>
                <a:cs typeface="Calibri"/>
              </a:rPr>
              <a:t> </a:t>
            </a:r>
            <a:r>
              <a:rPr sz="1300" dirty="0">
                <a:latin typeface="Calibri"/>
                <a:cs typeface="Calibri"/>
              </a:rPr>
              <a:t>des</a:t>
            </a:r>
            <a:r>
              <a:rPr sz="1300" spc="-60" dirty="0">
                <a:latin typeface="Times New Roman"/>
                <a:cs typeface="Times New Roman"/>
              </a:rPr>
              <a:t> </a:t>
            </a:r>
            <a:r>
              <a:rPr sz="1300" spc="-10" dirty="0">
                <a:latin typeface="Calibri"/>
                <a:cs typeface="Calibri"/>
              </a:rPr>
              <a:t>roches</a:t>
            </a:r>
            <a:r>
              <a:rPr sz="1300" spc="-45" dirty="0">
                <a:latin typeface="Times New Roman"/>
                <a:cs typeface="Times New Roman"/>
              </a:rPr>
              <a:t> </a:t>
            </a:r>
            <a:r>
              <a:rPr sz="1300" dirty="0">
                <a:latin typeface="Calibri"/>
                <a:cs typeface="Calibri"/>
              </a:rPr>
              <a:t>sous</a:t>
            </a:r>
            <a:r>
              <a:rPr sz="1300" spc="-45" dirty="0">
                <a:latin typeface="Times New Roman"/>
                <a:cs typeface="Times New Roman"/>
              </a:rPr>
              <a:t> </a:t>
            </a:r>
            <a:r>
              <a:rPr sz="1300" dirty="0">
                <a:latin typeface="Calibri"/>
                <a:cs typeface="Calibri"/>
              </a:rPr>
              <a:t>l’influence</a:t>
            </a:r>
            <a:r>
              <a:rPr sz="1300" spc="-5" dirty="0">
                <a:latin typeface="Calibri"/>
                <a:cs typeface="Calibri"/>
              </a:rPr>
              <a:t> </a:t>
            </a:r>
            <a:r>
              <a:rPr sz="1300" dirty="0">
                <a:latin typeface="Calibri"/>
                <a:cs typeface="Calibri"/>
              </a:rPr>
              <a:t>de</a:t>
            </a:r>
            <a:r>
              <a:rPr sz="1300" spc="-55" dirty="0">
                <a:latin typeface="Times New Roman"/>
                <a:cs typeface="Times New Roman"/>
              </a:rPr>
              <a:t> </a:t>
            </a:r>
            <a:r>
              <a:rPr sz="1300" spc="-20" dirty="0">
                <a:latin typeface="Calibri"/>
                <a:cs typeface="Calibri"/>
              </a:rPr>
              <a:t>facteurs</a:t>
            </a:r>
            <a:r>
              <a:rPr sz="1300" spc="-60" dirty="0">
                <a:latin typeface="Times New Roman"/>
                <a:cs typeface="Times New Roman"/>
              </a:rPr>
              <a:t> </a:t>
            </a:r>
            <a:r>
              <a:rPr sz="1300" spc="-10" dirty="0">
                <a:latin typeface="Calibri"/>
                <a:cs typeface="Calibri"/>
              </a:rPr>
              <a:t>externes</a:t>
            </a:r>
            <a:endParaRPr sz="1300">
              <a:latin typeface="Calibri"/>
              <a:cs typeface="Calibri"/>
            </a:endParaRPr>
          </a:p>
        </p:txBody>
      </p:sp>
      <p:pic>
        <p:nvPicPr>
          <p:cNvPr id="22" name="object 22"/>
          <p:cNvPicPr/>
          <p:nvPr/>
        </p:nvPicPr>
        <p:blipFill>
          <a:blip r:embed="rId12" cstate="print"/>
          <a:stretch>
            <a:fillRect/>
          </a:stretch>
        </p:blipFill>
        <p:spPr>
          <a:xfrm>
            <a:off x="135636" y="3244570"/>
            <a:ext cx="1949958" cy="618007"/>
          </a:xfrm>
          <a:prstGeom prst="rect">
            <a:avLst/>
          </a:prstGeom>
        </p:spPr>
      </p:pic>
      <p:sp>
        <p:nvSpPr>
          <p:cNvPr id="23" name="object 23"/>
          <p:cNvSpPr txBox="1"/>
          <p:nvPr/>
        </p:nvSpPr>
        <p:spPr>
          <a:xfrm>
            <a:off x="519781" y="2815843"/>
            <a:ext cx="1213485" cy="884555"/>
          </a:xfrm>
          <a:prstGeom prst="rect">
            <a:avLst/>
          </a:prstGeom>
        </p:spPr>
        <p:txBody>
          <a:bodyPr vert="horz" wrap="square" lIns="0" tIns="29845" rIns="0" bIns="0" rtlCol="0">
            <a:spAutoFit/>
          </a:bodyPr>
          <a:lstStyle/>
          <a:p>
            <a:pPr marL="306705" marR="5080" indent="-280670">
              <a:lnSpc>
                <a:spcPts val="1450"/>
              </a:lnSpc>
              <a:spcBef>
                <a:spcPts val="235"/>
              </a:spcBef>
            </a:pPr>
            <a:r>
              <a:rPr sz="1300" b="1" spc="-20" dirty="0">
                <a:solidFill>
                  <a:srgbClr val="FFFFFF"/>
                </a:solidFill>
                <a:latin typeface="Calibri"/>
                <a:cs typeface="Calibri"/>
              </a:rPr>
              <a:t>GEODYNAMIQUE</a:t>
            </a:r>
            <a:r>
              <a:rPr sz="1300" spc="-20" dirty="0">
                <a:solidFill>
                  <a:srgbClr val="FFFFFF"/>
                </a:solidFill>
                <a:latin typeface="Times New Roman"/>
                <a:cs typeface="Times New Roman"/>
              </a:rPr>
              <a:t> </a:t>
            </a:r>
            <a:r>
              <a:rPr sz="1300" b="1" spc="-10" dirty="0">
                <a:solidFill>
                  <a:srgbClr val="FFFFFF"/>
                </a:solidFill>
                <a:latin typeface="Calibri"/>
                <a:cs typeface="Calibri"/>
              </a:rPr>
              <a:t>EXTERNE</a:t>
            </a:r>
            <a:endParaRPr sz="1300">
              <a:latin typeface="Calibri"/>
              <a:cs typeface="Calibri"/>
            </a:endParaRPr>
          </a:p>
          <a:p>
            <a:pPr marL="302260" marR="18415" indent="-290195">
              <a:lnSpc>
                <a:spcPts val="1430"/>
              </a:lnSpc>
              <a:spcBef>
                <a:spcPts val="894"/>
              </a:spcBef>
            </a:pPr>
            <a:r>
              <a:rPr sz="1300" b="1" spc="-20" dirty="0">
                <a:solidFill>
                  <a:srgbClr val="FFFFFF"/>
                </a:solidFill>
                <a:latin typeface="Calibri"/>
                <a:cs typeface="Calibri"/>
              </a:rPr>
              <a:t>GEODYNAMIQUE</a:t>
            </a:r>
            <a:r>
              <a:rPr sz="1300" spc="-20" dirty="0">
                <a:solidFill>
                  <a:srgbClr val="FFFFFF"/>
                </a:solidFill>
                <a:latin typeface="Times New Roman"/>
                <a:cs typeface="Times New Roman"/>
              </a:rPr>
              <a:t> </a:t>
            </a:r>
            <a:r>
              <a:rPr sz="1300" b="1" spc="-10" dirty="0">
                <a:solidFill>
                  <a:srgbClr val="FFFFFF"/>
                </a:solidFill>
                <a:latin typeface="Calibri"/>
                <a:cs typeface="Calibri"/>
              </a:rPr>
              <a:t>INTERNE</a:t>
            </a:r>
            <a:endParaRPr sz="1300">
              <a:latin typeface="Calibri"/>
              <a:cs typeface="Calibri"/>
            </a:endParaRPr>
          </a:p>
        </p:txBody>
      </p:sp>
      <p:pic>
        <p:nvPicPr>
          <p:cNvPr id="24" name="object 24"/>
          <p:cNvPicPr/>
          <p:nvPr/>
        </p:nvPicPr>
        <p:blipFill>
          <a:blip r:embed="rId13" cstate="print"/>
          <a:stretch>
            <a:fillRect/>
          </a:stretch>
        </p:blipFill>
        <p:spPr>
          <a:xfrm>
            <a:off x="2061972" y="3349726"/>
            <a:ext cx="6782561" cy="482371"/>
          </a:xfrm>
          <a:prstGeom prst="rect">
            <a:avLst/>
          </a:prstGeom>
        </p:spPr>
      </p:pic>
      <p:sp>
        <p:nvSpPr>
          <p:cNvPr id="25" name="object 25"/>
          <p:cNvSpPr txBox="1"/>
          <p:nvPr/>
        </p:nvSpPr>
        <p:spPr>
          <a:xfrm>
            <a:off x="2318118" y="3438905"/>
            <a:ext cx="3351529" cy="223520"/>
          </a:xfrm>
          <a:prstGeom prst="rect">
            <a:avLst/>
          </a:prstGeom>
        </p:spPr>
        <p:txBody>
          <a:bodyPr vert="horz" wrap="square" lIns="0" tIns="12065" rIns="0" bIns="0" rtlCol="0">
            <a:spAutoFit/>
          </a:bodyPr>
          <a:lstStyle/>
          <a:p>
            <a:pPr marL="12700">
              <a:lnSpc>
                <a:spcPct val="100000"/>
              </a:lnSpc>
              <a:spcBef>
                <a:spcPts val="95"/>
              </a:spcBef>
            </a:pPr>
            <a:r>
              <a:rPr sz="1300" spc="-10" dirty="0">
                <a:latin typeface="Calibri"/>
                <a:cs typeface="Calibri"/>
              </a:rPr>
              <a:t>Etude</a:t>
            </a:r>
            <a:r>
              <a:rPr sz="1300" spc="-50" dirty="0">
                <a:latin typeface="Times New Roman"/>
                <a:cs typeface="Times New Roman"/>
              </a:rPr>
              <a:t> </a:t>
            </a:r>
            <a:r>
              <a:rPr sz="1300" dirty="0">
                <a:latin typeface="Calibri"/>
                <a:cs typeface="Calibri"/>
              </a:rPr>
              <a:t>des</a:t>
            </a:r>
            <a:r>
              <a:rPr sz="1300" spc="-45" dirty="0">
                <a:latin typeface="Times New Roman"/>
                <a:cs typeface="Times New Roman"/>
              </a:rPr>
              <a:t> </a:t>
            </a:r>
            <a:r>
              <a:rPr sz="1300" spc="-10" dirty="0">
                <a:latin typeface="Calibri"/>
                <a:cs typeface="Calibri"/>
              </a:rPr>
              <a:t>facteurs</a:t>
            </a:r>
            <a:r>
              <a:rPr sz="1300" spc="-50" dirty="0">
                <a:latin typeface="Times New Roman"/>
                <a:cs typeface="Times New Roman"/>
              </a:rPr>
              <a:t> </a:t>
            </a:r>
            <a:r>
              <a:rPr sz="1300" spc="-10" dirty="0">
                <a:latin typeface="Calibri"/>
                <a:cs typeface="Calibri"/>
              </a:rPr>
              <a:t>internes</a:t>
            </a:r>
            <a:r>
              <a:rPr sz="1300" spc="-45" dirty="0">
                <a:latin typeface="Times New Roman"/>
                <a:cs typeface="Times New Roman"/>
              </a:rPr>
              <a:t> </a:t>
            </a:r>
            <a:r>
              <a:rPr sz="1300" dirty="0">
                <a:latin typeface="Calibri"/>
                <a:cs typeface="Calibri"/>
              </a:rPr>
              <a:t>à</a:t>
            </a:r>
            <a:r>
              <a:rPr sz="1300" spc="225" dirty="0">
                <a:latin typeface="Times New Roman"/>
                <a:cs typeface="Times New Roman"/>
              </a:rPr>
              <a:t> </a:t>
            </a:r>
            <a:r>
              <a:rPr sz="1300" b="1" spc="-10" dirty="0">
                <a:latin typeface="Calibri"/>
                <a:cs typeface="Calibri"/>
              </a:rPr>
              <a:t>l’origine</a:t>
            </a:r>
            <a:r>
              <a:rPr sz="1300" b="1" dirty="0">
                <a:latin typeface="Calibri"/>
                <a:cs typeface="Calibri"/>
              </a:rPr>
              <a:t> des</a:t>
            </a:r>
            <a:r>
              <a:rPr sz="1300" spc="-45" dirty="0">
                <a:latin typeface="Times New Roman"/>
                <a:cs typeface="Times New Roman"/>
              </a:rPr>
              <a:t> </a:t>
            </a:r>
            <a:r>
              <a:rPr sz="1300" b="1" spc="-10" dirty="0">
                <a:latin typeface="Calibri"/>
                <a:cs typeface="Calibri"/>
              </a:rPr>
              <a:t>roches</a:t>
            </a:r>
            <a:endParaRPr sz="1300">
              <a:latin typeface="Calibri"/>
              <a:cs typeface="Calibri"/>
            </a:endParaRPr>
          </a:p>
        </p:txBody>
      </p:sp>
      <p:pic>
        <p:nvPicPr>
          <p:cNvPr id="26" name="object 26"/>
          <p:cNvPicPr/>
          <p:nvPr/>
        </p:nvPicPr>
        <p:blipFill>
          <a:blip r:embed="rId14" cstate="print"/>
          <a:stretch>
            <a:fillRect/>
          </a:stretch>
        </p:blipFill>
        <p:spPr>
          <a:xfrm>
            <a:off x="135636" y="3838930"/>
            <a:ext cx="1962150" cy="549427"/>
          </a:xfrm>
          <a:prstGeom prst="rect">
            <a:avLst/>
          </a:prstGeom>
        </p:spPr>
      </p:pic>
      <p:sp>
        <p:nvSpPr>
          <p:cNvPr id="27" name="object 27"/>
          <p:cNvSpPr txBox="1"/>
          <p:nvPr/>
        </p:nvSpPr>
        <p:spPr>
          <a:xfrm>
            <a:off x="455786" y="3962539"/>
            <a:ext cx="1340485" cy="223520"/>
          </a:xfrm>
          <a:prstGeom prst="rect">
            <a:avLst/>
          </a:prstGeom>
        </p:spPr>
        <p:txBody>
          <a:bodyPr vert="horz" wrap="square" lIns="0" tIns="12065" rIns="0" bIns="0" rtlCol="0">
            <a:spAutoFit/>
          </a:bodyPr>
          <a:lstStyle/>
          <a:p>
            <a:pPr marL="12700">
              <a:lnSpc>
                <a:spcPct val="100000"/>
              </a:lnSpc>
              <a:spcBef>
                <a:spcPts val="95"/>
              </a:spcBef>
            </a:pPr>
            <a:r>
              <a:rPr sz="1300" b="1" spc="-10" dirty="0">
                <a:solidFill>
                  <a:srgbClr val="FFFFFF"/>
                </a:solidFill>
                <a:latin typeface="Calibri"/>
                <a:cs typeface="Calibri"/>
              </a:rPr>
              <a:t>GEOCHRONOLOGIE</a:t>
            </a:r>
            <a:endParaRPr sz="1300">
              <a:latin typeface="Calibri"/>
              <a:cs typeface="Calibri"/>
            </a:endParaRPr>
          </a:p>
        </p:txBody>
      </p:sp>
      <p:pic>
        <p:nvPicPr>
          <p:cNvPr id="28" name="object 28"/>
          <p:cNvPicPr/>
          <p:nvPr/>
        </p:nvPicPr>
        <p:blipFill>
          <a:blip r:embed="rId15" cstate="print"/>
          <a:stretch>
            <a:fillRect/>
          </a:stretch>
        </p:blipFill>
        <p:spPr>
          <a:xfrm>
            <a:off x="1997964" y="3814559"/>
            <a:ext cx="6864858" cy="619518"/>
          </a:xfrm>
          <a:prstGeom prst="rect">
            <a:avLst/>
          </a:prstGeom>
        </p:spPr>
      </p:pic>
      <p:sp>
        <p:nvSpPr>
          <p:cNvPr id="29" name="object 29"/>
          <p:cNvSpPr txBox="1"/>
          <p:nvPr/>
        </p:nvSpPr>
        <p:spPr>
          <a:xfrm>
            <a:off x="2253471" y="3866769"/>
            <a:ext cx="6380480" cy="404495"/>
          </a:xfrm>
          <a:prstGeom prst="rect">
            <a:avLst/>
          </a:prstGeom>
        </p:spPr>
        <p:txBody>
          <a:bodyPr vert="horz" wrap="square" lIns="0" tIns="31750" rIns="0" bIns="0" rtlCol="0">
            <a:spAutoFit/>
          </a:bodyPr>
          <a:lstStyle/>
          <a:p>
            <a:pPr marL="12700" marR="5080">
              <a:lnSpc>
                <a:spcPts val="1430"/>
              </a:lnSpc>
              <a:spcBef>
                <a:spcPts val="250"/>
              </a:spcBef>
            </a:pPr>
            <a:r>
              <a:rPr sz="1300" b="1" dirty="0">
                <a:latin typeface="Calibri"/>
                <a:cs typeface="Calibri"/>
              </a:rPr>
              <a:t>Dater</a:t>
            </a:r>
            <a:r>
              <a:rPr sz="1300" spc="55" dirty="0">
                <a:latin typeface="Times New Roman"/>
                <a:cs typeface="Times New Roman"/>
              </a:rPr>
              <a:t> </a:t>
            </a:r>
            <a:r>
              <a:rPr sz="1300" dirty="0">
                <a:latin typeface="Calibri"/>
                <a:cs typeface="Calibri"/>
              </a:rPr>
              <a:t>les</a:t>
            </a:r>
            <a:r>
              <a:rPr sz="1300" spc="75" dirty="0">
                <a:latin typeface="Times New Roman"/>
                <a:cs typeface="Times New Roman"/>
              </a:rPr>
              <a:t> </a:t>
            </a:r>
            <a:r>
              <a:rPr sz="1300" dirty="0">
                <a:latin typeface="Calibri"/>
                <a:cs typeface="Calibri"/>
              </a:rPr>
              <a:t>roches</a:t>
            </a:r>
            <a:r>
              <a:rPr sz="1300" spc="60" dirty="0">
                <a:latin typeface="Times New Roman"/>
                <a:cs typeface="Times New Roman"/>
              </a:rPr>
              <a:t> </a:t>
            </a:r>
            <a:r>
              <a:rPr sz="1300" dirty="0">
                <a:latin typeface="Calibri"/>
                <a:cs typeface="Calibri"/>
              </a:rPr>
              <a:t>et</a:t>
            </a:r>
            <a:r>
              <a:rPr sz="1300" spc="65" dirty="0">
                <a:latin typeface="Times New Roman"/>
                <a:cs typeface="Times New Roman"/>
              </a:rPr>
              <a:t> </a:t>
            </a:r>
            <a:r>
              <a:rPr sz="1300" dirty="0">
                <a:latin typeface="Calibri"/>
                <a:cs typeface="Calibri"/>
              </a:rPr>
              <a:t>les</a:t>
            </a:r>
            <a:r>
              <a:rPr sz="1300" spc="70" dirty="0">
                <a:latin typeface="Times New Roman"/>
                <a:cs typeface="Times New Roman"/>
              </a:rPr>
              <a:t> </a:t>
            </a:r>
            <a:r>
              <a:rPr sz="1300" dirty="0">
                <a:latin typeface="Calibri"/>
                <a:cs typeface="Calibri"/>
              </a:rPr>
              <a:t>minéraux</a:t>
            </a:r>
            <a:r>
              <a:rPr sz="1300" spc="65" dirty="0">
                <a:latin typeface="Times New Roman"/>
                <a:cs typeface="Times New Roman"/>
              </a:rPr>
              <a:t> </a:t>
            </a:r>
            <a:r>
              <a:rPr sz="1300" dirty="0">
                <a:latin typeface="Calibri"/>
                <a:cs typeface="Calibri"/>
              </a:rPr>
              <a:t>géochronologie</a:t>
            </a:r>
            <a:r>
              <a:rPr sz="1300" spc="70" dirty="0">
                <a:latin typeface="Times New Roman"/>
                <a:cs typeface="Times New Roman"/>
              </a:rPr>
              <a:t> </a:t>
            </a:r>
            <a:r>
              <a:rPr sz="1300" dirty="0">
                <a:latin typeface="Calibri"/>
                <a:cs typeface="Calibri"/>
              </a:rPr>
              <a:t>absolue</a:t>
            </a:r>
            <a:r>
              <a:rPr sz="1300" spc="70" dirty="0">
                <a:latin typeface="Times New Roman"/>
                <a:cs typeface="Times New Roman"/>
              </a:rPr>
              <a:t> </a:t>
            </a:r>
            <a:r>
              <a:rPr sz="1300" dirty="0">
                <a:latin typeface="Calibri"/>
                <a:cs typeface="Calibri"/>
              </a:rPr>
              <a:t>-</a:t>
            </a:r>
            <a:r>
              <a:rPr sz="1300" spc="60" dirty="0">
                <a:latin typeface="Times New Roman"/>
                <a:cs typeface="Times New Roman"/>
              </a:rPr>
              <a:t> </a:t>
            </a:r>
            <a:r>
              <a:rPr sz="1300" dirty="0">
                <a:latin typeface="Calibri"/>
                <a:cs typeface="Calibri"/>
              </a:rPr>
              <a:t>géochronologie</a:t>
            </a:r>
            <a:r>
              <a:rPr sz="1300" spc="70" dirty="0">
                <a:latin typeface="Times New Roman"/>
                <a:cs typeface="Times New Roman"/>
              </a:rPr>
              <a:t> </a:t>
            </a:r>
            <a:r>
              <a:rPr sz="1300" dirty="0">
                <a:latin typeface="Calibri"/>
                <a:cs typeface="Calibri"/>
              </a:rPr>
              <a:t>relative</a:t>
            </a:r>
            <a:r>
              <a:rPr sz="1300" spc="65" dirty="0">
                <a:latin typeface="Times New Roman"/>
                <a:cs typeface="Times New Roman"/>
              </a:rPr>
              <a:t> </a:t>
            </a:r>
            <a:r>
              <a:rPr sz="1300" spc="-10" dirty="0">
                <a:latin typeface="Calibri"/>
                <a:cs typeface="Calibri"/>
              </a:rPr>
              <a:t>(datation</a:t>
            </a:r>
            <a:r>
              <a:rPr sz="1300" spc="-10" dirty="0">
                <a:latin typeface="Times New Roman"/>
                <a:cs typeface="Times New Roman"/>
              </a:rPr>
              <a:t> </a:t>
            </a:r>
            <a:r>
              <a:rPr sz="1300" dirty="0">
                <a:latin typeface="Calibri"/>
                <a:cs typeface="Calibri"/>
              </a:rPr>
              <a:t>basée</a:t>
            </a:r>
            <a:r>
              <a:rPr sz="1300" spc="-50" dirty="0">
                <a:latin typeface="Times New Roman"/>
                <a:cs typeface="Times New Roman"/>
              </a:rPr>
              <a:t> </a:t>
            </a:r>
            <a:r>
              <a:rPr sz="1300" dirty="0">
                <a:latin typeface="Calibri"/>
                <a:cs typeface="Calibri"/>
              </a:rPr>
              <a:t>sur</a:t>
            </a:r>
            <a:r>
              <a:rPr sz="1300" spc="-35" dirty="0">
                <a:latin typeface="Times New Roman"/>
                <a:cs typeface="Times New Roman"/>
              </a:rPr>
              <a:t> </a:t>
            </a:r>
            <a:r>
              <a:rPr sz="1300" dirty="0">
                <a:latin typeface="Calibri"/>
                <a:cs typeface="Calibri"/>
              </a:rPr>
              <a:t>la</a:t>
            </a:r>
            <a:r>
              <a:rPr sz="1300" spc="-50" dirty="0">
                <a:latin typeface="Times New Roman"/>
                <a:cs typeface="Times New Roman"/>
              </a:rPr>
              <a:t> </a:t>
            </a:r>
            <a:r>
              <a:rPr sz="1300" spc="-10" dirty="0">
                <a:latin typeface="Calibri"/>
                <a:cs typeface="Calibri"/>
              </a:rPr>
              <a:t>stratigraphie</a:t>
            </a:r>
            <a:r>
              <a:rPr sz="1300" spc="-45" dirty="0">
                <a:latin typeface="Times New Roman"/>
                <a:cs typeface="Times New Roman"/>
              </a:rPr>
              <a:t> </a:t>
            </a:r>
            <a:r>
              <a:rPr sz="1300" dirty="0">
                <a:latin typeface="Calibri"/>
                <a:cs typeface="Calibri"/>
              </a:rPr>
              <a:t>et</a:t>
            </a:r>
            <a:r>
              <a:rPr sz="1300" spc="-45" dirty="0">
                <a:latin typeface="Times New Roman"/>
                <a:cs typeface="Times New Roman"/>
              </a:rPr>
              <a:t> </a:t>
            </a:r>
            <a:r>
              <a:rPr sz="1300" dirty="0">
                <a:latin typeface="Calibri"/>
                <a:cs typeface="Calibri"/>
              </a:rPr>
              <a:t>la</a:t>
            </a:r>
            <a:r>
              <a:rPr sz="1300" spc="-45" dirty="0">
                <a:latin typeface="Times New Roman"/>
                <a:cs typeface="Times New Roman"/>
              </a:rPr>
              <a:t> </a:t>
            </a:r>
            <a:r>
              <a:rPr sz="1300" spc="-10" dirty="0">
                <a:latin typeface="Calibri"/>
                <a:cs typeface="Calibri"/>
              </a:rPr>
              <a:t>répartition</a:t>
            </a:r>
            <a:r>
              <a:rPr sz="1300" spc="-40" dirty="0">
                <a:latin typeface="Times New Roman"/>
                <a:cs typeface="Times New Roman"/>
              </a:rPr>
              <a:t> </a:t>
            </a:r>
            <a:r>
              <a:rPr sz="1300" dirty="0">
                <a:latin typeface="Calibri"/>
                <a:cs typeface="Calibri"/>
              </a:rPr>
              <a:t>des</a:t>
            </a:r>
            <a:r>
              <a:rPr sz="1300" spc="-45" dirty="0">
                <a:latin typeface="Times New Roman"/>
                <a:cs typeface="Times New Roman"/>
              </a:rPr>
              <a:t> </a:t>
            </a:r>
            <a:r>
              <a:rPr sz="1300" spc="-10" dirty="0">
                <a:latin typeface="Calibri"/>
                <a:cs typeface="Calibri"/>
              </a:rPr>
              <a:t>fossiles)-</a:t>
            </a:r>
            <a:endParaRPr sz="1300">
              <a:latin typeface="Calibri"/>
              <a:cs typeface="Calibri"/>
            </a:endParaRPr>
          </a:p>
        </p:txBody>
      </p:sp>
      <p:pic>
        <p:nvPicPr>
          <p:cNvPr id="30" name="object 30"/>
          <p:cNvPicPr/>
          <p:nvPr/>
        </p:nvPicPr>
        <p:blipFill>
          <a:blip r:embed="rId16" cstate="print"/>
          <a:stretch>
            <a:fillRect/>
          </a:stretch>
        </p:blipFill>
        <p:spPr>
          <a:xfrm>
            <a:off x="135636" y="4361688"/>
            <a:ext cx="1978914" cy="549401"/>
          </a:xfrm>
          <a:prstGeom prst="rect">
            <a:avLst/>
          </a:prstGeom>
        </p:spPr>
      </p:pic>
      <p:sp>
        <p:nvSpPr>
          <p:cNvPr id="31" name="object 31"/>
          <p:cNvSpPr txBox="1"/>
          <p:nvPr/>
        </p:nvSpPr>
        <p:spPr>
          <a:xfrm>
            <a:off x="690166" y="4474273"/>
            <a:ext cx="889000" cy="240029"/>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Calibri"/>
                <a:cs typeface="Calibri"/>
              </a:rPr>
              <a:t>GEOCHIMIE</a:t>
            </a:r>
            <a:endParaRPr sz="1400">
              <a:latin typeface="Calibri"/>
              <a:cs typeface="Calibri"/>
            </a:endParaRPr>
          </a:p>
        </p:txBody>
      </p:sp>
      <p:pic>
        <p:nvPicPr>
          <p:cNvPr id="32" name="object 32"/>
          <p:cNvPicPr/>
          <p:nvPr/>
        </p:nvPicPr>
        <p:blipFill>
          <a:blip r:embed="rId17" cstate="print"/>
          <a:stretch>
            <a:fillRect/>
          </a:stretch>
        </p:blipFill>
        <p:spPr>
          <a:xfrm>
            <a:off x="2014727" y="4395190"/>
            <a:ext cx="6715506" cy="482371"/>
          </a:xfrm>
          <a:prstGeom prst="rect">
            <a:avLst/>
          </a:prstGeom>
        </p:spPr>
      </p:pic>
      <p:sp>
        <p:nvSpPr>
          <p:cNvPr id="33" name="object 33"/>
          <p:cNvSpPr txBox="1"/>
          <p:nvPr/>
        </p:nvSpPr>
        <p:spPr>
          <a:xfrm>
            <a:off x="2270251" y="4484623"/>
            <a:ext cx="3156585" cy="223520"/>
          </a:xfrm>
          <a:prstGeom prst="rect">
            <a:avLst/>
          </a:prstGeom>
        </p:spPr>
        <p:txBody>
          <a:bodyPr vert="horz" wrap="square" lIns="0" tIns="12065" rIns="0" bIns="0" rtlCol="0">
            <a:spAutoFit/>
          </a:bodyPr>
          <a:lstStyle/>
          <a:p>
            <a:pPr marL="12700">
              <a:lnSpc>
                <a:spcPct val="100000"/>
              </a:lnSpc>
              <a:spcBef>
                <a:spcPts val="95"/>
              </a:spcBef>
            </a:pPr>
            <a:r>
              <a:rPr sz="1300" spc="-10" dirty="0">
                <a:latin typeface="Calibri"/>
                <a:cs typeface="Calibri"/>
              </a:rPr>
              <a:t>Etude</a:t>
            </a:r>
            <a:r>
              <a:rPr sz="1300" spc="-50" dirty="0">
                <a:latin typeface="Times New Roman"/>
                <a:cs typeface="Times New Roman"/>
              </a:rPr>
              <a:t> </a:t>
            </a:r>
            <a:r>
              <a:rPr sz="1300" dirty="0">
                <a:latin typeface="Calibri"/>
                <a:cs typeface="Calibri"/>
              </a:rPr>
              <a:t>de</a:t>
            </a:r>
            <a:r>
              <a:rPr sz="1300" spc="-35" dirty="0">
                <a:latin typeface="Times New Roman"/>
                <a:cs typeface="Times New Roman"/>
              </a:rPr>
              <a:t> </a:t>
            </a:r>
            <a:r>
              <a:rPr sz="1300" dirty="0">
                <a:latin typeface="Calibri"/>
                <a:cs typeface="Calibri"/>
              </a:rPr>
              <a:t>la</a:t>
            </a:r>
            <a:r>
              <a:rPr sz="1300" spc="-45" dirty="0">
                <a:latin typeface="Times New Roman"/>
                <a:cs typeface="Times New Roman"/>
              </a:rPr>
              <a:t> </a:t>
            </a:r>
            <a:r>
              <a:rPr sz="1300" b="1" spc="-10" dirty="0">
                <a:latin typeface="Calibri"/>
                <a:cs typeface="Calibri"/>
              </a:rPr>
              <a:t>chimie</a:t>
            </a:r>
            <a:r>
              <a:rPr sz="1300" spc="-40" dirty="0">
                <a:latin typeface="Times New Roman"/>
                <a:cs typeface="Times New Roman"/>
              </a:rPr>
              <a:t> </a:t>
            </a:r>
            <a:r>
              <a:rPr sz="1300" dirty="0">
                <a:latin typeface="Calibri"/>
                <a:cs typeface="Calibri"/>
              </a:rPr>
              <a:t>des</a:t>
            </a:r>
            <a:r>
              <a:rPr sz="1300" spc="-50" dirty="0">
                <a:latin typeface="Times New Roman"/>
                <a:cs typeface="Times New Roman"/>
              </a:rPr>
              <a:t> </a:t>
            </a:r>
            <a:r>
              <a:rPr sz="1300" spc="-10" dirty="0">
                <a:latin typeface="Calibri"/>
                <a:cs typeface="Calibri"/>
              </a:rPr>
              <a:t>constituants</a:t>
            </a:r>
            <a:r>
              <a:rPr sz="1300" spc="-30" dirty="0">
                <a:latin typeface="Times New Roman"/>
                <a:cs typeface="Times New Roman"/>
              </a:rPr>
              <a:t> </a:t>
            </a:r>
            <a:r>
              <a:rPr sz="1300" dirty="0">
                <a:latin typeface="Calibri"/>
                <a:cs typeface="Calibri"/>
              </a:rPr>
              <a:t>des</a:t>
            </a:r>
            <a:r>
              <a:rPr sz="1300" spc="-40" dirty="0">
                <a:latin typeface="Times New Roman"/>
                <a:cs typeface="Times New Roman"/>
              </a:rPr>
              <a:t> </a:t>
            </a:r>
            <a:r>
              <a:rPr sz="1300" spc="-10" dirty="0">
                <a:latin typeface="Calibri"/>
                <a:cs typeface="Calibri"/>
              </a:rPr>
              <a:t>roches</a:t>
            </a:r>
            <a:endParaRPr sz="1300">
              <a:latin typeface="Calibri"/>
              <a:cs typeface="Calibri"/>
            </a:endParaRPr>
          </a:p>
        </p:txBody>
      </p:sp>
      <p:pic>
        <p:nvPicPr>
          <p:cNvPr id="34" name="object 34"/>
          <p:cNvPicPr/>
          <p:nvPr/>
        </p:nvPicPr>
        <p:blipFill>
          <a:blip r:embed="rId18" cstate="print"/>
          <a:stretch>
            <a:fillRect/>
          </a:stretch>
        </p:blipFill>
        <p:spPr>
          <a:xfrm>
            <a:off x="135636" y="4888979"/>
            <a:ext cx="1978914" cy="547890"/>
          </a:xfrm>
          <a:prstGeom prst="rect">
            <a:avLst/>
          </a:prstGeom>
        </p:spPr>
      </p:pic>
      <p:sp>
        <p:nvSpPr>
          <p:cNvPr id="35" name="object 35"/>
          <p:cNvSpPr txBox="1"/>
          <p:nvPr/>
        </p:nvSpPr>
        <p:spPr>
          <a:xfrm>
            <a:off x="586531" y="5001907"/>
            <a:ext cx="1097280" cy="239395"/>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Calibri"/>
                <a:cs typeface="Calibri"/>
              </a:rPr>
              <a:t>GÉOPHYSIQUE</a:t>
            </a:r>
            <a:endParaRPr sz="1400">
              <a:latin typeface="Calibri"/>
              <a:cs typeface="Calibri"/>
            </a:endParaRPr>
          </a:p>
        </p:txBody>
      </p:sp>
      <p:pic>
        <p:nvPicPr>
          <p:cNvPr id="36" name="object 36"/>
          <p:cNvPicPr/>
          <p:nvPr/>
        </p:nvPicPr>
        <p:blipFill>
          <a:blip r:embed="rId19" cstate="print"/>
          <a:stretch>
            <a:fillRect/>
          </a:stretch>
        </p:blipFill>
        <p:spPr>
          <a:xfrm>
            <a:off x="2014727" y="4922494"/>
            <a:ext cx="6715506" cy="482371"/>
          </a:xfrm>
          <a:prstGeom prst="rect">
            <a:avLst/>
          </a:prstGeom>
        </p:spPr>
      </p:pic>
      <p:sp>
        <p:nvSpPr>
          <p:cNvPr id="37" name="object 37"/>
          <p:cNvSpPr txBox="1"/>
          <p:nvPr/>
        </p:nvSpPr>
        <p:spPr>
          <a:xfrm>
            <a:off x="2270251" y="5011928"/>
            <a:ext cx="3639185" cy="223520"/>
          </a:xfrm>
          <a:prstGeom prst="rect">
            <a:avLst/>
          </a:prstGeom>
        </p:spPr>
        <p:txBody>
          <a:bodyPr vert="horz" wrap="square" lIns="0" tIns="12065" rIns="0" bIns="0" rtlCol="0">
            <a:spAutoFit/>
          </a:bodyPr>
          <a:lstStyle/>
          <a:p>
            <a:pPr marL="12700">
              <a:lnSpc>
                <a:spcPct val="100000"/>
              </a:lnSpc>
              <a:spcBef>
                <a:spcPts val="95"/>
              </a:spcBef>
            </a:pPr>
            <a:r>
              <a:rPr sz="1300" spc="-10" dirty="0">
                <a:latin typeface="Calibri"/>
                <a:cs typeface="Calibri"/>
              </a:rPr>
              <a:t>Etude</a:t>
            </a:r>
            <a:r>
              <a:rPr sz="1300" spc="-40" dirty="0">
                <a:latin typeface="Times New Roman"/>
                <a:cs typeface="Times New Roman"/>
              </a:rPr>
              <a:t> </a:t>
            </a:r>
            <a:r>
              <a:rPr sz="1300" dirty="0">
                <a:latin typeface="Calibri"/>
                <a:cs typeface="Calibri"/>
              </a:rPr>
              <a:t>des</a:t>
            </a:r>
            <a:r>
              <a:rPr sz="1300" spc="-35" dirty="0">
                <a:latin typeface="Times New Roman"/>
                <a:cs typeface="Times New Roman"/>
              </a:rPr>
              <a:t> </a:t>
            </a:r>
            <a:r>
              <a:rPr sz="1300" b="1" spc="-10" dirty="0">
                <a:latin typeface="Calibri"/>
                <a:cs typeface="Calibri"/>
              </a:rPr>
              <a:t>paramétres</a:t>
            </a:r>
            <a:r>
              <a:rPr sz="1300" spc="-5" dirty="0">
                <a:latin typeface="Times New Roman"/>
                <a:cs typeface="Times New Roman"/>
              </a:rPr>
              <a:t> </a:t>
            </a:r>
            <a:r>
              <a:rPr sz="1300" b="1" spc="-10" dirty="0">
                <a:latin typeface="Calibri"/>
                <a:cs typeface="Calibri"/>
              </a:rPr>
              <a:t>physiques</a:t>
            </a:r>
            <a:r>
              <a:rPr sz="1300" spc="-25" dirty="0">
                <a:latin typeface="Times New Roman"/>
                <a:cs typeface="Times New Roman"/>
              </a:rPr>
              <a:t> </a:t>
            </a:r>
            <a:r>
              <a:rPr sz="1300" spc="-10" dirty="0">
                <a:latin typeface="Calibri"/>
                <a:cs typeface="Calibri"/>
              </a:rPr>
              <a:t>appliquées</a:t>
            </a:r>
            <a:r>
              <a:rPr sz="1300" spc="-35" dirty="0">
                <a:latin typeface="Times New Roman"/>
                <a:cs typeface="Times New Roman"/>
              </a:rPr>
              <a:t> </a:t>
            </a:r>
            <a:r>
              <a:rPr sz="1300" dirty="0">
                <a:latin typeface="Calibri"/>
                <a:cs typeface="Calibri"/>
              </a:rPr>
              <a:t>à</a:t>
            </a:r>
            <a:r>
              <a:rPr sz="1300" spc="-30" dirty="0">
                <a:latin typeface="Times New Roman"/>
                <a:cs typeface="Times New Roman"/>
              </a:rPr>
              <a:t> </a:t>
            </a:r>
            <a:r>
              <a:rPr sz="1300" dirty="0">
                <a:latin typeface="Calibri"/>
                <a:cs typeface="Calibri"/>
              </a:rPr>
              <a:t>la</a:t>
            </a:r>
            <a:r>
              <a:rPr sz="1300" spc="-40" dirty="0">
                <a:latin typeface="Times New Roman"/>
                <a:cs typeface="Times New Roman"/>
              </a:rPr>
              <a:t> </a:t>
            </a:r>
            <a:r>
              <a:rPr sz="1300" spc="-10" dirty="0">
                <a:latin typeface="Calibri"/>
                <a:cs typeface="Calibri"/>
              </a:rPr>
              <a:t>terre</a:t>
            </a:r>
            <a:endParaRPr sz="1300">
              <a:latin typeface="Calibri"/>
              <a:cs typeface="Calibri"/>
            </a:endParaRPr>
          </a:p>
        </p:txBody>
      </p:sp>
      <p:grpSp>
        <p:nvGrpSpPr>
          <p:cNvPr id="38" name="object 38"/>
          <p:cNvGrpSpPr/>
          <p:nvPr/>
        </p:nvGrpSpPr>
        <p:grpSpPr>
          <a:xfrm>
            <a:off x="1607743" y="5922198"/>
            <a:ext cx="1826260" cy="849630"/>
            <a:chOff x="1607743" y="5922198"/>
            <a:chExt cx="1826260" cy="849630"/>
          </a:xfrm>
        </p:grpSpPr>
        <p:sp>
          <p:nvSpPr>
            <p:cNvPr id="39" name="object 39"/>
            <p:cNvSpPr/>
            <p:nvPr/>
          </p:nvSpPr>
          <p:spPr>
            <a:xfrm>
              <a:off x="1620761" y="5935216"/>
              <a:ext cx="1583690" cy="370840"/>
            </a:xfrm>
            <a:custGeom>
              <a:avLst/>
              <a:gdLst/>
              <a:ahLst/>
              <a:cxnLst/>
              <a:rect l="l" t="t" r="r" b="b"/>
              <a:pathLst>
                <a:path w="1583689" h="370839">
                  <a:moveTo>
                    <a:pt x="1583455" y="0"/>
                  </a:moveTo>
                  <a:lnTo>
                    <a:pt x="0" y="0"/>
                  </a:lnTo>
                  <a:lnTo>
                    <a:pt x="0" y="370333"/>
                  </a:lnTo>
                  <a:lnTo>
                    <a:pt x="1583455" y="370333"/>
                  </a:lnTo>
                  <a:lnTo>
                    <a:pt x="1583455" y="0"/>
                  </a:lnTo>
                  <a:close/>
                </a:path>
              </a:pathLst>
            </a:custGeom>
            <a:solidFill>
              <a:srgbClr val="F79546"/>
            </a:solidFill>
          </p:spPr>
          <p:txBody>
            <a:bodyPr wrap="square" lIns="0" tIns="0" rIns="0" bIns="0" rtlCol="0"/>
            <a:lstStyle/>
            <a:p>
              <a:endParaRPr/>
            </a:p>
          </p:txBody>
        </p:sp>
        <p:sp>
          <p:nvSpPr>
            <p:cNvPr id="40" name="object 40"/>
            <p:cNvSpPr/>
            <p:nvPr/>
          </p:nvSpPr>
          <p:spPr>
            <a:xfrm>
              <a:off x="1620761" y="5935216"/>
              <a:ext cx="1583690" cy="370840"/>
            </a:xfrm>
            <a:custGeom>
              <a:avLst/>
              <a:gdLst/>
              <a:ahLst/>
              <a:cxnLst/>
              <a:rect l="l" t="t" r="r" b="b"/>
              <a:pathLst>
                <a:path w="1583689" h="370839">
                  <a:moveTo>
                    <a:pt x="0" y="370333"/>
                  </a:moveTo>
                  <a:lnTo>
                    <a:pt x="1583455" y="370333"/>
                  </a:lnTo>
                  <a:lnTo>
                    <a:pt x="1583455" y="0"/>
                  </a:lnTo>
                  <a:lnTo>
                    <a:pt x="0" y="0"/>
                  </a:lnTo>
                  <a:lnTo>
                    <a:pt x="0" y="370333"/>
                  </a:lnTo>
                  <a:close/>
                </a:path>
              </a:pathLst>
            </a:custGeom>
            <a:ln w="25908">
              <a:solidFill>
                <a:srgbClr val="B66C30"/>
              </a:solidFill>
            </a:ln>
          </p:spPr>
          <p:txBody>
            <a:bodyPr wrap="square" lIns="0" tIns="0" rIns="0" bIns="0" rtlCol="0"/>
            <a:lstStyle/>
            <a:p>
              <a:endParaRPr/>
            </a:p>
          </p:txBody>
        </p:sp>
        <p:sp>
          <p:nvSpPr>
            <p:cNvPr id="41" name="object 41"/>
            <p:cNvSpPr/>
            <p:nvPr/>
          </p:nvSpPr>
          <p:spPr>
            <a:xfrm>
              <a:off x="1620761" y="6387851"/>
              <a:ext cx="1800225" cy="370840"/>
            </a:xfrm>
            <a:custGeom>
              <a:avLst/>
              <a:gdLst/>
              <a:ahLst/>
              <a:cxnLst/>
              <a:rect l="l" t="t" r="r" b="b"/>
              <a:pathLst>
                <a:path w="1800225" h="370840">
                  <a:moveTo>
                    <a:pt x="1799850" y="0"/>
                  </a:moveTo>
                  <a:lnTo>
                    <a:pt x="0" y="0"/>
                  </a:lnTo>
                  <a:lnTo>
                    <a:pt x="0" y="370333"/>
                  </a:lnTo>
                  <a:lnTo>
                    <a:pt x="1799850" y="370333"/>
                  </a:lnTo>
                  <a:lnTo>
                    <a:pt x="1799850" y="0"/>
                  </a:lnTo>
                  <a:close/>
                </a:path>
              </a:pathLst>
            </a:custGeom>
            <a:solidFill>
              <a:srgbClr val="4AACC5"/>
            </a:solidFill>
          </p:spPr>
          <p:txBody>
            <a:bodyPr wrap="square" lIns="0" tIns="0" rIns="0" bIns="0" rtlCol="0"/>
            <a:lstStyle/>
            <a:p>
              <a:endParaRPr/>
            </a:p>
          </p:txBody>
        </p:sp>
        <p:sp>
          <p:nvSpPr>
            <p:cNvPr id="42" name="object 42"/>
            <p:cNvSpPr/>
            <p:nvPr/>
          </p:nvSpPr>
          <p:spPr>
            <a:xfrm>
              <a:off x="1620761" y="6387851"/>
              <a:ext cx="1800225" cy="370840"/>
            </a:xfrm>
            <a:custGeom>
              <a:avLst/>
              <a:gdLst/>
              <a:ahLst/>
              <a:cxnLst/>
              <a:rect l="l" t="t" r="r" b="b"/>
              <a:pathLst>
                <a:path w="1800225" h="370840">
                  <a:moveTo>
                    <a:pt x="0" y="370333"/>
                  </a:moveTo>
                  <a:lnTo>
                    <a:pt x="1799850" y="370333"/>
                  </a:lnTo>
                  <a:lnTo>
                    <a:pt x="1799850" y="0"/>
                  </a:lnTo>
                  <a:lnTo>
                    <a:pt x="0" y="0"/>
                  </a:lnTo>
                  <a:lnTo>
                    <a:pt x="0" y="370333"/>
                  </a:lnTo>
                  <a:close/>
                </a:path>
              </a:pathLst>
            </a:custGeom>
            <a:ln w="25907">
              <a:solidFill>
                <a:srgbClr val="357C90"/>
              </a:solidFill>
            </a:ln>
          </p:spPr>
          <p:txBody>
            <a:bodyPr wrap="square" lIns="0" tIns="0" rIns="0" bIns="0" rtlCol="0"/>
            <a:lstStyle/>
            <a:p>
              <a:endParaRPr/>
            </a:p>
          </p:txBody>
        </p:sp>
      </p:grpSp>
      <p:sp>
        <p:nvSpPr>
          <p:cNvPr id="43" name="object 43"/>
          <p:cNvSpPr txBox="1"/>
          <p:nvPr/>
        </p:nvSpPr>
        <p:spPr>
          <a:xfrm>
            <a:off x="1633715" y="6407001"/>
            <a:ext cx="1774189" cy="299720"/>
          </a:xfrm>
          <a:prstGeom prst="rect">
            <a:avLst/>
          </a:prstGeom>
        </p:spPr>
        <p:txBody>
          <a:bodyPr vert="horz" wrap="square" lIns="0" tIns="12700" rIns="0" bIns="0" rtlCol="0">
            <a:spAutoFit/>
          </a:bodyPr>
          <a:lstStyle/>
          <a:p>
            <a:pPr marL="77470">
              <a:lnSpc>
                <a:spcPct val="100000"/>
              </a:lnSpc>
              <a:spcBef>
                <a:spcPts val="100"/>
              </a:spcBef>
            </a:pPr>
            <a:r>
              <a:rPr sz="1800" spc="-10" dirty="0">
                <a:solidFill>
                  <a:srgbClr val="FFFFFF"/>
                </a:solidFill>
                <a:latin typeface="Calibri"/>
                <a:cs typeface="Calibri"/>
              </a:rPr>
              <a:t>Géomagnétisme</a:t>
            </a:r>
            <a:endParaRPr sz="1800">
              <a:latin typeface="Calibri"/>
              <a:cs typeface="Calibri"/>
            </a:endParaRPr>
          </a:p>
        </p:txBody>
      </p:sp>
      <p:grpSp>
        <p:nvGrpSpPr>
          <p:cNvPr id="44" name="object 44"/>
          <p:cNvGrpSpPr/>
          <p:nvPr/>
        </p:nvGrpSpPr>
        <p:grpSpPr>
          <a:xfrm>
            <a:off x="1607743" y="5481763"/>
            <a:ext cx="1395095" cy="394970"/>
            <a:chOff x="1607743" y="5481763"/>
            <a:chExt cx="1395095" cy="394970"/>
          </a:xfrm>
        </p:grpSpPr>
        <p:sp>
          <p:nvSpPr>
            <p:cNvPr id="45" name="object 45"/>
            <p:cNvSpPr/>
            <p:nvPr/>
          </p:nvSpPr>
          <p:spPr>
            <a:xfrm>
              <a:off x="1620761" y="5494781"/>
              <a:ext cx="1369060" cy="368935"/>
            </a:xfrm>
            <a:custGeom>
              <a:avLst/>
              <a:gdLst/>
              <a:ahLst/>
              <a:cxnLst/>
              <a:rect l="l" t="t" r="r" b="b"/>
              <a:pathLst>
                <a:path w="1369060" h="368935">
                  <a:moveTo>
                    <a:pt x="1368571" y="0"/>
                  </a:moveTo>
                  <a:lnTo>
                    <a:pt x="0" y="0"/>
                  </a:lnTo>
                  <a:lnTo>
                    <a:pt x="0" y="368795"/>
                  </a:lnTo>
                  <a:lnTo>
                    <a:pt x="1368571" y="368795"/>
                  </a:lnTo>
                  <a:lnTo>
                    <a:pt x="1368571" y="0"/>
                  </a:lnTo>
                  <a:close/>
                </a:path>
              </a:pathLst>
            </a:custGeom>
            <a:solidFill>
              <a:srgbClr val="9ABA59"/>
            </a:solidFill>
          </p:spPr>
          <p:txBody>
            <a:bodyPr wrap="square" lIns="0" tIns="0" rIns="0" bIns="0" rtlCol="0"/>
            <a:lstStyle/>
            <a:p>
              <a:endParaRPr/>
            </a:p>
          </p:txBody>
        </p:sp>
        <p:sp>
          <p:nvSpPr>
            <p:cNvPr id="46" name="object 46"/>
            <p:cNvSpPr/>
            <p:nvPr/>
          </p:nvSpPr>
          <p:spPr>
            <a:xfrm>
              <a:off x="1620761" y="5494781"/>
              <a:ext cx="1369060" cy="368935"/>
            </a:xfrm>
            <a:custGeom>
              <a:avLst/>
              <a:gdLst/>
              <a:ahLst/>
              <a:cxnLst/>
              <a:rect l="l" t="t" r="r" b="b"/>
              <a:pathLst>
                <a:path w="1369060" h="368935">
                  <a:moveTo>
                    <a:pt x="0" y="368795"/>
                  </a:moveTo>
                  <a:lnTo>
                    <a:pt x="1368571" y="368795"/>
                  </a:lnTo>
                  <a:lnTo>
                    <a:pt x="1368571" y="0"/>
                  </a:lnTo>
                  <a:lnTo>
                    <a:pt x="0" y="0"/>
                  </a:lnTo>
                  <a:lnTo>
                    <a:pt x="0" y="368795"/>
                  </a:lnTo>
                  <a:close/>
                </a:path>
              </a:pathLst>
            </a:custGeom>
            <a:ln w="25908">
              <a:solidFill>
                <a:srgbClr val="70883F"/>
              </a:solidFill>
            </a:ln>
          </p:spPr>
          <p:txBody>
            <a:bodyPr wrap="square" lIns="0" tIns="0" rIns="0" bIns="0" rtlCol="0"/>
            <a:lstStyle/>
            <a:p>
              <a:endParaRPr/>
            </a:p>
          </p:txBody>
        </p:sp>
      </p:grpSp>
      <p:sp>
        <p:nvSpPr>
          <p:cNvPr id="47" name="object 47"/>
          <p:cNvSpPr txBox="1"/>
          <p:nvPr/>
        </p:nvSpPr>
        <p:spPr>
          <a:xfrm>
            <a:off x="1633715" y="5513015"/>
            <a:ext cx="1557655" cy="741680"/>
          </a:xfrm>
          <a:prstGeom prst="rect">
            <a:avLst/>
          </a:prstGeom>
        </p:spPr>
        <p:txBody>
          <a:bodyPr vert="horz" wrap="square" lIns="0" tIns="12700" rIns="0" bIns="0" rtlCol="0">
            <a:spAutoFit/>
          </a:bodyPr>
          <a:lstStyle/>
          <a:p>
            <a:pPr marL="77470">
              <a:lnSpc>
                <a:spcPct val="100000"/>
              </a:lnSpc>
              <a:spcBef>
                <a:spcPts val="100"/>
              </a:spcBef>
            </a:pPr>
            <a:r>
              <a:rPr sz="1800" spc="-10" dirty="0">
                <a:solidFill>
                  <a:srgbClr val="FFFFFF"/>
                </a:solidFill>
                <a:latin typeface="Calibri"/>
                <a:cs typeface="Calibri"/>
              </a:rPr>
              <a:t>Sismologie</a:t>
            </a:r>
            <a:endParaRPr sz="1800">
              <a:latin typeface="Calibri"/>
              <a:cs typeface="Calibri"/>
            </a:endParaRPr>
          </a:p>
          <a:p>
            <a:pPr marL="77470">
              <a:lnSpc>
                <a:spcPct val="100000"/>
              </a:lnSpc>
              <a:spcBef>
                <a:spcPts val="1315"/>
              </a:spcBef>
            </a:pPr>
            <a:r>
              <a:rPr sz="1800" spc="-10" dirty="0">
                <a:solidFill>
                  <a:srgbClr val="FFFFFF"/>
                </a:solidFill>
                <a:latin typeface="Calibri"/>
                <a:cs typeface="Calibri"/>
              </a:rPr>
              <a:t>Géoélectrique</a:t>
            </a:r>
            <a:endParaRPr sz="1800">
              <a:latin typeface="Calibri"/>
              <a:cs typeface="Calibri"/>
            </a:endParaRPr>
          </a:p>
        </p:txBody>
      </p:sp>
      <p:grpSp>
        <p:nvGrpSpPr>
          <p:cNvPr id="48" name="object 48"/>
          <p:cNvGrpSpPr/>
          <p:nvPr/>
        </p:nvGrpSpPr>
        <p:grpSpPr>
          <a:xfrm>
            <a:off x="858011" y="5338571"/>
            <a:ext cx="8286115" cy="1487805"/>
            <a:chOff x="858011" y="5338571"/>
            <a:chExt cx="8286115" cy="1487805"/>
          </a:xfrm>
        </p:grpSpPr>
        <p:pic>
          <p:nvPicPr>
            <p:cNvPr id="49" name="object 49"/>
            <p:cNvPicPr/>
            <p:nvPr/>
          </p:nvPicPr>
          <p:blipFill>
            <a:blip r:embed="rId20" cstate="print"/>
            <a:stretch>
              <a:fillRect/>
            </a:stretch>
          </p:blipFill>
          <p:spPr>
            <a:xfrm>
              <a:off x="858011" y="5338571"/>
              <a:ext cx="800100" cy="411530"/>
            </a:xfrm>
            <a:prstGeom prst="rect">
              <a:avLst/>
            </a:prstGeom>
          </p:spPr>
        </p:pic>
        <p:sp>
          <p:nvSpPr>
            <p:cNvPr id="50" name="object 50"/>
            <p:cNvSpPr/>
            <p:nvPr/>
          </p:nvSpPr>
          <p:spPr>
            <a:xfrm>
              <a:off x="899915" y="5374379"/>
              <a:ext cx="720725" cy="305435"/>
            </a:xfrm>
            <a:custGeom>
              <a:avLst/>
              <a:gdLst/>
              <a:ahLst/>
              <a:cxnLst/>
              <a:rect l="l" t="t" r="r" b="b"/>
              <a:pathLst>
                <a:path w="720725" h="305435">
                  <a:moveTo>
                    <a:pt x="0" y="0"/>
                  </a:moveTo>
                  <a:lnTo>
                    <a:pt x="360064" y="0"/>
                  </a:lnTo>
                  <a:lnTo>
                    <a:pt x="360064" y="305200"/>
                  </a:lnTo>
                  <a:lnTo>
                    <a:pt x="720102" y="305200"/>
                  </a:lnTo>
                </a:path>
              </a:pathLst>
            </a:custGeom>
            <a:ln w="25908">
              <a:solidFill>
                <a:srgbClr val="C0504D"/>
              </a:solidFill>
            </a:ln>
          </p:spPr>
          <p:txBody>
            <a:bodyPr wrap="square" lIns="0" tIns="0" rIns="0" bIns="0" rtlCol="0"/>
            <a:lstStyle/>
            <a:p>
              <a:endParaRPr/>
            </a:p>
          </p:txBody>
        </p:sp>
        <p:pic>
          <p:nvPicPr>
            <p:cNvPr id="51" name="object 51"/>
            <p:cNvPicPr/>
            <p:nvPr/>
          </p:nvPicPr>
          <p:blipFill>
            <a:blip r:embed="rId21" cstate="print"/>
            <a:stretch>
              <a:fillRect/>
            </a:stretch>
          </p:blipFill>
          <p:spPr>
            <a:xfrm>
              <a:off x="1205483" y="5352287"/>
              <a:ext cx="454139" cy="1292352"/>
            </a:xfrm>
            <a:prstGeom prst="rect">
              <a:avLst/>
            </a:prstGeom>
          </p:spPr>
        </p:pic>
        <p:sp>
          <p:nvSpPr>
            <p:cNvPr id="52" name="object 52"/>
            <p:cNvSpPr/>
            <p:nvPr/>
          </p:nvSpPr>
          <p:spPr>
            <a:xfrm>
              <a:off x="1261122" y="5374379"/>
              <a:ext cx="360045" cy="1199515"/>
            </a:xfrm>
            <a:custGeom>
              <a:avLst/>
              <a:gdLst/>
              <a:ahLst/>
              <a:cxnLst/>
              <a:rect l="l" t="t" r="r" b="b"/>
              <a:pathLst>
                <a:path w="360044" h="1199515">
                  <a:moveTo>
                    <a:pt x="0" y="0"/>
                  </a:moveTo>
                  <a:lnTo>
                    <a:pt x="0" y="1199060"/>
                  </a:lnTo>
                  <a:lnTo>
                    <a:pt x="360038" y="1199060"/>
                  </a:lnTo>
                </a:path>
              </a:pathLst>
            </a:custGeom>
            <a:ln w="25908">
              <a:solidFill>
                <a:srgbClr val="C0504D"/>
              </a:solidFill>
            </a:ln>
          </p:spPr>
          <p:txBody>
            <a:bodyPr wrap="square" lIns="0" tIns="0" rIns="0" bIns="0" rtlCol="0"/>
            <a:lstStyle/>
            <a:p>
              <a:endParaRPr/>
            </a:p>
          </p:txBody>
        </p:sp>
        <p:pic>
          <p:nvPicPr>
            <p:cNvPr id="53" name="object 53"/>
            <p:cNvPicPr/>
            <p:nvPr/>
          </p:nvPicPr>
          <p:blipFill>
            <a:blip r:embed="rId22" cstate="print"/>
            <a:stretch>
              <a:fillRect/>
            </a:stretch>
          </p:blipFill>
          <p:spPr>
            <a:xfrm>
              <a:off x="1217675" y="6085331"/>
              <a:ext cx="454139" cy="106616"/>
            </a:xfrm>
            <a:prstGeom prst="rect">
              <a:avLst/>
            </a:prstGeom>
          </p:spPr>
        </p:pic>
        <p:sp>
          <p:nvSpPr>
            <p:cNvPr id="54" name="object 54"/>
            <p:cNvSpPr/>
            <p:nvPr/>
          </p:nvSpPr>
          <p:spPr>
            <a:xfrm>
              <a:off x="1261122" y="6121152"/>
              <a:ext cx="360045" cy="0"/>
            </a:xfrm>
            <a:custGeom>
              <a:avLst/>
              <a:gdLst/>
              <a:ahLst/>
              <a:cxnLst/>
              <a:rect l="l" t="t" r="r" b="b"/>
              <a:pathLst>
                <a:path w="360044">
                  <a:moveTo>
                    <a:pt x="0" y="0"/>
                  </a:moveTo>
                  <a:lnTo>
                    <a:pt x="360038" y="0"/>
                  </a:lnTo>
                </a:path>
              </a:pathLst>
            </a:custGeom>
            <a:ln w="25908">
              <a:solidFill>
                <a:srgbClr val="C0504D"/>
              </a:solidFill>
            </a:ln>
          </p:spPr>
          <p:txBody>
            <a:bodyPr wrap="square" lIns="0" tIns="0" rIns="0" bIns="0" rtlCol="0"/>
            <a:lstStyle/>
            <a:p>
              <a:endParaRPr/>
            </a:p>
          </p:txBody>
        </p:sp>
        <p:pic>
          <p:nvPicPr>
            <p:cNvPr id="55" name="object 55"/>
            <p:cNvPicPr/>
            <p:nvPr/>
          </p:nvPicPr>
          <p:blipFill>
            <a:blip r:embed="rId23" cstate="print"/>
            <a:stretch>
              <a:fillRect/>
            </a:stretch>
          </p:blipFill>
          <p:spPr>
            <a:xfrm>
              <a:off x="3564635" y="5494018"/>
              <a:ext cx="1982949" cy="1331976"/>
            </a:xfrm>
            <a:prstGeom prst="rect">
              <a:avLst/>
            </a:prstGeom>
          </p:spPr>
        </p:pic>
        <p:pic>
          <p:nvPicPr>
            <p:cNvPr id="56" name="object 56"/>
            <p:cNvPicPr/>
            <p:nvPr/>
          </p:nvPicPr>
          <p:blipFill>
            <a:blip r:embed="rId24" cstate="print"/>
            <a:stretch>
              <a:fillRect/>
            </a:stretch>
          </p:blipFill>
          <p:spPr>
            <a:xfrm>
              <a:off x="7883652" y="5478778"/>
              <a:ext cx="1260348" cy="1341717"/>
            </a:xfrm>
            <a:prstGeom prst="rect">
              <a:avLst/>
            </a:prstGeom>
          </p:spPr>
        </p:pic>
        <p:pic>
          <p:nvPicPr>
            <p:cNvPr id="57" name="object 57"/>
            <p:cNvPicPr/>
            <p:nvPr/>
          </p:nvPicPr>
          <p:blipFill>
            <a:blip r:embed="rId25" cstate="print"/>
            <a:stretch>
              <a:fillRect/>
            </a:stretch>
          </p:blipFill>
          <p:spPr>
            <a:xfrm>
              <a:off x="5652515" y="5500114"/>
              <a:ext cx="2159508" cy="1319784"/>
            </a:xfrm>
            <a:prstGeom prst="rect">
              <a:avLst/>
            </a:prstGeom>
          </p:spPr>
        </p:pic>
      </p:grpSp>
      <p:sp>
        <p:nvSpPr>
          <p:cNvPr id="58" name="object 58"/>
          <p:cNvSpPr txBox="1">
            <a:spLocks noGrp="1"/>
          </p:cNvSpPr>
          <p:nvPr>
            <p:ph type="title"/>
          </p:nvPr>
        </p:nvSpPr>
        <p:spPr>
          <a:prstGeom prst="rect">
            <a:avLst/>
          </a:prstGeom>
        </p:spPr>
        <p:txBody>
          <a:bodyPr vert="horz" wrap="square" lIns="0" tIns="92189" rIns="0" bIns="0" rtlCol="0">
            <a:spAutoFit/>
          </a:bodyPr>
          <a:lstStyle/>
          <a:p>
            <a:pPr marL="13970">
              <a:lnSpc>
                <a:spcPct val="100000"/>
              </a:lnSpc>
              <a:spcBef>
                <a:spcPts val="100"/>
              </a:spcBef>
            </a:pPr>
            <a:r>
              <a:rPr u="sng" dirty="0">
                <a:solidFill>
                  <a:srgbClr val="E46C09"/>
                </a:solidFill>
                <a:uFill>
                  <a:solidFill>
                    <a:srgbClr val="E46C09"/>
                  </a:solidFill>
                </a:uFill>
              </a:rPr>
              <a:t>1.3.</a:t>
            </a:r>
            <a:r>
              <a:rPr b="0" u="sng" spc="-85"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Les</a:t>
            </a:r>
            <a:r>
              <a:rPr b="0" u="sng" spc="-70" dirty="0">
                <a:solidFill>
                  <a:srgbClr val="E46C09"/>
                </a:solidFill>
                <a:uFill>
                  <a:solidFill>
                    <a:srgbClr val="E46C09"/>
                  </a:solidFill>
                </a:uFill>
                <a:latin typeface="Times New Roman"/>
                <a:cs typeface="Times New Roman"/>
              </a:rPr>
              <a:t> </a:t>
            </a:r>
            <a:r>
              <a:rPr u="sng" spc="-20" dirty="0">
                <a:solidFill>
                  <a:srgbClr val="E46C09"/>
                </a:solidFill>
                <a:uFill>
                  <a:solidFill>
                    <a:srgbClr val="E46C09"/>
                  </a:solidFill>
                </a:uFill>
              </a:rPr>
              <a:t>différentes</a:t>
            </a:r>
            <a:r>
              <a:rPr b="0" u="sng" spc="-60"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branches</a:t>
            </a:r>
            <a:r>
              <a:rPr b="0" u="sng" spc="-70"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de</a:t>
            </a:r>
            <a:r>
              <a:rPr b="0" u="sng" spc="-65"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la</a:t>
            </a:r>
            <a:r>
              <a:rPr b="0" u="sng" spc="-70" dirty="0">
                <a:solidFill>
                  <a:srgbClr val="E46C09"/>
                </a:solidFill>
                <a:uFill>
                  <a:solidFill>
                    <a:srgbClr val="E46C09"/>
                  </a:solidFill>
                </a:uFill>
                <a:latin typeface="Times New Roman"/>
                <a:cs typeface="Times New Roman"/>
              </a:rPr>
              <a:t> </a:t>
            </a:r>
            <a:r>
              <a:rPr u="sng" spc="-10" dirty="0">
                <a:solidFill>
                  <a:srgbClr val="E46C09"/>
                </a:solidFill>
                <a:uFill>
                  <a:solidFill>
                    <a:srgbClr val="E46C09"/>
                  </a:solidFill>
                </a:uFill>
              </a:rPr>
              <a:t>géologie</a:t>
            </a:r>
          </a:p>
        </p:txBody>
      </p:sp>
      <p:sp>
        <p:nvSpPr>
          <p:cNvPr id="59" name="object 59"/>
          <p:cNvSpPr txBox="1"/>
          <p:nvPr/>
        </p:nvSpPr>
        <p:spPr>
          <a:xfrm>
            <a:off x="8504681" y="6427118"/>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7</a:t>
            </a:r>
            <a:endParaRPr sz="1200">
              <a:latin typeface="Calibri"/>
              <a:cs typeface="Calibri"/>
            </a:endParaRPr>
          </a:p>
        </p:txBody>
      </p:sp>
      <p:pic>
        <p:nvPicPr>
          <p:cNvPr id="60" name="object 60"/>
          <p:cNvPicPr/>
          <p:nvPr/>
        </p:nvPicPr>
        <p:blipFill>
          <a:blip r:embed="rId26" cstate="print"/>
          <a:stretch>
            <a:fillRect/>
          </a:stretch>
        </p:blipFill>
        <p:spPr>
          <a:xfrm>
            <a:off x="8151876" y="0"/>
            <a:ext cx="990600" cy="7650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59880" y="836676"/>
            <a:ext cx="1821179" cy="1667256"/>
          </a:xfrm>
          <a:prstGeom prst="rect">
            <a:avLst/>
          </a:prstGeom>
        </p:spPr>
      </p:pic>
      <p:pic>
        <p:nvPicPr>
          <p:cNvPr id="3" name="object 3"/>
          <p:cNvPicPr/>
          <p:nvPr/>
        </p:nvPicPr>
        <p:blipFill>
          <a:blip r:embed="rId3" cstate="print"/>
          <a:stretch>
            <a:fillRect/>
          </a:stretch>
        </p:blipFill>
        <p:spPr>
          <a:xfrm>
            <a:off x="7016032" y="2852927"/>
            <a:ext cx="1157496" cy="1799844"/>
          </a:xfrm>
          <a:prstGeom prst="rect">
            <a:avLst/>
          </a:prstGeom>
        </p:spPr>
      </p:pic>
      <p:pic>
        <p:nvPicPr>
          <p:cNvPr id="4" name="object 4"/>
          <p:cNvPicPr/>
          <p:nvPr/>
        </p:nvPicPr>
        <p:blipFill>
          <a:blip r:embed="rId4" cstate="print"/>
          <a:stretch>
            <a:fillRect/>
          </a:stretch>
        </p:blipFill>
        <p:spPr>
          <a:xfrm>
            <a:off x="5885688" y="4708225"/>
            <a:ext cx="3258312" cy="2149773"/>
          </a:xfrm>
          <a:prstGeom prst="rect">
            <a:avLst/>
          </a:prstGeom>
        </p:spPr>
      </p:pic>
      <p:sp>
        <p:nvSpPr>
          <p:cNvPr id="5" name="object 5"/>
          <p:cNvSpPr txBox="1"/>
          <p:nvPr/>
        </p:nvSpPr>
        <p:spPr>
          <a:xfrm>
            <a:off x="8504681" y="6427118"/>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8</a:t>
            </a:r>
            <a:endParaRPr sz="1200">
              <a:latin typeface="Calibri"/>
              <a:cs typeface="Calibri"/>
            </a:endParaRPr>
          </a:p>
        </p:txBody>
      </p:sp>
      <p:sp>
        <p:nvSpPr>
          <p:cNvPr id="6" name="object 6"/>
          <p:cNvSpPr txBox="1"/>
          <p:nvPr/>
        </p:nvSpPr>
        <p:spPr>
          <a:xfrm>
            <a:off x="258265" y="706882"/>
            <a:ext cx="55949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Une</a:t>
            </a:r>
            <a:r>
              <a:rPr sz="1800" spc="-80" dirty="0">
                <a:latin typeface="Times New Roman"/>
                <a:cs typeface="Times New Roman"/>
              </a:rPr>
              <a:t> </a:t>
            </a:r>
            <a:r>
              <a:rPr sz="1800" dirty="0">
                <a:latin typeface="Calibri"/>
                <a:cs typeface="Calibri"/>
              </a:rPr>
              <a:t>étude</a:t>
            </a:r>
            <a:r>
              <a:rPr sz="1800" spc="-60" dirty="0">
                <a:latin typeface="Times New Roman"/>
                <a:cs typeface="Times New Roman"/>
              </a:rPr>
              <a:t> </a:t>
            </a:r>
            <a:r>
              <a:rPr sz="1800" spc="-10" dirty="0">
                <a:latin typeface="Calibri"/>
                <a:cs typeface="Calibri"/>
              </a:rPr>
              <a:t>géologique</a:t>
            </a:r>
            <a:r>
              <a:rPr sz="1800" spc="-55" dirty="0">
                <a:latin typeface="Times New Roman"/>
                <a:cs typeface="Times New Roman"/>
              </a:rPr>
              <a:t> </a:t>
            </a:r>
            <a:r>
              <a:rPr sz="1800" dirty="0">
                <a:latin typeface="Calibri"/>
                <a:cs typeface="Calibri"/>
              </a:rPr>
              <a:t>classique</a:t>
            </a:r>
            <a:r>
              <a:rPr sz="1800" spc="-70" dirty="0">
                <a:latin typeface="Times New Roman"/>
                <a:cs typeface="Times New Roman"/>
              </a:rPr>
              <a:t> </a:t>
            </a:r>
            <a:r>
              <a:rPr sz="1800" dirty="0">
                <a:latin typeface="Calibri"/>
                <a:cs typeface="Calibri"/>
              </a:rPr>
              <a:t>passe</a:t>
            </a:r>
            <a:r>
              <a:rPr sz="1800" spc="-80" dirty="0">
                <a:latin typeface="Times New Roman"/>
                <a:cs typeface="Times New Roman"/>
              </a:rPr>
              <a:t> </a:t>
            </a:r>
            <a:r>
              <a:rPr sz="1800" dirty="0">
                <a:latin typeface="Calibri"/>
                <a:cs typeface="Calibri"/>
              </a:rPr>
              <a:t>par</a:t>
            </a:r>
            <a:r>
              <a:rPr sz="1800" spc="-70" dirty="0">
                <a:latin typeface="Times New Roman"/>
                <a:cs typeface="Times New Roman"/>
              </a:rPr>
              <a:t> </a:t>
            </a:r>
            <a:r>
              <a:rPr sz="1800" spc="-10" dirty="0">
                <a:latin typeface="Calibri"/>
                <a:cs typeface="Calibri"/>
              </a:rPr>
              <a:t>plusieurs</a:t>
            </a:r>
            <a:r>
              <a:rPr sz="1800" spc="-75" dirty="0">
                <a:latin typeface="Times New Roman"/>
                <a:cs typeface="Times New Roman"/>
              </a:rPr>
              <a:t> </a:t>
            </a:r>
            <a:r>
              <a:rPr sz="1800" dirty="0">
                <a:latin typeface="Calibri"/>
                <a:cs typeface="Calibri"/>
              </a:rPr>
              <a:t>étapes</a:t>
            </a:r>
            <a:r>
              <a:rPr sz="1800" spc="-60" dirty="0">
                <a:latin typeface="Times New Roman"/>
                <a:cs typeface="Times New Roman"/>
              </a:rPr>
              <a:t> </a:t>
            </a:r>
            <a:r>
              <a:rPr sz="1800" spc="-50" dirty="0">
                <a:latin typeface="Calibri"/>
                <a:cs typeface="Calibri"/>
              </a:rPr>
              <a:t>:</a:t>
            </a:r>
            <a:endParaRPr sz="1800">
              <a:latin typeface="Calibri"/>
              <a:cs typeface="Calibri"/>
            </a:endParaRPr>
          </a:p>
        </p:txBody>
      </p:sp>
      <p:sp>
        <p:nvSpPr>
          <p:cNvPr id="7" name="object 7"/>
          <p:cNvSpPr txBox="1"/>
          <p:nvPr/>
        </p:nvSpPr>
        <p:spPr>
          <a:xfrm>
            <a:off x="232865" y="1461269"/>
            <a:ext cx="321945" cy="299720"/>
          </a:xfrm>
          <a:prstGeom prst="rect">
            <a:avLst/>
          </a:prstGeom>
        </p:spPr>
        <p:txBody>
          <a:bodyPr vert="horz" wrap="square" lIns="0" tIns="12700" rIns="0" bIns="0" rtlCol="0">
            <a:spAutoFit/>
          </a:bodyPr>
          <a:lstStyle/>
          <a:p>
            <a:pPr marL="38100">
              <a:lnSpc>
                <a:spcPct val="100000"/>
              </a:lnSpc>
              <a:spcBef>
                <a:spcPts val="100"/>
              </a:spcBef>
            </a:pPr>
            <a:r>
              <a:rPr sz="2700" b="1" spc="-37" baseline="-16975" dirty="0">
                <a:solidFill>
                  <a:srgbClr val="1F487C"/>
                </a:solidFill>
                <a:latin typeface="Calibri"/>
                <a:cs typeface="Calibri"/>
              </a:rPr>
              <a:t>1</a:t>
            </a:r>
            <a:r>
              <a:rPr sz="1200" b="1" spc="-25" dirty="0">
                <a:solidFill>
                  <a:srgbClr val="1F487C"/>
                </a:solidFill>
                <a:latin typeface="Calibri"/>
                <a:cs typeface="Calibri"/>
              </a:rPr>
              <a:t>er</a:t>
            </a:r>
            <a:endParaRPr sz="1200">
              <a:latin typeface="Calibri"/>
              <a:cs typeface="Calibri"/>
            </a:endParaRPr>
          </a:p>
        </p:txBody>
      </p:sp>
      <p:sp>
        <p:nvSpPr>
          <p:cNvPr id="8" name="object 8"/>
          <p:cNvSpPr txBox="1"/>
          <p:nvPr/>
        </p:nvSpPr>
        <p:spPr>
          <a:xfrm>
            <a:off x="732234" y="1529854"/>
            <a:ext cx="5165725" cy="299720"/>
          </a:xfrm>
          <a:prstGeom prst="rect">
            <a:avLst/>
          </a:prstGeom>
        </p:spPr>
        <p:txBody>
          <a:bodyPr vert="horz" wrap="square" lIns="0" tIns="12700" rIns="0" bIns="0" rtlCol="0">
            <a:spAutoFit/>
          </a:bodyPr>
          <a:lstStyle/>
          <a:p>
            <a:pPr marL="12700">
              <a:lnSpc>
                <a:spcPct val="100000"/>
              </a:lnSpc>
              <a:spcBef>
                <a:spcPts val="100"/>
              </a:spcBef>
              <a:tabLst>
                <a:tab pos="774700" algn="l"/>
                <a:tab pos="1765300" algn="l"/>
                <a:tab pos="2230120" algn="l"/>
                <a:tab pos="2815590" algn="l"/>
                <a:tab pos="3596004" algn="l"/>
                <a:tab pos="4115435" algn="l"/>
                <a:tab pos="4514850" algn="l"/>
              </a:tabLst>
            </a:pPr>
            <a:r>
              <a:rPr sz="1800" b="1" spc="-10" dirty="0">
                <a:solidFill>
                  <a:srgbClr val="1F487C"/>
                </a:solidFill>
                <a:latin typeface="Calibri"/>
                <a:cs typeface="Calibri"/>
              </a:rPr>
              <a:t>Etape</a:t>
            </a:r>
            <a:r>
              <a:rPr sz="1800" dirty="0">
                <a:solidFill>
                  <a:srgbClr val="1F487C"/>
                </a:solidFill>
                <a:latin typeface="Times New Roman"/>
                <a:cs typeface="Times New Roman"/>
              </a:rPr>
              <a:t>	</a:t>
            </a:r>
            <a:r>
              <a:rPr sz="1800" b="1" spc="-10" dirty="0">
                <a:solidFill>
                  <a:srgbClr val="1F487C"/>
                </a:solidFill>
                <a:latin typeface="Calibri"/>
                <a:cs typeface="Calibri"/>
              </a:rPr>
              <a:t>consiste</a:t>
            </a:r>
            <a:r>
              <a:rPr sz="1800" dirty="0">
                <a:solidFill>
                  <a:srgbClr val="1F487C"/>
                </a:solidFill>
                <a:latin typeface="Times New Roman"/>
                <a:cs typeface="Times New Roman"/>
              </a:rPr>
              <a:t>	</a:t>
            </a:r>
            <a:r>
              <a:rPr sz="1800" b="1" spc="-25" dirty="0">
                <a:solidFill>
                  <a:srgbClr val="1F487C"/>
                </a:solidFill>
                <a:latin typeface="Calibri"/>
                <a:cs typeface="Calibri"/>
              </a:rPr>
              <a:t>en</a:t>
            </a:r>
            <a:r>
              <a:rPr sz="1800" dirty="0">
                <a:solidFill>
                  <a:srgbClr val="1F487C"/>
                </a:solidFill>
                <a:latin typeface="Times New Roman"/>
                <a:cs typeface="Times New Roman"/>
              </a:rPr>
              <a:t>	</a:t>
            </a:r>
            <a:r>
              <a:rPr sz="1800" b="1" spc="-25" dirty="0">
                <a:solidFill>
                  <a:srgbClr val="1F487C"/>
                </a:solidFill>
                <a:latin typeface="Calibri"/>
                <a:cs typeface="Calibri"/>
              </a:rPr>
              <a:t>une</a:t>
            </a:r>
            <a:r>
              <a:rPr sz="1800" dirty="0">
                <a:solidFill>
                  <a:srgbClr val="1F487C"/>
                </a:solidFill>
                <a:latin typeface="Times New Roman"/>
                <a:cs typeface="Times New Roman"/>
              </a:rPr>
              <a:t>	</a:t>
            </a:r>
            <a:r>
              <a:rPr sz="1800" b="1" spc="-10" dirty="0">
                <a:solidFill>
                  <a:srgbClr val="1F487C"/>
                </a:solidFill>
                <a:latin typeface="Calibri"/>
                <a:cs typeface="Calibri"/>
              </a:rPr>
              <a:t>étude</a:t>
            </a:r>
            <a:r>
              <a:rPr sz="1800" dirty="0">
                <a:solidFill>
                  <a:srgbClr val="1F487C"/>
                </a:solidFill>
                <a:latin typeface="Times New Roman"/>
                <a:cs typeface="Times New Roman"/>
              </a:rPr>
              <a:t>	</a:t>
            </a:r>
            <a:r>
              <a:rPr sz="1800" b="1" spc="-25" dirty="0">
                <a:solidFill>
                  <a:srgbClr val="1F487C"/>
                </a:solidFill>
                <a:latin typeface="Calibri"/>
                <a:cs typeface="Calibri"/>
              </a:rPr>
              <a:t>sur</a:t>
            </a:r>
            <a:r>
              <a:rPr sz="1800" dirty="0">
                <a:solidFill>
                  <a:srgbClr val="1F487C"/>
                </a:solidFill>
                <a:latin typeface="Times New Roman"/>
                <a:cs typeface="Times New Roman"/>
              </a:rPr>
              <a:t>	</a:t>
            </a:r>
            <a:r>
              <a:rPr sz="1800" b="1" spc="-25" dirty="0">
                <a:solidFill>
                  <a:srgbClr val="1F487C"/>
                </a:solidFill>
                <a:latin typeface="Calibri"/>
                <a:cs typeface="Calibri"/>
              </a:rPr>
              <a:t>le</a:t>
            </a:r>
            <a:r>
              <a:rPr sz="1800" dirty="0">
                <a:solidFill>
                  <a:srgbClr val="1F487C"/>
                </a:solidFill>
                <a:latin typeface="Times New Roman"/>
                <a:cs typeface="Times New Roman"/>
              </a:rPr>
              <a:t>	</a:t>
            </a:r>
            <a:r>
              <a:rPr sz="1800" b="1" spc="-10" dirty="0">
                <a:solidFill>
                  <a:srgbClr val="1F487C"/>
                </a:solidFill>
                <a:latin typeface="Calibri"/>
                <a:cs typeface="Calibri"/>
              </a:rPr>
              <a:t>terrain</a:t>
            </a:r>
            <a:endParaRPr sz="1800">
              <a:latin typeface="Calibri"/>
              <a:cs typeface="Calibri"/>
            </a:endParaRPr>
          </a:p>
        </p:txBody>
      </p:sp>
      <p:sp>
        <p:nvSpPr>
          <p:cNvPr id="9" name="object 9"/>
          <p:cNvSpPr txBox="1"/>
          <p:nvPr/>
        </p:nvSpPr>
        <p:spPr>
          <a:xfrm>
            <a:off x="258264" y="1803869"/>
            <a:ext cx="5639435" cy="57531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(reconnaissance</a:t>
            </a:r>
            <a:r>
              <a:rPr sz="1800" spc="-65" dirty="0">
                <a:latin typeface="Times New Roman"/>
                <a:cs typeface="Times New Roman"/>
              </a:rPr>
              <a:t> </a:t>
            </a:r>
            <a:r>
              <a:rPr sz="1800" dirty="0">
                <a:latin typeface="Calibri"/>
                <a:cs typeface="Calibri"/>
              </a:rPr>
              <a:t>de</a:t>
            </a:r>
            <a:r>
              <a:rPr sz="1800" spc="-75" dirty="0">
                <a:latin typeface="Times New Roman"/>
                <a:cs typeface="Times New Roman"/>
              </a:rPr>
              <a:t> </a:t>
            </a:r>
            <a:r>
              <a:rPr sz="1800" dirty="0">
                <a:latin typeface="Calibri"/>
                <a:cs typeface="Calibri"/>
              </a:rPr>
              <a:t>la</a:t>
            </a:r>
            <a:r>
              <a:rPr sz="1800" spc="-75" dirty="0">
                <a:latin typeface="Times New Roman"/>
                <a:cs typeface="Times New Roman"/>
              </a:rPr>
              <a:t> </a:t>
            </a:r>
            <a:r>
              <a:rPr sz="1800" dirty="0">
                <a:latin typeface="Calibri"/>
                <a:cs typeface="Calibri"/>
              </a:rPr>
              <a:t>région,</a:t>
            </a:r>
            <a:r>
              <a:rPr sz="1800" spc="-75" dirty="0">
                <a:latin typeface="Times New Roman"/>
                <a:cs typeface="Times New Roman"/>
              </a:rPr>
              <a:t> </a:t>
            </a:r>
            <a:r>
              <a:rPr sz="1800" spc="-10" dirty="0">
                <a:latin typeface="Calibri"/>
                <a:cs typeface="Calibri"/>
              </a:rPr>
              <a:t>récolte</a:t>
            </a:r>
            <a:r>
              <a:rPr sz="1800" spc="-75" dirty="0">
                <a:latin typeface="Times New Roman"/>
                <a:cs typeface="Times New Roman"/>
              </a:rPr>
              <a:t> </a:t>
            </a:r>
            <a:r>
              <a:rPr sz="1800" spc="-10" dirty="0">
                <a:latin typeface="Calibri"/>
                <a:cs typeface="Calibri"/>
              </a:rPr>
              <a:t>d’échantillons,</a:t>
            </a:r>
            <a:r>
              <a:rPr sz="1800" spc="-25" dirty="0">
                <a:latin typeface="Calibri"/>
                <a:cs typeface="Calibri"/>
              </a:rPr>
              <a:t> </a:t>
            </a:r>
            <a:r>
              <a:rPr sz="1800" dirty="0">
                <a:latin typeface="Calibri"/>
                <a:cs typeface="Calibri"/>
              </a:rPr>
              <a:t>levés</a:t>
            </a:r>
            <a:r>
              <a:rPr sz="1800" spc="-70" dirty="0">
                <a:latin typeface="Times New Roman"/>
                <a:cs typeface="Times New Roman"/>
              </a:rPr>
              <a:t> </a:t>
            </a:r>
            <a:r>
              <a:rPr sz="1800" spc="-25" dirty="0">
                <a:latin typeface="Calibri"/>
                <a:cs typeface="Calibri"/>
              </a:rPr>
              <a:t>de</a:t>
            </a:r>
            <a:endParaRPr sz="1800">
              <a:latin typeface="Calibri"/>
              <a:cs typeface="Calibri"/>
            </a:endParaRPr>
          </a:p>
          <a:p>
            <a:pPr marL="12700">
              <a:lnSpc>
                <a:spcPct val="100000"/>
              </a:lnSpc>
              <a:spcBef>
                <a:spcPts val="5"/>
              </a:spcBef>
            </a:pPr>
            <a:r>
              <a:rPr sz="1800" spc="-10" dirty="0">
                <a:latin typeface="Calibri"/>
                <a:cs typeface="Calibri"/>
              </a:rPr>
              <a:t>cartes,</a:t>
            </a:r>
            <a:r>
              <a:rPr sz="1800" spc="-75" dirty="0">
                <a:latin typeface="Times New Roman"/>
                <a:cs typeface="Times New Roman"/>
              </a:rPr>
              <a:t> </a:t>
            </a:r>
            <a:r>
              <a:rPr sz="1800" dirty="0">
                <a:latin typeface="Calibri"/>
                <a:cs typeface="Calibri"/>
              </a:rPr>
              <a:t>prise</a:t>
            </a:r>
            <a:r>
              <a:rPr sz="1800" spc="-70" dirty="0">
                <a:latin typeface="Times New Roman"/>
                <a:cs typeface="Times New Roman"/>
              </a:rPr>
              <a:t> </a:t>
            </a:r>
            <a:r>
              <a:rPr sz="1800" dirty="0">
                <a:latin typeface="Calibri"/>
                <a:cs typeface="Calibri"/>
              </a:rPr>
              <a:t>de</a:t>
            </a:r>
            <a:r>
              <a:rPr sz="1800" spc="-65" dirty="0">
                <a:latin typeface="Times New Roman"/>
                <a:cs typeface="Times New Roman"/>
              </a:rPr>
              <a:t> </a:t>
            </a:r>
            <a:r>
              <a:rPr sz="1800" dirty="0">
                <a:latin typeface="Calibri"/>
                <a:cs typeface="Calibri"/>
              </a:rPr>
              <a:t>mesures</a:t>
            </a:r>
            <a:r>
              <a:rPr sz="1800" spc="-80" dirty="0">
                <a:latin typeface="Times New Roman"/>
                <a:cs typeface="Times New Roman"/>
              </a:rPr>
              <a:t> </a:t>
            </a:r>
            <a:r>
              <a:rPr sz="1800" spc="-20" dirty="0">
                <a:latin typeface="Calibri"/>
                <a:cs typeface="Calibri"/>
              </a:rPr>
              <a:t>….).</a:t>
            </a:r>
            <a:endParaRPr sz="1800">
              <a:latin typeface="Calibri"/>
              <a:cs typeface="Calibri"/>
            </a:endParaRPr>
          </a:p>
        </p:txBody>
      </p:sp>
      <p:sp>
        <p:nvSpPr>
          <p:cNvPr id="10" name="object 10"/>
          <p:cNvSpPr txBox="1"/>
          <p:nvPr/>
        </p:nvSpPr>
        <p:spPr>
          <a:xfrm>
            <a:off x="232865" y="3107551"/>
            <a:ext cx="467995" cy="299720"/>
          </a:xfrm>
          <a:prstGeom prst="rect">
            <a:avLst/>
          </a:prstGeom>
        </p:spPr>
        <p:txBody>
          <a:bodyPr vert="horz" wrap="square" lIns="0" tIns="12700" rIns="0" bIns="0" rtlCol="0">
            <a:spAutoFit/>
          </a:bodyPr>
          <a:lstStyle/>
          <a:p>
            <a:pPr marL="38100">
              <a:lnSpc>
                <a:spcPct val="100000"/>
              </a:lnSpc>
              <a:spcBef>
                <a:spcPts val="100"/>
              </a:spcBef>
            </a:pPr>
            <a:r>
              <a:rPr sz="2700" b="1" spc="-30" baseline="-16975" dirty="0">
                <a:solidFill>
                  <a:srgbClr val="1F487C"/>
                </a:solidFill>
                <a:latin typeface="Calibri"/>
                <a:cs typeface="Calibri"/>
              </a:rPr>
              <a:t>2</a:t>
            </a:r>
            <a:r>
              <a:rPr sz="1200" b="1" spc="-20" dirty="0">
                <a:solidFill>
                  <a:srgbClr val="1F487C"/>
                </a:solidFill>
                <a:latin typeface="Calibri"/>
                <a:cs typeface="Calibri"/>
              </a:rPr>
              <a:t>ème</a:t>
            </a:r>
            <a:endParaRPr sz="1200">
              <a:latin typeface="Calibri"/>
              <a:cs typeface="Calibri"/>
            </a:endParaRPr>
          </a:p>
        </p:txBody>
      </p:sp>
      <p:sp>
        <p:nvSpPr>
          <p:cNvPr id="11" name="object 11"/>
          <p:cNvSpPr txBox="1"/>
          <p:nvPr/>
        </p:nvSpPr>
        <p:spPr>
          <a:xfrm>
            <a:off x="994666" y="3176384"/>
            <a:ext cx="4904105" cy="299720"/>
          </a:xfrm>
          <a:prstGeom prst="rect">
            <a:avLst/>
          </a:prstGeom>
        </p:spPr>
        <p:txBody>
          <a:bodyPr vert="horz" wrap="square" lIns="0" tIns="12700" rIns="0" bIns="0" rtlCol="0">
            <a:spAutoFit/>
          </a:bodyPr>
          <a:lstStyle/>
          <a:p>
            <a:pPr marL="12700">
              <a:lnSpc>
                <a:spcPct val="100000"/>
              </a:lnSpc>
              <a:spcBef>
                <a:spcPts val="100"/>
              </a:spcBef>
              <a:tabLst>
                <a:tab pos="720725" algn="l"/>
                <a:tab pos="1097280" algn="l"/>
                <a:tab pos="2001520" algn="l"/>
                <a:tab pos="2406650" algn="l"/>
                <a:tab pos="3627754" algn="l"/>
                <a:tab pos="4566920" algn="l"/>
              </a:tabLst>
            </a:pPr>
            <a:r>
              <a:rPr sz="1800" b="1" spc="-10" dirty="0">
                <a:solidFill>
                  <a:srgbClr val="1F487C"/>
                </a:solidFill>
                <a:latin typeface="Calibri"/>
                <a:cs typeface="Calibri"/>
              </a:rPr>
              <a:t>Etape</a:t>
            </a:r>
            <a:r>
              <a:rPr sz="1800" dirty="0">
                <a:solidFill>
                  <a:srgbClr val="1F487C"/>
                </a:solidFill>
                <a:latin typeface="Times New Roman"/>
                <a:cs typeface="Times New Roman"/>
              </a:rPr>
              <a:t>	</a:t>
            </a:r>
            <a:r>
              <a:rPr sz="1800" b="1" spc="-25" dirty="0">
                <a:solidFill>
                  <a:srgbClr val="1F487C"/>
                </a:solidFill>
                <a:latin typeface="Calibri"/>
                <a:cs typeface="Calibri"/>
              </a:rPr>
              <a:t>se</a:t>
            </a:r>
            <a:r>
              <a:rPr sz="1800" dirty="0">
                <a:solidFill>
                  <a:srgbClr val="1F487C"/>
                </a:solidFill>
                <a:latin typeface="Times New Roman"/>
                <a:cs typeface="Times New Roman"/>
              </a:rPr>
              <a:t>	</a:t>
            </a:r>
            <a:r>
              <a:rPr sz="1800" b="1" spc="-10" dirty="0">
                <a:solidFill>
                  <a:srgbClr val="1F487C"/>
                </a:solidFill>
                <a:latin typeface="Calibri"/>
                <a:cs typeface="Calibri"/>
              </a:rPr>
              <a:t>déroule</a:t>
            </a:r>
            <a:r>
              <a:rPr sz="1800" dirty="0">
                <a:solidFill>
                  <a:srgbClr val="1F487C"/>
                </a:solidFill>
                <a:latin typeface="Times New Roman"/>
                <a:cs typeface="Times New Roman"/>
              </a:rPr>
              <a:t>	</a:t>
            </a:r>
            <a:r>
              <a:rPr sz="1800" b="1" spc="-25" dirty="0">
                <a:solidFill>
                  <a:srgbClr val="1F487C"/>
                </a:solidFill>
                <a:latin typeface="Calibri"/>
                <a:cs typeface="Calibri"/>
              </a:rPr>
              <a:t>au</a:t>
            </a:r>
            <a:r>
              <a:rPr sz="1800" dirty="0">
                <a:solidFill>
                  <a:srgbClr val="1F487C"/>
                </a:solidFill>
                <a:latin typeface="Times New Roman"/>
                <a:cs typeface="Times New Roman"/>
              </a:rPr>
              <a:t>	</a:t>
            </a:r>
            <a:r>
              <a:rPr sz="1800" b="1" spc="-10" dirty="0">
                <a:solidFill>
                  <a:srgbClr val="1F487C"/>
                </a:solidFill>
                <a:latin typeface="Calibri"/>
                <a:cs typeface="Calibri"/>
              </a:rPr>
              <a:t>laboratoire</a:t>
            </a:r>
            <a:r>
              <a:rPr sz="1800" dirty="0">
                <a:solidFill>
                  <a:srgbClr val="1F487C"/>
                </a:solidFill>
                <a:latin typeface="Times New Roman"/>
                <a:cs typeface="Times New Roman"/>
              </a:rPr>
              <a:t>	</a:t>
            </a:r>
            <a:r>
              <a:rPr sz="1800" spc="-10" dirty="0">
                <a:latin typeface="Calibri"/>
                <a:cs typeface="Calibri"/>
              </a:rPr>
              <a:t>(analyse</a:t>
            </a:r>
            <a:r>
              <a:rPr sz="1800" dirty="0">
                <a:latin typeface="Times New Roman"/>
                <a:cs typeface="Times New Roman"/>
              </a:rPr>
              <a:t>	</a:t>
            </a:r>
            <a:r>
              <a:rPr sz="1800" spc="-25" dirty="0">
                <a:latin typeface="Calibri"/>
                <a:cs typeface="Calibri"/>
              </a:rPr>
              <a:t>des</a:t>
            </a:r>
            <a:endParaRPr sz="1800">
              <a:latin typeface="Calibri"/>
              <a:cs typeface="Calibri"/>
            </a:endParaRPr>
          </a:p>
        </p:txBody>
      </p:sp>
      <p:sp>
        <p:nvSpPr>
          <p:cNvPr id="12" name="object 12"/>
          <p:cNvSpPr txBox="1"/>
          <p:nvPr/>
        </p:nvSpPr>
        <p:spPr>
          <a:xfrm>
            <a:off x="258257" y="3450724"/>
            <a:ext cx="5639435" cy="1123315"/>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Calibri"/>
                <a:cs typeface="Calibri"/>
              </a:rPr>
              <a:t>échantillons),</a:t>
            </a:r>
            <a:r>
              <a:rPr sz="1800" spc="495" dirty="0">
                <a:latin typeface="Times New Roman"/>
                <a:cs typeface="Times New Roman"/>
              </a:rPr>
              <a:t> </a:t>
            </a:r>
            <a:r>
              <a:rPr sz="1800" dirty="0">
                <a:latin typeface="Calibri"/>
                <a:cs typeface="Calibri"/>
              </a:rPr>
              <a:t>au</a:t>
            </a:r>
            <a:r>
              <a:rPr sz="1800" spc="490" dirty="0">
                <a:latin typeface="Times New Roman"/>
                <a:cs typeface="Times New Roman"/>
              </a:rPr>
              <a:t> </a:t>
            </a:r>
            <a:r>
              <a:rPr sz="1800" dirty="0">
                <a:latin typeface="Calibri"/>
                <a:cs typeface="Calibri"/>
              </a:rPr>
              <a:t>bureau</a:t>
            </a:r>
            <a:r>
              <a:rPr sz="1800" spc="30" dirty="0">
                <a:latin typeface="Times New Roman"/>
                <a:cs typeface="Times New Roman"/>
              </a:rPr>
              <a:t>  </a:t>
            </a:r>
            <a:r>
              <a:rPr sz="1800" dirty="0">
                <a:latin typeface="Calibri"/>
                <a:cs typeface="Calibri"/>
              </a:rPr>
              <a:t>ou</a:t>
            </a:r>
            <a:r>
              <a:rPr sz="1800" spc="25" dirty="0">
                <a:latin typeface="Times New Roman"/>
                <a:cs typeface="Times New Roman"/>
              </a:rPr>
              <a:t>  </a:t>
            </a:r>
            <a:r>
              <a:rPr sz="1800" dirty="0">
                <a:latin typeface="Calibri"/>
                <a:cs typeface="Calibri"/>
              </a:rPr>
              <a:t>devant</a:t>
            </a:r>
            <a:r>
              <a:rPr sz="1800" spc="490" dirty="0">
                <a:latin typeface="Times New Roman"/>
                <a:cs typeface="Times New Roman"/>
              </a:rPr>
              <a:t> </a:t>
            </a:r>
            <a:r>
              <a:rPr sz="1800" dirty="0">
                <a:latin typeface="Calibri"/>
                <a:cs typeface="Calibri"/>
              </a:rPr>
              <a:t>un</a:t>
            </a:r>
            <a:r>
              <a:rPr sz="1800" spc="490" dirty="0">
                <a:latin typeface="Times New Roman"/>
                <a:cs typeface="Times New Roman"/>
              </a:rPr>
              <a:t> </a:t>
            </a:r>
            <a:r>
              <a:rPr sz="1800" spc="-10" dirty="0">
                <a:latin typeface="Calibri"/>
                <a:cs typeface="Calibri"/>
              </a:rPr>
              <a:t>micro-ordinateur</a:t>
            </a:r>
            <a:r>
              <a:rPr sz="1800" spc="-10" dirty="0">
                <a:latin typeface="Times New Roman"/>
                <a:cs typeface="Times New Roman"/>
              </a:rPr>
              <a:t> </a:t>
            </a:r>
            <a:r>
              <a:rPr sz="1800" dirty="0">
                <a:latin typeface="Calibri"/>
                <a:cs typeface="Calibri"/>
              </a:rPr>
              <a:t>(étude</a:t>
            </a:r>
            <a:r>
              <a:rPr sz="1800" spc="240" dirty="0">
                <a:latin typeface="Times New Roman"/>
                <a:cs typeface="Times New Roman"/>
              </a:rPr>
              <a:t>  </a:t>
            </a:r>
            <a:r>
              <a:rPr sz="1800" dirty="0">
                <a:latin typeface="Calibri"/>
                <a:cs typeface="Calibri"/>
              </a:rPr>
              <a:t>des</a:t>
            </a:r>
            <a:r>
              <a:rPr sz="1800" spc="235" dirty="0">
                <a:latin typeface="Times New Roman"/>
                <a:cs typeface="Times New Roman"/>
              </a:rPr>
              <a:t>  </a:t>
            </a:r>
            <a:r>
              <a:rPr sz="1800" dirty="0">
                <a:latin typeface="Calibri"/>
                <a:cs typeface="Calibri"/>
              </a:rPr>
              <a:t>photos</a:t>
            </a:r>
            <a:r>
              <a:rPr sz="1800" spc="235" dirty="0">
                <a:latin typeface="Times New Roman"/>
                <a:cs typeface="Times New Roman"/>
              </a:rPr>
              <a:t>  </a:t>
            </a:r>
            <a:r>
              <a:rPr sz="1800" dirty="0">
                <a:latin typeface="Calibri"/>
                <a:cs typeface="Calibri"/>
              </a:rPr>
              <a:t>aériennes</a:t>
            </a:r>
            <a:r>
              <a:rPr sz="1800" spc="229" dirty="0">
                <a:latin typeface="Times New Roman"/>
                <a:cs typeface="Times New Roman"/>
              </a:rPr>
              <a:t>  </a:t>
            </a:r>
            <a:r>
              <a:rPr sz="1800" dirty="0">
                <a:latin typeface="Calibri"/>
                <a:cs typeface="Calibri"/>
              </a:rPr>
              <a:t>et</a:t>
            </a:r>
            <a:r>
              <a:rPr sz="1800" spc="235" dirty="0">
                <a:latin typeface="Times New Roman"/>
                <a:cs typeface="Times New Roman"/>
              </a:rPr>
              <a:t>  </a:t>
            </a:r>
            <a:r>
              <a:rPr sz="1800" dirty="0">
                <a:latin typeface="Calibri"/>
                <a:cs typeface="Calibri"/>
              </a:rPr>
              <a:t>satellites,</a:t>
            </a:r>
            <a:r>
              <a:rPr sz="1800" spc="235" dirty="0">
                <a:latin typeface="Times New Roman"/>
                <a:cs typeface="Times New Roman"/>
              </a:rPr>
              <a:t>  </a:t>
            </a:r>
            <a:r>
              <a:rPr sz="1800" dirty="0">
                <a:latin typeface="Calibri"/>
                <a:cs typeface="Calibri"/>
              </a:rPr>
              <a:t>étude</a:t>
            </a:r>
            <a:r>
              <a:rPr sz="1800" spc="240" dirty="0">
                <a:latin typeface="Times New Roman"/>
                <a:cs typeface="Times New Roman"/>
              </a:rPr>
              <a:t>  </a:t>
            </a:r>
            <a:r>
              <a:rPr sz="1800" spc="-25" dirty="0">
                <a:latin typeface="Calibri"/>
                <a:cs typeface="Calibri"/>
              </a:rPr>
              <a:t>de</a:t>
            </a:r>
            <a:r>
              <a:rPr sz="1800" spc="-25" dirty="0">
                <a:latin typeface="Times New Roman"/>
                <a:cs typeface="Times New Roman"/>
              </a:rPr>
              <a:t> </a:t>
            </a:r>
            <a:r>
              <a:rPr sz="1800" dirty="0">
                <a:latin typeface="Calibri"/>
                <a:cs typeface="Calibri"/>
              </a:rPr>
              <a:t>documents</a:t>
            </a:r>
            <a:r>
              <a:rPr sz="1800" spc="95" dirty="0">
                <a:latin typeface="Times New Roman"/>
                <a:cs typeface="Times New Roman"/>
              </a:rPr>
              <a:t> </a:t>
            </a:r>
            <a:r>
              <a:rPr sz="1800" dirty="0">
                <a:latin typeface="Calibri"/>
                <a:cs typeface="Calibri"/>
              </a:rPr>
              <a:t>existants,</a:t>
            </a:r>
            <a:r>
              <a:rPr sz="1800" spc="90" dirty="0">
                <a:latin typeface="Times New Roman"/>
                <a:cs typeface="Times New Roman"/>
              </a:rPr>
              <a:t> </a:t>
            </a:r>
            <a:r>
              <a:rPr sz="1800" dirty="0">
                <a:latin typeface="Calibri"/>
                <a:cs typeface="Calibri"/>
              </a:rPr>
              <a:t>interprétation</a:t>
            </a:r>
            <a:r>
              <a:rPr sz="1800" spc="105" dirty="0">
                <a:latin typeface="Times New Roman"/>
                <a:cs typeface="Times New Roman"/>
              </a:rPr>
              <a:t> </a:t>
            </a:r>
            <a:r>
              <a:rPr sz="1800" dirty="0">
                <a:latin typeface="Calibri"/>
                <a:cs typeface="Calibri"/>
              </a:rPr>
              <a:t>des</a:t>
            </a:r>
            <a:r>
              <a:rPr sz="1800" spc="100" dirty="0">
                <a:latin typeface="Times New Roman"/>
                <a:cs typeface="Times New Roman"/>
              </a:rPr>
              <a:t> </a:t>
            </a:r>
            <a:r>
              <a:rPr sz="1800" dirty="0">
                <a:latin typeface="Calibri"/>
                <a:cs typeface="Calibri"/>
              </a:rPr>
              <a:t>mesures</a:t>
            </a:r>
            <a:r>
              <a:rPr sz="1800" spc="105" dirty="0">
                <a:latin typeface="Times New Roman"/>
                <a:cs typeface="Times New Roman"/>
              </a:rPr>
              <a:t> </a:t>
            </a:r>
            <a:r>
              <a:rPr sz="1800" dirty="0">
                <a:latin typeface="Calibri"/>
                <a:cs typeface="Calibri"/>
              </a:rPr>
              <a:t>faites</a:t>
            </a:r>
            <a:r>
              <a:rPr sz="1800" spc="100" dirty="0">
                <a:latin typeface="Times New Roman"/>
                <a:cs typeface="Times New Roman"/>
              </a:rPr>
              <a:t> </a:t>
            </a:r>
            <a:r>
              <a:rPr sz="1800" spc="-25" dirty="0">
                <a:latin typeface="Calibri"/>
                <a:cs typeface="Calibri"/>
              </a:rPr>
              <a:t>sur</a:t>
            </a:r>
            <a:r>
              <a:rPr sz="1800" spc="-25" dirty="0">
                <a:latin typeface="Times New Roman"/>
                <a:cs typeface="Times New Roman"/>
              </a:rPr>
              <a:t> </a:t>
            </a:r>
            <a:r>
              <a:rPr sz="1800" dirty="0">
                <a:latin typeface="Calibri"/>
                <a:cs typeface="Calibri"/>
              </a:rPr>
              <a:t>le</a:t>
            </a:r>
            <a:r>
              <a:rPr sz="1800" spc="-50" dirty="0">
                <a:latin typeface="Times New Roman"/>
                <a:cs typeface="Times New Roman"/>
              </a:rPr>
              <a:t> </a:t>
            </a:r>
            <a:r>
              <a:rPr sz="1800" spc="-10" dirty="0">
                <a:latin typeface="Calibri"/>
                <a:cs typeface="Calibri"/>
              </a:rPr>
              <a:t>terrain).</a:t>
            </a:r>
            <a:endParaRPr sz="1800">
              <a:latin typeface="Calibri"/>
              <a:cs typeface="Calibri"/>
            </a:endParaRPr>
          </a:p>
        </p:txBody>
      </p:sp>
      <p:sp>
        <p:nvSpPr>
          <p:cNvPr id="13" name="object 13"/>
          <p:cNvSpPr txBox="1"/>
          <p:nvPr/>
        </p:nvSpPr>
        <p:spPr>
          <a:xfrm>
            <a:off x="232863" y="5371280"/>
            <a:ext cx="5690235" cy="848994"/>
          </a:xfrm>
          <a:prstGeom prst="rect">
            <a:avLst/>
          </a:prstGeom>
        </p:spPr>
        <p:txBody>
          <a:bodyPr vert="horz" wrap="square" lIns="0" tIns="12700" rIns="0" bIns="0" rtlCol="0">
            <a:spAutoFit/>
          </a:bodyPr>
          <a:lstStyle/>
          <a:p>
            <a:pPr marL="38100" marR="30480" algn="just">
              <a:lnSpc>
                <a:spcPct val="100000"/>
              </a:lnSpc>
              <a:spcBef>
                <a:spcPts val="100"/>
              </a:spcBef>
            </a:pPr>
            <a:r>
              <a:rPr sz="1800" b="1" dirty="0">
                <a:solidFill>
                  <a:srgbClr val="1F487C"/>
                </a:solidFill>
                <a:latin typeface="Calibri"/>
                <a:cs typeface="Calibri"/>
              </a:rPr>
              <a:t>3</a:t>
            </a:r>
            <a:r>
              <a:rPr sz="1800" b="1" baseline="25462" dirty="0">
                <a:solidFill>
                  <a:srgbClr val="1F487C"/>
                </a:solidFill>
                <a:latin typeface="Calibri"/>
                <a:cs typeface="Calibri"/>
              </a:rPr>
              <a:t>ème</a:t>
            </a:r>
            <a:r>
              <a:rPr sz="1800" spc="127" baseline="25462" dirty="0">
                <a:solidFill>
                  <a:srgbClr val="1F487C"/>
                </a:solidFill>
                <a:latin typeface="Times New Roman"/>
                <a:cs typeface="Times New Roman"/>
              </a:rPr>
              <a:t> </a:t>
            </a:r>
            <a:r>
              <a:rPr sz="1800" b="1" dirty="0">
                <a:solidFill>
                  <a:srgbClr val="1F487C"/>
                </a:solidFill>
                <a:latin typeface="Calibri"/>
                <a:cs typeface="Calibri"/>
              </a:rPr>
              <a:t>étape</a:t>
            </a:r>
            <a:r>
              <a:rPr sz="1800" spc="-45" dirty="0">
                <a:solidFill>
                  <a:srgbClr val="1F487C"/>
                </a:solidFill>
                <a:latin typeface="Times New Roman"/>
                <a:cs typeface="Times New Roman"/>
              </a:rPr>
              <a:t> </a:t>
            </a:r>
            <a:r>
              <a:rPr sz="1800" b="1" spc="-10" dirty="0">
                <a:solidFill>
                  <a:srgbClr val="1F487C"/>
                </a:solidFill>
                <a:latin typeface="Calibri"/>
                <a:cs typeface="Calibri"/>
              </a:rPr>
              <a:t>consiste</a:t>
            </a:r>
            <a:r>
              <a:rPr sz="1800" spc="-60" dirty="0">
                <a:solidFill>
                  <a:srgbClr val="1F487C"/>
                </a:solidFill>
                <a:latin typeface="Times New Roman"/>
                <a:cs typeface="Times New Roman"/>
              </a:rPr>
              <a:t> </a:t>
            </a:r>
            <a:r>
              <a:rPr sz="1800" b="1" dirty="0">
                <a:solidFill>
                  <a:srgbClr val="1F487C"/>
                </a:solidFill>
                <a:latin typeface="Calibri"/>
                <a:cs typeface="Calibri"/>
              </a:rPr>
              <a:t>en</a:t>
            </a:r>
            <a:r>
              <a:rPr sz="1800" spc="-55" dirty="0">
                <a:solidFill>
                  <a:srgbClr val="1F487C"/>
                </a:solidFill>
                <a:latin typeface="Times New Roman"/>
                <a:cs typeface="Times New Roman"/>
              </a:rPr>
              <a:t> </a:t>
            </a:r>
            <a:r>
              <a:rPr sz="1800" b="1" dirty="0">
                <a:solidFill>
                  <a:srgbClr val="1F487C"/>
                </a:solidFill>
                <a:latin typeface="Calibri"/>
                <a:cs typeface="Calibri"/>
              </a:rPr>
              <a:t>la</a:t>
            </a:r>
            <a:r>
              <a:rPr sz="1800" spc="-55" dirty="0">
                <a:solidFill>
                  <a:srgbClr val="1F487C"/>
                </a:solidFill>
                <a:latin typeface="Times New Roman"/>
                <a:cs typeface="Times New Roman"/>
              </a:rPr>
              <a:t> </a:t>
            </a:r>
            <a:r>
              <a:rPr sz="1800" b="1" dirty="0">
                <a:solidFill>
                  <a:srgbClr val="1F487C"/>
                </a:solidFill>
                <a:latin typeface="Calibri"/>
                <a:cs typeface="Calibri"/>
              </a:rPr>
              <a:t>rédaction</a:t>
            </a:r>
            <a:r>
              <a:rPr sz="1800" spc="-45" dirty="0">
                <a:solidFill>
                  <a:srgbClr val="1F487C"/>
                </a:solidFill>
                <a:latin typeface="Times New Roman"/>
                <a:cs typeface="Times New Roman"/>
              </a:rPr>
              <a:t> </a:t>
            </a:r>
            <a:r>
              <a:rPr sz="1800" b="1" dirty="0">
                <a:solidFill>
                  <a:srgbClr val="1F487C"/>
                </a:solidFill>
                <a:latin typeface="Calibri"/>
                <a:cs typeface="Calibri"/>
              </a:rPr>
              <a:t>d’un</a:t>
            </a:r>
            <a:r>
              <a:rPr sz="1800" b="1" spc="-10" dirty="0">
                <a:solidFill>
                  <a:srgbClr val="1F487C"/>
                </a:solidFill>
                <a:latin typeface="Calibri"/>
                <a:cs typeface="Calibri"/>
              </a:rPr>
              <a:t> </a:t>
            </a:r>
            <a:r>
              <a:rPr sz="1800" b="1" dirty="0">
                <a:solidFill>
                  <a:srgbClr val="1F487C"/>
                </a:solidFill>
                <a:latin typeface="Calibri"/>
                <a:cs typeface="Calibri"/>
              </a:rPr>
              <a:t>rapport</a:t>
            </a:r>
            <a:r>
              <a:rPr sz="1800" spc="-55" dirty="0">
                <a:solidFill>
                  <a:srgbClr val="1F487C"/>
                </a:solidFill>
                <a:latin typeface="Times New Roman"/>
                <a:cs typeface="Times New Roman"/>
              </a:rPr>
              <a:t> </a:t>
            </a:r>
            <a:r>
              <a:rPr sz="1800" spc="-10" dirty="0">
                <a:latin typeface="Calibri"/>
                <a:cs typeface="Calibri"/>
              </a:rPr>
              <a:t>géologique</a:t>
            </a:r>
            <a:r>
              <a:rPr sz="1800" spc="-10" dirty="0">
                <a:latin typeface="Times New Roman"/>
                <a:cs typeface="Times New Roman"/>
              </a:rPr>
              <a:t> </a:t>
            </a:r>
            <a:r>
              <a:rPr sz="1800" dirty="0">
                <a:latin typeface="Calibri"/>
                <a:cs typeface="Calibri"/>
              </a:rPr>
              <a:t>détaillé</a:t>
            </a:r>
            <a:r>
              <a:rPr sz="1800" spc="240" dirty="0">
                <a:latin typeface="Times New Roman"/>
                <a:cs typeface="Times New Roman"/>
              </a:rPr>
              <a:t> </a:t>
            </a:r>
            <a:r>
              <a:rPr sz="1800" dirty="0">
                <a:latin typeface="Calibri"/>
                <a:cs typeface="Calibri"/>
              </a:rPr>
              <a:t>sur</a:t>
            </a:r>
            <a:r>
              <a:rPr sz="1800" spc="240" dirty="0">
                <a:latin typeface="Times New Roman"/>
                <a:cs typeface="Times New Roman"/>
              </a:rPr>
              <a:t> </a:t>
            </a:r>
            <a:r>
              <a:rPr sz="1800" dirty="0">
                <a:latin typeface="Calibri"/>
                <a:cs typeface="Calibri"/>
              </a:rPr>
              <a:t>l’étude</a:t>
            </a:r>
            <a:r>
              <a:rPr sz="1800" spc="285" dirty="0">
                <a:latin typeface="Calibri"/>
                <a:cs typeface="Calibri"/>
              </a:rPr>
              <a:t> </a:t>
            </a:r>
            <a:r>
              <a:rPr sz="1800" dirty="0">
                <a:latin typeface="Calibri"/>
                <a:cs typeface="Calibri"/>
              </a:rPr>
              <a:t>qui</a:t>
            </a:r>
            <a:r>
              <a:rPr sz="1800" spc="235" dirty="0">
                <a:latin typeface="Times New Roman"/>
                <a:cs typeface="Times New Roman"/>
              </a:rPr>
              <a:t> </a:t>
            </a:r>
            <a:r>
              <a:rPr sz="1800" dirty="0">
                <a:latin typeface="Calibri"/>
                <a:cs typeface="Calibri"/>
              </a:rPr>
              <a:t>a</a:t>
            </a:r>
            <a:r>
              <a:rPr sz="1800" spc="245" dirty="0">
                <a:latin typeface="Times New Roman"/>
                <a:cs typeface="Times New Roman"/>
              </a:rPr>
              <a:t> </a:t>
            </a:r>
            <a:r>
              <a:rPr sz="1800" dirty="0">
                <a:latin typeface="Calibri"/>
                <a:cs typeface="Calibri"/>
              </a:rPr>
              <a:t>été</a:t>
            </a:r>
            <a:r>
              <a:rPr sz="1800" spc="250" dirty="0">
                <a:latin typeface="Times New Roman"/>
                <a:cs typeface="Times New Roman"/>
              </a:rPr>
              <a:t> </a:t>
            </a:r>
            <a:r>
              <a:rPr sz="1800" dirty="0">
                <a:latin typeface="Calibri"/>
                <a:cs typeface="Calibri"/>
              </a:rPr>
              <a:t>réalisée</a:t>
            </a:r>
            <a:r>
              <a:rPr sz="1800" spc="245" dirty="0">
                <a:latin typeface="Times New Roman"/>
                <a:cs typeface="Times New Roman"/>
              </a:rPr>
              <a:t> </a:t>
            </a:r>
            <a:r>
              <a:rPr sz="1800" dirty="0">
                <a:latin typeface="Calibri"/>
                <a:cs typeface="Calibri"/>
              </a:rPr>
              <a:t>ou</a:t>
            </a:r>
            <a:r>
              <a:rPr sz="1800" spc="250" dirty="0">
                <a:latin typeface="Times New Roman"/>
                <a:cs typeface="Times New Roman"/>
              </a:rPr>
              <a:t> </a:t>
            </a:r>
            <a:r>
              <a:rPr sz="1800" dirty="0">
                <a:latin typeface="Calibri"/>
                <a:cs typeface="Calibri"/>
              </a:rPr>
              <a:t>la</a:t>
            </a:r>
            <a:r>
              <a:rPr sz="1800" spc="235" dirty="0">
                <a:latin typeface="Times New Roman"/>
                <a:cs typeface="Times New Roman"/>
              </a:rPr>
              <a:t> </a:t>
            </a:r>
            <a:r>
              <a:rPr sz="1800" dirty="0">
                <a:latin typeface="Calibri"/>
                <a:cs typeface="Calibri"/>
              </a:rPr>
              <a:t>confection</a:t>
            </a:r>
            <a:r>
              <a:rPr sz="1800" spc="245" dirty="0">
                <a:latin typeface="Times New Roman"/>
                <a:cs typeface="Times New Roman"/>
              </a:rPr>
              <a:t> </a:t>
            </a:r>
            <a:r>
              <a:rPr sz="1800" spc="-25" dirty="0">
                <a:latin typeface="Calibri"/>
                <a:cs typeface="Calibri"/>
              </a:rPr>
              <a:t>de</a:t>
            </a:r>
            <a:r>
              <a:rPr sz="1800" spc="-25" dirty="0">
                <a:latin typeface="Times New Roman"/>
                <a:cs typeface="Times New Roman"/>
              </a:rPr>
              <a:t> </a:t>
            </a:r>
            <a:r>
              <a:rPr sz="1800" spc="-10" dirty="0">
                <a:latin typeface="Calibri"/>
                <a:cs typeface="Calibri"/>
              </a:rPr>
              <a:t>cartes</a:t>
            </a:r>
            <a:r>
              <a:rPr sz="1800" spc="-55" dirty="0">
                <a:latin typeface="Times New Roman"/>
                <a:cs typeface="Times New Roman"/>
              </a:rPr>
              <a:t> </a:t>
            </a:r>
            <a:r>
              <a:rPr sz="1800" spc="-10" dirty="0">
                <a:latin typeface="Calibri"/>
                <a:cs typeface="Calibri"/>
              </a:rPr>
              <a:t>géologiques.</a:t>
            </a:r>
            <a:endParaRPr sz="1800">
              <a:latin typeface="Calibri"/>
              <a:cs typeface="Calibri"/>
            </a:endParaRPr>
          </a:p>
        </p:txBody>
      </p:sp>
      <p:sp>
        <p:nvSpPr>
          <p:cNvPr id="14" name="object 14"/>
          <p:cNvSpPr txBox="1">
            <a:spLocks noGrp="1"/>
          </p:cNvSpPr>
          <p:nvPr>
            <p:ph type="title"/>
          </p:nvPr>
        </p:nvSpPr>
        <p:spPr>
          <a:prstGeom prst="rect">
            <a:avLst/>
          </a:prstGeom>
        </p:spPr>
        <p:txBody>
          <a:bodyPr vert="horz" wrap="square" lIns="0" tIns="92189" rIns="0" bIns="0" rtlCol="0">
            <a:spAutoFit/>
          </a:bodyPr>
          <a:lstStyle/>
          <a:p>
            <a:pPr marL="13970">
              <a:lnSpc>
                <a:spcPct val="100000"/>
              </a:lnSpc>
              <a:spcBef>
                <a:spcPts val="100"/>
              </a:spcBef>
            </a:pPr>
            <a:r>
              <a:rPr u="sng" dirty="0">
                <a:solidFill>
                  <a:srgbClr val="E46C09"/>
                </a:solidFill>
                <a:uFill>
                  <a:solidFill>
                    <a:srgbClr val="E46C09"/>
                  </a:solidFill>
                </a:uFill>
              </a:rPr>
              <a:t>1.4.</a:t>
            </a:r>
            <a:r>
              <a:rPr b="0" u="sng" spc="-85"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Les</a:t>
            </a:r>
            <a:r>
              <a:rPr b="0" u="sng" spc="-75"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méthodes</a:t>
            </a:r>
            <a:r>
              <a:rPr b="0" u="sng" spc="-95"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de</a:t>
            </a:r>
            <a:r>
              <a:rPr b="0" u="sng" spc="-65"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la</a:t>
            </a:r>
            <a:r>
              <a:rPr b="0" u="sng" spc="-85" dirty="0">
                <a:solidFill>
                  <a:srgbClr val="E46C09"/>
                </a:solidFill>
                <a:uFill>
                  <a:solidFill>
                    <a:srgbClr val="E46C09"/>
                  </a:solidFill>
                </a:uFill>
                <a:latin typeface="Times New Roman"/>
                <a:cs typeface="Times New Roman"/>
              </a:rPr>
              <a:t> </a:t>
            </a:r>
            <a:r>
              <a:rPr u="sng" spc="-10" dirty="0">
                <a:solidFill>
                  <a:srgbClr val="E46C09"/>
                </a:solidFill>
                <a:uFill>
                  <a:solidFill>
                    <a:srgbClr val="E46C09"/>
                  </a:solidFill>
                </a:uFill>
              </a:rPr>
              <a:t>géologie</a:t>
            </a:r>
          </a:p>
        </p:txBody>
      </p:sp>
      <p:pic>
        <p:nvPicPr>
          <p:cNvPr id="15" name="object 15"/>
          <p:cNvPicPr/>
          <p:nvPr/>
        </p:nvPicPr>
        <p:blipFill>
          <a:blip r:embed="rId5" cstate="print"/>
          <a:stretch>
            <a:fillRect/>
          </a:stretch>
        </p:blipFill>
        <p:spPr>
          <a:xfrm>
            <a:off x="8151876" y="0"/>
            <a:ext cx="990600" cy="7650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3970">
              <a:lnSpc>
                <a:spcPct val="100000"/>
              </a:lnSpc>
              <a:spcBef>
                <a:spcPts val="100"/>
              </a:spcBef>
            </a:pPr>
            <a:r>
              <a:rPr u="sng" dirty="0">
                <a:solidFill>
                  <a:srgbClr val="E46C09"/>
                </a:solidFill>
                <a:uFill>
                  <a:solidFill>
                    <a:srgbClr val="E46C09"/>
                  </a:solidFill>
                </a:uFill>
              </a:rPr>
              <a:t>I.5.</a:t>
            </a:r>
            <a:r>
              <a:rPr b="0" u="sng" spc="-80"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Les</a:t>
            </a:r>
            <a:r>
              <a:rPr b="0" u="sng" spc="-60"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principes</a:t>
            </a:r>
            <a:r>
              <a:rPr b="0" u="sng" spc="-90"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de</a:t>
            </a:r>
            <a:r>
              <a:rPr b="0" u="sng" spc="-60"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la</a:t>
            </a:r>
            <a:r>
              <a:rPr b="0" u="sng" spc="-80" dirty="0">
                <a:solidFill>
                  <a:srgbClr val="E46C09"/>
                </a:solidFill>
                <a:uFill>
                  <a:solidFill>
                    <a:srgbClr val="E46C09"/>
                  </a:solidFill>
                </a:uFill>
                <a:latin typeface="Times New Roman"/>
                <a:cs typeface="Times New Roman"/>
              </a:rPr>
              <a:t> </a:t>
            </a:r>
            <a:r>
              <a:rPr u="sng" spc="-10" dirty="0">
                <a:solidFill>
                  <a:srgbClr val="E46C09"/>
                </a:solidFill>
                <a:uFill>
                  <a:solidFill>
                    <a:srgbClr val="E46C09"/>
                  </a:solidFill>
                </a:uFill>
              </a:rPr>
              <a:t>géologie</a:t>
            </a:r>
          </a:p>
        </p:txBody>
      </p:sp>
      <p:sp>
        <p:nvSpPr>
          <p:cNvPr id="3" name="object 3"/>
          <p:cNvSpPr txBox="1"/>
          <p:nvPr/>
        </p:nvSpPr>
        <p:spPr>
          <a:xfrm>
            <a:off x="78722" y="517397"/>
            <a:ext cx="8985885" cy="24339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La</a:t>
            </a:r>
            <a:r>
              <a:rPr sz="1800" spc="-65" dirty="0">
                <a:latin typeface="Times New Roman"/>
                <a:cs typeface="Times New Roman"/>
              </a:rPr>
              <a:t> </a:t>
            </a:r>
            <a:r>
              <a:rPr sz="1800" spc="-10" dirty="0">
                <a:latin typeface="Calibri"/>
                <a:cs typeface="Calibri"/>
              </a:rPr>
              <a:t>géologie</a:t>
            </a:r>
            <a:r>
              <a:rPr sz="1800" spc="-55" dirty="0">
                <a:latin typeface="Times New Roman"/>
                <a:cs typeface="Times New Roman"/>
              </a:rPr>
              <a:t> </a:t>
            </a:r>
            <a:r>
              <a:rPr sz="1800" dirty="0">
                <a:latin typeface="Calibri"/>
                <a:cs typeface="Calibri"/>
              </a:rPr>
              <a:t>est</a:t>
            </a:r>
            <a:r>
              <a:rPr sz="1800" spc="-70" dirty="0">
                <a:latin typeface="Times New Roman"/>
                <a:cs typeface="Times New Roman"/>
              </a:rPr>
              <a:t> </a:t>
            </a:r>
            <a:r>
              <a:rPr sz="1800" dirty="0">
                <a:latin typeface="Calibri"/>
                <a:cs typeface="Calibri"/>
              </a:rPr>
              <a:t>basée</a:t>
            </a:r>
            <a:r>
              <a:rPr sz="1800" spc="-75" dirty="0">
                <a:latin typeface="Times New Roman"/>
                <a:cs typeface="Times New Roman"/>
              </a:rPr>
              <a:t> </a:t>
            </a:r>
            <a:r>
              <a:rPr sz="1800" dirty="0">
                <a:latin typeface="Calibri"/>
                <a:cs typeface="Calibri"/>
              </a:rPr>
              <a:t>sur</a:t>
            </a:r>
            <a:r>
              <a:rPr sz="1800" spc="-70" dirty="0">
                <a:latin typeface="Times New Roman"/>
                <a:cs typeface="Times New Roman"/>
              </a:rPr>
              <a:t> </a:t>
            </a:r>
            <a:r>
              <a:rPr sz="1800" dirty="0">
                <a:latin typeface="Calibri"/>
                <a:cs typeface="Calibri"/>
              </a:rPr>
              <a:t>deux</a:t>
            </a:r>
            <a:r>
              <a:rPr sz="1800" spc="-60" dirty="0">
                <a:latin typeface="Times New Roman"/>
                <a:cs typeface="Times New Roman"/>
              </a:rPr>
              <a:t> </a:t>
            </a:r>
            <a:r>
              <a:rPr sz="1800" spc="-10" dirty="0">
                <a:latin typeface="Calibri"/>
                <a:cs typeface="Calibri"/>
              </a:rPr>
              <a:t>principes</a:t>
            </a:r>
            <a:r>
              <a:rPr sz="1800" spc="-55" dirty="0">
                <a:latin typeface="Times New Roman"/>
                <a:cs typeface="Times New Roman"/>
              </a:rPr>
              <a:t> </a:t>
            </a:r>
            <a:r>
              <a:rPr sz="1800" dirty="0">
                <a:latin typeface="Calibri"/>
                <a:cs typeface="Calibri"/>
              </a:rPr>
              <a:t>ou</a:t>
            </a:r>
            <a:r>
              <a:rPr sz="1800" spc="-55" dirty="0">
                <a:latin typeface="Times New Roman"/>
                <a:cs typeface="Times New Roman"/>
              </a:rPr>
              <a:t> </a:t>
            </a:r>
            <a:r>
              <a:rPr sz="1800" spc="-10" dirty="0">
                <a:latin typeface="Calibri"/>
                <a:cs typeface="Calibri"/>
              </a:rPr>
              <a:t>théories</a:t>
            </a:r>
            <a:r>
              <a:rPr sz="1800" spc="-60" dirty="0">
                <a:latin typeface="Times New Roman"/>
                <a:cs typeface="Times New Roman"/>
              </a:rPr>
              <a:t> </a:t>
            </a:r>
            <a:r>
              <a:rPr sz="1800" spc="-50" dirty="0">
                <a:latin typeface="Calibri"/>
                <a:cs typeface="Calibri"/>
              </a:rPr>
              <a:t>:</a:t>
            </a:r>
            <a:endParaRPr sz="1800">
              <a:latin typeface="Calibri"/>
              <a:cs typeface="Calibri"/>
            </a:endParaRPr>
          </a:p>
          <a:p>
            <a:pPr marL="12700" marR="5080">
              <a:lnSpc>
                <a:spcPct val="101299"/>
              </a:lnSpc>
              <a:spcBef>
                <a:spcPts val="2135"/>
              </a:spcBef>
            </a:pPr>
            <a:r>
              <a:rPr sz="1800" b="1" dirty="0">
                <a:solidFill>
                  <a:srgbClr val="FF0000"/>
                </a:solidFill>
                <a:latin typeface="Calibri"/>
                <a:cs typeface="Calibri"/>
              </a:rPr>
              <a:t>Le</a:t>
            </a:r>
            <a:r>
              <a:rPr sz="1800" spc="60" dirty="0">
                <a:solidFill>
                  <a:srgbClr val="FF0000"/>
                </a:solidFill>
                <a:latin typeface="Times New Roman"/>
                <a:cs typeface="Times New Roman"/>
              </a:rPr>
              <a:t> </a:t>
            </a:r>
            <a:r>
              <a:rPr sz="1800" b="1" dirty="0">
                <a:solidFill>
                  <a:srgbClr val="FF0000"/>
                </a:solidFill>
                <a:latin typeface="Calibri"/>
                <a:cs typeface="Calibri"/>
              </a:rPr>
              <a:t>principe</a:t>
            </a:r>
            <a:r>
              <a:rPr sz="1800" spc="70" dirty="0">
                <a:solidFill>
                  <a:srgbClr val="FF0000"/>
                </a:solidFill>
                <a:latin typeface="Times New Roman"/>
                <a:cs typeface="Times New Roman"/>
              </a:rPr>
              <a:t> </a:t>
            </a:r>
            <a:r>
              <a:rPr sz="1800" b="1" dirty="0">
                <a:solidFill>
                  <a:srgbClr val="FF0000"/>
                </a:solidFill>
                <a:latin typeface="Calibri"/>
                <a:cs typeface="Calibri"/>
              </a:rPr>
              <a:t>de</a:t>
            </a:r>
            <a:r>
              <a:rPr sz="1800" spc="60" dirty="0">
                <a:solidFill>
                  <a:srgbClr val="FF0000"/>
                </a:solidFill>
                <a:latin typeface="Times New Roman"/>
                <a:cs typeface="Times New Roman"/>
              </a:rPr>
              <a:t> </a:t>
            </a:r>
            <a:r>
              <a:rPr sz="1800" b="1" dirty="0">
                <a:solidFill>
                  <a:srgbClr val="FF0000"/>
                </a:solidFill>
                <a:latin typeface="Calibri"/>
                <a:cs typeface="Calibri"/>
              </a:rPr>
              <a:t>l’Uniformitarisme</a:t>
            </a:r>
            <a:r>
              <a:rPr sz="1800" b="1" dirty="0">
                <a:latin typeface="Calibri"/>
                <a:cs typeface="Calibri"/>
              </a:rPr>
              <a:t>,</a:t>
            </a:r>
            <a:r>
              <a:rPr sz="1800" spc="65" dirty="0">
                <a:latin typeface="Times New Roman"/>
                <a:cs typeface="Times New Roman"/>
              </a:rPr>
              <a:t> </a:t>
            </a:r>
            <a:r>
              <a:rPr sz="1400" dirty="0">
                <a:latin typeface="Calibri"/>
                <a:cs typeface="Calibri"/>
              </a:rPr>
              <a:t>ce</a:t>
            </a:r>
            <a:r>
              <a:rPr sz="1400" spc="-20" dirty="0">
                <a:latin typeface="Times New Roman"/>
                <a:cs typeface="Times New Roman"/>
              </a:rPr>
              <a:t> </a:t>
            </a:r>
            <a:r>
              <a:rPr sz="1400" dirty="0">
                <a:latin typeface="Calibri"/>
                <a:cs typeface="Calibri"/>
              </a:rPr>
              <a:t>principe</a:t>
            </a:r>
            <a:r>
              <a:rPr sz="1400" spc="-10" dirty="0">
                <a:latin typeface="Times New Roman"/>
                <a:cs typeface="Times New Roman"/>
              </a:rPr>
              <a:t> </a:t>
            </a:r>
            <a:r>
              <a:rPr sz="1400" dirty="0">
                <a:latin typeface="Calibri"/>
                <a:cs typeface="Calibri"/>
              </a:rPr>
              <a:t>est</a:t>
            </a:r>
            <a:r>
              <a:rPr sz="1400" spc="-20" dirty="0">
                <a:latin typeface="Times New Roman"/>
                <a:cs typeface="Times New Roman"/>
              </a:rPr>
              <a:t> </a:t>
            </a:r>
            <a:r>
              <a:rPr sz="1400" dirty="0">
                <a:latin typeface="Calibri"/>
                <a:cs typeface="Calibri"/>
              </a:rPr>
              <a:t>du</a:t>
            </a:r>
            <a:r>
              <a:rPr sz="1400" spc="-30" dirty="0">
                <a:latin typeface="Times New Roman"/>
                <a:cs typeface="Times New Roman"/>
              </a:rPr>
              <a:t> </a:t>
            </a:r>
            <a:r>
              <a:rPr sz="1400" dirty="0">
                <a:latin typeface="Calibri"/>
                <a:cs typeface="Calibri"/>
              </a:rPr>
              <a:t>à</a:t>
            </a:r>
            <a:r>
              <a:rPr sz="1400" spc="-5" dirty="0">
                <a:latin typeface="Times New Roman"/>
                <a:cs typeface="Times New Roman"/>
              </a:rPr>
              <a:t> </a:t>
            </a:r>
            <a:r>
              <a:rPr sz="1400" dirty="0">
                <a:latin typeface="Calibri"/>
                <a:cs typeface="Calibri"/>
              </a:rPr>
              <a:t>James</a:t>
            </a:r>
            <a:r>
              <a:rPr sz="1400" spc="-20" dirty="0">
                <a:latin typeface="Times New Roman"/>
                <a:cs typeface="Times New Roman"/>
              </a:rPr>
              <a:t> </a:t>
            </a:r>
            <a:r>
              <a:rPr sz="1400" dirty="0">
                <a:latin typeface="Calibri"/>
                <a:cs typeface="Calibri"/>
              </a:rPr>
              <a:t>Hutton</a:t>
            </a:r>
            <a:r>
              <a:rPr sz="1400" spc="-25" dirty="0">
                <a:latin typeface="Times New Roman"/>
                <a:cs typeface="Times New Roman"/>
              </a:rPr>
              <a:t> </a:t>
            </a:r>
            <a:r>
              <a:rPr sz="1400" spc="-10" dirty="0">
                <a:latin typeface="Calibri"/>
                <a:cs typeface="Calibri"/>
              </a:rPr>
              <a:t>(1726-</a:t>
            </a:r>
            <a:r>
              <a:rPr sz="1400" dirty="0">
                <a:latin typeface="Calibri"/>
                <a:cs typeface="Calibri"/>
              </a:rPr>
              <a:t>1797)</a:t>
            </a:r>
            <a:r>
              <a:rPr sz="1400" spc="-20" dirty="0">
                <a:latin typeface="Times New Roman"/>
                <a:cs typeface="Times New Roman"/>
              </a:rPr>
              <a:t> </a:t>
            </a:r>
            <a:r>
              <a:rPr sz="1400" dirty="0">
                <a:latin typeface="Calibri"/>
                <a:cs typeface="Calibri"/>
              </a:rPr>
              <a:t>qui</a:t>
            </a:r>
            <a:r>
              <a:rPr sz="1400" spc="-20" dirty="0">
                <a:latin typeface="Times New Roman"/>
                <a:cs typeface="Times New Roman"/>
              </a:rPr>
              <a:t> </a:t>
            </a:r>
            <a:r>
              <a:rPr sz="1400" spc="-10" dirty="0">
                <a:latin typeface="Calibri"/>
                <a:cs typeface="Calibri"/>
              </a:rPr>
              <a:t>l’énonça</a:t>
            </a:r>
            <a:r>
              <a:rPr sz="1400" spc="15" dirty="0">
                <a:latin typeface="Calibri"/>
                <a:cs typeface="Calibri"/>
              </a:rPr>
              <a:t> </a:t>
            </a:r>
            <a:r>
              <a:rPr sz="1400" dirty="0">
                <a:latin typeface="Calibri"/>
                <a:cs typeface="Calibri"/>
              </a:rPr>
              <a:t>le</a:t>
            </a:r>
            <a:r>
              <a:rPr sz="1400" spc="-10" dirty="0">
                <a:latin typeface="Times New Roman"/>
                <a:cs typeface="Times New Roman"/>
              </a:rPr>
              <a:t> </a:t>
            </a:r>
            <a:r>
              <a:rPr sz="1400" dirty="0">
                <a:latin typeface="Calibri"/>
                <a:cs typeface="Calibri"/>
              </a:rPr>
              <a:t>premier</a:t>
            </a:r>
            <a:r>
              <a:rPr sz="1400" spc="-10" dirty="0">
                <a:latin typeface="Times New Roman"/>
                <a:cs typeface="Times New Roman"/>
              </a:rPr>
              <a:t> </a:t>
            </a:r>
            <a:r>
              <a:rPr sz="1400" dirty="0">
                <a:latin typeface="Calibri"/>
                <a:cs typeface="Calibri"/>
              </a:rPr>
              <a:t>et</a:t>
            </a:r>
            <a:r>
              <a:rPr sz="1400" spc="-10" dirty="0">
                <a:latin typeface="Times New Roman"/>
                <a:cs typeface="Times New Roman"/>
              </a:rPr>
              <a:t> </a:t>
            </a:r>
            <a:r>
              <a:rPr sz="1400" dirty="0">
                <a:latin typeface="Calibri"/>
                <a:cs typeface="Calibri"/>
              </a:rPr>
              <a:t>a</a:t>
            </a:r>
            <a:r>
              <a:rPr sz="1400" spc="-20" dirty="0">
                <a:latin typeface="Times New Roman"/>
                <a:cs typeface="Times New Roman"/>
              </a:rPr>
              <a:t> </a:t>
            </a:r>
            <a:r>
              <a:rPr sz="1400" spc="-25" dirty="0">
                <a:latin typeface="Calibri"/>
                <a:cs typeface="Calibri"/>
              </a:rPr>
              <a:t>été</a:t>
            </a:r>
            <a:r>
              <a:rPr sz="1400" spc="-25" dirty="0">
                <a:latin typeface="Times New Roman"/>
                <a:cs typeface="Times New Roman"/>
              </a:rPr>
              <a:t> </a:t>
            </a:r>
            <a:r>
              <a:rPr sz="1400" spc="-10" dirty="0">
                <a:latin typeface="Calibri"/>
                <a:cs typeface="Calibri"/>
              </a:rPr>
              <a:t>développé</a:t>
            </a:r>
            <a:r>
              <a:rPr sz="1400" spc="-20" dirty="0">
                <a:latin typeface="Times New Roman"/>
                <a:cs typeface="Times New Roman"/>
              </a:rPr>
              <a:t> </a:t>
            </a:r>
            <a:r>
              <a:rPr sz="1400" spc="-10" dirty="0">
                <a:latin typeface="Calibri"/>
                <a:cs typeface="Calibri"/>
              </a:rPr>
              <a:t>ensuite</a:t>
            </a:r>
            <a:r>
              <a:rPr sz="1400" spc="-20" dirty="0">
                <a:latin typeface="Times New Roman"/>
                <a:cs typeface="Times New Roman"/>
              </a:rPr>
              <a:t> </a:t>
            </a:r>
            <a:r>
              <a:rPr sz="1400" dirty="0">
                <a:latin typeface="Calibri"/>
                <a:cs typeface="Calibri"/>
              </a:rPr>
              <a:t>par</a:t>
            </a:r>
            <a:r>
              <a:rPr sz="1400" spc="-25" dirty="0">
                <a:latin typeface="Times New Roman"/>
                <a:cs typeface="Times New Roman"/>
              </a:rPr>
              <a:t> </a:t>
            </a:r>
            <a:r>
              <a:rPr sz="1400" spc="-10" dirty="0">
                <a:latin typeface="Calibri"/>
                <a:cs typeface="Calibri"/>
              </a:rPr>
              <a:t>Charles</a:t>
            </a:r>
            <a:r>
              <a:rPr sz="1400" spc="-30" dirty="0">
                <a:latin typeface="Times New Roman"/>
                <a:cs typeface="Times New Roman"/>
              </a:rPr>
              <a:t> </a:t>
            </a:r>
            <a:r>
              <a:rPr sz="1400" spc="-20" dirty="0">
                <a:latin typeface="Calibri"/>
                <a:cs typeface="Calibri"/>
              </a:rPr>
              <a:t>Lyell</a:t>
            </a:r>
            <a:r>
              <a:rPr sz="1400" spc="-55" dirty="0">
                <a:latin typeface="Times New Roman"/>
                <a:cs typeface="Times New Roman"/>
              </a:rPr>
              <a:t> </a:t>
            </a:r>
            <a:r>
              <a:rPr sz="1400" spc="-10" dirty="0">
                <a:latin typeface="Calibri"/>
                <a:cs typeface="Calibri"/>
              </a:rPr>
              <a:t>(1797-1875).</a:t>
            </a:r>
            <a:endParaRPr sz="1400">
              <a:latin typeface="Calibri"/>
              <a:cs typeface="Calibri"/>
            </a:endParaRPr>
          </a:p>
          <a:p>
            <a:pPr marL="12700">
              <a:lnSpc>
                <a:spcPts val="2130"/>
              </a:lnSpc>
            </a:pPr>
            <a:r>
              <a:rPr sz="1800" b="1" dirty="0">
                <a:latin typeface="Calibri"/>
                <a:cs typeface="Calibri"/>
              </a:rPr>
              <a:t>qui</a:t>
            </a:r>
            <a:r>
              <a:rPr sz="1800" spc="-65" dirty="0">
                <a:latin typeface="Times New Roman"/>
                <a:cs typeface="Times New Roman"/>
              </a:rPr>
              <a:t> </a:t>
            </a:r>
            <a:r>
              <a:rPr sz="1800" b="1" dirty="0">
                <a:latin typeface="Calibri"/>
                <a:cs typeface="Calibri"/>
              </a:rPr>
              <a:t>dit</a:t>
            </a:r>
            <a:r>
              <a:rPr sz="1800" spc="-45" dirty="0">
                <a:latin typeface="Times New Roman"/>
                <a:cs typeface="Times New Roman"/>
              </a:rPr>
              <a:t> </a:t>
            </a:r>
            <a:r>
              <a:rPr sz="1800" b="1" spc="-20" dirty="0">
                <a:latin typeface="Calibri"/>
                <a:cs typeface="Calibri"/>
              </a:rPr>
              <a:t>que:</a:t>
            </a:r>
            <a:endParaRPr sz="1800">
              <a:latin typeface="Calibri"/>
              <a:cs typeface="Calibri"/>
            </a:endParaRPr>
          </a:p>
          <a:p>
            <a:pPr marL="12700">
              <a:lnSpc>
                <a:spcPct val="100000"/>
              </a:lnSpc>
              <a:spcBef>
                <a:spcPts val="2195"/>
              </a:spcBef>
            </a:pPr>
            <a:r>
              <a:rPr sz="1800" b="1" spc="65" dirty="0">
                <a:latin typeface="Calibri"/>
                <a:cs typeface="Calibri"/>
              </a:rPr>
              <a:t>‘’</a:t>
            </a:r>
            <a:r>
              <a:rPr sz="1800" b="1" spc="65" dirty="0">
                <a:solidFill>
                  <a:srgbClr val="006FC0"/>
                </a:solidFill>
                <a:latin typeface="Times New Roman"/>
                <a:cs typeface="Times New Roman"/>
              </a:rPr>
              <a:t>le</a:t>
            </a:r>
            <a:r>
              <a:rPr sz="1800" spc="135" dirty="0">
                <a:solidFill>
                  <a:srgbClr val="006FC0"/>
                </a:solidFill>
                <a:latin typeface="Times New Roman"/>
                <a:cs typeface="Times New Roman"/>
              </a:rPr>
              <a:t> </a:t>
            </a:r>
            <a:r>
              <a:rPr sz="1800" b="1" spc="90" dirty="0">
                <a:solidFill>
                  <a:srgbClr val="006FC0"/>
                </a:solidFill>
                <a:latin typeface="Times New Roman"/>
                <a:cs typeface="Times New Roman"/>
              </a:rPr>
              <a:t>présent</a:t>
            </a:r>
            <a:r>
              <a:rPr sz="1800" spc="140" dirty="0">
                <a:solidFill>
                  <a:srgbClr val="006FC0"/>
                </a:solidFill>
                <a:latin typeface="Times New Roman"/>
                <a:cs typeface="Times New Roman"/>
              </a:rPr>
              <a:t> </a:t>
            </a:r>
            <a:r>
              <a:rPr sz="1800" b="1" spc="160" dirty="0">
                <a:solidFill>
                  <a:srgbClr val="006FC0"/>
                </a:solidFill>
                <a:latin typeface="Times New Roman"/>
                <a:cs typeface="Times New Roman"/>
              </a:rPr>
              <a:t>est</a:t>
            </a:r>
            <a:r>
              <a:rPr sz="1800" spc="155" dirty="0">
                <a:solidFill>
                  <a:srgbClr val="006FC0"/>
                </a:solidFill>
                <a:latin typeface="Times New Roman"/>
                <a:cs typeface="Times New Roman"/>
              </a:rPr>
              <a:t> </a:t>
            </a:r>
            <a:r>
              <a:rPr sz="1800" b="1" spc="10" dirty="0">
                <a:solidFill>
                  <a:srgbClr val="006FC0"/>
                </a:solidFill>
                <a:latin typeface="Times New Roman"/>
                <a:cs typeface="Times New Roman"/>
              </a:rPr>
              <a:t>la</a:t>
            </a:r>
            <a:r>
              <a:rPr sz="1800" spc="165" dirty="0">
                <a:solidFill>
                  <a:srgbClr val="006FC0"/>
                </a:solidFill>
                <a:latin typeface="Times New Roman"/>
                <a:cs typeface="Times New Roman"/>
              </a:rPr>
              <a:t> </a:t>
            </a:r>
            <a:r>
              <a:rPr sz="1800" b="1" spc="114" dirty="0">
                <a:solidFill>
                  <a:srgbClr val="006FC0"/>
                </a:solidFill>
                <a:latin typeface="Times New Roman"/>
                <a:cs typeface="Times New Roman"/>
              </a:rPr>
              <a:t>clé</a:t>
            </a:r>
            <a:r>
              <a:rPr sz="1800" spc="150" dirty="0">
                <a:solidFill>
                  <a:srgbClr val="006FC0"/>
                </a:solidFill>
                <a:latin typeface="Times New Roman"/>
                <a:cs typeface="Times New Roman"/>
              </a:rPr>
              <a:t> </a:t>
            </a:r>
            <a:r>
              <a:rPr sz="1800" b="1" spc="10" dirty="0">
                <a:solidFill>
                  <a:srgbClr val="006FC0"/>
                </a:solidFill>
                <a:latin typeface="Times New Roman"/>
                <a:cs typeface="Times New Roman"/>
              </a:rPr>
              <a:t>du</a:t>
            </a:r>
            <a:r>
              <a:rPr sz="1800" spc="140" dirty="0">
                <a:solidFill>
                  <a:srgbClr val="006FC0"/>
                </a:solidFill>
                <a:latin typeface="Times New Roman"/>
                <a:cs typeface="Times New Roman"/>
              </a:rPr>
              <a:t> </a:t>
            </a:r>
            <a:r>
              <a:rPr sz="1800" b="1" spc="140" dirty="0">
                <a:solidFill>
                  <a:srgbClr val="006FC0"/>
                </a:solidFill>
                <a:latin typeface="Times New Roman"/>
                <a:cs typeface="Times New Roman"/>
              </a:rPr>
              <a:t>passé</a:t>
            </a:r>
            <a:r>
              <a:rPr sz="1800" spc="140" dirty="0">
                <a:solidFill>
                  <a:srgbClr val="006FC0"/>
                </a:solidFill>
                <a:latin typeface="Times New Roman"/>
                <a:cs typeface="Times New Roman"/>
              </a:rPr>
              <a:t> </a:t>
            </a:r>
            <a:r>
              <a:rPr sz="1800" b="1" spc="80" dirty="0">
                <a:solidFill>
                  <a:srgbClr val="006FC0"/>
                </a:solidFill>
                <a:latin typeface="Times New Roman"/>
                <a:cs typeface="Times New Roman"/>
              </a:rPr>
              <a:t>dans</a:t>
            </a:r>
            <a:r>
              <a:rPr sz="1800" spc="140" dirty="0">
                <a:solidFill>
                  <a:srgbClr val="006FC0"/>
                </a:solidFill>
                <a:latin typeface="Times New Roman"/>
                <a:cs typeface="Times New Roman"/>
              </a:rPr>
              <a:t> </a:t>
            </a:r>
            <a:r>
              <a:rPr sz="1800" b="1" spc="10" dirty="0">
                <a:solidFill>
                  <a:srgbClr val="006FC0"/>
                </a:solidFill>
                <a:latin typeface="Times New Roman"/>
                <a:cs typeface="Times New Roman"/>
              </a:rPr>
              <a:t>l’interprétation</a:t>
            </a:r>
            <a:r>
              <a:rPr sz="1800" b="1" spc="145" dirty="0">
                <a:solidFill>
                  <a:srgbClr val="006FC0"/>
                </a:solidFill>
                <a:latin typeface="Times New Roman"/>
                <a:cs typeface="Times New Roman"/>
              </a:rPr>
              <a:t> </a:t>
            </a:r>
            <a:r>
              <a:rPr sz="1800" b="1" spc="160" dirty="0">
                <a:solidFill>
                  <a:srgbClr val="006FC0"/>
                </a:solidFill>
                <a:latin typeface="Times New Roman"/>
                <a:cs typeface="Times New Roman"/>
              </a:rPr>
              <a:t>des</a:t>
            </a:r>
            <a:r>
              <a:rPr sz="1800" spc="135" dirty="0">
                <a:solidFill>
                  <a:srgbClr val="006FC0"/>
                </a:solidFill>
                <a:latin typeface="Times New Roman"/>
                <a:cs typeface="Times New Roman"/>
              </a:rPr>
              <a:t> </a:t>
            </a:r>
            <a:r>
              <a:rPr sz="1800" b="1" spc="85" dirty="0">
                <a:solidFill>
                  <a:srgbClr val="006FC0"/>
                </a:solidFill>
                <a:latin typeface="Times New Roman"/>
                <a:cs typeface="Times New Roman"/>
              </a:rPr>
              <a:t>phénomènes</a:t>
            </a:r>
            <a:r>
              <a:rPr sz="1800" spc="160" dirty="0">
                <a:solidFill>
                  <a:srgbClr val="006FC0"/>
                </a:solidFill>
                <a:latin typeface="Times New Roman"/>
                <a:cs typeface="Times New Roman"/>
              </a:rPr>
              <a:t> </a:t>
            </a:r>
            <a:r>
              <a:rPr sz="1800" b="1" spc="55" dirty="0">
                <a:solidFill>
                  <a:srgbClr val="006FC0"/>
                </a:solidFill>
                <a:latin typeface="Times New Roman"/>
                <a:cs typeface="Times New Roman"/>
              </a:rPr>
              <a:t>géologiques</a:t>
            </a:r>
            <a:r>
              <a:rPr sz="1800" b="1" spc="55" dirty="0">
                <a:latin typeface="Calibri"/>
                <a:cs typeface="Calibri"/>
              </a:rPr>
              <a:t>’’.</a:t>
            </a:r>
            <a:endParaRPr sz="1800">
              <a:latin typeface="Calibri"/>
              <a:cs typeface="Calibri"/>
            </a:endParaRPr>
          </a:p>
          <a:p>
            <a:pPr marL="326390">
              <a:lnSpc>
                <a:spcPct val="100000"/>
              </a:lnSpc>
              <a:spcBef>
                <a:spcPts val="2125"/>
              </a:spcBef>
            </a:pPr>
            <a:r>
              <a:rPr sz="1800" b="1" dirty="0">
                <a:latin typeface="Calibri"/>
                <a:cs typeface="Calibri"/>
              </a:rPr>
              <a:t>Ainsi,</a:t>
            </a:r>
            <a:r>
              <a:rPr sz="1800" spc="-85" dirty="0">
                <a:latin typeface="Times New Roman"/>
                <a:cs typeface="Times New Roman"/>
              </a:rPr>
              <a:t> </a:t>
            </a:r>
            <a:r>
              <a:rPr sz="1800" b="1" dirty="0">
                <a:latin typeface="Calibri"/>
                <a:cs typeface="Calibri"/>
              </a:rPr>
              <a:t>les</a:t>
            </a:r>
            <a:r>
              <a:rPr sz="1800" spc="-80" dirty="0">
                <a:latin typeface="Times New Roman"/>
                <a:cs typeface="Times New Roman"/>
              </a:rPr>
              <a:t> </a:t>
            </a:r>
            <a:r>
              <a:rPr sz="1800" b="1" dirty="0">
                <a:latin typeface="Calibri"/>
                <a:cs typeface="Calibri"/>
              </a:rPr>
              <a:t>lois</a:t>
            </a:r>
            <a:r>
              <a:rPr sz="1800" spc="-75" dirty="0">
                <a:latin typeface="Times New Roman"/>
                <a:cs typeface="Times New Roman"/>
              </a:rPr>
              <a:t> </a:t>
            </a:r>
            <a:r>
              <a:rPr sz="1800" b="1" spc="-10" dirty="0">
                <a:latin typeface="Calibri"/>
                <a:cs typeface="Calibri"/>
              </a:rPr>
              <a:t>régissant</a:t>
            </a:r>
            <a:r>
              <a:rPr sz="1800" spc="-100" dirty="0">
                <a:latin typeface="Times New Roman"/>
                <a:cs typeface="Times New Roman"/>
              </a:rPr>
              <a:t> </a:t>
            </a:r>
            <a:r>
              <a:rPr sz="1800" b="1" dirty="0">
                <a:latin typeface="Calibri"/>
                <a:cs typeface="Calibri"/>
              </a:rPr>
              <a:t>les</a:t>
            </a:r>
            <a:r>
              <a:rPr sz="1800" spc="-70" dirty="0">
                <a:latin typeface="Times New Roman"/>
                <a:cs typeface="Times New Roman"/>
              </a:rPr>
              <a:t> </a:t>
            </a:r>
            <a:r>
              <a:rPr sz="1800" b="1" dirty="0">
                <a:latin typeface="Calibri"/>
                <a:cs typeface="Calibri"/>
              </a:rPr>
              <a:t>phénomènes</a:t>
            </a:r>
            <a:r>
              <a:rPr sz="1800" spc="-85" dirty="0">
                <a:latin typeface="Times New Roman"/>
                <a:cs typeface="Times New Roman"/>
              </a:rPr>
              <a:t> </a:t>
            </a:r>
            <a:r>
              <a:rPr sz="1800" b="1" dirty="0">
                <a:latin typeface="Calibri"/>
                <a:cs typeface="Calibri"/>
              </a:rPr>
              <a:t>géologiques</a:t>
            </a:r>
            <a:r>
              <a:rPr sz="1800" spc="-55" dirty="0">
                <a:latin typeface="Times New Roman"/>
                <a:cs typeface="Times New Roman"/>
              </a:rPr>
              <a:t> </a:t>
            </a:r>
            <a:r>
              <a:rPr sz="1800" b="1" dirty="0">
                <a:latin typeface="Calibri"/>
                <a:cs typeface="Calibri"/>
              </a:rPr>
              <a:t>actuels</a:t>
            </a:r>
            <a:r>
              <a:rPr sz="1800" spc="-70" dirty="0">
                <a:latin typeface="Times New Roman"/>
                <a:cs typeface="Times New Roman"/>
              </a:rPr>
              <a:t> </a:t>
            </a:r>
            <a:r>
              <a:rPr sz="1800" b="1" spc="-10" dirty="0">
                <a:latin typeface="Calibri"/>
                <a:cs typeface="Calibri"/>
              </a:rPr>
              <a:t>étaient</a:t>
            </a:r>
            <a:r>
              <a:rPr sz="1800" spc="-80" dirty="0">
                <a:latin typeface="Times New Roman"/>
                <a:cs typeface="Times New Roman"/>
              </a:rPr>
              <a:t> </a:t>
            </a:r>
            <a:r>
              <a:rPr sz="1800" b="1" dirty="0">
                <a:latin typeface="Calibri"/>
                <a:cs typeface="Calibri"/>
              </a:rPr>
              <a:t>valables</a:t>
            </a:r>
            <a:r>
              <a:rPr sz="1800" spc="-80" dirty="0">
                <a:latin typeface="Times New Roman"/>
                <a:cs typeface="Times New Roman"/>
              </a:rPr>
              <a:t> </a:t>
            </a:r>
            <a:r>
              <a:rPr sz="1800" b="1" dirty="0">
                <a:latin typeface="Calibri"/>
                <a:cs typeface="Calibri"/>
              </a:rPr>
              <a:t>au</a:t>
            </a:r>
            <a:r>
              <a:rPr sz="1800" spc="-55" dirty="0">
                <a:latin typeface="Times New Roman"/>
                <a:cs typeface="Times New Roman"/>
              </a:rPr>
              <a:t> </a:t>
            </a:r>
            <a:r>
              <a:rPr sz="1800" b="1" spc="-10" dirty="0">
                <a:latin typeface="Calibri"/>
                <a:cs typeface="Calibri"/>
              </a:rPr>
              <a:t>passé.</a:t>
            </a:r>
            <a:endParaRPr sz="1800">
              <a:latin typeface="Calibri"/>
              <a:cs typeface="Calibri"/>
            </a:endParaRPr>
          </a:p>
        </p:txBody>
      </p:sp>
      <p:sp>
        <p:nvSpPr>
          <p:cNvPr id="4" name="object 4"/>
          <p:cNvSpPr txBox="1"/>
          <p:nvPr/>
        </p:nvSpPr>
        <p:spPr>
          <a:xfrm>
            <a:off x="8504681" y="6427118"/>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9</a:t>
            </a:r>
            <a:endParaRPr sz="1200">
              <a:latin typeface="Calibri"/>
              <a:cs typeface="Calibri"/>
            </a:endParaRPr>
          </a:p>
        </p:txBody>
      </p:sp>
      <p:pic>
        <p:nvPicPr>
          <p:cNvPr id="5" name="object 5"/>
          <p:cNvPicPr/>
          <p:nvPr/>
        </p:nvPicPr>
        <p:blipFill>
          <a:blip r:embed="rId2" cstate="print"/>
          <a:stretch>
            <a:fillRect/>
          </a:stretch>
        </p:blipFill>
        <p:spPr>
          <a:xfrm>
            <a:off x="179831" y="3313176"/>
            <a:ext cx="4059936" cy="3044952"/>
          </a:xfrm>
          <a:prstGeom prst="rect">
            <a:avLst/>
          </a:prstGeom>
        </p:spPr>
      </p:pic>
      <p:pic>
        <p:nvPicPr>
          <p:cNvPr id="6" name="object 6"/>
          <p:cNvPicPr/>
          <p:nvPr/>
        </p:nvPicPr>
        <p:blipFill>
          <a:blip r:embed="rId3" cstate="print"/>
          <a:stretch>
            <a:fillRect/>
          </a:stretch>
        </p:blipFill>
        <p:spPr>
          <a:xfrm>
            <a:off x="4428744" y="3313176"/>
            <a:ext cx="4572000" cy="3048000"/>
          </a:xfrm>
          <a:prstGeom prst="rect">
            <a:avLst/>
          </a:prstGeom>
        </p:spPr>
      </p:pic>
      <p:sp>
        <p:nvSpPr>
          <p:cNvPr id="7" name="object 7"/>
          <p:cNvSpPr txBox="1"/>
          <p:nvPr/>
        </p:nvSpPr>
        <p:spPr>
          <a:xfrm>
            <a:off x="3084309" y="6490816"/>
            <a:ext cx="2661285" cy="299720"/>
          </a:xfrm>
          <a:prstGeom prst="rect">
            <a:avLst/>
          </a:prstGeom>
        </p:spPr>
        <p:txBody>
          <a:bodyPr vert="horz" wrap="square" lIns="0" tIns="12700" rIns="0" bIns="0" rtlCol="0">
            <a:spAutoFit/>
          </a:bodyPr>
          <a:lstStyle/>
          <a:p>
            <a:pPr marL="12700">
              <a:lnSpc>
                <a:spcPct val="100000"/>
              </a:lnSpc>
              <a:spcBef>
                <a:spcPts val="100"/>
              </a:spcBef>
            </a:pPr>
            <a:r>
              <a:rPr sz="1800" spc="-120" dirty="0">
                <a:latin typeface="Times New Roman"/>
                <a:cs typeface="Times New Roman"/>
              </a:rPr>
              <a:t>FORMATION</a:t>
            </a:r>
            <a:r>
              <a:rPr sz="1800" spc="-25" dirty="0">
                <a:latin typeface="Times New Roman"/>
                <a:cs typeface="Times New Roman"/>
              </a:rPr>
              <a:t> </a:t>
            </a:r>
            <a:r>
              <a:rPr sz="1800" spc="-50" dirty="0">
                <a:latin typeface="Times New Roman"/>
                <a:cs typeface="Times New Roman"/>
              </a:rPr>
              <a:t>DES</a:t>
            </a:r>
            <a:r>
              <a:rPr sz="1800" spc="15" dirty="0">
                <a:latin typeface="Times New Roman"/>
                <a:cs typeface="Times New Roman"/>
              </a:rPr>
              <a:t> </a:t>
            </a:r>
            <a:r>
              <a:rPr sz="1800" spc="-10" dirty="0">
                <a:latin typeface="Times New Roman"/>
                <a:cs typeface="Times New Roman"/>
              </a:rPr>
              <a:t>RIPPLES</a:t>
            </a:r>
            <a:endParaRPr sz="1800">
              <a:latin typeface="Times New Roman"/>
              <a:cs typeface="Times New Roman"/>
            </a:endParaRPr>
          </a:p>
        </p:txBody>
      </p:sp>
      <p:pic>
        <p:nvPicPr>
          <p:cNvPr id="8" name="object 8"/>
          <p:cNvPicPr/>
          <p:nvPr/>
        </p:nvPicPr>
        <p:blipFill>
          <a:blip r:embed="rId4" cstate="print"/>
          <a:stretch>
            <a:fillRect/>
          </a:stretch>
        </p:blipFill>
        <p:spPr>
          <a:xfrm>
            <a:off x="8151876" y="0"/>
            <a:ext cx="990600" cy="7650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3970">
              <a:lnSpc>
                <a:spcPct val="100000"/>
              </a:lnSpc>
              <a:spcBef>
                <a:spcPts val="100"/>
              </a:spcBef>
            </a:pPr>
            <a:r>
              <a:rPr u="sng" dirty="0">
                <a:solidFill>
                  <a:srgbClr val="E46C09"/>
                </a:solidFill>
                <a:uFill>
                  <a:solidFill>
                    <a:srgbClr val="E46C09"/>
                  </a:solidFill>
                </a:uFill>
              </a:rPr>
              <a:t>I.5.</a:t>
            </a:r>
            <a:r>
              <a:rPr b="0" u="sng" spc="-80"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Les</a:t>
            </a:r>
            <a:r>
              <a:rPr b="0" u="sng" spc="-60"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principes</a:t>
            </a:r>
            <a:r>
              <a:rPr b="0" u="sng" spc="-90"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de</a:t>
            </a:r>
            <a:r>
              <a:rPr b="0" u="sng" spc="-60" dirty="0">
                <a:solidFill>
                  <a:srgbClr val="E46C09"/>
                </a:solidFill>
                <a:uFill>
                  <a:solidFill>
                    <a:srgbClr val="E46C09"/>
                  </a:solidFill>
                </a:uFill>
                <a:latin typeface="Times New Roman"/>
                <a:cs typeface="Times New Roman"/>
              </a:rPr>
              <a:t> </a:t>
            </a:r>
            <a:r>
              <a:rPr u="sng" dirty="0">
                <a:solidFill>
                  <a:srgbClr val="E46C09"/>
                </a:solidFill>
                <a:uFill>
                  <a:solidFill>
                    <a:srgbClr val="E46C09"/>
                  </a:solidFill>
                </a:uFill>
              </a:rPr>
              <a:t>la</a:t>
            </a:r>
            <a:r>
              <a:rPr b="0" u="sng" spc="-80" dirty="0">
                <a:solidFill>
                  <a:srgbClr val="E46C09"/>
                </a:solidFill>
                <a:uFill>
                  <a:solidFill>
                    <a:srgbClr val="E46C09"/>
                  </a:solidFill>
                </a:uFill>
                <a:latin typeface="Times New Roman"/>
                <a:cs typeface="Times New Roman"/>
              </a:rPr>
              <a:t> </a:t>
            </a:r>
            <a:r>
              <a:rPr u="sng" spc="-10" dirty="0">
                <a:solidFill>
                  <a:srgbClr val="E46C09"/>
                </a:solidFill>
                <a:uFill>
                  <a:solidFill>
                    <a:srgbClr val="E46C09"/>
                  </a:solidFill>
                </a:uFill>
              </a:rPr>
              <a:t>géologie</a:t>
            </a:r>
          </a:p>
        </p:txBody>
      </p:sp>
      <p:sp>
        <p:nvSpPr>
          <p:cNvPr id="3" name="object 3"/>
          <p:cNvSpPr txBox="1"/>
          <p:nvPr/>
        </p:nvSpPr>
        <p:spPr>
          <a:xfrm>
            <a:off x="78727" y="517397"/>
            <a:ext cx="8989060" cy="30435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La</a:t>
            </a:r>
            <a:r>
              <a:rPr sz="1800" spc="-65" dirty="0">
                <a:latin typeface="Times New Roman"/>
                <a:cs typeface="Times New Roman"/>
              </a:rPr>
              <a:t> </a:t>
            </a:r>
            <a:r>
              <a:rPr sz="1800" spc="-10" dirty="0">
                <a:latin typeface="Calibri"/>
                <a:cs typeface="Calibri"/>
              </a:rPr>
              <a:t>géologie</a:t>
            </a:r>
            <a:r>
              <a:rPr sz="1800" spc="-55" dirty="0">
                <a:latin typeface="Times New Roman"/>
                <a:cs typeface="Times New Roman"/>
              </a:rPr>
              <a:t> </a:t>
            </a:r>
            <a:r>
              <a:rPr sz="1800" dirty="0">
                <a:latin typeface="Calibri"/>
                <a:cs typeface="Calibri"/>
              </a:rPr>
              <a:t>est</a:t>
            </a:r>
            <a:r>
              <a:rPr sz="1800" spc="-70" dirty="0">
                <a:latin typeface="Times New Roman"/>
                <a:cs typeface="Times New Roman"/>
              </a:rPr>
              <a:t> </a:t>
            </a:r>
            <a:r>
              <a:rPr sz="1800" dirty="0">
                <a:latin typeface="Calibri"/>
                <a:cs typeface="Calibri"/>
              </a:rPr>
              <a:t>basée</a:t>
            </a:r>
            <a:r>
              <a:rPr sz="1800" spc="-75" dirty="0">
                <a:latin typeface="Times New Roman"/>
                <a:cs typeface="Times New Roman"/>
              </a:rPr>
              <a:t> </a:t>
            </a:r>
            <a:r>
              <a:rPr sz="1800" dirty="0">
                <a:latin typeface="Calibri"/>
                <a:cs typeface="Calibri"/>
              </a:rPr>
              <a:t>sur</a:t>
            </a:r>
            <a:r>
              <a:rPr sz="1800" spc="-70" dirty="0">
                <a:latin typeface="Times New Roman"/>
                <a:cs typeface="Times New Roman"/>
              </a:rPr>
              <a:t> </a:t>
            </a:r>
            <a:r>
              <a:rPr sz="1800" dirty="0">
                <a:latin typeface="Calibri"/>
                <a:cs typeface="Calibri"/>
              </a:rPr>
              <a:t>deux</a:t>
            </a:r>
            <a:r>
              <a:rPr sz="1800" spc="-60" dirty="0">
                <a:latin typeface="Times New Roman"/>
                <a:cs typeface="Times New Roman"/>
              </a:rPr>
              <a:t> </a:t>
            </a:r>
            <a:r>
              <a:rPr sz="1800" spc="-10" dirty="0">
                <a:latin typeface="Calibri"/>
                <a:cs typeface="Calibri"/>
              </a:rPr>
              <a:t>principes</a:t>
            </a:r>
            <a:r>
              <a:rPr sz="1800" spc="-55" dirty="0">
                <a:latin typeface="Times New Roman"/>
                <a:cs typeface="Times New Roman"/>
              </a:rPr>
              <a:t> </a:t>
            </a:r>
            <a:r>
              <a:rPr sz="1800" dirty="0">
                <a:latin typeface="Calibri"/>
                <a:cs typeface="Calibri"/>
              </a:rPr>
              <a:t>ou</a:t>
            </a:r>
            <a:r>
              <a:rPr sz="1800" spc="-55" dirty="0">
                <a:latin typeface="Times New Roman"/>
                <a:cs typeface="Times New Roman"/>
              </a:rPr>
              <a:t> </a:t>
            </a:r>
            <a:r>
              <a:rPr sz="1800" spc="-10" dirty="0">
                <a:latin typeface="Calibri"/>
                <a:cs typeface="Calibri"/>
              </a:rPr>
              <a:t>théories</a:t>
            </a:r>
            <a:r>
              <a:rPr sz="1800" spc="-60" dirty="0">
                <a:latin typeface="Times New Roman"/>
                <a:cs typeface="Times New Roman"/>
              </a:rPr>
              <a:t> </a:t>
            </a:r>
            <a:r>
              <a:rPr sz="1800" spc="-50" dirty="0">
                <a:latin typeface="Calibri"/>
                <a:cs typeface="Calibri"/>
              </a:rPr>
              <a:t>:</a:t>
            </a:r>
            <a:endParaRPr sz="1800">
              <a:latin typeface="Calibri"/>
              <a:cs typeface="Calibri"/>
            </a:endParaRPr>
          </a:p>
          <a:p>
            <a:pPr marL="12700" marR="5080">
              <a:lnSpc>
                <a:spcPct val="100000"/>
              </a:lnSpc>
              <a:spcBef>
                <a:spcPts val="2160"/>
              </a:spcBef>
            </a:pPr>
            <a:r>
              <a:rPr sz="1800" b="1" dirty="0">
                <a:solidFill>
                  <a:srgbClr val="FF0000"/>
                </a:solidFill>
                <a:latin typeface="Calibri"/>
                <a:cs typeface="Calibri"/>
              </a:rPr>
              <a:t>La</a:t>
            </a:r>
            <a:r>
              <a:rPr sz="1800" spc="5" dirty="0">
                <a:solidFill>
                  <a:srgbClr val="FF0000"/>
                </a:solidFill>
                <a:latin typeface="Times New Roman"/>
                <a:cs typeface="Times New Roman"/>
              </a:rPr>
              <a:t> </a:t>
            </a:r>
            <a:r>
              <a:rPr sz="1800" b="1" dirty="0">
                <a:solidFill>
                  <a:srgbClr val="FF0000"/>
                </a:solidFill>
                <a:latin typeface="Calibri"/>
                <a:cs typeface="Calibri"/>
              </a:rPr>
              <a:t>théorie</a:t>
            </a:r>
            <a:r>
              <a:rPr sz="1800" spc="10" dirty="0">
                <a:solidFill>
                  <a:srgbClr val="FF0000"/>
                </a:solidFill>
                <a:latin typeface="Times New Roman"/>
                <a:cs typeface="Times New Roman"/>
              </a:rPr>
              <a:t> </a:t>
            </a:r>
            <a:r>
              <a:rPr sz="1800" b="1" dirty="0">
                <a:solidFill>
                  <a:srgbClr val="FF0000"/>
                </a:solidFill>
                <a:latin typeface="Calibri"/>
                <a:cs typeface="Calibri"/>
              </a:rPr>
              <a:t>de</a:t>
            </a:r>
            <a:r>
              <a:rPr sz="1800" spc="15" dirty="0">
                <a:solidFill>
                  <a:srgbClr val="FF0000"/>
                </a:solidFill>
                <a:latin typeface="Times New Roman"/>
                <a:cs typeface="Times New Roman"/>
              </a:rPr>
              <a:t> </a:t>
            </a:r>
            <a:r>
              <a:rPr sz="1800" b="1" dirty="0">
                <a:solidFill>
                  <a:srgbClr val="FF0000"/>
                </a:solidFill>
                <a:latin typeface="Calibri"/>
                <a:cs typeface="Calibri"/>
              </a:rPr>
              <a:t>la</a:t>
            </a:r>
            <a:r>
              <a:rPr sz="1800" dirty="0">
                <a:solidFill>
                  <a:srgbClr val="FF0000"/>
                </a:solidFill>
                <a:latin typeface="Times New Roman"/>
                <a:cs typeface="Times New Roman"/>
              </a:rPr>
              <a:t> </a:t>
            </a:r>
            <a:r>
              <a:rPr sz="1800" b="1" dirty="0">
                <a:solidFill>
                  <a:srgbClr val="FF0000"/>
                </a:solidFill>
                <a:latin typeface="Calibri"/>
                <a:cs typeface="Calibri"/>
              </a:rPr>
              <a:t>tectonique</a:t>
            </a:r>
            <a:r>
              <a:rPr sz="1800" spc="15" dirty="0">
                <a:solidFill>
                  <a:srgbClr val="FF0000"/>
                </a:solidFill>
                <a:latin typeface="Times New Roman"/>
                <a:cs typeface="Times New Roman"/>
              </a:rPr>
              <a:t> </a:t>
            </a:r>
            <a:r>
              <a:rPr sz="1800" b="1" dirty="0">
                <a:solidFill>
                  <a:srgbClr val="FF0000"/>
                </a:solidFill>
                <a:latin typeface="Calibri"/>
                <a:cs typeface="Calibri"/>
              </a:rPr>
              <a:t>des</a:t>
            </a:r>
            <a:r>
              <a:rPr sz="1800" dirty="0">
                <a:solidFill>
                  <a:srgbClr val="FF0000"/>
                </a:solidFill>
                <a:latin typeface="Times New Roman"/>
                <a:cs typeface="Times New Roman"/>
              </a:rPr>
              <a:t> </a:t>
            </a:r>
            <a:r>
              <a:rPr sz="1800" b="1" dirty="0">
                <a:solidFill>
                  <a:srgbClr val="FF0000"/>
                </a:solidFill>
                <a:latin typeface="Calibri"/>
                <a:cs typeface="Calibri"/>
              </a:rPr>
              <a:t>plaques</a:t>
            </a:r>
            <a:r>
              <a:rPr sz="1800" b="1" dirty="0">
                <a:latin typeface="Calibri"/>
                <a:cs typeface="Calibri"/>
              </a:rPr>
              <a:t>,</a:t>
            </a:r>
            <a:r>
              <a:rPr sz="1800" spc="20" dirty="0">
                <a:latin typeface="Times New Roman"/>
                <a:cs typeface="Times New Roman"/>
              </a:rPr>
              <a:t> </a:t>
            </a:r>
            <a:r>
              <a:rPr sz="1400" spc="-10" dirty="0">
                <a:latin typeface="Calibri"/>
                <a:cs typeface="Calibri"/>
              </a:rPr>
              <a:t>avancée</a:t>
            </a:r>
            <a:r>
              <a:rPr sz="1400" spc="-55" dirty="0">
                <a:latin typeface="Times New Roman"/>
                <a:cs typeface="Times New Roman"/>
              </a:rPr>
              <a:t> </a:t>
            </a:r>
            <a:r>
              <a:rPr sz="1400" dirty="0">
                <a:latin typeface="Calibri"/>
                <a:cs typeface="Calibri"/>
              </a:rPr>
              <a:t>pour</a:t>
            </a:r>
            <a:r>
              <a:rPr sz="1400" spc="-55" dirty="0">
                <a:latin typeface="Times New Roman"/>
                <a:cs typeface="Times New Roman"/>
              </a:rPr>
              <a:t> </a:t>
            </a:r>
            <a:r>
              <a:rPr sz="1400" dirty="0">
                <a:latin typeface="Calibri"/>
                <a:cs typeface="Calibri"/>
              </a:rPr>
              <a:t>la</a:t>
            </a:r>
            <a:r>
              <a:rPr sz="1400" spc="-60" dirty="0">
                <a:latin typeface="Times New Roman"/>
                <a:cs typeface="Times New Roman"/>
              </a:rPr>
              <a:t> </a:t>
            </a:r>
            <a:r>
              <a:rPr sz="1400" spc="-10" dirty="0">
                <a:latin typeface="Calibri"/>
                <a:cs typeface="Calibri"/>
              </a:rPr>
              <a:t>première</a:t>
            </a:r>
            <a:r>
              <a:rPr sz="1400" spc="-55" dirty="0">
                <a:latin typeface="Times New Roman"/>
                <a:cs typeface="Times New Roman"/>
              </a:rPr>
              <a:t> </a:t>
            </a:r>
            <a:r>
              <a:rPr sz="1400" dirty="0">
                <a:latin typeface="Calibri"/>
                <a:cs typeface="Calibri"/>
              </a:rPr>
              <a:t>fois</a:t>
            </a:r>
            <a:r>
              <a:rPr sz="1400" spc="-65" dirty="0">
                <a:latin typeface="Times New Roman"/>
                <a:cs typeface="Times New Roman"/>
              </a:rPr>
              <a:t> </a:t>
            </a:r>
            <a:r>
              <a:rPr sz="1400" dirty="0">
                <a:latin typeface="Calibri"/>
                <a:cs typeface="Calibri"/>
              </a:rPr>
              <a:t>par</a:t>
            </a:r>
            <a:r>
              <a:rPr sz="1400" spc="-60" dirty="0">
                <a:latin typeface="Times New Roman"/>
                <a:cs typeface="Times New Roman"/>
              </a:rPr>
              <a:t> </a:t>
            </a:r>
            <a:r>
              <a:rPr sz="1400" spc="-10" dirty="0">
                <a:latin typeface="Calibri"/>
                <a:cs typeface="Calibri"/>
              </a:rPr>
              <a:t>Alferd</a:t>
            </a:r>
            <a:r>
              <a:rPr sz="1400" spc="-60" dirty="0">
                <a:latin typeface="Times New Roman"/>
                <a:cs typeface="Times New Roman"/>
              </a:rPr>
              <a:t> </a:t>
            </a:r>
            <a:r>
              <a:rPr sz="1400" spc="-10" dirty="0">
                <a:latin typeface="Calibri"/>
                <a:cs typeface="Calibri"/>
              </a:rPr>
              <a:t>Wegener</a:t>
            </a:r>
            <a:r>
              <a:rPr sz="1400" spc="-55" dirty="0">
                <a:latin typeface="Times New Roman"/>
                <a:cs typeface="Times New Roman"/>
              </a:rPr>
              <a:t> </a:t>
            </a:r>
            <a:r>
              <a:rPr sz="1400" dirty="0">
                <a:latin typeface="Calibri"/>
                <a:cs typeface="Calibri"/>
              </a:rPr>
              <a:t>en</a:t>
            </a:r>
            <a:r>
              <a:rPr sz="1400" spc="-60" dirty="0">
                <a:latin typeface="Times New Roman"/>
                <a:cs typeface="Times New Roman"/>
              </a:rPr>
              <a:t> </a:t>
            </a:r>
            <a:r>
              <a:rPr sz="1400" spc="-20" dirty="0">
                <a:latin typeface="Calibri"/>
                <a:cs typeface="Calibri"/>
              </a:rPr>
              <a:t>1912</a:t>
            </a:r>
            <a:r>
              <a:rPr sz="1400" spc="-70" dirty="0">
                <a:latin typeface="Times New Roman"/>
                <a:cs typeface="Times New Roman"/>
              </a:rPr>
              <a:t> </a:t>
            </a:r>
            <a:r>
              <a:rPr sz="1400" spc="-10" dirty="0">
                <a:latin typeface="Calibri"/>
                <a:cs typeface="Calibri"/>
              </a:rPr>
              <a:t>et</a:t>
            </a:r>
            <a:r>
              <a:rPr sz="1400" spc="-70" dirty="0">
                <a:latin typeface="Times New Roman"/>
                <a:cs typeface="Times New Roman"/>
              </a:rPr>
              <a:t> </a:t>
            </a:r>
            <a:r>
              <a:rPr sz="1400" spc="-10" dirty="0">
                <a:latin typeface="Calibri"/>
                <a:cs typeface="Calibri"/>
              </a:rPr>
              <a:t>acceptée</a:t>
            </a:r>
            <a:r>
              <a:rPr sz="1400" spc="-10" dirty="0">
                <a:latin typeface="Times New Roman"/>
                <a:cs typeface="Times New Roman"/>
              </a:rPr>
              <a:t> </a:t>
            </a:r>
            <a:r>
              <a:rPr sz="1400" dirty="0">
                <a:latin typeface="Calibri"/>
                <a:cs typeface="Calibri"/>
              </a:rPr>
              <a:t>par</a:t>
            </a:r>
            <a:r>
              <a:rPr sz="1400" spc="-45" dirty="0">
                <a:latin typeface="Times New Roman"/>
                <a:cs typeface="Times New Roman"/>
              </a:rPr>
              <a:t> </a:t>
            </a:r>
            <a:r>
              <a:rPr sz="1400" dirty="0">
                <a:latin typeface="Calibri"/>
                <a:cs typeface="Calibri"/>
              </a:rPr>
              <a:t>la</a:t>
            </a:r>
            <a:r>
              <a:rPr sz="1400" spc="-35" dirty="0">
                <a:latin typeface="Times New Roman"/>
                <a:cs typeface="Times New Roman"/>
              </a:rPr>
              <a:t> </a:t>
            </a:r>
            <a:r>
              <a:rPr sz="1400" spc="-10" dirty="0">
                <a:latin typeface="Calibri"/>
                <a:cs typeface="Calibri"/>
              </a:rPr>
              <a:t>communauté</a:t>
            </a:r>
            <a:r>
              <a:rPr sz="1400" spc="-30" dirty="0">
                <a:latin typeface="Times New Roman"/>
                <a:cs typeface="Times New Roman"/>
              </a:rPr>
              <a:t> </a:t>
            </a:r>
            <a:r>
              <a:rPr sz="1400" spc="-10" dirty="0">
                <a:latin typeface="Calibri"/>
                <a:cs typeface="Calibri"/>
              </a:rPr>
              <a:t>scientifique</a:t>
            </a:r>
            <a:r>
              <a:rPr sz="1400" spc="-20" dirty="0">
                <a:latin typeface="Times New Roman"/>
                <a:cs typeface="Times New Roman"/>
              </a:rPr>
              <a:t> </a:t>
            </a:r>
            <a:r>
              <a:rPr sz="1400" dirty="0">
                <a:latin typeface="Calibri"/>
                <a:cs typeface="Calibri"/>
              </a:rPr>
              <a:t>en</a:t>
            </a:r>
            <a:r>
              <a:rPr sz="1400" spc="-35" dirty="0">
                <a:latin typeface="Times New Roman"/>
                <a:cs typeface="Times New Roman"/>
              </a:rPr>
              <a:t> </a:t>
            </a:r>
            <a:r>
              <a:rPr sz="1400" spc="-10" dirty="0">
                <a:latin typeface="Calibri"/>
                <a:cs typeface="Calibri"/>
              </a:rPr>
              <a:t>1969</a:t>
            </a:r>
            <a:r>
              <a:rPr sz="1800" spc="-10" dirty="0">
                <a:latin typeface="Calibri"/>
                <a:cs typeface="Calibri"/>
              </a:rPr>
              <a:t>.</a:t>
            </a:r>
            <a:endParaRPr sz="1800">
              <a:latin typeface="Calibri"/>
              <a:cs typeface="Calibri"/>
            </a:endParaRPr>
          </a:p>
          <a:p>
            <a:pPr marL="12700">
              <a:lnSpc>
                <a:spcPct val="100000"/>
              </a:lnSpc>
            </a:pPr>
            <a:r>
              <a:rPr sz="1800" b="1" spc="-10" dirty="0">
                <a:latin typeface="Calibri"/>
                <a:cs typeface="Calibri"/>
              </a:rPr>
              <a:t>Cette</a:t>
            </a:r>
            <a:r>
              <a:rPr sz="1800" spc="-75" dirty="0">
                <a:latin typeface="Times New Roman"/>
                <a:cs typeface="Times New Roman"/>
              </a:rPr>
              <a:t> </a:t>
            </a:r>
            <a:r>
              <a:rPr sz="1800" b="1" dirty="0">
                <a:latin typeface="Calibri"/>
                <a:cs typeface="Calibri"/>
              </a:rPr>
              <a:t>théorie</a:t>
            </a:r>
            <a:r>
              <a:rPr sz="1800" spc="-65" dirty="0">
                <a:latin typeface="Times New Roman"/>
                <a:cs typeface="Times New Roman"/>
              </a:rPr>
              <a:t> </a:t>
            </a:r>
            <a:r>
              <a:rPr sz="1800" b="1" dirty="0">
                <a:latin typeface="Calibri"/>
                <a:cs typeface="Calibri"/>
              </a:rPr>
              <a:t>dit</a:t>
            </a:r>
            <a:r>
              <a:rPr sz="1800" spc="-80" dirty="0">
                <a:latin typeface="Times New Roman"/>
                <a:cs typeface="Times New Roman"/>
              </a:rPr>
              <a:t> </a:t>
            </a:r>
            <a:r>
              <a:rPr sz="1800" b="1" spc="-20" dirty="0">
                <a:latin typeface="Calibri"/>
                <a:cs typeface="Calibri"/>
              </a:rPr>
              <a:t>que:</a:t>
            </a:r>
            <a:endParaRPr sz="1800">
              <a:latin typeface="Calibri"/>
              <a:cs typeface="Calibri"/>
            </a:endParaRPr>
          </a:p>
          <a:p>
            <a:pPr>
              <a:lnSpc>
                <a:spcPct val="100000"/>
              </a:lnSpc>
            </a:pPr>
            <a:endParaRPr sz="1800">
              <a:latin typeface="Calibri"/>
              <a:cs typeface="Calibri"/>
            </a:endParaRPr>
          </a:p>
          <a:p>
            <a:pPr marL="12700" marR="5715">
              <a:lnSpc>
                <a:spcPct val="100000"/>
              </a:lnSpc>
            </a:pPr>
            <a:r>
              <a:rPr sz="1800" b="1" dirty="0">
                <a:latin typeface="Calibri"/>
                <a:cs typeface="Calibri"/>
              </a:rPr>
              <a:t>‘’</a:t>
            </a:r>
            <a:r>
              <a:rPr sz="1800" b="1" dirty="0">
                <a:solidFill>
                  <a:srgbClr val="006FC0"/>
                </a:solidFill>
                <a:latin typeface="Times New Roman"/>
                <a:cs typeface="Times New Roman"/>
              </a:rPr>
              <a:t>la</a:t>
            </a:r>
            <a:r>
              <a:rPr sz="1800" spc="330" dirty="0">
                <a:solidFill>
                  <a:srgbClr val="006FC0"/>
                </a:solidFill>
                <a:latin typeface="Times New Roman"/>
                <a:cs typeface="Times New Roman"/>
              </a:rPr>
              <a:t> </a:t>
            </a:r>
            <a:r>
              <a:rPr sz="1800" b="1" spc="90" dirty="0">
                <a:solidFill>
                  <a:srgbClr val="006FC0"/>
                </a:solidFill>
                <a:latin typeface="Times New Roman"/>
                <a:cs typeface="Times New Roman"/>
              </a:rPr>
              <a:t>surface</a:t>
            </a:r>
            <a:r>
              <a:rPr sz="1800" spc="325" dirty="0">
                <a:solidFill>
                  <a:srgbClr val="006FC0"/>
                </a:solidFill>
                <a:latin typeface="Times New Roman"/>
                <a:cs typeface="Times New Roman"/>
              </a:rPr>
              <a:t> </a:t>
            </a:r>
            <a:r>
              <a:rPr sz="1800" b="1" spc="120" dirty="0">
                <a:solidFill>
                  <a:srgbClr val="006FC0"/>
                </a:solidFill>
                <a:latin typeface="Times New Roman"/>
                <a:cs typeface="Times New Roman"/>
              </a:rPr>
              <a:t>de</a:t>
            </a:r>
            <a:r>
              <a:rPr sz="1800" spc="325" dirty="0">
                <a:solidFill>
                  <a:srgbClr val="006FC0"/>
                </a:solidFill>
                <a:latin typeface="Times New Roman"/>
                <a:cs typeface="Times New Roman"/>
              </a:rPr>
              <a:t> </a:t>
            </a:r>
            <a:r>
              <a:rPr sz="1800" b="1" dirty="0">
                <a:solidFill>
                  <a:srgbClr val="006FC0"/>
                </a:solidFill>
                <a:latin typeface="Times New Roman"/>
                <a:cs typeface="Times New Roman"/>
              </a:rPr>
              <a:t>la</a:t>
            </a:r>
            <a:r>
              <a:rPr sz="1800" spc="330" dirty="0">
                <a:solidFill>
                  <a:srgbClr val="006FC0"/>
                </a:solidFill>
                <a:latin typeface="Times New Roman"/>
                <a:cs typeface="Times New Roman"/>
              </a:rPr>
              <a:t> </a:t>
            </a:r>
            <a:r>
              <a:rPr sz="1800" b="1" spc="95" dirty="0">
                <a:solidFill>
                  <a:srgbClr val="006FC0"/>
                </a:solidFill>
                <a:latin typeface="Times New Roman"/>
                <a:cs typeface="Times New Roman"/>
              </a:rPr>
              <a:t>Terre</a:t>
            </a:r>
            <a:r>
              <a:rPr sz="1800" spc="325" dirty="0">
                <a:solidFill>
                  <a:srgbClr val="006FC0"/>
                </a:solidFill>
                <a:latin typeface="Times New Roman"/>
                <a:cs typeface="Times New Roman"/>
              </a:rPr>
              <a:t> </a:t>
            </a:r>
            <a:r>
              <a:rPr sz="1800" b="1" spc="155" dirty="0">
                <a:solidFill>
                  <a:srgbClr val="006FC0"/>
                </a:solidFill>
                <a:latin typeface="Times New Roman"/>
                <a:cs typeface="Times New Roman"/>
              </a:rPr>
              <a:t>est</a:t>
            </a:r>
            <a:r>
              <a:rPr sz="1800" spc="325" dirty="0">
                <a:solidFill>
                  <a:srgbClr val="006FC0"/>
                </a:solidFill>
                <a:latin typeface="Times New Roman"/>
                <a:cs typeface="Times New Roman"/>
              </a:rPr>
              <a:t> </a:t>
            </a:r>
            <a:r>
              <a:rPr sz="1800" b="1" spc="90" dirty="0">
                <a:solidFill>
                  <a:srgbClr val="006FC0"/>
                </a:solidFill>
                <a:latin typeface="Times New Roman"/>
                <a:cs typeface="Times New Roman"/>
              </a:rPr>
              <a:t>constituée</a:t>
            </a:r>
            <a:r>
              <a:rPr sz="1800" spc="320" dirty="0">
                <a:solidFill>
                  <a:srgbClr val="006FC0"/>
                </a:solidFill>
                <a:latin typeface="Times New Roman"/>
                <a:cs typeface="Times New Roman"/>
              </a:rPr>
              <a:t> </a:t>
            </a:r>
            <a:r>
              <a:rPr sz="1800" b="1" spc="120" dirty="0">
                <a:solidFill>
                  <a:srgbClr val="006FC0"/>
                </a:solidFill>
                <a:latin typeface="Times New Roman"/>
                <a:cs typeface="Times New Roman"/>
              </a:rPr>
              <a:t>de</a:t>
            </a:r>
            <a:r>
              <a:rPr sz="1800" spc="325" dirty="0">
                <a:solidFill>
                  <a:srgbClr val="006FC0"/>
                </a:solidFill>
                <a:latin typeface="Times New Roman"/>
                <a:cs typeface="Times New Roman"/>
              </a:rPr>
              <a:t> </a:t>
            </a:r>
            <a:r>
              <a:rPr sz="1800" b="1" spc="75" dirty="0">
                <a:solidFill>
                  <a:srgbClr val="006FC0"/>
                </a:solidFill>
                <a:latin typeface="Times New Roman"/>
                <a:cs typeface="Times New Roman"/>
              </a:rPr>
              <a:t>plaques</a:t>
            </a:r>
            <a:r>
              <a:rPr sz="1800" spc="325" dirty="0">
                <a:solidFill>
                  <a:srgbClr val="006FC0"/>
                </a:solidFill>
                <a:latin typeface="Times New Roman"/>
                <a:cs typeface="Times New Roman"/>
              </a:rPr>
              <a:t> </a:t>
            </a:r>
            <a:r>
              <a:rPr sz="1800" b="1" spc="75" dirty="0">
                <a:solidFill>
                  <a:srgbClr val="006FC0"/>
                </a:solidFill>
                <a:latin typeface="Times New Roman"/>
                <a:cs typeface="Times New Roman"/>
              </a:rPr>
              <a:t>rigides</a:t>
            </a:r>
            <a:r>
              <a:rPr sz="1800" spc="340" dirty="0">
                <a:solidFill>
                  <a:srgbClr val="006FC0"/>
                </a:solidFill>
                <a:latin typeface="Times New Roman"/>
                <a:cs typeface="Times New Roman"/>
              </a:rPr>
              <a:t> </a:t>
            </a:r>
            <a:r>
              <a:rPr sz="1800" b="1" dirty="0">
                <a:solidFill>
                  <a:srgbClr val="006FC0"/>
                </a:solidFill>
                <a:latin typeface="Times New Roman"/>
                <a:cs typeface="Times New Roman"/>
              </a:rPr>
              <a:t>qui</a:t>
            </a:r>
            <a:r>
              <a:rPr sz="1800" spc="345" dirty="0">
                <a:solidFill>
                  <a:srgbClr val="006FC0"/>
                </a:solidFill>
                <a:latin typeface="Times New Roman"/>
                <a:cs typeface="Times New Roman"/>
              </a:rPr>
              <a:t> </a:t>
            </a:r>
            <a:r>
              <a:rPr sz="1800" b="1" spc="90" dirty="0">
                <a:solidFill>
                  <a:srgbClr val="006FC0"/>
                </a:solidFill>
                <a:latin typeface="Times New Roman"/>
                <a:cs typeface="Times New Roman"/>
              </a:rPr>
              <a:t>sont</a:t>
            </a:r>
            <a:r>
              <a:rPr sz="1800" spc="340" dirty="0">
                <a:solidFill>
                  <a:srgbClr val="006FC0"/>
                </a:solidFill>
                <a:latin typeface="Times New Roman"/>
                <a:cs typeface="Times New Roman"/>
              </a:rPr>
              <a:t> </a:t>
            </a:r>
            <a:r>
              <a:rPr sz="1800" b="1" spc="114" dirty="0">
                <a:solidFill>
                  <a:srgbClr val="006FC0"/>
                </a:solidFill>
                <a:latin typeface="Times New Roman"/>
                <a:cs typeface="Times New Roman"/>
              </a:rPr>
              <a:t>en</a:t>
            </a:r>
            <a:r>
              <a:rPr sz="1800" spc="315" dirty="0">
                <a:solidFill>
                  <a:srgbClr val="006FC0"/>
                </a:solidFill>
                <a:latin typeface="Times New Roman"/>
                <a:cs typeface="Times New Roman"/>
              </a:rPr>
              <a:t> </a:t>
            </a:r>
            <a:r>
              <a:rPr sz="1800" b="1" spc="60" dirty="0">
                <a:solidFill>
                  <a:srgbClr val="006FC0"/>
                </a:solidFill>
                <a:latin typeface="Times New Roman"/>
                <a:cs typeface="Times New Roman"/>
              </a:rPr>
              <a:t>mouvement</a:t>
            </a:r>
            <a:r>
              <a:rPr sz="1800" spc="60" dirty="0">
                <a:solidFill>
                  <a:srgbClr val="006FC0"/>
                </a:solidFill>
                <a:latin typeface="Times New Roman"/>
                <a:cs typeface="Times New Roman"/>
              </a:rPr>
              <a:t> </a:t>
            </a:r>
            <a:r>
              <a:rPr sz="1800" b="1" spc="160" dirty="0">
                <a:solidFill>
                  <a:srgbClr val="006FC0"/>
                </a:solidFill>
                <a:latin typeface="Times New Roman"/>
                <a:cs typeface="Times New Roman"/>
              </a:rPr>
              <a:t>les</a:t>
            </a:r>
            <a:r>
              <a:rPr sz="1800" spc="135" dirty="0">
                <a:solidFill>
                  <a:srgbClr val="006FC0"/>
                </a:solidFill>
                <a:latin typeface="Times New Roman"/>
                <a:cs typeface="Times New Roman"/>
              </a:rPr>
              <a:t> </a:t>
            </a:r>
            <a:r>
              <a:rPr sz="1800" b="1" spc="90" dirty="0">
                <a:solidFill>
                  <a:srgbClr val="006FC0"/>
                </a:solidFill>
                <a:latin typeface="Times New Roman"/>
                <a:cs typeface="Times New Roman"/>
              </a:rPr>
              <a:t>uns</a:t>
            </a:r>
            <a:r>
              <a:rPr sz="1800" spc="150" dirty="0">
                <a:solidFill>
                  <a:srgbClr val="006FC0"/>
                </a:solidFill>
                <a:latin typeface="Times New Roman"/>
                <a:cs typeface="Times New Roman"/>
              </a:rPr>
              <a:t> </a:t>
            </a:r>
            <a:r>
              <a:rPr sz="1800" b="1" dirty="0">
                <a:solidFill>
                  <a:srgbClr val="006FC0"/>
                </a:solidFill>
                <a:latin typeface="Times New Roman"/>
                <a:cs typeface="Times New Roman"/>
              </a:rPr>
              <a:t>par</a:t>
            </a:r>
            <a:r>
              <a:rPr sz="1800" spc="140" dirty="0">
                <a:solidFill>
                  <a:srgbClr val="006FC0"/>
                </a:solidFill>
                <a:latin typeface="Times New Roman"/>
                <a:cs typeface="Times New Roman"/>
              </a:rPr>
              <a:t> </a:t>
            </a:r>
            <a:r>
              <a:rPr sz="1800" b="1" dirty="0">
                <a:solidFill>
                  <a:srgbClr val="006FC0"/>
                </a:solidFill>
                <a:latin typeface="Times New Roman"/>
                <a:cs typeface="Times New Roman"/>
              </a:rPr>
              <a:t>rapport</a:t>
            </a:r>
            <a:r>
              <a:rPr sz="1800" spc="140" dirty="0">
                <a:solidFill>
                  <a:srgbClr val="006FC0"/>
                </a:solidFill>
                <a:latin typeface="Times New Roman"/>
                <a:cs typeface="Times New Roman"/>
              </a:rPr>
              <a:t> </a:t>
            </a:r>
            <a:r>
              <a:rPr sz="1800" b="1" spc="90" dirty="0">
                <a:solidFill>
                  <a:srgbClr val="006FC0"/>
                </a:solidFill>
                <a:latin typeface="Times New Roman"/>
                <a:cs typeface="Times New Roman"/>
              </a:rPr>
              <a:t>aux</a:t>
            </a:r>
            <a:r>
              <a:rPr sz="1800" spc="145" dirty="0">
                <a:solidFill>
                  <a:srgbClr val="006FC0"/>
                </a:solidFill>
                <a:latin typeface="Times New Roman"/>
                <a:cs typeface="Times New Roman"/>
              </a:rPr>
              <a:t> </a:t>
            </a:r>
            <a:r>
              <a:rPr sz="1800" b="1" spc="-10" dirty="0">
                <a:solidFill>
                  <a:srgbClr val="006FC0"/>
                </a:solidFill>
                <a:latin typeface="Times New Roman"/>
                <a:cs typeface="Times New Roman"/>
              </a:rPr>
              <a:t>autres</a:t>
            </a:r>
            <a:r>
              <a:rPr sz="1800" b="1" spc="-10" dirty="0">
                <a:latin typeface="Calibri"/>
                <a:cs typeface="Calibri"/>
              </a:rPr>
              <a:t>’’.</a:t>
            </a:r>
            <a:endParaRPr sz="1800">
              <a:latin typeface="Calibri"/>
              <a:cs typeface="Calibri"/>
            </a:endParaRPr>
          </a:p>
          <a:p>
            <a:pPr marL="12700">
              <a:lnSpc>
                <a:spcPct val="100000"/>
              </a:lnSpc>
              <a:spcBef>
                <a:spcPts val="2125"/>
              </a:spcBef>
            </a:pPr>
            <a:r>
              <a:rPr sz="1800" b="1" dirty="0">
                <a:latin typeface="Calibri"/>
                <a:cs typeface="Calibri"/>
              </a:rPr>
              <a:t>La</a:t>
            </a:r>
            <a:r>
              <a:rPr sz="1800" spc="395" dirty="0">
                <a:latin typeface="Times New Roman"/>
                <a:cs typeface="Times New Roman"/>
              </a:rPr>
              <a:t> </a:t>
            </a:r>
            <a:r>
              <a:rPr sz="1800" b="1" dirty="0">
                <a:latin typeface="Calibri"/>
                <a:cs typeface="Calibri"/>
              </a:rPr>
              <a:t>plupart</a:t>
            </a:r>
            <a:r>
              <a:rPr sz="1800" spc="400" dirty="0">
                <a:latin typeface="Times New Roman"/>
                <a:cs typeface="Times New Roman"/>
              </a:rPr>
              <a:t> </a:t>
            </a:r>
            <a:r>
              <a:rPr sz="1800" b="1" dirty="0">
                <a:latin typeface="Calibri"/>
                <a:cs typeface="Calibri"/>
              </a:rPr>
              <a:t>des</a:t>
            </a:r>
            <a:r>
              <a:rPr sz="1800" spc="395" dirty="0">
                <a:latin typeface="Times New Roman"/>
                <a:cs typeface="Times New Roman"/>
              </a:rPr>
              <a:t> </a:t>
            </a:r>
            <a:r>
              <a:rPr sz="1800" b="1" dirty="0">
                <a:latin typeface="Calibri"/>
                <a:cs typeface="Calibri"/>
              </a:rPr>
              <a:t>phénomènes</a:t>
            </a:r>
            <a:r>
              <a:rPr sz="1800" spc="400" dirty="0">
                <a:latin typeface="Times New Roman"/>
                <a:cs typeface="Times New Roman"/>
              </a:rPr>
              <a:t> </a:t>
            </a:r>
            <a:r>
              <a:rPr sz="1800" b="1" dirty="0">
                <a:latin typeface="Calibri"/>
                <a:cs typeface="Calibri"/>
              </a:rPr>
              <a:t>géologiques</a:t>
            </a:r>
            <a:r>
              <a:rPr sz="1800" spc="400" dirty="0">
                <a:latin typeface="Times New Roman"/>
                <a:cs typeface="Times New Roman"/>
              </a:rPr>
              <a:t> </a:t>
            </a:r>
            <a:r>
              <a:rPr sz="1800" b="1" dirty="0">
                <a:latin typeface="Calibri"/>
                <a:cs typeface="Calibri"/>
              </a:rPr>
              <a:t>(séismes,</a:t>
            </a:r>
            <a:r>
              <a:rPr sz="1800" spc="409" dirty="0">
                <a:latin typeface="Times New Roman"/>
                <a:cs typeface="Times New Roman"/>
              </a:rPr>
              <a:t> </a:t>
            </a:r>
            <a:r>
              <a:rPr sz="1800" b="1" dirty="0">
                <a:latin typeface="Calibri"/>
                <a:cs typeface="Calibri"/>
              </a:rPr>
              <a:t>volcanisme,</a:t>
            </a:r>
            <a:r>
              <a:rPr sz="1800" spc="405" dirty="0">
                <a:latin typeface="Times New Roman"/>
                <a:cs typeface="Times New Roman"/>
              </a:rPr>
              <a:t> </a:t>
            </a:r>
            <a:r>
              <a:rPr sz="1800" b="1" dirty="0">
                <a:latin typeface="Calibri"/>
                <a:cs typeface="Calibri"/>
              </a:rPr>
              <a:t>formation</a:t>
            </a:r>
            <a:r>
              <a:rPr sz="1800" spc="405" dirty="0">
                <a:latin typeface="Times New Roman"/>
                <a:cs typeface="Times New Roman"/>
              </a:rPr>
              <a:t> </a:t>
            </a:r>
            <a:r>
              <a:rPr sz="1800" b="1" dirty="0">
                <a:latin typeface="Calibri"/>
                <a:cs typeface="Calibri"/>
              </a:rPr>
              <a:t>des</a:t>
            </a:r>
            <a:r>
              <a:rPr sz="1800" spc="405" dirty="0">
                <a:latin typeface="Times New Roman"/>
                <a:cs typeface="Times New Roman"/>
              </a:rPr>
              <a:t> </a:t>
            </a:r>
            <a:r>
              <a:rPr sz="1800" b="1" dirty="0">
                <a:latin typeface="Calibri"/>
                <a:cs typeface="Calibri"/>
              </a:rPr>
              <a:t>chaînes</a:t>
            </a:r>
            <a:r>
              <a:rPr sz="1800" spc="409" dirty="0">
                <a:latin typeface="Times New Roman"/>
                <a:cs typeface="Times New Roman"/>
              </a:rPr>
              <a:t> </a:t>
            </a:r>
            <a:r>
              <a:rPr sz="1800" b="1" spc="-25" dirty="0">
                <a:latin typeface="Calibri"/>
                <a:cs typeface="Calibri"/>
              </a:rPr>
              <a:t>de</a:t>
            </a:r>
            <a:endParaRPr sz="1800">
              <a:latin typeface="Calibri"/>
              <a:cs typeface="Calibri"/>
            </a:endParaRPr>
          </a:p>
          <a:p>
            <a:pPr marL="12700">
              <a:lnSpc>
                <a:spcPct val="100000"/>
              </a:lnSpc>
            </a:pPr>
            <a:r>
              <a:rPr sz="1800" b="1" dirty="0">
                <a:latin typeface="Calibri"/>
                <a:cs typeface="Calibri"/>
              </a:rPr>
              <a:t>Montagnes</a:t>
            </a:r>
            <a:r>
              <a:rPr sz="1800" spc="-75" dirty="0">
                <a:latin typeface="Times New Roman"/>
                <a:cs typeface="Times New Roman"/>
              </a:rPr>
              <a:t> </a:t>
            </a:r>
            <a:r>
              <a:rPr sz="1800" b="1" dirty="0">
                <a:latin typeface="Calibri"/>
                <a:cs typeface="Calibri"/>
              </a:rPr>
              <a:t>…)</a:t>
            </a:r>
            <a:r>
              <a:rPr sz="1800" spc="-100" dirty="0">
                <a:latin typeface="Times New Roman"/>
                <a:cs typeface="Times New Roman"/>
              </a:rPr>
              <a:t> </a:t>
            </a:r>
            <a:r>
              <a:rPr sz="1800" b="1" dirty="0">
                <a:latin typeface="Calibri"/>
                <a:cs typeface="Calibri"/>
              </a:rPr>
              <a:t>sont</a:t>
            </a:r>
            <a:r>
              <a:rPr sz="1800" spc="-95" dirty="0">
                <a:latin typeface="Times New Roman"/>
                <a:cs typeface="Times New Roman"/>
              </a:rPr>
              <a:t> </a:t>
            </a:r>
            <a:r>
              <a:rPr sz="1800" b="1" dirty="0">
                <a:latin typeface="Calibri"/>
                <a:cs typeface="Calibri"/>
              </a:rPr>
              <a:t>expliqués</a:t>
            </a:r>
            <a:r>
              <a:rPr sz="1800" spc="-70" dirty="0">
                <a:latin typeface="Times New Roman"/>
                <a:cs typeface="Times New Roman"/>
              </a:rPr>
              <a:t> </a:t>
            </a:r>
            <a:r>
              <a:rPr sz="1800" b="1" dirty="0">
                <a:latin typeface="Calibri"/>
                <a:cs typeface="Calibri"/>
              </a:rPr>
              <a:t>dans</a:t>
            </a:r>
            <a:r>
              <a:rPr sz="1800" spc="-100" dirty="0">
                <a:latin typeface="Times New Roman"/>
                <a:cs typeface="Times New Roman"/>
              </a:rPr>
              <a:t> </a:t>
            </a:r>
            <a:r>
              <a:rPr sz="1800" b="1" dirty="0">
                <a:latin typeface="Calibri"/>
                <a:cs typeface="Calibri"/>
              </a:rPr>
              <a:t>le</a:t>
            </a:r>
            <a:r>
              <a:rPr sz="1800" spc="-70" dirty="0">
                <a:latin typeface="Times New Roman"/>
                <a:cs typeface="Times New Roman"/>
              </a:rPr>
              <a:t> </a:t>
            </a:r>
            <a:r>
              <a:rPr sz="1800" b="1" dirty="0">
                <a:latin typeface="Calibri"/>
                <a:cs typeface="Calibri"/>
              </a:rPr>
              <a:t>cadre</a:t>
            </a:r>
            <a:r>
              <a:rPr sz="1800" spc="-80" dirty="0">
                <a:latin typeface="Times New Roman"/>
                <a:cs typeface="Times New Roman"/>
              </a:rPr>
              <a:t> </a:t>
            </a:r>
            <a:r>
              <a:rPr sz="1800" b="1" dirty="0">
                <a:latin typeface="Calibri"/>
                <a:cs typeface="Calibri"/>
              </a:rPr>
              <a:t>de</a:t>
            </a:r>
            <a:r>
              <a:rPr sz="1800" spc="-70" dirty="0">
                <a:latin typeface="Times New Roman"/>
                <a:cs typeface="Times New Roman"/>
              </a:rPr>
              <a:t> </a:t>
            </a:r>
            <a:r>
              <a:rPr sz="1800" b="1" spc="-10" dirty="0">
                <a:latin typeface="Calibri"/>
                <a:cs typeface="Calibri"/>
              </a:rPr>
              <a:t>cette</a:t>
            </a:r>
            <a:r>
              <a:rPr sz="1800" spc="-85" dirty="0">
                <a:latin typeface="Times New Roman"/>
                <a:cs typeface="Times New Roman"/>
              </a:rPr>
              <a:t> </a:t>
            </a:r>
            <a:r>
              <a:rPr sz="1800" b="1" spc="-10" dirty="0">
                <a:latin typeface="Calibri"/>
                <a:cs typeface="Calibri"/>
              </a:rPr>
              <a:t>théorie.</a:t>
            </a:r>
            <a:endParaRPr sz="1800">
              <a:latin typeface="Calibri"/>
              <a:cs typeface="Calibri"/>
            </a:endParaRPr>
          </a:p>
        </p:txBody>
      </p:sp>
      <p:grpSp>
        <p:nvGrpSpPr>
          <p:cNvPr id="4" name="object 4"/>
          <p:cNvGrpSpPr/>
          <p:nvPr/>
        </p:nvGrpSpPr>
        <p:grpSpPr>
          <a:xfrm>
            <a:off x="0" y="3816159"/>
            <a:ext cx="9126855" cy="2808605"/>
            <a:chOff x="0" y="3816159"/>
            <a:chExt cx="9126855" cy="2808605"/>
          </a:xfrm>
        </p:grpSpPr>
        <p:pic>
          <p:nvPicPr>
            <p:cNvPr id="5" name="object 5"/>
            <p:cNvPicPr/>
            <p:nvPr/>
          </p:nvPicPr>
          <p:blipFill>
            <a:blip r:embed="rId2" cstate="print"/>
            <a:stretch>
              <a:fillRect/>
            </a:stretch>
          </p:blipFill>
          <p:spPr>
            <a:xfrm>
              <a:off x="4175759" y="3938015"/>
              <a:ext cx="4951048" cy="2209800"/>
            </a:xfrm>
            <a:prstGeom prst="rect">
              <a:avLst/>
            </a:prstGeom>
          </p:spPr>
        </p:pic>
        <p:pic>
          <p:nvPicPr>
            <p:cNvPr id="6" name="object 6"/>
            <p:cNvPicPr/>
            <p:nvPr/>
          </p:nvPicPr>
          <p:blipFill>
            <a:blip r:embed="rId3" cstate="print"/>
            <a:stretch>
              <a:fillRect/>
            </a:stretch>
          </p:blipFill>
          <p:spPr>
            <a:xfrm>
              <a:off x="0" y="3816159"/>
              <a:ext cx="4370705" cy="2808605"/>
            </a:xfrm>
            <a:prstGeom prst="rect">
              <a:avLst/>
            </a:prstGeom>
          </p:spPr>
        </p:pic>
        <p:pic>
          <p:nvPicPr>
            <p:cNvPr id="7" name="object 7"/>
            <p:cNvPicPr/>
            <p:nvPr/>
          </p:nvPicPr>
          <p:blipFill>
            <a:blip r:embed="rId4" cstate="print"/>
            <a:stretch>
              <a:fillRect/>
            </a:stretch>
          </p:blipFill>
          <p:spPr>
            <a:xfrm>
              <a:off x="179831" y="4011167"/>
              <a:ext cx="3816096" cy="2238756"/>
            </a:xfrm>
            <a:prstGeom prst="rect">
              <a:avLst/>
            </a:prstGeom>
          </p:spPr>
        </p:pic>
      </p:grpSp>
      <p:pic>
        <p:nvPicPr>
          <p:cNvPr id="8" name="object 8"/>
          <p:cNvPicPr/>
          <p:nvPr/>
        </p:nvPicPr>
        <p:blipFill>
          <a:blip r:embed="rId5" cstate="print"/>
          <a:stretch>
            <a:fillRect/>
          </a:stretch>
        </p:blipFill>
        <p:spPr>
          <a:xfrm>
            <a:off x="8151876" y="0"/>
            <a:ext cx="990600" cy="765048"/>
          </a:xfrm>
          <a:prstGeom prst="rect">
            <a:avLst/>
          </a:prstGeom>
        </p:spPr>
      </p:pic>
      <p:sp>
        <p:nvSpPr>
          <p:cNvPr id="9" name="object 9"/>
          <p:cNvSpPr txBox="1">
            <a:spLocks noGrp="1"/>
          </p:cNvSpPr>
          <p:nvPr>
            <p:ph type="sldNum" sz="quarter" idx="7"/>
          </p:nvPr>
        </p:nvSpPr>
        <p:spPr>
          <a:prstGeom prst="rect">
            <a:avLst/>
          </a:prstGeom>
        </p:spPr>
        <p:txBody>
          <a:bodyPr vert="horz" wrap="square" lIns="0" tIns="71933" rIns="0" bIns="0" rtlCol="0">
            <a:spAutoFit/>
          </a:bodyPr>
          <a:lstStyle/>
          <a:p>
            <a:pPr marL="38100">
              <a:lnSpc>
                <a:spcPts val="1240"/>
              </a:lnSpc>
            </a:pPr>
            <a:fld id="{81D60167-4931-47E6-BA6A-407CBD079E47}" type="slidenum">
              <a:rPr spc="-25" dirty="0"/>
              <a:t>8</a:t>
            </a:fld>
            <a:endParaRPr spc="-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0" y="17780"/>
            <a:ext cx="480187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E46C09"/>
                </a:solidFill>
                <a:latin typeface="Calibri"/>
                <a:cs typeface="Calibri"/>
              </a:rPr>
              <a:t>1.6.</a:t>
            </a:r>
            <a:r>
              <a:rPr sz="1800" spc="-55" dirty="0">
                <a:solidFill>
                  <a:srgbClr val="E46C09"/>
                </a:solidFill>
                <a:latin typeface="Times New Roman"/>
                <a:cs typeface="Times New Roman"/>
              </a:rPr>
              <a:t> </a:t>
            </a:r>
            <a:r>
              <a:rPr sz="1800" b="1" spc="-20" dirty="0">
                <a:solidFill>
                  <a:srgbClr val="E46C09"/>
                </a:solidFill>
                <a:latin typeface="Calibri"/>
                <a:cs typeface="Calibri"/>
              </a:rPr>
              <a:t>APPLICATION</a:t>
            </a:r>
            <a:r>
              <a:rPr sz="1800" spc="-50" dirty="0">
                <a:solidFill>
                  <a:srgbClr val="E46C09"/>
                </a:solidFill>
                <a:latin typeface="Times New Roman"/>
                <a:cs typeface="Times New Roman"/>
              </a:rPr>
              <a:t> </a:t>
            </a:r>
            <a:r>
              <a:rPr sz="1800" b="1" dirty="0">
                <a:solidFill>
                  <a:srgbClr val="E46C09"/>
                </a:solidFill>
                <a:latin typeface="Calibri"/>
                <a:cs typeface="Calibri"/>
              </a:rPr>
              <a:t>DE</a:t>
            </a:r>
            <a:r>
              <a:rPr sz="1800" spc="-55" dirty="0">
                <a:solidFill>
                  <a:srgbClr val="E46C09"/>
                </a:solidFill>
                <a:latin typeface="Times New Roman"/>
                <a:cs typeface="Times New Roman"/>
              </a:rPr>
              <a:t> </a:t>
            </a:r>
            <a:r>
              <a:rPr sz="1800" b="1" dirty="0">
                <a:solidFill>
                  <a:srgbClr val="E46C09"/>
                </a:solidFill>
                <a:latin typeface="Calibri"/>
                <a:cs typeface="Calibri"/>
              </a:rPr>
              <a:t>LA</a:t>
            </a:r>
            <a:r>
              <a:rPr sz="1800" spc="-50" dirty="0">
                <a:solidFill>
                  <a:srgbClr val="E46C09"/>
                </a:solidFill>
                <a:latin typeface="Times New Roman"/>
                <a:cs typeface="Times New Roman"/>
              </a:rPr>
              <a:t> </a:t>
            </a:r>
            <a:r>
              <a:rPr sz="1800" b="1" spc="-10" dirty="0">
                <a:solidFill>
                  <a:srgbClr val="E46C09"/>
                </a:solidFill>
                <a:latin typeface="Calibri"/>
                <a:cs typeface="Calibri"/>
              </a:rPr>
              <a:t>GEOLOGIE</a:t>
            </a:r>
            <a:r>
              <a:rPr sz="1800" spc="-45" dirty="0">
                <a:solidFill>
                  <a:srgbClr val="E46C09"/>
                </a:solidFill>
                <a:latin typeface="Times New Roman"/>
                <a:cs typeface="Times New Roman"/>
              </a:rPr>
              <a:t> </a:t>
            </a:r>
            <a:r>
              <a:rPr sz="1800" b="1" dirty="0">
                <a:solidFill>
                  <a:srgbClr val="E46C09"/>
                </a:solidFill>
                <a:latin typeface="Calibri"/>
                <a:cs typeface="Calibri"/>
              </a:rPr>
              <a:t>AU</a:t>
            </a:r>
            <a:r>
              <a:rPr sz="1800" spc="-45" dirty="0">
                <a:solidFill>
                  <a:srgbClr val="E46C09"/>
                </a:solidFill>
                <a:latin typeface="Times New Roman"/>
                <a:cs typeface="Times New Roman"/>
              </a:rPr>
              <a:t> </a:t>
            </a:r>
            <a:r>
              <a:rPr sz="1800" b="1" dirty="0">
                <a:solidFill>
                  <a:srgbClr val="E46C09"/>
                </a:solidFill>
                <a:latin typeface="Calibri"/>
                <a:cs typeface="Calibri"/>
              </a:rPr>
              <a:t>GENIE</a:t>
            </a:r>
            <a:r>
              <a:rPr sz="1800" spc="-60" dirty="0">
                <a:solidFill>
                  <a:srgbClr val="E46C09"/>
                </a:solidFill>
                <a:latin typeface="Times New Roman"/>
                <a:cs typeface="Times New Roman"/>
              </a:rPr>
              <a:t> </a:t>
            </a:r>
            <a:r>
              <a:rPr sz="1800" b="1" spc="-10" dirty="0">
                <a:solidFill>
                  <a:srgbClr val="E46C09"/>
                </a:solidFill>
                <a:latin typeface="Calibri"/>
                <a:cs typeface="Calibri"/>
              </a:rPr>
              <a:t>CIVIL</a:t>
            </a:r>
            <a:endParaRPr sz="1800">
              <a:latin typeface="Calibri"/>
              <a:cs typeface="Calibri"/>
            </a:endParaRPr>
          </a:p>
        </p:txBody>
      </p:sp>
      <p:sp>
        <p:nvSpPr>
          <p:cNvPr id="3" name="object 3"/>
          <p:cNvSpPr txBox="1">
            <a:spLocks noGrp="1"/>
          </p:cNvSpPr>
          <p:nvPr>
            <p:ph type="title"/>
          </p:nvPr>
        </p:nvSpPr>
        <p:spPr>
          <a:xfrm>
            <a:off x="78730" y="539070"/>
            <a:ext cx="8987155" cy="876300"/>
          </a:xfrm>
          <a:prstGeom prst="rect">
            <a:avLst/>
          </a:prstGeom>
        </p:spPr>
        <p:txBody>
          <a:bodyPr vert="horz" wrap="square" lIns="0" tIns="12065" rIns="0" bIns="0" rtlCol="0">
            <a:spAutoFit/>
          </a:bodyPr>
          <a:lstStyle/>
          <a:p>
            <a:pPr marL="12700">
              <a:lnSpc>
                <a:spcPct val="100000"/>
              </a:lnSpc>
              <a:spcBef>
                <a:spcPts val="95"/>
              </a:spcBef>
            </a:pPr>
            <a:r>
              <a:rPr sz="1900" i="1" spc="-30" dirty="0">
                <a:solidFill>
                  <a:srgbClr val="00AF50"/>
                </a:solidFill>
                <a:latin typeface="Times New Roman"/>
                <a:cs typeface="Times New Roman"/>
              </a:rPr>
              <a:t>1.6.1.</a:t>
            </a:r>
            <a:r>
              <a:rPr sz="1900" b="0" spc="-85" dirty="0">
                <a:solidFill>
                  <a:srgbClr val="00AF50"/>
                </a:solidFill>
                <a:latin typeface="Times New Roman"/>
                <a:cs typeface="Times New Roman"/>
              </a:rPr>
              <a:t> </a:t>
            </a:r>
            <a:r>
              <a:rPr sz="1900" i="1" spc="-120" dirty="0">
                <a:solidFill>
                  <a:srgbClr val="00AF50"/>
                </a:solidFill>
                <a:latin typeface="Times New Roman"/>
                <a:cs typeface="Times New Roman"/>
              </a:rPr>
              <a:t>Rôle</a:t>
            </a:r>
            <a:r>
              <a:rPr sz="1900" b="0" spc="-55" dirty="0">
                <a:solidFill>
                  <a:srgbClr val="00AF50"/>
                </a:solidFill>
                <a:latin typeface="Times New Roman"/>
                <a:cs typeface="Times New Roman"/>
              </a:rPr>
              <a:t> </a:t>
            </a:r>
            <a:r>
              <a:rPr sz="1900" i="1" spc="-20" dirty="0">
                <a:solidFill>
                  <a:srgbClr val="00AF50"/>
                </a:solidFill>
                <a:latin typeface="Times New Roman"/>
                <a:cs typeface="Times New Roman"/>
              </a:rPr>
              <a:t>du</a:t>
            </a:r>
            <a:r>
              <a:rPr sz="1900" b="0" spc="-55" dirty="0">
                <a:solidFill>
                  <a:srgbClr val="00AF50"/>
                </a:solidFill>
                <a:latin typeface="Times New Roman"/>
                <a:cs typeface="Times New Roman"/>
              </a:rPr>
              <a:t> </a:t>
            </a:r>
            <a:r>
              <a:rPr sz="1900" i="1" spc="-10" dirty="0">
                <a:solidFill>
                  <a:srgbClr val="00AF50"/>
                </a:solidFill>
                <a:latin typeface="Times New Roman"/>
                <a:cs typeface="Times New Roman"/>
              </a:rPr>
              <a:t>géologue</a:t>
            </a:r>
            <a:endParaRPr sz="1900">
              <a:latin typeface="Times New Roman"/>
              <a:cs typeface="Times New Roman"/>
            </a:endParaRPr>
          </a:p>
          <a:p>
            <a:pPr marL="12700" marR="5080">
              <a:lnSpc>
                <a:spcPct val="100000"/>
              </a:lnSpc>
              <a:spcBef>
                <a:spcPts val="100"/>
              </a:spcBef>
            </a:pPr>
            <a:r>
              <a:rPr sz="1800" b="0" dirty="0">
                <a:solidFill>
                  <a:srgbClr val="000000"/>
                </a:solidFill>
                <a:latin typeface="Calibri"/>
                <a:cs typeface="Calibri"/>
              </a:rPr>
              <a:t>Dans</a:t>
            </a:r>
            <a:r>
              <a:rPr sz="1800" b="0" dirty="0">
                <a:solidFill>
                  <a:srgbClr val="000000"/>
                </a:solidFill>
                <a:latin typeface="Times New Roman"/>
                <a:cs typeface="Times New Roman"/>
              </a:rPr>
              <a:t> </a:t>
            </a:r>
            <a:r>
              <a:rPr sz="1800" b="0" dirty="0">
                <a:solidFill>
                  <a:srgbClr val="000000"/>
                </a:solidFill>
                <a:latin typeface="Calibri"/>
                <a:cs typeface="Calibri"/>
              </a:rPr>
              <a:t>tout</a:t>
            </a:r>
            <a:r>
              <a:rPr sz="1800" b="0" dirty="0">
                <a:solidFill>
                  <a:srgbClr val="000000"/>
                </a:solidFill>
                <a:latin typeface="Times New Roman"/>
                <a:cs typeface="Times New Roman"/>
              </a:rPr>
              <a:t> </a:t>
            </a:r>
            <a:r>
              <a:rPr sz="1800" b="0" dirty="0">
                <a:solidFill>
                  <a:srgbClr val="000000"/>
                </a:solidFill>
                <a:latin typeface="Calibri"/>
                <a:cs typeface="Calibri"/>
              </a:rPr>
              <a:t>projet</a:t>
            </a:r>
            <a:r>
              <a:rPr sz="1800" b="0" spc="-10" dirty="0">
                <a:solidFill>
                  <a:srgbClr val="000000"/>
                </a:solidFill>
                <a:latin typeface="Times New Roman"/>
                <a:cs typeface="Times New Roman"/>
              </a:rPr>
              <a:t> </a:t>
            </a:r>
            <a:r>
              <a:rPr sz="1800" b="0" dirty="0">
                <a:solidFill>
                  <a:srgbClr val="000000"/>
                </a:solidFill>
                <a:latin typeface="Calibri"/>
                <a:cs typeface="Calibri"/>
              </a:rPr>
              <a:t>de</a:t>
            </a:r>
            <a:r>
              <a:rPr sz="1800" b="0" dirty="0">
                <a:solidFill>
                  <a:srgbClr val="000000"/>
                </a:solidFill>
                <a:latin typeface="Times New Roman"/>
                <a:cs typeface="Times New Roman"/>
              </a:rPr>
              <a:t> </a:t>
            </a:r>
            <a:r>
              <a:rPr sz="1800" b="0" dirty="0">
                <a:solidFill>
                  <a:srgbClr val="000000"/>
                </a:solidFill>
                <a:latin typeface="Calibri"/>
                <a:cs typeface="Calibri"/>
              </a:rPr>
              <a:t>génie</a:t>
            </a:r>
            <a:r>
              <a:rPr sz="1800" b="0" dirty="0">
                <a:solidFill>
                  <a:srgbClr val="000000"/>
                </a:solidFill>
                <a:latin typeface="Times New Roman"/>
                <a:cs typeface="Times New Roman"/>
              </a:rPr>
              <a:t> </a:t>
            </a:r>
            <a:r>
              <a:rPr sz="1800" b="0" dirty="0">
                <a:solidFill>
                  <a:srgbClr val="000000"/>
                </a:solidFill>
                <a:latin typeface="Calibri"/>
                <a:cs typeface="Calibri"/>
              </a:rPr>
              <a:t>civil,</a:t>
            </a:r>
            <a:r>
              <a:rPr sz="1800" b="0" spc="15" dirty="0">
                <a:solidFill>
                  <a:srgbClr val="000000"/>
                </a:solidFill>
                <a:latin typeface="Times New Roman"/>
                <a:cs typeface="Times New Roman"/>
              </a:rPr>
              <a:t> </a:t>
            </a:r>
            <a:r>
              <a:rPr sz="1800" b="0" dirty="0">
                <a:solidFill>
                  <a:srgbClr val="000000"/>
                </a:solidFill>
                <a:latin typeface="Calibri"/>
                <a:cs typeface="Calibri"/>
              </a:rPr>
              <a:t>le</a:t>
            </a:r>
            <a:r>
              <a:rPr sz="1800" b="0" dirty="0">
                <a:solidFill>
                  <a:srgbClr val="000000"/>
                </a:solidFill>
                <a:latin typeface="Times New Roman"/>
                <a:cs typeface="Times New Roman"/>
              </a:rPr>
              <a:t> </a:t>
            </a:r>
            <a:r>
              <a:rPr sz="1800" b="0" dirty="0">
                <a:solidFill>
                  <a:srgbClr val="000000"/>
                </a:solidFill>
                <a:latin typeface="Calibri"/>
                <a:cs typeface="Calibri"/>
              </a:rPr>
              <a:t>géologue</a:t>
            </a:r>
            <a:r>
              <a:rPr sz="1800" b="0" spc="5" dirty="0">
                <a:solidFill>
                  <a:srgbClr val="000000"/>
                </a:solidFill>
                <a:latin typeface="Times New Roman"/>
                <a:cs typeface="Times New Roman"/>
              </a:rPr>
              <a:t> </a:t>
            </a:r>
            <a:r>
              <a:rPr sz="1800" b="0" dirty="0">
                <a:solidFill>
                  <a:srgbClr val="000000"/>
                </a:solidFill>
                <a:latin typeface="Calibri"/>
                <a:cs typeface="Calibri"/>
              </a:rPr>
              <a:t>intervient,</a:t>
            </a:r>
            <a:r>
              <a:rPr sz="1800" b="0" dirty="0">
                <a:solidFill>
                  <a:srgbClr val="000000"/>
                </a:solidFill>
                <a:latin typeface="Times New Roman"/>
                <a:cs typeface="Times New Roman"/>
              </a:rPr>
              <a:t> </a:t>
            </a:r>
            <a:r>
              <a:rPr sz="1800" b="0" dirty="0">
                <a:solidFill>
                  <a:srgbClr val="000000"/>
                </a:solidFill>
                <a:latin typeface="Calibri"/>
                <a:cs typeface="Calibri"/>
              </a:rPr>
              <a:t>en</a:t>
            </a:r>
            <a:r>
              <a:rPr sz="1800" b="0" dirty="0">
                <a:solidFill>
                  <a:srgbClr val="000000"/>
                </a:solidFill>
                <a:latin typeface="Times New Roman"/>
                <a:cs typeface="Times New Roman"/>
              </a:rPr>
              <a:t> </a:t>
            </a:r>
            <a:r>
              <a:rPr sz="1800" b="0" dirty="0">
                <a:solidFill>
                  <a:srgbClr val="000000"/>
                </a:solidFill>
                <a:latin typeface="Calibri"/>
                <a:cs typeface="Calibri"/>
              </a:rPr>
              <a:t>concertation</a:t>
            </a:r>
            <a:r>
              <a:rPr sz="1800" b="0" spc="5" dirty="0">
                <a:solidFill>
                  <a:srgbClr val="000000"/>
                </a:solidFill>
                <a:latin typeface="Times New Roman"/>
                <a:cs typeface="Times New Roman"/>
              </a:rPr>
              <a:t> </a:t>
            </a:r>
            <a:r>
              <a:rPr sz="1800" b="0" dirty="0">
                <a:solidFill>
                  <a:srgbClr val="000000"/>
                </a:solidFill>
                <a:latin typeface="Calibri"/>
                <a:cs typeface="Calibri"/>
              </a:rPr>
              <a:t>avec</a:t>
            </a:r>
            <a:r>
              <a:rPr sz="1800" b="0" spc="-5" dirty="0">
                <a:solidFill>
                  <a:srgbClr val="000000"/>
                </a:solidFill>
                <a:latin typeface="Times New Roman"/>
                <a:cs typeface="Times New Roman"/>
              </a:rPr>
              <a:t> </a:t>
            </a:r>
            <a:r>
              <a:rPr sz="1800" b="0" dirty="0">
                <a:solidFill>
                  <a:srgbClr val="000000"/>
                </a:solidFill>
                <a:latin typeface="Calibri"/>
                <a:cs typeface="Calibri"/>
              </a:rPr>
              <a:t>le</a:t>
            </a:r>
            <a:r>
              <a:rPr sz="1800" b="0" spc="5" dirty="0">
                <a:solidFill>
                  <a:srgbClr val="000000"/>
                </a:solidFill>
                <a:latin typeface="Times New Roman"/>
                <a:cs typeface="Times New Roman"/>
              </a:rPr>
              <a:t> </a:t>
            </a:r>
            <a:r>
              <a:rPr sz="1800" b="0" dirty="0">
                <a:solidFill>
                  <a:srgbClr val="000000"/>
                </a:solidFill>
                <a:latin typeface="Calibri"/>
                <a:cs typeface="Calibri"/>
              </a:rPr>
              <a:t>maître</a:t>
            </a:r>
            <a:r>
              <a:rPr sz="1800" b="0" spc="5" dirty="0">
                <a:solidFill>
                  <a:srgbClr val="000000"/>
                </a:solidFill>
                <a:latin typeface="Times New Roman"/>
                <a:cs typeface="Times New Roman"/>
              </a:rPr>
              <a:t> </a:t>
            </a:r>
            <a:r>
              <a:rPr sz="1800" b="0" spc="-10" dirty="0">
                <a:solidFill>
                  <a:srgbClr val="000000"/>
                </a:solidFill>
                <a:latin typeface="Calibri"/>
                <a:cs typeface="Calibri"/>
              </a:rPr>
              <a:t>d’oeuvres</a:t>
            </a:r>
            <a:r>
              <a:rPr sz="1800" b="0" spc="-10" dirty="0">
                <a:solidFill>
                  <a:srgbClr val="000000"/>
                </a:solidFill>
                <a:latin typeface="Times New Roman"/>
                <a:cs typeface="Times New Roman"/>
              </a:rPr>
              <a:t> </a:t>
            </a:r>
            <a:r>
              <a:rPr sz="1800" b="0" dirty="0">
                <a:solidFill>
                  <a:srgbClr val="000000"/>
                </a:solidFill>
                <a:latin typeface="Calibri"/>
                <a:cs typeface="Calibri"/>
              </a:rPr>
              <a:t>et</a:t>
            </a:r>
            <a:r>
              <a:rPr sz="1800" b="0" spc="-65" dirty="0">
                <a:solidFill>
                  <a:srgbClr val="000000"/>
                </a:solidFill>
                <a:latin typeface="Times New Roman"/>
                <a:cs typeface="Times New Roman"/>
              </a:rPr>
              <a:t> </a:t>
            </a:r>
            <a:r>
              <a:rPr sz="1800" b="0" dirty="0">
                <a:solidFill>
                  <a:srgbClr val="000000"/>
                </a:solidFill>
                <a:latin typeface="Calibri"/>
                <a:cs typeface="Calibri"/>
              </a:rPr>
              <a:t>en</a:t>
            </a:r>
            <a:r>
              <a:rPr sz="1800" b="0" spc="-65" dirty="0">
                <a:solidFill>
                  <a:srgbClr val="000000"/>
                </a:solidFill>
                <a:latin typeface="Times New Roman"/>
                <a:cs typeface="Times New Roman"/>
              </a:rPr>
              <a:t> </a:t>
            </a:r>
            <a:r>
              <a:rPr sz="1800" b="0" dirty="0">
                <a:solidFill>
                  <a:srgbClr val="000000"/>
                </a:solidFill>
                <a:latin typeface="Calibri"/>
                <a:cs typeface="Calibri"/>
              </a:rPr>
              <a:t>liaison</a:t>
            </a:r>
            <a:r>
              <a:rPr sz="1800" b="0" spc="-55" dirty="0">
                <a:solidFill>
                  <a:srgbClr val="000000"/>
                </a:solidFill>
                <a:latin typeface="Times New Roman"/>
                <a:cs typeface="Times New Roman"/>
              </a:rPr>
              <a:t> </a:t>
            </a:r>
            <a:r>
              <a:rPr sz="1800" b="0" dirty="0">
                <a:solidFill>
                  <a:srgbClr val="000000"/>
                </a:solidFill>
                <a:latin typeface="Calibri"/>
                <a:cs typeface="Calibri"/>
              </a:rPr>
              <a:t>avec</a:t>
            </a:r>
            <a:r>
              <a:rPr sz="1800" b="0" spc="-75" dirty="0">
                <a:solidFill>
                  <a:srgbClr val="000000"/>
                </a:solidFill>
                <a:latin typeface="Times New Roman"/>
                <a:cs typeface="Times New Roman"/>
              </a:rPr>
              <a:t> </a:t>
            </a:r>
            <a:r>
              <a:rPr sz="1800" b="0" dirty="0">
                <a:solidFill>
                  <a:srgbClr val="000000"/>
                </a:solidFill>
                <a:latin typeface="Calibri"/>
                <a:cs typeface="Calibri"/>
              </a:rPr>
              <a:t>les</a:t>
            </a:r>
            <a:r>
              <a:rPr sz="1800" b="0" spc="-60" dirty="0">
                <a:solidFill>
                  <a:srgbClr val="000000"/>
                </a:solidFill>
                <a:latin typeface="Times New Roman"/>
                <a:cs typeface="Times New Roman"/>
              </a:rPr>
              <a:t> </a:t>
            </a:r>
            <a:r>
              <a:rPr sz="1800" b="0" spc="-20" dirty="0">
                <a:solidFill>
                  <a:srgbClr val="000000"/>
                </a:solidFill>
                <a:latin typeface="Calibri"/>
                <a:cs typeface="Calibri"/>
              </a:rPr>
              <a:t>différents</a:t>
            </a:r>
            <a:r>
              <a:rPr sz="1800" b="0" spc="-75" dirty="0">
                <a:solidFill>
                  <a:srgbClr val="000000"/>
                </a:solidFill>
                <a:latin typeface="Times New Roman"/>
                <a:cs typeface="Times New Roman"/>
              </a:rPr>
              <a:t> </a:t>
            </a:r>
            <a:r>
              <a:rPr sz="1800" b="0" spc="-10" dirty="0">
                <a:solidFill>
                  <a:srgbClr val="000000"/>
                </a:solidFill>
                <a:latin typeface="Calibri"/>
                <a:cs typeface="Calibri"/>
              </a:rPr>
              <a:t>spécialités</a:t>
            </a:r>
            <a:r>
              <a:rPr sz="1800" b="0" spc="-35" dirty="0">
                <a:solidFill>
                  <a:srgbClr val="000000"/>
                </a:solidFill>
                <a:latin typeface="Times New Roman"/>
                <a:cs typeface="Times New Roman"/>
              </a:rPr>
              <a:t> </a:t>
            </a:r>
            <a:r>
              <a:rPr sz="1800" b="0" dirty="0">
                <a:solidFill>
                  <a:srgbClr val="000000"/>
                </a:solidFill>
                <a:latin typeface="Calibri"/>
                <a:cs typeface="Calibri"/>
              </a:rPr>
              <a:t>à</a:t>
            </a:r>
            <a:r>
              <a:rPr sz="1800" b="0" spc="-70" dirty="0">
                <a:solidFill>
                  <a:srgbClr val="000000"/>
                </a:solidFill>
                <a:latin typeface="Times New Roman"/>
                <a:cs typeface="Times New Roman"/>
              </a:rPr>
              <a:t> </a:t>
            </a:r>
            <a:r>
              <a:rPr sz="1800" b="0" spc="-10" dirty="0">
                <a:solidFill>
                  <a:srgbClr val="000000"/>
                </a:solidFill>
                <a:latin typeface="Calibri"/>
                <a:cs typeface="Calibri"/>
              </a:rPr>
              <a:t>plusieurs</a:t>
            </a:r>
            <a:r>
              <a:rPr sz="1800" b="0" spc="-55" dirty="0">
                <a:solidFill>
                  <a:srgbClr val="000000"/>
                </a:solidFill>
                <a:latin typeface="Times New Roman"/>
                <a:cs typeface="Times New Roman"/>
              </a:rPr>
              <a:t> </a:t>
            </a:r>
            <a:r>
              <a:rPr sz="1800" b="0" dirty="0">
                <a:solidFill>
                  <a:srgbClr val="000000"/>
                </a:solidFill>
                <a:latin typeface="Calibri"/>
                <a:cs typeface="Calibri"/>
              </a:rPr>
              <a:t>étapes</a:t>
            </a:r>
            <a:r>
              <a:rPr sz="1800" b="0" spc="-65" dirty="0">
                <a:solidFill>
                  <a:srgbClr val="000000"/>
                </a:solidFill>
                <a:latin typeface="Times New Roman"/>
                <a:cs typeface="Times New Roman"/>
              </a:rPr>
              <a:t> </a:t>
            </a:r>
            <a:r>
              <a:rPr sz="1800" b="0" spc="-50" dirty="0">
                <a:solidFill>
                  <a:srgbClr val="000000"/>
                </a:solidFill>
                <a:latin typeface="Calibri"/>
                <a:cs typeface="Calibri"/>
              </a:rPr>
              <a:t>:</a:t>
            </a:r>
            <a:endParaRPr sz="1800">
              <a:latin typeface="Calibri"/>
              <a:cs typeface="Calibri"/>
            </a:endParaRPr>
          </a:p>
        </p:txBody>
      </p:sp>
      <p:sp>
        <p:nvSpPr>
          <p:cNvPr id="4" name="object 4"/>
          <p:cNvSpPr txBox="1">
            <a:spLocks noGrp="1"/>
          </p:cNvSpPr>
          <p:nvPr>
            <p:ph type="body" idx="1"/>
          </p:nvPr>
        </p:nvSpPr>
        <p:spPr>
          <a:prstGeom prst="rect">
            <a:avLst/>
          </a:prstGeom>
        </p:spPr>
        <p:txBody>
          <a:bodyPr vert="horz" wrap="square" lIns="0" tIns="88900" rIns="0" bIns="0" rtlCol="0">
            <a:spAutoFit/>
          </a:bodyPr>
          <a:lstStyle/>
          <a:p>
            <a:pPr marL="547370" indent="-534670">
              <a:lnSpc>
                <a:spcPct val="100000"/>
              </a:lnSpc>
              <a:spcBef>
                <a:spcPts val="700"/>
              </a:spcBef>
              <a:buFont typeface="Wingdings"/>
              <a:buChar char=""/>
              <a:tabLst>
                <a:tab pos="547370" algn="l"/>
              </a:tabLst>
            </a:pPr>
            <a:r>
              <a:rPr dirty="0"/>
              <a:t>à</a:t>
            </a:r>
            <a:r>
              <a:rPr spc="-75" dirty="0">
                <a:latin typeface="Times New Roman"/>
                <a:cs typeface="Times New Roman"/>
              </a:rPr>
              <a:t> </a:t>
            </a:r>
            <a:r>
              <a:rPr spc="-20" dirty="0"/>
              <a:t>l’amont</a:t>
            </a:r>
            <a:r>
              <a:rPr spc="-25" dirty="0"/>
              <a:t> </a:t>
            </a:r>
            <a:r>
              <a:rPr dirty="0"/>
              <a:t>des</a:t>
            </a:r>
            <a:r>
              <a:rPr spc="-70" dirty="0">
                <a:latin typeface="Times New Roman"/>
                <a:cs typeface="Times New Roman"/>
              </a:rPr>
              <a:t> </a:t>
            </a:r>
            <a:r>
              <a:rPr spc="-10" dirty="0"/>
              <a:t>études:</a:t>
            </a:r>
          </a:p>
          <a:p>
            <a:pPr marL="865505" lvl="1" indent="-121285">
              <a:lnSpc>
                <a:spcPct val="100000"/>
              </a:lnSpc>
              <a:spcBef>
                <a:spcPts val="600"/>
              </a:spcBef>
              <a:buChar char="-"/>
              <a:tabLst>
                <a:tab pos="865505" algn="l"/>
              </a:tabLst>
            </a:pPr>
            <a:r>
              <a:rPr sz="1800" dirty="0">
                <a:latin typeface="Calibri"/>
                <a:cs typeface="Calibri"/>
              </a:rPr>
              <a:t>choix</a:t>
            </a:r>
            <a:r>
              <a:rPr sz="1800" spc="-60" dirty="0">
                <a:latin typeface="Times New Roman"/>
                <a:cs typeface="Times New Roman"/>
              </a:rPr>
              <a:t> </a:t>
            </a:r>
            <a:r>
              <a:rPr sz="1800" dirty="0">
                <a:latin typeface="Calibri"/>
                <a:cs typeface="Calibri"/>
              </a:rPr>
              <a:t>de</a:t>
            </a:r>
            <a:r>
              <a:rPr sz="1800" spc="-55" dirty="0">
                <a:latin typeface="Times New Roman"/>
                <a:cs typeface="Times New Roman"/>
              </a:rPr>
              <a:t> </a:t>
            </a:r>
            <a:r>
              <a:rPr sz="1800" dirty="0">
                <a:latin typeface="Calibri"/>
                <a:cs typeface="Calibri"/>
              </a:rPr>
              <a:t>site,</a:t>
            </a:r>
            <a:r>
              <a:rPr sz="1800" spc="-55" dirty="0">
                <a:latin typeface="Times New Roman"/>
                <a:cs typeface="Times New Roman"/>
              </a:rPr>
              <a:t> </a:t>
            </a:r>
            <a:r>
              <a:rPr sz="1800" spc="-10" dirty="0">
                <a:latin typeface="Calibri"/>
                <a:cs typeface="Calibri"/>
              </a:rPr>
              <a:t>définition</a:t>
            </a:r>
            <a:r>
              <a:rPr sz="1800" spc="-40" dirty="0">
                <a:latin typeface="Times New Roman"/>
                <a:cs typeface="Times New Roman"/>
              </a:rPr>
              <a:t> </a:t>
            </a:r>
            <a:r>
              <a:rPr sz="1800" dirty="0">
                <a:latin typeface="Calibri"/>
                <a:cs typeface="Calibri"/>
              </a:rPr>
              <a:t>des</a:t>
            </a:r>
            <a:r>
              <a:rPr sz="1800" spc="-75" dirty="0">
                <a:latin typeface="Times New Roman"/>
                <a:cs typeface="Times New Roman"/>
              </a:rPr>
              <a:t> </a:t>
            </a:r>
            <a:r>
              <a:rPr sz="1800" spc="-10" dirty="0">
                <a:latin typeface="Calibri"/>
                <a:cs typeface="Calibri"/>
              </a:rPr>
              <a:t>reconnaissances</a:t>
            </a:r>
            <a:r>
              <a:rPr sz="1800" spc="-45" dirty="0">
                <a:latin typeface="Times New Roman"/>
                <a:cs typeface="Times New Roman"/>
              </a:rPr>
              <a:t> </a:t>
            </a:r>
            <a:r>
              <a:rPr sz="1800" dirty="0">
                <a:latin typeface="Calibri"/>
                <a:cs typeface="Calibri"/>
              </a:rPr>
              <a:t>à</a:t>
            </a:r>
            <a:r>
              <a:rPr sz="1800" spc="-65" dirty="0">
                <a:latin typeface="Times New Roman"/>
                <a:cs typeface="Times New Roman"/>
              </a:rPr>
              <a:t> </a:t>
            </a:r>
            <a:r>
              <a:rPr sz="1800" spc="-10" dirty="0">
                <a:latin typeface="Calibri"/>
                <a:cs typeface="Calibri"/>
              </a:rPr>
              <a:t>effectuer….</a:t>
            </a:r>
            <a:endParaRPr sz="1800">
              <a:latin typeface="Calibri"/>
              <a:cs typeface="Calibri"/>
            </a:endParaRPr>
          </a:p>
          <a:p>
            <a:pPr marL="547370" indent="-534670">
              <a:lnSpc>
                <a:spcPct val="100000"/>
              </a:lnSpc>
              <a:spcBef>
                <a:spcPts val="600"/>
              </a:spcBef>
              <a:buFont typeface="Wingdings"/>
              <a:buChar char=""/>
              <a:tabLst>
                <a:tab pos="547370" algn="l"/>
              </a:tabLst>
            </a:pPr>
            <a:r>
              <a:rPr dirty="0"/>
              <a:t>au</a:t>
            </a:r>
            <a:r>
              <a:rPr spc="-75" dirty="0">
                <a:latin typeface="Times New Roman"/>
                <a:cs typeface="Times New Roman"/>
              </a:rPr>
              <a:t> </a:t>
            </a:r>
            <a:r>
              <a:rPr spc="-10" dirty="0"/>
              <a:t>cours</a:t>
            </a:r>
            <a:r>
              <a:rPr spc="-65" dirty="0">
                <a:latin typeface="Times New Roman"/>
                <a:cs typeface="Times New Roman"/>
              </a:rPr>
              <a:t> </a:t>
            </a:r>
            <a:r>
              <a:rPr dirty="0"/>
              <a:t>des</a:t>
            </a:r>
            <a:r>
              <a:rPr spc="-75" dirty="0">
                <a:latin typeface="Times New Roman"/>
                <a:cs typeface="Times New Roman"/>
              </a:rPr>
              <a:t> </a:t>
            </a:r>
            <a:r>
              <a:rPr dirty="0"/>
              <a:t>études</a:t>
            </a:r>
            <a:r>
              <a:rPr spc="-70" dirty="0">
                <a:latin typeface="Times New Roman"/>
                <a:cs typeface="Times New Roman"/>
              </a:rPr>
              <a:t> </a:t>
            </a:r>
            <a:r>
              <a:rPr spc="-10" dirty="0"/>
              <a:t>géotechniques:</a:t>
            </a:r>
          </a:p>
          <a:p>
            <a:pPr marL="865505" lvl="1" indent="-121285">
              <a:lnSpc>
                <a:spcPct val="100000"/>
              </a:lnSpc>
              <a:spcBef>
                <a:spcPts val="600"/>
              </a:spcBef>
              <a:buChar char="-"/>
              <a:tabLst>
                <a:tab pos="865505" algn="l"/>
              </a:tabLst>
            </a:pPr>
            <a:r>
              <a:rPr sz="1800" spc="-10" dirty="0">
                <a:latin typeface="Calibri"/>
                <a:cs typeface="Calibri"/>
              </a:rPr>
              <a:t>contrôle,</a:t>
            </a:r>
            <a:r>
              <a:rPr sz="1800" spc="-70" dirty="0">
                <a:latin typeface="Times New Roman"/>
                <a:cs typeface="Times New Roman"/>
              </a:rPr>
              <a:t> </a:t>
            </a:r>
            <a:r>
              <a:rPr sz="1800" spc="-10" dirty="0">
                <a:latin typeface="Calibri"/>
                <a:cs typeface="Calibri"/>
              </a:rPr>
              <a:t>interprétation</a:t>
            </a:r>
            <a:r>
              <a:rPr sz="1800" spc="-75" dirty="0">
                <a:latin typeface="Times New Roman"/>
                <a:cs typeface="Times New Roman"/>
              </a:rPr>
              <a:t> </a:t>
            </a:r>
            <a:r>
              <a:rPr sz="1800" dirty="0">
                <a:latin typeface="Calibri"/>
                <a:cs typeface="Calibri"/>
              </a:rPr>
              <a:t>des</a:t>
            </a:r>
            <a:r>
              <a:rPr sz="1800" spc="-80" dirty="0">
                <a:latin typeface="Times New Roman"/>
                <a:cs typeface="Times New Roman"/>
              </a:rPr>
              <a:t> </a:t>
            </a:r>
            <a:r>
              <a:rPr sz="1800" dirty="0">
                <a:latin typeface="Calibri"/>
                <a:cs typeface="Calibri"/>
              </a:rPr>
              <a:t>résultats,</a:t>
            </a:r>
            <a:r>
              <a:rPr sz="1800" spc="285" dirty="0">
                <a:latin typeface="Times New Roman"/>
                <a:cs typeface="Times New Roman"/>
              </a:rPr>
              <a:t> </a:t>
            </a:r>
            <a:r>
              <a:rPr sz="1800" spc="-10" dirty="0">
                <a:latin typeface="Calibri"/>
                <a:cs typeface="Calibri"/>
              </a:rPr>
              <a:t>interpolation,</a:t>
            </a:r>
            <a:r>
              <a:rPr sz="1800" spc="-70" dirty="0">
                <a:latin typeface="Times New Roman"/>
                <a:cs typeface="Times New Roman"/>
              </a:rPr>
              <a:t> </a:t>
            </a:r>
            <a:r>
              <a:rPr sz="1800" dirty="0">
                <a:latin typeface="Calibri"/>
                <a:cs typeface="Calibri"/>
              </a:rPr>
              <a:t>affiner</a:t>
            </a:r>
            <a:r>
              <a:rPr sz="1800" spc="-90" dirty="0">
                <a:latin typeface="Times New Roman"/>
                <a:cs typeface="Times New Roman"/>
              </a:rPr>
              <a:t> </a:t>
            </a:r>
            <a:r>
              <a:rPr sz="1800" dirty="0">
                <a:latin typeface="Calibri"/>
                <a:cs typeface="Calibri"/>
              </a:rPr>
              <a:t>les</a:t>
            </a:r>
            <a:r>
              <a:rPr sz="1800" spc="-80" dirty="0">
                <a:latin typeface="Times New Roman"/>
                <a:cs typeface="Times New Roman"/>
              </a:rPr>
              <a:t> </a:t>
            </a:r>
            <a:r>
              <a:rPr sz="1800" spc="-10" dirty="0">
                <a:latin typeface="Calibri"/>
                <a:cs typeface="Calibri"/>
              </a:rPr>
              <a:t>hypothèses…</a:t>
            </a:r>
            <a:endParaRPr sz="1800">
              <a:latin typeface="Calibri"/>
              <a:cs typeface="Calibri"/>
            </a:endParaRPr>
          </a:p>
          <a:p>
            <a:pPr marL="598805" indent="-586105">
              <a:lnSpc>
                <a:spcPct val="100000"/>
              </a:lnSpc>
              <a:spcBef>
                <a:spcPts val="600"/>
              </a:spcBef>
              <a:buFont typeface="Wingdings"/>
              <a:buChar char=""/>
              <a:tabLst>
                <a:tab pos="598805" algn="l"/>
              </a:tabLst>
            </a:pPr>
            <a:r>
              <a:rPr dirty="0"/>
              <a:t>au</a:t>
            </a:r>
            <a:r>
              <a:rPr spc="-55" dirty="0">
                <a:latin typeface="Times New Roman"/>
                <a:cs typeface="Times New Roman"/>
              </a:rPr>
              <a:t> </a:t>
            </a:r>
            <a:r>
              <a:rPr spc="-10" dirty="0"/>
              <a:t>cours</a:t>
            </a:r>
            <a:r>
              <a:rPr spc="-60" dirty="0">
                <a:latin typeface="Times New Roman"/>
                <a:cs typeface="Times New Roman"/>
              </a:rPr>
              <a:t> </a:t>
            </a:r>
            <a:r>
              <a:rPr dirty="0"/>
              <a:t>des</a:t>
            </a:r>
            <a:r>
              <a:rPr spc="-80" dirty="0">
                <a:latin typeface="Times New Roman"/>
                <a:cs typeface="Times New Roman"/>
              </a:rPr>
              <a:t> </a:t>
            </a:r>
            <a:r>
              <a:rPr spc="-10" dirty="0"/>
              <a:t>travaux:</a:t>
            </a:r>
          </a:p>
          <a:p>
            <a:pPr marL="865505" lvl="1" indent="-121285">
              <a:lnSpc>
                <a:spcPct val="100000"/>
              </a:lnSpc>
              <a:spcBef>
                <a:spcPts val="600"/>
              </a:spcBef>
              <a:buChar char="-"/>
              <a:tabLst>
                <a:tab pos="865505" algn="l"/>
              </a:tabLst>
            </a:pPr>
            <a:r>
              <a:rPr sz="1800" dirty="0">
                <a:latin typeface="Calibri"/>
                <a:cs typeface="Calibri"/>
              </a:rPr>
              <a:t>incident,</a:t>
            </a:r>
            <a:r>
              <a:rPr sz="1800" spc="-110" dirty="0">
                <a:latin typeface="Times New Roman"/>
                <a:cs typeface="Times New Roman"/>
              </a:rPr>
              <a:t> </a:t>
            </a:r>
            <a:r>
              <a:rPr sz="1800" spc="-10" dirty="0">
                <a:latin typeface="Calibri"/>
                <a:cs typeface="Calibri"/>
              </a:rPr>
              <a:t>réorientation</a:t>
            </a:r>
            <a:r>
              <a:rPr sz="1800" spc="-90" dirty="0">
                <a:latin typeface="Times New Roman"/>
                <a:cs typeface="Times New Roman"/>
              </a:rPr>
              <a:t> </a:t>
            </a:r>
            <a:r>
              <a:rPr sz="1800" spc="-50" dirty="0">
                <a:latin typeface="Calibri"/>
                <a:cs typeface="Calibri"/>
              </a:rPr>
              <a:t>…</a:t>
            </a:r>
            <a:endParaRPr sz="1800">
              <a:latin typeface="Calibri"/>
              <a:cs typeface="Calibri"/>
            </a:endParaRPr>
          </a:p>
        </p:txBody>
      </p:sp>
      <p:pic>
        <p:nvPicPr>
          <p:cNvPr id="5" name="object 5"/>
          <p:cNvPicPr/>
          <p:nvPr/>
        </p:nvPicPr>
        <p:blipFill>
          <a:blip r:embed="rId2" cstate="print"/>
          <a:stretch>
            <a:fillRect/>
          </a:stretch>
        </p:blipFill>
        <p:spPr>
          <a:xfrm>
            <a:off x="12191" y="3861815"/>
            <a:ext cx="9131808" cy="2996184"/>
          </a:xfrm>
          <a:prstGeom prst="rect">
            <a:avLst/>
          </a:prstGeom>
        </p:spPr>
      </p:pic>
      <p:pic>
        <p:nvPicPr>
          <p:cNvPr id="6" name="object 6"/>
          <p:cNvPicPr/>
          <p:nvPr/>
        </p:nvPicPr>
        <p:blipFill>
          <a:blip r:embed="rId3" cstate="print"/>
          <a:stretch>
            <a:fillRect/>
          </a:stretch>
        </p:blipFill>
        <p:spPr>
          <a:xfrm>
            <a:off x="8151876" y="0"/>
            <a:ext cx="990600" cy="765048"/>
          </a:xfrm>
          <a:prstGeom prst="rect">
            <a:avLst/>
          </a:prstGeom>
        </p:spPr>
      </p:pic>
      <p:sp>
        <p:nvSpPr>
          <p:cNvPr id="7" name="object 7"/>
          <p:cNvSpPr txBox="1">
            <a:spLocks noGrp="1"/>
          </p:cNvSpPr>
          <p:nvPr>
            <p:ph type="sldNum" sz="quarter" idx="7"/>
          </p:nvPr>
        </p:nvSpPr>
        <p:spPr>
          <a:prstGeom prst="rect">
            <a:avLst/>
          </a:prstGeom>
        </p:spPr>
        <p:txBody>
          <a:bodyPr vert="horz" wrap="square" lIns="0" tIns="71933" rIns="0" bIns="0" rtlCol="0">
            <a:spAutoFit/>
          </a:bodyPr>
          <a:lstStyle/>
          <a:p>
            <a:pPr marL="38100">
              <a:lnSpc>
                <a:spcPts val="1240"/>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404</TotalTime>
  <Words>2479</Words>
  <Application>Microsoft Office PowerPoint</Application>
  <PresentationFormat>Affichage à l'écran (4:3)</PresentationFormat>
  <Paragraphs>223</Paragraphs>
  <Slides>30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Arial MT</vt:lpstr>
      <vt:lpstr>Calibri</vt:lpstr>
      <vt:lpstr>Segoe UI</vt:lpstr>
      <vt:lpstr>Symbol</vt:lpstr>
      <vt:lpstr>Times New Roman</vt:lpstr>
      <vt:lpstr>Wingdings</vt:lpstr>
      <vt:lpstr>Office Theme</vt:lpstr>
      <vt:lpstr>Méthodes de prospection des terrains </vt:lpstr>
      <vt:lpstr>1.2. Intérêt de la géologie</vt:lpstr>
      <vt:lpstr>Présentation PowerPoint</vt:lpstr>
      <vt:lpstr>Présentation PowerPoint</vt:lpstr>
      <vt:lpstr>1.3. Les différentes branches de la géologie</vt:lpstr>
      <vt:lpstr>1.4. Les méthodes de la géologie</vt:lpstr>
      <vt:lpstr>I.5. Les principes de la géologie</vt:lpstr>
      <vt:lpstr>I.5. Les principes de la géologie</vt:lpstr>
      <vt:lpstr>1.6.1. Rôle du géologue Dans tout projet de génie civil, le géologue intervient, en concertation avec le maître d’oeuvres et en liaison avec les différents spécialités à plusieurs étapes :</vt:lpstr>
      <vt:lpstr>1.6.2. Ce que le technicien attend du géologue</vt:lpstr>
      <vt:lpstr>Présentation PowerPoint</vt:lpstr>
      <vt:lpstr>Présentation PowerPoint</vt:lpstr>
      <vt:lpstr>Présentation PowerPoint</vt:lpstr>
      <vt:lpstr>2.1.2. LES GALERIES</vt:lpstr>
      <vt:lpstr>2.1.3. LES SONDAGES MECANIQUES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LES PRINCIPAUX MOYENS DE RECONNAISSANCE</vt:lpstr>
      <vt:lpstr>3. LA STRATEGIE DES RECONNAISSANCES</vt:lpstr>
      <vt:lpstr>Les principales méthodes géophysiques sont : </vt:lpstr>
      <vt:lpstr>Présentation PowerPoint</vt:lpstr>
      <vt:lpstr>Présentation PowerPoint</vt:lpstr>
      <vt:lpstr>Présentation PowerPoint</vt:lpstr>
      <vt:lpstr>Présentation PowerPoint</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ub</dc:creator>
  <cp:lastModifiedBy>Benzian Fazilet</cp:lastModifiedBy>
  <cp:revision>1</cp:revision>
  <dcterms:created xsi:type="dcterms:W3CDTF">2024-01-05T17:29:04Z</dcterms:created>
  <dcterms:modified xsi:type="dcterms:W3CDTF">2024-01-09T15:41:27Z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2020-11-10T00:00:00Z</vt:filetime>
  </property>
  <property fmtid="{D5CDD505-2E9C-101B-9397-08002B2CF9AE}" pid="3" name="Creator">
    <vt:lpwstr>Microsoft® PowerPoint® para Office 365</vt:lpwstr>
  </property>
  <property fmtid="{D5CDD505-2E9C-101B-9397-08002B2CF9AE}" pid="4" name="LastSaved">
    <vt:filetime>2024-01-05T00:00:00Z</vt:filetime>
  </property>
  <property fmtid="{D5CDD505-2E9C-101B-9397-08002B2CF9AE}" pid="5" name="Producer">
    <vt:lpwstr>GPL Ghostscript 9.27</vt:lpwstr>
  </property>
</Properties>
</file>