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1679" autoAdjust="0"/>
  </p:normalViewPr>
  <p:slideViewPr>
    <p:cSldViewPr snapToGrid="0" snapToObjects="1">
      <p:cViewPr varScale="1">
        <p:scale>
          <a:sx n="66" d="100"/>
          <a:sy n="66" d="100"/>
        </p:scale>
        <p:origin x="1858" y="43"/>
      </p:cViewPr>
      <p:guideLst>
        <p:guide orient="horz" pos="2160"/>
        <p:guide pos="2880"/>
      </p:guideLst>
    </p:cSldViewPr>
  </p:slideViewPr>
  <p:notesTextViewPr>
    <p:cViewPr>
      <p:scale>
        <a:sx n="100" d="100"/>
        <a:sy n="100" d="100"/>
      </p:scale>
      <p:origin x="0" y="-499"/>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E1C8E5-0B3B-415C-A492-71B9898693E4}" type="datetimeFigureOut">
              <a:rPr lang="fr-FR" smtClean="0"/>
              <a:t>14/12/2025</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24D20D-3E55-44C2-BE8F-B44F49552835}" type="slidenum">
              <a:rPr lang="fr-FR" smtClean="0"/>
              <a:t>‹N°›</a:t>
            </a:fld>
            <a:endParaRPr lang="fr-FR"/>
          </a:p>
        </p:txBody>
      </p:sp>
    </p:spTree>
    <p:extLst>
      <p:ext uri="{BB962C8B-B14F-4D97-AF65-F5344CB8AC3E}">
        <p14:creationId xmlns:p14="http://schemas.microsoft.com/office/powerpoint/2010/main" val="28709975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www.google.com/search?q=Return+on+Investment&amp;sca_esv=a0bb12506671175f&amp;sxsrf=AE3TifNbeyUNSDfhdXMg4v2atpztpZmMXA%3A1765745177853&amp;ei=GSI_aZDtM8mYkdUP2ZejsAI&amp;ved=2ahUKEwiq4JS0-b2RAxV1caQEHZNsBwwQgK4QegYIAQgAEAM&amp;uact=5&amp;oq=ROI+meaning&amp;gs_lp=Egxnd3Mtd2l6LXNlcnAiC1JPSSBtZWFuaW5nMg8QABiABBhDGIoFGEYY-QEyChAAGIAEGEMYigUyChAAGIAEGEMYigUyChAAGIAEGEMYigUyBhAAGBYYHjIGEAAYFhgeMgYQABgWGB4yBhAAGBYYHjIGEAAYFhgeMgYQABgWGB4yKRAAGIAEGEMYigUYRhj5ARiXBRiMBRjdBBhGGPkBGPQDGPUDGPYD2AEBSPcXUMsBWJ4ScAF4AZABAJgBqwGgAc4JqgEDMC44uAEDyAEA-AEBmAIJoALnCsICChAAGLADGNYEGEfCAg0QABiABBiwAxhDGIoFwgIOEAAYsAMY5AIY1gTYAQHCAhMQLhiABBiwAxhDGMgDGIoF2AEBwgIQEC4YgAQYsQMYQxiDARiKBcICChAuGIAEGEMYigXCAgUQABiABMICHxAuGIAEGLEDGEMYgwEYigUYlwUY3AQY3gQY3wTYAQHCAgUQLhiABMICEhAuGIAEGLEDGNEDGMcBGAoYC8ICCRAAGIAEGAoYC8ICDxAuGIAEGMcBGAoYCxivAcICKRAAGIAEGEMYigUYRhj5ARiXBRiMBRjdBBhGGPkBGPQDGPUDGPYD2AEBmAMAiAYBkAYRugYGCAEQARgJkgcDMS44oAeberIHAzAuOLgH2QrCBwcyLTEuNy4xyAeAAYAIAA&amp;sclient=gws-wiz-serp"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dirty="0"/>
              <a:t>MRP</a:t>
            </a:r>
            <a:r>
              <a:rPr lang="fr-FR" sz="1200" dirty="0"/>
              <a:t> signifie </a:t>
            </a:r>
            <a:r>
              <a:rPr lang="fr-FR" sz="1200" b="1" dirty="0" err="1"/>
              <a:t>Material</a:t>
            </a:r>
            <a:r>
              <a:rPr lang="fr-FR" sz="1200" b="1" dirty="0"/>
              <a:t> </a:t>
            </a:r>
            <a:r>
              <a:rPr lang="fr-FR" sz="1200" b="1" dirty="0" err="1"/>
              <a:t>Requirements</a:t>
            </a:r>
            <a:r>
              <a:rPr lang="fr-FR" sz="1200" b="1" dirty="0"/>
              <a:t> Planning</a:t>
            </a:r>
            <a:r>
              <a:rPr lang="fr-FR" sz="1200" dirty="0"/>
              <a:t>. </a:t>
            </a:r>
          </a:p>
          <a:p>
            <a:pPr marL="0" indent="0">
              <a:buNone/>
            </a:pPr>
            <a:r>
              <a:rPr lang="fr-FR" sz="1200" dirty="0"/>
              <a:t>Il s'agit d'une solution logicielle qui aide les fabricants à calculer plus précisément les matériaux dont ils ont besoin, à quel moment et en quelles quantités.</a:t>
            </a:r>
          </a:p>
          <a:p>
            <a:endParaRPr lang="fr-FR" sz="1200" dirty="0"/>
          </a:p>
          <a:p>
            <a:pPr>
              <a:buFont typeface="Wingdings" panose="05000000000000000000" pitchFamily="2" charset="2"/>
              <a:buChar char="Ø"/>
            </a:pPr>
            <a:r>
              <a:rPr lang="fr-FR" sz="1200" dirty="0"/>
              <a:t>Dans les années 60, la firme Toyota avait besoin d’évaluer le nombre de composants nécessaires dans le cadre de son programme de fabrication. </a:t>
            </a:r>
          </a:p>
          <a:p>
            <a:pPr marL="0" indent="0">
              <a:buNone/>
            </a:pPr>
            <a:endParaRPr lang="fr-FR" sz="1200" dirty="0"/>
          </a:p>
          <a:p>
            <a:pPr marL="0" indent="0">
              <a:buNone/>
            </a:pPr>
            <a:r>
              <a:rPr lang="fr-FR" sz="1200" dirty="0"/>
              <a:t>=&gt; Développement du concept de la MRP pour répondre à ce besoin. </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2</a:t>
            </a:fld>
            <a:endParaRPr lang="fr-FR"/>
          </a:p>
        </p:txBody>
      </p:sp>
    </p:spTree>
    <p:extLst>
      <p:ext uri="{BB962C8B-B14F-4D97-AF65-F5344CB8AC3E}">
        <p14:creationId xmlns:p14="http://schemas.microsoft.com/office/powerpoint/2010/main" val="34671653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dirty="0"/>
              <a:t>ERP généralistes</a:t>
            </a:r>
          </a:p>
          <a:p>
            <a:endParaRPr lang="fr-FR" sz="1200" b="1" dirty="0"/>
          </a:p>
          <a:p>
            <a:r>
              <a:rPr lang="fr-FR" sz="1200" dirty="0"/>
              <a:t>Un logiciel unique qui propose les fonctionnalités de base.</a:t>
            </a:r>
          </a:p>
          <a:p>
            <a:endParaRPr lang="fr-FR" sz="1200" dirty="0"/>
          </a:p>
          <a:p>
            <a:r>
              <a:rPr lang="fr-FR" sz="1200" dirty="0"/>
              <a:t>Il répond à l'ensemble des besoins d'une entreprise et peut être implémenté sur une large majorité des secteurs d'activité.</a:t>
            </a:r>
          </a:p>
          <a:p>
            <a:endParaRPr lang="fr-FR" sz="1200" dirty="0"/>
          </a:p>
          <a:p>
            <a:r>
              <a:rPr lang="fr-FR" sz="1200" dirty="0"/>
              <a:t>Non personnalisables.</a:t>
            </a:r>
          </a:p>
          <a:p>
            <a:endParaRPr lang="fr-FR" sz="1200" dirty="0"/>
          </a:p>
          <a:p>
            <a:r>
              <a:rPr lang="fr-FR" sz="1200" dirty="0"/>
              <a:t>EX:  Sage X3, Microsoft AX, SAP S4 Hana ou SAP Business One. </a:t>
            </a:r>
          </a:p>
          <a:p>
            <a:endParaRPr lang="fr-FR" sz="1200" dirty="0"/>
          </a:p>
          <a:p>
            <a:r>
              <a:rPr lang="fr-FR" sz="1200" b="1" dirty="0"/>
              <a:t>ERP open source</a:t>
            </a:r>
          </a:p>
          <a:p>
            <a:endParaRPr lang="fr-FR" sz="1200" dirty="0"/>
          </a:p>
          <a:p>
            <a:r>
              <a:rPr lang="fr-FR" sz="1200" dirty="0"/>
              <a:t>Logiciels libres qui n'imposent pas l'acquisition d'une licence.</a:t>
            </a:r>
          </a:p>
          <a:p>
            <a:endParaRPr lang="fr-FR" sz="1200" dirty="0"/>
          </a:p>
          <a:p>
            <a:r>
              <a:rPr lang="fr-FR" sz="1200" dirty="0"/>
              <a:t>Sont nettement moins chers, mais les services associés sont minimes</a:t>
            </a:r>
          </a:p>
          <a:p>
            <a:endParaRPr lang="fr-FR" sz="1200" dirty="0"/>
          </a:p>
          <a:p>
            <a:r>
              <a:rPr lang="fr-FR" sz="1200" dirty="0"/>
              <a:t>S'adaptent parfaitement aux besoins des PME, mais imposent de bonnes connaissances en informatique</a:t>
            </a:r>
          </a:p>
          <a:p>
            <a:endParaRPr lang="fr-FR" sz="1200" dirty="0"/>
          </a:p>
          <a:p>
            <a:r>
              <a:rPr lang="fr-FR" sz="1200" dirty="0"/>
              <a:t>EX: ODOO,  ZEPHIR,  AXELOR,  APRODIX...</a:t>
            </a:r>
          </a:p>
          <a:p>
            <a:endParaRPr lang="fr-FR" sz="1200" dirty="0"/>
          </a:p>
          <a:p>
            <a:endParaRPr lang="fr-FR" dirty="0"/>
          </a:p>
          <a:p>
            <a:r>
              <a:rPr lang="fr-FR" sz="1200" dirty="0"/>
              <a:t>Parmi les dernières tendances dans le domaine de l’ERP open source, on peut citer :</a:t>
            </a:r>
          </a:p>
          <a:p>
            <a:endParaRPr lang="fr-FR" sz="1200" dirty="0"/>
          </a:p>
          <a:p>
            <a:r>
              <a:rPr lang="fr-FR" sz="1200" dirty="0"/>
              <a:t>l’intensification de la mouvance vers les ERP cloud (en ligne), beaucoup plus adaptés aux usages modernes,</a:t>
            </a:r>
            <a:br>
              <a:rPr lang="fr-FR" sz="1200" dirty="0"/>
            </a:br>
            <a:r>
              <a:rPr lang="fr-FR" sz="1200" dirty="0"/>
              <a:t> </a:t>
            </a:r>
          </a:p>
          <a:p>
            <a:r>
              <a:rPr lang="fr-FR" sz="1200" dirty="0"/>
              <a:t>des usages plus que jamais mis à l’honneur : les ERP deviennent toujours plus ergonomiques, rapides et agréables à utiliser,</a:t>
            </a:r>
            <a:br>
              <a:rPr lang="fr-FR" sz="1200" dirty="0"/>
            </a:br>
            <a:r>
              <a:rPr lang="fr-FR" sz="1200" dirty="0"/>
              <a:t> </a:t>
            </a:r>
          </a:p>
          <a:p>
            <a:r>
              <a:rPr lang="fr-FR" sz="2400" b="1" dirty="0"/>
              <a:t>ERP spécialisés : </a:t>
            </a:r>
          </a:p>
          <a:p>
            <a:endParaRPr lang="fr-FR" sz="2400" b="1" dirty="0"/>
          </a:p>
          <a:p>
            <a:r>
              <a:rPr lang="fr-FR" sz="2400" dirty="0"/>
              <a:t>Propose des fonctionnalités adaptées à chaque métier et surtout chaque secteur d'activité.</a:t>
            </a:r>
          </a:p>
          <a:p>
            <a:r>
              <a:rPr lang="fr-FR" sz="2400" dirty="0"/>
              <a:t>Les secteurs d'activités couverts sont : </a:t>
            </a:r>
          </a:p>
          <a:p>
            <a:pPr lvl="1"/>
            <a:r>
              <a:rPr lang="fr-FR" sz="2000" dirty="0"/>
              <a:t>la santé, la pharmacie, l'agroalimentaire, la chimie, la biologie, le BTP, le commerce, la logistique...</a:t>
            </a:r>
          </a:p>
          <a:p>
            <a:endParaRPr lang="fr-FR" sz="2400" dirty="0"/>
          </a:p>
          <a:p>
            <a:r>
              <a:rPr lang="fr-FR" sz="2400" dirty="0"/>
              <a:t>EX : IFS Applications, Sage X3</a:t>
            </a:r>
          </a:p>
          <a:p>
            <a:endParaRPr lang="fr-FR" sz="2400" dirty="0"/>
          </a:p>
          <a:p>
            <a:r>
              <a:rPr lang="fr-FR" sz="1200" b="1" dirty="0"/>
              <a:t>ERP en mode SaaS</a:t>
            </a:r>
          </a:p>
          <a:p>
            <a:endParaRPr lang="fr-FR" sz="1200" dirty="0"/>
          </a:p>
          <a:p>
            <a:r>
              <a:rPr lang="fr-FR" sz="1200" dirty="0"/>
              <a:t>ERP non commercialisés sous forme de logiciel, mais sous forme de service.</a:t>
            </a:r>
          </a:p>
          <a:p>
            <a:endParaRPr lang="fr-FR" sz="1200" dirty="0"/>
          </a:p>
          <a:p>
            <a:r>
              <a:rPr lang="fr-FR" sz="1200" dirty="0"/>
              <a:t>La différence notable des ERP en mode SaaS est la présence d'un serveur à distance qui permet une connexion à partir de n'importe quel ordinateur, mais aussi à partir des smartphones et des tablettes.</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11</a:t>
            </a:fld>
            <a:endParaRPr lang="fr-FR"/>
          </a:p>
        </p:txBody>
      </p:sp>
    </p:spTree>
    <p:extLst>
      <p:ext uri="{BB962C8B-B14F-4D97-AF65-F5344CB8AC3E}">
        <p14:creationId xmlns:p14="http://schemas.microsoft.com/office/powerpoint/2010/main" val="3537353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2400" dirty="0"/>
              <a:t>C’est aujourd’hui le principal frein rencontré par les entreprises qui souhaitent intégrer un ERP : le coût. </a:t>
            </a:r>
          </a:p>
          <a:p>
            <a:endParaRPr lang="fr-FR" sz="2400" dirty="0"/>
          </a:p>
          <a:p>
            <a:r>
              <a:rPr lang="fr-FR" sz="2400" dirty="0"/>
              <a:t>De fait, non seulement le coût de la licence d’un progiciel de gestion intégré coûte cher, mais en plus :</a:t>
            </a:r>
          </a:p>
          <a:p>
            <a:pPr lvl="1"/>
            <a:r>
              <a:rPr lang="fr-FR" sz="2000" dirty="0"/>
              <a:t>Sa mise en place doit être faite par des professionnels</a:t>
            </a:r>
          </a:p>
          <a:p>
            <a:pPr lvl="1"/>
            <a:r>
              <a:rPr lang="fr-FR" sz="2000" dirty="0"/>
              <a:t>Tout le système d’information doit être revu</a:t>
            </a:r>
          </a:p>
          <a:p>
            <a:pPr lvl="1"/>
            <a:r>
              <a:rPr lang="fr-FR" sz="2000" dirty="0"/>
              <a:t>Le PGI doit d’abord être mis en place dans un environnement de test</a:t>
            </a:r>
          </a:p>
          <a:p>
            <a:pPr lvl="1"/>
            <a:r>
              <a:rPr lang="fr-FR" sz="2000" dirty="0"/>
              <a:t>L’ERP doit être adapté aux exigences métiers de l’entreprise</a:t>
            </a:r>
          </a:p>
          <a:p>
            <a:pPr lvl="1"/>
            <a:r>
              <a:rPr lang="fr-FR" sz="2000" dirty="0"/>
              <a:t>Les collaborateurs/utilisateurs de l’ERP doivent être accompagnés à moyen terme</a:t>
            </a:r>
          </a:p>
          <a:p>
            <a:endParaRPr lang="fr-FR" sz="1200" dirty="0"/>
          </a:p>
          <a:p>
            <a:r>
              <a:rPr lang="fr-FR" sz="1200" dirty="0"/>
              <a:t>Extrêmement performants pour optimiser la gestion des processus et des données d’une entreprise, un ERP n’en reste pas moins une solution très coûteuse au départ.</a:t>
            </a:r>
          </a:p>
          <a:p>
            <a:r>
              <a:rPr lang="fr-FR" sz="1200" dirty="0"/>
              <a:t> L’implémentation d’un PGI doit donc être pensée très en amont pour que le rapport coût/bénéfice soit justement pesé.</a:t>
            </a:r>
          </a:p>
          <a:p>
            <a:r>
              <a:rPr lang="fr-FR" sz="1200" dirty="0"/>
              <a:t>La question qui se pose également de nos jours est : « installe-t-on le logiciel en dur, ou peut-on utiliser une version cloud ? ». </a:t>
            </a:r>
          </a:p>
          <a:p>
            <a:r>
              <a:rPr lang="fr-FR" sz="1200" dirty="0"/>
              <a:t>Tout cela évolue rapidement. Pour l’instant, l’entreprise a le choix. </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12</a:t>
            </a:fld>
            <a:endParaRPr lang="fr-FR"/>
          </a:p>
        </p:txBody>
      </p:sp>
    </p:spTree>
    <p:extLst>
      <p:ext uri="{BB962C8B-B14F-4D97-AF65-F5344CB8AC3E}">
        <p14:creationId xmlns:p14="http://schemas.microsoft.com/office/powerpoint/2010/main" val="1700781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dirty="0">
                <a:solidFill>
                  <a:srgbClr val="0070C0"/>
                </a:solidFill>
              </a:rPr>
              <a:t>Etape 1 : Réaliser un cahier des charges</a:t>
            </a:r>
          </a:p>
          <a:p>
            <a:pPr marL="0" indent="0">
              <a:buNone/>
            </a:pPr>
            <a:r>
              <a:rPr lang="fr-FR" sz="1200" dirty="0"/>
              <a:t>Il est conseillé de réaliser un </a:t>
            </a:r>
            <a:r>
              <a:rPr lang="fr-FR" sz="1200" i="1" dirty="0"/>
              <a:t>cahier des charges</a:t>
            </a:r>
            <a:r>
              <a:rPr lang="fr-FR" sz="1200" dirty="0"/>
              <a:t> précis. </a:t>
            </a:r>
          </a:p>
          <a:p>
            <a:pPr>
              <a:buFont typeface="Wingdings" panose="05000000000000000000" pitchFamily="2" charset="2"/>
              <a:buChar char="Ø"/>
            </a:pPr>
            <a:r>
              <a:rPr lang="fr-FR" sz="1200" dirty="0"/>
              <a:t>Ce document contractuel permet d’identifier et de définir les attentes et les exigences d’une entreprise.</a:t>
            </a:r>
          </a:p>
          <a:p>
            <a:pPr marL="0" indent="0">
              <a:buNone/>
            </a:pPr>
            <a:endParaRPr lang="fr-FR" sz="1200" dirty="0"/>
          </a:p>
          <a:p>
            <a:r>
              <a:rPr lang="fr-FR" sz="1200" b="1" dirty="0">
                <a:solidFill>
                  <a:srgbClr val="0070C0"/>
                </a:solidFill>
              </a:rPr>
              <a:t>Etape 2 : Faire appel à une société de conseil en système d’information</a:t>
            </a:r>
          </a:p>
          <a:p>
            <a:pPr marL="0" indent="0">
              <a:buNone/>
            </a:pPr>
            <a:r>
              <a:rPr lang="fr-FR" sz="1200" dirty="0"/>
              <a:t>Elle peut aider à choisir la solution la plus adaptée aux besoins</a:t>
            </a:r>
          </a:p>
          <a:p>
            <a:endParaRPr lang="fr-FR" dirty="0"/>
          </a:p>
          <a:p>
            <a:r>
              <a:rPr lang="fr-FR" sz="1200" b="1" dirty="0">
                <a:solidFill>
                  <a:srgbClr val="0070C0"/>
                </a:solidFill>
              </a:rPr>
              <a:t>Etape 3 : Maîtriser les fonctionnalités</a:t>
            </a:r>
          </a:p>
          <a:p>
            <a:pPr marL="0" indent="0">
              <a:buNone/>
            </a:pPr>
            <a:r>
              <a:rPr lang="fr-FR" sz="1200" dirty="0"/>
              <a:t>Assurez-vous que votre ERP ou « Enterprise Resource Planning » couvre des domaines fonctionnels (</a:t>
            </a:r>
            <a:r>
              <a:rPr lang="fr-FR" sz="1200" i="1" dirty="0"/>
              <a:t>gestion commerciale</a:t>
            </a:r>
            <a:r>
              <a:rPr lang="fr-FR" sz="1200" dirty="0"/>
              <a:t>, </a:t>
            </a:r>
            <a:r>
              <a:rPr lang="fr-FR" sz="1200" i="1" dirty="0"/>
              <a:t>gestion de la qualité</a:t>
            </a:r>
            <a:r>
              <a:rPr lang="fr-FR" sz="1200" dirty="0"/>
              <a:t>, </a:t>
            </a:r>
            <a:r>
              <a:rPr lang="fr-FR" sz="1200" i="1" dirty="0"/>
              <a:t>gestion des stocks</a:t>
            </a:r>
            <a:r>
              <a:rPr lang="fr-FR" sz="1200" dirty="0"/>
              <a:t>…). </a:t>
            </a:r>
          </a:p>
          <a:p>
            <a:pPr marL="0" indent="0">
              <a:buNone/>
            </a:pPr>
            <a:endParaRPr lang="fr-FR" sz="1200" dirty="0"/>
          </a:p>
          <a:p>
            <a:pPr>
              <a:buFont typeface="Wingdings" panose="05000000000000000000" pitchFamily="2" charset="2"/>
              <a:buChar char="ü"/>
            </a:pPr>
            <a:r>
              <a:rPr lang="fr-FR" sz="1200" dirty="0"/>
              <a:t>La solution choisie doit également intégrer des outils décisionnels comme par exemple, les tableaux de bord. </a:t>
            </a:r>
          </a:p>
          <a:p>
            <a:pPr>
              <a:buFont typeface="Wingdings" panose="05000000000000000000" pitchFamily="2" charset="2"/>
              <a:buChar char="ü"/>
            </a:pPr>
            <a:endParaRPr lang="fr-FR" sz="1200" dirty="0"/>
          </a:p>
          <a:p>
            <a:r>
              <a:rPr lang="fr-FR" sz="1200" b="1" dirty="0">
                <a:solidFill>
                  <a:srgbClr val="0070C0"/>
                </a:solidFill>
              </a:rPr>
              <a:t>Etape 4 : Sécuriser les données</a:t>
            </a:r>
          </a:p>
          <a:p>
            <a:pPr marL="0" indent="0">
              <a:buNone/>
            </a:pPr>
            <a:r>
              <a:rPr lang="fr-FR" sz="1200" i="1" dirty="0"/>
              <a:t>Sécuriser les données d’une entreprise</a:t>
            </a:r>
            <a:r>
              <a:rPr lang="fr-FR" sz="1200" dirty="0"/>
              <a:t> permet de rester compétitif en réduisant les coûts de développement. </a:t>
            </a:r>
          </a:p>
          <a:p>
            <a:pPr marL="0" indent="0">
              <a:buNone/>
            </a:pPr>
            <a:endParaRPr lang="fr-FR" sz="1200" dirty="0"/>
          </a:p>
          <a:p>
            <a:pPr>
              <a:buFont typeface="Wingdings" panose="05000000000000000000" pitchFamily="2" charset="2"/>
              <a:buChar char="Ø"/>
            </a:pPr>
            <a:r>
              <a:rPr lang="fr-FR" sz="1200" dirty="0"/>
              <a:t>Des données sécurisées permettent d’approcher plus facilement de nouveaux marchés à l’échelle nationale ou internationale.</a:t>
            </a:r>
          </a:p>
          <a:p>
            <a:pPr>
              <a:buFont typeface="Wingdings" panose="05000000000000000000" pitchFamily="2" charset="2"/>
              <a:buChar char="Ø"/>
            </a:pPr>
            <a:endParaRPr lang="fr-FR" sz="1200" dirty="0"/>
          </a:p>
          <a:p>
            <a:r>
              <a:rPr lang="fr-FR" sz="1200" b="1" dirty="0">
                <a:solidFill>
                  <a:srgbClr val="0070C0"/>
                </a:solidFill>
              </a:rPr>
              <a:t>Etape 5 : Amorcer votre projet ERP</a:t>
            </a:r>
          </a:p>
          <a:p>
            <a:pPr marL="0" indent="0">
              <a:buNone/>
            </a:pPr>
            <a:endParaRPr lang="fr-FR" sz="1200" b="1" dirty="0">
              <a:solidFill>
                <a:srgbClr val="0070C0"/>
              </a:solidFill>
            </a:endParaRPr>
          </a:p>
          <a:p>
            <a:pPr marL="0" indent="0">
              <a:buNone/>
            </a:pPr>
            <a:r>
              <a:rPr lang="fr-FR" sz="1200" dirty="0"/>
              <a:t>Pour bien amorcer le projet, il faut vérifier si la solution choisie possède une bonne ergonomie. </a:t>
            </a:r>
          </a:p>
          <a:p>
            <a:pPr marL="0" indent="0">
              <a:buNone/>
            </a:pPr>
            <a:endParaRPr lang="fr-FR" sz="1200" dirty="0"/>
          </a:p>
          <a:p>
            <a:pPr>
              <a:buFont typeface="Wingdings" panose="05000000000000000000" pitchFamily="2" charset="2"/>
              <a:buChar char="ü"/>
            </a:pPr>
            <a:r>
              <a:rPr lang="fr-FR" sz="1200" dirty="0"/>
              <a:t>Il est également recommandé de vérifier s’il s’agit d’une </a:t>
            </a:r>
            <a:r>
              <a:rPr lang="fr-FR" sz="1200" i="1" dirty="0"/>
              <a:t>solution flexible</a:t>
            </a:r>
            <a:r>
              <a:rPr lang="fr-FR" sz="1200" dirty="0"/>
              <a:t>, facilement adaptable aux différents services de votre entreprise.</a:t>
            </a:r>
          </a:p>
          <a:p>
            <a:pPr>
              <a:buFont typeface="Wingdings" panose="05000000000000000000" pitchFamily="2" charset="2"/>
              <a:buChar char="ü"/>
            </a:pPr>
            <a:endParaRPr lang="fr-FR" sz="1200" dirty="0"/>
          </a:p>
          <a:p>
            <a:r>
              <a:rPr lang="fr-FR" sz="1200" b="1" dirty="0">
                <a:solidFill>
                  <a:srgbClr val="0070C0"/>
                </a:solidFill>
              </a:rPr>
              <a:t>Etape 6 : Choisir le type d’hébergement</a:t>
            </a:r>
          </a:p>
          <a:p>
            <a:endParaRPr lang="fr-FR" sz="1200" dirty="0"/>
          </a:p>
          <a:p>
            <a:pPr marL="0" indent="0">
              <a:buNone/>
            </a:pPr>
            <a:r>
              <a:rPr lang="fr-FR" sz="1200" dirty="0"/>
              <a:t>Si vous choisissez un hébergement on-</a:t>
            </a:r>
            <a:r>
              <a:rPr lang="fr-FR" sz="1200" dirty="0" err="1"/>
              <a:t>premise</a:t>
            </a:r>
            <a:r>
              <a:rPr lang="fr-FR" sz="1200" dirty="0"/>
              <a:t>, il faudra vérifier que vos infrastructures le permettent</a:t>
            </a:r>
          </a:p>
          <a:p>
            <a:pPr marL="0" indent="0">
              <a:buNone/>
            </a:pPr>
            <a:r>
              <a:rPr lang="fr-FR" sz="1200" dirty="0"/>
              <a:t>Cependant, si vous choisissez un hébergement sur le cloud, assurez-vous d’avoir des serveurs sécurisés. </a:t>
            </a:r>
          </a:p>
          <a:p>
            <a:pPr>
              <a:buFont typeface="Wingdings" panose="05000000000000000000" pitchFamily="2" charset="2"/>
              <a:buChar char="ü"/>
            </a:pPr>
            <a:r>
              <a:rPr lang="fr-FR" sz="1200" dirty="0"/>
              <a:t>Le cloud choisi doit aussi convenir à vos besoins.</a:t>
            </a:r>
          </a:p>
          <a:p>
            <a:pPr>
              <a:buFont typeface="Wingdings" panose="05000000000000000000" pitchFamily="2" charset="2"/>
              <a:buChar char="ü"/>
            </a:pPr>
            <a:endParaRPr lang="fr-FR" sz="1200" dirty="0"/>
          </a:p>
          <a:p>
            <a:pPr>
              <a:buFont typeface="Wingdings" panose="05000000000000000000" pitchFamily="2" charset="2"/>
              <a:buChar char="Ø"/>
            </a:pPr>
            <a:endParaRPr lang="fr-FR" sz="1200" dirty="0"/>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13</a:t>
            </a:fld>
            <a:endParaRPr lang="fr-FR"/>
          </a:p>
        </p:txBody>
      </p:sp>
    </p:spTree>
    <p:extLst>
      <p:ext uri="{BB962C8B-B14F-4D97-AF65-F5344CB8AC3E}">
        <p14:creationId xmlns:p14="http://schemas.microsoft.com/office/powerpoint/2010/main" val="7433705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solidFill>
                  <a:srgbClr val="FF0000"/>
                </a:solidFill>
              </a:rPr>
              <a:t>une meilleure organisation !</a:t>
            </a:r>
          </a:p>
          <a:p>
            <a:endParaRPr lang="fr-FR" dirty="0"/>
          </a:p>
          <a:p>
            <a:r>
              <a:rPr lang="fr-FR" dirty="0"/>
              <a:t>Les avantages ERP sont les suivants :</a:t>
            </a:r>
          </a:p>
          <a:p>
            <a:pPr lvl="1"/>
            <a:r>
              <a:rPr lang="fr-FR" dirty="0"/>
              <a:t>pas de doublons ou de saisies multipliées,</a:t>
            </a:r>
          </a:p>
          <a:p>
            <a:pPr lvl="1"/>
            <a:r>
              <a:rPr lang="fr-FR" dirty="0"/>
              <a:t>logiciel disponible dans plusieurs langues,</a:t>
            </a:r>
          </a:p>
          <a:p>
            <a:pPr lvl="1"/>
            <a:r>
              <a:rPr lang="fr-FR" dirty="0"/>
              <a:t>possibilité de travailler à partir de n'importe quelle devise,</a:t>
            </a:r>
          </a:p>
          <a:p>
            <a:pPr lvl="1"/>
            <a:r>
              <a:rPr lang="fr-FR" dirty="0"/>
              <a:t>base de données unique et mise à jour en temps réel,</a:t>
            </a:r>
          </a:p>
          <a:p>
            <a:pPr lvl="1"/>
            <a:r>
              <a:rPr lang="fr-FR" dirty="0"/>
              <a:t>aucune erreur lors de la transmission des informations,</a:t>
            </a:r>
          </a:p>
          <a:p>
            <a:pPr lvl="1"/>
            <a:r>
              <a:rPr lang="fr-FR" dirty="0"/>
              <a:t>optimisation de la coordination entre les services,</a:t>
            </a:r>
          </a:p>
          <a:p>
            <a:pPr lvl="1"/>
            <a:r>
              <a:rPr lang="fr-FR" dirty="0"/>
              <a:t>meilleure gestion des stocks et des Ressources humaines.</a:t>
            </a:r>
          </a:p>
          <a:p>
            <a:endParaRPr lang="fr-FR" dirty="0"/>
          </a:p>
          <a:p>
            <a:r>
              <a:rPr lang="fr-FR" sz="2000" b="1" dirty="0">
                <a:solidFill>
                  <a:srgbClr val="FF0000"/>
                </a:solidFill>
              </a:rPr>
              <a:t>Un gain de temps et d'argent avec l’ERP !</a:t>
            </a:r>
          </a:p>
          <a:p>
            <a:pPr marL="0" indent="0">
              <a:buNone/>
            </a:pPr>
            <a:r>
              <a:rPr lang="fr-FR" sz="2000" dirty="0"/>
              <a:t>La mise en place d'un projet ERP est aussi bénéfique sur la compétitivité de l'entreprise. </a:t>
            </a:r>
          </a:p>
          <a:p>
            <a:pPr marL="0" indent="0">
              <a:buNone/>
            </a:pPr>
            <a:endParaRPr lang="fr-FR" sz="2000" dirty="0"/>
          </a:p>
          <a:p>
            <a:pPr>
              <a:buFont typeface="Wingdings" panose="05000000000000000000" pitchFamily="2" charset="2"/>
              <a:buChar char="q"/>
            </a:pPr>
            <a:r>
              <a:rPr lang="fr-FR" sz="2000" dirty="0"/>
              <a:t>un gain de temps grâce à : </a:t>
            </a:r>
          </a:p>
          <a:p>
            <a:pPr marL="742950" lvl="1" indent="-285750">
              <a:buFont typeface="Arial" panose="020B0604020202020204" pitchFamily="34" charset="0"/>
              <a:buChar char="•"/>
            </a:pPr>
            <a:r>
              <a:rPr lang="fr-FR" sz="2000" dirty="0"/>
              <a:t>la diminution des saisies,</a:t>
            </a:r>
          </a:p>
          <a:p>
            <a:pPr marL="742950" lvl="1" indent="-285750">
              <a:buFont typeface="Arial" panose="020B0604020202020204" pitchFamily="34" charset="0"/>
              <a:buChar char="•"/>
            </a:pPr>
            <a:r>
              <a:rPr lang="fr-FR" sz="2000" dirty="0"/>
              <a:t>la diminution des erreurs dans les communications d'information,</a:t>
            </a:r>
          </a:p>
          <a:p>
            <a:pPr marL="742950" lvl="1" indent="-285750">
              <a:buFont typeface="Arial" panose="020B0604020202020204" pitchFamily="34" charset="0"/>
              <a:buChar char="•"/>
            </a:pPr>
            <a:r>
              <a:rPr lang="fr-FR" sz="2000" dirty="0"/>
              <a:t>l'interconnexion entre les services,</a:t>
            </a:r>
          </a:p>
          <a:p>
            <a:pPr marL="742950" lvl="1" indent="-285750">
              <a:buFont typeface="Arial" panose="020B0604020202020204" pitchFamily="34" charset="0"/>
              <a:buChar char="•"/>
            </a:pPr>
            <a:r>
              <a:rPr lang="fr-FR" sz="2000" dirty="0"/>
              <a:t>une meilleure réactivité,</a:t>
            </a:r>
          </a:p>
          <a:p>
            <a:endParaRPr lang="fr-FR" dirty="0"/>
          </a:p>
          <a:p>
            <a:pPr>
              <a:buFont typeface="Wingdings" panose="05000000000000000000" pitchFamily="2" charset="2"/>
              <a:buChar char="q"/>
            </a:pPr>
            <a:r>
              <a:rPr lang="fr-FR" sz="2000" dirty="0"/>
              <a:t>une augmentation du chiffre d'affaires, liée à :</a:t>
            </a:r>
          </a:p>
          <a:p>
            <a:pPr marL="0" indent="0">
              <a:buNone/>
            </a:pPr>
            <a:r>
              <a:rPr lang="fr-FR" sz="2000" dirty="0"/>
              <a:t> </a:t>
            </a:r>
          </a:p>
          <a:p>
            <a:pPr marL="742950" lvl="1" indent="-285750">
              <a:buFont typeface="Arial" panose="020B0604020202020204" pitchFamily="34" charset="0"/>
              <a:buChar char="•"/>
            </a:pPr>
            <a:r>
              <a:rPr lang="fr-FR" sz="2000" dirty="0"/>
              <a:t>une meilleure gestion du CRM,</a:t>
            </a:r>
          </a:p>
          <a:p>
            <a:pPr marL="742950" lvl="1" indent="-285750">
              <a:buFont typeface="Arial" panose="020B0604020202020204" pitchFamily="34" charset="0"/>
              <a:buChar char="•"/>
            </a:pPr>
            <a:r>
              <a:rPr lang="fr-FR" sz="2000" dirty="0"/>
              <a:t>l'augmentation des ventes,</a:t>
            </a:r>
          </a:p>
          <a:p>
            <a:pPr marL="742950" lvl="1" indent="-285750">
              <a:buFont typeface="Arial" panose="020B0604020202020204" pitchFamily="34" charset="0"/>
              <a:buChar char="•"/>
            </a:pPr>
            <a:r>
              <a:rPr lang="fr-FR" sz="2000" dirty="0"/>
              <a:t>une meilleure gestion des stocks et des approvisionnements,</a:t>
            </a:r>
          </a:p>
          <a:p>
            <a:pPr marL="742950" lvl="1" indent="-285750">
              <a:buFont typeface="Arial" panose="020B0604020202020204" pitchFamily="34" charset="0"/>
              <a:buChar char="•"/>
            </a:pPr>
            <a:r>
              <a:rPr lang="fr-FR" sz="2000" dirty="0"/>
              <a:t>la motivation des salariés.</a:t>
            </a:r>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14</a:t>
            </a:fld>
            <a:endParaRPr lang="fr-FR"/>
          </a:p>
        </p:txBody>
      </p:sp>
    </p:spTree>
    <p:extLst>
      <p:ext uri="{BB962C8B-B14F-4D97-AF65-F5344CB8AC3E}">
        <p14:creationId xmlns:p14="http://schemas.microsoft.com/office/powerpoint/2010/main" val="15791721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dirty="0">
                <a:solidFill>
                  <a:srgbClr val="FF0000"/>
                </a:solidFill>
              </a:rPr>
              <a:t>« Un ERP coûte trop cher »</a:t>
            </a:r>
          </a:p>
          <a:p>
            <a:pPr marL="0" indent="0">
              <a:buNone/>
            </a:pPr>
            <a:r>
              <a:rPr lang="fr-FR" sz="1200" dirty="0"/>
              <a:t>Certains ERP peuvent coûter cher à l’achat (entre 5 000 et 100 00€ selon la taille de l’entreprise). </a:t>
            </a:r>
          </a:p>
          <a:p>
            <a:pPr marL="0" indent="0">
              <a:buNone/>
            </a:pPr>
            <a:endParaRPr lang="fr-FR" sz="1200" dirty="0"/>
          </a:p>
          <a:p>
            <a:pPr>
              <a:buFont typeface="Wingdings" panose="05000000000000000000" pitchFamily="2" charset="2"/>
              <a:buChar char="ü"/>
            </a:pPr>
            <a:r>
              <a:rPr lang="fr-FR" sz="1200" dirty="0"/>
              <a:t>Cependant, il existe des ERP sans licence et donc libres, dans ce cas, seul l’installation demandera des coûts au niveau de l’ingénierie. </a:t>
            </a:r>
          </a:p>
          <a:p>
            <a:pPr>
              <a:buFont typeface="Wingdings" panose="05000000000000000000" pitchFamily="2" charset="2"/>
              <a:buChar char="ü"/>
            </a:pPr>
            <a:endParaRPr lang="fr-FR" sz="1200" dirty="0"/>
          </a:p>
          <a:p>
            <a:pPr marL="0" indent="0">
              <a:buNone/>
            </a:pPr>
            <a:r>
              <a:rPr lang="fr-FR" sz="1200" b="1" dirty="0">
                <a:solidFill>
                  <a:srgbClr val="FF0000"/>
                </a:solidFill>
              </a:rPr>
              <a:t>!!!</a:t>
            </a:r>
            <a:r>
              <a:rPr lang="fr-FR" sz="1200" dirty="0"/>
              <a:t>  il faut également prévoir le coût de la formation des employés à ce nouvel outil.</a:t>
            </a:r>
          </a:p>
          <a:p>
            <a:endParaRPr lang="fr-FR" dirty="0"/>
          </a:p>
          <a:p>
            <a:r>
              <a:rPr lang="fr-FR" sz="1200" b="1" dirty="0">
                <a:solidFill>
                  <a:srgbClr val="FF0000"/>
                </a:solidFill>
              </a:rPr>
              <a:t>La mise en œuvre d’un ERP est trop complexe</a:t>
            </a:r>
          </a:p>
          <a:p>
            <a:pPr marL="0" indent="0">
              <a:buNone/>
            </a:pPr>
            <a:endParaRPr lang="fr-FR" sz="1200" dirty="0"/>
          </a:p>
          <a:p>
            <a:pPr marL="0" indent="0">
              <a:buNone/>
            </a:pPr>
            <a:r>
              <a:rPr lang="fr-FR" sz="1200" dirty="0"/>
              <a:t>forcément, un système qui s’intègre totalement dans l’entreprise, regroupe toutes les règles de gestion de l’activité et collecte des données dans tous les services nécessite une mise en œuvre de la même envergure. </a:t>
            </a:r>
          </a:p>
          <a:p>
            <a:pPr marL="0" indent="0">
              <a:buNone/>
            </a:pPr>
            <a:endParaRPr lang="fr-FR" sz="1200" dirty="0"/>
          </a:p>
          <a:p>
            <a:pPr>
              <a:buFont typeface="Wingdings" panose="05000000000000000000" pitchFamily="2" charset="2"/>
              <a:buChar char="Ø"/>
            </a:pPr>
            <a:r>
              <a:rPr lang="fr-FR" sz="1200" dirty="0"/>
              <a:t>D’où des critiques pointant une remise en cause des processus de l’entreprise, un paramétrage lourd, un interfaçage difficile avec le système d’information.</a:t>
            </a:r>
          </a:p>
          <a:p>
            <a:endParaRPr lang="fr-FR" dirty="0"/>
          </a:p>
          <a:p>
            <a:r>
              <a:rPr lang="fr-FR" sz="1200" b="1" dirty="0"/>
              <a:t> Il y a toujours un périmètre où l’ERP montre une faiblesse</a:t>
            </a:r>
          </a:p>
          <a:p>
            <a:pPr marL="0" indent="0">
              <a:buNone/>
            </a:pPr>
            <a:r>
              <a:rPr lang="fr-FR" sz="1200" dirty="0"/>
              <a:t>Les ERP se présentent sous forme de modules, chacun dédié à un bouquet fonctionnel. </a:t>
            </a:r>
          </a:p>
          <a:p>
            <a:pPr>
              <a:buFont typeface="Wingdings" panose="05000000000000000000" pitchFamily="2" charset="2"/>
              <a:buChar char="Ø"/>
            </a:pPr>
            <a:r>
              <a:rPr lang="fr-FR" sz="1200" dirty="0"/>
              <a:t>Dans certains projets, des entreprises ont réagi à une qualité inégale entre modules. </a:t>
            </a:r>
          </a:p>
          <a:p>
            <a:pPr>
              <a:buFont typeface="Wingdings" panose="05000000000000000000" pitchFamily="2" charset="2"/>
              <a:buChar char="Ø"/>
            </a:pPr>
            <a:r>
              <a:rPr lang="fr-FR" sz="1200" dirty="0"/>
              <a:t>Autre remarque en ce sens : un ERP a toujours un point faible.</a:t>
            </a:r>
          </a:p>
          <a:p>
            <a:pPr marL="0" indent="0">
              <a:buNone/>
            </a:pPr>
            <a:endParaRPr lang="fr-FR" sz="1200" dirty="0"/>
          </a:p>
          <a:p>
            <a:pPr marL="0" indent="0">
              <a:buNone/>
            </a:pPr>
            <a:r>
              <a:rPr lang="fr-FR" sz="1200" dirty="0"/>
              <a:t>Il convient de bien comprendre l’offre offre variée et d’y faire le bon choix pour écarter toute fonctionnalité « faible » sur un périmètre critique pour l’entreprise.</a:t>
            </a:r>
          </a:p>
          <a:p>
            <a:endParaRPr lang="fr-FR" dirty="0"/>
          </a:p>
          <a:p>
            <a:r>
              <a:rPr lang="fr-FR" sz="1200" dirty="0"/>
              <a:t>Ainsi, les entreprises industrielles ne peuvent pas se passer de fonctionnalités propres à leurs métiers, notamment la Gestion de Production Assistée par Ordinateur (GPAO). </a:t>
            </a:r>
          </a:p>
          <a:p>
            <a:endParaRPr lang="fr-FR" sz="1200" dirty="0"/>
          </a:p>
          <a:p>
            <a:pPr>
              <a:buFont typeface="Wingdings" panose="05000000000000000000" pitchFamily="2" charset="2"/>
              <a:buChar char="ü"/>
            </a:pPr>
            <a:r>
              <a:rPr lang="fr-FR" sz="1200" dirty="0"/>
              <a:t>Un ERP qui suit difficilement des processus de fabrication dans toutes leurs subtilités – par exemple demandes d’approvisionnement, mouvements de stock, ordonnancement des OF, suivi de la qualité des pièces réalisées… – sera forcément en deçà des attentes. </a:t>
            </a:r>
          </a:p>
          <a:p>
            <a:pPr>
              <a:buFont typeface="Wingdings" panose="05000000000000000000" pitchFamily="2" charset="2"/>
              <a:buChar char="ü"/>
            </a:pPr>
            <a:endParaRPr lang="fr-FR" sz="1200" dirty="0"/>
          </a:p>
          <a:p>
            <a:pPr>
              <a:buFont typeface="Wingdings" panose="05000000000000000000" pitchFamily="2" charset="2"/>
              <a:buChar char="Ø"/>
            </a:pPr>
            <a:r>
              <a:rPr lang="fr-FR" sz="1200" dirty="0"/>
              <a:t>Il est donc recommandé de choisir un ERP industriel conçu avec toutes les fonctionnalités requises en standard. Quand c’est bien le cas, l’ERP n’a aucune raison d’avoir un point faible sur les périmètres les plus stratégiques.</a:t>
            </a:r>
          </a:p>
          <a:p>
            <a:endParaRPr lang="fr-FR" dirty="0"/>
          </a:p>
          <a:p>
            <a:endParaRPr lang="fr-FR" dirty="0"/>
          </a:p>
          <a:p>
            <a:r>
              <a:rPr lang="fr-FR" sz="1200" b="1" dirty="0">
                <a:solidFill>
                  <a:srgbClr val="FF0000"/>
                </a:solidFill>
              </a:rPr>
              <a:t>Un ERP est coûteux :</a:t>
            </a:r>
          </a:p>
          <a:p>
            <a:endParaRPr lang="fr-FR" sz="1200" b="1" dirty="0"/>
          </a:p>
          <a:p>
            <a:pPr marL="0" indent="0">
              <a:buNone/>
            </a:pPr>
            <a:r>
              <a:rPr lang="fr-FR" sz="1200" dirty="0"/>
              <a:t>Un ERP implique en effet un certain coût d’acquisition :</a:t>
            </a:r>
          </a:p>
          <a:p>
            <a:pPr>
              <a:buFontTx/>
              <a:buChar char="-"/>
            </a:pPr>
            <a:r>
              <a:rPr lang="fr-FR" sz="1200" dirty="0"/>
              <a:t>matériel, </a:t>
            </a:r>
          </a:p>
          <a:p>
            <a:pPr>
              <a:buFontTx/>
              <a:buChar char="-"/>
            </a:pPr>
            <a:r>
              <a:rPr lang="fr-FR" sz="1200" dirty="0"/>
              <a:t>licences, </a:t>
            </a:r>
          </a:p>
          <a:p>
            <a:pPr>
              <a:buFontTx/>
              <a:buChar char="-"/>
            </a:pPr>
            <a:r>
              <a:rPr lang="fr-FR" sz="1200" dirty="0"/>
              <a:t>intégration, </a:t>
            </a:r>
          </a:p>
          <a:p>
            <a:pPr>
              <a:buFontTx/>
              <a:buChar char="-"/>
            </a:pPr>
            <a:r>
              <a:rPr lang="fr-FR" sz="1200" dirty="0"/>
              <a:t>formation des utilisateurs </a:t>
            </a:r>
          </a:p>
          <a:p>
            <a:pPr>
              <a:buFontTx/>
              <a:buChar char="-"/>
            </a:pPr>
            <a:r>
              <a:rPr lang="fr-FR" sz="1200" dirty="0"/>
              <a:t>coûts de possession (la maintenance et les mises à jour sur tout le cycle de vie). </a:t>
            </a:r>
          </a:p>
          <a:p>
            <a:pPr marL="0" indent="0">
              <a:buNone/>
            </a:pPr>
            <a:endParaRPr lang="fr-FR" sz="1200" dirty="0"/>
          </a:p>
          <a:p>
            <a:endParaRPr lang="fr-FR" dirty="0"/>
          </a:p>
          <a:p>
            <a:r>
              <a:rPr lang="fr-FR" sz="1200" dirty="0"/>
              <a:t>Mais sur le marché des ERP, ce déploiement sur site traditionnel côtoie des offres SaaS, soit des ERP hébergés dans le Cloud, disponibles en ligne en mode service.</a:t>
            </a:r>
          </a:p>
          <a:p>
            <a:endParaRPr lang="fr-FR" sz="1200" dirty="0"/>
          </a:p>
          <a:p>
            <a:pPr>
              <a:buFont typeface="Symbol" panose="05050102010706020507" pitchFamily="18" charset="2"/>
              <a:buChar char="Þ"/>
            </a:pPr>
            <a:r>
              <a:rPr lang="fr-FR" sz="1200" dirty="0"/>
              <a:t>prix d’un abonnement mensuel calibré pour le nombre d’utilisateurs et de fonctionnalités voulues. </a:t>
            </a:r>
          </a:p>
          <a:p>
            <a:pPr>
              <a:buFont typeface="Symbol" panose="05050102010706020507" pitchFamily="18" charset="2"/>
              <a:buChar char="Þ"/>
            </a:pPr>
            <a:endParaRPr lang="fr-FR" sz="1200" dirty="0"/>
          </a:p>
          <a:p>
            <a:pPr>
              <a:buFont typeface="Symbol" panose="05050102010706020507" pitchFamily="18" charset="2"/>
              <a:buChar char="Þ"/>
            </a:pPr>
            <a:r>
              <a:rPr lang="fr-FR" sz="1200" dirty="0"/>
              <a:t>Cet abonnement remplace donc les coûts d’acquisition et de possession de l’autre modèle et s’avère un accès bien plus économique à un ERP.</a:t>
            </a:r>
          </a:p>
          <a:p>
            <a:endParaRPr lang="fr-FR" dirty="0"/>
          </a:p>
          <a:p>
            <a:r>
              <a:rPr lang="fr-FR" sz="1200" dirty="0"/>
              <a:t>Quoi qu’il en soit, hébergé sur site ou dans le Cloud, il ne faut pas perdre de vue que l’ERP génère de telles économies et supprime tant de charges, que son ROI est la meilleure réponse à son coût. </a:t>
            </a:r>
          </a:p>
          <a:p>
            <a:endParaRPr lang="fr-FR" sz="1200" dirty="0"/>
          </a:p>
          <a:p>
            <a:pPr>
              <a:buFont typeface="Wingdings" panose="05000000000000000000" pitchFamily="2" charset="2"/>
              <a:buChar char="Ø"/>
            </a:pPr>
            <a:r>
              <a:rPr lang="fr-FR" sz="1200" dirty="0"/>
              <a:t>Il faut donc considérer la question du coût de l’ERP dans une perspective à long terme et bien calculer tous les gains financiers qu’il va générer.</a:t>
            </a:r>
          </a:p>
          <a:p>
            <a:endParaRPr lang="fr-FR" dirty="0"/>
          </a:p>
          <a:p>
            <a:r>
              <a:rPr lang="fr-FR" sz="1200" b="1" dirty="0">
                <a:solidFill>
                  <a:srgbClr val="FF0000"/>
                </a:solidFill>
              </a:rPr>
              <a:t>Un ERP est difficile à prendre en main </a:t>
            </a:r>
          </a:p>
          <a:p>
            <a:pPr marL="0" indent="0">
              <a:buNone/>
            </a:pPr>
            <a:r>
              <a:rPr lang="fr-FR" sz="1200" dirty="0"/>
              <a:t>Un ERP implique en effet des changements dans les habitudes de travail, et s’avère une solution avec un vaste champ fonctionnel que les utilisateurs doivent apprendre à utiliser. </a:t>
            </a:r>
          </a:p>
          <a:p>
            <a:pPr marL="0" indent="0">
              <a:buNone/>
            </a:pPr>
            <a:endParaRPr lang="fr-FR" sz="1200" dirty="0"/>
          </a:p>
          <a:p>
            <a:pPr>
              <a:buFont typeface="Wingdings" panose="05000000000000000000" pitchFamily="2" charset="2"/>
              <a:buChar char="Ø"/>
            </a:pPr>
            <a:r>
              <a:rPr lang="fr-FR" sz="1200" dirty="0"/>
              <a:t>C’est pourquoi il faut préparer la prise en main de la solution bien avant qu’elle n’entre en service dans l’entreprise.</a:t>
            </a:r>
          </a:p>
          <a:p>
            <a:endParaRPr lang="fr-FR" dirty="0"/>
          </a:p>
          <a:p>
            <a:pPr>
              <a:buFont typeface="Wingdings" panose="05000000000000000000" pitchFamily="2" charset="2"/>
              <a:buChar char="Ø"/>
            </a:pPr>
            <a:r>
              <a:rPr lang="fr-FR" dirty="0"/>
              <a:t>Des formations à l’outil sont indispensables. </a:t>
            </a:r>
          </a:p>
          <a:p>
            <a:pPr>
              <a:buFont typeface="Wingdings" panose="05000000000000000000" pitchFamily="2" charset="2"/>
              <a:buChar char="Ø"/>
            </a:pPr>
            <a:endParaRPr lang="fr-FR" dirty="0"/>
          </a:p>
          <a:p>
            <a:pPr>
              <a:buFont typeface="Wingdings" panose="05000000000000000000" pitchFamily="2" charset="2"/>
              <a:buChar char="ü"/>
            </a:pPr>
            <a:r>
              <a:rPr lang="fr-FR" dirty="0"/>
              <a:t>Il ne faut pas perdre de vue que si l’entreprise a bien choisi un ERP adapté à son activité, son utilisation va suivre des logiques métier que les utilisateurs ont acquises avant de passer à la nouvelle interface de l’ERP, ce qui facilite aussi l’adoption de l’outil.</a:t>
            </a:r>
          </a:p>
          <a:p>
            <a:pPr>
              <a:buFont typeface="Wingdings" panose="05000000000000000000" pitchFamily="2" charset="2"/>
              <a:buChar char="ü"/>
            </a:pPr>
            <a:endParaRPr lang="fr-FR" dirty="0"/>
          </a:p>
          <a:p>
            <a:r>
              <a:rPr lang="fr-FR" sz="1200" dirty="0"/>
              <a:t>Quand le déploiement de l’ERP génère de grandes métamorphoses, il ne faut pas hésiter à prévoir une action de conduite du changement. </a:t>
            </a:r>
          </a:p>
          <a:p>
            <a:endParaRPr lang="fr-FR" sz="1200" dirty="0"/>
          </a:p>
          <a:p>
            <a:r>
              <a:rPr lang="fr-FR" sz="1200" dirty="0"/>
              <a:t>Comme la formation, cette initiative s’anticipe bien avant la mise en œuvre de l’ERP, en amont du projet.</a:t>
            </a:r>
          </a:p>
          <a:p>
            <a:endParaRPr lang="fr-FR" dirty="0"/>
          </a:p>
          <a:p>
            <a:endParaRPr lang="fr-FR" dirty="0"/>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15</a:t>
            </a:fld>
            <a:endParaRPr lang="fr-FR"/>
          </a:p>
        </p:txBody>
      </p:sp>
    </p:spTree>
    <p:extLst>
      <p:ext uri="{BB962C8B-B14F-4D97-AF65-F5344CB8AC3E}">
        <p14:creationId xmlns:p14="http://schemas.microsoft.com/office/powerpoint/2010/main" val="9251786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dirty="0"/>
              <a:t> Les principales fonctionnalités d’un logiciel ERP sont les suivantes :</a:t>
            </a:r>
          </a:p>
          <a:p>
            <a:pPr>
              <a:buFont typeface="Arial" panose="020B0604020202020204" pitchFamily="34" charset="0"/>
              <a:buChar char="•"/>
            </a:pPr>
            <a:r>
              <a:rPr lang="fr-FR" sz="1200" dirty="0"/>
              <a:t>Gestion de la finance (comptabilité générale, analytique, budgétaire et auxiliaire)</a:t>
            </a:r>
          </a:p>
          <a:p>
            <a:pPr>
              <a:buFont typeface="Arial" panose="020B0604020202020204" pitchFamily="34" charset="0"/>
              <a:buChar char="•"/>
            </a:pPr>
            <a:r>
              <a:rPr lang="fr-FR" sz="1200" dirty="0"/>
              <a:t>Gestion de la distribution (achats, ventes, stocks)</a:t>
            </a:r>
          </a:p>
          <a:p>
            <a:pPr>
              <a:buFont typeface="Arial" panose="020B0604020202020204" pitchFamily="34" charset="0"/>
              <a:buChar char="•"/>
            </a:pPr>
            <a:r>
              <a:rPr lang="fr-FR" sz="1200" dirty="0"/>
              <a:t>Gestion de la production</a:t>
            </a:r>
          </a:p>
          <a:p>
            <a:pPr>
              <a:buFont typeface="Arial" panose="020B0604020202020204" pitchFamily="34" charset="0"/>
              <a:buChar char="•"/>
            </a:pPr>
            <a:r>
              <a:rPr lang="fr-FR" sz="1200" dirty="0"/>
              <a:t>Gestion de la chaîne logistique (WMS)</a:t>
            </a:r>
          </a:p>
          <a:p>
            <a:pPr>
              <a:buFont typeface="Arial" panose="020B0604020202020204" pitchFamily="34" charset="0"/>
              <a:buChar char="•"/>
            </a:pPr>
            <a:r>
              <a:rPr lang="fr-FR" sz="1200" dirty="0"/>
              <a:t>Gestion de la relation client (CRM)</a:t>
            </a:r>
          </a:p>
          <a:p>
            <a:pPr>
              <a:buFont typeface="Arial" panose="020B0604020202020204" pitchFamily="34" charset="0"/>
              <a:buChar char="•"/>
            </a:pPr>
            <a:r>
              <a:rPr lang="fr-FR" sz="1200" dirty="0" err="1"/>
              <a:t>Reporting</a:t>
            </a:r>
            <a:r>
              <a:rPr lang="fr-FR" sz="1200" dirty="0"/>
              <a:t> &amp; Business Intelligence</a:t>
            </a:r>
          </a:p>
          <a:p>
            <a:pPr marL="0" indent="0">
              <a:buNone/>
            </a:pPr>
            <a:endParaRPr lang="fr-FR" dirty="0"/>
          </a:p>
          <a:p>
            <a:endParaRPr lang="fr-FR" dirty="0"/>
          </a:p>
          <a:p>
            <a:r>
              <a:rPr lang="en-US" dirty="0"/>
              <a:t>ROI stands for </a:t>
            </a:r>
            <a:r>
              <a:rPr lang="en-US" b="1" i="0" dirty="0">
                <a:solidFill>
                  <a:srgbClr val="0A0A0A"/>
                </a:solidFill>
                <a:effectLst/>
                <a:latin typeface="Google Sans"/>
                <a:hlinkClick r:id="rId3"/>
              </a:rPr>
              <a:t>Return on Investment</a:t>
            </a:r>
            <a:r>
              <a:rPr lang="en-US" b="0" i="0" dirty="0">
                <a:solidFill>
                  <a:srgbClr val="0A0A0A"/>
                </a:solidFill>
                <a:effectLst/>
                <a:latin typeface="Google Sans"/>
              </a:rPr>
              <a:t>, a financial metric showing an investment's profitability by comparing gains or losses to its cost, expressed as a percentage to assess efficiency and compare different ventures.</a:t>
            </a:r>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16</a:t>
            </a:fld>
            <a:endParaRPr lang="fr-FR"/>
          </a:p>
        </p:txBody>
      </p:sp>
    </p:spTree>
    <p:extLst>
      <p:ext uri="{BB962C8B-B14F-4D97-AF65-F5344CB8AC3E}">
        <p14:creationId xmlns:p14="http://schemas.microsoft.com/office/powerpoint/2010/main" val="1281438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FR" sz="1200" dirty="0"/>
              <a:t>Contrairement au logiciel ERP tel que nous le connaissons aujourd’hui, la MRP comporte plusieurs inconvénients :</a:t>
            </a:r>
          </a:p>
          <a:p>
            <a:pPr marL="171450" indent="-171450">
              <a:buFont typeface="Arial" panose="020B0604020202020204" pitchFamily="34" charset="0"/>
              <a:buChar char="•"/>
            </a:pPr>
            <a:r>
              <a:rPr lang="fr-FR" sz="1200" dirty="0"/>
              <a:t>Sa fonctionnalité est purement limitée à l’unité de production</a:t>
            </a:r>
          </a:p>
          <a:p>
            <a:pPr marL="171450" indent="-171450">
              <a:buFont typeface="Arial" panose="020B0604020202020204" pitchFamily="34" charset="0"/>
              <a:buChar char="•"/>
            </a:pPr>
            <a:r>
              <a:rPr lang="fr-FR" sz="1200" dirty="0"/>
              <a:t>Les coûts liés sont extrêmement importants</a:t>
            </a:r>
          </a:p>
          <a:p>
            <a:pPr marL="171450" indent="-171450">
              <a:buFont typeface="Arial" panose="020B0604020202020204" pitchFamily="34" charset="0"/>
              <a:buChar char="•"/>
            </a:pPr>
            <a:r>
              <a:rPr lang="fr-FR" sz="1200" dirty="0"/>
              <a:t>Le niveau d’expertise requis pour son utilisation est particulièrement élevé</a:t>
            </a:r>
          </a:p>
          <a:p>
            <a:pPr marL="171450" indent="-171450">
              <a:buFont typeface="Arial" panose="020B0604020202020204" pitchFamily="34" charset="0"/>
              <a:buChar char="•"/>
            </a:pPr>
            <a:r>
              <a:rPr lang="fr-FR" sz="1200" dirty="0"/>
              <a:t>Sa gestion exige une importante main d’œuvre du fait de sa complexité</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3</a:t>
            </a:fld>
            <a:endParaRPr lang="fr-FR"/>
          </a:p>
        </p:txBody>
      </p:sp>
    </p:spTree>
    <p:extLst>
      <p:ext uri="{BB962C8B-B14F-4D97-AF65-F5344CB8AC3E}">
        <p14:creationId xmlns:p14="http://schemas.microsoft.com/office/powerpoint/2010/main" val="2926715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dirty="0"/>
              <a:t>Progressivement, la logique de ce cette méthode s’étend à toutes les fonctions de l’entreprise et c’est en 1990 qu’apparaît le terme d’”ERP” (</a:t>
            </a:r>
            <a:r>
              <a:rPr lang="fr-FR" sz="1200" b="1" dirty="0"/>
              <a:t>E</a:t>
            </a:r>
            <a:r>
              <a:rPr lang="fr-FR" sz="1200" dirty="0"/>
              <a:t>nterprise </a:t>
            </a:r>
            <a:r>
              <a:rPr lang="fr-FR" sz="1200" b="1" dirty="0"/>
              <a:t>R</a:t>
            </a:r>
            <a:r>
              <a:rPr lang="fr-FR" sz="1200" dirty="0"/>
              <a:t>essource </a:t>
            </a:r>
            <a:r>
              <a:rPr lang="fr-FR" sz="1200" b="1" dirty="0"/>
              <a:t>P</a:t>
            </a:r>
            <a:r>
              <a:rPr lang="fr-FR" sz="1200" dirty="0"/>
              <a:t>lanning) qui intègre la notion d’”entreprise”. </a:t>
            </a:r>
          </a:p>
          <a:p>
            <a:r>
              <a:rPr lang="fr-FR" sz="1200" dirty="0"/>
              <a:t>La logique d’ERP est universelle et prend en compte l’ensemble des unités de l’entreprise : marketing, logistique, transport, ressources humaines, etc. </a:t>
            </a:r>
          </a:p>
          <a:p>
            <a:r>
              <a:rPr lang="fr-FR" sz="1200" dirty="0"/>
              <a:t>Le déploiement de l’ERP s’accélère considérablement avec Internet, à partir des années 2000.</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4</a:t>
            </a:fld>
            <a:endParaRPr lang="fr-FR"/>
          </a:p>
        </p:txBody>
      </p:sp>
    </p:spTree>
    <p:extLst>
      <p:ext uri="{BB962C8B-B14F-4D97-AF65-F5344CB8AC3E}">
        <p14:creationId xmlns:p14="http://schemas.microsoft.com/office/powerpoint/2010/main" val="34165571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dirty="0"/>
              <a:t>Un ERP (pour </a:t>
            </a:r>
            <a:r>
              <a:rPr lang="fr-FR" sz="1200" b="1" dirty="0"/>
              <a:t>E</a:t>
            </a:r>
            <a:r>
              <a:rPr lang="fr-FR" sz="1200" dirty="0"/>
              <a:t>nterprise </a:t>
            </a:r>
            <a:r>
              <a:rPr lang="fr-FR" sz="1200" b="1" dirty="0"/>
              <a:t>R</a:t>
            </a:r>
            <a:r>
              <a:rPr lang="fr-FR" sz="1200" dirty="0"/>
              <a:t>essource </a:t>
            </a:r>
            <a:r>
              <a:rPr lang="fr-FR" sz="1200" b="1" dirty="0"/>
              <a:t>P</a:t>
            </a:r>
            <a:r>
              <a:rPr lang="fr-FR" sz="1200" dirty="0"/>
              <a:t>lanning) est une solution logicielle visant à unifier le système d’information d’une entreprise en intégrant les différentes composantes fonctionnelles autour notamment d’une base de données </a:t>
            </a:r>
            <a:r>
              <a:rPr lang="fr-FR" sz="1200" b="1" dirty="0">
                <a:solidFill>
                  <a:srgbClr val="FF0000"/>
                </a:solidFill>
              </a:rPr>
              <a:t>unique</a:t>
            </a:r>
            <a:r>
              <a:rPr lang="fr-FR" sz="1200" dirty="0"/>
              <a:t>. </a:t>
            </a:r>
          </a:p>
          <a:p>
            <a:endParaRPr lang="fr-FR" sz="1200" dirty="0"/>
          </a:p>
          <a:p>
            <a:r>
              <a:rPr lang="fr-FR" sz="1200" dirty="0"/>
              <a:t>un ERP est un système complexe qui demande du temps à appréhender et mettre en place mais qui peut être extrêmement profitable à la rentabilité d’une entreprise. </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5</a:t>
            </a:fld>
            <a:endParaRPr lang="fr-FR"/>
          </a:p>
        </p:txBody>
      </p:sp>
    </p:spTree>
    <p:extLst>
      <p:ext uri="{BB962C8B-B14F-4D97-AF65-F5344CB8AC3E}">
        <p14:creationId xmlns:p14="http://schemas.microsoft.com/office/powerpoint/2010/main" val="2219707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2000" dirty="0"/>
              <a:t>Les ERP nous viennent des Etats-Unis. C’est pourquoi ils sont souvent désignés par leur acronyme anglophone : ERP. </a:t>
            </a:r>
          </a:p>
          <a:p>
            <a:endParaRPr lang="fr-FR" sz="2000" dirty="0"/>
          </a:p>
          <a:p>
            <a:r>
              <a:rPr lang="fr-FR" sz="2000" dirty="0"/>
              <a:t>Mais il s’agit exactement de la même chose qu’un PGI, qui signifie </a:t>
            </a:r>
            <a:r>
              <a:rPr lang="fr-FR" sz="2000" b="1" dirty="0"/>
              <a:t>P</a:t>
            </a:r>
            <a:r>
              <a:rPr lang="fr-FR" sz="2000" dirty="0"/>
              <a:t>rogiciel de </a:t>
            </a:r>
            <a:r>
              <a:rPr lang="fr-FR" sz="2000" b="1" dirty="0"/>
              <a:t>G</a:t>
            </a:r>
            <a:r>
              <a:rPr lang="fr-FR" sz="2000" dirty="0"/>
              <a:t>estion </a:t>
            </a:r>
            <a:r>
              <a:rPr lang="fr-FR" sz="2000" b="1" dirty="0"/>
              <a:t>I</a:t>
            </a:r>
            <a:r>
              <a:rPr lang="fr-FR" sz="2000" dirty="0"/>
              <a:t>ntégré :</a:t>
            </a:r>
          </a:p>
          <a:p>
            <a:pPr lvl="1"/>
            <a:r>
              <a:rPr lang="fr-FR" sz="1800" b="1" dirty="0"/>
              <a:t>Un progiciel</a:t>
            </a:r>
            <a:r>
              <a:rPr lang="fr-FR" sz="1800" dirty="0"/>
              <a:t> (</a:t>
            </a:r>
            <a:r>
              <a:rPr lang="fr-FR" sz="1800" b="1" dirty="0"/>
              <a:t>pro</a:t>
            </a:r>
            <a:r>
              <a:rPr lang="fr-FR" sz="1800" dirty="0"/>
              <a:t>duit, </a:t>
            </a:r>
            <a:r>
              <a:rPr lang="fr-FR" sz="1800" b="1" dirty="0"/>
              <a:t>pro</a:t>
            </a:r>
            <a:r>
              <a:rPr lang="fr-FR" sz="1800" dirty="0"/>
              <a:t>fessionnel, l</a:t>
            </a:r>
            <a:r>
              <a:rPr lang="fr-FR" sz="1800" b="1" dirty="0"/>
              <a:t>ogiciel</a:t>
            </a:r>
            <a:r>
              <a:rPr lang="fr-FR" sz="1800" dirty="0"/>
              <a:t>) : un logiciel </a:t>
            </a:r>
            <a:r>
              <a:rPr lang="fr-FR" sz="1800" dirty="0">
                <a:solidFill>
                  <a:srgbClr val="00B0F0"/>
                </a:solidFill>
              </a:rPr>
              <a:t>professionnel standard</a:t>
            </a:r>
            <a:r>
              <a:rPr lang="fr-FR" sz="1800" dirty="0"/>
              <a:t> , un </a:t>
            </a:r>
            <a:r>
              <a:rPr lang="fr-FR" sz="1800" dirty="0">
                <a:solidFill>
                  <a:srgbClr val="00B0F0"/>
                </a:solidFill>
              </a:rPr>
              <a:t>paquet logiciel</a:t>
            </a:r>
            <a:r>
              <a:rPr lang="fr-FR" sz="1800" dirty="0"/>
              <a:t> (</a:t>
            </a:r>
            <a:r>
              <a:rPr lang="fr-FR" sz="1800" i="1" dirty="0"/>
              <a:t>software package</a:t>
            </a:r>
            <a:r>
              <a:rPr lang="fr-FR" sz="1800" dirty="0"/>
              <a:t>).</a:t>
            </a:r>
          </a:p>
          <a:p>
            <a:pPr lvl="1"/>
            <a:r>
              <a:rPr lang="fr-FR" sz="1800" dirty="0"/>
              <a:t>De </a:t>
            </a:r>
            <a:r>
              <a:rPr lang="fr-FR" sz="1800" b="1" dirty="0"/>
              <a:t>Gestion</a:t>
            </a:r>
            <a:r>
              <a:rPr lang="fr-FR" sz="1800" dirty="0"/>
              <a:t> : conçu pour </a:t>
            </a:r>
            <a:r>
              <a:rPr lang="fr-FR" sz="1800" dirty="0">
                <a:solidFill>
                  <a:srgbClr val="00B0F0"/>
                </a:solidFill>
              </a:rPr>
              <a:t>gérer</a:t>
            </a:r>
            <a:r>
              <a:rPr lang="fr-FR" sz="1800" dirty="0"/>
              <a:t> l’entreprise.</a:t>
            </a:r>
          </a:p>
          <a:p>
            <a:pPr lvl="1"/>
            <a:r>
              <a:rPr lang="fr-FR" sz="1800" b="1" dirty="0"/>
              <a:t>Intégré </a:t>
            </a:r>
            <a:r>
              <a:rPr lang="fr-FR" sz="1800" dirty="0"/>
              <a:t>:  </a:t>
            </a:r>
            <a:r>
              <a:rPr lang="fr-FR" sz="1800" dirty="0">
                <a:solidFill>
                  <a:srgbClr val="00B0F0"/>
                </a:solidFill>
              </a:rPr>
              <a:t>centralisé</a:t>
            </a:r>
            <a:r>
              <a:rPr lang="fr-FR" sz="1800" dirty="0"/>
              <a:t> et couvre la </a:t>
            </a:r>
            <a:r>
              <a:rPr lang="fr-FR" sz="1800" dirty="0">
                <a:solidFill>
                  <a:srgbClr val="00B0F0"/>
                </a:solidFill>
              </a:rPr>
              <a:t>totalité</a:t>
            </a:r>
            <a:r>
              <a:rPr lang="fr-FR" sz="1800" dirty="0"/>
              <a:t> des fonctions de l’entreprise.</a:t>
            </a:r>
          </a:p>
          <a:p>
            <a:endParaRPr lang="fr-FR" sz="2000" dirty="0"/>
          </a:p>
          <a:p>
            <a:r>
              <a:rPr lang="fr-FR" sz="2000" dirty="0"/>
              <a:t>=&gt; Donc PGI = ERP = logiciel de planification des ressources de l’entreprise. </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6</a:t>
            </a:fld>
            <a:endParaRPr lang="fr-FR"/>
          </a:p>
        </p:txBody>
      </p:sp>
    </p:spTree>
    <p:extLst>
      <p:ext uri="{BB962C8B-B14F-4D97-AF65-F5344CB8AC3E}">
        <p14:creationId xmlns:p14="http://schemas.microsoft.com/office/powerpoint/2010/main" val="30865053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2000" dirty="0"/>
              <a:t>Un ERP a vocation à traiter différents pôles de l’entreprise : </a:t>
            </a:r>
          </a:p>
          <a:p>
            <a:pPr lvl="1"/>
            <a:r>
              <a:rPr lang="fr-FR" sz="1800" dirty="0"/>
              <a:t>la gestion de la relation client (CRM),</a:t>
            </a:r>
          </a:p>
          <a:p>
            <a:pPr lvl="1"/>
            <a:r>
              <a:rPr lang="fr-FR" sz="1800" dirty="0"/>
              <a:t>la gestion des commandes (devis, facturation),</a:t>
            </a:r>
          </a:p>
          <a:p>
            <a:pPr lvl="1"/>
            <a:r>
              <a:rPr lang="fr-FR" sz="1800" dirty="0"/>
              <a:t>la gestion des ressources humaines,</a:t>
            </a:r>
          </a:p>
          <a:p>
            <a:pPr lvl="1"/>
            <a:r>
              <a:rPr lang="fr-FR" sz="1800" dirty="0"/>
              <a:t>la gestion commerciale,</a:t>
            </a:r>
          </a:p>
          <a:p>
            <a:pPr lvl="1"/>
            <a:r>
              <a:rPr lang="fr-FR" sz="1800" dirty="0"/>
              <a:t>la gestion des stocks,</a:t>
            </a:r>
          </a:p>
          <a:p>
            <a:pPr lvl="1"/>
            <a:r>
              <a:rPr lang="fr-FR" sz="1800" dirty="0"/>
              <a:t>la gestion financière et de la comptabilité,</a:t>
            </a:r>
          </a:p>
          <a:p>
            <a:pPr lvl="1"/>
            <a:r>
              <a:rPr lang="fr-FR" sz="1800" dirty="0"/>
              <a:t>la gestion de projets,</a:t>
            </a:r>
          </a:p>
          <a:p>
            <a:pPr lvl="1"/>
            <a:r>
              <a:rPr lang="fr-FR" sz="1800" dirty="0"/>
              <a:t>la production, etc.</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7</a:t>
            </a:fld>
            <a:endParaRPr lang="fr-FR"/>
          </a:p>
        </p:txBody>
      </p:sp>
    </p:spTree>
    <p:extLst>
      <p:ext uri="{BB962C8B-B14F-4D97-AF65-F5344CB8AC3E}">
        <p14:creationId xmlns:p14="http://schemas.microsoft.com/office/powerpoint/2010/main" val="31575239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2000" dirty="0"/>
              <a:t>Avant l’arrivée des ERP, les données devaient entrées manuellement par les différents services. </a:t>
            </a:r>
          </a:p>
          <a:p>
            <a:endParaRPr lang="fr-FR" sz="2000" dirty="0"/>
          </a:p>
          <a:p>
            <a:r>
              <a:rPr lang="fr-FR" sz="2000" u="sng" dirty="0"/>
              <a:t>Résultat</a:t>
            </a:r>
            <a:r>
              <a:rPr lang="fr-FR" sz="2000" dirty="0"/>
              <a:t> :</a:t>
            </a:r>
          </a:p>
          <a:p>
            <a:pPr lvl="1"/>
            <a:r>
              <a:rPr lang="fr-FR" sz="1800" dirty="0"/>
              <a:t>Perte de temps (la même donnée doit être entrée par différentes personnes)</a:t>
            </a:r>
          </a:p>
          <a:p>
            <a:pPr lvl="1"/>
            <a:r>
              <a:rPr lang="fr-FR" sz="1800" dirty="0"/>
              <a:t>Duplication des données (certaines données peuvent être entrées en double)</a:t>
            </a:r>
          </a:p>
          <a:p>
            <a:pPr lvl="1"/>
            <a:r>
              <a:rPr lang="fr-FR" sz="1800" dirty="0"/>
              <a:t>Perte de données (liée à des bugs informatiques ou à des erreurs humaines)</a:t>
            </a:r>
          </a:p>
          <a:p>
            <a:pPr lvl="1"/>
            <a:r>
              <a:rPr lang="fr-FR" sz="1800" dirty="0"/>
              <a:t>« Falsification » des données (liée à des erreurs humaines)</a:t>
            </a:r>
          </a:p>
          <a:p>
            <a:pPr>
              <a:lnSpc>
                <a:spcPct val="120000"/>
              </a:lnSpc>
            </a:pPr>
            <a:endParaRPr lang="fr-FR" sz="1900" dirty="0"/>
          </a:p>
          <a:p>
            <a:pPr>
              <a:lnSpc>
                <a:spcPct val="120000"/>
              </a:lnSpc>
            </a:pPr>
            <a:r>
              <a:rPr lang="fr-FR" sz="1900" dirty="0"/>
              <a:t>De fait, dans les grandes entreprises, avant l’arrivée des ERP/PGI, des contrôleurs de gestion étaient souvent affectés à la vérification de ces éléments ! </a:t>
            </a:r>
          </a:p>
          <a:p>
            <a:pPr lvl="3"/>
            <a:r>
              <a:rPr lang="fr-FR" sz="2200" dirty="0"/>
              <a:t>La perte de rentabilité était considérable.</a:t>
            </a:r>
          </a:p>
          <a:p>
            <a:endParaRPr lang="fr-FR" dirty="0"/>
          </a:p>
          <a:p>
            <a:r>
              <a:rPr lang="fr-FR" sz="1900" dirty="0"/>
              <a:t>Un ERP/PGI permet donc :</a:t>
            </a:r>
          </a:p>
          <a:p>
            <a:pPr lvl="1"/>
            <a:r>
              <a:rPr lang="fr-FR" sz="1700" dirty="0"/>
              <a:t>une optimisation des processus, </a:t>
            </a:r>
          </a:p>
          <a:p>
            <a:pPr lvl="1"/>
            <a:r>
              <a:rPr lang="fr-FR" sz="1700" dirty="0"/>
              <a:t>une réduction du temps de gestion des données de l’entreprise </a:t>
            </a:r>
          </a:p>
          <a:p>
            <a:pPr lvl="1"/>
            <a:r>
              <a:rPr lang="fr-FR" sz="1700" dirty="0"/>
              <a:t>une centralisation de ces données qui sont dès lors, selon les autorisations accordées, accessibles à tous les utilisateurs sous la forme qui les intéresse.</a:t>
            </a:r>
          </a:p>
          <a:p>
            <a:endParaRPr lang="fr-FR" dirty="0"/>
          </a:p>
          <a:p>
            <a:r>
              <a:rPr lang="fr-FR" dirty="0"/>
              <a:t>L’objectif de l’ERP est d’augmenter la </a:t>
            </a:r>
            <a:r>
              <a:rPr lang="fr-FR" b="1" dirty="0">
                <a:solidFill>
                  <a:srgbClr val="FF0000"/>
                </a:solidFill>
              </a:rPr>
              <a:t>performance</a:t>
            </a:r>
            <a:r>
              <a:rPr lang="fr-FR" dirty="0"/>
              <a:t> globale de l’entreprise. </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8</a:t>
            </a:fld>
            <a:endParaRPr lang="fr-FR"/>
          </a:p>
        </p:txBody>
      </p:sp>
    </p:spTree>
    <p:extLst>
      <p:ext uri="{BB962C8B-B14F-4D97-AF65-F5344CB8AC3E}">
        <p14:creationId xmlns:p14="http://schemas.microsoft.com/office/powerpoint/2010/main" val="1633687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a:p>
            <a:r>
              <a:rPr lang="fr-FR" sz="1200" dirty="0"/>
              <a:t>Le principe d’un ERP est de centraliser la base de données de l’entreprise. </a:t>
            </a:r>
          </a:p>
          <a:p>
            <a:endParaRPr lang="fr-FR" sz="1200" dirty="0"/>
          </a:p>
          <a:p>
            <a:r>
              <a:rPr lang="fr-FR" sz="1200" dirty="0"/>
              <a:t>C’est-à-dire que le fait d’entrer ou de modifier une donnée dans l’un ou l’autre des modules (gestion des ventes, des stocks, de la production, etc.) impacte tous les autres modules : la base de données est mise à jour et applique la modification à toute l’entreprise</a:t>
            </a:r>
          </a:p>
          <a:p>
            <a:endParaRPr lang="fr-FR" sz="1200" dirty="0"/>
          </a:p>
          <a:p>
            <a:r>
              <a:rPr lang="fr-FR" sz="1200" dirty="0"/>
              <a:t>Par exemple, si un commercial/vendeur entre une vente sur son terminal (qui peut être mobile), l’ERP va immédiatement et automatiquement appliquer cette vente sur le stock, le journal des ventes, le grand livre (comptabilité) et le compte de résultat. </a:t>
            </a:r>
          </a:p>
          <a:p>
            <a:endParaRPr lang="fr-FR" sz="1200" dirty="0"/>
          </a:p>
          <a:p>
            <a:r>
              <a:rPr lang="fr-FR" sz="1200" dirty="0"/>
              <a:t>Et ce, en </a:t>
            </a:r>
            <a:r>
              <a:rPr lang="fr-FR" sz="1200" dirty="0">
                <a:solidFill>
                  <a:srgbClr val="FF0000"/>
                </a:solidFill>
              </a:rPr>
              <a:t>temps réel </a:t>
            </a:r>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9</a:t>
            </a:fld>
            <a:endParaRPr lang="fr-FR"/>
          </a:p>
        </p:txBody>
      </p:sp>
    </p:spTree>
    <p:extLst>
      <p:ext uri="{BB962C8B-B14F-4D97-AF65-F5344CB8AC3E}">
        <p14:creationId xmlns:p14="http://schemas.microsoft.com/office/powerpoint/2010/main" val="34059328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2400" dirty="0"/>
              <a:t>Un logiciel ERP se divise en plusieurs </a:t>
            </a:r>
            <a:r>
              <a:rPr lang="fr-FR" sz="2400" dirty="0">
                <a:solidFill>
                  <a:srgbClr val="FF0000"/>
                </a:solidFill>
              </a:rPr>
              <a:t>modules</a:t>
            </a:r>
            <a:r>
              <a:rPr lang="fr-FR" sz="2400" dirty="0"/>
              <a:t> ERP. </a:t>
            </a:r>
          </a:p>
          <a:p>
            <a:endParaRPr lang="fr-FR" sz="2400" dirty="0"/>
          </a:p>
          <a:p>
            <a:r>
              <a:rPr lang="fr-FR" sz="2400" dirty="0"/>
              <a:t>Chacun :</a:t>
            </a:r>
          </a:p>
          <a:p>
            <a:pPr lvl="1"/>
            <a:r>
              <a:rPr lang="fr-FR" sz="2000" dirty="0"/>
              <a:t>possède ses propres fonctionnalités,</a:t>
            </a:r>
          </a:p>
          <a:p>
            <a:pPr lvl="1"/>
            <a:r>
              <a:rPr lang="fr-FR" sz="2000" dirty="0"/>
              <a:t>et se destine à l'un des services de l'entreprise.</a:t>
            </a:r>
          </a:p>
          <a:p>
            <a:endParaRPr lang="fr-FR" sz="2400" dirty="0"/>
          </a:p>
          <a:p>
            <a:r>
              <a:rPr lang="fr-FR" sz="2400" dirty="0"/>
              <a:t>L'information étant centralisée, tous les modules se </a:t>
            </a:r>
            <a:r>
              <a:rPr lang="fr-FR" sz="2400" dirty="0">
                <a:solidFill>
                  <a:srgbClr val="FF0000"/>
                </a:solidFill>
              </a:rPr>
              <a:t>coordonnent</a:t>
            </a:r>
            <a:r>
              <a:rPr lang="fr-FR" sz="2400" dirty="0"/>
              <a:t>.</a:t>
            </a:r>
          </a:p>
          <a:p>
            <a:endParaRPr lang="fr-FR" dirty="0"/>
          </a:p>
        </p:txBody>
      </p:sp>
      <p:sp>
        <p:nvSpPr>
          <p:cNvPr id="4" name="Espace réservé du numéro de diapositive 3"/>
          <p:cNvSpPr>
            <a:spLocks noGrp="1"/>
          </p:cNvSpPr>
          <p:nvPr>
            <p:ph type="sldNum" sz="quarter" idx="5"/>
          </p:nvPr>
        </p:nvSpPr>
        <p:spPr/>
        <p:txBody>
          <a:bodyPr/>
          <a:lstStyle/>
          <a:p>
            <a:fld id="{0124D20D-3E55-44C2-BE8F-B44F49552835}" type="slidenum">
              <a:rPr lang="fr-FR" smtClean="0"/>
              <a:t>10</a:t>
            </a:fld>
            <a:endParaRPr lang="fr-FR"/>
          </a:p>
        </p:txBody>
      </p:sp>
    </p:spTree>
    <p:extLst>
      <p:ext uri="{BB962C8B-B14F-4D97-AF65-F5344CB8AC3E}">
        <p14:creationId xmlns:p14="http://schemas.microsoft.com/office/powerpoint/2010/main" val="16440172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2063115" y="630937"/>
            <a:ext cx="5230368"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808892" y="1098388"/>
            <a:ext cx="7738814" cy="4394988"/>
          </a:xfrm>
        </p:spPr>
        <p:txBody>
          <a:bodyPr anchor="ctr">
            <a:noAutofit/>
          </a:bodyPr>
          <a:lstStyle>
            <a:lvl1pPr algn="ctr">
              <a:defRPr sz="7500" spc="600" baseline="0"/>
            </a:lvl1pPr>
          </a:lstStyle>
          <a:p>
            <a:r>
              <a:rPr lang="fr-FR"/>
              <a:t>Modifiez le style du titre</a:t>
            </a:r>
            <a:endParaRPr lang="en-US" dirty="0"/>
          </a:p>
        </p:txBody>
      </p:sp>
      <p:sp>
        <p:nvSpPr>
          <p:cNvPr id="3" name="Subtitle 2"/>
          <p:cNvSpPr>
            <a:spLocks noGrp="1"/>
          </p:cNvSpPr>
          <p:nvPr>
            <p:ph type="subTitle" idx="1"/>
          </p:nvPr>
        </p:nvSpPr>
        <p:spPr>
          <a:xfrm>
            <a:off x="1661284" y="5979197"/>
            <a:ext cx="6034030" cy="742279"/>
          </a:xfrm>
        </p:spPr>
        <p:txBody>
          <a:bodyPr anchor="t">
            <a:normAutofit/>
          </a:bodyPr>
          <a:lstStyle>
            <a:lvl1pPr marL="0" indent="0" algn="ctr">
              <a:lnSpc>
                <a:spcPct val="100000"/>
              </a:lnSpc>
              <a:buNone/>
              <a:defRPr sz="1500" b="1" i="0" cap="all" spc="30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Modifiez le style des sous-titres du masque</a:t>
            </a:r>
            <a:endParaRPr lang="en-US" dirty="0"/>
          </a:p>
        </p:txBody>
      </p:sp>
      <p:sp>
        <p:nvSpPr>
          <p:cNvPr id="4" name="Date Placeholder 3"/>
          <p:cNvSpPr>
            <a:spLocks noGrp="1"/>
          </p:cNvSpPr>
          <p:nvPr>
            <p:ph type="dt" sz="half" idx="10"/>
          </p:nvPr>
        </p:nvSpPr>
        <p:spPr>
          <a:xfrm>
            <a:off x="808892" y="6375679"/>
            <a:ext cx="1747292" cy="348462"/>
          </a:xfrm>
        </p:spPr>
        <p:txBody>
          <a:bodyPr/>
          <a:lstStyle>
            <a:lvl1pPr>
              <a:defRPr baseline="0">
                <a:solidFill>
                  <a:schemeClr val="accent1">
                    <a:lumMod val="50000"/>
                  </a:schemeClr>
                </a:solidFill>
              </a:defRPr>
            </a:lvl1pPr>
          </a:lstStyle>
          <a:p>
            <a:fld id="{820497F0-C373-4C88-BA2B-B70AA8654159}" type="datetime1">
              <a:rPr lang="en-US" smtClean="0"/>
              <a:t>12/14/2025</a:t>
            </a:fld>
            <a:endParaRPr lang="en-US"/>
          </a:p>
        </p:txBody>
      </p:sp>
      <p:sp>
        <p:nvSpPr>
          <p:cNvPr id="5" name="Footer Placeholder 4"/>
          <p:cNvSpPr>
            <a:spLocks noGrp="1"/>
          </p:cNvSpPr>
          <p:nvPr>
            <p:ph type="ftr" sz="quarter" idx="11"/>
          </p:nvPr>
        </p:nvSpPr>
        <p:spPr>
          <a:xfrm>
            <a:off x="3135249" y="6375679"/>
            <a:ext cx="3086100" cy="345796"/>
          </a:xfrm>
        </p:spPr>
        <p:txBody>
          <a:bodyPr/>
          <a:lstStyle>
            <a:lvl1pPr>
              <a:defRPr baseline="0">
                <a:solidFill>
                  <a:schemeClr val="accent1">
                    <a:lumMod val="50000"/>
                  </a:schemeClr>
                </a:solidFill>
              </a:defRPr>
            </a:lvl1pPr>
          </a:lstStyle>
          <a:p>
            <a:endParaRPr lang="en-US"/>
          </a:p>
        </p:txBody>
      </p:sp>
      <p:sp>
        <p:nvSpPr>
          <p:cNvPr id="6" name="Slide Number Placeholder 5"/>
          <p:cNvSpPr>
            <a:spLocks noGrp="1"/>
          </p:cNvSpPr>
          <p:nvPr>
            <p:ph type="sldNum" sz="quarter" idx="12"/>
          </p:nvPr>
        </p:nvSpPr>
        <p:spPr>
          <a:xfrm>
            <a:off x="6800414" y="6375679"/>
            <a:ext cx="1747292" cy="345796"/>
          </a:xfrm>
        </p:spPr>
        <p:txBody>
          <a:bodyPr/>
          <a:lstStyle>
            <a:lvl1pPr>
              <a:defRPr baseline="0">
                <a:solidFill>
                  <a:schemeClr val="accent1">
                    <a:lumMod val="50000"/>
                  </a:schemeClr>
                </a:solidFill>
              </a:defRPr>
            </a:lvl1pPr>
          </a:lstStyle>
          <a:p>
            <a:fld id="{C1FF6DA9-008F-8B48-92A6-B652298478BF}" type="slidenum">
              <a:rPr lang="en-US" smtClean="0"/>
              <a:t>‹N°›</a:t>
            </a:fld>
            <a:endParaRPr lang="en-US"/>
          </a:p>
        </p:txBody>
      </p:sp>
      <p:sp>
        <p:nvSpPr>
          <p:cNvPr id="13" name="Rectangle 12"/>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left edge border"/>
          <p:cNvSpPr/>
          <p:nvPr/>
        </p:nvSpPr>
        <p:spPr>
          <a:xfrm>
            <a:off x="0" y="0"/>
            <a:ext cx="212598"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8198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7BB1F7C-888D-4352-8AFB-C85C4517A477}" type="datetime1">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090955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6911" y="382386"/>
            <a:ext cx="1771930" cy="560040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942974" y="382386"/>
            <a:ext cx="5809517" cy="560040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59DA75AC-8CF3-4CF2-8A3D-5B07DE34BDFC}" type="datetime1">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136518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8392663-24B2-4A9A-9144-9EFB352F4BA1}" type="datetime1">
              <a:rPr lang="en-US" smtClean="0"/>
              <a:t>12/14/2025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239533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11" name="Freeform 6"/>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bg2"/>
          </a:solidFill>
          <a:ln w="0">
            <a:noFill/>
            <a:prstDash val="solid"/>
            <a:round/>
            <a:headEnd/>
            <a:tailEnd/>
          </a:ln>
        </p:spPr>
      </p:sp>
      <p:sp>
        <p:nvSpPr>
          <p:cNvPr id="2" name="Title 1"/>
          <p:cNvSpPr>
            <a:spLocks noGrp="1"/>
          </p:cNvSpPr>
          <p:nvPr>
            <p:ph type="title"/>
          </p:nvPr>
        </p:nvSpPr>
        <p:spPr>
          <a:xfrm>
            <a:off x="2432197" y="1073889"/>
            <a:ext cx="6140303" cy="4064627"/>
          </a:xfrm>
        </p:spPr>
        <p:txBody>
          <a:bodyPr anchor="b">
            <a:normAutofit/>
          </a:bodyPr>
          <a:lstStyle>
            <a:lvl1pPr>
              <a:defRPr sz="6300" spc="600" baseline="0">
                <a:solidFill>
                  <a:schemeClr val="tx2"/>
                </a:solidFill>
              </a:defRPr>
            </a:lvl1pPr>
          </a:lstStyle>
          <a:p>
            <a:r>
              <a:rPr lang="fr-FR"/>
              <a:t>Modifiez le style du titre</a:t>
            </a:r>
            <a:endParaRPr lang="en-US" dirty="0"/>
          </a:p>
        </p:txBody>
      </p:sp>
      <p:sp>
        <p:nvSpPr>
          <p:cNvPr id="3" name="Text Placeholder 2"/>
          <p:cNvSpPr>
            <a:spLocks noGrp="1"/>
          </p:cNvSpPr>
          <p:nvPr>
            <p:ph type="body" idx="1"/>
          </p:nvPr>
        </p:nvSpPr>
        <p:spPr>
          <a:xfrm>
            <a:off x="2432198" y="5159782"/>
            <a:ext cx="5263116" cy="951135"/>
          </a:xfrm>
        </p:spPr>
        <p:txBody>
          <a:bodyPr>
            <a:normAutofit/>
          </a:bodyPr>
          <a:lstStyle>
            <a:lvl1pPr marL="0" indent="0">
              <a:lnSpc>
                <a:spcPct val="100000"/>
              </a:lnSpc>
              <a:buNone/>
              <a:defRPr sz="1500" b="1" i="0" cap="all" spc="300" baseline="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a:xfrm>
            <a:off x="2427410" y="6375679"/>
            <a:ext cx="1120460" cy="348462"/>
          </a:xfrm>
        </p:spPr>
        <p:txBody>
          <a:bodyPr/>
          <a:lstStyle>
            <a:lvl1pPr>
              <a:defRPr baseline="0">
                <a:solidFill>
                  <a:schemeClr val="tx2"/>
                </a:solidFill>
              </a:defRPr>
            </a:lvl1pPr>
          </a:lstStyle>
          <a:p>
            <a:fld id="{83763F78-C272-4EA4-9EA9-BB6BF699670C}" type="datetime1">
              <a:rPr lang="en-US" smtClean="0"/>
              <a:t>12/14/2025</a:t>
            </a:fld>
            <a:endParaRPr lang="en-US"/>
          </a:p>
        </p:txBody>
      </p:sp>
      <p:sp>
        <p:nvSpPr>
          <p:cNvPr id="5" name="Footer Placeholder 4"/>
          <p:cNvSpPr>
            <a:spLocks noGrp="1"/>
          </p:cNvSpPr>
          <p:nvPr>
            <p:ph type="ftr" sz="quarter" idx="11"/>
          </p:nvPr>
        </p:nvSpPr>
        <p:spPr>
          <a:xfrm>
            <a:off x="3959298" y="6375679"/>
            <a:ext cx="3086100" cy="345796"/>
          </a:xfrm>
        </p:spPr>
        <p:txBody>
          <a:bodyPr/>
          <a:lstStyle>
            <a:lvl1pP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456825" y="6375679"/>
            <a:ext cx="1115675" cy="345796"/>
          </a:xfrm>
        </p:spPr>
        <p:txBody>
          <a:bodyPr/>
          <a:lstStyle>
            <a:lvl1pPr>
              <a:defRPr baseline="0">
                <a:solidFill>
                  <a:schemeClr val="tx2"/>
                </a:solidFill>
              </a:defRPr>
            </a:lvl1pPr>
          </a:lstStyle>
          <a:p>
            <a:fld id="{C1FF6DA9-008F-8B48-92A6-B652298478BF}" type="slidenum">
              <a:rPr lang="en-US" smtClean="0"/>
              <a:t>‹N°›</a:t>
            </a:fld>
            <a:endParaRPr lang="en-US"/>
          </a:p>
        </p:txBody>
      </p:sp>
      <p:sp>
        <p:nvSpPr>
          <p:cNvPr id="16" name="Freeform 11"/>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nvGrpSpPr>
          <p:cNvPr id="7" name="Group 6" title="left scallop shape"/>
          <p:cNvGrpSpPr/>
          <p:nvPr/>
        </p:nvGrpSpPr>
        <p:grpSpPr>
          <a:xfrm>
            <a:off x="0" y="0"/>
            <a:ext cx="2110979" cy="6858000"/>
            <a:chOff x="0" y="0"/>
            <a:chExt cx="2110979" cy="6858000"/>
          </a:xfrm>
        </p:grpSpPr>
        <p:sp>
          <p:nvSpPr>
            <p:cNvPr id="9" name="Freeform 8" title="left scallop shape"/>
            <p:cNvSpPr/>
            <p:nvPr/>
          </p:nvSpPr>
          <p:spPr bwMode="auto">
            <a:xfrm>
              <a:off x="0" y="0"/>
              <a:ext cx="2110979"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0" name="Freeform 11" title="left scallop inline"/>
            <p:cNvSpPr/>
            <p:nvPr/>
          </p:nvSpPr>
          <p:spPr bwMode="auto">
            <a:xfrm>
              <a:off x="655786" y="0"/>
              <a:ext cx="1234679"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391442387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942975" y="2286000"/>
            <a:ext cx="3593592"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985846" y="2286000"/>
            <a:ext cx="3593592" cy="36195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81B9C74-C3DA-4D5A-8C50-741244D06CF9}" type="datetime1">
              <a:rPr lang="en-US" smtClean="0"/>
              <a:t>12/14/2025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91111958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942975" y="381001"/>
            <a:ext cx="7629525" cy="1493517"/>
          </a:xfrm>
        </p:spPr>
        <p:txBody>
          <a:bodyPr/>
          <a:lstStyle/>
          <a:p>
            <a:r>
              <a:rPr lang="fr-FR"/>
              <a:t>Modifiez le style du titre</a:t>
            </a:r>
            <a:endParaRPr lang="en-US" dirty="0"/>
          </a:p>
        </p:txBody>
      </p:sp>
      <p:sp>
        <p:nvSpPr>
          <p:cNvPr id="3" name="Text Placeholder 2"/>
          <p:cNvSpPr>
            <a:spLocks noGrp="1"/>
          </p:cNvSpPr>
          <p:nvPr>
            <p:ph type="body" idx="1"/>
          </p:nvPr>
        </p:nvSpPr>
        <p:spPr>
          <a:xfrm>
            <a:off x="941832"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4" name="Content Placeholder 3"/>
          <p:cNvSpPr>
            <a:spLocks noGrp="1"/>
          </p:cNvSpPr>
          <p:nvPr>
            <p:ph sz="half" idx="2"/>
          </p:nvPr>
        </p:nvSpPr>
        <p:spPr>
          <a:xfrm>
            <a:off x="941832" y="2909102"/>
            <a:ext cx="361188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975398" y="2199634"/>
            <a:ext cx="3611880" cy="632529"/>
          </a:xfrm>
        </p:spPr>
        <p:txBody>
          <a:bodyPr anchor="b">
            <a:noAutofit/>
          </a:bodyPr>
          <a:lstStyle>
            <a:lvl1pPr marL="0" indent="0">
              <a:lnSpc>
                <a:spcPct val="100000"/>
              </a:lnSpc>
              <a:buNone/>
              <a:defRPr sz="1800" b="1" cap="all" spc="15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Cliquez pour modifier les styles du texte du masque</a:t>
            </a:r>
          </a:p>
        </p:txBody>
      </p:sp>
      <p:sp>
        <p:nvSpPr>
          <p:cNvPr id="6" name="Content Placeholder 5"/>
          <p:cNvSpPr>
            <a:spLocks noGrp="1"/>
          </p:cNvSpPr>
          <p:nvPr>
            <p:ph sz="quarter" idx="4"/>
          </p:nvPr>
        </p:nvSpPr>
        <p:spPr>
          <a:xfrm>
            <a:off x="4975398" y="2909102"/>
            <a:ext cx="3611880" cy="299639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3141F8F-DD07-40E3-BA37-276B0C4E9CF1}" type="datetime1">
              <a:rPr lang="en-US" smtClean="0"/>
              <a:t>12/14/2025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51684218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88F5CDB9-D599-4BA9-8F43-3F04E96AA1D7}" type="datetime1">
              <a:rPr lang="en-US" smtClean="0"/>
              <a:t>12/14/2025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8721401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045A67-2A3D-4FA6-9779-98D360B89ADB}" type="datetime1">
              <a:rPr lang="en-US" smtClean="0"/>
              <a:t>12/14/2025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877651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7"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6253414" y="457200"/>
            <a:ext cx="2319086" cy="1196671"/>
          </a:xfrm>
        </p:spPr>
        <p:txBody>
          <a:bodyPr anchor="b">
            <a:normAutofit/>
          </a:bodyPr>
          <a:lstStyle>
            <a:lvl1pPr>
              <a:lnSpc>
                <a:spcPct val="100000"/>
              </a:lnSpc>
              <a:defRPr sz="1800" b="1" i="0" cap="all" spc="225" baseline="0">
                <a:solidFill>
                  <a:schemeClr val="accent1"/>
                </a:solidFill>
                <a:latin typeface="+mn-lt"/>
              </a:defRPr>
            </a:lvl1pPr>
          </a:lstStyle>
          <a:p>
            <a:r>
              <a:rPr lang="fr-FR"/>
              <a:t>Modifiez le style du titre</a:t>
            </a:r>
            <a:endParaRPr lang="en-US" dirty="0"/>
          </a:p>
        </p:txBody>
      </p:sp>
      <p:sp>
        <p:nvSpPr>
          <p:cNvPr id="3" name="Content Placeholder 2"/>
          <p:cNvSpPr>
            <a:spLocks noGrp="1"/>
          </p:cNvSpPr>
          <p:nvPr>
            <p:ph idx="1"/>
          </p:nvPr>
        </p:nvSpPr>
        <p:spPr>
          <a:xfrm>
            <a:off x="573788" y="920377"/>
            <a:ext cx="4618814" cy="498512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53414" y="1741336"/>
            <a:ext cx="2319086"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73789" y="6375679"/>
            <a:ext cx="925016" cy="348462"/>
          </a:xfrm>
        </p:spPr>
        <p:txBody>
          <a:bodyPr/>
          <a:lstStyle/>
          <a:p>
            <a:fld id="{19BE1DB1-DB07-4D49-A7EC-3D0A1852412C}" type="datetime1">
              <a:rPr lang="en-US" smtClean="0"/>
              <a:t>12/14/2025</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68261" y="6375679"/>
            <a:ext cx="924342" cy="345796"/>
          </a:xfrm>
        </p:spPr>
        <p:txBody>
          <a:bodyPr/>
          <a:lstStyle/>
          <a:p>
            <a:fld id="{C1FF6DA9-008F-8B48-92A6-B652298478BF}" type="slidenum">
              <a:rPr lang="en-US" smtClean="0"/>
              <a:t>‹N°›</a:t>
            </a:fld>
            <a:endParaRPr lang="en-US"/>
          </a:p>
        </p:txBody>
      </p:sp>
      <p:sp>
        <p:nvSpPr>
          <p:cNvPr id="8" name="Rectangle 7"/>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713729202"/>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12598" y="1"/>
            <a:ext cx="5516689" cy="685799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dirty="0"/>
          </a:p>
        </p:txBody>
      </p:sp>
      <p:sp>
        <p:nvSpPr>
          <p:cNvPr id="11" name="Freeform 11" title="right scallop background shape"/>
          <p:cNvSpPr/>
          <p:nvPr/>
        </p:nvSpPr>
        <p:spPr bwMode="auto">
          <a:xfrm>
            <a:off x="5542359" y="0"/>
            <a:ext cx="3601641"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53413" y="457200"/>
            <a:ext cx="2319088" cy="1196670"/>
          </a:xfrm>
        </p:spPr>
        <p:txBody>
          <a:bodyPr anchor="b">
            <a:normAutofit/>
          </a:bodyPr>
          <a:lstStyle>
            <a:lvl1pPr>
              <a:lnSpc>
                <a:spcPct val="100000"/>
              </a:lnSpc>
              <a:defRPr sz="1800" b="1" i="0" spc="225" baseline="0">
                <a:solidFill>
                  <a:schemeClr val="accent1"/>
                </a:solidFill>
                <a:latin typeface="+mn-lt"/>
              </a:defRPr>
            </a:lvl1pPr>
          </a:lstStyle>
          <a:p>
            <a:r>
              <a:rPr lang="fr-FR"/>
              <a:t>Modifiez le style du titre</a:t>
            </a:r>
            <a:endParaRPr lang="en-US" dirty="0"/>
          </a:p>
        </p:txBody>
      </p:sp>
      <p:sp>
        <p:nvSpPr>
          <p:cNvPr id="4" name="Text Placeholder 3"/>
          <p:cNvSpPr>
            <a:spLocks noGrp="1"/>
          </p:cNvSpPr>
          <p:nvPr>
            <p:ph type="body" sz="half" idx="2"/>
          </p:nvPr>
        </p:nvSpPr>
        <p:spPr>
          <a:xfrm>
            <a:off x="6253413" y="1741336"/>
            <a:ext cx="2319088" cy="4164164"/>
          </a:xfrm>
        </p:spPr>
        <p:txBody>
          <a:bodyPr>
            <a:normAutofit/>
          </a:bodyPr>
          <a:lstStyle>
            <a:lvl1pPr marL="0" indent="0">
              <a:lnSpc>
                <a:spcPct val="110000"/>
              </a:lnSpc>
              <a:spcBef>
                <a:spcPts val="1200"/>
              </a:spcBef>
              <a:buNone/>
              <a:defRPr sz="1400" baseline="0">
                <a:solidFill>
                  <a:schemeClr val="bg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Cliquez pour modifier les styles du texte du masque</a:t>
            </a:r>
          </a:p>
        </p:txBody>
      </p:sp>
      <p:sp>
        <p:nvSpPr>
          <p:cNvPr id="5" name="Date Placeholder 4"/>
          <p:cNvSpPr>
            <a:spLocks noGrp="1"/>
          </p:cNvSpPr>
          <p:nvPr>
            <p:ph type="dt" sz="half" idx="10"/>
          </p:nvPr>
        </p:nvSpPr>
        <p:spPr>
          <a:xfrm>
            <a:off x="574463" y="6375679"/>
            <a:ext cx="924342" cy="348462"/>
          </a:xfrm>
        </p:spPr>
        <p:txBody>
          <a:bodyPr/>
          <a:lstStyle/>
          <a:p>
            <a:fld id="{D97A42A9-D3E7-4D6B-9240-A4F4F74D39F1}" type="datetime1">
              <a:rPr lang="en-US" smtClean="0"/>
              <a:t>12/14/2025</a:t>
            </a:fld>
            <a:endParaRPr lang="en-US"/>
          </a:p>
        </p:txBody>
      </p:sp>
      <p:sp>
        <p:nvSpPr>
          <p:cNvPr id="6" name="Footer Placeholder 5"/>
          <p:cNvSpPr>
            <a:spLocks noGrp="1"/>
          </p:cNvSpPr>
          <p:nvPr>
            <p:ph type="ftr" sz="quarter" idx="11"/>
          </p:nvPr>
        </p:nvSpPr>
        <p:spPr>
          <a:xfrm>
            <a:off x="1577716" y="6375679"/>
            <a:ext cx="2611634" cy="345796"/>
          </a:xfrm>
        </p:spPr>
        <p:txBody>
          <a:bodyPr/>
          <a:lstStyle/>
          <a:p>
            <a:endParaRPr lang="en-US"/>
          </a:p>
        </p:txBody>
      </p:sp>
      <p:sp>
        <p:nvSpPr>
          <p:cNvPr id="7" name="Slide Number Placeholder 6"/>
          <p:cNvSpPr>
            <a:spLocks noGrp="1"/>
          </p:cNvSpPr>
          <p:nvPr>
            <p:ph type="sldNum" sz="quarter" idx="12"/>
          </p:nvPr>
        </p:nvSpPr>
        <p:spPr>
          <a:xfrm>
            <a:off x="4256153" y="6375679"/>
            <a:ext cx="947460" cy="345796"/>
          </a:xfrm>
        </p:spPr>
        <p:txBody>
          <a:bodyPr/>
          <a:lstStyle/>
          <a:p>
            <a:fld id="{C1FF6DA9-008F-8B48-92A6-B652298478BF}" type="slidenum">
              <a:rPr lang="en-US" smtClean="0"/>
              <a:t>‹N°›</a:t>
            </a:fld>
            <a:endParaRPr lang="en-US"/>
          </a:p>
        </p:txBody>
      </p:sp>
      <p:sp>
        <p:nvSpPr>
          <p:cNvPr id="13" name="Rectangle 12" title="left edge border"/>
          <p:cNvSpPr/>
          <p:nvPr/>
        </p:nvSpPr>
        <p:spPr>
          <a:xfrm>
            <a:off x="0"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132762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38758" y="382385"/>
            <a:ext cx="7633742" cy="1492132"/>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938758" y="2286002"/>
            <a:ext cx="7633742" cy="3593591"/>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938758" y="6375679"/>
            <a:ext cx="1747292" cy="348462"/>
          </a:xfrm>
          <a:prstGeom prst="rect">
            <a:avLst/>
          </a:prstGeom>
        </p:spPr>
        <p:txBody>
          <a:bodyPr vert="horz" lIns="91440" tIns="45720" rIns="91440" bIns="45720" rtlCol="0" anchor="ctr"/>
          <a:lstStyle>
            <a:lvl1pPr algn="l">
              <a:defRPr sz="1000">
                <a:solidFill>
                  <a:schemeClr val="tx1">
                    <a:lumMod val="65000"/>
                    <a:lumOff val="35000"/>
                  </a:schemeClr>
                </a:solidFill>
              </a:defRPr>
            </a:lvl1pPr>
          </a:lstStyle>
          <a:p>
            <a:fld id="{B53BB7E5-8C90-4C14-9FC3-1F70E141B8D4}" type="datetime1">
              <a:rPr lang="en-US" smtClean="0"/>
              <a:t>12/14/2025</a:t>
            </a:fld>
            <a:endParaRPr lang="en-US"/>
          </a:p>
        </p:txBody>
      </p:sp>
      <p:sp>
        <p:nvSpPr>
          <p:cNvPr id="5" name="Footer Placeholder 4"/>
          <p:cNvSpPr>
            <a:spLocks noGrp="1"/>
          </p:cNvSpPr>
          <p:nvPr>
            <p:ph type="ftr" sz="quarter" idx="3"/>
          </p:nvPr>
        </p:nvSpPr>
        <p:spPr>
          <a:xfrm>
            <a:off x="3028950" y="6375679"/>
            <a:ext cx="3086100" cy="345796"/>
          </a:xfrm>
          <a:prstGeom prst="rect">
            <a:avLst/>
          </a:prstGeom>
        </p:spPr>
        <p:txBody>
          <a:bodyPr vert="horz" lIns="91440" tIns="45720" rIns="91440" bIns="45720" rtlCol="0" anchor="ctr"/>
          <a:lstStyle>
            <a:lvl1pPr algn="ctr">
              <a:defRPr sz="10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6457951" y="6375679"/>
            <a:ext cx="2114549" cy="345796"/>
          </a:xfrm>
          <a:prstGeom prst="rect">
            <a:avLst/>
          </a:prstGeom>
        </p:spPr>
        <p:txBody>
          <a:bodyPr vert="horz" lIns="91440" tIns="45720" rIns="91440" bIns="45720" rtlCol="0" anchor="ctr"/>
          <a:lstStyle>
            <a:lvl1pPr algn="r">
              <a:defRPr sz="1000">
                <a:solidFill>
                  <a:schemeClr val="tx1">
                    <a:lumMod val="65000"/>
                    <a:lumOff val="35000"/>
                  </a:schemeClr>
                </a:solidFill>
              </a:defRPr>
            </a:lvl1pPr>
          </a:lstStyle>
          <a:p>
            <a:fld id="{C1FF6DA9-008F-8B48-92A6-B652298478BF}" type="slidenum">
              <a:rPr lang="en-US" smtClean="0"/>
              <a:t>‹N°›</a:t>
            </a:fld>
            <a:endParaRPr lang="en-US"/>
          </a:p>
        </p:txBody>
      </p:sp>
      <p:sp>
        <p:nvSpPr>
          <p:cNvPr id="12" name="Rectangle 11"/>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title="right edge border"/>
          <p:cNvSpPr/>
          <p:nvPr/>
        </p:nvSpPr>
        <p:spPr>
          <a:xfrm>
            <a:off x="8931402" y="0"/>
            <a:ext cx="21259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Freeform 5"/>
          <p:cNvSpPr/>
          <p:nvPr/>
        </p:nvSpPr>
        <p:spPr bwMode="auto">
          <a:xfrm>
            <a:off x="1" y="0"/>
            <a:ext cx="679090" cy="6858000"/>
          </a:xfrm>
          <a:custGeom>
            <a:avLst/>
            <a:gdLst/>
            <a:ahLst/>
            <a:cxnLst/>
            <a:rect l="0" t="0" r="r" b="b"/>
            <a:pathLst>
              <a:path w="211" h="2160">
                <a:moveTo>
                  <a:pt x="155" y="1728"/>
                </a:moveTo>
                <a:cubicBezTo>
                  <a:pt x="155" y="1620"/>
                  <a:pt x="211" y="1620"/>
                  <a:pt x="211" y="1512"/>
                </a:cubicBezTo>
                <a:cubicBezTo>
                  <a:pt x="211" y="1404"/>
                  <a:pt x="155" y="1404"/>
                  <a:pt x="155" y="1296"/>
                </a:cubicBezTo>
                <a:cubicBezTo>
                  <a:pt x="155" y="1188"/>
                  <a:pt x="211" y="1188"/>
                  <a:pt x="211" y="1080"/>
                </a:cubicBezTo>
                <a:cubicBezTo>
                  <a:pt x="211" y="972"/>
                  <a:pt x="155" y="972"/>
                  <a:pt x="155" y="864"/>
                </a:cubicBezTo>
                <a:cubicBezTo>
                  <a:pt x="155" y="756"/>
                  <a:pt x="211" y="756"/>
                  <a:pt x="211" y="648"/>
                </a:cubicBezTo>
                <a:cubicBezTo>
                  <a:pt x="211" y="540"/>
                  <a:pt x="155" y="540"/>
                  <a:pt x="155" y="432"/>
                </a:cubicBezTo>
                <a:cubicBezTo>
                  <a:pt x="155" y="324"/>
                  <a:pt x="211" y="324"/>
                  <a:pt x="211" y="216"/>
                </a:cubicBezTo>
                <a:cubicBezTo>
                  <a:pt x="211" y="108"/>
                  <a:pt x="155" y="108"/>
                  <a:pt x="155" y="0"/>
                </a:cubicBezTo>
                <a:cubicBezTo>
                  <a:pt x="0" y="0"/>
                  <a:pt x="0" y="0"/>
                  <a:pt x="0" y="0"/>
                </a:cubicBezTo>
                <a:cubicBezTo>
                  <a:pt x="0" y="2160"/>
                  <a:pt x="0" y="2160"/>
                  <a:pt x="0" y="2160"/>
                </a:cubicBezTo>
                <a:cubicBezTo>
                  <a:pt x="155" y="2160"/>
                  <a:pt x="155" y="2160"/>
                  <a:pt x="155" y="2160"/>
                </a:cubicBezTo>
                <a:cubicBezTo>
                  <a:pt x="155" y="2052"/>
                  <a:pt x="211" y="2052"/>
                  <a:pt x="211" y="1944"/>
                </a:cubicBezTo>
                <a:cubicBezTo>
                  <a:pt x="211" y="1836"/>
                  <a:pt x="155" y="1836"/>
                  <a:pt x="155" y="1728"/>
                </a:cubicBezTo>
                <a:close/>
              </a:path>
            </a:pathLst>
          </a:custGeom>
          <a:solidFill>
            <a:schemeClr val="tx2"/>
          </a:solidFill>
          <a:ln>
            <a:noFill/>
          </a:ln>
        </p:spPr>
      </p:sp>
    </p:spTree>
    <p:extLst>
      <p:ext uri="{BB962C8B-B14F-4D97-AF65-F5344CB8AC3E}">
        <p14:creationId xmlns:p14="http://schemas.microsoft.com/office/powerpoint/2010/main" val="36847444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5100" kern="1200" cap="all" spc="150" baseline="0">
          <a:solidFill>
            <a:schemeClr val="tx2"/>
          </a:solidFill>
          <a:latin typeface="+mj-lt"/>
          <a:ea typeface="+mj-ea"/>
          <a:cs typeface="+mj-cs"/>
        </a:defRPr>
      </a:lvl1pPr>
    </p:titleStyle>
    <p:bodyStyle>
      <a:lvl1pPr marL="228600" indent="-228600" algn="l" defTabSz="6858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6858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6858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6858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6858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594">
          <p15:clr>
            <a:srgbClr val="F26B43"/>
          </p15:clr>
        </p15:guide>
        <p15:guide id="1" pos="792">
          <p15:clr>
            <a:srgbClr val="F26B43"/>
          </p15:clr>
        </p15:guide>
        <p15:guide id="2" pos="7200">
          <p15:clr>
            <a:srgbClr val="F26B43"/>
          </p15:clr>
        </p15:guide>
        <p15:guide id="3" pos="5400">
          <p15:clr>
            <a:srgbClr val="F26B43"/>
          </p15:clr>
        </p15:guide>
        <p15:guide id="4" orient="horz" pos="4008">
          <p15:clr>
            <a:srgbClr val="F26B43"/>
          </p15:clr>
        </p15:guide>
        <p15:guide id="5" orient="horz" pos="1440">
          <p15:clr>
            <a:srgbClr val="F26B43"/>
          </p15:clr>
        </p15:guide>
        <p15:guide id="6" orient="horz" pos="3720">
          <p15:clr>
            <a:srgbClr val="F26B43"/>
          </p15:clr>
        </p15:guide>
        <p15:guide id="7"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dirty="0"/>
              <a:t>CHAPTER6 </a:t>
            </a:r>
            <a:r>
              <a:rPr dirty="0"/>
              <a:t>INTRODUCTION TO ERP</a:t>
            </a:r>
          </a:p>
        </p:txBody>
      </p:sp>
      <p:sp>
        <p:nvSpPr>
          <p:cNvPr id="3" name="Content Placeholder 2"/>
          <p:cNvSpPr>
            <a:spLocks noGrp="1"/>
          </p:cNvSpPr>
          <p:nvPr>
            <p:ph type="body" idx="1"/>
          </p:nvPr>
        </p:nvSpPr>
        <p:spPr/>
        <p:txBody>
          <a:bodyPr>
            <a:normAutofit/>
          </a:bodyPr>
          <a:lstStyle/>
          <a:p>
            <a:r>
              <a:rPr lang="en-US" dirty="0"/>
              <a:t>Lecturer</a:t>
            </a:r>
            <a:r>
              <a:rPr lang="fr-FR" dirty="0"/>
              <a:t>: Dr. BETAOUAF Hichem</a:t>
            </a:r>
          </a:p>
        </p:txBody>
      </p:sp>
      <p:sp>
        <p:nvSpPr>
          <p:cNvPr id="4" name="Espace réservé du numéro de diapositive 3">
            <a:extLst>
              <a:ext uri="{FF2B5EF4-FFF2-40B4-BE49-F238E27FC236}">
                <a16:creationId xmlns:a16="http://schemas.microsoft.com/office/drawing/2014/main" id="{F586834F-B075-4CF2-AA62-2A29AC26807A}"/>
              </a:ext>
            </a:extLst>
          </p:cNvPr>
          <p:cNvSpPr>
            <a:spLocks noGrp="1"/>
          </p:cNvSpPr>
          <p:nvPr>
            <p:ph type="sldNum" sz="quarter" idx="12"/>
          </p:nvPr>
        </p:nvSpPr>
        <p:spPr/>
        <p:txBody>
          <a:bodyPr/>
          <a:lstStyle/>
          <a:p>
            <a:fld id="{C1FF6DA9-008F-8B48-92A6-B652298478BF}" type="slidenum">
              <a:rPr lang="en-US" smtClean="0"/>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ERP Modular Architecture</a:t>
            </a:r>
          </a:p>
        </p:txBody>
      </p:sp>
      <p:sp>
        <p:nvSpPr>
          <p:cNvPr id="3" name="Content Placeholder 2"/>
          <p:cNvSpPr>
            <a:spLocks noGrp="1"/>
          </p:cNvSpPr>
          <p:nvPr>
            <p:ph idx="1"/>
          </p:nvPr>
        </p:nvSpPr>
        <p:spPr>
          <a:xfrm>
            <a:off x="938758" y="2286002"/>
            <a:ext cx="4298260" cy="3593591"/>
          </a:xfrm>
        </p:spPr>
        <p:txBody>
          <a:bodyPr/>
          <a:lstStyle/>
          <a:p>
            <a:r>
              <a:rPr dirty="0"/>
              <a:t>ERP systems are composed of functional </a:t>
            </a:r>
            <a:r>
              <a:rPr dirty="0">
                <a:solidFill>
                  <a:srgbClr val="FF0000"/>
                </a:solidFill>
              </a:rPr>
              <a:t>modules</a:t>
            </a:r>
            <a:r>
              <a:rPr dirty="0"/>
              <a:t>.</a:t>
            </a:r>
            <a:endParaRPr lang="fr-FR" dirty="0"/>
          </a:p>
          <a:p>
            <a:endParaRPr dirty="0"/>
          </a:p>
          <a:p>
            <a:r>
              <a:rPr dirty="0"/>
              <a:t>Each module corresponds to a specific business </a:t>
            </a:r>
            <a:r>
              <a:rPr dirty="0">
                <a:solidFill>
                  <a:srgbClr val="FF0000"/>
                </a:solidFill>
              </a:rPr>
              <a:t>area</a:t>
            </a:r>
            <a:r>
              <a:rPr dirty="0"/>
              <a:t>.</a:t>
            </a:r>
            <a:endParaRPr lang="fr-FR" dirty="0"/>
          </a:p>
          <a:p>
            <a:endParaRPr dirty="0"/>
          </a:p>
          <a:p>
            <a:r>
              <a:rPr dirty="0"/>
              <a:t>Modules are </a:t>
            </a:r>
            <a:r>
              <a:rPr dirty="0">
                <a:solidFill>
                  <a:srgbClr val="FF0000"/>
                </a:solidFill>
              </a:rPr>
              <a:t>interconnected</a:t>
            </a:r>
            <a:r>
              <a:rPr dirty="0"/>
              <a:t> and operate coherently.</a:t>
            </a:r>
          </a:p>
        </p:txBody>
      </p:sp>
      <p:sp>
        <p:nvSpPr>
          <p:cNvPr id="4" name="Espace réservé du numéro de diapositive 3">
            <a:extLst>
              <a:ext uri="{FF2B5EF4-FFF2-40B4-BE49-F238E27FC236}">
                <a16:creationId xmlns:a16="http://schemas.microsoft.com/office/drawing/2014/main" id="{949D1045-6987-440E-9066-071D03808139}"/>
              </a:ext>
            </a:extLst>
          </p:cNvPr>
          <p:cNvSpPr>
            <a:spLocks noGrp="1"/>
          </p:cNvSpPr>
          <p:nvPr>
            <p:ph type="sldNum" sz="quarter" idx="12"/>
          </p:nvPr>
        </p:nvSpPr>
        <p:spPr/>
        <p:txBody>
          <a:bodyPr/>
          <a:lstStyle/>
          <a:p>
            <a:fld id="{C1FF6DA9-008F-8B48-92A6-B652298478BF}" type="slidenum">
              <a:rPr lang="en-US" smtClean="0"/>
              <a:t>10</a:t>
            </a:fld>
            <a:endParaRPr lang="en-US"/>
          </a:p>
        </p:txBody>
      </p:sp>
      <p:pic>
        <p:nvPicPr>
          <p:cNvPr id="7" name="Image 6">
            <a:extLst>
              <a:ext uri="{FF2B5EF4-FFF2-40B4-BE49-F238E27FC236}">
                <a16:creationId xmlns:a16="http://schemas.microsoft.com/office/drawing/2014/main" id="{BECF9DFE-FE32-4B21-9EA6-7C691792EA4C}"/>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5889" b="96778" l="9961" r="89844">
                        <a14:foregroundMark x1="41992" y1="10333" x2="37891" y2="24889"/>
                        <a14:foregroundMark x1="37891" y1="24889" x2="36328" y2="27222"/>
                        <a14:foregroundMark x1="63867" y1="19556" x2="79395" y2="24444"/>
                        <a14:foregroundMark x1="79395" y1="24444" x2="84570" y2="38111"/>
                        <a14:foregroundMark x1="84570" y1="38111" x2="85547" y2="57333"/>
                        <a14:foregroundMark x1="85547" y1="57333" x2="82715" y2="68222"/>
                        <a14:foregroundMark x1="82715" y1="68222" x2="76855" y2="77333"/>
                        <a14:foregroundMark x1="76855" y1="77333" x2="64355" y2="84778"/>
                        <a14:foregroundMark x1="64355" y1="84778" x2="49121" y2="86667"/>
                        <a14:foregroundMark x1="49121" y1="86667" x2="42871" y2="85889"/>
                        <a14:foregroundMark x1="42871" y1="85889" x2="32031" y2="76556"/>
                        <a14:foregroundMark x1="32031" y1="76556" x2="24805" y2="54778"/>
                        <a14:foregroundMark x1="24805" y1="54778" x2="19922" y2="50222"/>
                        <a14:foregroundMark x1="19922" y1="50222" x2="19141" y2="50111"/>
                        <a14:foregroundMark x1="42676" y1="23889" x2="30469" y2="33111"/>
                        <a14:foregroundMark x1="44141" y1="11667" x2="40625" y2="13556"/>
                        <a14:foregroundMark x1="40234" y1="9444" x2="46484" y2="11333"/>
                        <a14:foregroundMark x1="46484" y1="11333" x2="46973" y2="11667"/>
                        <a14:foregroundMark x1="42578" y1="5889" x2="39355" y2="8333"/>
                        <a14:foregroundMark x1="40625" y1="24000" x2="38086" y2="30667"/>
                        <a14:foregroundMark x1="38086" y1="30667" x2="37012" y2="31667"/>
                        <a14:foregroundMark x1="52637" y1="18333" x2="52637" y2="18333"/>
                        <a14:foregroundMark x1="86230" y1="23000" x2="86230" y2="23000"/>
                        <a14:foregroundMark x1="83594" y1="24889" x2="83594" y2="24889"/>
                        <a14:foregroundMark x1="77734" y1="21667" x2="77734" y2="21667"/>
                        <a14:foregroundMark x1="86035" y1="68333" x2="86035" y2="68333"/>
                        <a14:foregroundMark x1="87793" y1="68667" x2="87793" y2="68667"/>
                        <a14:foregroundMark x1="89063" y1="70667" x2="89063" y2="70667"/>
                        <a14:foregroundMark x1="88867" y1="71889" x2="88867" y2="71889"/>
                        <a14:foregroundMark x1="53418" y1="46444" x2="53418" y2="46444"/>
                        <a14:foregroundMark x1="45605" y1="22444" x2="45605" y2="22444"/>
                        <a14:foregroundMark x1="35840" y1="20222" x2="35840" y2="20222"/>
                        <a14:foregroundMark x1="16406" y1="51667" x2="16406" y2="51667"/>
                        <a14:foregroundMark x1="78223" y1="20444" x2="78223" y2="20444"/>
                        <a14:foregroundMark x1="56934" y1="45889" x2="56934" y2="45889"/>
                        <a14:foregroundMark x1="56250" y1="47222" x2="56250" y2="47222"/>
                        <a14:foregroundMark x1="57129" y1="54556" x2="57129" y2="54556"/>
                        <a14:foregroundMark x1="47168" y1="53556" x2="60645" y2="53556"/>
                        <a14:foregroundMark x1="52148" y1="45889" x2="56934" y2="46889"/>
                        <a14:foregroundMark x1="52637" y1="36556" x2="52637" y2="46667"/>
                        <a14:foregroundMark x1="52637" y1="46667" x2="56934" y2="56889"/>
                        <a14:foregroundMark x1="56934" y1="56889" x2="63281" y2="51556"/>
                        <a14:foregroundMark x1="56055" y1="41222" x2="49121" y2="43667"/>
                        <a14:foregroundMark x1="49121" y1="43667" x2="45801" y2="60000"/>
                        <a14:foregroundMark x1="45801" y1="60000" x2="61523" y2="66222"/>
                        <a14:foregroundMark x1="61523" y1="66222" x2="64941" y2="66222"/>
                        <a14:foregroundMark x1="59277" y1="40778" x2="64746" y2="59222"/>
                        <a14:foregroundMark x1="48242" y1="9667" x2="46777" y2="14778"/>
                        <a14:foregroundMark x1="46484" y1="88889" x2="38965" y2="92778"/>
                        <a14:foregroundMark x1="38965" y1="92778" x2="36816" y2="88444"/>
                        <a14:foregroundMark x1="38672" y1="23000" x2="36816" y2="32889"/>
                        <a14:foregroundMark x1="31152" y1="21778" x2="34180" y2="37556"/>
                        <a14:foregroundMark x1="34180" y1="37556" x2="33984" y2="38333"/>
                        <a14:foregroundMark x1="56738" y1="20444" x2="44141" y2="23000"/>
                        <a14:foregroundMark x1="50488" y1="13333" x2="50879" y2="32333"/>
                        <a14:foregroundMark x1="34766" y1="19778" x2="23047" y2="30111"/>
                        <a14:foregroundMark x1="23047" y1="30111" x2="23047" y2="30556"/>
                        <a14:foregroundMark x1="41992" y1="11333" x2="30273" y2="27222"/>
                        <a14:foregroundMark x1="84277" y1="72333" x2="80762" y2="77000"/>
                        <a14:foregroundMark x1="47656" y1="9444" x2="47656" y2="9444"/>
                        <a14:foregroundMark x1="38086" y1="15111" x2="38086" y2="15111"/>
                        <a14:foregroundMark x1="37207" y1="15111" x2="37207" y2="15111"/>
                        <a14:foregroundMark x1="36719" y1="13333" x2="36719" y2="13333"/>
                        <a14:foregroundMark x1="41797" y1="96778" x2="41797" y2="96778"/>
                        <a14:foregroundMark x1="61230" y1="40444" x2="61230" y2="40444"/>
                        <a14:foregroundMark x1="44141" y1="39556" x2="44141" y2="39556"/>
                        <a14:foregroundMark x1="43066" y1="39556" x2="40430" y2="52778"/>
                        <a14:foregroundMark x1="16406" y1="50556" x2="16406" y2="50556"/>
                        <a14:foregroundMark x1="85352" y1="74778" x2="83203" y2="76333"/>
                        <a14:foregroundMark x1="77832" y1="77778" x2="77832" y2="77778"/>
                        <a14:foregroundMark x1="85547" y1="38556" x2="85547" y2="38556"/>
                      </a14:backgroundRemoval>
                    </a14:imgEffect>
                  </a14:imgLayer>
                </a14:imgProps>
              </a:ext>
            </a:extLst>
          </a:blip>
          <a:stretch>
            <a:fillRect/>
          </a:stretch>
        </p:blipFill>
        <p:spPr>
          <a:xfrm>
            <a:off x="4572000" y="1985127"/>
            <a:ext cx="4298260" cy="3777768"/>
          </a:xfrm>
          <a:prstGeom prst="rect">
            <a:avLst/>
          </a:prstGeom>
        </p:spPr>
      </p:pic>
      <p:sp>
        <p:nvSpPr>
          <p:cNvPr id="8" name="ZoneTexte 7">
            <a:extLst>
              <a:ext uri="{FF2B5EF4-FFF2-40B4-BE49-F238E27FC236}">
                <a16:creationId xmlns:a16="http://schemas.microsoft.com/office/drawing/2014/main" id="{44DD7FB9-9A4E-4FA9-A899-6140A64E774B}"/>
              </a:ext>
            </a:extLst>
          </p:cNvPr>
          <p:cNvSpPr txBox="1"/>
          <p:nvPr/>
        </p:nvSpPr>
        <p:spPr>
          <a:xfrm>
            <a:off x="8572500" y="1359164"/>
            <a:ext cx="307777" cy="5029694"/>
          </a:xfrm>
          <a:prstGeom prst="rect">
            <a:avLst/>
          </a:prstGeom>
          <a:noFill/>
        </p:spPr>
        <p:txBody>
          <a:bodyPr vert="vert270" wrap="square" rtlCol="0">
            <a:spAutoFit/>
          </a:bodyPr>
          <a:lstStyle/>
          <a:p>
            <a:pPr algn="ctr"/>
            <a:r>
              <a:rPr lang="fr-FR" sz="800" i="1" dirty="0">
                <a:solidFill>
                  <a:schemeClr val="bg1">
                    <a:lumMod val="75000"/>
                  </a:schemeClr>
                </a:solidFill>
              </a:rPr>
              <a:t>Source : https://existek.com/blog/erp-modules-main-features-functionality-and-workflows/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Main Types of ERP Systems</a:t>
            </a:r>
          </a:p>
        </p:txBody>
      </p:sp>
      <p:sp>
        <p:nvSpPr>
          <p:cNvPr id="3" name="Content Placeholder 2"/>
          <p:cNvSpPr>
            <a:spLocks noGrp="1"/>
          </p:cNvSpPr>
          <p:nvPr>
            <p:ph idx="1"/>
          </p:nvPr>
        </p:nvSpPr>
        <p:spPr>
          <a:xfrm>
            <a:off x="938758" y="2286002"/>
            <a:ext cx="7633742" cy="4089677"/>
          </a:xfrm>
        </p:spPr>
        <p:txBody>
          <a:bodyPr>
            <a:normAutofit fontScale="85000" lnSpcReduction="10000"/>
          </a:bodyPr>
          <a:lstStyle/>
          <a:p>
            <a:pPr>
              <a:lnSpc>
                <a:spcPct val="150000"/>
              </a:lnSpc>
            </a:pPr>
            <a:r>
              <a:rPr dirty="0">
                <a:solidFill>
                  <a:srgbClr val="FF0000"/>
                </a:solidFill>
              </a:rPr>
              <a:t>General-purpose</a:t>
            </a:r>
            <a:r>
              <a:rPr dirty="0"/>
              <a:t> ERP systems (standard functionalities).</a:t>
            </a:r>
            <a:endParaRPr lang="fr-FR" dirty="0"/>
          </a:p>
          <a:p>
            <a:pPr marL="457200" lvl="1" indent="0">
              <a:lnSpc>
                <a:spcPct val="150000"/>
              </a:lnSpc>
              <a:buNone/>
            </a:pPr>
            <a:r>
              <a:rPr lang="fr-FR" dirty="0"/>
              <a:t>EX:  Sage X3, Microsoft AX, SAP S4 Hana or SAP Business One. </a:t>
            </a:r>
            <a:endParaRPr dirty="0"/>
          </a:p>
          <a:p>
            <a:pPr>
              <a:lnSpc>
                <a:spcPct val="150000"/>
              </a:lnSpc>
            </a:pPr>
            <a:r>
              <a:rPr dirty="0">
                <a:solidFill>
                  <a:srgbClr val="FF0000"/>
                </a:solidFill>
              </a:rPr>
              <a:t>Open-source</a:t>
            </a:r>
            <a:r>
              <a:rPr dirty="0"/>
              <a:t> ERP systems (license-free, customizable).</a:t>
            </a:r>
            <a:endParaRPr lang="fr-FR" dirty="0"/>
          </a:p>
          <a:p>
            <a:pPr marL="457200" lvl="1" indent="0">
              <a:lnSpc>
                <a:spcPct val="150000"/>
              </a:lnSpc>
              <a:buNone/>
            </a:pPr>
            <a:r>
              <a:rPr lang="fr-FR" dirty="0"/>
              <a:t>EX: ODOO,  ZEPHIR,  AXELOR,  APRODIX...</a:t>
            </a:r>
            <a:endParaRPr dirty="0"/>
          </a:p>
          <a:p>
            <a:pPr>
              <a:lnSpc>
                <a:spcPct val="150000"/>
              </a:lnSpc>
            </a:pPr>
            <a:r>
              <a:rPr dirty="0">
                <a:solidFill>
                  <a:srgbClr val="FF0000"/>
                </a:solidFill>
              </a:rPr>
              <a:t>Specialized</a:t>
            </a:r>
            <a:r>
              <a:rPr dirty="0"/>
              <a:t> ERP systems for specific industries.</a:t>
            </a:r>
            <a:endParaRPr lang="fr-FR" dirty="0"/>
          </a:p>
          <a:p>
            <a:pPr marL="457200" lvl="1" indent="0">
              <a:lnSpc>
                <a:spcPct val="150000"/>
              </a:lnSpc>
              <a:buNone/>
            </a:pPr>
            <a:r>
              <a:rPr lang="fr-FR" sz="1800" dirty="0"/>
              <a:t>EX : </a:t>
            </a:r>
            <a:r>
              <a:rPr lang="en-US" sz="1800" dirty="0"/>
              <a:t>Syspro (Manufacturing/Distribution), </a:t>
            </a:r>
            <a:r>
              <a:rPr lang="en-US" sz="1800" dirty="0" err="1"/>
              <a:t>Veeqo</a:t>
            </a:r>
            <a:r>
              <a:rPr lang="en-US" sz="1800" dirty="0"/>
              <a:t> (E-commerce), Epicor Kinetic (Manufacturing), and Epic/Oracle Health (Healthcare)</a:t>
            </a:r>
            <a:endParaRPr dirty="0"/>
          </a:p>
          <a:p>
            <a:pPr>
              <a:lnSpc>
                <a:spcPct val="150000"/>
              </a:lnSpc>
            </a:pPr>
            <a:r>
              <a:rPr dirty="0">
                <a:solidFill>
                  <a:srgbClr val="FF0000"/>
                </a:solidFill>
              </a:rPr>
              <a:t>Cloud-based</a:t>
            </a:r>
            <a:r>
              <a:rPr dirty="0"/>
              <a:t> and </a:t>
            </a:r>
            <a:r>
              <a:rPr dirty="0">
                <a:solidFill>
                  <a:srgbClr val="FF0000"/>
                </a:solidFill>
              </a:rPr>
              <a:t>SaaS</a:t>
            </a:r>
            <a:r>
              <a:rPr dirty="0"/>
              <a:t> ERP solutions.</a:t>
            </a:r>
            <a:r>
              <a:rPr lang="fr-FR" dirty="0"/>
              <a:t> </a:t>
            </a:r>
          </a:p>
          <a:p>
            <a:pPr marL="457200" lvl="1" indent="0">
              <a:lnSpc>
                <a:spcPct val="150000"/>
              </a:lnSpc>
              <a:buNone/>
            </a:pPr>
            <a:r>
              <a:rPr lang="fr-FR" dirty="0"/>
              <a:t>EX : </a:t>
            </a:r>
            <a:r>
              <a:rPr lang="en-US" dirty="0"/>
              <a:t>Oracle NetSuite, Microsoft Dynamics 365 Business Central, SAP Business One (Cloud), Sage X3 (Cloud)</a:t>
            </a:r>
            <a:endParaRPr dirty="0"/>
          </a:p>
        </p:txBody>
      </p:sp>
      <p:sp>
        <p:nvSpPr>
          <p:cNvPr id="4" name="Espace réservé du numéro de diapositive 3">
            <a:extLst>
              <a:ext uri="{FF2B5EF4-FFF2-40B4-BE49-F238E27FC236}">
                <a16:creationId xmlns:a16="http://schemas.microsoft.com/office/drawing/2014/main" id="{22BB4F37-30CA-4854-A213-B0C5DBFA00FC}"/>
              </a:ext>
            </a:extLst>
          </p:cNvPr>
          <p:cNvSpPr>
            <a:spLocks noGrp="1"/>
          </p:cNvSpPr>
          <p:nvPr>
            <p:ph type="sldNum" sz="quarter" idx="12"/>
          </p:nvPr>
        </p:nvSpPr>
        <p:spPr/>
        <p:txBody>
          <a:bodyPr/>
          <a:lstStyle/>
          <a:p>
            <a:fld id="{C1FF6DA9-008F-8B48-92A6-B652298478BF}" type="slidenum">
              <a:rPr lang="en-US" smtClean="0"/>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Cost of ERP Implementation</a:t>
            </a:r>
          </a:p>
        </p:txBody>
      </p:sp>
      <p:sp>
        <p:nvSpPr>
          <p:cNvPr id="3" name="Content Placeholder 2"/>
          <p:cNvSpPr>
            <a:spLocks noGrp="1"/>
          </p:cNvSpPr>
          <p:nvPr>
            <p:ph idx="1"/>
          </p:nvPr>
        </p:nvSpPr>
        <p:spPr/>
        <p:txBody>
          <a:bodyPr/>
          <a:lstStyle/>
          <a:p>
            <a:pPr>
              <a:lnSpc>
                <a:spcPct val="200000"/>
              </a:lnSpc>
            </a:pPr>
            <a:r>
              <a:rPr dirty="0">
                <a:solidFill>
                  <a:srgbClr val="FF0000"/>
                </a:solidFill>
              </a:rPr>
              <a:t>Software</a:t>
            </a:r>
            <a:r>
              <a:rPr dirty="0"/>
              <a:t> licenses or subscription fees.</a:t>
            </a:r>
          </a:p>
          <a:p>
            <a:pPr>
              <a:lnSpc>
                <a:spcPct val="200000"/>
              </a:lnSpc>
            </a:pPr>
            <a:r>
              <a:rPr dirty="0">
                <a:solidFill>
                  <a:srgbClr val="FF0000"/>
                </a:solidFill>
              </a:rPr>
              <a:t>Hardware</a:t>
            </a:r>
            <a:r>
              <a:rPr dirty="0"/>
              <a:t> and IT infrastructure.</a:t>
            </a:r>
          </a:p>
          <a:p>
            <a:pPr>
              <a:lnSpc>
                <a:spcPct val="200000"/>
              </a:lnSpc>
            </a:pPr>
            <a:r>
              <a:rPr dirty="0"/>
              <a:t>System integration and </a:t>
            </a:r>
            <a:r>
              <a:rPr dirty="0">
                <a:solidFill>
                  <a:srgbClr val="FF0000"/>
                </a:solidFill>
              </a:rPr>
              <a:t>customization</a:t>
            </a:r>
            <a:r>
              <a:rPr dirty="0"/>
              <a:t>.</a:t>
            </a:r>
          </a:p>
          <a:p>
            <a:pPr>
              <a:lnSpc>
                <a:spcPct val="200000"/>
              </a:lnSpc>
            </a:pPr>
            <a:r>
              <a:rPr dirty="0"/>
              <a:t>User </a:t>
            </a:r>
            <a:r>
              <a:rPr dirty="0">
                <a:solidFill>
                  <a:srgbClr val="FF0000"/>
                </a:solidFill>
              </a:rPr>
              <a:t>training</a:t>
            </a:r>
            <a:r>
              <a:rPr dirty="0"/>
              <a:t> and change management.</a:t>
            </a:r>
          </a:p>
          <a:p>
            <a:pPr>
              <a:lnSpc>
                <a:spcPct val="200000"/>
              </a:lnSpc>
            </a:pPr>
            <a:r>
              <a:rPr dirty="0">
                <a:solidFill>
                  <a:srgbClr val="FF0000"/>
                </a:solidFill>
              </a:rPr>
              <a:t>Maintenance</a:t>
            </a:r>
            <a:r>
              <a:rPr dirty="0"/>
              <a:t> and system upgrades.</a:t>
            </a:r>
          </a:p>
        </p:txBody>
      </p:sp>
      <p:sp>
        <p:nvSpPr>
          <p:cNvPr id="4" name="Espace réservé du numéro de diapositive 3">
            <a:extLst>
              <a:ext uri="{FF2B5EF4-FFF2-40B4-BE49-F238E27FC236}">
                <a16:creationId xmlns:a16="http://schemas.microsoft.com/office/drawing/2014/main" id="{236BA90A-5540-4856-AAF1-7C712E51764E}"/>
              </a:ext>
            </a:extLst>
          </p:cNvPr>
          <p:cNvSpPr>
            <a:spLocks noGrp="1"/>
          </p:cNvSpPr>
          <p:nvPr>
            <p:ph type="sldNum" sz="quarter" idx="12"/>
          </p:nvPr>
        </p:nvSpPr>
        <p:spPr/>
        <p:txBody>
          <a:bodyPr/>
          <a:lstStyle/>
          <a:p>
            <a:fld id="{C1FF6DA9-008F-8B48-92A6-B652298478BF}" type="slidenum">
              <a:rPr lang="en-US" smtClean="0"/>
              <a:t>12</a:t>
            </a:fld>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ERP Selection Criteria</a:t>
            </a:r>
          </a:p>
        </p:txBody>
      </p:sp>
      <p:sp>
        <p:nvSpPr>
          <p:cNvPr id="3" name="Content Placeholder 2"/>
          <p:cNvSpPr>
            <a:spLocks noGrp="1"/>
          </p:cNvSpPr>
          <p:nvPr>
            <p:ph idx="1"/>
          </p:nvPr>
        </p:nvSpPr>
        <p:spPr/>
        <p:txBody>
          <a:bodyPr/>
          <a:lstStyle/>
          <a:p>
            <a:pPr>
              <a:lnSpc>
                <a:spcPct val="200000"/>
              </a:lnSpc>
            </a:pPr>
            <a:r>
              <a:rPr dirty="0"/>
              <a:t>Clearly define functional and technical </a:t>
            </a:r>
            <a:r>
              <a:rPr dirty="0">
                <a:solidFill>
                  <a:srgbClr val="FF0000"/>
                </a:solidFill>
              </a:rPr>
              <a:t>requirements</a:t>
            </a:r>
            <a:r>
              <a:rPr dirty="0"/>
              <a:t>.</a:t>
            </a:r>
          </a:p>
          <a:p>
            <a:pPr>
              <a:lnSpc>
                <a:spcPct val="200000"/>
              </a:lnSpc>
            </a:pPr>
            <a:r>
              <a:rPr dirty="0"/>
              <a:t>Ensure </a:t>
            </a:r>
            <a:r>
              <a:rPr dirty="0">
                <a:solidFill>
                  <a:srgbClr val="FF0000"/>
                </a:solidFill>
              </a:rPr>
              <a:t>coverage</a:t>
            </a:r>
            <a:r>
              <a:rPr dirty="0"/>
              <a:t> of core business processes.</a:t>
            </a:r>
          </a:p>
          <a:p>
            <a:pPr>
              <a:lnSpc>
                <a:spcPct val="200000"/>
              </a:lnSpc>
            </a:pPr>
            <a:r>
              <a:rPr dirty="0"/>
              <a:t>Evaluate </a:t>
            </a:r>
            <a:r>
              <a:rPr dirty="0">
                <a:solidFill>
                  <a:srgbClr val="FF0000"/>
                </a:solidFill>
              </a:rPr>
              <a:t>flexibility</a:t>
            </a:r>
            <a:r>
              <a:rPr dirty="0"/>
              <a:t> and </a:t>
            </a:r>
            <a:r>
              <a:rPr dirty="0">
                <a:solidFill>
                  <a:srgbClr val="FF0000"/>
                </a:solidFill>
              </a:rPr>
              <a:t>scalability</a:t>
            </a:r>
            <a:r>
              <a:rPr dirty="0"/>
              <a:t>.</a:t>
            </a:r>
          </a:p>
          <a:p>
            <a:pPr>
              <a:lnSpc>
                <a:spcPct val="200000"/>
              </a:lnSpc>
            </a:pPr>
            <a:r>
              <a:rPr dirty="0"/>
              <a:t>Choose suitable </a:t>
            </a:r>
            <a:r>
              <a:rPr dirty="0">
                <a:solidFill>
                  <a:srgbClr val="FF0000"/>
                </a:solidFill>
              </a:rPr>
              <a:t>hosting</a:t>
            </a:r>
            <a:r>
              <a:rPr dirty="0"/>
              <a:t> (on-premise or cloud).</a:t>
            </a:r>
          </a:p>
          <a:p>
            <a:pPr>
              <a:lnSpc>
                <a:spcPct val="200000"/>
              </a:lnSpc>
            </a:pPr>
            <a:r>
              <a:rPr dirty="0"/>
              <a:t>Ensure data </a:t>
            </a:r>
            <a:r>
              <a:rPr dirty="0">
                <a:solidFill>
                  <a:srgbClr val="FF0000"/>
                </a:solidFill>
              </a:rPr>
              <a:t>security</a:t>
            </a:r>
            <a:r>
              <a:rPr dirty="0"/>
              <a:t> and </a:t>
            </a:r>
            <a:r>
              <a:rPr dirty="0">
                <a:solidFill>
                  <a:srgbClr val="FF0000"/>
                </a:solidFill>
              </a:rPr>
              <a:t>compliance</a:t>
            </a:r>
            <a:r>
              <a:rPr dirty="0"/>
              <a:t>.</a:t>
            </a:r>
          </a:p>
        </p:txBody>
      </p:sp>
      <p:sp>
        <p:nvSpPr>
          <p:cNvPr id="4" name="Espace réservé du numéro de diapositive 3">
            <a:extLst>
              <a:ext uri="{FF2B5EF4-FFF2-40B4-BE49-F238E27FC236}">
                <a16:creationId xmlns:a16="http://schemas.microsoft.com/office/drawing/2014/main" id="{45EC030F-F5B9-4391-85F1-72C106EDA7C4}"/>
              </a:ext>
            </a:extLst>
          </p:cNvPr>
          <p:cNvSpPr>
            <a:spLocks noGrp="1"/>
          </p:cNvSpPr>
          <p:nvPr>
            <p:ph type="sldNum" sz="quarter" idx="12"/>
          </p:nvPr>
        </p:nvSpPr>
        <p:spPr/>
        <p:txBody>
          <a:bodyPr/>
          <a:lstStyle/>
          <a:p>
            <a:fld id="{C1FF6DA9-008F-8B48-92A6-B652298478BF}" type="slidenum">
              <a:rPr lang="en-US" smtClean="0"/>
              <a:t>13</a:t>
            </a:fld>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Advantages of ERP Systems</a:t>
            </a:r>
          </a:p>
        </p:txBody>
      </p:sp>
      <p:sp>
        <p:nvSpPr>
          <p:cNvPr id="3" name="Content Placeholder 2"/>
          <p:cNvSpPr>
            <a:spLocks noGrp="1"/>
          </p:cNvSpPr>
          <p:nvPr>
            <p:ph idx="1"/>
          </p:nvPr>
        </p:nvSpPr>
        <p:spPr/>
        <p:txBody>
          <a:bodyPr/>
          <a:lstStyle/>
          <a:p>
            <a:pPr>
              <a:lnSpc>
                <a:spcPct val="200000"/>
              </a:lnSpc>
              <a:buClr>
                <a:srgbClr val="00B050"/>
              </a:buClr>
              <a:buFont typeface="Wingdings" panose="05000000000000000000" pitchFamily="2" charset="2"/>
              <a:buChar char="ü"/>
            </a:pPr>
            <a:r>
              <a:rPr dirty="0"/>
              <a:t>Improved organizational </a:t>
            </a:r>
            <a:r>
              <a:rPr dirty="0">
                <a:solidFill>
                  <a:srgbClr val="FF0000"/>
                </a:solidFill>
              </a:rPr>
              <a:t>efficiency</a:t>
            </a:r>
            <a:r>
              <a:rPr dirty="0"/>
              <a:t>.</a:t>
            </a:r>
          </a:p>
          <a:p>
            <a:pPr>
              <a:lnSpc>
                <a:spcPct val="200000"/>
              </a:lnSpc>
              <a:buClr>
                <a:srgbClr val="00B050"/>
              </a:buClr>
              <a:buFont typeface="Wingdings" panose="05000000000000000000" pitchFamily="2" charset="2"/>
              <a:buChar char="ü"/>
            </a:pPr>
            <a:r>
              <a:rPr dirty="0"/>
              <a:t>Elimination of </a:t>
            </a:r>
            <a:r>
              <a:rPr dirty="0">
                <a:solidFill>
                  <a:srgbClr val="FF0000"/>
                </a:solidFill>
              </a:rPr>
              <a:t>redundant</a:t>
            </a:r>
            <a:r>
              <a:rPr dirty="0"/>
              <a:t> data entry.</a:t>
            </a:r>
            <a:endParaRPr lang="fr-FR" dirty="0"/>
          </a:p>
          <a:p>
            <a:pPr>
              <a:lnSpc>
                <a:spcPct val="200000"/>
              </a:lnSpc>
              <a:buClr>
                <a:srgbClr val="00B050"/>
              </a:buClr>
              <a:buFont typeface="Wingdings" panose="05000000000000000000" pitchFamily="2" charset="2"/>
              <a:buChar char="ü"/>
            </a:pPr>
            <a:r>
              <a:rPr dirty="0"/>
              <a:t>Real-time access to </a:t>
            </a:r>
            <a:r>
              <a:rPr dirty="0">
                <a:solidFill>
                  <a:srgbClr val="FF0000"/>
                </a:solidFill>
              </a:rPr>
              <a:t>reliable</a:t>
            </a:r>
            <a:r>
              <a:rPr dirty="0"/>
              <a:t> information.</a:t>
            </a:r>
            <a:endParaRPr lang="fr-FR" dirty="0"/>
          </a:p>
          <a:p>
            <a:pPr>
              <a:lnSpc>
                <a:spcPct val="200000"/>
              </a:lnSpc>
              <a:buClr>
                <a:srgbClr val="00B050"/>
              </a:buClr>
              <a:buFont typeface="Wingdings" panose="05000000000000000000" pitchFamily="2" charset="2"/>
              <a:buChar char="ü"/>
            </a:pPr>
            <a:r>
              <a:rPr dirty="0"/>
              <a:t>Better </a:t>
            </a:r>
            <a:r>
              <a:rPr dirty="0">
                <a:solidFill>
                  <a:srgbClr val="FF0000"/>
                </a:solidFill>
              </a:rPr>
              <a:t>coordination</a:t>
            </a:r>
            <a:r>
              <a:rPr dirty="0"/>
              <a:t> between departments.</a:t>
            </a:r>
            <a:endParaRPr lang="fr-FR" dirty="0"/>
          </a:p>
          <a:p>
            <a:pPr>
              <a:lnSpc>
                <a:spcPct val="200000"/>
              </a:lnSpc>
              <a:buClr>
                <a:srgbClr val="00B050"/>
              </a:buClr>
              <a:buFont typeface="Wingdings" panose="05000000000000000000" pitchFamily="2" charset="2"/>
              <a:buChar char="ü"/>
            </a:pPr>
            <a:r>
              <a:rPr dirty="0"/>
              <a:t>Enhanced </a:t>
            </a:r>
            <a:r>
              <a:rPr dirty="0">
                <a:solidFill>
                  <a:srgbClr val="FF0000"/>
                </a:solidFill>
              </a:rPr>
              <a:t>decision-making</a:t>
            </a:r>
            <a:r>
              <a:rPr dirty="0"/>
              <a:t> capabilities.</a:t>
            </a:r>
          </a:p>
        </p:txBody>
      </p:sp>
      <p:sp>
        <p:nvSpPr>
          <p:cNvPr id="4" name="Espace réservé du numéro de diapositive 3">
            <a:extLst>
              <a:ext uri="{FF2B5EF4-FFF2-40B4-BE49-F238E27FC236}">
                <a16:creationId xmlns:a16="http://schemas.microsoft.com/office/drawing/2014/main" id="{36F0376A-C0BF-4451-BDAE-56DE48447DC0}"/>
              </a:ext>
            </a:extLst>
          </p:cNvPr>
          <p:cNvSpPr>
            <a:spLocks noGrp="1"/>
          </p:cNvSpPr>
          <p:nvPr>
            <p:ph type="sldNum" sz="quarter" idx="12"/>
          </p:nvPr>
        </p:nvSpPr>
        <p:spPr/>
        <p:txBody>
          <a:bodyPr/>
          <a:lstStyle/>
          <a:p>
            <a:fld id="{C1FF6DA9-008F-8B48-92A6-B652298478BF}" type="slidenum">
              <a:rPr lang="en-US" smtClean="0"/>
              <a:t>14</a:t>
            </a:fld>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Limitations of ERP Systems</a:t>
            </a:r>
          </a:p>
        </p:txBody>
      </p:sp>
      <p:sp>
        <p:nvSpPr>
          <p:cNvPr id="3" name="Content Placeholder 2"/>
          <p:cNvSpPr>
            <a:spLocks noGrp="1"/>
          </p:cNvSpPr>
          <p:nvPr>
            <p:ph idx="1"/>
          </p:nvPr>
        </p:nvSpPr>
        <p:spPr/>
        <p:txBody>
          <a:bodyPr/>
          <a:lstStyle/>
          <a:p>
            <a:pPr>
              <a:lnSpc>
                <a:spcPct val="200000"/>
              </a:lnSpc>
              <a:buClr>
                <a:srgbClr val="FF0000"/>
              </a:buClr>
              <a:buFont typeface="Symbol" panose="05050102010706020507" pitchFamily="18" charset="2"/>
              <a:buChar char=""/>
            </a:pPr>
            <a:r>
              <a:rPr dirty="0"/>
              <a:t>High initial investment </a:t>
            </a:r>
            <a:r>
              <a:rPr dirty="0">
                <a:solidFill>
                  <a:srgbClr val="FF0000"/>
                </a:solidFill>
              </a:rPr>
              <a:t>cost</a:t>
            </a:r>
            <a:r>
              <a:rPr dirty="0"/>
              <a:t>.</a:t>
            </a:r>
          </a:p>
          <a:p>
            <a:pPr>
              <a:lnSpc>
                <a:spcPct val="200000"/>
              </a:lnSpc>
              <a:buClr>
                <a:srgbClr val="FF0000"/>
              </a:buClr>
              <a:buFont typeface="Symbol" panose="05050102010706020507" pitchFamily="18" charset="2"/>
              <a:buChar char=""/>
            </a:pPr>
            <a:r>
              <a:rPr dirty="0">
                <a:solidFill>
                  <a:srgbClr val="FF0000"/>
                </a:solidFill>
              </a:rPr>
              <a:t>Complex</a:t>
            </a:r>
            <a:r>
              <a:rPr dirty="0"/>
              <a:t> and </a:t>
            </a:r>
            <a:r>
              <a:rPr dirty="0">
                <a:solidFill>
                  <a:srgbClr val="FF0000"/>
                </a:solidFill>
              </a:rPr>
              <a:t>time-consuming</a:t>
            </a:r>
            <a:r>
              <a:rPr dirty="0"/>
              <a:t> implementation.</a:t>
            </a:r>
          </a:p>
          <a:p>
            <a:pPr>
              <a:lnSpc>
                <a:spcPct val="200000"/>
              </a:lnSpc>
              <a:buClr>
                <a:srgbClr val="FF0000"/>
              </a:buClr>
              <a:buFont typeface="Symbol" panose="05050102010706020507" pitchFamily="18" charset="2"/>
              <a:buChar char=""/>
            </a:pPr>
            <a:r>
              <a:rPr dirty="0"/>
              <a:t>Strong </a:t>
            </a:r>
            <a:r>
              <a:rPr dirty="0">
                <a:solidFill>
                  <a:srgbClr val="FF0000"/>
                </a:solidFill>
              </a:rPr>
              <a:t>impact</a:t>
            </a:r>
            <a:r>
              <a:rPr dirty="0"/>
              <a:t> on organizational processes.</a:t>
            </a:r>
          </a:p>
          <a:p>
            <a:pPr>
              <a:lnSpc>
                <a:spcPct val="200000"/>
              </a:lnSpc>
              <a:buClr>
                <a:srgbClr val="FF0000"/>
              </a:buClr>
              <a:buFont typeface="Symbol" panose="05050102010706020507" pitchFamily="18" charset="2"/>
              <a:buChar char=""/>
            </a:pPr>
            <a:r>
              <a:rPr dirty="0"/>
              <a:t>Need for extensive user </a:t>
            </a:r>
            <a:r>
              <a:rPr dirty="0">
                <a:solidFill>
                  <a:srgbClr val="FF0000"/>
                </a:solidFill>
              </a:rPr>
              <a:t>training</a:t>
            </a:r>
            <a:r>
              <a:rPr dirty="0"/>
              <a:t>.</a:t>
            </a:r>
          </a:p>
        </p:txBody>
      </p:sp>
      <p:sp>
        <p:nvSpPr>
          <p:cNvPr id="4" name="Espace réservé du numéro de diapositive 3">
            <a:extLst>
              <a:ext uri="{FF2B5EF4-FFF2-40B4-BE49-F238E27FC236}">
                <a16:creationId xmlns:a16="http://schemas.microsoft.com/office/drawing/2014/main" id="{68582A15-DF78-4753-B195-E6B9E044AF6B}"/>
              </a:ext>
            </a:extLst>
          </p:cNvPr>
          <p:cNvSpPr>
            <a:spLocks noGrp="1"/>
          </p:cNvSpPr>
          <p:nvPr>
            <p:ph type="sldNum" sz="quarter" idx="12"/>
          </p:nvPr>
        </p:nvSpPr>
        <p:spPr/>
        <p:txBody>
          <a:bodyPr/>
          <a:lstStyle/>
          <a:p>
            <a:fld id="{C1FF6DA9-008F-8B48-92A6-B652298478BF}" type="slidenum">
              <a:rPr lang="en-US" smtClean="0"/>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Conclusion</a:t>
            </a:r>
          </a:p>
        </p:txBody>
      </p:sp>
      <p:sp>
        <p:nvSpPr>
          <p:cNvPr id="3" name="Content Placeholder 2"/>
          <p:cNvSpPr>
            <a:spLocks noGrp="1"/>
          </p:cNvSpPr>
          <p:nvPr>
            <p:ph idx="1"/>
          </p:nvPr>
        </p:nvSpPr>
        <p:spPr/>
        <p:txBody>
          <a:bodyPr/>
          <a:lstStyle/>
          <a:p>
            <a:pPr>
              <a:lnSpc>
                <a:spcPct val="200000"/>
              </a:lnSpc>
            </a:pPr>
            <a:r>
              <a:rPr dirty="0"/>
              <a:t>ERP systems </a:t>
            </a:r>
            <a:r>
              <a:rPr dirty="0">
                <a:solidFill>
                  <a:srgbClr val="FF0000"/>
                </a:solidFill>
              </a:rPr>
              <a:t>integrate</a:t>
            </a:r>
            <a:r>
              <a:rPr dirty="0"/>
              <a:t> all major business functions.</a:t>
            </a:r>
          </a:p>
          <a:p>
            <a:pPr>
              <a:lnSpc>
                <a:spcPct val="200000"/>
              </a:lnSpc>
            </a:pPr>
            <a:r>
              <a:rPr dirty="0"/>
              <a:t>They </a:t>
            </a:r>
            <a:r>
              <a:rPr dirty="0">
                <a:solidFill>
                  <a:srgbClr val="FF0000"/>
                </a:solidFill>
              </a:rPr>
              <a:t>enhance</a:t>
            </a:r>
            <a:r>
              <a:rPr dirty="0"/>
              <a:t> productivity and competitiveness.</a:t>
            </a:r>
          </a:p>
          <a:p>
            <a:pPr>
              <a:lnSpc>
                <a:spcPct val="200000"/>
              </a:lnSpc>
            </a:pPr>
            <a:r>
              <a:rPr dirty="0"/>
              <a:t>Successful implementation requires </a:t>
            </a:r>
            <a:r>
              <a:rPr dirty="0">
                <a:solidFill>
                  <a:srgbClr val="FF0000"/>
                </a:solidFill>
              </a:rPr>
              <a:t>careful</a:t>
            </a:r>
            <a:r>
              <a:rPr dirty="0"/>
              <a:t> planning.</a:t>
            </a:r>
          </a:p>
          <a:p>
            <a:pPr>
              <a:lnSpc>
                <a:spcPct val="200000"/>
              </a:lnSpc>
            </a:pPr>
            <a:r>
              <a:rPr dirty="0"/>
              <a:t>ERP </a:t>
            </a:r>
            <a:r>
              <a:rPr dirty="0">
                <a:solidFill>
                  <a:srgbClr val="FF0000"/>
                </a:solidFill>
              </a:rPr>
              <a:t>performance</a:t>
            </a:r>
            <a:r>
              <a:rPr dirty="0"/>
              <a:t> must be evaluated through ROI.</a:t>
            </a:r>
          </a:p>
        </p:txBody>
      </p:sp>
      <p:sp>
        <p:nvSpPr>
          <p:cNvPr id="4" name="Espace réservé du numéro de diapositive 3">
            <a:extLst>
              <a:ext uri="{FF2B5EF4-FFF2-40B4-BE49-F238E27FC236}">
                <a16:creationId xmlns:a16="http://schemas.microsoft.com/office/drawing/2014/main" id="{E0691DDD-CCD0-4409-BE94-43BC12CF9E1D}"/>
              </a:ext>
            </a:extLst>
          </p:cNvPr>
          <p:cNvSpPr>
            <a:spLocks noGrp="1"/>
          </p:cNvSpPr>
          <p:nvPr>
            <p:ph type="sldNum" sz="quarter" idx="12"/>
          </p:nvPr>
        </p:nvSpPr>
        <p:spPr/>
        <p:txBody>
          <a:bodyPr/>
          <a:lstStyle/>
          <a:p>
            <a:fld id="{C1FF6DA9-008F-8B48-92A6-B652298478BF}" type="slidenum">
              <a:rPr lang="en-US" smtClean="0"/>
              <a:t>16</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Historical Background: From MRP to ERP</a:t>
            </a:r>
          </a:p>
        </p:txBody>
      </p:sp>
      <p:sp>
        <p:nvSpPr>
          <p:cNvPr id="3" name="Content Placeholder 2"/>
          <p:cNvSpPr>
            <a:spLocks noGrp="1"/>
          </p:cNvSpPr>
          <p:nvPr>
            <p:ph idx="1"/>
          </p:nvPr>
        </p:nvSpPr>
        <p:spPr/>
        <p:txBody>
          <a:bodyPr/>
          <a:lstStyle/>
          <a:p>
            <a:pPr>
              <a:lnSpc>
                <a:spcPct val="200000"/>
              </a:lnSpc>
            </a:pPr>
            <a:r>
              <a:rPr dirty="0"/>
              <a:t>MRP stands for </a:t>
            </a:r>
            <a:r>
              <a:rPr b="1" dirty="0">
                <a:solidFill>
                  <a:srgbClr val="FF0000"/>
                </a:solidFill>
              </a:rPr>
              <a:t>M</a:t>
            </a:r>
            <a:r>
              <a:rPr dirty="0"/>
              <a:t>aterial </a:t>
            </a:r>
            <a:r>
              <a:rPr b="1" dirty="0">
                <a:solidFill>
                  <a:srgbClr val="FF0000"/>
                </a:solidFill>
              </a:rPr>
              <a:t>R</a:t>
            </a:r>
            <a:r>
              <a:rPr dirty="0"/>
              <a:t>equirements </a:t>
            </a:r>
            <a:r>
              <a:rPr b="1" dirty="0">
                <a:solidFill>
                  <a:srgbClr val="FF0000"/>
                </a:solidFill>
              </a:rPr>
              <a:t>P</a:t>
            </a:r>
            <a:r>
              <a:rPr dirty="0"/>
              <a:t>lanning.</a:t>
            </a:r>
          </a:p>
          <a:p>
            <a:pPr>
              <a:lnSpc>
                <a:spcPct val="200000"/>
              </a:lnSpc>
            </a:pPr>
            <a:r>
              <a:rPr lang="en-US" dirty="0"/>
              <a:t>Used to calculate material needs in </a:t>
            </a:r>
            <a:r>
              <a:rPr lang="en-US" dirty="0">
                <a:solidFill>
                  <a:srgbClr val="FF0000"/>
                </a:solidFill>
              </a:rPr>
              <a:t>quantity</a:t>
            </a:r>
            <a:r>
              <a:rPr lang="en-US" dirty="0"/>
              <a:t> and </a:t>
            </a:r>
            <a:r>
              <a:rPr lang="en-US" dirty="0">
                <a:solidFill>
                  <a:srgbClr val="FF0000"/>
                </a:solidFill>
              </a:rPr>
              <a:t>time</a:t>
            </a:r>
            <a:r>
              <a:rPr lang="en-US" dirty="0"/>
              <a:t>.</a:t>
            </a:r>
          </a:p>
          <a:p>
            <a:pPr>
              <a:lnSpc>
                <a:spcPct val="200000"/>
              </a:lnSpc>
            </a:pPr>
            <a:r>
              <a:rPr dirty="0"/>
              <a:t>Developed in the 1960s to support manufacturing </a:t>
            </a:r>
            <a:r>
              <a:rPr dirty="0">
                <a:solidFill>
                  <a:srgbClr val="FF0000"/>
                </a:solidFill>
              </a:rPr>
              <a:t>planning</a:t>
            </a:r>
            <a:r>
              <a:rPr dirty="0"/>
              <a:t>.</a:t>
            </a:r>
          </a:p>
          <a:p>
            <a:pPr>
              <a:lnSpc>
                <a:spcPct val="200000"/>
              </a:lnSpc>
            </a:pPr>
            <a:r>
              <a:rPr dirty="0"/>
              <a:t>Initially focused only on </a:t>
            </a:r>
            <a:r>
              <a:rPr dirty="0">
                <a:solidFill>
                  <a:srgbClr val="FF0000"/>
                </a:solidFill>
              </a:rPr>
              <a:t>production</a:t>
            </a:r>
            <a:r>
              <a:rPr dirty="0"/>
              <a:t> activities.</a:t>
            </a:r>
          </a:p>
        </p:txBody>
      </p:sp>
      <p:sp>
        <p:nvSpPr>
          <p:cNvPr id="4" name="Espace réservé du numéro de diapositive 3">
            <a:extLst>
              <a:ext uri="{FF2B5EF4-FFF2-40B4-BE49-F238E27FC236}">
                <a16:creationId xmlns:a16="http://schemas.microsoft.com/office/drawing/2014/main" id="{21E8A6B7-7ADF-49E8-A0F9-30DFE4E223D4}"/>
              </a:ext>
            </a:extLst>
          </p:cNvPr>
          <p:cNvSpPr>
            <a:spLocks noGrp="1"/>
          </p:cNvSpPr>
          <p:nvPr>
            <p:ph type="sldNum" sz="quarter" idx="12"/>
          </p:nvPr>
        </p:nvSpPr>
        <p:spPr/>
        <p:txBody>
          <a:bodyPr/>
          <a:lstStyle/>
          <a:p>
            <a:fld id="{C1FF6DA9-008F-8B48-92A6-B652298478BF}" type="slidenum">
              <a:rPr lang="en-US" smtClean="0"/>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Limitations of Early MRP Systems</a:t>
            </a:r>
          </a:p>
        </p:txBody>
      </p:sp>
      <p:sp>
        <p:nvSpPr>
          <p:cNvPr id="3" name="Content Placeholder 2"/>
          <p:cNvSpPr>
            <a:spLocks noGrp="1"/>
          </p:cNvSpPr>
          <p:nvPr>
            <p:ph idx="1"/>
          </p:nvPr>
        </p:nvSpPr>
        <p:spPr/>
        <p:txBody>
          <a:bodyPr/>
          <a:lstStyle/>
          <a:p>
            <a:pPr>
              <a:lnSpc>
                <a:spcPct val="200000"/>
              </a:lnSpc>
            </a:pPr>
            <a:r>
              <a:rPr dirty="0"/>
              <a:t>Limited exclusively to the </a:t>
            </a:r>
            <a:r>
              <a:rPr dirty="0">
                <a:solidFill>
                  <a:srgbClr val="FF0000"/>
                </a:solidFill>
              </a:rPr>
              <a:t>production</a:t>
            </a:r>
            <a:r>
              <a:rPr dirty="0"/>
              <a:t> department.</a:t>
            </a:r>
          </a:p>
          <a:p>
            <a:pPr>
              <a:lnSpc>
                <a:spcPct val="200000"/>
              </a:lnSpc>
            </a:pPr>
            <a:r>
              <a:rPr dirty="0"/>
              <a:t>High implementation and operating </a:t>
            </a:r>
            <a:r>
              <a:rPr dirty="0">
                <a:solidFill>
                  <a:srgbClr val="FF0000"/>
                </a:solidFill>
              </a:rPr>
              <a:t>costs</a:t>
            </a:r>
            <a:r>
              <a:rPr dirty="0"/>
              <a:t>.</a:t>
            </a:r>
          </a:p>
          <a:p>
            <a:pPr>
              <a:lnSpc>
                <a:spcPct val="200000"/>
              </a:lnSpc>
            </a:pPr>
            <a:r>
              <a:rPr dirty="0"/>
              <a:t>Required specialized </a:t>
            </a:r>
            <a:r>
              <a:rPr dirty="0">
                <a:solidFill>
                  <a:srgbClr val="FF0000"/>
                </a:solidFill>
              </a:rPr>
              <a:t>expertise</a:t>
            </a:r>
            <a:r>
              <a:rPr dirty="0"/>
              <a:t>.</a:t>
            </a:r>
          </a:p>
          <a:p>
            <a:pPr>
              <a:lnSpc>
                <a:spcPct val="200000"/>
              </a:lnSpc>
            </a:pPr>
            <a:r>
              <a:rPr dirty="0"/>
              <a:t>Poor </a:t>
            </a:r>
            <a:r>
              <a:rPr dirty="0">
                <a:solidFill>
                  <a:srgbClr val="FF0000"/>
                </a:solidFill>
              </a:rPr>
              <a:t>integration</a:t>
            </a:r>
            <a:r>
              <a:rPr dirty="0"/>
              <a:t> with other business functions.</a:t>
            </a:r>
          </a:p>
        </p:txBody>
      </p:sp>
      <p:sp>
        <p:nvSpPr>
          <p:cNvPr id="4" name="Espace réservé du numéro de diapositive 3">
            <a:extLst>
              <a:ext uri="{FF2B5EF4-FFF2-40B4-BE49-F238E27FC236}">
                <a16:creationId xmlns:a16="http://schemas.microsoft.com/office/drawing/2014/main" id="{AC1DC185-3BD4-440F-8EFC-5872CBA06310}"/>
              </a:ext>
            </a:extLst>
          </p:cNvPr>
          <p:cNvSpPr>
            <a:spLocks noGrp="1"/>
          </p:cNvSpPr>
          <p:nvPr>
            <p:ph type="sldNum" sz="quarter" idx="12"/>
          </p:nvPr>
        </p:nvSpPr>
        <p:spPr/>
        <p:txBody>
          <a:bodyPr/>
          <a:lstStyle/>
          <a:p>
            <a:fld id="{C1FF6DA9-008F-8B48-92A6-B652298478BF}" type="slidenum">
              <a:rPr lang="en-US" smtClean="0"/>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Evolution Toward ERP Systems</a:t>
            </a:r>
          </a:p>
        </p:txBody>
      </p:sp>
      <p:sp>
        <p:nvSpPr>
          <p:cNvPr id="3" name="Content Placeholder 2"/>
          <p:cNvSpPr>
            <a:spLocks noGrp="1"/>
          </p:cNvSpPr>
          <p:nvPr>
            <p:ph idx="1"/>
          </p:nvPr>
        </p:nvSpPr>
        <p:spPr/>
        <p:txBody>
          <a:bodyPr/>
          <a:lstStyle/>
          <a:p>
            <a:pPr>
              <a:lnSpc>
                <a:spcPct val="200000"/>
              </a:lnSpc>
            </a:pPr>
            <a:r>
              <a:rPr dirty="0"/>
              <a:t>Extension of MRP logic to the </a:t>
            </a:r>
            <a:r>
              <a:rPr dirty="0">
                <a:solidFill>
                  <a:srgbClr val="FF0000"/>
                </a:solidFill>
              </a:rPr>
              <a:t>entire</a:t>
            </a:r>
            <a:r>
              <a:rPr dirty="0"/>
              <a:t> organization.</a:t>
            </a:r>
          </a:p>
          <a:p>
            <a:pPr>
              <a:lnSpc>
                <a:spcPct val="200000"/>
              </a:lnSpc>
            </a:pPr>
            <a:r>
              <a:rPr dirty="0"/>
              <a:t>Emergence of ERP systems in the </a:t>
            </a:r>
            <a:r>
              <a:rPr dirty="0">
                <a:solidFill>
                  <a:srgbClr val="FF0000"/>
                </a:solidFill>
              </a:rPr>
              <a:t>1990s</a:t>
            </a:r>
            <a:r>
              <a:rPr dirty="0"/>
              <a:t>.</a:t>
            </a:r>
          </a:p>
          <a:p>
            <a:pPr>
              <a:lnSpc>
                <a:spcPct val="200000"/>
              </a:lnSpc>
            </a:pPr>
            <a:r>
              <a:rPr dirty="0">
                <a:solidFill>
                  <a:srgbClr val="FF0000"/>
                </a:solidFill>
              </a:rPr>
              <a:t>Integration</a:t>
            </a:r>
            <a:r>
              <a:rPr dirty="0"/>
              <a:t> of finance, HR, logistics, sales, and production.</a:t>
            </a:r>
          </a:p>
          <a:p>
            <a:pPr>
              <a:lnSpc>
                <a:spcPct val="200000"/>
              </a:lnSpc>
            </a:pPr>
            <a:r>
              <a:rPr dirty="0"/>
              <a:t>Rapid </a:t>
            </a:r>
            <a:r>
              <a:rPr dirty="0">
                <a:solidFill>
                  <a:srgbClr val="FF0000"/>
                </a:solidFill>
              </a:rPr>
              <a:t>expansion</a:t>
            </a:r>
            <a:r>
              <a:rPr dirty="0"/>
              <a:t> with Internet and digital technologies.</a:t>
            </a:r>
          </a:p>
        </p:txBody>
      </p:sp>
      <p:sp>
        <p:nvSpPr>
          <p:cNvPr id="4" name="Espace réservé du numéro de diapositive 3">
            <a:extLst>
              <a:ext uri="{FF2B5EF4-FFF2-40B4-BE49-F238E27FC236}">
                <a16:creationId xmlns:a16="http://schemas.microsoft.com/office/drawing/2014/main" id="{53FB6E16-8982-4F8E-80DF-EA8715245FAB}"/>
              </a:ext>
            </a:extLst>
          </p:cNvPr>
          <p:cNvSpPr>
            <a:spLocks noGrp="1"/>
          </p:cNvSpPr>
          <p:nvPr>
            <p:ph type="sldNum" sz="quarter" idx="12"/>
          </p:nvPr>
        </p:nvSpPr>
        <p:spPr/>
        <p:txBody>
          <a:bodyPr/>
          <a:lstStyle/>
          <a:p>
            <a:fld id="{C1FF6DA9-008F-8B48-92A6-B652298478BF}" type="slidenum">
              <a:rPr lang="en-US" smtClean="0"/>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What Is an ERP System?</a:t>
            </a:r>
          </a:p>
        </p:txBody>
      </p:sp>
      <p:sp>
        <p:nvSpPr>
          <p:cNvPr id="3" name="Content Placeholder 2"/>
          <p:cNvSpPr>
            <a:spLocks noGrp="1"/>
          </p:cNvSpPr>
          <p:nvPr>
            <p:ph idx="1"/>
          </p:nvPr>
        </p:nvSpPr>
        <p:spPr/>
        <p:txBody>
          <a:bodyPr/>
          <a:lstStyle/>
          <a:p>
            <a:pPr>
              <a:lnSpc>
                <a:spcPct val="200000"/>
              </a:lnSpc>
            </a:pPr>
            <a:r>
              <a:rPr dirty="0"/>
              <a:t>An ERP is an </a:t>
            </a:r>
            <a:r>
              <a:rPr dirty="0">
                <a:solidFill>
                  <a:srgbClr val="FF0000"/>
                </a:solidFill>
              </a:rPr>
              <a:t>integrated</a:t>
            </a:r>
            <a:r>
              <a:rPr dirty="0"/>
              <a:t> </a:t>
            </a:r>
            <a:r>
              <a:rPr lang="en-US" dirty="0"/>
              <a:t>enterprise </a:t>
            </a:r>
            <a:r>
              <a:rPr dirty="0"/>
              <a:t>management </a:t>
            </a:r>
            <a:r>
              <a:rPr dirty="0">
                <a:solidFill>
                  <a:srgbClr val="FF0000"/>
                </a:solidFill>
              </a:rPr>
              <a:t>software</a:t>
            </a:r>
            <a:r>
              <a:rPr dirty="0"/>
              <a:t>.</a:t>
            </a:r>
          </a:p>
          <a:p>
            <a:pPr>
              <a:lnSpc>
                <a:spcPct val="200000"/>
              </a:lnSpc>
            </a:pPr>
            <a:r>
              <a:rPr dirty="0"/>
              <a:t>Based on a single </a:t>
            </a:r>
            <a:r>
              <a:rPr dirty="0">
                <a:solidFill>
                  <a:srgbClr val="FF0000"/>
                </a:solidFill>
              </a:rPr>
              <a:t>centralized</a:t>
            </a:r>
            <a:r>
              <a:rPr dirty="0"/>
              <a:t> database.</a:t>
            </a:r>
          </a:p>
          <a:p>
            <a:pPr>
              <a:lnSpc>
                <a:spcPct val="200000"/>
              </a:lnSpc>
            </a:pPr>
            <a:r>
              <a:rPr dirty="0"/>
              <a:t>Ensures data </a:t>
            </a:r>
            <a:r>
              <a:rPr dirty="0">
                <a:solidFill>
                  <a:srgbClr val="FF0000"/>
                </a:solidFill>
              </a:rPr>
              <a:t>consistency</a:t>
            </a:r>
            <a:r>
              <a:rPr dirty="0"/>
              <a:t> across all departments.</a:t>
            </a:r>
          </a:p>
          <a:p>
            <a:pPr>
              <a:lnSpc>
                <a:spcPct val="200000"/>
              </a:lnSpc>
            </a:pPr>
            <a:r>
              <a:rPr dirty="0">
                <a:solidFill>
                  <a:srgbClr val="FF0000"/>
                </a:solidFill>
              </a:rPr>
              <a:t>Supports</a:t>
            </a:r>
            <a:r>
              <a:rPr dirty="0"/>
              <a:t> operational and strategic decision-making.</a:t>
            </a:r>
          </a:p>
        </p:txBody>
      </p:sp>
      <p:sp>
        <p:nvSpPr>
          <p:cNvPr id="4" name="Espace réservé du numéro de diapositive 3">
            <a:extLst>
              <a:ext uri="{FF2B5EF4-FFF2-40B4-BE49-F238E27FC236}">
                <a16:creationId xmlns:a16="http://schemas.microsoft.com/office/drawing/2014/main" id="{BC638E2B-56FC-4BD4-A7E0-CA143E84D17E}"/>
              </a:ext>
            </a:extLst>
          </p:cNvPr>
          <p:cNvSpPr>
            <a:spLocks noGrp="1"/>
          </p:cNvSpPr>
          <p:nvPr>
            <p:ph type="sldNum" sz="quarter" idx="12"/>
          </p:nvPr>
        </p:nvSpPr>
        <p:spPr/>
        <p:txBody>
          <a:bodyPr/>
          <a:lstStyle/>
          <a:p>
            <a:fld id="{C1FF6DA9-008F-8B48-92A6-B652298478BF}" type="slidenum">
              <a:rPr lang="en-US" smtClean="0"/>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ERP and PGI Terminology</a:t>
            </a:r>
          </a:p>
        </p:txBody>
      </p:sp>
      <p:sp>
        <p:nvSpPr>
          <p:cNvPr id="3" name="Content Placeholder 2"/>
          <p:cNvSpPr>
            <a:spLocks noGrp="1"/>
          </p:cNvSpPr>
          <p:nvPr>
            <p:ph idx="1"/>
          </p:nvPr>
        </p:nvSpPr>
        <p:spPr/>
        <p:txBody>
          <a:bodyPr/>
          <a:lstStyle/>
          <a:p>
            <a:pPr>
              <a:lnSpc>
                <a:spcPct val="200000"/>
              </a:lnSpc>
            </a:pPr>
            <a:r>
              <a:rPr dirty="0"/>
              <a:t>ERP is an English acronym originating from the United States</a:t>
            </a:r>
            <a:r>
              <a:rPr lang="fr-FR" dirty="0"/>
              <a:t> for </a:t>
            </a:r>
            <a:r>
              <a:rPr lang="fr-FR" sz="2000" b="1" dirty="0">
                <a:solidFill>
                  <a:srgbClr val="FF0000"/>
                </a:solidFill>
              </a:rPr>
              <a:t>E</a:t>
            </a:r>
            <a:r>
              <a:rPr lang="fr-FR" sz="2000" dirty="0"/>
              <a:t>nterprise </a:t>
            </a:r>
            <a:r>
              <a:rPr lang="fr-FR" sz="2000" b="1" dirty="0">
                <a:solidFill>
                  <a:srgbClr val="FF0000"/>
                </a:solidFill>
              </a:rPr>
              <a:t>R</a:t>
            </a:r>
            <a:r>
              <a:rPr lang="fr-FR" sz="2000" dirty="0"/>
              <a:t>essource </a:t>
            </a:r>
            <a:r>
              <a:rPr lang="fr-FR" sz="2000" b="1" dirty="0">
                <a:solidFill>
                  <a:srgbClr val="FF0000"/>
                </a:solidFill>
              </a:rPr>
              <a:t>P</a:t>
            </a:r>
            <a:r>
              <a:rPr lang="fr-FR" sz="2000" dirty="0"/>
              <a:t>lanning</a:t>
            </a:r>
            <a:r>
              <a:rPr dirty="0"/>
              <a:t>.</a:t>
            </a:r>
          </a:p>
          <a:p>
            <a:pPr>
              <a:lnSpc>
                <a:spcPct val="200000"/>
              </a:lnSpc>
            </a:pPr>
            <a:r>
              <a:rPr dirty="0"/>
              <a:t>PGI (</a:t>
            </a:r>
            <a:r>
              <a:rPr i="1" dirty="0" err="1"/>
              <a:t>Progiciel</a:t>
            </a:r>
            <a:r>
              <a:rPr i="1" dirty="0"/>
              <a:t> de Gestion </a:t>
            </a:r>
            <a:r>
              <a:rPr i="1" dirty="0" err="1"/>
              <a:t>Intégré</a:t>
            </a:r>
            <a:r>
              <a:rPr dirty="0"/>
              <a:t>) is the </a:t>
            </a:r>
            <a:r>
              <a:rPr lang="fr-FR" dirty="0"/>
              <a:t>f</a:t>
            </a:r>
            <a:r>
              <a:rPr dirty="0" err="1"/>
              <a:t>rench</a:t>
            </a:r>
            <a:r>
              <a:rPr dirty="0"/>
              <a:t> equivalent.</a:t>
            </a:r>
          </a:p>
          <a:p>
            <a:pPr>
              <a:lnSpc>
                <a:spcPct val="200000"/>
              </a:lnSpc>
            </a:pPr>
            <a:r>
              <a:rPr dirty="0"/>
              <a:t>Both refer to the same </a:t>
            </a:r>
            <a:r>
              <a:rPr dirty="0">
                <a:solidFill>
                  <a:srgbClr val="FF0000"/>
                </a:solidFill>
              </a:rPr>
              <a:t>integrated</a:t>
            </a:r>
            <a:r>
              <a:rPr dirty="0"/>
              <a:t> enterprise system.</a:t>
            </a:r>
          </a:p>
        </p:txBody>
      </p:sp>
      <p:sp>
        <p:nvSpPr>
          <p:cNvPr id="4" name="Espace réservé du numéro de diapositive 3">
            <a:extLst>
              <a:ext uri="{FF2B5EF4-FFF2-40B4-BE49-F238E27FC236}">
                <a16:creationId xmlns:a16="http://schemas.microsoft.com/office/drawing/2014/main" id="{D2F0E35C-3696-478C-900C-B8C7A7802159}"/>
              </a:ext>
            </a:extLst>
          </p:cNvPr>
          <p:cNvSpPr>
            <a:spLocks noGrp="1"/>
          </p:cNvSpPr>
          <p:nvPr>
            <p:ph type="sldNum" sz="quarter" idx="12"/>
          </p:nvPr>
        </p:nvSpPr>
        <p:spPr/>
        <p:txBody>
          <a:bodyPr/>
          <a:lstStyle/>
          <a:p>
            <a:fld id="{C1FF6DA9-008F-8B48-92A6-B652298478BF}" type="slidenum">
              <a:rPr lang="en-US" smtClean="0"/>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Business Scope Covered by an ERP</a:t>
            </a:r>
          </a:p>
        </p:txBody>
      </p:sp>
      <p:sp>
        <p:nvSpPr>
          <p:cNvPr id="3" name="Content Placeholder 2"/>
          <p:cNvSpPr>
            <a:spLocks noGrp="1"/>
          </p:cNvSpPr>
          <p:nvPr>
            <p:ph idx="1"/>
          </p:nvPr>
        </p:nvSpPr>
        <p:spPr/>
        <p:txBody>
          <a:bodyPr>
            <a:normAutofit lnSpcReduction="10000"/>
          </a:bodyPr>
          <a:lstStyle/>
          <a:p>
            <a:pPr>
              <a:lnSpc>
                <a:spcPct val="150000"/>
              </a:lnSpc>
            </a:pPr>
            <a:r>
              <a:rPr dirty="0"/>
              <a:t>Customer Relationship Management (CRM).</a:t>
            </a:r>
          </a:p>
          <a:p>
            <a:pPr>
              <a:lnSpc>
                <a:spcPct val="150000"/>
              </a:lnSpc>
            </a:pPr>
            <a:r>
              <a:rPr dirty="0"/>
              <a:t>Sales, purchasing, and order processing.</a:t>
            </a:r>
          </a:p>
          <a:p>
            <a:pPr>
              <a:lnSpc>
                <a:spcPct val="150000"/>
              </a:lnSpc>
            </a:pPr>
            <a:r>
              <a:rPr dirty="0"/>
              <a:t>Human </a:t>
            </a:r>
            <a:r>
              <a:rPr lang="en-US" dirty="0"/>
              <a:t>Resources </a:t>
            </a:r>
            <a:r>
              <a:rPr dirty="0"/>
              <a:t>management.</a:t>
            </a:r>
          </a:p>
          <a:p>
            <a:pPr>
              <a:lnSpc>
                <a:spcPct val="150000"/>
              </a:lnSpc>
            </a:pPr>
            <a:r>
              <a:rPr dirty="0"/>
              <a:t>Inventory, warehouse, and logistics management.</a:t>
            </a:r>
          </a:p>
          <a:p>
            <a:pPr>
              <a:lnSpc>
                <a:spcPct val="150000"/>
              </a:lnSpc>
            </a:pPr>
            <a:r>
              <a:rPr dirty="0"/>
              <a:t>Financial management and accounting.</a:t>
            </a:r>
          </a:p>
          <a:p>
            <a:pPr>
              <a:lnSpc>
                <a:spcPct val="150000"/>
              </a:lnSpc>
            </a:pPr>
            <a:r>
              <a:rPr dirty="0"/>
              <a:t>Production and project management.</a:t>
            </a:r>
            <a:endParaRPr lang="fr-FR" dirty="0"/>
          </a:p>
          <a:p>
            <a:pPr>
              <a:lnSpc>
                <a:spcPct val="150000"/>
              </a:lnSpc>
            </a:pPr>
            <a:r>
              <a:rPr lang="fr-FR" dirty="0"/>
              <a:t>...</a:t>
            </a:r>
            <a:endParaRPr dirty="0"/>
          </a:p>
        </p:txBody>
      </p:sp>
      <p:sp>
        <p:nvSpPr>
          <p:cNvPr id="4" name="Espace réservé du numéro de diapositive 3">
            <a:extLst>
              <a:ext uri="{FF2B5EF4-FFF2-40B4-BE49-F238E27FC236}">
                <a16:creationId xmlns:a16="http://schemas.microsoft.com/office/drawing/2014/main" id="{7D6D8067-E446-4223-90C4-011D74227B24}"/>
              </a:ext>
            </a:extLst>
          </p:cNvPr>
          <p:cNvSpPr>
            <a:spLocks noGrp="1"/>
          </p:cNvSpPr>
          <p:nvPr>
            <p:ph type="sldNum" sz="quarter" idx="12"/>
          </p:nvPr>
        </p:nvSpPr>
        <p:spPr/>
        <p:txBody>
          <a:bodyPr/>
          <a:lstStyle/>
          <a:p>
            <a:fld id="{C1FF6DA9-008F-8B48-92A6-B652298478BF}" type="slidenum">
              <a:rPr lang="en-US" smtClean="0"/>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Why Implement an ERP System?</a:t>
            </a:r>
          </a:p>
        </p:txBody>
      </p:sp>
      <p:sp>
        <p:nvSpPr>
          <p:cNvPr id="3" name="Content Placeholder 2"/>
          <p:cNvSpPr>
            <a:spLocks noGrp="1"/>
          </p:cNvSpPr>
          <p:nvPr>
            <p:ph idx="1"/>
          </p:nvPr>
        </p:nvSpPr>
        <p:spPr/>
        <p:txBody>
          <a:bodyPr/>
          <a:lstStyle/>
          <a:p>
            <a:pPr>
              <a:lnSpc>
                <a:spcPct val="200000"/>
              </a:lnSpc>
            </a:pPr>
            <a:r>
              <a:rPr dirty="0"/>
              <a:t>Before ERP systems, data was entered </a:t>
            </a:r>
            <a:r>
              <a:rPr dirty="0">
                <a:solidFill>
                  <a:srgbClr val="FF0000"/>
                </a:solidFill>
              </a:rPr>
              <a:t>manually</a:t>
            </a:r>
            <a:r>
              <a:rPr dirty="0"/>
              <a:t> in each department.</a:t>
            </a:r>
          </a:p>
          <a:p>
            <a:pPr>
              <a:lnSpc>
                <a:spcPct val="200000"/>
              </a:lnSpc>
            </a:pPr>
            <a:r>
              <a:rPr dirty="0"/>
              <a:t>High risk of </a:t>
            </a:r>
            <a:r>
              <a:rPr dirty="0">
                <a:solidFill>
                  <a:srgbClr val="FF0000"/>
                </a:solidFill>
              </a:rPr>
              <a:t>duplicated</a:t>
            </a:r>
            <a:r>
              <a:rPr dirty="0"/>
              <a:t> and </a:t>
            </a:r>
            <a:r>
              <a:rPr dirty="0">
                <a:solidFill>
                  <a:srgbClr val="FF0000"/>
                </a:solidFill>
              </a:rPr>
              <a:t>inconsistent</a:t>
            </a:r>
            <a:r>
              <a:rPr dirty="0"/>
              <a:t> data.</a:t>
            </a:r>
          </a:p>
          <a:p>
            <a:pPr>
              <a:lnSpc>
                <a:spcPct val="200000"/>
              </a:lnSpc>
            </a:pPr>
            <a:r>
              <a:rPr dirty="0"/>
              <a:t>Significant </a:t>
            </a:r>
            <a:r>
              <a:rPr dirty="0">
                <a:solidFill>
                  <a:srgbClr val="FF0000"/>
                </a:solidFill>
              </a:rPr>
              <a:t>loss</a:t>
            </a:r>
            <a:r>
              <a:rPr dirty="0"/>
              <a:t> of time and productivity.</a:t>
            </a:r>
          </a:p>
          <a:p>
            <a:pPr>
              <a:lnSpc>
                <a:spcPct val="200000"/>
              </a:lnSpc>
            </a:pPr>
            <a:r>
              <a:rPr dirty="0"/>
              <a:t>ERP systems </a:t>
            </a:r>
            <a:r>
              <a:rPr dirty="0">
                <a:solidFill>
                  <a:srgbClr val="FF0000"/>
                </a:solidFill>
              </a:rPr>
              <a:t>address</a:t>
            </a:r>
            <a:r>
              <a:rPr dirty="0"/>
              <a:t> these organizational inefficiencies.</a:t>
            </a:r>
          </a:p>
        </p:txBody>
      </p:sp>
      <p:sp>
        <p:nvSpPr>
          <p:cNvPr id="4" name="Espace réservé du numéro de diapositive 3">
            <a:extLst>
              <a:ext uri="{FF2B5EF4-FFF2-40B4-BE49-F238E27FC236}">
                <a16:creationId xmlns:a16="http://schemas.microsoft.com/office/drawing/2014/main" id="{F71B743E-8D5C-413F-817D-098C899DAFC2}"/>
              </a:ext>
            </a:extLst>
          </p:cNvPr>
          <p:cNvSpPr>
            <a:spLocks noGrp="1"/>
          </p:cNvSpPr>
          <p:nvPr>
            <p:ph type="sldNum" sz="quarter" idx="12"/>
          </p:nvPr>
        </p:nvSpPr>
        <p:spPr/>
        <p:txBody>
          <a:bodyPr/>
          <a:lstStyle/>
          <a:p>
            <a:fld id="{C1FF6DA9-008F-8B48-92A6-B652298478BF}" type="slidenum">
              <a:rPr lang="en-US" smtClean="0"/>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How Does an ERP Work?</a:t>
            </a:r>
          </a:p>
        </p:txBody>
      </p:sp>
      <p:sp>
        <p:nvSpPr>
          <p:cNvPr id="3" name="Content Placeholder 2"/>
          <p:cNvSpPr>
            <a:spLocks noGrp="1"/>
          </p:cNvSpPr>
          <p:nvPr>
            <p:ph idx="1"/>
          </p:nvPr>
        </p:nvSpPr>
        <p:spPr/>
        <p:txBody>
          <a:bodyPr/>
          <a:lstStyle/>
          <a:p>
            <a:pPr>
              <a:lnSpc>
                <a:spcPct val="200000"/>
              </a:lnSpc>
            </a:pPr>
            <a:r>
              <a:rPr dirty="0"/>
              <a:t>All modules share a single </a:t>
            </a:r>
            <a:r>
              <a:rPr dirty="0">
                <a:solidFill>
                  <a:srgbClr val="FF0000"/>
                </a:solidFill>
              </a:rPr>
              <a:t>centralized</a:t>
            </a:r>
            <a:r>
              <a:rPr dirty="0"/>
              <a:t> database.</a:t>
            </a:r>
          </a:p>
          <a:p>
            <a:pPr>
              <a:lnSpc>
                <a:spcPct val="200000"/>
              </a:lnSpc>
            </a:pPr>
            <a:r>
              <a:rPr dirty="0"/>
              <a:t>Any data entry or modification updates all </a:t>
            </a:r>
            <a:r>
              <a:rPr dirty="0">
                <a:solidFill>
                  <a:srgbClr val="FF0000"/>
                </a:solidFill>
              </a:rPr>
              <a:t>modules</a:t>
            </a:r>
            <a:r>
              <a:rPr dirty="0"/>
              <a:t>.</a:t>
            </a:r>
          </a:p>
          <a:p>
            <a:pPr>
              <a:lnSpc>
                <a:spcPct val="200000"/>
              </a:lnSpc>
            </a:pPr>
            <a:r>
              <a:rPr dirty="0"/>
              <a:t>Information is available in </a:t>
            </a:r>
            <a:r>
              <a:rPr dirty="0">
                <a:solidFill>
                  <a:srgbClr val="FF0000"/>
                </a:solidFill>
              </a:rPr>
              <a:t>real time</a:t>
            </a:r>
            <a:r>
              <a:rPr dirty="0"/>
              <a:t>.</a:t>
            </a:r>
          </a:p>
          <a:p>
            <a:pPr>
              <a:lnSpc>
                <a:spcPct val="200000"/>
              </a:lnSpc>
            </a:pPr>
            <a:r>
              <a:rPr dirty="0"/>
              <a:t>Improves </a:t>
            </a:r>
            <a:r>
              <a:rPr dirty="0">
                <a:solidFill>
                  <a:srgbClr val="FF0000"/>
                </a:solidFill>
              </a:rPr>
              <a:t>coordination</a:t>
            </a:r>
            <a:r>
              <a:rPr dirty="0"/>
              <a:t> between departments.</a:t>
            </a:r>
          </a:p>
        </p:txBody>
      </p:sp>
      <p:sp>
        <p:nvSpPr>
          <p:cNvPr id="4" name="Espace réservé du numéro de diapositive 3">
            <a:extLst>
              <a:ext uri="{FF2B5EF4-FFF2-40B4-BE49-F238E27FC236}">
                <a16:creationId xmlns:a16="http://schemas.microsoft.com/office/drawing/2014/main" id="{5DF8707B-4E5F-4A18-9E83-F67D09373483}"/>
              </a:ext>
            </a:extLst>
          </p:cNvPr>
          <p:cNvSpPr>
            <a:spLocks noGrp="1"/>
          </p:cNvSpPr>
          <p:nvPr>
            <p:ph type="sldNum" sz="quarter" idx="12"/>
          </p:nvPr>
        </p:nvSpPr>
        <p:spPr/>
        <p:txBody>
          <a:bodyPr/>
          <a:lstStyle/>
          <a:p>
            <a:fld id="{C1FF6DA9-008F-8B48-92A6-B652298478BF}" type="slidenum">
              <a:rPr lang="en-US" smtClean="0"/>
              <a:t>9</a:t>
            </a:fld>
            <a:endParaRPr lang="en-US"/>
          </a:p>
        </p:txBody>
      </p:sp>
    </p:spTree>
  </p:cSld>
  <p:clrMapOvr>
    <a:masterClrMapping/>
  </p:clrMapOvr>
</p:sld>
</file>

<file path=ppt/theme/theme1.xml><?xml version="1.0" encoding="utf-8"?>
<a:theme xmlns:a="http://schemas.openxmlformats.org/drawingml/2006/main" name="Badge">
  <a:themeElements>
    <a:clrScheme name="Badge">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Badge">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dg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Badge</Template>
  <TotalTime>63</TotalTime>
  <Words>3013</Words>
  <Application>Microsoft Office PowerPoint</Application>
  <PresentationFormat>Affichage à l'écran (4:3)</PresentationFormat>
  <Paragraphs>361</Paragraphs>
  <Slides>16</Slides>
  <Notes>15</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Calibri</vt:lpstr>
      <vt:lpstr>Gill Sans MT</vt:lpstr>
      <vt:lpstr>Google Sans</vt:lpstr>
      <vt:lpstr>Impact</vt:lpstr>
      <vt:lpstr>Symbol</vt:lpstr>
      <vt:lpstr>Wingdings</vt:lpstr>
      <vt:lpstr>Badge</vt:lpstr>
      <vt:lpstr>CHAPTER6 INTRODUCTION TO ERP</vt:lpstr>
      <vt:lpstr>Historical Background: From MRP to ERP</vt:lpstr>
      <vt:lpstr>Limitations of Early MRP Systems</vt:lpstr>
      <vt:lpstr>Evolution Toward ERP Systems</vt:lpstr>
      <vt:lpstr>What Is an ERP System?</vt:lpstr>
      <vt:lpstr>ERP and PGI Terminology</vt:lpstr>
      <vt:lpstr>Business Scope Covered by an ERP</vt:lpstr>
      <vt:lpstr>Why Implement an ERP System?</vt:lpstr>
      <vt:lpstr>How Does an ERP Work?</vt:lpstr>
      <vt:lpstr>ERP Modular Architecture</vt:lpstr>
      <vt:lpstr>Main Types of ERP Systems</vt:lpstr>
      <vt:lpstr>Cost of ERP Implementation</vt:lpstr>
      <vt:lpstr>ERP Selection Criteria</vt:lpstr>
      <vt:lpstr>Advantages of ERP Systems</vt:lpstr>
      <vt:lpstr>Limitations of ERP Systems</vt:lpstr>
      <vt:lpstr>Conclusion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CHAPTER5 INTRODUCTION TO ERP</dc:title>
  <dc:subject/>
  <dc:creator>Hichem</dc:creator>
  <cp:keywords/>
  <dc:description>generated using python-pptx</dc:description>
  <cp:lastModifiedBy>Faculté De Technologie</cp:lastModifiedBy>
  <cp:revision>14</cp:revision>
  <dcterms:created xsi:type="dcterms:W3CDTF">2013-01-27T09:14:16Z</dcterms:created>
  <dcterms:modified xsi:type="dcterms:W3CDTF">2025-12-14T20:47:13Z</dcterms:modified>
  <cp:category/>
</cp:coreProperties>
</file>