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0000"/>
    <a:srgbClr val="996633"/>
    <a:srgbClr val="669900"/>
    <a:srgbClr val="000066"/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0" d="100"/>
          <a:sy n="60" d="100"/>
        </p:scale>
        <p:origin x="-7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fr-FR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fr-FR"/>
              <a:t>Click to edit Master subtitle style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7BD5EF0-DFE8-4B63-9DFB-1009E304C109}" type="slidenum">
              <a:rPr lang="ar-SA"/>
              <a:pPr/>
              <a:t>‹N°›</a:t>
            </a:fld>
            <a:endParaRPr lang="fr-FR"/>
          </a:p>
        </p:txBody>
      </p:sp>
      <p:grpSp>
        <p:nvGrpSpPr>
          <p:cNvPr id="5128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5129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5130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5131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grpSp>
          <p:nvGrpSpPr>
            <p:cNvPr id="5132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5133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5134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5135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5136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5137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grpSp>
        <p:nvGrpSpPr>
          <p:cNvPr id="5138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5139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5140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5141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grpSp>
          <p:nvGrpSpPr>
            <p:cNvPr id="5142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5143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5144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5145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5146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5147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</p:grpSp>
      <p:sp>
        <p:nvSpPr>
          <p:cNvPr id="5148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5149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932384-DAE3-4DD1-8CB8-5CB2F4E08B35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24A6BF-5FCC-4C56-A291-07FD2FB83037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141B90-28DE-4EB4-B898-4F408CF6E24B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642EE1-2D37-435F-AABB-F91E9CED3A6B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491A02-29D6-41B7-852B-985B0779335F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91EEE6-55C7-4C71-9E76-C5BAD5322AC7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470B-BED5-4709-9877-399034B81CC2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74656E-7180-4967-838C-2C2E0D6E40C1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r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2D0382-6F3B-40D7-B805-1039344D4655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r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3B02C9-5ECC-49B6-BD46-B4517C657FBB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400"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4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400"/>
            </a:lvl1pPr>
          </a:lstStyle>
          <a:p>
            <a:fld id="{67710D62-78FF-4021-8EDE-94C4A4E5EF7C}" type="slidenum">
              <a:rPr lang="ar-SA"/>
              <a:pPr/>
              <a:t>‹N°›</a:t>
            </a:fld>
            <a:endParaRPr lang="fr-FR"/>
          </a:p>
        </p:txBody>
      </p:sp>
      <p:sp>
        <p:nvSpPr>
          <p:cNvPr id="410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410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grpSp>
        <p:nvGrpSpPr>
          <p:cNvPr id="4106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410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410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410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411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411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411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411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411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411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grpSp>
          <p:nvGrpSpPr>
            <p:cNvPr id="4116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4117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411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11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12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sp>
            <p:nvSpPr>
              <p:cNvPr id="412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412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412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grpSp>
            <p:nvGrpSpPr>
              <p:cNvPr id="4124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412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12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12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12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12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13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13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13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</p:grpSp>
      <p:grpSp>
        <p:nvGrpSpPr>
          <p:cNvPr id="413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413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413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41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41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413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grpSp>
            <p:nvGrpSpPr>
              <p:cNvPr id="413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414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14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14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14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14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14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14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sp>
              <p:nvSpPr>
                <p:cNvPr id="414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</p:grpSp>
        <p:sp>
          <p:nvSpPr>
            <p:cNvPr id="414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pitchFamily="34" charset="0"/>
        </a:defRPr>
      </a:lvl2pPr>
      <a:lvl3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pitchFamily="34" charset="0"/>
        </a:defRPr>
      </a:lvl3pPr>
      <a:lvl4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pitchFamily="34" charset="0"/>
        </a:defRPr>
      </a:lvl4pPr>
      <a:lvl5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pitchFamily="34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pitchFamily="34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pitchFamily="34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pitchFamily="34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pitchFamily="34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http://www.schoolarabia.com/images/asasia_im/duroos_1_2/tadreeb/cipb.gif" TargetMode="External"/><Relationship Id="rId7" Type="http://schemas.openxmlformats.org/officeDocument/2006/relationships/image" Target="http://www.schoolarabia.com/images/asasia_im/duroos_1_2/tadreeb/clipy.gi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http://www.schoolarabia.com/images/asasia_im/duroos_1_2/tadreeb/clipg.gif" TargetMode="External"/><Relationship Id="rId4" Type="http://schemas.openxmlformats.org/officeDocument/2006/relationships/image" Target="../media/image2.png"/><Relationship Id="rId9" Type="http://schemas.openxmlformats.org/officeDocument/2006/relationships/image" Target="http://www.schoolarabia.com/images/asasia_im/duroos_1_2/tadreeb/clipbb.gif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6375" y="2133600"/>
            <a:ext cx="6400800" cy="1363663"/>
          </a:xfrm>
        </p:spPr>
        <p:txBody>
          <a:bodyPr/>
          <a:lstStyle/>
          <a:p>
            <a:r>
              <a:rPr lang="ar-QA" sz="7200" b="1" dirty="0" smtClean="0"/>
              <a:t> </a:t>
            </a:r>
            <a:r>
              <a:rPr lang="ar-QA" sz="7200" b="1" dirty="0" err="1"/>
              <a:t>الأستفهام</a:t>
            </a:r>
            <a:r>
              <a:rPr lang="ar-QA" dirty="0"/>
              <a:t> </a:t>
            </a:r>
            <a:endParaRPr lang="fr-FR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63713" y="3644900"/>
            <a:ext cx="6032500" cy="16557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ar-QA" dirty="0" smtClean="0">
                <a:solidFill>
                  <a:srgbClr val="33CC33"/>
                </a:solidFill>
              </a:rPr>
              <a:t>الدكتور طاهر قطبي</a:t>
            </a:r>
            <a:endParaRPr lang="ar-QA" dirty="0">
              <a:solidFill>
                <a:srgbClr val="33CC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QA" b="1" dirty="0"/>
              <a:t>أدوات </a:t>
            </a:r>
            <a:r>
              <a:rPr lang="ar-QA" b="1" dirty="0" smtClean="0"/>
              <a:t>أخرى</a:t>
            </a:r>
            <a:endParaRPr lang="fr-FR" b="1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696200" cy="41211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ar-QA" sz="2400" b="1" dirty="0" smtClean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ar-QA" sz="2400" b="1" dirty="0" smtClean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ar-SA" sz="2400" b="1" dirty="0" smtClean="0">
                <a:solidFill>
                  <a:srgbClr val="FF0000"/>
                </a:solidFill>
              </a:rPr>
              <a:t>كيف</a:t>
            </a:r>
            <a:r>
              <a:rPr lang="ar-QA" sz="2400" b="1" dirty="0" smtClean="0">
                <a:solidFill>
                  <a:srgbClr val="FF0000"/>
                </a:solidFill>
              </a:rPr>
              <a:t> </a:t>
            </a:r>
            <a:r>
              <a:rPr lang="ar-SA" sz="2400" b="1" dirty="0" smtClean="0">
                <a:solidFill>
                  <a:srgbClr val="FF0000"/>
                </a:solidFill>
              </a:rPr>
              <a:t>:</a:t>
            </a:r>
            <a:r>
              <a:rPr lang="ar-SA" sz="2400" b="1" dirty="0" smtClean="0"/>
              <a:t> </a:t>
            </a:r>
            <a:r>
              <a:rPr lang="ar-QA" sz="2400" b="1" dirty="0" smtClean="0"/>
              <a:t>   </a:t>
            </a:r>
            <a:r>
              <a:rPr lang="ar-SA" sz="2400" b="1" dirty="0" smtClean="0"/>
              <a:t>ويُطلب </a:t>
            </a:r>
            <a:r>
              <a:rPr lang="ar-SA" sz="2400" b="1" dirty="0" err="1"/>
              <a:t>بها</a:t>
            </a:r>
            <a:r>
              <a:rPr lang="ar-SA" sz="2400" b="1" dirty="0"/>
              <a:t> تعيين الحال </a:t>
            </a:r>
            <a:r>
              <a:rPr lang="ar-QA" sz="2400" b="1" dirty="0" smtClean="0"/>
              <a:t> .</a:t>
            </a:r>
            <a:r>
              <a:rPr lang="ar-QA" sz="2400" b="1" dirty="0"/>
              <a:t> </a:t>
            </a:r>
            <a:r>
              <a:rPr lang="ar-QA" sz="2400" b="1" dirty="0" smtClean="0"/>
              <a:t> </a:t>
            </a:r>
            <a:r>
              <a:rPr lang="ar-SA" sz="2400" b="1" dirty="0" smtClean="0">
                <a:solidFill>
                  <a:srgbClr val="669900"/>
                </a:solidFill>
              </a:rPr>
              <a:t>مثال</a:t>
            </a:r>
            <a:r>
              <a:rPr lang="ar-QA" sz="2400" b="1" dirty="0" smtClean="0">
                <a:solidFill>
                  <a:srgbClr val="669900"/>
                </a:solidFill>
              </a:rPr>
              <a:t> </a:t>
            </a:r>
            <a:r>
              <a:rPr lang="ar-SA" sz="2400" b="1" dirty="0" smtClean="0">
                <a:solidFill>
                  <a:srgbClr val="669900"/>
                </a:solidFill>
              </a:rPr>
              <a:t>:</a:t>
            </a:r>
            <a:r>
              <a:rPr lang="ar-QA" sz="2400" b="1" u="sng" dirty="0" smtClean="0">
                <a:solidFill>
                  <a:srgbClr val="669900"/>
                </a:solidFill>
              </a:rPr>
              <a:t>    </a:t>
            </a:r>
            <a:r>
              <a:rPr lang="ar-SA" sz="2400" b="1" u="sng" dirty="0" smtClean="0">
                <a:solidFill>
                  <a:srgbClr val="FF0000"/>
                </a:solidFill>
              </a:rPr>
              <a:t>كيف</a:t>
            </a:r>
            <a:r>
              <a:rPr lang="ar-SA" sz="2400" b="1" dirty="0" smtClean="0"/>
              <a:t> </a:t>
            </a:r>
            <a:r>
              <a:rPr lang="ar-SA" sz="2400" b="1" dirty="0"/>
              <a:t>أحم</a:t>
            </a:r>
            <a:r>
              <a:rPr lang="ar-QA" sz="2400" b="1" dirty="0"/>
              <a:t>د ؟</a:t>
            </a:r>
            <a:r>
              <a:rPr lang="en-US" sz="2400" b="1" dirty="0"/>
              <a:t>. </a:t>
            </a:r>
          </a:p>
          <a:p>
            <a:pPr>
              <a:lnSpc>
                <a:spcPct val="80000"/>
              </a:lnSpc>
              <a:buFontTx/>
              <a:buNone/>
            </a:pPr>
            <a:endParaRPr lang="ar-QA" sz="2400" b="1" dirty="0" smtClean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ar-SA" sz="2400" b="1" dirty="0" smtClean="0">
                <a:solidFill>
                  <a:srgbClr val="FF0000"/>
                </a:solidFill>
              </a:rPr>
              <a:t>أين</a:t>
            </a:r>
            <a:r>
              <a:rPr lang="ar-QA" sz="2400" b="1" dirty="0" smtClean="0">
                <a:solidFill>
                  <a:srgbClr val="FF0000"/>
                </a:solidFill>
              </a:rPr>
              <a:t>  </a:t>
            </a:r>
            <a:r>
              <a:rPr lang="ar-SA" sz="2400" b="1" dirty="0" smtClean="0">
                <a:solidFill>
                  <a:srgbClr val="FF0000"/>
                </a:solidFill>
              </a:rPr>
              <a:t>:</a:t>
            </a:r>
            <a:r>
              <a:rPr lang="ar-QA" sz="2400" b="1" dirty="0" smtClean="0">
                <a:solidFill>
                  <a:srgbClr val="FF0000"/>
                </a:solidFill>
              </a:rPr>
              <a:t> </a:t>
            </a:r>
            <a:r>
              <a:rPr lang="ar-SA" sz="2400" b="1" dirty="0" smtClean="0"/>
              <a:t> </a:t>
            </a:r>
            <a:r>
              <a:rPr lang="ar-QA" sz="2400" b="1" dirty="0" smtClean="0"/>
              <a:t>  </a:t>
            </a:r>
            <a:r>
              <a:rPr lang="ar-SA" sz="2400" b="1" dirty="0" smtClean="0"/>
              <a:t>ويُطلب </a:t>
            </a:r>
            <a:r>
              <a:rPr lang="ar-SA" sz="2400" b="1" dirty="0" err="1"/>
              <a:t>بها</a:t>
            </a:r>
            <a:r>
              <a:rPr lang="ar-SA" sz="2400" b="1" dirty="0"/>
              <a:t> تعيين </a:t>
            </a:r>
            <a:r>
              <a:rPr lang="ar-SA" sz="2400" b="1" dirty="0" smtClean="0"/>
              <a:t>المكان</a:t>
            </a:r>
            <a:r>
              <a:rPr lang="ar-QA" sz="2400" b="1" dirty="0" smtClean="0"/>
              <a:t>.</a:t>
            </a:r>
            <a:r>
              <a:rPr lang="ar-QA" sz="2400" b="1" dirty="0"/>
              <a:t> </a:t>
            </a:r>
            <a:r>
              <a:rPr lang="ar-QA" sz="2400" b="1" dirty="0" smtClean="0"/>
              <a:t>  </a:t>
            </a:r>
            <a:r>
              <a:rPr lang="ar-SA" sz="2400" b="1" dirty="0" smtClean="0">
                <a:solidFill>
                  <a:srgbClr val="669900"/>
                </a:solidFill>
              </a:rPr>
              <a:t>مثال:</a:t>
            </a:r>
            <a:r>
              <a:rPr lang="ar-QA" sz="2400" b="1" dirty="0" smtClean="0">
                <a:solidFill>
                  <a:srgbClr val="669900"/>
                </a:solidFill>
              </a:rPr>
              <a:t>  </a:t>
            </a:r>
            <a:r>
              <a:rPr lang="ar-SA" sz="2400" b="1" u="sng" dirty="0" smtClean="0">
                <a:solidFill>
                  <a:srgbClr val="FF0000"/>
                </a:solidFill>
              </a:rPr>
              <a:t>أين</a:t>
            </a:r>
            <a:r>
              <a:rPr lang="ar-SA" sz="2400" b="1" dirty="0" smtClean="0"/>
              <a:t> المعلم</a:t>
            </a:r>
            <a:r>
              <a:rPr lang="ar-QA" sz="2400" b="1" dirty="0" smtClean="0"/>
              <a:t> </a:t>
            </a:r>
            <a:r>
              <a:rPr lang="ar-SA" sz="2400" b="1" dirty="0" smtClean="0"/>
              <a:t>؟ </a:t>
            </a:r>
            <a:r>
              <a:rPr lang="ar-QA" sz="2400" b="1" dirty="0" smtClean="0"/>
              <a:t>      و</a:t>
            </a:r>
            <a:r>
              <a:rPr lang="ar-SA" sz="2400" b="1" dirty="0" smtClean="0"/>
              <a:t>جوابه</a:t>
            </a:r>
            <a:r>
              <a:rPr lang="ar-QA" sz="2400" b="1" dirty="0" smtClean="0"/>
              <a:t>  </a:t>
            </a:r>
            <a:r>
              <a:rPr lang="ar-SA" sz="2400" b="1" dirty="0" smtClean="0"/>
              <a:t>:</a:t>
            </a:r>
            <a:r>
              <a:rPr lang="ar-QA" sz="2400" b="1" dirty="0" smtClean="0"/>
              <a:t>     </a:t>
            </a:r>
            <a:r>
              <a:rPr lang="ar-SA" sz="2400" b="1" dirty="0" smtClean="0"/>
              <a:t> </a:t>
            </a:r>
            <a:endParaRPr lang="ar-QA" sz="2400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ar-QA" sz="2400" b="1" dirty="0" smtClean="0"/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ar-QA" sz="2400" b="1" dirty="0" smtClean="0"/>
              <a:t>            </a:t>
            </a:r>
            <a:r>
              <a:rPr lang="ar-SA" sz="2400" b="1" dirty="0" smtClean="0"/>
              <a:t>المعلم </a:t>
            </a:r>
            <a:r>
              <a:rPr lang="ar-SA" sz="2400" b="1" dirty="0"/>
              <a:t>في الصف</a:t>
            </a:r>
            <a:r>
              <a:rPr lang="en-US" sz="2400" b="1" dirty="0"/>
              <a:t>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ar-SA" sz="2400" b="1" u="sng" dirty="0" smtClean="0">
                <a:solidFill>
                  <a:srgbClr val="FF0000"/>
                </a:solidFill>
              </a:rPr>
              <a:t>أنى</a:t>
            </a:r>
            <a:r>
              <a:rPr lang="ar-QA" sz="2400" b="1" u="sng" dirty="0" smtClean="0">
                <a:solidFill>
                  <a:srgbClr val="FF0000"/>
                </a:solidFill>
              </a:rPr>
              <a:t>  </a:t>
            </a:r>
            <a:r>
              <a:rPr lang="ar-SA" sz="2400" b="1" u="sng" dirty="0" smtClean="0">
                <a:solidFill>
                  <a:srgbClr val="FF0000"/>
                </a:solidFill>
              </a:rPr>
              <a:t>:</a:t>
            </a:r>
            <a:r>
              <a:rPr lang="ar-SA" sz="2400" b="1" dirty="0" smtClean="0"/>
              <a:t> </a:t>
            </a:r>
            <a:r>
              <a:rPr lang="ar-QA" sz="2400" b="1" dirty="0" smtClean="0"/>
              <a:t>   </a:t>
            </a:r>
            <a:r>
              <a:rPr lang="ar-SA" sz="2400" b="1" dirty="0" smtClean="0"/>
              <a:t>وتأتي </a:t>
            </a:r>
            <a:r>
              <a:rPr lang="ar-SA" sz="2400" b="1" dirty="0"/>
              <a:t>لمعانٍ عدة، فتستعمل مرة بمعنى (كيف) </a:t>
            </a:r>
            <a:r>
              <a:rPr lang="ar-QA" sz="2400" b="1" dirty="0" smtClean="0"/>
              <a:t>  </a:t>
            </a:r>
            <a:r>
              <a:rPr lang="ar-SA" sz="2400" b="1" dirty="0" smtClean="0">
                <a:solidFill>
                  <a:srgbClr val="669900"/>
                </a:solidFill>
              </a:rPr>
              <a:t>مثال</a:t>
            </a:r>
            <a:r>
              <a:rPr lang="ar-QA" sz="2400" b="1" dirty="0" smtClean="0">
                <a:solidFill>
                  <a:srgbClr val="669900"/>
                </a:solidFill>
              </a:rPr>
              <a:t>  </a:t>
            </a:r>
            <a:r>
              <a:rPr lang="ar-SA" sz="2400" b="1" dirty="0" smtClean="0">
                <a:solidFill>
                  <a:srgbClr val="669900"/>
                </a:solidFill>
              </a:rPr>
              <a:t>:</a:t>
            </a:r>
            <a:endParaRPr lang="ar-QA" sz="2400" b="1" dirty="0">
              <a:solidFill>
                <a:srgbClr val="6699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ar-SA" sz="2400" b="1" dirty="0"/>
              <a:t> </a:t>
            </a:r>
            <a:endParaRPr lang="ar-QA" sz="2400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ar-QA" sz="2400" b="1" dirty="0" smtClean="0">
                <a:solidFill>
                  <a:srgbClr val="FF0000"/>
                </a:solidFill>
              </a:rPr>
              <a:t>    </a:t>
            </a:r>
            <a:r>
              <a:rPr lang="ar-SA" sz="2400" b="1" dirty="0" smtClean="0">
                <a:solidFill>
                  <a:srgbClr val="FF0000"/>
                </a:solidFill>
              </a:rPr>
              <a:t>أنى</a:t>
            </a:r>
            <a:r>
              <a:rPr lang="ar-SA" sz="2400" b="1" dirty="0" smtClean="0"/>
              <a:t> </a:t>
            </a:r>
            <a:r>
              <a:rPr lang="ar-SA" sz="2400" b="1" dirty="0"/>
              <a:t>يتوقع المرء النجاح في عمله وهو لا يعمل له؟ </a:t>
            </a:r>
            <a:endParaRPr lang="ar-QA" sz="2400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ar-QA" sz="2400" b="1" dirty="0" smtClean="0"/>
              <a:t>          </a:t>
            </a:r>
            <a:r>
              <a:rPr lang="ar-SA" sz="2400" b="1" dirty="0" smtClean="0"/>
              <a:t>ومرة </a:t>
            </a:r>
            <a:r>
              <a:rPr lang="ar-SA" sz="2400" b="1" dirty="0"/>
              <a:t>بمعنى(من أين) </a:t>
            </a:r>
            <a:r>
              <a:rPr lang="ar-QA" sz="2400" b="1" dirty="0" smtClean="0"/>
              <a:t> .  أنى </a:t>
            </a:r>
            <a:r>
              <a:rPr lang="ar-QA" sz="2400" b="1" dirty="0" err="1" smtClean="0"/>
              <a:t>لك</a:t>
            </a:r>
            <a:r>
              <a:rPr lang="ar-QA" sz="2400" b="1" dirty="0" smtClean="0"/>
              <a:t> هذا ؟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QA" b="1" dirty="0"/>
              <a:t>أدوات </a:t>
            </a:r>
            <a:r>
              <a:rPr lang="ar-QA" b="1" dirty="0" smtClean="0"/>
              <a:t>أخرى</a:t>
            </a:r>
            <a:endParaRPr lang="fr-FR" b="1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696200" cy="440848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ar-QA" b="1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ar-SA" b="1" dirty="0" smtClean="0">
                <a:solidFill>
                  <a:srgbClr val="FF0000"/>
                </a:solidFill>
              </a:rPr>
              <a:t>كم</a:t>
            </a:r>
            <a:r>
              <a:rPr lang="ar-QA" b="1" dirty="0" smtClean="0">
                <a:solidFill>
                  <a:srgbClr val="FF0000"/>
                </a:solidFill>
              </a:rPr>
              <a:t>   </a:t>
            </a:r>
            <a:r>
              <a:rPr lang="ar-SA" b="1" dirty="0" smtClean="0">
                <a:solidFill>
                  <a:srgbClr val="FF0000"/>
                </a:solidFill>
              </a:rPr>
              <a:t>:</a:t>
            </a:r>
            <a:r>
              <a:rPr lang="ar-SA" b="1" dirty="0" smtClean="0"/>
              <a:t> </a:t>
            </a:r>
            <a:r>
              <a:rPr lang="ar-QA" b="1" dirty="0" smtClean="0"/>
              <a:t>  </a:t>
            </a:r>
            <a:r>
              <a:rPr lang="ar-SA" b="1" dirty="0" smtClean="0"/>
              <a:t>ويُطلب </a:t>
            </a:r>
            <a:r>
              <a:rPr lang="ar-SA" b="1" dirty="0" err="1"/>
              <a:t>بها</a:t>
            </a:r>
            <a:r>
              <a:rPr lang="ar-SA" b="1" dirty="0"/>
              <a:t> تعيين العدد </a:t>
            </a:r>
            <a:r>
              <a:rPr lang="ar-QA" b="1" dirty="0" smtClean="0"/>
              <a:t>.  </a:t>
            </a:r>
            <a:r>
              <a:rPr lang="ar-SA" b="1" u="sng" dirty="0" smtClean="0">
                <a:solidFill>
                  <a:srgbClr val="669900"/>
                </a:solidFill>
              </a:rPr>
              <a:t>مثال</a:t>
            </a:r>
            <a:r>
              <a:rPr lang="ar-SA" b="1" u="sng" dirty="0">
                <a:solidFill>
                  <a:srgbClr val="669900"/>
                </a:solidFill>
              </a:rPr>
              <a:t>:</a:t>
            </a:r>
            <a:endParaRPr lang="ar-QA" b="1" u="sng" dirty="0">
              <a:solidFill>
                <a:srgbClr val="6699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ar-SA" b="1" dirty="0"/>
              <a:t> </a:t>
            </a:r>
            <a:r>
              <a:rPr lang="ar-QA" b="1" dirty="0" smtClean="0"/>
              <a:t>             </a:t>
            </a:r>
            <a:r>
              <a:rPr lang="ar-SA" b="1" u="sng" dirty="0" smtClean="0">
                <a:solidFill>
                  <a:srgbClr val="FF0000"/>
                </a:solidFill>
              </a:rPr>
              <a:t>كم</a:t>
            </a:r>
            <a:r>
              <a:rPr lang="ar-SA" b="1" dirty="0" smtClean="0"/>
              <a:t> </a:t>
            </a:r>
            <a:r>
              <a:rPr lang="ar-SA" b="1" dirty="0"/>
              <a:t>من الوقت جلست في الصف؟</a:t>
            </a:r>
            <a:endParaRPr lang="en-US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ar-SA" sz="2800" b="1" dirty="0"/>
              <a:t> قال الله تعالى &lt; قال </a:t>
            </a:r>
            <a:r>
              <a:rPr lang="ar-SA" sz="2800" b="1" u="sng" dirty="0">
                <a:solidFill>
                  <a:srgbClr val="FF0000"/>
                </a:solidFill>
              </a:rPr>
              <a:t>كم</a:t>
            </a:r>
            <a:r>
              <a:rPr lang="ar-SA" sz="2800" b="1" dirty="0"/>
              <a:t> لبثت قال لبثت يوماَ </a:t>
            </a:r>
            <a:r>
              <a:rPr lang="ar-QA" sz="2800" b="1" dirty="0" err="1" smtClean="0"/>
              <a:t>أ</a:t>
            </a:r>
            <a:r>
              <a:rPr lang="ar-SA" sz="2800" b="1" dirty="0" smtClean="0"/>
              <a:t>و </a:t>
            </a:r>
            <a:r>
              <a:rPr lang="ar-SA" sz="2800" b="1" dirty="0"/>
              <a:t>بعض يوم &gt;</a:t>
            </a:r>
            <a:r>
              <a:rPr lang="en-US" sz="2800" b="1" dirty="0"/>
              <a:t/>
            </a:r>
            <a:br>
              <a:rPr lang="en-US" sz="2800" b="1" dirty="0"/>
            </a:br>
            <a:endParaRPr lang="ar-QA" sz="2800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ar-SA" b="1" dirty="0"/>
              <a:t> </a:t>
            </a:r>
            <a:r>
              <a:rPr lang="ar-SA" b="1" dirty="0" smtClean="0">
                <a:solidFill>
                  <a:srgbClr val="FF0000"/>
                </a:solidFill>
              </a:rPr>
              <a:t>أي</a:t>
            </a:r>
            <a:r>
              <a:rPr lang="ar-QA" b="1" dirty="0" smtClean="0">
                <a:solidFill>
                  <a:srgbClr val="FF0000"/>
                </a:solidFill>
              </a:rPr>
              <a:t> </a:t>
            </a:r>
            <a:r>
              <a:rPr lang="ar-SA" b="1" dirty="0" smtClean="0">
                <a:solidFill>
                  <a:srgbClr val="FF0000"/>
                </a:solidFill>
              </a:rPr>
              <a:t>:</a:t>
            </a:r>
            <a:r>
              <a:rPr lang="ar-SA" b="1" dirty="0" smtClean="0"/>
              <a:t> </a:t>
            </a:r>
            <a:r>
              <a:rPr lang="ar-QA" b="1" dirty="0" smtClean="0"/>
              <a:t>  </a:t>
            </a:r>
            <a:r>
              <a:rPr lang="ar-SA" b="1" dirty="0" smtClean="0"/>
              <a:t>ويُطلب </a:t>
            </a:r>
            <a:r>
              <a:rPr lang="ar-SA" b="1" dirty="0" err="1"/>
              <a:t>بها</a:t>
            </a:r>
            <a:r>
              <a:rPr lang="ar-SA" b="1" dirty="0"/>
              <a:t> تعيين أحد </a:t>
            </a:r>
            <a:r>
              <a:rPr lang="ar-QA" b="1" dirty="0" smtClean="0"/>
              <a:t>شيئين </a:t>
            </a:r>
            <a:r>
              <a:rPr lang="ar-SA" b="1" dirty="0" smtClean="0"/>
              <a:t>في </a:t>
            </a:r>
            <a:r>
              <a:rPr lang="ar-QA" b="1" dirty="0" err="1" smtClean="0"/>
              <a:t>أ</a:t>
            </a:r>
            <a:r>
              <a:rPr lang="ar-SA" b="1" dirty="0" smtClean="0"/>
              <a:t>مر </a:t>
            </a:r>
            <a:r>
              <a:rPr lang="ar-SA" b="1" dirty="0"/>
              <a:t>يعمهما 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ar-QA" b="1" u="sng" dirty="0" smtClean="0">
                <a:solidFill>
                  <a:srgbClr val="669900"/>
                </a:solidFill>
              </a:rPr>
              <a:t>         </a:t>
            </a:r>
            <a:r>
              <a:rPr lang="ar-SA" b="1" u="sng" dirty="0" smtClean="0">
                <a:solidFill>
                  <a:srgbClr val="669900"/>
                </a:solidFill>
              </a:rPr>
              <a:t>مثال :</a:t>
            </a:r>
            <a:r>
              <a:rPr lang="ar-QA" b="1" u="sng" dirty="0" smtClean="0">
                <a:solidFill>
                  <a:srgbClr val="669900"/>
                </a:solidFill>
              </a:rPr>
              <a:t>  </a:t>
            </a:r>
            <a:r>
              <a:rPr lang="ar-QA" b="1" u="sng" dirty="0" smtClean="0">
                <a:solidFill>
                  <a:srgbClr val="FF0000"/>
                </a:solidFill>
              </a:rPr>
              <a:t>أ</a:t>
            </a:r>
            <a:r>
              <a:rPr lang="ar-SA" b="1" u="sng" dirty="0" smtClean="0">
                <a:solidFill>
                  <a:srgbClr val="FF0000"/>
                </a:solidFill>
              </a:rPr>
              <a:t>ي</a:t>
            </a:r>
            <a:r>
              <a:rPr lang="ar-SA" b="1" dirty="0" smtClean="0"/>
              <a:t> </a:t>
            </a:r>
            <a:r>
              <a:rPr lang="ar-SA" b="1" dirty="0"/>
              <a:t>مكان تقام </a:t>
            </a:r>
            <a:r>
              <a:rPr lang="ar-QA" b="1" dirty="0" smtClean="0"/>
              <a:t>فيه </a:t>
            </a:r>
            <a:r>
              <a:rPr lang="ar-SA" b="1" dirty="0" smtClean="0"/>
              <a:t>المباراة</a:t>
            </a:r>
            <a:r>
              <a:rPr lang="ar-QA" b="1" dirty="0" smtClean="0"/>
              <a:t>  </a:t>
            </a:r>
            <a:r>
              <a:rPr lang="ar-SA" b="1" dirty="0" smtClean="0"/>
              <a:t>؟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404813"/>
            <a:ext cx="6765925" cy="915987"/>
          </a:xfrm>
        </p:spPr>
        <p:txBody>
          <a:bodyPr/>
          <a:lstStyle/>
          <a:p>
            <a:r>
              <a:rPr lang="ar-QA" sz="4000" b="1"/>
              <a:t>المعاني التي تستفاد من الاستفهام بالقرائن</a:t>
            </a:r>
            <a:endParaRPr lang="fr-FR" sz="4000" b="1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96975"/>
            <a:ext cx="7696200" cy="56610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ar-QA" sz="1800" b="1" dirty="0">
                <a:solidFill>
                  <a:srgbClr val="FF0000"/>
                </a:solidFill>
              </a:rPr>
              <a:t>الأمر</a:t>
            </a:r>
            <a:r>
              <a:rPr lang="en-US" sz="1800" b="1" dirty="0"/>
              <a:t> </a:t>
            </a:r>
            <a:br>
              <a:rPr lang="en-US" sz="1800" b="1" dirty="0"/>
            </a:br>
            <a:r>
              <a:rPr lang="en-US" sz="1800" b="1" dirty="0"/>
              <a:t/>
            </a:r>
            <a:br>
              <a:rPr lang="en-US" sz="1800" b="1" dirty="0"/>
            </a:br>
            <a:r>
              <a:rPr lang="ar-QA" sz="1800" b="1" dirty="0"/>
              <a:t>مثل قوله تعالى</a:t>
            </a:r>
            <a:r>
              <a:rPr lang="en-US" sz="1800" b="1" dirty="0"/>
              <a:t> : </a:t>
            </a:r>
            <a:r>
              <a:rPr lang="ar-QA" sz="1800" b="1" dirty="0"/>
              <a:t>فهل أنتم مسلمون </a:t>
            </a:r>
            <a:r>
              <a:rPr lang="ar-QA" sz="1800" b="1" dirty="0" smtClean="0"/>
              <a:t> : </a:t>
            </a:r>
            <a:r>
              <a:rPr lang="en-US" sz="1800" b="1" dirty="0" smtClean="0"/>
              <a:t>)</a:t>
            </a:r>
            <a:r>
              <a:rPr lang="ar-QA" sz="1800" b="1" dirty="0" smtClean="0"/>
              <a:t> أي</a:t>
            </a:r>
            <a:r>
              <a:rPr lang="en-US" sz="1800" b="1" dirty="0" smtClean="0"/>
              <a:t> </a:t>
            </a:r>
            <a:r>
              <a:rPr lang="en-US" sz="1800" b="1" dirty="0"/>
              <a:t>: </a:t>
            </a:r>
            <a:r>
              <a:rPr lang="ar-QA" sz="1800" b="1" dirty="0"/>
              <a:t>أسلموا </a:t>
            </a:r>
            <a:r>
              <a:rPr lang="en-US" sz="1800" b="1" dirty="0"/>
              <a:t>.( </a:t>
            </a:r>
            <a:br>
              <a:rPr lang="en-US" sz="1800" b="1" dirty="0"/>
            </a:br>
            <a:r>
              <a:rPr lang="en-US" sz="1800" b="1" dirty="0"/>
              <a:t/>
            </a:r>
            <a:br>
              <a:rPr lang="en-US" sz="1800" b="1" dirty="0"/>
            </a:br>
            <a:r>
              <a:rPr lang="en-US" sz="1800" b="1" dirty="0"/>
              <a:t/>
            </a:r>
            <a:br>
              <a:rPr lang="en-US" sz="1800" b="1" dirty="0"/>
            </a:br>
            <a:r>
              <a:rPr lang="ar-QA" sz="1800" b="1" dirty="0">
                <a:solidFill>
                  <a:srgbClr val="FF0000"/>
                </a:solidFill>
              </a:rPr>
              <a:t>التسوية </a:t>
            </a:r>
            <a:r>
              <a:rPr lang="en-US" sz="1800" b="1" dirty="0">
                <a:solidFill>
                  <a:srgbClr val="FF0000"/>
                </a:solidFill>
              </a:rPr>
              <a:t/>
            </a:r>
            <a:br>
              <a:rPr lang="en-US" sz="1800" b="1" dirty="0">
                <a:solidFill>
                  <a:srgbClr val="FF0000"/>
                </a:solidFill>
              </a:rPr>
            </a:br>
            <a:r>
              <a:rPr lang="en-US" sz="1800" b="1" dirty="0"/>
              <a:t/>
            </a:r>
            <a:br>
              <a:rPr lang="en-US" sz="1800" b="1" dirty="0"/>
            </a:br>
            <a:r>
              <a:rPr lang="ar-QA" sz="1800" b="1" dirty="0" smtClean="0"/>
              <a:t>       كقوله </a:t>
            </a:r>
            <a:r>
              <a:rPr lang="ar-QA" sz="1800" b="1" dirty="0"/>
              <a:t>تعالى</a:t>
            </a:r>
            <a:r>
              <a:rPr lang="en-US" sz="1800" b="1" dirty="0"/>
              <a:t>  </a:t>
            </a:r>
            <a:r>
              <a:rPr lang="en-US" sz="1800" b="1" dirty="0" smtClean="0"/>
              <a:t>)</a:t>
            </a:r>
            <a:r>
              <a:rPr lang="ar-QA" sz="1800" b="1" dirty="0" smtClean="0"/>
              <a:t>:    إن </a:t>
            </a:r>
            <a:r>
              <a:rPr lang="ar-QA" sz="1800" b="1" dirty="0"/>
              <a:t>الذين كفروا </a:t>
            </a:r>
            <a:r>
              <a:rPr lang="ar-QA" sz="1800" b="1" dirty="0" err="1"/>
              <a:t>سوآءٌ</a:t>
            </a:r>
            <a:r>
              <a:rPr lang="ar-QA" sz="1800" b="1" dirty="0"/>
              <a:t> عليهم </a:t>
            </a:r>
            <a:r>
              <a:rPr lang="ar-QA" sz="1800" b="1" dirty="0" err="1"/>
              <a:t>ءأنذرتهم</a:t>
            </a:r>
            <a:r>
              <a:rPr lang="ar-QA" sz="1800" b="1" dirty="0"/>
              <a:t> أم لم</a:t>
            </a:r>
            <a:r>
              <a:rPr lang="en-US" sz="1800" b="1" dirty="0"/>
              <a:t/>
            </a:r>
            <a:br>
              <a:rPr lang="en-US" sz="1800" b="1" dirty="0"/>
            </a:br>
            <a:r>
              <a:rPr lang="en-US" sz="1800" b="1" dirty="0"/>
              <a:t/>
            </a:r>
            <a:br>
              <a:rPr lang="en-US" sz="1800" b="1" dirty="0"/>
            </a:br>
            <a:r>
              <a:rPr lang="ar-QA" sz="1800" b="1" dirty="0" smtClean="0"/>
              <a:t>                                                              تنذرهم </a:t>
            </a:r>
            <a:r>
              <a:rPr lang="ar-QA" sz="1800" b="1" dirty="0"/>
              <a:t>لا يؤمنون </a:t>
            </a:r>
            <a:r>
              <a:rPr lang="en-US" sz="1800" b="1" dirty="0"/>
              <a:t>( .</a:t>
            </a:r>
          </a:p>
          <a:p>
            <a:pPr>
              <a:lnSpc>
                <a:spcPct val="80000"/>
              </a:lnSpc>
              <a:buNone/>
            </a:pPr>
            <a:r>
              <a:rPr lang="en-US" sz="1800" b="1" dirty="0"/>
              <a:t/>
            </a:r>
            <a:br>
              <a:rPr lang="en-US" sz="1800" b="1" dirty="0"/>
            </a:br>
            <a:r>
              <a:rPr lang="ar-QA" sz="1800" b="1" dirty="0"/>
              <a:t>هؤلاء الذين كفروا يعلمون من قبل أنهم أُنذِروا , ومع ذلك فقد أصرّوا</a:t>
            </a:r>
            <a:r>
              <a:rPr lang="en-US" sz="1800" b="1" dirty="0"/>
              <a:t/>
            </a:r>
            <a:br>
              <a:rPr lang="en-US" sz="1800" b="1" dirty="0"/>
            </a:br>
            <a:r>
              <a:rPr lang="en-US" sz="1800" b="1" dirty="0"/>
              <a:t/>
            </a:r>
            <a:br>
              <a:rPr lang="en-US" sz="1800" b="1" dirty="0"/>
            </a:br>
            <a:r>
              <a:rPr lang="ar-QA" sz="1800" b="1" dirty="0"/>
              <a:t>على كفرهم وعنادهم . </a:t>
            </a:r>
            <a:r>
              <a:rPr lang="ar-QA" sz="1800" b="1" dirty="0" smtClean="0"/>
              <a:t>ولم يأت الاستفهام </a:t>
            </a:r>
            <a:r>
              <a:rPr lang="ar-QA" sz="1800" b="1" dirty="0"/>
              <a:t>هنا لمعناه الأساسي</a:t>
            </a:r>
            <a:r>
              <a:rPr lang="en-US" sz="1800" b="1" dirty="0"/>
              <a:t> </a:t>
            </a:r>
            <a:r>
              <a:rPr lang="ar-QA" sz="1800" b="1" dirty="0" smtClean="0"/>
              <a:t>, وإنما </a:t>
            </a:r>
            <a:r>
              <a:rPr lang="ar-QA" sz="1800" b="1" dirty="0"/>
              <a:t>ليفيد معنى التسوية , فكأن </a:t>
            </a:r>
            <a:endParaRPr lang="ar-QA" sz="1800" b="1" dirty="0" smtClean="0"/>
          </a:p>
          <a:p>
            <a:pPr>
              <a:lnSpc>
                <a:spcPct val="80000"/>
              </a:lnSpc>
              <a:buNone/>
            </a:pPr>
            <a:r>
              <a:rPr lang="ar-QA" sz="1800" b="1" dirty="0" smtClean="0"/>
              <a:t>   </a:t>
            </a:r>
          </a:p>
          <a:p>
            <a:pPr>
              <a:lnSpc>
                <a:spcPct val="80000"/>
              </a:lnSpc>
              <a:buNone/>
            </a:pPr>
            <a:r>
              <a:rPr lang="ar-QA" sz="1800" b="1" dirty="0" smtClean="0"/>
              <a:t>     إنذار </a:t>
            </a:r>
            <a:r>
              <a:rPr lang="ar-QA" sz="1800" b="1" dirty="0"/>
              <a:t>الرسول صلى الله عليه </a:t>
            </a:r>
            <a:r>
              <a:rPr lang="ar-QA" sz="1800" b="1" dirty="0" smtClean="0"/>
              <a:t>وسلم</a:t>
            </a:r>
            <a:r>
              <a:rPr lang="ar-QA" sz="1800" b="1" dirty="0"/>
              <a:t> </a:t>
            </a:r>
            <a:r>
              <a:rPr lang="ar-QA" sz="1800" b="1" dirty="0" smtClean="0"/>
              <a:t>وعدَمَه  سواء</a:t>
            </a:r>
            <a:r>
              <a:rPr lang="en-US" sz="1800" b="1" dirty="0" smtClean="0"/>
              <a:t> </a:t>
            </a:r>
            <a:r>
              <a:rPr lang="en-US" sz="1800" b="1" dirty="0"/>
              <a:t>. </a:t>
            </a:r>
            <a:br>
              <a:rPr lang="en-US" sz="1800" b="1" dirty="0"/>
            </a:br>
            <a:r>
              <a:rPr lang="en-US" sz="1800" b="1" dirty="0"/>
              <a:t/>
            </a:r>
            <a:br>
              <a:rPr lang="en-US" sz="1800" b="1" dirty="0"/>
            </a:br>
            <a:r>
              <a:rPr lang="ar-QA" sz="1800" b="1" dirty="0">
                <a:solidFill>
                  <a:srgbClr val="FF0000"/>
                </a:solidFill>
              </a:rPr>
              <a:t>النفي</a:t>
            </a:r>
            <a:r>
              <a:rPr lang="ar-QA" sz="1800" b="1" dirty="0"/>
              <a:t> </a:t>
            </a:r>
            <a:r>
              <a:rPr lang="en-US" sz="1800" b="1" dirty="0"/>
              <a:t/>
            </a:r>
            <a:br>
              <a:rPr lang="en-US" sz="1800" b="1" dirty="0"/>
            </a:br>
            <a:r>
              <a:rPr lang="en-US" sz="1800" b="1" dirty="0"/>
              <a:t/>
            </a:r>
            <a:br>
              <a:rPr lang="en-US" sz="1800" b="1" dirty="0"/>
            </a:br>
            <a:r>
              <a:rPr lang="ar-QA" sz="1800" b="1" dirty="0" smtClean="0"/>
              <a:t>     كقوله </a:t>
            </a:r>
            <a:r>
              <a:rPr lang="ar-QA" sz="1800" b="1" dirty="0"/>
              <a:t>تعالى</a:t>
            </a:r>
            <a:r>
              <a:rPr lang="en-US" sz="1800" b="1" dirty="0"/>
              <a:t> </a:t>
            </a:r>
            <a:r>
              <a:rPr lang="ar-QA" sz="1800" b="1" dirty="0" smtClean="0"/>
              <a:t>: ( هل </a:t>
            </a:r>
            <a:r>
              <a:rPr lang="ar-QA" sz="1800" b="1" dirty="0"/>
              <a:t>جزاء الإحسانِ إلا الإحسان </a:t>
            </a:r>
            <a:r>
              <a:rPr lang="ar-QA" sz="1800" b="1" dirty="0" smtClean="0"/>
              <a:t>.)</a:t>
            </a:r>
            <a:r>
              <a:rPr lang="en-US" sz="1800" b="1" dirty="0"/>
              <a:t/>
            </a:r>
            <a:br>
              <a:rPr lang="en-US" sz="1800" b="1" dirty="0"/>
            </a:br>
            <a:r>
              <a:rPr lang="en-US" sz="1800" b="1" dirty="0"/>
              <a:t/>
            </a:r>
            <a:br>
              <a:rPr lang="en-US" sz="1800" b="1" dirty="0"/>
            </a:br>
            <a:r>
              <a:rPr lang="ar-QA" sz="1800" b="1" dirty="0" smtClean="0"/>
              <a:t>      والمعنى</a:t>
            </a:r>
            <a:r>
              <a:rPr lang="en-US" sz="1800" b="1" dirty="0" smtClean="0"/>
              <a:t> </a:t>
            </a:r>
            <a:r>
              <a:rPr lang="en-US" sz="1800" b="1" dirty="0"/>
              <a:t>: </a:t>
            </a:r>
            <a:r>
              <a:rPr lang="ar-QA" sz="1800" b="1" dirty="0"/>
              <a:t>ليس جزاء الإحسان إلا الإحسان</a:t>
            </a:r>
            <a:endParaRPr lang="fr-FR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692150"/>
            <a:ext cx="7777163" cy="56880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ar-QA" sz="2400" b="1" dirty="0">
                <a:solidFill>
                  <a:srgbClr val="FF0000"/>
                </a:solidFill>
              </a:rPr>
              <a:t>الإنكار</a:t>
            </a:r>
            <a:r>
              <a:rPr lang="ar-QA" sz="2400" b="1" dirty="0"/>
              <a:t> 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ar-QA" sz="2400" b="1" dirty="0"/>
              <a:t>كقوله تعالى</a:t>
            </a:r>
            <a:r>
              <a:rPr lang="en-US" sz="2400" b="1" dirty="0"/>
              <a:t> </a:t>
            </a:r>
            <a:r>
              <a:rPr lang="ar-QA" sz="2400" b="1" dirty="0" smtClean="0"/>
              <a:t>(:  </a:t>
            </a:r>
            <a:r>
              <a:rPr lang="en-US" sz="2400" b="1" dirty="0" smtClean="0"/>
              <a:t> </a:t>
            </a:r>
            <a:r>
              <a:rPr lang="ar-QA" sz="2400" b="1" dirty="0"/>
              <a:t>أيحسب الإنسان أن يترك سدىً </a:t>
            </a:r>
            <a:r>
              <a:rPr lang="ar-QA" sz="2400" b="1" dirty="0" smtClean="0"/>
              <a:t>)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ar-QA" sz="2400" b="1" dirty="0" smtClean="0"/>
              <a:t>ومعنى  </a:t>
            </a:r>
            <a:r>
              <a:rPr lang="ar-QA" sz="2400" b="1" dirty="0"/>
              <a:t>الآية </a:t>
            </a:r>
            <a:r>
              <a:rPr lang="ar-QA" sz="2400" b="1" dirty="0" smtClean="0"/>
              <a:t> أن </a:t>
            </a:r>
            <a:r>
              <a:rPr lang="ar-QA" sz="2400" b="1" dirty="0"/>
              <a:t>ما يحسبه بعض الناس من أنهم سيفلتون</a:t>
            </a:r>
            <a:r>
              <a:rPr lang="en-US" sz="2400" b="1" dirty="0"/>
              <a:t> </a:t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ar-QA" sz="2400" b="1" dirty="0"/>
              <a:t>من الحساب أمر منكر , </a:t>
            </a:r>
            <a:r>
              <a:rPr lang="ar-QA" sz="2400" b="1" dirty="0" smtClean="0"/>
              <a:t> والذين </a:t>
            </a:r>
            <a:r>
              <a:rPr lang="ar-QA" sz="2400" b="1" dirty="0"/>
              <a:t>يزعمون ذلك كاذبون</a:t>
            </a:r>
            <a:r>
              <a:rPr lang="en-US" sz="2400" b="1" dirty="0"/>
              <a:t> . </a:t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ar-QA" sz="2400" b="1" dirty="0" smtClean="0">
                <a:solidFill>
                  <a:srgbClr val="FF0000"/>
                </a:solidFill>
              </a:rPr>
              <a:t>التعجب</a:t>
            </a:r>
            <a:r>
              <a:rPr lang="ar-QA" sz="2400" b="1" dirty="0" smtClean="0"/>
              <a:t> 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ar-QA" sz="2400" b="1" dirty="0" smtClean="0"/>
              <a:t>  كقوله </a:t>
            </a:r>
            <a:r>
              <a:rPr lang="ar-QA" sz="2400" b="1" dirty="0"/>
              <a:t>تعالى</a:t>
            </a:r>
            <a:r>
              <a:rPr lang="en-US" sz="2400" b="1" dirty="0"/>
              <a:t> </a:t>
            </a:r>
            <a:r>
              <a:rPr lang="ar-QA" sz="2400" b="1" dirty="0" smtClean="0"/>
              <a:t>:</a:t>
            </a:r>
            <a:r>
              <a:rPr lang="en-US" sz="2400" b="1" dirty="0" smtClean="0"/>
              <a:t> </a:t>
            </a:r>
            <a:r>
              <a:rPr lang="ar-QA" sz="2400" b="1" dirty="0" smtClean="0"/>
              <a:t>( ...مالِ </a:t>
            </a:r>
            <a:r>
              <a:rPr lang="ar-QA" sz="2400" b="1" dirty="0"/>
              <a:t>هذا الرسولِ يأكلُ الطعامَ ويمشي في </a:t>
            </a:r>
            <a:r>
              <a:rPr lang="ar-QA" sz="2400" b="1" dirty="0" smtClean="0"/>
              <a:t>الأسواق) 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ar-QA" sz="2400" b="1" dirty="0" smtClean="0">
                <a:solidFill>
                  <a:srgbClr val="FF0000"/>
                </a:solidFill>
              </a:rPr>
              <a:t>التعظيم</a:t>
            </a:r>
            <a:r>
              <a:rPr lang="ar-QA" sz="2400" b="1" dirty="0" smtClean="0"/>
              <a:t> 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ar-QA" sz="2400" b="1" dirty="0" smtClean="0"/>
              <a:t>   كقول </a:t>
            </a:r>
            <a:r>
              <a:rPr lang="ar-QA" sz="2400" b="1" dirty="0"/>
              <a:t>طرفة</a:t>
            </a:r>
            <a:r>
              <a:rPr lang="en-US" sz="2400" b="1" dirty="0"/>
              <a:t> : </a:t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ar-QA" sz="2400" b="1" dirty="0"/>
              <a:t>إذا القومُ قالوا : من فتى ؟ خِلتُ أنّني</a:t>
            </a:r>
            <a:r>
              <a:rPr lang="en-US" sz="2400" b="1" dirty="0"/>
              <a:t> ... </a:t>
            </a:r>
            <a:r>
              <a:rPr lang="ar-QA" sz="2400" b="1" dirty="0"/>
              <a:t>عُنِيتُ , فلم أكسَلْ ولم أتَبَلَّدِ</a:t>
            </a:r>
            <a:r>
              <a:rPr lang="en-US" sz="1800" b="1" dirty="0"/>
              <a:t/>
            </a:r>
            <a:br>
              <a:rPr lang="en-US" sz="1800" b="1" dirty="0"/>
            </a:br>
            <a:r>
              <a:rPr lang="en-US" sz="1800" b="1" dirty="0"/>
              <a:t/>
            </a:r>
            <a:br>
              <a:rPr lang="en-US" sz="1800" b="1" dirty="0"/>
            </a:b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20713"/>
            <a:ext cx="7696200" cy="62372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ar-QA" sz="2400" b="1" dirty="0" smtClean="0">
                <a:solidFill>
                  <a:srgbClr val="FF0000"/>
                </a:solidFill>
              </a:rPr>
              <a:t>      التحقير</a:t>
            </a:r>
            <a:r>
              <a:rPr lang="ar-QA" sz="2400" b="1" dirty="0" smtClean="0"/>
              <a:t> 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ar-QA" sz="2400" b="1" dirty="0" smtClean="0"/>
              <a:t>       كقولك</a:t>
            </a:r>
            <a:r>
              <a:rPr lang="en-US" sz="2400" b="1" dirty="0" smtClean="0"/>
              <a:t> </a:t>
            </a:r>
            <a:r>
              <a:rPr lang="en-US" sz="2400" b="1" dirty="0"/>
              <a:t>: </a:t>
            </a:r>
            <a:r>
              <a:rPr lang="ar-QA" sz="2400" b="1" dirty="0"/>
              <a:t>من هذا ؟ مشيراً إلى حقارته أو حقارة منزلته </a:t>
            </a:r>
            <a:r>
              <a:rPr lang="en-US" sz="2400" b="1" dirty="0"/>
              <a:t>. </a:t>
            </a:r>
            <a:br>
              <a:rPr lang="en-US" sz="2400" b="1" dirty="0"/>
            </a:br>
            <a:r>
              <a:rPr lang="en-US" sz="2400" b="1" dirty="0">
                <a:solidFill>
                  <a:srgbClr val="FF0000"/>
                </a:solidFill>
              </a:rPr>
              <a:t/>
            </a:r>
            <a:br>
              <a:rPr lang="en-US" sz="2400" b="1" dirty="0">
                <a:solidFill>
                  <a:srgbClr val="FF0000"/>
                </a:solidFill>
              </a:rPr>
            </a:br>
            <a:r>
              <a:rPr lang="ar-QA" sz="2400" b="1" dirty="0">
                <a:solidFill>
                  <a:srgbClr val="FF0000"/>
                </a:solidFill>
              </a:rPr>
              <a:t>التقرير</a:t>
            </a:r>
            <a:r>
              <a:rPr lang="ar-QA" sz="2400" b="1" dirty="0"/>
              <a:t> 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ar-QA" sz="2400" b="1" dirty="0" smtClean="0"/>
              <a:t>       كقولك </a:t>
            </a:r>
            <a:r>
              <a:rPr lang="ar-QA" sz="2400" b="1" dirty="0"/>
              <a:t>لمتهم </a:t>
            </a:r>
            <a:r>
              <a:rPr lang="en-US" sz="2400" b="1" dirty="0"/>
              <a:t>: </a:t>
            </a:r>
            <a:r>
              <a:rPr lang="ar-QA" sz="2400" b="1" dirty="0"/>
              <a:t>أأنت سرقت المنزل ؟</a:t>
            </a:r>
            <a:r>
              <a:rPr lang="en-US" sz="2400" b="1" dirty="0"/>
              <a:t> </a:t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ar-QA" sz="2400" b="1" dirty="0" smtClean="0"/>
              <a:t>    وقوله تعالى: (</a:t>
            </a:r>
            <a:r>
              <a:rPr lang="en-US" sz="2400" b="1" dirty="0" smtClean="0"/>
              <a:t>  </a:t>
            </a:r>
            <a:r>
              <a:rPr lang="ar-QA" sz="2400" b="1" dirty="0"/>
              <a:t>ألم نشرح </a:t>
            </a:r>
            <a:r>
              <a:rPr lang="ar-QA" sz="2400" b="1" dirty="0" err="1"/>
              <a:t>لك</a:t>
            </a:r>
            <a:r>
              <a:rPr lang="ar-QA" sz="2400" b="1" dirty="0"/>
              <a:t> صدرك </a:t>
            </a:r>
            <a:r>
              <a:rPr lang="ar-QA" sz="2400" b="1" dirty="0" smtClean="0"/>
              <a:t>  ).</a:t>
            </a:r>
            <a:endParaRPr lang="ar-SA" sz="2400" b="1" dirty="0"/>
          </a:p>
          <a:p>
            <a:pPr>
              <a:lnSpc>
                <a:spcPct val="80000"/>
              </a:lnSpc>
            </a:pPr>
            <a:endParaRPr lang="ar-QA" sz="2400" b="1" dirty="0"/>
          </a:p>
          <a:p>
            <a:pPr>
              <a:lnSpc>
                <a:spcPct val="80000"/>
              </a:lnSpc>
            </a:pPr>
            <a:r>
              <a:rPr lang="ar-SA" sz="2400" b="1" dirty="0" err="1">
                <a:solidFill>
                  <a:srgbClr val="FF0000"/>
                </a:solidFill>
              </a:rPr>
              <a:t>الإستبطاء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  <a:r>
              <a:rPr lang="en-US" sz="2400" b="1" dirty="0"/>
              <a:t> </a:t>
            </a:r>
            <a:r>
              <a:rPr lang="ar-QA" sz="2400" b="1" dirty="0" smtClean="0"/>
              <a:t>   </a:t>
            </a:r>
            <a:r>
              <a:rPr lang="ar-SA" sz="2400" b="1" dirty="0" smtClean="0"/>
              <a:t>وهو </a:t>
            </a:r>
            <a:r>
              <a:rPr lang="ar-SA" sz="2400" b="1" dirty="0"/>
              <a:t>عد </a:t>
            </a:r>
            <a:r>
              <a:rPr lang="ar-SA" sz="2400" b="1" dirty="0" smtClean="0"/>
              <a:t> </a:t>
            </a:r>
            <a:r>
              <a:rPr lang="ar-SA" sz="2400" b="1" dirty="0"/>
              <a:t>الشيء بطيئا في زمن انتظاره </a:t>
            </a:r>
            <a:r>
              <a:rPr lang="ar-QA" sz="2400" b="1" dirty="0" smtClean="0"/>
              <a:t>، </a:t>
            </a:r>
            <a:r>
              <a:rPr lang="ar-SA" sz="2400" b="1" dirty="0" smtClean="0"/>
              <a:t>وقد </a:t>
            </a:r>
            <a:r>
              <a:rPr lang="ar-SA" sz="2400" b="1" dirty="0"/>
              <a:t>يكون </a:t>
            </a:r>
            <a:endParaRPr lang="ar-QA" sz="2400" b="1" dirty="0" smtClean="0"/>
          </a:p>
          <a:p>
            <a:pPr>
              <a:lnSpc>
                <a:spcPct val="80000"/>
              </a:lnSpc>
              <a:buNone/>
            </a:pPr>
            <a:r>
              <a:rPr lang="ar-QA" sz="2400" b="1" dirty="0" smtClean="0"/>
              <a:t>                 </a:t>
            </a:r>
            <a:r>
              <a:rPr lang="ar-SA" sz="2400" b="1" dirty="0" smtClean="0"/>
              <a:t>محبوبا </a:t>
            </a:r>
            <a:r>
              <a:rPr lang="ar-SA" sz="2400" b="1" dirty="0"/>
              <a:t>منتظرا، ولهذا يخرج </a:t>
            </a:r>
            <a:r>
              <a:rPr lang="ar-SA" sz="2400" b="1" dirty="0" err="1"/>
              <a:t>الإستفهام</a:t>
            </a:r>
            <a:r>
              <a:rPr lang="ar-SA" sz="2400" b="1" dirty="0"/>
              <a:t> فيه عن معناه </a:t>
            </a:r>
            <a:r>
              <a:rPr lang="ar-SA" sz="2400" b="1" dirty="0" smtClean="0"/>
              <a:t>الأصلي</a:t>
            </a:r>
            <a:endParaRPr lang="ar-QA" sz="2400" b="1" dirty="0" smtClean="0"/>
          </a:p>
          <a:p>
            <a:pPr>
              <a:lnSpc>
                <a:spcPct val="80000"/>
              </a:lnSpc>
              <a:buNone/>
            </a:pPr>
            <a:r>
              <a:rPr lang="ar-QA" sz="2400" b="1" dirty="0" smtClean="0"/>
              <a:t>     </a:t>
            </a:r>
            <a:r>
              <a:rPr lang="ar-SA" sz="2400" b="1" dirty="0" smtClean="0"/>
              <a:t>للدلالة </a:t>
            </a:r>
            <a:r>
              <a:rPr lang="ar-SA" sz="2400" b="1" dirty="0"/>
              <a:t>على بعد زمن السؤال،</a:t>
            </a:r>
            <a:r>
              <a:rPr lang="en-US" sz="2400" b="1" dirty="0"/>
              <a:t> </a:t>
            </a:r>
            <a:r>
              <a:rPr lang="ar-QA" sz="2400" b="1" dirty="0" smtClean="0"/>
              <a:t> </a:t>
            </a:r>
            <a:r>
              <a:rPr lang="ar-SA" sz="2400" b="1" dirty="0" smtClean="0"/>
              <a:t>وهذا </a:t>
            </a:r>
            <a:r>
              <a:rPr lang="ar-SA" sz="2400" b="1" dirty="0"/>
              <a:t>البعد يستلزم </a:t>
            </a:r>
            <a:r>
              <a:rPr lang="ar-SA" sz="2400" b="1" dirty="0" err="1"/>
              <a:t>الإستبطاء</a:t>
            </a:r>
            <a:r>
              <a:rPr lang="ar-SA" sz="2400" b="1" dirty="0"/>
              <a:t>، نحو </a:t>
            </a:r>
            <a:endParaRPr lang="ar-QA" sz="2400" b="1" dirty="0" smtClean="0"/>
          </a:p>
          <a:p>
            <a:pPr>
              <a:lnSpc>
                <a:spcPct val="80000"/>
              </a:lnSpc>
              <a:buNone/>
            </a:pPr>
            <a:r>
              <a:rPr lang="ar-QA" sz="2400" b="1" dirty="0" smtClean="0"/>
              <a:t>     </a:t>
            </a:r>
            <a:r>
              <a:rPr lang="ar-SA" sz="2400" b="1" dirty="0" smtClean="0"/>
              <a:t>قولك </a:t>
            </a:r>
            <a:r>
              <a:rPr lang="ar-SA" sz="2400" b="1" dirty="0"/>
              <a:t>لمخاطب دعوته فأبطأ </a:t>
            </a:r>
            <a:r>
              <a:rPr lang="ar-SA" sz="2400" b="1" dirty="0" err="1"/>
              <a:t>الإستجابة</a:t>
            </a:r>
            <a:r>
              <a:rPr lang="ar-SA" sz="2400" b="1" dirty="0"/>
              <a:t> </a:t>
            </a:r>
            <a:r>
              <a:rPr lang="ar-SA" sz="2400" b="1" dirty="0" err="1" smtClean="0"/>
              <a:t>لك</a:t>
            </a:r>
            <a:r>
              <a:rPr lang="ar-QA" sz="2400" b="1" dirty="0" smtClean="0"/>
              <a:t> </a:t>
            </a:r>
            <a:r>
              <a:rPr lang="ar-SA" sz="2400" b="1" dirty="0" smtClean="0"/>
              <a:t>: </a:t>
            </a:r>
            <a:r>
              <a:rPr lang="ar-SA" sz="2400" b="1" dirty="0"/>
              <a:t>كم دعوتك</a:t>
            </a:r>
            <a:r>
              <a:rPr lang="ar-SA" sz="2400" b="1" dirty="0" smtClean="0"/>
              <a:t>؟</a:t>
            </a:r>
            <a:endParaRPr lang="ar-QA" sz="2400" b="1" dirty="0" smtClean="0"/>
          </a:p>
          <a:p>
            <a:pPr>
              <a:lnSpc>
                <a:spcPct val="80000"/>
              </a:lnSpc>
              <a:buNone/>
            </a:pPr>
            <a:r>
              <a:rPr lang="en-US" sz="2400" b="1" dirty="0" smtClean="0"/>
              <a:t> 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ar-SA" sz="2400" b="1" dirty="0"/>
              <a:t>فليس المراد هنا </a:t>
            </a:r>
            <a:r>
              <a:rPr lang="ar-SA" sz="2400" b="1" dirty="0" err="1"/>
              <a:t>الإستفهام</a:t>
            </a:r>
            <a:r>
              <a:rPr lang="ar-SA" sz="2400" b="1" dirty="0"/>
              <a:t> عن عدد مرات الدعوة أو النداء وإنما المراد أن تكرر الدعوة قد باعد بين زمن الإجابة وزمن السؤال، وفي ذلك إبطاء، ولهذا جاء السؤال دالا على استبطاء تحقق </a:t>
            </a:r>
            <a:r>
              <a:rPr lang="ar-SA" sz="2400" b="1" dirty="0" err="1"/>
              <a:t>المسؤول</a:t>
            </a:r>
            <a:r>
              <a:rPr lang="ar-SA" sz="2400" b="1" dirty="0"/>
              <a:t> عنه، وهو </a:t>
            </a:r>
            <a:r>
              <a:rPr lang="ar-SA" sz="2400" b="1" dirty="0" err="1"/>
              <a:t>الإستجابة</a:t>
            </a:r>
            <a:r>
              <a:rPr lang="ar-SA" sz="2400" b="1" dirty="0"/>
              <a:t> للدعوة المتكررة</a:t>
            </a:r>
            <a:r>
              <a:rPr lang="en-US" sz="2400" b="1" dirty="0"/>
              <a:t>.</a:t>
            </a:r>
            <a:r>
              <a:rPr lang="en-US" sz="20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8207375" cy="63087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sz="16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ar-SA" sz="2400" b="1" dirty="0">
                <a:solidFill>
                  <a:srgbClr val="FF0000"/>
                </a:solidFill>
              </a:rPr>
              <a:t>الإنكار</a:t>
            </a:r>
            <a:r>
              <a:rPr lang="ar-SA" sz="2000" b="1" dirty="0">
                <a:solidFill>
                  <a:srgbClr val="FF0000"/>
                </a:solidFill>
              </a:rPr>
              <a:t>:</a:t>
            </a:r>
            <a:r>
              <a:rPr lang="ar-SA" sz="2000" b="1" dirty="0"/>
              <a:t> </a:t>
            </a:r>
            <a:endParaRPr lang="ar-QA" sz="20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ar-QA" sz="2000" b="1" dirty="0"/>
              <a:t> </a:t>
            </a:r>
            <a:r>
              <a:rPr lang="ar-QA" sz="2000" b="1" dirty="0" smtClean="0"/>
              <a:t>       </a:t>
            </a:r>
            <a:r>
              <a:rPr lang="ar-SA" sz="2000" b="1" dirty="0"/>
              <a:t>وقد يخرج </a:t>
            </a:r>
            <a:r>
              <a:rPr lang="ar-SA" sz="2000" b="1" dirty="0" err="1"/>
              <a:t>الإستفهلم</a:t>
            </a:r>
            <a:r>
              <a:rPr lang="ar-SA" sz="2000" b="1" dirty="0"/>
              <a:t> عن معناه الأصلي للدلالة على أن المُستفهم عنه</a:t>
            </a:r>
            <a:r>
              <a:rPr lang="en-US" sz="2000" b="1" dirty="0"/>
              <a:t> </a:t>
            </a:r>
            <a:br>
              <a:rPr lang="en-US" sz="2000" b="1" dirty="0"/>
            </a:br>
            <a:r>
              <a:rPr lang="ar-SA" sz="2000" b="1" dirty="0"/>
              <a:t>أمر منكر عرفا أو شرعا، نحو </a:t>
            </a:r>
            <a:r>
              <a:rPr lang="ar-SA" sz="2000" b="1" dirty="0" smtClean="0"/>
              <a:t>قولك لمن يقف بسيارته في طريق عام غير مناسب </a:t>
            </a:r>
            <a:r>
              <a:rPr lang="ar-QA" sz="2000" b="1" dirty="0" smtClean="0"/>
              <a:t>: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ar-QA" sz="2000" b="1" dirty="0" smtClean="0"/>
              <a:t>        أتقف وسط الطريق العام ؟</a:t>
            </a:r>
            <a:endParaRPr lang="ar-SA" sz="20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ar-QA" sz="2000" b="1" dirty="0" smtClean="0"/>
              <a:t>    و</a:t>
            </a:r>
            <a:r>
              <a:rPr lang="ar-SA" sz="2000" b="1" dirty="0" smtClean="0"/>
              <a:t>قولك </a:t>
            </a:r>
            <a:r>
              <a:rPr lang="ar-SA" sz="2000" b="1" dirty="0"/>
              <a:t>لمسلم يأكل أو يدخن نهارا في </a:t>
            </a:r>
            <a:r>
              <a:rPr lang="ar-SA" sz="2000" b="1" dirty="0" smtClean="0"/>
              <a:t>رمضان</a:t>
            </a:r>
            <a:r>
              <a:rPr lang="ar-QA" sz="2000" b="1" dirty="0" smtClean="0"/>
              <a:t>  </a:t>
            </a:r>
            <a:r>
              <a:rPr lang="ar-SA" sz="2000" b="1" dirty="0" smtClean="0"/>
              <a:t>: </a:t>
            </a:r>
            <a:r>
              <a:rPr lang="ar-QA" sz="2000" b="1" dirty="0" smtClean="0"/>
              <a:t> </a:t>
            </a:r>
            <a:r>
              <a:rPr lang="ar-SA" sz="2000" b="1" dirty="0" smtClean="0"/>
              <a:t>أتأكل </a:t>
            </a:r>
            <a:r>
              <a:rPr lang="ar-SA" sz="2000" b="1" dirty="0"/>
              <a:t>أو تدخن في شهر الصيام؟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ar-SA" sz="2000" b="1" dirty="0"/>
              <a:t> </a:t>
            </a:r>
            <a:r>
              <a:rPr lang="ar-QA" sz="2000" b="1" dirty="0" smtClean="0"/>
              <a:t>     </a:t>
            </a:r>
            <a:r>
              <a:rPr lang="ar-SA" sz="2000" b="1" dirty="0" smtClean="0"/>
              <a:t>فأنت</a:t>
            </a:r>
            <a:r>
              <a:rPr lang="ar-QA" sz="2000" b="1" dirty="0" smtClean="0"/>
              <a:t> </a:t>
            </a:r>
            <a:r>
              <a:rPr lang="ar-SA" sz="2000" b="1" dirty="0" smtClean="0"/>
              <a:t> </a:t>
            </a:r>
            <a:r>
              <a:rPr lang="ar-SA" sz="2000" b="1" dirty="0"/>
              <a:t>تنكر على المخاطب صدور مثل هذا العمل منه </a:t>
            </a:r>
            <a:r>
              <a:rPr lang="ar-QA" sz="2000" b="1" dirty="0" smtClean="0"/>
              <a:t>, </a:t>
            </a:r>
            <a:r>
              <a:rPr lang="ar-SA" sz="2000" b="1" dirty="0" smtClean="0"/>
              <a:t>وتقرعه عليه</a:t>
            </a:r>
            <a:r>
              <a:rPr lang="ar-QA" sz="2000" b="1" dirty="0" smtClean="0"/>
              <a:t> .</a:t>
            </a:r>
            <a:endParaRPr lang="ar-SA" sz="2000" b="1" dirty="0"/>
          </a:p>
          <a:p>
            <a:pPr>
              <a:lnSpc>
                <a:spcPct val="80000"/>
              </a:lnSpc>
              <a:buFontTx/>
              <a:buNone/>
            </a:pPr>
            <a:endParaRPr lang="ar-QA" sz="20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ar-SA" sz="2400" b="1" dirty="0">
                <a:solidFill>
                  <a:srgbClr val="FF0000"/>
                </a:solidFill>
              </a:rPr>
              <a:t>التشويق</a:t>
            </a:r>
            <a:r>
              <a:rPr lang="ar-SA" sz="2000" b="1" dirty="0">
                <a:solidFill>
                  <a:srgbClr val="FF0000"/>
                </a:solidFill>
              </a:rPr>
              <a:t>:</a:t>
            </a:r>
            <a:r>
              <a:rPr lang="ar-SA" sz="2000" b="1" dirty="0"/>
              <a:t> </a:t>
            </a:r>
            <a:endParaRPr lang="ar-QA" sz="20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ar-QA" sz="2000" b="1" dirty="0" smtClean="0"/>
              <a:t>       </a:t>
            </a:r>
            <a:r>
              <a:rPr lang="ar-SA" sz="2000" b="1" dirty="0" smtClean="0"/>
              <a:t>وفيه </a:t>
            </a:r>
            <a:r>
              <a:rPr lang="ar-SA" sz="2000" b="1" dirty="0"/>
              <a:t>لا يطلب السائل العلم بشيء لم يكن معلوما له من </a:t>
            </a:r>
            <a:r>
              <a:rPr lang="ar-QA" sz="2000" b="1" dirty="0" smtClean="0"/>
              <a:t> </a:t>
            </a:r>
            <a:r>
              <a:rPr lang="ar-SA" sz="2000" b="1" dirty="0" smtClean="0"/>
              <a:t>قبل</a:t>
            </a:r>
            <a:r>
              <a:rPr lang="ar-QA" sz="2000" b="1" dirty="0" smtClean="0"/>
              <a:t>  </a:t>
            </a:r>
            <a:r>
              <a:rPr lang="ar-SA" sz="2000" b="1" dirty="0" smtClean="0"/>
              <a:t>،</a:t>
            </a:r>
            <a:r>
              <a:rPr lang="ar-QA" sz="2000" b="1" dirty="0" smtClean="0"/>
              <a:t> </a:t>
            </a:r>
            <a:r>
              <a:rPr lang="ar-SA" sz="2000" b="1" dirty="0" smtClean="0"/>
              <a:t> </a:t>
            </a:r>
            <a:r>
              <a:rPr lang="ar-SA" sz="2000" b="1" dirty="0"/>
              <a:t>وإنما يريد أن يوجه المخاطب ويشوقه </a:t>
            </a:r>
            <a:r>
              <a:rPr lang="ar-QA" sz="2000" b="1" dirty="0" err="1" smtClean="0"/>
              <a:t>إ</a:t>
            </a:r>
            <a:r>
              <a:rPr lang="ar-SA" sz="2000" b="1" dirty="0" err="1" smtClean="0"/>
              <a:t>لى</a:t>
            </a:r>
            <a:r>
              <a:rPr lang="ar-SA" sz="2000" b="1" dirty="0" smtClean="0"/>
              <a:t> </a:t>
            </a:r>
            <a:r>
              <a:rPr lang="ar-SA" sz="2000" b="1" dirty="0"/>
              <a:t>أمر من </a:t>
            </a:r>
            <a:r>
              <a:rPr lang="ar-SA" sz="2000" b="1" dirty="0" smtClean="0"/>
              <a:t>الأمور</a:t>
            </a:r>
            <a:r>
              <a:rPr lang="ar-QA" sz="2000" b="1" dirty="0" smtClean="0"/>
              <a:t>   ,  </a:t>
            </a:r>
            <a:r>
              <a:rPr lang="ar-SA" sz="2000" b="1" dirty="0" smtClean="0"/>
              <a:t> </a:t>
            </a:r>
            <a:r>
              <a:rPr lang="ar-SA" sz="2000" b="1" dirty="0"/>
              <a:t>نحو قوله تعالى </a:t>
            </a:r>
            <a:r>
              <a:rPr lang="ar-QA" sz="2000" b="1" dirty="0" smtClean="0"/>
              <a:t>:  </a:t>
            </a:r>
            <a:r>
              <a:rPr lang="en-US" sz="2000" b="1" dirty="0" smtClean="0"/>
              <a:t>)</a:t>
            </a:r>
            <a:r>
              <a:rPr lang="ar-QA" sz="2000" b="1" dirty="0" err="1" smtClean="0"/>
              <a:t>ياأيها</a:t>
            </a:r>
            <a:r>
              <a:rPr lang="ar-QA" sz="2000" b="1" dirty="0" smtClean="0"/>
              <a:t> </a:t>
            </a:r>
            <a:r>
              <a:rPr lang="ar-SA" sz="2000" b="1" dirty="0" smtClean="0"/>
              <a:t>الذين </a:t>
            </a:r>
            <a:r>
              <a:rPr lang="ar-SA" sz="2000" b="1" dirty="0"/>
              <a:t>آمنوا هل أدلكم على تجارة تنجيكم من عذاب </a:t>
            </a:r>
            <a:r>
              <a:rPr lang="ar-SA" sz="2000" b="1" dirty="0" smtClean="0"/>
              <a:t>أليم</a:t>
            </a:r>
            <a:r>
              <a:rPr lang="ar-QA" sz="2000" b="1" dirty="0" smtClean="0"/>
              <a:t> </a:t>
            </a:r>
            <a:r>
              <a:rPr lang="ar-SA" sz="2000" b="1" dirty="0" smtClean="0"/>
              <a:t>)</a:t>
            </a:r>
            <a:endParaRPr lang="ar-QA" sz="2000" b="1" dirty="0"/>
          </a:p>
          <a:p>
            <a:pPr>
              <a:lnSpc>
                <a:spcPct val="80000"/>
              </a:lnSpc>
              <a:buFontTx/>
              <a:buNone/>
            </a:pPr>
            <a:endParaRPr lang="ar-SA" sz="20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ar-SA" sz="2400" b="1" dirty="0" smtClean="0">
                <a:solidFill>
                  <a:srgbClr val="FF0000"/>
                </a:solidFill>
              </a:rPr>
              <a:t>التمني</a:t>
            </a:r>
            <a:r>
              <a:rPr lang="en-US" sz="2000" b="1" dirty="0" smtClean="0">
                <a:solidFill>
                  <a:srgbClr val="FF0000"/>
                </a:solidFill>
              </a:rPr>
              <a:t>:</a:t>
            </a:r>
            <a:r>
              <a:rPr lang="en-US" sz="2000" b="1" dirty="0" smtClean="0"/>
              <a:t> </a:t>
            </a:r>
            <a:r>
              <a:rPr lang="ar-QA" sz="2000" b="1" dirty="0" smtClean="0"/>
              <a:t>   </a:t>
            </a:r>
            <a:r>
              <a:rPr lang="ar-SA" sz="2000" b="1" dirty="0" smtClean="0"/>
              <a:t>وذلك </a:t>
            </a:r>
            <a:r>
              <a:rPr lang="ar-SA" sz="2000" b="1" dirty="0"/>
              <a:t>عندما يكون السؤال موجها إلى من لا يعقل</a:t>
            </a:r>
            <a:r>
              <a:rPr lang="en-US" sz="2000" b="1" dirty="0"/>
              <a:t>. </a:t>
            </a:r>
            <a:br>
              <a:rPr lang="en-US" sz="2000" b="1" dirty="0"/>
            </a:br>
            <a:r>
              <a:rPr lang="ar-QA" sz="2000" b="1" dirty="0" smtClean="0"/>
              <a:t>        </a:t>
            </a:r>
            <a:r>
              <a:rPr lang="ar-SA" sz="2000" b="1" dirty="0" smtClean="0"/>
              <a:t>ومن </a:t>
            </a:r>
            <a:r>
              <a:rPr lang="ar-SA" sz="2000" b="1" dirty="0"/>
              <a:t>أمثلته</a:t>
            </a:r>
            <a:r>
              <a:rPr lang="en-US" sz="2000" b="1" dirty="0"/>
              <a:t>: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/>
              <a:t/>
            </a:r>
            <a:br>
              <a:rPr lang="en-US" sz="2000" b="1" dirty="0"/>
            </a:br>
            <a:r>
              <a:rPr lang="ar-QA" sz="2000" b="1" dirty="0" smtClean="0"/>
              <a:t> </a:t>
            </a:r>
            <a:r>
              <a:rPr lang="ar-SA" sz="2000" b="1" dirty="0" smtClean="0"/>
              <a:t>أيدري </a:t>
            </a:r>
            <a:r>
              <a:rPr lang="ar-SA" sz="2000" b="1" dirty="0"/>
              <a:t>الربيع أي دم أراقا؟ </a:t>
            </a:r>
            <a:r>
              <a:rPr lang="ar-QA" sz="2000" b="1" dirty="0" smtClean="0"/>
              <a:t>             </a:t>
            </a:r>
            <a:r>
              <a:rPr lang="ar-SA" sz="2000" b="1" dirty="0" smtClean="0"/>
              <a:t>وأي </a:t>
            </a:r>
            <a:r>
              <a:rPr lang="ar-SA" sz="2000" b="1" dirty="0"/>
              <a:t>قلوب هذا الركب شاقا؟ 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/>
              <a:t/>
            </a:r>
            <a:br>
              <a:rPr lang="en-US" sz="2000" b="1" dirty="0"/>
            </a:b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QA" b="1">
                <a:solidFill>
                  <a:schemeClr val="folHlink"/>
                </a:solidFill>
              </a:rPr>
              <a:t>التعريف</a:t>
            </a:r>
            <a:endParaRPr lang="fr-FR" b="1">
              <a:solidFill>
                <a:schemeClr val="folHlink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ar-SA" sz="4000" b="1" dirty="0" err="1">
                <a:solidFill>
                  <a:srgbClr val="FF0000"/>
                </a:solidFill>
              </a:rPr>
              <a:t>الإستفهام</a:t>
            </a:r>
            <a:r>
              <a:rPr lang="ar-SA" sz="4000" b="1" dirty="0">
                <a:solidFill>
                  <a:srgbClr val="FF0000"/>
                </a:solidFill>
              </a:rPr>
              <a:t>:</a:t>
            </a:r>
            <a:endParaRPr lang="ar-QA" sz="4000" b="1" dirty="0">
              <a:solidFill>
                <a:srgbClr val="FF0000"/>
              </a:solidFill>
            </a:endParaRPr>
          </a:p>
          <a:p>
            <a:r>
              <a:rPr lang="ar-SA" sz="4000" b="1" dirty="0"/>
              <a:t> أسلوب يستعمل </a:t>
            </a:r>
            <a:r>
              <a:rPr lang="ar-SA" sz="4000" b="1" dirty="0" err="1"/>
              <a:t>للإستفسار</a:t>
            </a:r>
            <a:r>
              <a:rPr lang="ar-SA" sz="4000" b="1" dirty="0"/>
              <a:t> عن شيء ما وهو طلب العلم </a:t>
            </a:r>
            <a:r>
              <a:rPr lang="ar-SA" sz="4000" b="1" dirty="0" smtClean="0"/>
              <a:t>بشيء</a:t>
            </a:r>
            <a:r>
              <a:rPr lang="en-US" sz="4000" b="1" dirty="0" smtClean="0"/>
              <a:t> </a:t>
            </a:r>
            <a:r>
              <a:rPr lang="ar-SA" sz="4000" b="1" dirty="0" smtClean="0"/>
              <a:t>لم </a:t>
            </a:r>
            <a:r>
              <a:rPr lang="ar-SA" sz="4000" b="1" dirty="0"/>
              <a:t>يكن معلوماَ من قبل بأداة خاصة </a:t>
            </a:r>
            <a:endParaRPr lang="fr-FR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QA"/>
              <a:t>أدوات الاستفهام </a:t>
            </a:r>
            <a:endParaRPr lang="fr-FR"/>
          </a:p>
        </p:txBody>
      </p:sp>
      <p:pic>
        <p:nvPicPr>
          <p:cNvPr id="7177" name="Picture 9" descr="http://www.schoolarabia.com/images/asasia_im/duroos_1_2/tadreeb/cipb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7235825" y="2924175"/>
            <a:ext cx="1014413" cy="771525"/>
          </a:xfrm>
          <a:prstGeom prst="rect">
            <a:avLst/>
          </a:prstGeom>
          <a:noFill/>
        </p:spPr>
      </p:pic>
      <p:pic>
        <p:nvPicPr>
          <p:cNvPr id="7176" name="Picture 8" descr="http://www.schoolarabia.com/images/asasia_im/duroos_1_2/tadreeb/clipg.gif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7092950" y="4868863"/>
            <a:ext cx="1079500" cy="936625"/>
          </a:xfrm>
          <a:prstGeom prst="rect">
            <a:avLst/>
          </a:prstGeom>
          <a:noFill/>
        </p:spPr>
      </p:pic>
      <p:pic>
        <p:nvPicPr>
          <p:cNvPr id="7175" name="Picture 7" descr="http://www.schoolarabia.com/images/asasia_im/duroos_1_2/tadreeb/clipy.gif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7164388" y="1989138"/>
            <a:ext cx="1085850" cy="825500"/>
          </a:xfrm>
          <a:prstGeom prst="rect">
            <a:avLst/>
          </a:prstGeom>
          <a:noFill/>
        </p:spPr>
      </p:pic>
      <p:pic>
        <p:nvPicPr>
          <p:cNvPr id="7174" name="Picture 6" descr="http://www.schoolarabia.com/images/asasia_im/duroos_1_2/tadreeb/clipbb.gif"/>
          <p:cNvPicPr>
            <a:picLocks noChangeAspect="1" noChangeArrowheads="1"/>
          </p:cNvPicPr>
          <p:nvPr/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7235825" y="3716338"/>
            <a:ext cx="1079500" cy="838200"/>
          </a:xfrm>
          <a:prstGeom prst="rect">
            <a:avLst/>
          </a:prstGeom>
          <a:noFill/>
        </p:spPr>
      </p:pic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3276600" y="3171825"/>
            <a:ext cx="974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rtl="0"/>
            <a:r>
              <a:rPr lang="ar-QA" sz="1600" b="1">
                <a:solidFill>
                  <a:srgbClr val="FF00FF"/>
                </a:solidFill>
                <a:latin typeface="Times New Roman" pitchFamily="18" charset="0"/>
                <a:ea typeface="Times New Roman" pitchFamily="18" charset="0"/>
                <a:cs typeface="Simplified Arabic" pitchFamily="18" charset="-78"/>
              </a:rPr>
              <a:t>ا</a:t>
            </a:r>
            <a:r>
              <a:rPr lang="ar-QA" sz="2800" b="1">
                <a:solidFill>
                  <a:srgbClr val="FF00FF"/>
                </a:solidFill>
                <a:latin typeface="Times New Roman" pitchFamily="18" charset="0"/>
                <a:ea typeface="Times New Roman" pitchFamily="18" charset="0"/>
                <a:cs typeface="Simplified Arabic" pitchFamily="18" charset="-78"/>
              </a:rPr>
              <a:t>الهمزة</a:t>
            </a:r>
            <a:r>
              <a:rPr lang="fr-FR" sz="1600" b="1">
                <a:solidFill>
                  <a:srgbClr val="FF00FF"/>
                </a:solidFill>
                <a:latin typeface="Times New Roman" pitchFamily="18" charset="0"/>
                <a:ea typeface="Times New Roman" pitchFamily="18" charset="0"/>
                <a:cs typeface="Simplified Arabic" pitchFamily="18" charset="-78"/>
              </a:rPr>
              <a:t> </a:t>
            </a:r>
            <a:endParaRPr lang="en-US">
              <a:latin typeface="Arial" pitchFamily="34" charset="0"/>
            </a:endParaRP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6227763" y="2924175"/>
            <a:ext cx="8286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rtl="0"/>
            <a:r>
              <a:rPr lang="en-US" sz="1600" b="1">
                <a:solidFill>
                  <a:srgbClr val="006C00"/>
                </a:solidFill>
                <a:latin typeface="Arial"/>
                <a:ea typeface="Times New Roman" pitchFamily="18" charset="0"/>
                <a:cs typeface="Simplified Arabic" pitchFamily="18" charset="-78"/>
              </a:rPr>
              <a:t> </a:t>
            </a:r>
            <a:r>
              <a:rPr lang="ar-QA" sz="3200" b="1">
                <a:solidFill>
                  <a:srgbClr val="FF0066"/>
                </a:solidFill>
                <a:latin typeface="Times New Roman" pitchFamily="18" charset="0"/>
                <a:ea typeface="Times New Roman" pitchFamily="18" charset="0"/>
                <a:cs typeface="Simplified Arabic" pitchFamily="18" charset="-78"/>
              </a:rPr>
              <a:t>كيف</a:t>
            </a:r>
            <a:r>
              <a:rPr lang="en-US" sz="1600" b="1">
                <a:solidFill>
                  <a:srgbClr val="006C00"/>
                </a:solidFill>
                <a:latin typeface="Arial"/>
                <a:ea typeface="Times New Roman" pitchFamily="18" charset="0"/>
                <a:cs typeface="Simplified Arabic" pitchFamily="18" charset="-78"/>
              </a:rPr>
              <a:t> </a:t>
            </a:r>
            <a:endParaRPr lang="en-US">
              <a:latin typeface="Arial" pitchFamily="34" charset="0"/>
            </a:endParaRPr>
          </a:p>
        </p:txBody>
      </p:sp>
      <p:sp>
        <p:nvSpPr>
          <p:cNvPr id="7184" name="Rectangle 16"/>
          <p:cNvSpPr>
            <a:spLocks noChangeArrowheads="1"/>
          </p:cNvSpPr>
          <p:nvPr/>
        </p:nvSpPr>
        <p:spPr bwMode="auto">
          <a:xfrm>
            <a:off x="3635375" y="2133600"/>
            <a:ext cx="661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rtl="0"/>
            <a:r>
              <a:rPr lang="ar-QA" sz="3200" b="1">
                <a:solidFill>
                  <a:srgbClr val="FF6600"/>
                </a:solidFill>
                <a:latin typeface="Times New Roman" pitchFamily="18" charset="0"/>
                <a:ea typeface="Times New Roman" pitchFamily="18" charset="0"/>
                <a:cs typeface="Simplified Arabic" pitchFamily="18" charset="-78"/>
              </a:rPr>
              <a:t>أين</a:t>
            </a:r>
            <a:r>
              <a:rPr lang="en-US" sz="1600" b="1">
                <a:solidFill>
                  <a:srgbClr val="006C00"/>
                </a:solidFill>
                <a:latin typeface="Arial"/>
                <a:ea typeface="Times New Roman" pitchFamily="18" charset="0"/>
                <a:cs typeface="Simplified Arabic" pitchFamily="18" charset="-78"/>
              </a:rPr>
              <a:t> </a:t>
            </a:r>
            <a:endParaRPr lang="en-US">
              <a:latin typeface="Arial" pitchFamily="34" charset="0"/>
            </a:endParaRPr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6300788" y="2133600"/>
            <a:ext cx="7572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rtl="0"/>
            <a:r>
              <a:rPr lang="ar-QA" sz="2800" b="1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Simplified Arabic" pitchFamily="18" charset="-78"/>
              </a:rPr>
              <a:t>لماذا</a:t>
            </a:r>
            <a:r>
              <a:rPr lang="en-US" sz="1600" b="1">
                <a:solidFill>
                  <a:srgbClr val="0000FF"/>
                </a:solidFill>
                <a:latin typeface="Arial"/>
                <a:ea typeface="Times New Roman" pitchFamily="18" charset="0"/>
                <a:cs typeface="Simplified Arabic" pitchFamily="18" charset="-78"/>
              </a:rPr>
              <a:t> </a:t>
            </a:r>
            <a:endParaRPr lang="en-US">
              <a:latin typeface="Arial" pitchFamily="34" charset="0"/>
            </a:endParaRPr>
          </a:p>
        </p:txBody>
      </p:sp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6227763" y="5229225"/>
            <a:ext cx="733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rtl="0"/>
            <a:r>
              <a:rPr lang="ar-QA" sz="3200" b="1">
                <a:solidFill>
                  <a:srgbClr val="008000"/>
                </a:solidFill>
                <a:latin typeface="Times New Roman" pitchFamily="18" charset="0"/>
                <a:ea typeface="Times New Roman" pitchFamily="18" charset="0"/>
                <a:cs typeface="Simplified Arabic" pitchFamily="18" charset="-78"/>
              </a:rPr>
              <a:t>ماذا</a:t>
            </a:r>
            <a:r>
              <a:rPr lang="en-US" sz="1600" b="1">
                <a:solidFill>
                  <a:srgbClr val="006C00"/>
                </a:solidFill>
                <a:latin typeface="Arial"/>
                <a:ea typeface="Times New Roman" pitchFamily="18" charset="0"/>
                <a:cs typeface="Simplified Arabic" pitchFamily="18" charset="-78"/>
              </a:rPr>
              <a:t> </a:t>
            </a:r>
            <a:endParaRPr lang="en-US">
              <a:latin typeface="Arial" pitchFamily="34" charset="0"/>
            </a:endParaRPr>
          </a:p>
        </p:txBody>
      </p:sp>
      <p:sp>
        <p:nvSpPr>
          <p:cNvPr id="7190" name="Rectangle 22"/>
          <p:cNvSpPr>
            <a:spLocks noChangeArrowheads="1"/>
          </p:cNvSpPr>
          <p:nvPr/>
        </p:nvSpPr>
        <p:spPr bwMode="auto">
          <a:xfrm>
            <a:off x="6372225" y="3933825"/>
            <a:ext cx="6873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rtl="0"/>
            <a:r>
              <a:rPr lang="ar-QA" sz="3200" b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Simplified Arabic" pitchFamily="18" charset="-78"/>
              </a:rPr>
              <a:t>من</a:t>
            </a:r>
            <a:r>
              <a:rPr lang="en-US" sz="1600" b="1">
                <a:solidFill>
                  <a:srgbClr val="FF0000"/>
                </a:solidFill>
                <a:latin typeface="Arial"/>
                <a:ea typeface="Times New Roman" pitchFamily="18" charset="0"/>
                <a:cs typeface="Simplified Arabic" pitchFamily="18" charset="-78"/>
              </a:rPr>
              <a:t> </a:t>
            </a:r>
            <a:r>
              <a:rPr lang="en-US" sz="1600" b="1">
                <a:solidFill>
                  <a:srgbClr val="006C00"/>
                </a:solidFill>
                <a:latin typeface="Arial"/>
                <a:ea typeface="Times New Roman" pitchFamily="18" charset="0"/>
                <a:cs typeface="Simplified Arabic" pitchFamily="18" charset="-78"/>
              </a:rPr>
              <a:t> </a:t>
            </a:r>
            <a:endParaRPr lang="en-US">
              <a:latin typeface="Arial" pitchFamily="34" charset="0"/>
            </a:endParaRPr>
          </a:p>
        </p:txBody>
      </p:sp>
      <p:pic>
        <p:nvPicPr>
          <p:cNvPr id="7225" name="Picture 57" descr="http://www.schoolarabia.com/images/asasia_im/duroos_1_2/tadreeb/cipb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4500563" y="3068638"/>
            <a:ext cx="1014412" cy="771525"/>
          </a:xfrm>
          <a:prstGeom prst="rect">
            <a:avLst/>
          </a:prstGeom>
          <a:noFill/>
        </p:spPr>
      </p:pic>
      <p:pic>
        <p:nvPicPr>
          <p:cNvPr id="7226" name="Picture 58" descr="http://www.schoolarabia.com/images/asasia_im/duroos_1_2/tadreeb/clipy.gif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4572000" y="2060575"/>
            <a:ext cx="1085850" cy="825500"/>
          </a:xfrm>
          <a:prstGeom prst="rect">
            <a:avLst/>
          </a:prstGeom>
          <a:noFill/>
        </p:spPr>
      </p:pic>
      <p:pic>
        <p:nvPicPr>
          <p:cNvPr id="7227" name="Picture 59" descr="http://www.schoolarabia.com/images/asasia_im/duroos_1_2/tadreeb/clipbb.gif"/>
          <p:cNvPicPr>
            <a:picLocks noChangeAspect="1" noChangeArrowheads="1"/>
          </p:cNvPicPr>
          <p:nvPr/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4500563" y="4005263"/>
            <a:ext cx="1079500" cy="838200"/>
          </a:xfrm>
          <a:prstGeom prst="rect">
            <a:avLst/>
          </a:prstGeom>
          <a:noFill/>
        </p:spPr>
      </p:pic>
      <p:pic>
        <p:nvPicPr>
          <p:cNvPr id="7228" name="Picture 60" descr="http://www.schoolarabia.com/images/asasia_im/duroos_1_2/tadreeb/clipg.gif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356100" y="5084763"/>
            <a:ext cx="1079500" cy="936625"/>
          </a:xfrm>
          <a:prstGeom prst="rect">
            <a:avLst/>
          </a:prstGeom>
          <a:noFill/>
        </p:spPr>
      </p:pic>
      <p:sp>
        <p:nvSpPr>
          <p:cNvPr id="7229" name="Text Box 61"/>
          <p:cNvSpPr txBox="1">
            <a:spLocks noChangeArrowheads="1"/>
          </p:cNvSpPr>
          <p:nvPr/>
        </p:nvSpPr>
        <p:spPr bwMode="auto">
          <a:xfrm>
            <a:off x="3348038" y="4149725"/>
            <a:ext cx="790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3200" b="1">
                <a:solidFill>
                  <a:srgbClr val="990099"/>
                </a:solidFill>
              </a:rPr>
              <a:t>أيان</a:t>
            </a:r>
            <a:r>
              <a:rPr lang="en-US" sz="320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230" name="Text Box 62"/>
          <p:cNvSpPr txBox="1">
            <a:spLocks noChangeArrowheads="1"/>
          </p:cNvSpPr>
          <p:nvPr/>
        </p:nvSpPr>
        <p:spPr bwMode="auto">
          <a:xfrm>
            <a:off x="3348038" y="5300663"/>
            <a:ext cx="863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 </a:t>
            </a:r>
            <a:r>
              <a:rPr lang="ar-SA" sz="3200" b="1">
                <a:solidFill>
                  <a:srgbClr val="669900"/>
                </a:solidFill>
              </a:rPr>
              <a:t>أنى</a:t>
            </a:r>
            <a:r>
              <a:rPr lang="en-US" sz="2400" b="1">
                <a:solidFill>
                  <a:srgbClr val="669900"/>
                </a:solidFill>
              </a:rPr>
              <a:t> </a:t>
            </a:r>
          </a:p>
        </p:txBody>
      </p:sp>
      <p:pic>
        <p:nvPicPr>
          <p:cNvPr id="7231" name="Picture 63" descr="http://www.schoolarabia.com/images/asasia_im/duroos_1_2/tadreeb/clipy.gif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1763713" y="2060575"/>
            <a:ext cx="1085850" cy="825500"/>
          </a:xfrm>
          <a:prstGeom prst="rect">
            <a:avLst/>
          </a:prstGeom>
          <a:noFill/>
        </p:spPr>
      </p:pic>
      <p:pic>
        <p:nvPicPr>
          <p:cNvPr id="7232" name="Picture 64" descr="http://www.schoolarabia.com/images/asasia_im/duroos_1_2/tadreeb/cipb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763713" y="3213100"/>
            <a:ext cx="1014412" cy="771525"/>
          </a:xfrm>
          <a:prstGeom prst="rect">
            <a:avLst/>
          </a:prstGeom>
          <a:noFill/>
        </p:spPr>
      </p:pic>
      <p:pic>
        <p:nvPicPr>
          <p:cNvPr id="7233" name="Picture 65" descr="http://www.schoolarabia.com/images/asasia_im/duroos_1_2/tadreeb/clipbb.gif"/>
          <p:cNvPicPr>
            <a:picLocks noChangeAspect="1" noChangeArrowheads="1"/>
          </p:cNvPicPr>
          <p:nvPr/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1763713" y="4149725"/>
            <a:ext cx="1079500" cy="838200"/>
          </a:xfrm>
          <a:prstGeom prst="rect">
            <a:avLst/>
          </a:prstGeom>
          <a:noFill/>
        </p:spPr>
      </p:pic>
      <p:sp>
        <p:nvSpPr>
          <p:cNvPr id="7234" name="Rectangle 66"/>
          <p:cNvSpPr>
            <a:spLocks noChangeArrowheads="1"/>
          </p:cNvSpPr>
          <p:nvPr/>
        </p:nvSpPr>
        <p:spPr bwMode="auto">
          <a:xfrm>
            <a:off x="971550" y="2133600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rtl="0"/>
            <a:r>
              <a:rPr lang="ar-QA" sz="3600" b="1">
                <a:solidFill>
                  <a:srgbClr val="FF00FF"/>
                </a:solidFill>
                <a:latin typeface="Times New Roman" pitchFamily="18" charset="0"/>
                <a:ea typeface="Times New Roman" pitchFamily="18" charset="0"/>
                <a:cs typeface="Simplified Arabic" pitchFamily="18" charset="-78"/>
              </a:rPr>
              <a:t>كم</a:t>
            </a:r>
            <a:r>
              <a:rPr lang="fr-FR" sz="1600" b="1">
                <a:solidFill>
                  <a:srgbClr val="FF00FF"/>
                </a:solidFill>
                <a:latin typeface="Times New Roman" pitchFamily="18" charset="0"/>
                <a:ea typeface="Times New Roman" pitchFamily="18" charset="0"/>
                <a:cs typeface="Simplified Arabic" pitchFamily="18" charset="-78"/>
              </a:rPr>
              <a:t> </a:t>
            </a:r>
            <a:endParaRPr lang="en-US">
              <a:latin typeface="Arial" pitchFamily="34" charset="0"/>
            </a:endParaRPr>
          </a:p>
        </p:txBody>
      </p:sp>
      <p:sp>
        <p:nvSpPr>
          <p:cNvPr id="7235" name="Text Box 67"/>
          <p:cNvSpPr txBox="1">
            <a:spLocks noChangeArrowheads="1"/>
          </p:cNvSpPr>
          <p:nvPr/>
        </p:nvSpPr>
        <p:spPr bwMode="auto">
          <a:xfrm>
            <a:off x="827088" y="3357563"/>
            <a:ext cx="863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QA" sz="3200">
                <a:solidFill>
                  <a:srgbClr val="990099"/>
                </a:solidFill>
              </a:rPr>
              <a:t>أي</a:t>
            </a:r>
            <a:endParaRPr lang="fr-FR" sz="3200">
              <a:solidFill>
                <a:srgbClr val="990099"/>
              </a:solidFill>
            </a:endParaRPr>
          </a:p>
        </p:txBody>
      </p:sp>
      <p:sp>
        <p:nvSpPr>
          <p:cNvPr id="7236" name="Text Box 68"/>
          <p:cNvSpPr txBox="1">
            <a:spLocks noChangeArrowheads="1"/>
          </p:cNvSpPr>
          <p:nvPr/>
        </p:nvSpPr>
        <p:spPr bwMode="auto">
          <a:xfrm>
            <a:off x="755650" y="4508500"/>
            <a:ext cx="936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QA" sz="2800" b="1">
                <a:solidFill>
                  <a:srgbClr val="FF0000"/>
                </a:solidFill>
              </a:rPr>
              <a:t>متى</a:t>
            </a:r>
            <a:endParaRPr lang="fr-FR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ar-QA" b="1" u="sng" dirty="0">
                <a:solidFill>
                  <a:schemeClr val="folHlink"/>
                </a:solidFill>
              </a:rPr>
              <a:t>تنقسم أدوات الاستفهام إلى قسمين :</a:t>
            </a:r>
          </a:p>
          <a:p>
            <a:endParaRPr lang="ar-QA" b="1" u="sng" dirty="0">
              <a:solidFill>
                <a:schemeClr val="folHlink"/>
              </a:solidFill>
            </a:endParaRPr>
          </a:p>
          <a:p>
            <a:r>
              <a:rPr lang="ar-QA" b="1" dirty="0">
                <a:solidFill>
                  <a:srgbClr val="33CC33"/>
                </a:solidFill>
              </a:rPr>
              <a:t>1</a:t>
            </a:r>
            <a:r>
              <a:rPr lang="ar-QA" b="1" dirty="0"/>
              <a:t> </a:t>
            </a:r>
            <a:r>
              <a:rPr lang="ar-QA" b="1" dirty="0" err="1">
                <a:solidFill>
                  <a:srgbClr val="33CC33"/>
                </a:solidFill>
              </a:rPr>
              <a:t>ـ</a:t>
            </a:r>
            <a:r>
              <a:rPr lang="ar-QA" b="1" dirty="0">
                <a:solidFill>
                  <a:srgbClr val="33CC33"/>
                </a:solidFill>
              </a:rPr>
              <a:t> حرفا الاستفهام ، وهما : هل ، والهمزة .</a:t>
            </a:r>
          </a:p>
          <a:p>
            <a:r>
              <a:rPr lang="ar-QA" b="1" dirty="0">
                <a:solidFill>
                  <a:srgbClr val="33CC33"/>
                </a:solidFill>
              </a:rPr>
              <a:t>2 </a:t>
            </a:r>
            <a:r>
              <a:rPr lang="ar-QA" b="1" dirty="0" err="1">
                <a:solidFill>
                  <a:srgbClr val="33CC33"/>
                </a:solidFill>
              </a:rPr>
              <a:t>ـ</a:t>
            </a:r>
            <a:r>
              <a:rPr lang="ar-QA" b="1" dirty="0">
                <a:solidFill>
                  <a:srgbClr val="33CC33"/>
                </a:solidFill>
              </a:rPr>
              <a:t> أسماء الاستفهام ، وهي : بقية أدواته </a:t>
            </a:r>
            <a:r>
              <a:rPr lang="ar-QA" b="1" dirty="0" smtClean="0">
                <a:solidFill>
                  <a:srgbClr val="33CC33"/>
                </a:solidFill>
              </a:rPr>
              <a:t>.</a:t>
            </a:r>
            <a:endParaRPr lang="ar-QA" b="1" dirty="0">
              <a:solidFill>
                <a:srgbClr val="33CC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260350"/>
            <a:ext cx="6870700" cy="987425"/>
          </a:xfrm>
        </p:spPr>
        <p:txBody>
          <a:bodyPr/>
          <a:lstStyle/>
          <a:p>
            <a:r>
              <a:rPr lang="ar-QA" sz="4800" b="1">
                <a:solidFill>
                  <a:srgbClr val="000066"/>
                </a:solidFill>
              </a:rPr>
              <a:t>استعمالات الهمزة</a:t>
            </a:r>
            <a:r>
              <a:rPr lang="ar-QA"/>
              <a:t> </a:t>
            </a:r>
            <a:endParaRPr lang="fr-F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84313"/>
            <a:ext cx="8424863" cy="51847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600" b="1" dirty="0"/>
              <a:t/>
            </a:r>
            <a:br>
              <a:rPr lang="en-US" sz="1600" b="1" dirty="0"/>
            </a:br>
            <a:r>
              <a:rPr lang="ar-SA" sz="2400" b="1" dirty="0">
                <a:solidFill>
                  <a:schemeClr val="folHlink"/>
                </a:solidFill>
              </a:rPr>
              <a:t>أن يطلب </a:t>
            </a:r>
            <a:r>
              <a:rPr lang="ar-SA" sz="2400" b="1" dirty="0" err="1">
                <a:solidFill>
                  <a:schemeClr val="folHlink"/>
                </a:solidFill>
              </a:rPr>
              <a:t>بها</a:t>
            </a:r>
            <a:r>
              <a:rPr lang="ar-SA" sz="2400" b="1" dirty="0">
                <a:solidFill>
                  <a:schemeClr val="folHlink"/>
                </a:solidFill>
              </a:rPr>
              <a:t> تعيين واحد من شيئين وتأتي بعدها (أم) ويكون الجواب بتعيين المُستفهم عنه مثل: أراكباً جاء خالد </a:t>
            </a:r>
            <a:r>
              <a:rPr lang="ar-SA" sz="2400" b="1" dirty="0" err="1">
                <a:solidFill>
                  <a:schemeClr val="folHlink"/>
                </a:solidFill>
              </a:rPr>
              <a:t>أ</a:t>
            </a:r>
            <a:r>
              <a:rPr lang="ar-SA" sz="2400" b="1" dirty="0">
                <a:solidFill>
                  <a:schemeClr val="folHlink"/>
                </a:solidFill>
              </a:rPr>
              <a:t> م </a:t>
            </a:r>
            <a:r>
              <a:rPr lang="ar-SA" sz="2400" b="1" dirty="0" err="1">
                <a:solidFill>
                  <a:schemeClr val="folHlink"/>
                </a:solidFill>
              </a:rPr>
              <a:t>ماشياً</a:t>
            </a:r>
            <a:r>
              <a:rPr lang="ar-SA" sz="2400" b="1" dirty="0">
                <a:solidFill>
                  <a:schemeClr val="folHlink"/>
                </a:solidFill>
              </a:rPr>
              <a:t>؟</a:t>
            </a:r>
            <a:r>
              <a:rPr lang="en-US" sz="2400" b="1" dirty="0">
                <a:solidFill>
                  <a:schemeClr val="folHlink"/>
                </a:solidFill>
              </a:rPr>
              <a:t>. </a:t>
            </a:r>
            <a:br>
              <a:rPr lang="en-US" sz="2400" b="1" dirty="0">
                <a:solidFill>
                  <a:schemeClr val="folHlink"/>
                </a:solidFill>
              </a:rPr>
            </a:br>
            <a:r>
              <a:rPr lang="en-US" sz="2400" b="1" dirty="0">
                <a:solidFill>
                  <a:schemeClr val="folHlink"/>
                </a:solidFill>
              </a:rPr>
              <a:t/>
            </a:r>
            <a:br>
              <a:rPr lang="en-US" sz="2400" b="1" dirty="0">
                <a:solidFill>
                  <a:schemeClr val="folHlink"/>
                </a:solidFill>
              </a:rPr>
            </a:br>
            <a:r>
              <a:rPr lang="ar-SA" sz="2400" b="1" dirty="0">
                <a:solidFill>
                  <a:schemeClr val="folHlink"/>
                </a:solidFill>
              </a:rPr>
              <a:t>الجواب</a:t>
            </a:r>
            <a:r>
              <a:rPr lang="ar-QA" sz="2400" b="1" dirty="0">
                <a:solidFill>
                  <a:schemeClr val="folHlink"/>
                </a:solidFill>
              </a:rPr>
              <a:t> :</a:t>
            </a:r>
            <a:r>
              <a:rPr lang="ar-SA" sz="2400" b="1" dirty="0">
                <a:solidFill>
                  <a:schemeClr val="folHlink"/>
                </a:solidFill>
              </a:rPr>
              <a:t> إما </a:t>
            </a:r>
            <a:r>
              <a:rPr lang="ar-QA" sz="2400" b="1" dirty="0" smtClean="0">
                <a:solidFill>
                  <a:schemeClr val="folHlink"/>
                </a:solidFill>
              </a:rPr>
              <a:t>: </a:t>
            </a:r>
            <a:r>
              <a:rPr lang="ar-SA" sz="2400" b="1" dirty="0" smtClean="0">
                <a:solidFill>
                  <a:schemeClr val="folHlink"/>
                </a:solidFill>
              </a:rPr>
              <a:t>راكب </a:t>
            </a:r>
            <a:r>
              <a:rPr lang="ar-SA" sz="2400" b="1" dirty="0">
                <a:solidFill>
                  <a:schemeClr val="folHlink"/>
                </a:solidFill>
              </a:rPr>
              <a:t>أو </a:t>
            </a:r>
            <a:r>
              <a:rPr lang="ar-SA" sz="2400" b="1" dirty="0" smtClean="0">
                <a:solidFill>
                  <a:schemeClr val="folHlink"/>
                </a:solidFill>
              </a:rPr>
              <a:t>ماش</a:t>
            </a:r>
            <a:r>
              <a:rPr lang="ar-QA" sz="2400" b="1" dirty="0" smtClean="0">
                <a:solidFill>
                  <a:schemeClr val="folHlink"/>
                </a:solidFill>
              </a:rPr>
              <a:t> .</a:t>
            </a:r>
            <a:r>
              <a:rPr lang="en-US" sz="2400" b="1" dirty="0">
                <a:solidFill>
                  <a:schemeClr val="folHlink"/>
                </a:solidFill>
              </a:rPr>
              <a:t/>
            </a:r>
            <a:br>
              <a:rPr lang="en-US" sz="2400" b="1" dirty="0">
                <a:solidFill>
                  <a:schemeClr val="folHlink"/>
                </a:solidFill>
              </a:rPr>
            </a:br>
            <a:r>
              <a:rPr lang="en-US" sz="2400" b="1" dirty="0">
                <a:solidFill>
                  <a:schemeClr val="folHlink"/>
                </a:solidFill>
              </a:rPr>
              <a:t/>
            </a:r>
            <a:br>
              <a:rPr lang="en-US" sz="2400" b="1" dirty="0">
                <a:solidFill>
                  <a:schemeClr val="folHlink"/>
                </a:solidFill>
              </a:rPr>
            </a:br>
            <a:r>
              <a:rPr lang="ar-QA" sz="2400" b="1" dirty="0" smtClean="0">
                <a:solidFill>
                  <a:schemeClr val="folHlink"/>
                </a:solidFill>
              </a:rPr>
              <a:t>أ</a:t>
            </a:r>
            <a:r>
              <a:rPr lang="ar-SA" sz="2400" b="1" dirty="0" smtClean="0">
                <a:solidFill>
                  <a:schemeClr val="folHlink"/>
                </a:solidFill>
              </a:rPr>
              <a:t>ن </a:t>
            </a:r>
            <a:r>
              <a:rPr lang="ar-SA" sz="2400" b="1" dirty="0">
                <a:solidFill>
                  <a:schemeClr val="folHlink"/>
                </a:solidFill>
              </a:rPr>
              <a:t>يُستفهم </a:t>
            </a:r>
            <a:r>
              <a:rPr lang="ar-SA" sz="2400" b="1" dirty="0" err="1">
                <a:solidFill>
                  <a:schemeClr val="folHlink"/>
                </a:solidFill>
              </a:rPr>
              <a:t>بها</a:t>
            </a:r>
            <a:r>
              <a:rPr lang="ar-SA" sz="2400" b="1" dirty="0">
                <a:solidFill>
                  <a:schemeClr val="folHlink"/>
                </a:solidFill>
              </a:rPr>
              <a:t> عن مضمون الجملة المثبتة. ويكون الجواب (نعم) في حالة الإثبات </a:t>
            </a:r>
            <a:r>
              <a:rPr lang="ar-SA" sz="2400" b="1" dirty="0" err="1">
                <a:solidFill>
                  <a:schemeClr val="folHlink"/>
                </a:solidFill>
              </a:rPr>
              <a:t>و</a:t>
            </a:r>
            <a:r>
              <a:rPr lang="ar-SA" sz="2400" b="1" dirty="0">
                <a:solidFill>
                  <a:schemeClr val="folHlink"/>
                </a:solidFill>
              </a:rPr>
              <a:t>(لا</a:t>
            </a:r>
            <a:r>
              <a:rPr lang="en-US" sz="2400" b="1" dirty="0">
                <a:solidFill>
                  <a:schemeClr val="folHlink"/>
                </a:solidFill>
              </a:rPr>
              <a:t> (</a:t>
            </a:r>
            <a:r>
              <a:rPr lang="ar-QA" sz="2400" b="1" dirty="0">
                <a:solidFill>
                  <a:schemeClr val="folHlink"/>
                </a:solidFill>
              </a:rPr>
              <a:t> </a:t>
            </a:r>
            <a:r>
              <a:rPr lang="ar-SA" sz="2400" b="1" dirty="0">
                <a:solidFill>
                  <a:schemeClr val="folHlink"/>
                </a:solidFill>
              </a:rPr>
              <a:t>في حالة النفي</a:t>
            </a:r>
            <a:r>
              <a:rPr lang="en-US" sz="2400" b="1" dirty="0">
                <a:solidFill>
                  <a:schemeClr val="folHlink"/>
                </a:solidFill>
              </a:rPr>
              <a:t>. </a:t>
            </a:r>
            <a:br>
              <a:rPr lang="en-US" sz="2400" b="1" dirty="0">
                <a:solidFill>
                  <a:schemeClr val="folHlink"/>
                </a:solidFill>
              </a:rPr>
            </a:br>
            <a:r>
              <a:rPr lang="en-US" sz="2400" b="1" dirty="0">
                <a:solidFill>
                  <a:schemeClr val="folHlink"/>
                </a:solidFill>
              </a:rPr>
              <a:t/>
            </a:r>
            <a:br>
              <a:rPr lang="en-US" sz="2400" b="1" dirty="0">
                <a:solidFill>
                  <a:schemeClr val="folHlink"/>
                </a:solidFill>
              </a:rPr>
            </a:br>
            <a:r>
              <a:rPr lang="en-US" sz="2400" b="1" dirty="0">
                <a:solidFill>
                  <a:schemeClr val="folHlink"/>
                </a:solidFill>
              </a:rPr>
              <a:t/>
            </a:r>
            <a:br>
              <a:rPr lang="en-US" sz="2400" b="1" dirty="0">
                <a:solidFill>
                  <a:schemeClr val="folHlink"/>
                </a:solidFill>
              </a:rPr>
            </a:br>
            <a:r>
              <a:rPr lang="en-US" sz="2400" b="1" dirty="0">
                <a:solidFill>
                  <a:schemeClr val="folHlink"/>
                </a:solidFill>
              </a:rPr>
              <a:t> </a:t>
            </a:r>
            <a:r>
              <a:rPr lang="ar-QA" sz="2400" b="1" dirty="0">
                <a:solidFill>
                  <a:schemeClr val="folHlink"/>
                </a:solidFill>
              </a:rPr>
              <a:t> </a:t>
            </a:r>
            <a:r>
              <a:rPr lang="ar-SA" sz="2400" b="1" dirty="0">
                <a:solidFill>
                  <a:schemeClr val="folHlink"/>
                </a:solidFill>
              </a:rPr>
              <a:t>أن يُستفهم </a:t>
            </a:r>
            <a:r>
              <a:rPr lang="ar-SA" sz="2400" b="1" dirty="0" err="1">
                <a:solidFill>
                  <a:schemeClr val="folHlink"/>
                </a:solidFill>
              </a:rPr>
              <a:t>بها</a:t>
            </a:r>
            <a:r>
              <a:rPr lang="ar-SA" sz="2400" b="1" dirty="0">
                <a:solidFill>
                  <a:schemeClr val="folHlink"/>
                </a:solidFill>
              </a:rPr>
              <a:t> عن مضمون الجملة المنفية. ويكون الجواب(بلى) في حالة الإثبات</a:t>
            </a:r>
            <a:r>
              <a:rPr lang="en-US" sz="2400" b="1" dirty="0">
                <a:solidFill>
                  <a:schemeClr val="folHlink"/>
                </a:solidFill>
              </a:rPr>
              <a:t> </a:t>
            </a:r>
            <a:r>
              <a:rPr lang="ar-SA" sz="2400" b="1" dirty="0" smtClean="0">
                <a:solidFill>
                  <a:schemeClr val="folHlink"/>
                </a:solidFill>
              </a:rPr>
              <a:t>ونعم </a:t>
            </a:r>
            <a:r>
              <a:rPr lang="ar-SA" sz="2400" b="1" dirty="0">
                <a:solidFill>
                  <a:schemeClr val="folHlink"/>
                </a:solidFill>
              </a:rPr>
              <a:t>في حالة النفي </a:t>
            </a:r>
            <a:r>
              <a:rPr lang="ar-SA" sz="2400" b="1" dirty="0" smtClean="0">
                <a:solidFill>
                  <a:schemeClr val="folHlink"/>
                </a:solidFill>
              </a:rPr>
              <a:t>مثل</a:t>
            </a:r>
            <a:r>
              <a:rPr lang="ar-QA" sz="2400" b="1" dirty="0" smtClean="0">
                <a:solidFill>
                  <a:schemeClr val="folHlink"/>
                </a:solidFill>
              </a:rPr>
              <a:t> </a:t>
            </a:r>
            <a:r>
              <a:rPr lang="ar-SA" sz="2400" b="1" dirty="0" smtClean="0">
                <a:solidFill>
                  <a:schemeClr val="folHlink"/>
                </a:solidFill>
              </a:rPr>
              <a:t>: </a:t>
            </a:r>
            <a:r>
              <a:rPr lang="ar-SA" sz="2400" b="1" dirty="0">
                <a:solidFill>
                  <a:schemeClr val="folHlink"/>
                </a:solidFill>
              </a:rPr>
              <a:t>ألم يحضر أخوك ؟</a:t>
            </a:r>
            <a:r>
              <a:rPr lang="en-US" sz="2400" b="1" dirty="0">
                <a:solidFill>
                  <a:schemeClr val="folHlink"/>
                </a:solidFill>
              </a:rPr>
              <a:t> </a:t>
            </a:r>
            <a:br>
              <a:rPr lang="en-US" sz="2400" b="1" dirty="0">
                <a:solidFill>
                  <a:schemeClr val="folHlink"/>
                </a:solidFill>
              </a:rPr>
            </a:br>
            <a:r>
              <a:rPr lang="en-US" sz="2400" b="1" dirty="0">
                <a:solidFill>
                  <a:schemeClr val="folHlink"/>
                </a:solidFill>
              </a:rPr>
              <a:t/>
            </a:r>
            <a:br>
              <a:rPr lang="en-US" sz="2400" b="1" dirty="0">
                <a:solidFill>
                  <a:schemeClr val="folHlink"/>
                </a:solidFill>
              </a:rPr>
            </a:br>
            <a:r>
              <a:rPr lang="en-US" sz="2400" b="1" dirty="0">
                <a:solidFill>
                  <a:schemeClr val="folHlink"/>
                </a:solidFill>
              </a:rPr>
              <a:t/>
            </a:r>
            <a:br>
              <a:rPr lang="en-US" sz="2400" b="1" dirty="0">
                <a:solidFill>
                  <a:schemeClr val="folHlink"/>
                </a:solidFill>
              </a:rPr>
            </a:br>
            <a:r>
              <a:rPr lang="ar-SA" sz="2400" b="1" dirty="0">
                <a:solidFill>
                  <a:schemeClr val="folHlink"/>
                </a:solidFill>
              </a:rPr>
              <a:t>الجواب ( بلى للإثبات ، ونعم </a:t>
            </a:r>
            <a:r>
              <a:rPr lang="ar-SA" sz="2400" b="1" dirty="0" smtClean="0">
                <a:solidFill>
                  <a:schemeClr val="folHlink"/>
                </a:solidFill>
              </a:rPr>
              <a:t>للنفي</a:t>
            </a:r>
            <a:r>
              <a:rPr lang="ar-QA" sz="2400" b="1" dirty="0" smtClean="0">
                <a:solidFill>
                  <a:schemeClr val="folHlink"/>
                </a:solidFill>
              </a:rPr>
              <a:t>)</a:t>
            </a:r>
            <a:r>
              <a:rPr lang="en-US" sz="2000" b="1" dirty="0">
                <a:solidFill>
                  <a:schemeClr val="folHlink"/>
                </a:solidFill>
              </a:rPr>
              <a:t/>
            </a:r>
            <a:br>
              <a:rPr lang="en-US" sz="2000" b="1" dirty="0">
                <a:solidFill>
                  <a:schemeClr val="folHlink"/>
                </a:solidFill>
              </a:rPr>
            </a:br>
            <a:endParaRPr lang="en-US" sz="2000" b="1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692150"/>
            <a:ext cx="8281987" cy="58324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ar-SA" sz="2800" b="1" u="sng" dirty="0">
                <a:solidFill>
                  <a:srgbClr val="FF0000"/>
                </a:solidFill>
              </a:rPr>
              <a:t>أمثلة للهمزة</a:t>
            </a:r>
            <a:r>
              <a:rPr lang="en-US" sz="2800" b="1" u="sng" dirty="0">
                <a:solidFill>
                  <a:srgbClr val="FF0000"/>
                </a:solidFill>
              </a:rPr>
              <a:t>:-</a:t>
            </a:r>
            <a:r>
              <a:rPr lang="en-US" sz="2800" b="1" u="sng" dirty="0"/>
              <a:t> </a:t>
            </a:r>
            <a:br>
              <a:rPr lang="en-US" sz="2800" b="1" u="sng" dirty="0"/>
            </a:br>
            <a:endParaRPr lang="en-US" sz="2800" b="1" u="sng" dirty="0"/>
          </a:p>
          <a:p>
            <a:pPr>
              <a:lnSpc>
                <a:spcPct val="80000"/>
              </a:lnSpc>
            </a:pPr>
            <a:endParaRPr lang="en-US" sz="20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ar-SA" sz="2000" b="1" dirty="0"/>
              <a:t>أخالد فاز بالجائزة أم أسامة؟</a:t>
            </a:r>
            <a:r>
              <a:rPr lang="en-US" sz="2000" b="1" dirty="0"/>
              <a:t> </a:t>
            </a:r>
            <a:br>
              <a:rPr lang="en-US" sz="2000" b="1" dirty="0"/>
            </a:br>
            <a:r>
              <a:rPr lang="en-US" sz="2000" b="1" dirty="0"/>
              <a:t>-</a:t>
            </a:r>
            <a:r>
              <a:rPr lang="ar-SA" sz="2000" b="1" dirty="0"/>
              <a:t>أكاتب أنت أم شاعر؟</a:t>
            </a:r>
            <a:r>
              <a:rPr lang="en-US" sz="2000" b="1" dirty="0"/>
              <a:t> </a:t>
            </a:r>
            <a:r>
              <a:rPr lang="ar-QA" sz="2000" b="1" dirty="0" smtClean="0"/>
              <a:t>مثل </a:t>
            </a:r>
            <a:r>
              <a:rPr lang="ar-SA" sz="2000" b="1" dirty="0" smtClean="0"/>
              <a:t>هذه  </a:t>
            </a:r>
            <a:r>
              <a:rPr lang="ar-QA" sz="2000" b="1" dirty="0" smtClean="0"/>
              <a:t>يفيد </a:t>
            </a:r>
            <a:r>
              <a:rPr lang="ar-SA" sz="2000" b="1" dirty="0" smtClean="0"/>
              <a:t> </a:t>
            </a:r>
            <a:r>
              <a:rPr lang="ar-SA" sz="2000" b="1" dirty="0" err="1"/>
              <a:t>الإستفهام</a:t>
            </a:r>
            <a:r>
              <a:rPr lang="ar-SA" sz="2000" b="1" dirty="0"/>
              <a:t> الذي هو طلب العلم بشيء لم يكن معلوماً من قبل، وأداة </a:t>
            </a:r>
            <a:r>
              <a:rPr lang="ar-SA" sz="2000" b="1" dirty="0" err="1"/>
              <a:t>الإستفهام</a:t>
            </a:r>
            <a:r>
              <a:rPr lang="ar-SA" sz="2000" b="1" dirty="0"/>
              <a:t> في كل منهما هي الهمزة</a:t>
            </a:r>
            <a:r>
              <a:rPr lang="en-US" sz="2000" b="1" dirty="0"/>
              <a:t> . </a:t>
            </a:r>
            <a:br>
              <a:rPr lang="en-US" sz="2000" b="1" dirty="0"/>
            </a:br>
            <a:endParaRPr lang="ar-QA" sz="2000" b="1" dirty="0"/>
          </a:p>
          <a:p>
            <a:pPr>
              <a:lnSpc>
                <a:spcPct val="80000"/>
              </a:lnSpc>
              <a:buFontTx/>
              <a:buNone/>
            </a:pPr>
            <a:endParaRPr lang="ar-QA" sz="20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ar-SA" sz="2000" b="1" u="sng" dirty="0">
                <a:solidFill>
                  <a:srgbClr val="FF0000"/>
                </a:solidFill>
              </a:rPr>
              <a:t>أمثلة أخرى للهمزة</a:t>
            </a:r>
            <a:r>
              <a:rPr lang="en-US" sz="2000" b="1" u="sng" dirty="0">
                <a:solidFill>
                  <a:srgbClr val="FF0000"/>
                </a:solidFill>
              </a:rPr>
              <a:t>:-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 smtClean="0"/>
              <a:t>1-</a:t>
            </a:r>
            <a:r>
              <a:rPr lang="ar-QA" sz="2000" b="1" dirty="0" smtClean="0"/>
              <a:t>    </a:t>
            </a:r>
            <a:r>
              <a:rPr lang="ar-SA" sz="2000" b="1" dirty="0" smtClean="0"/>
              <a:t>أتصهر </a:t>
            </a:r>
            <a:r>
              <a:rPr lang="ar-SA" sz="2000" b="1" dirty="0"/>
              <a:t>النار الأحجار؟</a:t>
            </a:r>
            <a:r>
              <a:rPr lang="en-US" sz="2000" b="1" dirty="0"/>
              <a:t> </a:t>
            </a:r>
            <a:br>
              <a:rPr lang="en-US" sz="2000" b="1" dirty="0"/>
            </a:br>
            <a:r>
              <a:rPr lang="en-US" sz="2000" b="1" dirty="0" smtClean="0"/>
              <a:t>2-</a:t>
            </a:r>
            <a:r>
              <a:rPr lang="ar-QA" sz="2000" b="1" dirty="0" smtClean="0"/>
              <a:t>    </a:t>
            </a:r>
            <a:r>
              <a:rPr lang="ar-SA" sz="2000" b="1" dirty="0" smtClean="0"/>
              <a:t>أينزل </a:t>
            </a:r>
            <a:r>
              <a:rPr lang="ar-SA" sz="2000" b="1" dirty="0"/>
              <a:t>الثلج شتاء في الصحراء؟</a:t>
            </a:r>
            <a:r>
              <a:rPr lang="en-US" sz="2000" b="1" dirty="0"/>
              <a:t> </a:t>
            </a:r>
            <a:br>
              <a:rPr lang="en-US" sz="2000" b="1" dirty="0"/>
            </a:br>
            <a:r>
              <a:rPr lang="ar-QA" sz="2000" b="1" dirty="0" smtClean="0"/>
              <a:t>-</a:t>
            </a:r>
            <a:r>
              <a:rPr lang="en-US" sz="2000" b="1" dirty="0" smtClean="0"/>
              <a:t>3 </a:t>
            </a:r>
            <a:r>
              <a:rPr lang="ar-QA" sz="2000" b="1" dirty="0" smtClean="0"/>
              <a:t>  </a:t>
            </a:r>
            <a:r>
              <a:rPr lang="ar-SA" sz="2000" b="1" dirty="0" smtClean="0"/>
              <a:t>أيُزرع </a:t>
            </a:r>
            <a:r>
              <a:rPr lang="ar-SA" sz="2000" b="1" dirty="0"/>
              <a:t>القطن في الجزائر؟</a:t>
            </a:r>
            <a:r>
              <a:rPr lang="en-US" sz="2000" b="1" dirty="0"/>
              <a:t> </a:t>
            </a:r>
            <a:br>
              <a:rPr lang="en-US" sz="2000" b="1" dirty="0"/>
            </a:br>
            <a:endParaRPr lang="ar-QA" sz="2000" b="1" dirty="0"/>
          </a:p>
          <a:p>
            <a:pPr>
              <a:lnSpc>
                <a:spcPct val="80000"/>
              </a:lnSpc>
              <a:buFontTx/>
              <a:buNone/>
            </a:pPr>
            <a:endParaRPr lang="ar-QA" sz="2000" b="1" dirty="0"/>
          </a:p>
          <a:p>
            <a:pPr>
              <a:lnSpc>
                <a:spcPct val="80000"/>
              </a:lnSpc>
              <a:buFontTx/>
              <a:buNone/>
            </a:pPr>
            <a:r>
              <a:rPr lang="ar-QA" sz="2000" b="1" dirty="0" smtClean="0"/>
              <a:t>            </a:t>
            </a:r>
            <a:r>
              <a:rPr lang="ar-SA" sz="2000" b="1" dirty="0" smtClean="0"/>
              <a:t>في </a:t>
            </a:r>
            <a:r>
              <a:rPr lang="ar-SA" sz="2000" b="1" dirty="0"/>
              <a:t>هذه الأمثلة جاء </a:t>
            </a:r>
            <a:r>
              <a:rPr lang="ar-SA" sz="2000" b="1" dirty="0" err="1"/>
              <a:t>الإستفهام</a:t>
            </a:r>
            <a:r>
              <a:rPr lang="ar-SA" sz="2000" b="1" dirty="0"/>
              <a:t> مخالفاً للأمثلة السابقة </a:t>
            </a:r>
            <a:r>
              <a:rPr lang="ar-SA" sz="2000" b="1" dirty="0" smtClean="0"/>
              <a:t>فالسائل</a:t>
            </a:r>
            <a:r>
              <a:rPr lang="ar-QA" sz="2000" b="1" dirty="0" smtClean="0"/>
              <a:t> بقوله : </a:t>
            </a:r>
            <a:r>
              <a:rPr lang="ar-SA" sz="2000" b="1" dirty="0" smtClean="0"/>
              <a:t>( </a:t>
            </a:r>
            <a:r>
              <a:rPr lang="ar-SA" sz="2000" b="1" dirty="0"/>
              <a:t>أتصهر النار الأحجار؟) متردد بين ثبوت صهر النار للأحجار ونفيه، فهو يجهل هذه النسبة، ولذلك يسأل عنها ويطلب معرفتها</a:t>
            </a:r>
            <a:r>
              <a:rPr lang="en-US" sz="2000" b="1" dirty="0"/>
              <a:t>. </a:t>
            </a:r>
            <a:r>
              <a:rPr lang="ar-SA" sz="2000" b="1" dirty="0"/>
              <a:t>ويكون الجواب (نعم) في الإثبات </a:t>
            </a:r>
            <a:r>
              <a:rPr lang="ar-SA" sz="2000" b="1" dirty="0" err="1"/>
              <a:t>و</a:t>
            </a:r>
            <a:r>
              <a:rPr lang="ar-SA" sz="2000" b="1" dirty="0"/>
              <a:t>(لا) في النفي</a:t>
            </a:r>
            <a:r>
              <a:rPr lang="en-US" sz="2000" b="1" dirty="0"/>
              <a:t>. </a:t>
            </a:r>
            <a:br>
              <a:rPr lang="en-US" sz="2000" b="1" dirty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800" b="1" dirty="0"/>
              <a:t/>
            </a:r>
            <a:br>
              <a:rPr lang="en-US" sz="800" b="1" dirty="0"/>
            </a:br>
            <a:endParaRPr lang="en-US" sz="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QA"/>
              <a:t> </a:t>
            </a:r>
            <a:r>
              <a:rPr lang="ar-QA">
                <a:solidFill>
                  <a:srgbClr val="FF0000"/>
                </a:solidFill>
              </a:rPr>
              <a:t>هل ؟</a:t>
            </a:r>
            <a:r>
              <a:rPr lang="ar-QA"/>
              <a:t> </a:t>
            </a:r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696200" cy="42640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ar-SA" sz="2800" b="1" dirty="0">
                <a:solidFill>
                  <a:srgbClr val="FF0000"/>
                </a:solidFill>
              </a:rPr>
              <a:t>أمثلة على هل</a:t>
            </a:r>
            <a:r>
              <a:rPr lang="en-US" sz="2800" b="1" dirty="0">
                <a:solidFill>
                  <a:srgbClr val="FF0000"/>
                </a:solidFill>
              </a:rPr>
              <a:t>:-</a:t>
            </a:r>
            <a:r>
              <a:rPr lang="en-US" sz="2800" b="1" dirty="0"/>
              <a:t> </a:t>
            </a:r>
            <a:endParaRPr lang="ar-QA" sz="2800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 smtClean="0"/>
              <a:t>1-</a:t>
            </a:r>
            <a:r>
              <a:rPr lang="ar-QA" sz="2800" b="1" dirty="0" smtClean="0"/>
              <a:t>  </a:t>
            </a:r>
            <a:r>
              <a:rPr lang="ar-SA" sz="2800" b="1" dirty="0" smtClean="0"/>
              <a:t>هل </a:t>
            </a:r>
            <a:r>
              <a:rPr lang="ar-SA" sz="2800" b="1" dirty="0"/>
              <a:t>تنام الطيور في الليل؟</a:t>
            </a:r>
            <a:r>
              <a:rPr lang="en-US" sz="2800" b="1" dirty="0"/>
              <a:t> </a:t>
            </a:r>
            <a:br>
              <a:rPr lang="en-US" sz="2800" b="1" dirty="0"/>
            </a:br>
            <a:r>
              <a:rPr lang="en-US" sz="2800" b="1" dirty="0" smtClean="0"/>
              <a:t>2-</a:t>
            </a:r>
            <a:r>
              <a:rPr lang="ar-QA" sz="2800" b="1" dirty="0" smtClean="0"/>
              <a:t>  </a:t>
            </a:r>
            <a:r>
              <a:rPr lang="ar-SA" sz="2800" b="1" dirty="0" smtClean="0"/>
              <a:t>هل </a:t>
            </a:r>
            <a:r>
              <a:rPr lang="ar-SA" sz="2800" b="1" dirty="0"/>
              <a:t>تحب الموسيقى؟</a:t>
            </a:r>
            <a:r>
              <a:rPr lang="en-US" sz="2800" b="1" dirty="0"/>
              <a:t> </a:t>
            </a:r>
            <a:br>
              <a:rPr lang="en-US" sz="2800" b="1" dirty="0"/>
            </a:br>
            <a:r>
              <a:rPr lang="en-US" sz="2800" b="1" dirty="0" smtClean="0"/>
              <a:t>3-</a:t>
            </a:r>
            <a:r>
              <a:rPr lang="ar-QA" sz="2800" b="1" dirty="0" smtClean="0"/>
              <a:t>  </a:t>
            </a:r>
            <a:r>
              <a:rPr lang="ar-SA" sz="2800" b="1" dirty="0" smtClean="0"/>
              <a:t>هل </a:t>
            </a:r>
            <a:r>
              <a:rPr lang="ar-SA" sz="2800" b="1" dirty="0"/>
              <a:t>يتألم الحيوان؟</a:t>
            </a:r>
            <a:r>
              <a:rPr lang="en-US" sz="2800" b="1" dirty="0"/>
              <a:t> </a:t>
            </a:r>
            <a:br>
              <a:rPr lang="en-US" sz="2800" b="1" dirty="0"/>
            </a:b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/>
            </a:r>
            <a:br>
              <a:rPr lang="en-US" sz="2800" b="1" dirty="0"/>
            </a:br>
            <a:r>
              <a:rPr lang="ar-QA" sz="2800" b="1" dirty="0" smtClean="0"/>
              <a:t>     </a:t>
            </a:r>
            <a:r>
              <a:rPr lang="ar-SA" sz="2800" b="1" dirty="0" smtClean="0"/>
              <a:t>السائل </a:t>
            </a:r>
            <a:r>
              <a:rPr lang="ar-SA" sz="2800" b="1" dirty="0"/>
              <a:t>هنا لا يتردد في معرفة مفرد من المفردات، ولكنه متردد في معرفة النسبة، فلا يدري أمثبتة هي أم منفية، فهو يسأل عنها، ولذلك يجاب عليه </a:t>
            </a:r>
            <a:r>
              <a:rPr lang="ar-SA" sz="2800" b="1" dirty="0" err="1" smtClean="0"/>
              <a:t>ب</a:t>
            </a:r>
            <a:r>
              <a:rPr lang="ar-QA" sz="2800" b="1" dirty="0" smtClean="0"/>
              <a:t>  </a:t>
            </a:r>
            <a:r>
              <a:rPr lang="ar-SA" sz="2800" b="1" dirty="0" smtClean="0"/>
              <a:t>(</a:t>
            </a:r>
            <a:r>
              <a:rPr lang="ar-SA" sz="2800" b="1" dirty="0"/>
              <a:t>نعم) في الإثبات </a:t>
            </a:r>
            <a:r>
              <a:rPr lang="ar-SA" sz="2800" b="1" dirty="0" err="1" smtClean="0"/>
              <a:t>و</a:t>
            </a:r>
            <a:r>
              <a:rPr lang="ar-QA" sz="2800" b="1" dirty="0" smtClean="0"/>
              <a:t> </a:t>
            </a:r>
            <a:r>
              <a:rPr lang="ar-SA" sz="2800" b="1" dirty="0" smtClean="0"/>
              <a:t>(</a:t>
            </a:r>
            <a:r>
              <a:rPr lang="ar-SA" sz="2800" b="1" dirty="0"/>
              <a:t>لا) في النفي. وعلى ذلك </a:t>
            </a:r>
            <a:r>
              <a:rPr lang="ar-SA" sz="2800" b="1" dirty="0" err="1"/>
              <a:t>لاتستعمل</a:t>
            </a:r>
            <a:r>
              <a:rPr lang="ar-SA" sz="2800" b="1" dirty="0"/>
              <a:t> </a:t>
            </a:r>
            <a:r>
              <a:rPr lang="ar-SA" sz="2800" b="1" dirty="0" smtClean="0"/>
              <a:t>هل</a:t>
            </a:r>
            <a:r>
              <a:rPr lang="en-US" sz="2800" b="1" dirty="0"/>
              <a:t>) </a:t>
            </a:r>
            <a:r>
              <a:rPr lang="ar-SA" sz="2800" b="1" dirty="0"/>
              <a:t>إلا لطلب التصديق فقط، ويمنع معها ذكر المعادل</a:t>
            </a:r>
            <a:r>
              <a:rPr lang="en-US" sz="28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152400"/>
            <a:ext cx="6080125" cy="1600200"/>
          </a:xfrm>
        </p:spPr>
        <p:txBody>
          <a:bodyPr/>
          <a:lstStyle/>
          <a:p>
            <a:r>
              <a:rPr lang="ar-QA" b="1">
                <a:solidFill>
                  <a:schemeClr val="folHlink"/>
                </a:solidFill>
              </a:rPr>
              <a:t>أدوات الاستفهام الاخرى</a:t>
            </a:r>
            <a:r>
              <a:rPr lang="ar-QA"/>
              <a:t> </a:t>
            </a:r>
            <a:endParaRPr lang="fr-FR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696200" cy="4479925"/>
          </a:xfrm>
        </p:spPr>
        <p:txBody>
          <a:bodyPr/>
          <a:lstStyle/>
          <a:p>
            <a:pPr marL="533400" indent="-533400">
              <a:lnSpc>
                <a:spcPct val="80000"/>
              </a:lnSpc>
              <a:buFontTx/>
              <a:buNone/>
            </a:pPr>
            <a:r>
              <a:rPr lang="ar-QA" sz="2800" b="1" dirty="0"/>
              <a:t>بقية أ</a:t>
            </a:r>
            <a:r>
              <a:rPr lang="ar-QA" sz="2800" b="1" dirty="0" smtClean="0"/>
              <a:t>دوات </a:t>
            </a:r>
            <a:r>
              <a:rPr lang="ar-QA" sz="2800" b="1" dirty="0"/>
              <a:t>الاستفهام </a:t>
            </a:r>
            <a:r>
              <a:rPr lang="ar-QA" sz="2800" b="1" dirty="0" smtClean="0"/>
              <a:t> :</a:t>
            </a:r>
            <a:endParaRPr lang="ar-SA" sz="2800" b="1" dirty="0"/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ar-SA" sz="2800" b="1" dirty="0">
                <a:solidFill>
                  <a:srgbClr val="FF0000"/>
                </a:solidFill>
              </a:rPr>
              <a:t>من :</a:t>
            </a:r>
            <a:r>
              <a:rPr lang="ar-SA" sz="2800" b="1" dirty="0"/>
              <a:t> ويُطلب </a:t>
            </a:r>
            <a:r>
              <a:rPr lang="ar-SA" sz="2800" b="1" dirty="0" err="1"/>
              <a:t>بها</a:t>
            </a:r>
            <a:r>
              <a:rPr lang="ar-SA" sz="2800" b="1" dirty="0"/>
              <a:t> تعيين العقلاء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ar-SA" sz="2800" b="1" dirty="0"/>
              <a:t> </a:t>
            </a:r>
            <a:r>
              <a:rPr lang="ar-SA" sz="2800" b="1" u="sng" dirty="0">
                <a:solidFill>
                  <a:srgbClr val="33CC33"/>
                </a:solidFill>
              </a:rPr>
              <a:t>مثال </a:t>
            </a:r>
            <a:r>
              <a:rPr lang="ar-SA" sz="2800" b="1" u="sng" dirty="0" smtClean="0">
                <a:solidFill>
                  <a:srgbClr val="33CC33"/>
                </a:solidFill>
              </a:rPr>
              <a:t>:</a:t>
            </a:r>
            <a:r>
              <a:rPr lang="ar-QA" sz="2800" b="1" u="sng" dirty="0" smtClean="0">
                <a:solidFill>
                  <a:srgbClr val="33CC33"/>
                </a:solidFill>
              </a:rPr>
              <a:t>    </a:t>
            </a:r>
            <a:r>
              <a:rPr lang="ar-SA" sz="2800" b="1" dirty="0" smtClean="0"/>
              <a:t> </a:t>
            </a:r>
            <a:r>
              <a:rPr lang="ar-SA" sz="2800" b="1" dirty="0"/>
              <a:t>من هذا؟ </a:t>
            </a:r>
            <a:r>
              <a:rPr lang="ar-QA" sz="2800" b="1" dirty="0" smtClean="0"/>
              <a:t>      </a:t>
            </a:r>
            <a:r>
              <a:rPr lang="ar-SA" sz="2800" b="1" dirty="0" smtClean="0"/>
              <a:t>هذا </a:t>
            </a:r>
            <a:r>
              <a:rPr lang="ar-SA" sz="2800" b="1" dirty="0"/>
              <a:t>محمد</a:t>
            </a:r>
            <a:r>
              <a:rPr lang="en-US" sz="2800" b="1" dirty="0"/>
              <a:t>. </a:t>
            </a:r>
            <a:br>
              <a:rPr lang="en-US" sz="2800" b="1" dirty="0"/>
            </a:br>
            <a:endParaRPr lang="ar-QA" sz="2800" b="1" dirty="0"/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ar-SA" sz="2800" b="1" u="sng" dirty="0">
                <a:solidFill>
                  <a:srgbClr val="FF0000"/>
                </a:solidFill>
              </a:rPr>
              <a:t>ما :</a:t>
            </a:r>
            <a:r>
              <a:rPr lang="ar-SA" sz="2800" b="1" dirty="0"/>
              <a:t> </a:t>
            </a:r>
            <a:r>
              <a:rPr lang="ar-QA" sz="2800" b="1" dirty="0" smtClean="0"/>
              <a:t>     </a:t>
            </a:r>
            <a:r>
              <a:rPr lang="ar-SA" sz="2800" b="1" dirty="0" smtClean="0"/>
              <a:t>ويُطلب </a:t>
            </a:r>
            <a:r>
              <a:rPr lang="ar-SA" sz="2800" b="1" dirty="0" err="1"/>
              <a:t>بها</a:t>
            </a:r>
            <a:r>
              <a:rPr lang="ar-SA" sz="2800" b="1" dirty="0"/>
              <a:t> شرح </a:t>
            </a:r>
            <a:r>
              <a:rPr lang="ar-SA" sz="2800" b="1" dirty="0" err="1"/>
              <a:t>الإسم</a:t>
            </a:r>
            <a:r>
              <a:rPr lang="ar-SA" sz="2800" b="1" dirty="0"/>
              <a:t> أو ماهية المسمى. وشرح </a:t>
            </a:r>
            <a:r>
              <a:rPr lang="ar-SA" sz="2800" b="1" dirty="0" err="1"/>
              <a:t>الإسم</a:t>
            </a:r>
            <a:r>
              <a:rPr lang="ar-SA" sz="2800" b="1" dirty="0"/>
              <a:t> يُراد </a:t>
            </a:r>
            <a:r>
              <a:rPr lang="ar-SA" sz="2800" b="1" dirty="0" err="1"/>
              <a:t>به</a:t>
            </a:r>
            <a:r>
              <a:rPr lang="ar-SA" sz="2800" b="1" dirty="0"/>
              <a:t> بيان </a:t>
            </a:r>
            <a:r>
              <a:rPr lang="ar-SA" sz="2800" b="1" dirty="0" err="1"/>
              <a:t>مدلولة</a:t>
            </a:r>
            <a:r>
              <a:rPr lang="ar-SA" sz="2800" b="1" dirty="0"/>
              <a:t> لغة، أي بيان المعنى الذي وُضع له في </a:t>
            </a:r>
            <a:r>
              <a:rPr lang="ar-SA" sz="2800" b="1" dirty="0" smtClean="0"/>
              <a:t>اللغة</a:t>
            </a:r>
            <a:r>
              <a:rPr lang="ar-QA" sz="2800" b="1" dirty="0" smtClean="0"/>
              <a:t> .</a:t>
            </a:r>
            <a:r>
              <a:rPr lang="ar-SA" sz="2800" b="1" dirty="0" smtClean="0"/>
              <a:t> </a:t>
            </a:r>
            <a:endParaRPr lang="ar-QA" sz="2800" b="1" dirty="0"/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ar-QA" sz="2800" b="1" u="sng" dirty="0">
                <a:solidFill>
                  <a:srgbClr val="33CC33"/>
                </a:solidFill>
              </a:rPr>
              <a:t>مثال </a:t>
            </a:r>
            <a:r>
              <a:rPr lang="ar-QA" sz="2800" b="1" u="sng" dirty="0" smtClean="0">
                <a:solidFill>
                  <a:srgbClr val="33CC33"/>
                </a:solidFill>
              </a:rPr>
              <a:t>:     </a:t>
            </a:r>
            <a:r>
              <a:rPr lang="ar-SA" sz="2800" b="1" dirty="0" smtClean="0"/>
              <a:t>ما </a:t>
            </a:r>
            <a:r>
              <a:rPr lang="ar-SA" sz="2800" b="1" dirty="0"/>
              <a:t>الكبرياء؟ </a:t>
            </a:r>
            <a:r>
              <a:rPr lang="ar-QA" sz="2800" b="1" dirty="0" smtClean="0"/>
              <a:t>   </a:t>
            </a:r>
            <a:r>
              <a:rPr lang="ar-SA" sz="2800" b="1" dirty="0" smtClean="0"/>
              <a:t> </a:t>
            </a:r>
            <a:r>
              <a:rPr lang="ar-QA" sz="2800" b="1" dirty="0" smtClean="0"/>
              <a:t>و</a:t>
            </a:r>
            <a:r>
              <a:rPr lang="ar-SA" sz="2800" b="1" dirty="0" smtClean="0"/>
              <a:t>الجواب</a:t>
            </a:r>
            <a:r>
              <a:rPr lang="en-US" sz="2800" b="1" dirty="0" smtClean="0"/>
              <a:t> </a:t>
            </a:r>
            <a:r>
              <a:rPr lang="en-US" sz="2800" b="1" dirty="0"/>
              <a:t>: </a:t>
            </a:r>
            <a:r>
              <a:rPr lang="ar-SA" sz="2800" b="1" dirty="0"/>
              <a:t>إنها العظمة. أما ماهية المسمى فهي حقيقته التي هو </a:t>
            </a:r>
            <a:r>
              <a:rPr lang="ar-SA" sz="2800" b="1" dirty="0" err="1"/>
              <a:t>بها</a:t>
            </a:r>
            <a:r>
              <a:rPr lang="ar-SA" sz="2800" b="1" dirty="0"/>
              <a:t>: كأن </a:t>
            </a:r>
            <a:r>
              <a:rPr lang="ar-SA" sz="2800" b="1" dirty="0" smtClean="0"/>
              <a:t>يُقال</a:t>
            </a:r>
            <a:r>
              <a:rPr lang="ar-QA" sz="2800" b="1" dirty="0" smtClean="0"/>
              <a:t>   </a:t>
            </a:r>
            <a:r>
              <a:rPr lang="ar-SA" sz="2800" b="1" dirty="0" smtClean="0"/>
              <a:t>: </a:t>
            </a:r>
            <a:r>
              <a:rPr lang="ar-QA" sz="2800" b="1" dirty="0" smtClean="0"/>
              <a:t> </a:t>
            </a:r>
            <a:r>
              <a:rPr lang="ar-SA" sz="2800" b="1" dirty="0" err="1" smtClean="0"/>
              <a:t>ماالإنسان</a:t>
            </a:r>
            <a:r>
              <a:rPr lang="ar-SA" sz="2800" b="1" dirty="0"/>
              <a:t>؟ فيكون الجواب </a:t>
            </a:r>
            <a:r>
              <a:rPr lang="ar-QA" sz="2800" b="1" dirty="0" smtClean="0"/>
              <a:t>:  </a:t>
            </a:r>
            <a:r>
              <a:rPr lang="ar-SA" sz="2800" b="1" dirty="0" smtClean="0"/>
              <a:t>الإنسان </a:t>
            </a:r>
            <a:r>
              <a:rPr lang="ar-SA" sz="2800" b="1" dirty="0"/>
              <a:t>هو الحيوان الناطق</a:t>
            </a:r>
            <a:r>
              <a:rPr lang="en-US" sz="2800" b="1" dirty="0"/>
              <a:t>.</a:t>
            </a:r>
            <a:r>
              <a:rPr lang="en-US" sz="28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QA" b="1" dirty="0"/>
              <a:t>أدوات </a:t>
            </a:r>
            <a:r>
              <a:rPr lang="ar-QA" b="1" dirty="0" smtClean="0"/>
              <a:t> أخرى</a:t>
            </a:r>
            <a:endParaRPr lang="fr-FR" b="1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696200" cy="46958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ar-QA" sz="2400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ar-SA" sz="2400" b="1" dirty="0">
                <a:solidFill>
                  <a:srgbClr val="FF0000"/>
                </a:solidFill>
              </a:rPr>
              <a:t>متى:</a:t>
            </a:r>
            <a:r>
              <a:rPr lang="ar-SA" sz="2400" b="1" dirty="0"/>
              <a:t> ويُطلب </a:t>
            </a:r>
            <a:r>
              <a:rPr lang="ar-SA" sz="2400" b="1" dirty="0" err="1"/>
              <a:t>بها</a:t>
            </a:r>
            <a:r>
              <a:rPr lang="ar-SA" sz="2400" b="1" dirty="0"/>
              <a:t> تعيين الزمان ماضياً كان أو مستقبلاً </a:t>
            </a:r>
          </a:p>
          <a:p>
            <a:pPr>
              <a:lnSpc>
                <a:spcPct val="90000"/>
              </a:lnSpc>
              <a:buFontTx/>
              <a:buNone/>
            </a:pPr>
            <a:endParaRPr lang="ar-QA" sz="2400" b="1" u="sng" dirty="0">
              <a:solidFill>
                <a:srgbClr val="33CC33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ar-SA" sz="2400" b="1" u="sng" dirty="0" err="1">
                <a:solidFill>
                  <a:srgbClr val="33CC33"/>
                </a:solidFill>
              </a:rPr>
              <a:t>مث</a:t>
            </a:r>
            <a:r>
              <a:rPr lang="ar-QA" sz="2400" b="1" u="sng" dirty="0">
                <a:solidFill>
                  <a:srgbClr val="33CC33"/>
                </a:solidFill>
              </a:rPr>
              <a:t>ا</a:t>
            </a:r>
            <a:r>
              <a:rPr lang="ar-SA" sz="2400" b="1" u="sng" dirty="0">
                <a:solidFill>
                  <a:srgbClr val="33CC33"/>
                </a:solidFill>
              </a:rPr>
              <a:t>ل:</a:t>
            </a:r>
            <a:r>
              <a:rPr lang="ar-SA" sz="2400" b="1" dirty="0"/>
              <a:t> </a:t>
            </a:r>
            <a:r>
              <a:rPr lang="ar-QA" sz="2400" b="1" dirty="0" smtClean="0"/>
              <a:t>   </a:t>
            </a:r>
            <a:r>
              <a:rPr lang="ar-SA" sz="2400" b="1" u="sng" dirty="0" smtClean="0">
                <a:solidFill>
                  <a:srgbClr val="FF0000"/>
                </a:solidFill>
              </a:rPr>
              <a:t>متى</a:t>
            </a:r>
            <a:r>
              <a:rPr lang="ar-SA" sz="2400" b="1" dirty="0" smtClean="0"/>
              <a:t> </a:t>
            </a:r>
            <a:r>
              <a:rPr lang="ar-SA" sz="2400" b="1" dirty="0"/>
              <a:t>جئت؟ </a:t>
            </a:r>
            <a:r>
              <a:rPr lang="ar-QA" sz="2400" b="1" dirty="0" smtClean="0"/>
              <a:t>      </a:t>
            </a:r>
            <a:r>
              <a:rPr lang="ar-SA" sz="2400" b="1" dirty="0" smtClean="0"/>
              <a:t>والجواب</a:t>
            </a:r>
            <a:r>
              <a:rPr lang="ar-SA" sz="2400" b="1" dirty="0"/>
              <a:t>: صباحاً</a:t>
            </a:r>
            <a:r>
              <a:rPr lang="en-US" sz="2400" b="1" dirty="0"/>
              <a:t>.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ar-SA" sz="2400" b="1" dirty="0">
                <a:solidFill>
                  <a:srgbClr val="FF0000"/>
                </a:solidFill>
              </a:rPr>
              <a:t>أيان:</a:t>
            </a:r>
            <a:r>
              <a:rPr lang="ar-SA" sz="2400" b="1" dirty="0"/>
              <a:t> </a:t>
            </a:r>
            <a:r>
              <a:rPr lang="ar-QA" sz="2400" b="1" dirty="0" smtClean="0"/>
              <a:t>   </a:t>
            </a:r>
            <a:r>
              <a:rPr lang="ar-SA" sz="2400" b="1" dirty="0" smtClean="0"/>
              <a:t>ويُطلب </a:t>
            </a:r>
            <a:r>
              <a:rPr lang="ar-SA" sz="2400" b="1" dirty="0" err="1"/>
              <a:t>بها</a:t>
            </a:r>
            <a:r>
              <a:rPr lang="ar-SA" sz="2400" b="1" dirty="0"/>
              <a:t> تعيين الزمان المستقبل خاصة، وأكثر ما تكون في مواضع التفخيم، </a:t>
            </a:r>
            <a:r>
              <a:rPr lang="ar-QA" sz="2400" b="1" dirty="0" smtClean="0"/>
              <a:t>        </a:t>
            </a:r>
            <a:r>
              <a:rPr lang="ar-SA" sz="2400" b="1" dirty="0" smtClean="0"/>
              <a:t> </a:t>
            </a:r>
            <a:r>
              <a:rPr lang="ar-SA" sz="2400" b="1" dirty="0"/>
              <a:t>أيان يوم </a:t>
            </a:r>
            <a:r>
              <a:rPr lang="ar-SA" sz="2400" b="1" dirty="0" smtClean="0"/>
              <a:t>القيامة</a:t>
            </a:r>
            <a:r>
              <a:rPr lang="ar-QA" sz="2400" b="1" dirty="0" smtClean="0"/>
              <a:t> ؟</a:t>
            </a:r>
            <a:endParaRPr lang="ar-SA" sz="2400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ar-SA" sz="2400" b="1" u="sng" dirty="0" smtClean="0">
                <a:solidFill>
                  <a:srgbClr val="33CC33"/>
                </a:solidFill>
              </a:rPr>
              <a:t>مثال:</a:t>
            </a:r>
            <a:r>
              <a:rPr lang="ar-QA" sz="2400" b="1" u="sng" dirty="0" smtClean="0">
                <a:solidFill>
                  <a:srgbClr val="33CC33"/>
                </a:solidFill>
              </a:rPr>
              <a:t>    </a:t>
            </a:r>
            <a:r>
              <a:rPr lang="ar-SA" sz="2400" b="1" dirty="0" smtClean="0"/>
              <a:t>قوله </a:t>
            </a:r>
            <a:r>
              <a:rPr lang="ar-SA" sz="2400" b="1" dirty="0"/>
              <a:t>تعال</a:t>
            </a:r>
            <a:r>
              <a:rPr lang="ar-QA" sz="2400" b="1" dirty="0"/>
              <a:t>ى  ..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ar-QA" sz="2400" b="1" dirty="0" smtClean="0"/>
              <a:t>                      &lt;  </a:t>
            </a:r>
            <a:r>
              <a:rPr lang="ar-QA" sz="2400" b="1" dirty="0"/>
              <a:t>يسألونك عن الساعة </a:t>
            </a:r>
            <a:r>
              <a:rPr lang="ar-QA" sz="2400" b="1" u="sng" dirty="0">
                <a:solidFill>
                  <a:srgbClr val="FF0000"/>
                </a:solidFill>
              </a:rPr>
              <a:t>أيان</a:t>
            </a:r>
            <a:r>
              <a:rPr lang="ar-QA" sz="2400" b="1" dirty="0"/>
              <a:t> مرساها &gt;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3">
      <a:dk1>
        <a:srgbClr val="000000"/>
      </a:dk1>
      <a:lt1>
        <a:srgbClr val="FFFFFF"/>
      </a:lt1>
      <a:dk2>
        <a:srgbClr val="000000"/>
      </a:dk2>
      <a:lt2>
        <a:srgbClr val="3399FF"/>
      </a:lt2>
      <a:accent1>
        <a:srgbClr val="CCECFF"/>
      </a:accent1>
      <a:accent2>
        <a:srgbClr val="008080"/>
      </a:accent2>
      <a:accent3>
        <a:srgbClr val="FFFFFF"/>
      </a:accent3>
      <a:accent4>
        <a:srgbClr val="000000"/>
      </a:accent4>
      <a:accent5>
        <a:srgbClr val="E2F4FF"/>
      </a:accent5>
      <a:accent6>
        <a:srgbClr val="007373"/>
      </a:accent6>
      <a:hlink>
        <a:srgbClr val="009999"/>
      </a:hlink>
      <a:folHlink>
        <a:srgbClr val="3366CC"/>
      </a:folHlink>
    </a:clrScheme>
    <a:fontScheme name="Crayons">
      <a:majorFont>
        <a:latin typeface="Comic Sans MS"/>
        <a:ea typeface=""/>
        <a:cs typeface="Arial"/>
      </a:majorFont>
      <a:minorFont>
        <a:latin typeface="Comic Sans MS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338</TotalTime>
  <Words>290</Words>
  <Application>Microsoft Office PowerPoint</Application>
  <PresentationFormat>Affichage à l'écran (4:3)</PresentationFormat>
  <Paragraphs>92</Paragraphs>
  <Slides>15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Crayons</vt:lpstr>
      <vt:lpstr> الأستفهام </vt:lpstr>
      <vt:lpstr>التعريف</vt:lpstr>
      <vt:lpstr>أدوات الاستفهام </vt:lpstr>
      <vt:lpstr>Diapositive 4</vt:lpstr>
      <vt:lpstr>استعمالات الهمزة </vt:lpstr>
      <vt:lpstr>Diapositive 6</vt:lpstr>
      <vt:lpstr> هل ؟ </vt:lpstr>
      <vt:lpstr>أدوات الاستفهام الاخرى </vt:lpstr>
      <vt:lpstr>أدوات  أخرى</vt:lpstr>
      <vt:lpstr>أدوات أخرى</vt:lpstr>
      <vt:lpstr>أدوات أخرى</vt:lpstr>
      <vt:lpstr>المعاني التي تستفاد من الاستفهام بالقرائن</vt:lpstr>
      <vt:lpstr>Diapositive 13</vt:lpstr>
      <vt:lpstr>Diapositive 14</vt:lpstr>
      <vt:lpstr>Diapositive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أدوات الأستفهام</dc:title>
  <dc:creator>TAHAR</dc:creator>
  <cp:lastModifiedBy>TAHAR</cp:lastModifiedBy>
  <cp:revision>10</cp:revision>
  <dcterms:created xsi:type="dcterms:W3CDTF">2007-07-29T18:35:07Z</dcterms:created>
  <dcterms:modified xsi:type="dcterms:W3CDTF">2020-04-09T13:05:14Z</dcterms:modified>
</cp:coreProperties>
</file>