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306" r:id="rId3"/>
    <p:sldId id="342" r:id="rId4"/>
    <p:sldId id="367" r:id="rId5"/>
    <p:sldId id="281" r:id="rId6"/>
    <p:sldId id="343" r:id="rId7"/>
    <p:sldId id="344" r:id="rId8"/>
    <p:sldId id="345" r:id="rId9"/>
    <p:sldId id="308" r:id="rId10"/>
    <p:sldId id="334" r:id="rId11"/>
    <p:sldId id="293" r:id="rId12"/>
    <p:sldId id="365" r:id="rId13"/>
    <p:sldId id="298" r:id="rId14"/>
    <p:sldId id="366" r:id="rId15"/>
    <p:sldId id="335" r:id="rId16"/>
    <p:sldId id="347" r:id="rId17"/>
    <p:sldId id="348" r:id="rId18"/>
    <p:sldId id="346" r:id="rId19"/>
    <p:sldId id="336" r:id="rId20"/>
    <p:sldId id="351" r:id="rId21"/>
    <p:sldId id="352" r:id="rId22"/>
    <p:sldId id="355" r:id="rId23"/>
    <p:sldId id="354" r:id="rId24"/>
    <p:sldId id="349" r:id="rId25"/>
    <p:sldId id="350" r:id="rId26"/>
    <p:sldId id="337" r:id="rId27"/>
    <p:sldId id="360" r:id="rId28"/>
    <p:sldId id="361" r:id="rId29"/>
    <p:sldId id="362" r:id="rId30"/>
    <p:sldId id="363" r:id="rId31"/>
    <p:sldId id="364" r:id="rId32"/>
    <p:sldId id="322" r:id="rId33"/>
    <p:sldId id="307" r:id="rId3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4B"/>
    <a:srgbClr val="8A3CC4"/>
    <a:srgbClr val="FFF3E5"/>
    <a:srgbClr val="FFF9E5"/>
    <a:srgbClr val="3C1A56"/>
    <a:srgbClr val="9933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50" d="100"/>
          <a:sy n="50" d="100"/>
        </p:scale>
        <p:origin x="-1956" y="-3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6A0448-4814-4AEC-8DD0-5E313B8827A4}" type="doc">
      <dgm:prSet loTypeId="urn:microsoft.com/office/officeart/2005/8/layout/chevron2" loCatId="list" qsTypeId="urn:microsoft.com/office/officeart/2005/8/quickstyle/simple4" qsCatId="simple" csTypeId="urn:microsoft.com/office/officeart/2005/8/colors/accent1_2" csCatId="accent1" phldr="1"/>
      <dgm:spPr/>
      <dgm:t>
        <a:bodyPr/>
        <a:lstStyle/>
        <a:p>
          <a:endParaRPr lang="fr-FR"/>
        </a:p>
      </dgm:t>
    </dgm:pt>
    <dgm:pt modelId="{EA9D1E2A-2DEC-404A-8207-F614D0E26681}">
      <dgm:prSet phldrT="[Texte]"/>
      <dgm:spPr/>
      <dgm:t>
        <a:bodyPr/>
        <a:lstStyle/>
        <a:p>
          <a:endParaRPr lang="fr-FR" dirty="0"/>
        </a:p>
      </dgm:t>
    </dgm:pt>
    <dgm:pt modelId="{C8FFDECB-931C-4396-B30F-DF53187032BA}" type="parTrans" cxnId="{398C566A-7972-4894-A504-32715A6FDB39}">
      <dgm:prSet/>
      <dgm:spPr/>
      <dgm:t>
        <a:bodyPr/>
        <a:lstStyle/>
        <a:p>
          <a:endParaRPr lang="fr-FR"/>
        </a:p>
      </dgm:t>
    </dgm:pt>
    <dgm:pt modelId="{76967F47-A70F-4F5B-826C-9404771AD949}" type="sibTrans" cxnId="{398C566A-7972-4894-A504-32715A6FDB39}">
      <dgm:prSet/>
      <dgm:spPr/>
      <dgm:t>
        <a:bodyPr/>
        <a:lstStyle/>
        <a:p>
          <a:endParaRPr lang="fr-FR"/>
        </a:p>
      </dgm:t>
    </dgm:pt>
    <dgm:pt modelId="{C3DA5980-6D46-48D3-BD85-0F7C5B3A2DAB}">
      <dgm:prSet phldrT="[Texte]" custT="1"/>
      <dgm:spPr/>
      <dgm:t>
        <a:bodyPr/>
        <a:lstStyle/>
        <a:p>
          <a:pPr algn="just"/>
          <a:r>
            <a:rPr lang="fr-FR" sz="2000" dirty="0" smtClean="0">
              <a:latin typeface="Times New Roman" pitchFamily="18" charset="0"/>
              <a:cs typeface="Times New Roman" pitchFamily="18" charset="0"/>
            </a:rPr>
            <a:t>Diviser le champ de vision en  des bandes virtuelles égales de 50 à 200 individus puis   compter  le nombre de bandes totales qui reflètera l’effectif estimé dans le site </a:t>
          </a:r>
          <a:endParaRPr lang="fr-FR" sz="2000" dirty="0">
            <a:latin typeface="Times New Roman" pitchFamily="18" charset="0"/>
            <a:cs typeface="Times New Roman" pitchFamily="18" charset="0"/>
          </a:endParaRPr>
        </a:p>
      </dgm:t>
    </dgm:pt>
    <dgm:pt modelId="{D156D9A1-E82A-4CE9-9B4D-5F56EB74BA07}" type="parTrans" cxnId="{02637E60-AC28-4FFC-A0F3-A017C5C6843C}">
      <dgm:prSet/>
      <dgm:spPr/>
      <dgm:t>
        <a:bodyPr/>
        <a:lstStyle/>
        <a:p>
          <a:endParaRPr lang="fr-FR"/>
        </a:p>
      </dgm:t>
    </dgm:pt>
    <dgm:pt modelId="{EDCF254D-9322-4AD1-A439-2CDD526EFA47}" type="sibTrans" cxnId="{02637E60-AC28-4FFC-A0F3-A017C5C6843C}">
      <dgm:prSet/>
      <dgm:spPr/>
      <dgm:t>
        <a:bodyPr/>
        <a:lstStyle/>
        <a:p>
          <a:endParaRPr lang="fr-FR"/>
        </a:p>
      </dgm:t>
    </dgm:pt>
    <dgm:pt modelId="{D8917946-CE49-4082-920C-9AAD01EDAA77}">
      <dgm:prSet phldrT="[Texte]"/>
      <dgm:spPr/>
      <dgm:t>
        <a:bodyPr/>
        <a:lstStyle/>
        <a:p>
          <a:endParaRPr lang="fr-FR" dirty="0"/>
        </a:p>
      </dgm:t>
    </dgm:pt>
    <dgm:pt modelId="{AF51645B-C2D4-4FBB-B854-9FBA44B1F6EA}" type="parTrans" cxnId="{881974DC-BB29-4531-A45F-067F18C552C2}">
      <dgm:prSet/>
      <dgm:spPr/>
      <dgm:t>
        <a:bodyPr/>
        <a:lstStyle/>
        <a:p>
          <a:endParaRPr lang="fr-FR"/>
        </a:p>
      </dgm:t>
    </dgm:pt>
    <dgm:pt modelId="{F0467AFB-C71B-4646-B089-DF55DFECC23B}" type="sibTrans" cxnId="{881974DC-BB29-4531-A45F-067F18C552C2}">
      <dgm:prSet/>
      <dgm:spPr/>
      <dgm:t>
        <a:bodyPr/>
        <a:lstStyle/>
        <a:p>
          <a:endParaRPr lang="fr-FR"/>
        </a:p>
      </dgm:t>
    </dgm:pt>
    <dgm:pt modelId="{AD998A04-461B-4785-8DFF-6DA57E56D66A}">
      <dgm:prSet phldrT="[Texte]"/>
      <dgm:spPr/>
      <dgm:t>
        <a:bodyPr/>
        <a:lstStyle/>
        <a:p>
          <a:endParaRPr lang="fr-FR" dirty="0"/>
        </a:p>
      </dgm:t>
    </dgm:pt>
    <dgm:pt modelId="{45007BDB-2E41-4EA2-9578-7D82DB3025D1}" type="parTrans" cxnId="{F61B4E41-4C37-4954-8543-56D1051B2047}">
      <dgm:prSet/>
      <dgm:spPr/>
      <dgm:t>
        <a:bodyPr/>
        <a:lstStyle/>
        <a:p>
          <a:endParaRPr lang="fr-FR"/>
        </a:p>
      </dgm:t>
    </dgm:pt>
    <dgm:pt modelId="{4D47922D-1086-4129-B171-54EE2707E9B9}" type="sibTrans" cxnId="{F61B4E41-4C37-4954-8543-56D1051B2047}">
      <dgm:prSet/>
      <dgm:spPr/>
      <dgm:t>
        <a:bodyPr/>
        <a:lstStyle/>
        <a:p>
          <a:endParaRPr lang="fr-FR"/>
        </a:p>
      </dgm:t>
    </dgm:pt>
    <dgm:pt modelId="{ABD6825C-E0B6-4DCE-80CF-2FDC48B07E88}">
      <dgm:prSet phldrT="[Texte]" custT="1"/>
      <dgm:spPr/>
      <dgm:t>
        <a:bodyPr/>
        <a:lstStyle/>
        <a:p>
          <a:pPr algn="just" rtl="0"/>
          <a:r>
            <a:rPr lang="fr-FR" sz="2000" dirty="0" smtClean="0">
              <a:latin typeface="Times New Roman" pitchFamily="18" charset="0"/>
              <a:cs typeface="Times New Roman" pitchFamily="18" charset="0"/>
            </a:rPr>
            <a:t>La marge d’erreur de cette méthode est de l’ordre de </a:t>
          </a:r>
          <a:r>
            <a:rPr lang="fr-FR" sz="2000" dirty="0" smtClean="0">
              <a:latin typeface="Times New Roman" pitchFamily="18" charset="0"/>
              <a:cs typeface="Times New Roman" pitchFamily="18" charset="0"/>
            </a:rPr>
            <a:t> </a:t>
          </a:r>
          <a:r>
            <a:rPr lang="fr-FR" sz="2000" b="1" dirty="0" smtClean="0">
              <a:latin typeface="Times New Roman" pitchFamily="18" charset="0"/>
              <a:cs typeface="Times New Roman" pitchFamily="18" charset="0"/>
            </a:rPr>
            <a:t>5 %  à 10 % </a:t>
          </a:r>
          <a:r>
            <a:rPr lang="fr-FR" sz="2000" dirty="0" smtClean="0">
              <a:latin typeface="Times New Roman" pitchFamily="18" charset="0"/>
              <a:cs typeface="Times New Roman" pitchFamily="18" charset="0"/>
            </a:rPr>
            <a:t>.</a:t>
          </a:r>
          <a:endParaRPr lang="fr-FR" sz="2000" dirty="0">
            <a:latin typeface="Times New Roman" pitchFamily="18" charset="0"/>
            <a:cs typeface="Times New Roman" pitchFamily="18" charset="0"/>
          </a:endParaRPr>
        </a:p>
      </dgm:t>
    </dgm:pt>
    <dgm:pt modelId="{26D6B647-96B5-480A-980E-0162AABFDE95}" type="parTrans" cxnId="{C4853295-30AD-4A3B-BC22-7508CFF70F75}">
      <dgm:prSet/>
      <dgm:spPr/>
      <dgm:t>
        <a:bodyPr/>
        <a:lstStyle/>
        <a:p>
          <a:endParaRPr lang="fr-FR"/>
        </a:p>
      </dgm:t>
    </dgm:pt>
    <dgm:pt modelId="{CB6F0E8A-B131-41CE-B698-A4F875DB7988}" type="sibTrans" cxnId="{C4853295-30AD-4A3B-BC22-7508CFF70F75}">
      <dgm:prSet/>
      <dgm:spPr/>
      <dgm:t>
        <a:bodyPr/>
        <a:lstStyle/>
        <a:p>
          <a:endParaRPr lang="fr-FR"/>
        </a:p>
      </dgm:t>
    </dgm:pt>
    <dgm:pt modelId="{1207A15E-1180-4E66-A6E5-9BC509A9A723}">
      <dgm:prSet/>
      <dgm:spPr/>
      <dgm:t>
        <a:bodyPr/>
        <a:lstStyle/>
        <a:p>
          <a:endParaRPr lang="fr-FR" dirty="0"/>
        </a:p>
      </dgm:t>
    </dgm:pt>
    <dgm:pt modelId="{B272D7D8-489F-4347-9E3C-DCB0D74A184D}" type="parTrans" cxnId="{902ACA99-7F19-4A02-9C11-31C17FD0C20E}">
      <dgm:prSet/>
      <dgm:spPr/>
      <dgm:t>
        <a:bodyPr/>
        <a:lstStyle/>
        <a:p>
          <a:endParaRPr lang="fr-FR"/>
        </a:p>
      </dgm:t>
    </dgm:pt>
    <dgm:pt modelId="{DE947ED0-C777-4EA6-94CA-61A00B98FDE9}" type="sibTrans" cxnId="{902ACA99-7F19-4A02-9C11-31C17FD0C20E}">
      <dgm:prSet/>
      <dgm:spPr/>
      <dgm:t>
        <a:bodyPr/>
        <a:lstStyle/>
        <a:p>
          <a:endParaRPr lang="fr-FR"/>
        </a:p>
      </dgm:t>
    </dgm:pt>
    <dgm:pt modelId="{EA8E508B-1210-404B-8BC3-ACD32CD442AB}">
      <dgm:prSet custT="1"/>
      <dgm:spPr/>
      <dgm:t>
        <a:bodyPr/>
        <a:lstStyle/>
        <a:p>
          <a:pPr algn="just" rtl="0"/>
          <a:r>
            <a:rPr lang="fr-FR" sz="2000" dirty="0" smtClean="0">
              <a:latin typeface="Times New Roman" pitchFamily="18" charset="0"/>
              <a:cs typeface="Times New Roman" pitchFamily="18" charset="0"/>
            </a:rPr>
            <a:t>Cette méthode est la plus utilisée pour recenser les effectifs des oiseaux d’eau, elle dépend essentiellement de l’expérience de l’observateur et de la qualité du matériel utilisé </a:t>
          </a:r>
          <a:endParaRPr lang="fr-FR" sz="2000" dirty="0">
            <a:latin typeface="Times New Roman" pitchFamily="18" charset="0"/>
            <a:cs typeface="Times New Roman" pitchFamily="18" charset="0"/>
          </a:endParaRPr>
        </a:p>
      </dgm:t>
    </dgm:pt>
    <dgm:pt modelId="{E1C69393-EECB-4D2E-B848-24C22B605F43}" type="parTrans" cxnId="{94144F8E-9B5C-4559-A08A-6D271F97E0A0}">
      <dgm:prSet/>
      <dgm:spPr/>
      <dgm:t>
        <a:bodyPr/>
        <a:lstStyle/>
        <a:p>
          <a:endParaRPr lang="fr-FR"/>
        </a:p>
      </dgm:t>
    </dgm:pt>
    <dgm:pt modelId="{F229A15C-3141-468B-9F00-E1C8E3D57D10}" type="sibTrans" cxnId="{94144F8E-9B5C-4559-A08A-6D271F97E0A0}">
      <dgm:prSet/>
      <dgm:spPr/>
      <dgm:t>
        <a:bodyPr/>
        <a:lstStyle/>
        <a:p>
          <a:endParaRPr lang="fr-FR"/>
        </a:p>
      </dgm:t>
    </dgm:pt>
    <dgm:pt modelId="{C4AAC53E-2712-415D-85A0-FA95F0ED2F7C}">
      <dgm:prSet phldrT="[Texte]" custT="1"/>
      <dgm:spPr/>
      <dgm:t>
        <a:bodyPr/>
        <a:lstStyle/>
        <a:p>
          <a:pPr algn="just" rtl="0"/>
          <a:r>
            <a:rPr lang="fr-FR" sz="2000" dirty="0" smtClean="0">
              <a:latin typeface="Times New Roman" pitchFamily="18" charset="0"/>
              <a:cs typeface="Times New Roman" pitchFamily="18" charset="0"/>
            </a:rPr>
            <a:t>Les données sont collectées à partir de plusieurs points d’observations (stations) choisis de manière à couvrir au maximum le pourtour de la </a:t>
          </a:r>
          <a:r>
            <a:rPr lang="fr-FR" sz="2000" dirty="0" smtClean="0">
              <a:latin typeface="Times New Roman" pitchFamily="18" charset="0"/>
              <a:cs typeface="Times New Roman" pitchFamily="18" charset="0"/>
            </a:rPr>
            <a:t>zone </a:t>
          </a:r>
          <a:endParaRPr lang="fr-FR" sz="2000" dirty="0">
            <a:latin typeface="Times New Roman" pitchFamily="18" charset="0"/>
            <a:cs typeface="Times New Roman" pitchFamily="18" charset="0"/>
          </a:endParaRPr>
        </a:p>
      </dgm:t>
    </dgm:pt>
    <dgm:pt modelId="{DE02F818-D331-4F02-83C4-7937FE728931}" type="sibTrans" cxnId="{7B875C65-D415-4A2E-82DE-6A5C8FE834EF}">
      <dgm:prSet/>
      <dgm:spPr/>
      <dgm:t>
        <a:bodyPr/>
        <a:lstStyle/>
        <a:p>
          <a:endParaRPr lang="fr-FR"/>
        </a:p>
      </dgm:t>
    </dgm:pt>
    <dgm:pt modelId="{EB9F7ABD-DD81-48BA-9662-9843BB26006F}" type="parTrans" cxnId="{7B875C65-D415-4A2E-82DE-6A5C8FE834EF}">
      <dgm:prSet/>
      <dgm:spPr/>
      <dgm:t>
        <a:bodyPr/>
        <a:lstStyle/>
        <a:p>
          <a:endParaRPr lang="fr-FR"/>
        </a:p>
      </dgm:t>
    </dgm:pt>
    <dgm:pt modelId="{4B14CC5D-C7A3-4939-A0DC-F8B1701E1D65}" type="pres">
      <dgm:prSet presAssocID="{E96A0448-4814-4AEC-8DD0-5E313B8827A4}" presName="linearFlow" presStyleCnt="0">
        <dgm:presLayoutVars>
          <dgm:dir/>
          <dgm:animLvl val="lvl"/>
          <dgm:resizeHandles val="exact"/>
        </dgm:presLayoutVars>
      </dgm:prSet>
      <dgm:spPr/>
      <dgm:t>
        <a:bodyPr/>
        <a:lstStyle/>
        <a:p>
          <a:endParaRPr lang="fr-FR"/>
        </a:p>
      </dgm:t>
    </dgm:pt>
    <dgm:pt modelId="{1553011E-B995-4780-9EB0-0FBDFF2ED6C6}" type="pres">
      <dgm:prSet presAssocID="{EA9D1E2A-2DEC-404A-8207-F614D0E26681}" presName="composite" presStyleCnt="0"/>
      <dgm:spPr/>
    </dgm:pt>
    <dgm:pt modelId="{90C3B53F-1919-41D9-ABDC-DE9122AEA931}" type="pres">
      <dgm:prSet presAssocID="{EA9D1E2A-2DEC-404A-8207-F614D0E26681}" presName="parentText" presStyleLbl="alignNode1" presStyleIdx="0" presStyleCnt="4">
        <dgm:presLayoutVars>
          <dgm:chMax val="1"/>
          <dgm:bulletEnabled val="1"/>
        </dgm:presLayoutVars>
      </dgm:prSet>
      <dgm:spPr/>
      <dgm:t>
        <a:bodyPr/>
        <a:lstStyle/>
        <a:p>
          <a:endParaRPr lang="fr-FR"/>
        </a:p>
      </dgm:t>
    </dgm:pt>
    <dgm:pt modelId="{C20D82D5-0B18-49B3-A34E-0D6B66A50215}" type="pres">
      <dgm:prSet presAssocID="{EA9D1E2A-2DEC-404A-8207-F614D0E26681}" presName="descendantText" presStyleLbl="alignAcc1" presStyleIdx="0" presStyleCnt="4">
        <dgm:presLayoutVars>
          <dgm:bulletEnabled val="1"/>
        </dgm:presLayoutVars>
      </dgm:prSet>
      <dgm:spPr/>
      <dgm:t>
        <a:bodyPr/>
        <a:lstStyle/>
        <a:p>
          <a:endParaRPr lang="fr-FR"/>
        </a:p>
      </dgm:t>
    </dgm:pt>
    <dgm:pt modelId="{1C348C26-B08D-48B7-86E9-91045601914F}" type="pres">
      <dgm:prSet presAssocID="{76967F47-A70F-4F5B-826C-9404771AD949}" presName="sp" presStyleCnt="0"/>
      <dgm:spPr/>
    </dgm:pt>
    <dgm:pt modelId="{84B6EB3A-A48F-40BA-931E-F045A4700C4D}" type="pres">
      <dgm:prSet presAssocID="{D8917946-CE49-4082-920C-9AAD01EDAA77}" presName="composite" presStyleCnt="0"/>
      <dgm:spPr/>
    </dgm:pt>
    <dgm:pt modelId="{E4F36F36-26CB-4E2E-8A12-5CCEACE72FA9}" type="pres">
      <dgm:prSet presAssocID="{D8917946-CE49-4082-920C-9AAD01EDAA77}" presName="parentText" presStyleLbl="alignNode1" presStyleIdx="1" presStyleCnt="4">
        <dgm:presLayoutVars>
          <dgm:chMax val="1"/>
          <dgm:bulletEnabled val="1"/>
        </dgm:presLayoutVars>
      </dgm:prSet>
      <dgm:spPr/>
      <dgm:t>
        <a:bodyPr/>
        <a:lstStyle/>
        <a:p>
          <a:endParaRPr lang="fr-FR"/>
        </a:p>
      </dgm:t>
    </dgm:pt>
    <dgm:pt modelId="{3B5650CC-9020-4F3A-B4A7-D10D52F202C5}" type="pres">
      <dgm:prSet presAssocID="{D8917946-CE49-4082-920C-9AAD01EDAA77}" presName="descendantText" presStyleLbl="alignAcc1" presStyleIdx="1" presStyleCnt="4">
        <dgm:presLayoutVars>
          <dgm:bulletEnabled val="1"/>
        </dgm:presLayoutVars>
      </dgm:prSet>
      <dgm:spPr/>
      <dgm:t>
        <a:bodyPr/>
        <a:lstStyle/>
        <a:p>
          <a:endParaRPr lang="fr-FR"/>
        </a:p>
      </dgm:t>
    </dgm:pt>
    <dgm:pt modelId="{A5645CF1-3A9D-4C08-BFDE-0ED81BAEA1BF}" type="pres">
      <dgm:prSet presAssocID="{F0467AFB-C71B-4646-B089-DF55DFECC23B}" presName="sp" presStyleCnt="0"/>
      <dgm:spPr/>
    </dgm:pt>
    <dgm:pt modelId="{920BE99E-FF40-4CB7-B8A6-54707ED4A8E9}" type="pres">
      <dgm:prSet presAssocID="{AD998A04-461B-4785-8DFF-6DA57E56D66A}" presName="composite" presStyleCnt="0"/>
      <dgm:spPr/>
    </dgm:pt>
    <dgm:pt modelId="{DE316612-D53C-4469-B42D-5294CC49FD0F}" type="pres">
      <dgm:prSet presAssocID="{AD998A04-461B-4785-8DFF-6DA57E56D66A}" presName="parentText" presStyleLbl="alignNode1" presStyleIdx="2" presStyleCnt="4">
        <dgm:presLayoutVars>
          <dgm:chMax val="1"/>
          <dgm:bulletEnabled val="1"/>
        </dgm:presLayoutVars>
      </dgm:prSet>
      <dgm:spPr/>
      <dgm:t>
        <a:bodyPr/>
        <a:lstStyle/>
        <a:p>
          <a:endParaRPr lang="fr-FR"/>
        </a:p>
      </dgm:t>
    </dgm:pt>
    <dgm:pt modelId="{4E1931D3-F0FD-479C-B407-D91022B8F1D2}" type="pres">
      <dgm:prSet presAssocID="{AD998A04-461B-4785-8DFF-6DA57E56D66A}" presName="descendantText" presStyleLbl="alignAcc1" presStyleIdx="2" presStyleCnt="4">
        <dgm:presLayoutVars>
          <dgm:bulletEnabled val="1"/>
        </dgm:presLayoutVars>
      </dgm:prSet>
      <dgm:spPr/>
      <dgm:t>
        <a:bodyPr/>
        <a:lstStyle/>
        <a:p>
          <a:endParaRPr lang="fr-FR"/>
        </a:p>
      </dgm:t>
    </dgm:pt>
    <dgm:pt modelId="{1BE6C937-031B-4EFD-8C12-A82DA99D3D93}" type="pres">
      <dgm:prSet presAssocID="{4D47922D-1086-4129-B171-54EE2707E9B9}" presName="sp" presStyleCnt="0"/>
      <dgm:spPr/>
    </dgm:pt>
    <dgm:pt modelId="{C65F2EF0-8A41-452B-8D68-EE5E151CA190}" type="pres">
      <dgm:prSet presAssocID="{1207A15E-1180-4E66-A6E5-9BC509A9A723}" presName="composite" presStyleCnt="0"/>
      <dgm:spPr/>
    </dgm:pt>
    <dgm:pt modelId="{2D21FD87-1D3D-4768-974F-9035D22A9851}" type="pres">
      <dgm:prSet presAssocID="{1207A15E-1180-4E66-A6E5-9BC509A9A723}" presName="parentText" presStyleLbl="alignNode1" presStyleIdx="3" presStyleCnt="4">
        <dgm:presLayoutVars>
          <dgm:chMax val="1"/>
          <dgm:bulletEnabled val="1"/>
        </dgm:presLayoutVars>
      </dgm:prSet>
      <dgm:spPr/>
      <dgm:t>
        <a:bodyPr/>
        <a:lstStyle/>
        <a:p>
          <a:endParaRPr lang="fr-FR"/>
        </a:p>
      </dgm:t>
    </dgm:pt>
    <dgm:pt modelId="{8ECDDCA1-0E67-44E9-9F94-DFEA3D8B5791}" type="pres">
      <dgm:prSet presAssocID="{1207A15E-1180-4E66-A6E5-9BC509A9A723}" presName="descendantText" presStyleLbl="alignAcc1" presStyleIdx="3" presStyleCnt="4">
        <dgm:presLayoutVars>
          <dgm:bulletEnabled val="1"/>
        </dgm:presLayoutVars>
      </dgm:prSet>
      <dgm:spPr/>
      <dgm:t>
        <a:bodyPr/>
        <a:lstStyle/>
        <a:p>
          <a:endParaRPr lang="fr-FR"/>
        </a:p>
      </dgm:t>
    </dgm:pt>
  </dgm:ptLst>
  <dgm:cxnLst>
    <dgm:cxn modelId="{8264BCE5-CE55-4917-B1DE-2577C2C90071}" type="presOf" srcId="{C4AAC53E-2712-415D-85A0-FA95F0ED2F7C}" destId="{3B5650CC-9020-4F3A-B4A7-D10D52F202C5}" srcOrd="0" destOrd="0" presId="urn:microsoft.com/office/officeart/2005/8/layout/chevron2"/>
    <dgm:cxn modelId="{ECCF8D49-3B1D-4B13-8D4A-07472A63CBA2}" type="presOf" srcId="{1207A15E-1180-4E66-A6E5-9BC509A9A723}" destId="{2D21FD87-1D3D-4768-974F-9035D22A9851}" srcOrd="0" destOrd="0" presId="urn:microsoft.com/office/officeart/2005/8/layout/chevron2"/>
    <dgm:cxn modelId="{7B875C65-D415-4A2E-82DE-6A5C8FE834EF}" srcId="{D8917946-CE49-4082-920C-9AAD01EDAA77}" destId="{C4AAC53E-2712-415D-85A0-FA95F0ED2F7C}" srcOrd="0" destOrd="0" parTransId="{EB9F7ABD-DD81-48BA-9662-9843BB26006F}" sibTransId="{DE02F818-D331-4F02-83C4-7937FE728931}"/>
    <dgm:cxn modelId="{94144F8E-9B5C-4559-A08A-6D271F97E0A0}" srcId="{1207A15E-1180-4E66-A6E5-9BC509A9A723}" destId="{EA8E508B-1210-404B-8BC3-ACD32CD442AB}" srcOrd="0" destOrd="0" parTransId="{E1C69393-EECB-4D2E-B848-24C22B605F43}" sibTransId="{F229A15C-3141-468B-9F00-E1C8E3D57D10}"/>
    <dgm:cxn modelId="{398C566A-7972-4894-A504-32715A6FDB39}" srcId="{E96A0448-4814-4AEC-8DD0-5E313B8827A4}" destId="{EA9D1E2A-2DEC-404A-8207-F614D0E26681}" srcOrd="0" destOrd="0" parTransId="{C8FFDECB-931C-4396-B30F-DF53187032BA}" sibTransId="{76967F47-A70F-4F5B-826C-9404771AD949}"/>
    <dgm:cxn modelId="{1A06AEA7-F43A-49ED-8F74-6379A58D37B8}" type="presOf" srcId="{E96A0448-4814-4AEC-8DD0-5E313B8827A4}" destId="{4B14CC5D-C7A3-4939-A0DC-F8B1701E1D65}" srcOrd="0" destOrd="0" presId="urn:microsoft.com/office/officeart/2005/8/layout/chevron2"/>
    <dgm:cxn modelId="{02637E60-AC28-4FFC-A0F3-A017C5C6843C}" srcId="{EA9D1E2A-2DEC-404A-8207-F614D0E26681}" destId="{C3DA5980-6D46-48D3-BD85-0F7C5B3A2DAB}" srcOrd="0" destOrd="0" parTransId="{D156D9A1-E82A-4CE9-9B4D-5F56EB74BA07}" sibTransId="{EDCF254D-9322-4AD1-A439-2CDD526EFA47}"/>
    <dgm:cxn modelId="{3F5770B1-4B1E-4024-A35E-42A9A7444FE4}" type="presOf" srcId="{EA9D1E2A-2DEC-404A-8207-F614D0E26681}" destId="{90C3B53F-1919-41D9-ABDC-DE9122AEA931}" srcOrd="0" destOrd="0" presId="urn:microsoft.com/office/officeart/2005/8/layout/chevron2"/>
    <dgm:cxn modelId="{AB08A66F-3432-40BF-809D-456045877584}" type="presOf" srcId="{AD998A04-461B-4785-8DFF-6DA57E56D66A}" destId="{DE316612-D53C-4469-B42D-5294CC49FD0F}" srcOrd="0" destOrd="0" presId="urn:microsoft.com/office/officeart/2005/8/layout/chevron2"/>
    <dgm:cxn modelId="{F61B4E41-4C37-4954-8543-56D1051B2047}" srcId="{E96A0448-4814-4AEC-8DD0-5E313B8827A4}" destId="{AD998A04-461B-4785-8DFF-6DA57E56D66A}" srcOrd="2" destOrd="0" parTransId="{45007BDB-2E41-4EA2-9578-7D82DB3025D1}" sibTransId="{4D47922D-1086-4129-B171-54EE2707E9B9}"/>
    <dgm:cxn modelId="{902ACA99-7F19-4A02-9C11-31C17FD0C20E}" srcId="{E96A0448-4814-4AEC-8DD0-5E313B8827A4}" destId="{1207A15E-1180-4E66-A6E5-9BC509A9A723}" srcOrd="3" destOrd="0" parTransId="{B272D7D8-489F-4347-9E3C-DCB0D74A184D}" sibTransId="{DE947ED0-C777-4EA6-94CA-61A00B98FDE9}"/>
    <dgm:cxn modelId="{881974DC-BB29-4531-A45F-067F18C552C2}" srcId="{E96A0448-4814-4AEC-8DD0-5E313B8827A4}" destId="{D8917946-CE49-4082-920C-9AAD01EDAA77}" srcOrd="1" destOrd="0" parTransId="{AF51645B-C2D4-4FBB-B854-9FBA44B1F6EA}" sibTransId="{F0467AFB-C71B-4646-B089-DF55DFECC23B}"/>
    <dgm:cxn modelId="{C4853295-30AD-4A3B-BC22-7508CFF70F75}" srcId="{AD998A04-461B-4785-8DFF-6DA57E56D66A}" destId="{ABD6825C-E0B6-4DCE-80CF-2FDC48B07E88}" srcOrd="0" destOrd="0" parTransId="{26D6B647-96B5-480A-980E-0162AABFDE95}" sibTransId="{CB6F0E8A-B131-41CE-B698-A4F875DB7988}"/>
    <dgm:cxn modelId="{E16AEC4C-669A-414F-AC64-FDA7182A8718}" type="presOf" srcId="{C3DA5980-6D46-48D3-BD85-0F7C5B3A2DAB}" destId="{C20D82D5-0B18-49B3-A34E-0D6B66A50215}" srcOrd="0" destOrd="0" presId="urn:microsoft.com/office/officeart/2005/8/layout/chevron2"/>
    <dgm:cxn modelId="{5B157E5F-4DC4-4874-9FBE-A8E1BDB15DE7}" type="presOf" srcId="{D8917946-CE49-4082-920C-9AAD01EDAA77}" destId="{E4F36F36-26CB-4E2E-8A12-5CCEACE72FA9}" srcOrd="0" destOrd="0" presId="urn:microsoft.com/office/officeart/2005/8/layout/chevron2"/>
    <dgm:cxn modelId="{DB468B47-AC7E-40AB-BC43-C95E31E87C1A}" type="presOf" srcId="{ABD6825C-E0B6-4DCE-80CF-2FDC48B07E88}" destId="{4E1931D3-F0FD-479C-B407-D91022B8F1D2}" srcOrd="0" destOrd="0" presId="urn:microsoft.com/office/officeart/2005/8/layout/chevron2"/>
    <dgm:cxn modelId="{69CC00B0-602B-46A4-A4EE-AF34B74F2704}" type="presOf" srcId="{EA8E508B-1210-404B-8BC3-ACD32CD442AB}" destId="{8ECDDCA1-0E67-44E9-9F94-DFEA3D8B5791}" srcOrd="0" destOrd="0" presId="urn:microsoft.com/office/officeart/2005/8/layout/chevron2"/>
    <dgm:cxn modelId="{58D8EA38-6296-4EE9-9624-F28D5C771D4A}" type="presParOf" srcId="{4B14CC5D-C7A3-4939-A0DC-F8B1701E1D65}" destId="{1553011E-B995-4780-9EB0-0FBDFF2ED6C6}" srcOrd="0" destOrd="0" presId="urn:microsoft.com/office/officeart/2005/8/layout/chevron2"/>
    <dgm:cxn modelId="{009666FC-AE70-496E-9A7B-DA9965D4957C}" type="presParOf" srcId="{1553011E-B995-4780-9EB0-0FBDFF2ED6C6}" destId="{90C3B53F-1919-41D9-ABDC-DE9122AEA931}" srcOrd="0" destOrd="0" presId="urn:microsoft.com/office/officeart/2005/8/layout/chevron2"/>
    <dgm:cxn modelId="{EDEED97A-9377-40CF-946E-88637F128A46}" type="presParOf" srcId="{1553011E-B995-4780-9EB0-0FBDFF2ED6C6}" destId="{C20D82D5-0B18-49B3-A34E-0D6B66A50215}" srcOrd="1" destOrd="0" presId="urn:microsoft.com/office/officeart/2005/8/layout/chevron2"/>
    <dgm:cxn modelId="{23FBB596-2B52-448C-9D65-28A137064F42}" type="presParOf" srcId="{4B14CC5D-C7A3-4939-A0DC-F8B1701E1D65}" destId="{1C348C26-B08D-48B7-86E9-91045601914F}" srcOrd="1" destOrd="0" presId="urn:microsoft.com/office/officeart/2005/8/layout/chevron2"/>
    <dgm:cxn modelId="{5B561D98-6667-46A4-AAC4-4C461B4128CC}" type="presParOf" srcId="{4B14CC5D-C7A3-4939-A0DC-F8B1701E1D65}" destId="{84B6EB3A-A48F-40BA-931E-F045A4700C4D}" srcOrd="2" destOrd="0" presId="urn:microsoft.com/office/officeart/2005/8/layout/chevron2"/>
    <dgm:cxn modelId="{C5427D16-1D14-4E01-8919-F14F22FC34F9}" type="presParOf" srcId="{84B6EB3A-A48F-40BA-931E-F045A4700C4D}" destId="{E4F36F36-26CB-4E2E-8A12-5CCEACE72FA9}" srcOrd="0" destOrd="0" presId="urn:microsoft.com/office/officeart/2005/8/layout/chevron2"/>
    <dgm:cxn modelId="{B6432F63-0D98-4143-9B1F-DA9C4829E318}" type="presParOf" srcId="{84B6EB3A-A48F-40BA-931E-F045A4700C4D}" destId="{3B5650CC-9020-4F3A-B4A7-D10D52F202C5}" srcOrd="1" destOrd="0" presId="urn:microsoft.com/office/officeart/2005/8/layout/chevron2"/>
    <dgm:cxn modelId="{92487F00-A866-4CDD-ACA9-C85154036E69}" type="presParOf" srcId="{4B14CC5D-C7A3-4939-A0DC-F8B1701E1D65}" destId="{A5645CF1-3A9D-4C08-BFDE-0ED81BAEA1BF}" srcOrd="3" destOrd="0" presId="urn:microsoft.com/office/officeart/2005/8/layout/chevron2"/>
    <dgm:cxn modelId="{E996CD94-71CC-49E3-B2A1-F117EBFCC342}" type="presParOf" srcId="{4B14CC5D-C7A3-4939-A0DC-F8B1701E1D65}" destId="{920BE99E-FF40-4CB7-B8A6-54707ED4A8E9}" srcOrd="4" destOrd="0" presId="urn:microsoft.com/office/officeart/2005/8/layout/chevron2"/>
    <dgm:cxn modelId="{57CAEE84-6814-4101-8E52-9F0564ADCC29}" type="presParOf" srcId="{920BE99E-FF40-4CB7-B8A6-54707ED4A8E9}" destId="{DE316612-D53C-4469-B42D-5294CC49FD0F}" srcOrd="0" destOrd="0" presId="urn:microsoft.com/office/officeart/2005/8/layout/chevron2"/>
    <dgm:cxn modelId="{1216F67C-A221-4BF5-93CC-8A53C4B2FB36}" type="presParOf" srcId="{920BE99E-FF40-4CB7-B8A6-54707ED4A8E9}" destId="{4E1931D3-F0FD-479C-B407-D91022B8F1D2}" srcOrd="1" destOrd="0" presId="urn:microsoft.com/office/officeart/2005/8/layout/chevron2"/>
    <dgm:cxn modelId="{4D888B21-2CC7-4ED6-90CE-60687C100173}" type="presParOf" srcId="{4B14CC5D-C7A3-4939-A0DC-F8B1701E1D65}" destId="{1BE6C937-031B-4EFD-8C12-A82DA99D3D93}" srcOrd="5" destOrd="0" presId="urn:microsoft.com/office/officeart/2005/8/layout/chevron2"/>
    <dgm:cxn modelId="{A0535A40-B85B-4304-B117-C1AA510A31EA}" type="presParOf" srcId="{4B14CC5D-C7A3-4939-A0DC-F8B1701E1D65}" destId="{C65F2EF0-8A41-452B-8D68-EE5E151CA190}" srcOrd="6" destOrd="0" presId="urn:microsoft.com/office/officeart/2005/8/layout/chevron2"/>
    <dgm:cxn modelId="{F59AEEFF-8B4F-4887-99D5-9C6AE2504A08}" type="presParOf" srcId="{C65F2EF0-8A41-452B-8D68-EE5E151CA190}" destId="{2D21FD87-1D3D-4768-974F-9035D22A9851}" srcOrd="0" destOrd="0" presId="urn:microsoft.com/office/officeart/2005/8/layout/chevron2"/>
    <dgm:cxn modelId="{D6816A05-604A-45A9-85EE-77F77D4EB97E}" type="presParOf" srcId="{C65F2EF0-8A41-452B-8D68-EE5E151CA190}" destId="{8ECDDCA1-0E67-44E9-9F94-DFEA3D8B5791}" srcOrd="1" destOrd="0" presId="urn:microsoft.com/office/officeart/2005/8/layout/chevron2"/>
  </dgm:cxnLst>
  <dgm:bg/>
  <dgm:whole/>
</dgm:dataModel>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F296FA-6B67-48B5-96FF-DE57526068F2}" type="datetimeFigureOut">
              <a:rPr lang="fr-FR" smtClean="0"/>
              <a:pPr/>
              <a:t>10/06/2019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5436E6-9B58-4FC9-8B0B-0398572EB08B}" type="slidenum">
              <a:rPr lang="fr-FR" smtClean="0"/>
              <a:pPr/>
              <a:t>‹N°›</a:t>
            </a:fld>
            <a:endParaRPr lang="fr-FR"/>
          </a:p>
        </p:txBody>
      </p:sp>
    </p:spTree>
    <p:extLst>
      <p:ext uri="{BB962C8B-B14F-4D97-AF65-F5344CB8AC3E}">
        <p14:creationId xmlns="" xmlns:p14="http://schemas.microsoft.com/office/powerpoint/2010/main" val="1228046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35436E6-9B58-4FC9-8B0B-0398572EB08B}" type="slidenum">
              <a:rPr lang="fr-FR" smtClean="0"/>
              <a:pPr/>
              <a:t>10</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35436E6-9B58-4FC9-8B0B-0398572EB08B}" type="slidenum">
              <a:rPr lang="fr-FR" smtClean="0"/>
              <a:pPr/>
              <a:t>18</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35436E6-9B58-4FC9-8B0B-0398572EB08B}" type="slidenum">
              <a:rPr lang="fr-FR" smtClean="0"/>
              <a:pPr/>
              <a:t>31</a:t>
            </a:fld>
            <a:endParaRPr lang="fr-FR"/>
          </a:p>
        </p:txBody>
      </p:sp>
    </p:spTree>
    <p:extLst>
      <p:ext uri="{BB962C8B-B14F-4D97-AF65-F5344CB8AC3E}">
        <p14:creationId xmlns="" xmlns:p14="http://schemas.microsoft.com/office/powerpoint/2010/main" val="407746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35436E6-9B58-4FC9-8B0B-0398572EB08B}" type="slidenum">
              <a:rPr lang="fr-FR" smtClean="0"/>
              <a:pPr/>
              <a:t>32</a:t>
            </a:fld>
            <a:endParaRPr lang="fr-FR"/>
          </a:p>
        </p:txBody>
      </p:sp>
    </p:spTree>
    <p:extLst>
      <p:ext uri="{BB962C8B-B14F-4D97-AF65-F5344CB8AC3E}">
        <p14:creationId xmlns="" xmlns:p14="http://schemas.microsoft.com/office/powerpoint/2010/main" val="4099129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10/06/2019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10/06/2019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10/06/2019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10/06/2019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10/06/2019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10/06/2019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10/06/2019</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10/06/2019</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10/06/2019</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10/06/2019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10/06/2019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10/06/2019</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http://ecx.images-amazon.com/images/I/516HV8RCCXL._SL500_AA300_.jpg" TargetMode="External"/><Relationship Id="rId5" Type="http://schemas.openxmlformats.org/officeDocument/2006/relationships/image" Target="../media/image19.jpeg"/><Relationship Id="rId4" Type="http://schemas.openxmlformats.org/officeDocument/2006/relationships/image" Target="http://ecx.images-amazon.com/images/I/51rt8f1HsYL._SL500_AA300_.j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p:cNvSpPr/>
          <p:nvPr/>
        </p:nvSpPr>
        <p:spPr>
          <a:xfrm>
            <a:off x="-28336" y="1662247"/>
            <a:ext cx="9144000" cy="5500726"/>
          </a:xfrm>
          <a:prstGeom prst="rect">
            <a:avLst/>
          </a:prstGeom>
          <a:gradFill flip="none" rotWithShape="1">
            <a:gsLst>
              <a:gs pos="0">
                <a:srgbClr val="7030A0">
                  <a:shade val="30000"/>
                  <a:satMod val="115000"/>
                  <a:alpha val="0"/>
                </a:srgbClr>
              </a:gs>
              <a:gs pos="50000">
                <a:srgbClr val="7030A0">
                  <a:shade val="67500"/>
                  <a:satMod val="115000"/>
                </a:srgbClr>
              </a:gs>
              <a:gs pos="100000">
                <a:srgbClr val="7030A0">
                  <a:shade val="100000"/>
                  <a:satMod val="115000"/>
                </a:srgbClr>
              </a:gs>
            </a:gsLst>
            <a:lin ang="8100000" scaled="1"/>
            <a:tileRect/>
          </a:grad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6" name="Text Box 4"/>
          <p:cNvSpPr txBox="1">
            <a:spLocks noChangeArrowheads="1"/>
          </p:cNvSpPr>
          <p:nvPr/>
        </p:nvSpPr>
        <p:spPr bwMode="auto">
          <a:xfrm>
            <a:off x="392113" y="159698"/>
            <a:ext cx="8356600" cy="2000548"/>
          </a:xfrm>
          <a:prstGeom prst="rect">
            <a:avLst/>
          </a:prstGeom>
          <a:noFill/>
          <a:ln w="9525">
            <a:noFill/>
            <a:miter lim="800000"/>
            <a:headEnd/>
            <a:tailEnd/>
          </a:ln>
          <a:effectLst/>
        </p:spPr>
        <p:txBody>
          <a:bodyPr>
            <a:spAutoFit/>
          </a:bodyPr>
          <a:lstStyle/>
          <a:p>
            <a:pPr algn="ctr">
              <a:spcBef>
                <a:spcPct val="0"/>
              </a:spcBef>
              <a:defRPr/>
            </a:pPr>
            <a:r>
              <a:rPr lang="fr-FR" sz="4000" b="1" dirty="0" smtClean="0">
                <a:solidFill>
                  <a:schemeClr val="accent2">
                    <a:lumMod val="75000"/>
                  </a:schemeClr>
                </a:solidFill>
                <a:latin typeface="Futura XBlk BT" pitchFamily="34" charset="0"/>
              </a:rPr>
              <a:t>Techniques de dénombrement </a:t>
            </a:r>
          </a:p>
          <a:p>
            <a:pPr algn="ctr">
              <a:spcBef>
                <a:spcPct val="0"/>
              </a:spcBef>
              <a:defRPr/>
            </a:pPr>
            <a:r>
              <a:rPr lang="fr-FR" sz="4000" b="1" dirty="0" smtClean="0">
                <a:solidFill>
                  <a:schemeClr val="accent2">
                    <a:lumMod val="75000"/>
                  </a:schemeClr>
                </a:solidFill>
                <a:latin typeface="Futura XBlk BT" pitchFamily="34" charset="0"/>
              </a:rPr>
              <a:t>( recensement )des  </a:t>
            </a:r>
            <a:r>
              <a:rPr lang="fr-FR" sz="4000" dirty="0" smtClean="0">
                <a:solidFill>
                  <a:schemeClr val="accent2">
                    <a:lumMod val="75000"/>
                  </a:schemeClr>
                </a:solidFill>
                <a:effectLst>
                  <a:glow rad="139700">
                    <a:schemeClr val="accent4">
                      <a:satMod val="175000"/>
                      <a:alpha val="40000"/>
                    </a:schemeClr>
                  </a:glow>
                </a:effectLst>
                <a:latin typeface="Futura XBlk BT" pitchFamily="34" charset="0"/>
              </a:rPr>
              <a:t>Oiseaux </a:t>
            </a:r>
            <a:r>
              <a:rPr lang="fr-FR" sz="4000" dirty="0">
                <a:solidFill>
                  <a:schemeClr val="accent2">
                    <a:lumMod val="75000"/>
                  </a:schemeClr>
                </a:solidFill>
                <a:effectLst>
                  <a:glow rad="139700">
                    <a:schemeClr val="accent4">
                      <a:satMod val="175000"/>
                      <a:alpha val="40000"/>
                    </a:schemeClr>
                  </a:glow>
                </a:effectLst>
                <a:latin typeface="Futura XBlk BT" pitchFamily="34" charset="0"/>
              </a:rPr>
              <a:t>d’eau </a:t>
            </a:r>
          </a:p>
          <a:p>
            <a:pPr algn="ctr">
              <a:spcBef>
                <a:spcPct val="0"/>
              </a:spcBef>
              <a:defRPr/>
            </a:pPr>
            <a:r>
              <a:rPr lang="fr-FR" sz="4000" b="1" dirty="0" smtClean="0">
                <a:solidFill>
                  <a:schemeClr val="accent2">
                    <a:lumMod val="75000"/>
                  </a:schemeClr>
                </a:solidFill>
                <a:latin typeface="Futura XBlk BT" pitchFamily="34" charset="0"/>
              </a:rPr>
              <a:t> </a:t>
            </a:r>
            <a:endParaRPr lang="fr-FR" sz="3200" b="1" dirty="0">
              <a:solidFill>
                <a:schemeClr val="accent2">
                  <a:lumMod val="75000"/>
                </a:schemeClr>
              </a:solidFill>
              <a:latin typeface="Futura XBlk BT" pitchFamily="34" charset="0"/>
            </a:endParaRPr>
          </a:p>
        </p:txBody>
      </p:sp>
      <p:sp>
        <p:nvSpPr>
          <p:cNvPr id="19" name="Rectangle 18"/>
          <p:cNvSpPr/>
          <p:nvPr/>
        </p:nvSpPr>
        <p:spPr>
          <a:xfrm>
            <a:off x="0" y="1357298"/>
            <a:ext cx="9144000"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64" y="2285992"/>
            <a:ext cx="4424459" cy="39371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43664" y="2486658"/>
            <a:ext cx="4404230" cy="31745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538" y="364594"/>
            <a:ext cx="5908699" cy="523220"/>
          </a:xfrm>
          <a:prstGeom prst="rect">
            <a:avLst/>
          </a:prstGeom>
        </p:spPr>
        <p:txBody>
          <a:bodyPr wrap="square">
            <a:spAutoFit/>
          </a:bodyPr>
          <a:lstStyle/>
          <a:p>
            <a:pPr algn="just"/>
            <a:r>
              <a:rPr lang="fr-FR" sz="2800" b="1" dirty="0" smtClean="0">
                <a:solidFill>
                  <a:srgbClr val="FF0000"/>
                </a:solidFill>
                <a:cs typeface="Arial" charset="0"/>
              </a:rPr>
              <a:t>Guide d’identification des </a:t>
            </a:r>
            <a:r>
              <a:rPr lang="fr-FR" sz="2800" b="1" dirty="0" smtClean="0">
                <a:solidFill>
                  <a:srgbClr val="FF0000"/>
                </a:solidFill>
                <a:cs typeface="Arial" charset="0"/>
              </a:rPr>
              <a:t>espèces </a:t>
            </a:r>
            <a:endParaRPr lang="fr-FR" sz="2800" b="1" dirty="0">
              <a:solidFill>
                <a:srgbClr val="FF0000"/>
              </a:solidFill>
            </a:endParaRPr>
          </a:p>
        </p:txBody>
      </p:sp>
      <p:pic>
        <p:nvPicPr>
          <p:cNvPr id="3" name="Picture 1" descr="Guide Heinzel des oiseaux d'Europe, d'Afrique du Nord et du Moyen-Orient"/>
          <p:cNvPicPr>
            <a:picLocks noChangeAspect="1" noChangeArrowheads="1"/>
          </p:cNvPicPr>
          <p:nvPr/>
        </p:nvPicPr>
        <p:blipFill>
          <a:blip r:embed="rId3" r:link="rId4">
            <a:extLst>
              <a:ext uri="{28A0092B-C50C-407E-A947-70E740481C1C}">
                <a14:useLocalDpi xmlns="" xmlns:a14="http://schemas.microsoft.com/office/drawing/2010/main" val="0"/>
              </a:ext>
            </a:extLst>
          </a:blip>
          <a:srcRect/>
          <a:stretch>
            <a:fillRect/>
          </a:stretch>
        </p:blipFill>
        <p:spPr bwMode="auto">
          <a:xfrm>
            <a:off x="642910" y="857232"/>
            <a:ext cx="3143204" cy="4429156"/>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Le Guide Ornitho: les 848 espèces d'Europe en 4000 dessins"/>
          <p:cNvPicPr>
            <a:picLocks noChangeAspect="1" noChangeArrowheads="1"/>
          </p:cNvPicPr>
          <p:nvPr/>
        </p:nvPicPr>
        <p:blipFill>
          <a:blip r:embed="rId5" r:link="rId6">
            <a:extLst>
              <a:ext uri="{28A0092B-C50C-407E-A947-70E740481C1C}">
                <a14:useLocalDpi xmlns="" xmlns:a14="http://schemas.microsoft.com/office/drawing/2010/main" val="0"/>
              </a:ext>
            </a:extLst>
          </a:blip>
          <a:srcRect/>
          <a:stretch>
            <a:fillRect/>
          </a:stretch>
        </p:blipFill>
        <p:spPr bwMode="auto">
          <a:xfrm>
            <a:off x="5148064" y="908720"/>
            <a:ext cx="3353026" cy="394904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descr="http://static.intellego.fr/uploads/1/0/1028/media/1ere%20S/TPE/Appareil%20photo.jpg"/>
          <p:cNvPicPr>
            <a:picLocks noChangeAspect="1" noChangeArrowheads="1"/>
          </p:cNvPicPr>
          <p:nvPr/>
        </p:nvPicPr>
        <p:blipFill>
          <a:blip r:embed="rId7" cstate="print"/>
          <a:srcRect/>
          <a:stretch>
            <a:fillRect/>
          </a:stretch>
        </p:blipFill>
        <p:spPr bwMode="auto">
          <a:xfrm>
            <a:off x="3929058" y="4143380"/>
            <a:ext cx="1343228" cy="1343229"/>
          </a:xfrm>
          <a:prstGeom prst="rect">
            <a:avLst/>
          </a:prstGeom>
          <a:noFill/>
          <a:ln>
            <a:noFill/>
          </a:ln>
          <a:effectLst>
            <a:outerShdw blurRad="149987" dist="250190" dir="8460000" algn="ctr">
              <a:srgbClr val="000000">
                <a:alpha val="28000"/>
              </a:srgbClr>
            </a:outerShdw>
          </a:effectLst>
        </p:spPr>
      </p:pic>
      <p:sp>
        <p:nvSpPr>
          <p:cNvPr id="6" name="Rectangle 1"/>
          <p:cNvSpPr>
            <a:spLocks noChangeArrowheads="1"/>
          </p:cNvSpPr>
          <p:nvPr/>
        </p:nvSpPr>
        <p:spPr bwMode="auto">
          <a:xfrm>
            <a:off x="0" y="5517232"/>
            <a:ext cx="8964488" cy="1200329"/>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bg1"/>
                </a:solidFill>
                <a:effectLst/>
                <a:latin typeface="+mj-lt"/>
                <a:cs typeface="Arial" charset="0"/>
              </a:rPr>
              <a:t>l'appareil photographique peut être un plus, si le contexte permet de photographier la globalité du groupe d'oiseaux. Cependant, il peut être plus difficile d'identifier les oiseaux partiellement cachés. </a:t>
            </a:r>
          </a:p>
        </p:txBody>
      </p:sp>
    </p:spTree>
    <p:extLst>
      <p:ext uri="{BB962C8B-B14F-4D97-AF65-F5344CB8AC3E}">
        <p14:creationId xmlns="" xmlns:p14="http://schemas.microsoft.com/office/powerpoint/2010/main" val="1071977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642910" y="71414"/>
            <a:ext cx="7839688" cy="523220"/>
          </a:xfrm>
          <a:prstGeom prst="rect">
            <a:avLst/>
          </a:prstGeom>
          <a:solidFill>
            <a:srgbClr val="FFFF00"/>
          </a:solidFill>
          <a:ln w="9525">
            <a:noFill/>
            <a:miter lim="800000"/>
            <a:headEnd/>
            <a:tailEnd/>
          </a:ln>
          <a:effectLst>
            <a:innerShdw blurRad="63500" dist="50800" dir="13500000">
              <a:prstClr val="black">
                <a:alpha val="50000"/>
              </a:prstClr>
            </a:innerShdw>
          </a:effectLst>
        </p:spPr>
        <p:txBody>
          <a:bodyPr wrap="square">
            <a:spAutoFit/>
          </a:bodyPr>
          <a:lstStyle/>
          <a:p>
            <a:pPr algn="ctr">
              <a:spcBef>
                <a:spcPct val="0"/>
              </a:spcBef>
              <a:defRPr/>
            </a:pPr>
            <a:r>
              <a:rPr lang="fr-FR" sz="2800" b="1" dirty="0" smtClean="0">
                <a:effectLst>
                  <a:outerShdw blurRad="38100" dist="38100" dir="2700000" algn="tl">
                    <a:srgbClr val="000000">
                      <a:alpha val="43137"/>
                    </a:srgbClr>
                  </a:outerShdw>
                </a:effectLst>
              </a:rPr>
              <a:t>Techniques de dénombrement des oiseaux d’eau</a:t>
            </a:r>
            <a:endParaRPr lang="fr-FR" sz="2800" b="1" i="1" dirty="0" smtClean="0"/>
          </a:p>
        </p:txBody>
      </p:sp>
      <p:sp>
        <p:nvSpPr>
          <p:cNvPr id="19" name="Rectangle 18"/>
          <p:cNvSpPr/>
          <p:nvPr/>
        </p:nvSpPr>
        <p:spPr>
          <a:xfrm>
            <a:off x="0" y="1357298"/>
            <a:ext cx="8892000" cy="214314"/>
          </a:xfrm>
          <a:prstGeom prst="rect">
            <a:avLst/>
          </a:prstGeom>
          <a:gradFill flip="none" rotWithShape="1">
            <a:gsLst>
              <a:gs pos="0">
                <a:schemeClr val="accent6">
                  <a:lumMod val="60000"/>
                  <a:lumOff val="40000"/>
                  <a:shade val="30000"/>
                  <a:satMod val="115000"/>
                  <a:alpha val="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1357298"/>
            <a:ext cx="9144000" cy="2143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space réservé du contenu 2"/>
          <p:cNvSpPr txBox="1">
            <a:spLocks/>
          </p:cNvSpPr>
          <p:nvPr/>
        </p:nvSpPr>
        <p:spPr>
          <a:xfrm>
            <a:off x="612648" y="1600200"/>
            <a:ext cx="8135816" cy="4853136"/>
          </a:xfrm>
          <a:prstGeom prst="rect">
            <a:avLst/>
          </a:prstGeom>
          <a:solidFill>
            <a:schemeClr val="accent5">
              <a:lumMod val="20000"/>
              <a:lumOff val="80000"/>
            </a:schemeClr>
          </a:solidFill>
          <a:ln w="6350" cap="flat" cmpd="sng" algn="ctr">
            <a:solidFill>
              <a:schemeClr val="tx1"/>
            </a:solidFill>
            <a:prstDash val="lgDashDotDot"/>
          </a:ln>
        </p:spPr>
        <p:style>
          <a:lnRef idx="2">
            <a:schemeClr val="accent1"/>
          </a:lnRef>
          <a:fillRef idx="1">
            <a:schemeClr val="lt1"/>
          </a:fillRef>
          <a:effectRef idx="0">
            <a:schemeClr val="accent1"/>
          </a:effectRef>
          <a:fontRef idx="minor">
            <a:schemeClr val="dk1"/>
          </a:fontRef>
        </p:style>
        <p:txBody>
          <a:bodyPr>
            <a:normAutofit lnSpcReduction="1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smtClean="0">
                <a:ln>
                  <a:noFill/>
                </a:ln>
                <a:solidFill>
                  <a:schemeClr val="dk1"/>
                </a:solidFill>
                <a:effectLst/>
                <a:uLnTx/>
                <a:uFillTx/>
                <a:latin typeface="Cambria" panose="02040503050406030204" pitchFamily="18" charset="0"/>
                <a:ea typeface="+mn-ea"/>
                <a:cs typeface="+mn-cs"/>
              </a:rPr>
              <a:t>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smtClean="0">
                <a:ln>
                  <a:noFill/>
                </a:ln>
                <a:solidFill>
                  <a:schemeClr val="dk1"/>
                </a:solidFill>
                <a:effectLst/>
                <a:uLnTx/>
                <a:uFillTx/>
                <a:latin typeface="Cambria" panose="02040503050406030204" pitchFamily="18" charset="0"/>
                <a:ea typeface="+mn-ea"/>
                <a:cs typeface="+mn-cs"/>
              </a:rPr>
              <a:t>            </a:t>
            </a:r>
            <a:r>
              <a:rPr kumimoji="0" lang="fr-FR" sz="2800" b="0" i="0" u="none" strike="noStrike" kern="1200" cap="none" spc="0" normalizeH="0" baseline="0" noProof="0" dirty="0" smtClean="0">
                <a:ln>
                  <a:noFill/>
                </a:ln>
                <a:solidFill>
                  <a:schemeClr val="dk1"/>
                </a:solidFill>
                <a:effectLst/>
                <a:uLnTx/>
                <a:uFillTx/>
                <a:latin typeface="Cambria" panose="02040503050406030204" pitchFamily="18" charset="0"/>
                <a:ea typeface="+mn-ea"/>
                <a:cs typeface="+mn-cs"/>
              </a:rPr>
              <a:t>Quelque soit la méthode, les comptages reposent essentiellement sur le principe de l’estimation.</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0" u="none" strike="noStrike" kern="1200" cap="none" spc="0" normalizeH="0" baseline="0" noProof="0" dirty="0" smtClean="0">
              <a:ln>
                <a:noFill/>
              </a:ln>
              <a:solidFill>
                <a:schemeClr val="dk1"/>
              </a:solidFill>
              <a:effectLst/>
              <a:uLnTx/>
              <a:uFillTx/>
              <a:latin typeface="Cambria" panose="02040503050406030204"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400" b="0" i="0" u="none" strike="noStrike" kern="1200" cap="none" spc="0" normalizeH="0" baseline="0" noProof="0" dirty="0" smtClean="0">
                <a:ln>
                  <a:noFill/>
                </a:ln>
                <a:solidFill>
                  <a:schemeClr val="dk1"/>
                </a:solidFill>
                <a:effectLst/>
                <a:uLnTx/>
                <a:uFillTx/>
                <a:latin typeface="Cambria" panose="02040503050406030204" pitchFamily="18" charset="0"/>
                <a:ea typeface="+mn-ea"/>
                <a:cs typeface="+mn-cs"/>
              </a:rPr>
              <a:t>Un comptage individuel            lorsque la bande des oiseaux d’eau est proche du point d’observation et si elle a une  taille inférieure à </a:t>
            </a:r>
            <a:r>
              <a:rPr kumimoji="0" lang="fr-FR" sz="2400" b="1" i="0" u="none" strike="noStrike" kern="1200" cap="none" spc="0" normalizeH="0" baseline="0" noProof="0" dirty="0" smtClean="0">
                <a:ln>
                  <a:noFill/>
                </a:ln>
                <a:solidFill>
                  <a:schemeClr val="dk1"/>
                </a:solidFill>
                <a:effectLst/>
                <a:uLnTx/>
                <a:uFillTx/>
                <a:latin typeface="Cambria" panose="02040503050406030204" pitchFamily="18" charset="0"/>
                <a:ea typeface="+mn-ea"/>
                <a:cs typeface="+mn-cs"/>
              </a:rPr>
              <a:t>200</a:t>
            </a:r>
            <a:r>
              <a:rPr kumimoji="0" lang="fr-FR" sz="2400" b="0" i="0" u="none" strike="noStrike" kern="1200" cap="none" spc="0" normalizeH="0" baseline="0" noProof="0" dirty="0" smtClean="0">
                <a:ln>
                  <a:noFill/>
                </a:ln>
                <a:solidFill>
                  <a:schemeClr val="dk1"/>
                </a:solidFill>
                <a:effectLst/>
                <a:uLnTx/>
                <a:uFillTx/>
                <a:latin typeface="Cambria" panose="02040503050406030204" pitchFamily="18" charset="0"/>
                <a:ea typeface="+mn-ea"/>
                <a:cs typeface="+mn-cs"/>
              </a:rPr>
              <a:t> individus.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400" b="0" i="0" u="none" strike="noStrike" kern="1200" cap="none" spc="0" normalizeH="0" baseline="0" noProof="0" dirty="0" smtClean="0">
                <a:ln>
                  <a:noFill/>
                </a:ln>
                <a:solidFill>
                  <a:schemeClr val="dk1"/>
                </a:solidFill>
                <a:effectLst/>
                <a:uLnTx/>
                <a:uFillTx/>
                <a:latin typeface="Cambria" panose="02040503050406030204" pitchFamily="18" charset="0"/>
                <a:ea typeface="+mn-ea"/>
                <a:cs typeface="+mn-cs"/>
              </a:rPr>
              <a:t>Une estimation visuelle                  nécessaire si la population des oiseaux d’eau est assez importante (plus de </a:t>
            </a:r>
            <a:r>
              <a:rPr kumimoji="0" lang="fr-FR" sz="2400" b="1" i="0" u="none" strike="noStrike" kern="1200" cap="none" spc="0" normalizeH="0" baseline="0" noProof="0" dirty="0" smtClean="0">
                <a:ln>
                  <a:noFill/>
                </a:ln>
                <a:solidFill>
                  <a:schemeClr val="dk1"/>
                </a:solidFill>
                <a:effectLst/>
                <a:uLnTx/>
                <a:uFillTx/>
                <a:latin typeface="Cambria" panose="02040503050406030204" pitchFamily="18" charset="0"/>
                <a:ea typeface="+mn-ea"/>
                <a:cs typeface="+mn-cs"/>
              </a:rPr>
              <a:t>200</a:t>
            </a:r>
            <a:r>
              <a:rPr kumimoji="0" lang="fr-FR" sz="2400" b="0" i="0" u="none" strike="noStrike" kern="1200" cap="none" spc="0" normalizeH="0" baseline="0" noProof="0" dirty="0" smtClean="0">
                <a:ln>
                  <a:noFill/>
                </a:ln>
                <a:solidFill>
                  <a:schemeClr val="dk1"/>
                </a:solidFill>
                <a:effectLst/>
                <a:uLnTx/>
                <a:uFillTx/>
                <a:latin typeface="Cambria" panose="02040503050406030204" pitchFamily="18" charset="0"/>
                <a:ea typeface="+mn-ea"/>
                <a:cs typeface="+mn-cs"/>
              </a:rPr>
              <a:t> individus) ou  si elle se trouve à une distance éloignée.</a:t>
            </a:r>
            <a:endParaRPr kumimoji="0" lang="ar-DZ" sz="2400" b="0" i="0" u="none" strike="noStrike" kern="1200" cap="none" spc="0" normalizeH="0" baseline="0" noProof="0" dirty="0" smtClean="0">
              <a:ln>
                <a:noFill/>
              </a:ln>
              <a:solidFill>
                <a:schemeClr val="dk1"/>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1" u="sng" strike="noStrike" kern="1200" cap="none" spc="0" normalizeH="0" baseline="0" noProof="0" dirty="0" smtClean="0">
              <a:ln>
                <a:noFill/>
              </a:ln>
              <a:solidFill>
                <a:schemeClr val="dk1"/>
              </a:solidFill>
              <a:effectLst/>
              <a:uLnTx/>
              <a:uFillTx/>
              <a:latin typeface="Cambria" panose="02040503050406030204" pitchFamily="18" charset="0"/>
              <a:ea typeface="+mn-ea"/>
              <a:cs typeface="+mn-cs"/>
            </a:endParaRPr>
          </a:p>
        </p:txBody>
      </p:sp>
      <p:sp>
        <p:nvSpPr>
          <p:cNvPr id="21" name="Flèche droite 20"/>
          <p:cNvSpPr/>
          <p:nvPr/>
        </p:nvSpPr>
        <p:spPr>
          <a:xfrm>
            <a:off x="4357686" y="3643314"/>
            <a:ext cx="1285884" cy="28575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23" name="Flèche droite 22"/>
          <p:cNvSpPr/>
          <p:nvPr/>
        </p:nvSpPr>
        <p:spPr>
          <a:xfrm>
            <a:off x="4500562" y="4786322"/>
            <a:ext cx="1785950" cy="28575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12648" y="228600"/>
            <a:ext cx="8153400" cy="700070"/>
          </a:xfrm>
          <a:prstGeom prst="rect">
            <a:avLst/>
          </a:prstGeom>
          <a:solidFill>
            <a:schemeClr val="accent2">
              <a:lumMod val="40000"/>
              <a:lumOff val="60000"/>
            </a:scheme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smtClean="0">
                <a:ln>
                  <a:noFill/>
                </a:ln>
                <a:solidFill>
                  <a:schemeClr val="tx1"/>
                </a:solidFill>
                <a:effectLst/>
                <a:uLnTx/>
                <a:uFillTx/>
                <a:latin typeface="Cambria" panose="02040503050406030204" pitchFamily="18" charset="0"/>
                <a:ea typeface="+mj-ea"/>
                <a:cs typeface="Times New Roman" pitchFamily="18" charset="0"/>
              </a:rPr>
              <a:t>La méthode de l’estimation visuelle</a:t>
            </a:r>
            <a:endParaRPr kumimoji="0" lang="fr-FR" sz="3600" b="0" i="0" u="none" strike="noStrike" kern="1200" cap="none" spc="0" normalizeH="0" baseline="0" noProof="0" dirty="0">
              <a:ln>
                <a:noFill/>
              </a:ln>
              <a:solidFill>
                <a:schemeClr val="tx1"/>
              </a:solidFill>
              <a:effectLst/>
              <a:uLnTx/>
              <a:uFillTx/>
              <a:latin typeface="Cambria" panose="02040503050406030204" pitchFamily="18" charset="0"/>
              <a:ea typeface="+mj-ea"/>
              <a:cs typeface="+mj-cs"/>
            </a:endParaRPr>
          </a:p>
        </p:txBody>
      </p:sp>
      <p:graphicFrame>
        <p:nvGraphicFramePr>
          <p:cNvPr id="3" name="Diagramme 2"/>
          <p:cNvGraphicFramePr/>
          <p:nvPr>
            <p:extLst>
              <p:ext uri="{D42A27DB-BD31-4B8C-83A1-F6EECF244321}">
                <p14:modId xmlns="" xmlns:p14="http://schemas.microsoft.com/office/powerpoint/2010/main" val="2527479916"/>
              </p:ext>
            </p:extLst>
          </p:nvPr>
        </p:nvGraphicFramePr>
        <p:xfrm>
          <a:off x="357158" y="928670"/>
          <a:ext cx="8786842" cy="5929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6" name="Rectangle 15"/>
          <p:cNvSpPr/>
          <p:nvPr/>
        </p:nvSpPr>
        <p:spPr>
          <a:xfrm>
            <a:off x="-3230" y="1500174"/>
            <a:ext cx="9144000" cy="5500726"/>
          </a:xfrm>
          <a:prstGeom prst="rect">
            <a:avLst/>
          </a:prstGeom>
          <a:solidFill>
            <a:schemeClr val="bg1"/>
          </a:solid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p:cNvSpPr/>
          <p:nvPr/>
        </p:nvSpPr>
        <p:spPr>
          <a:xfrm>
            <a:off x="0" y="1357298"/>
            <a:ext cx="8892000" cy="214314"/>
          </a:xfrm>
          <a:prstGeom prst="rect">
            <a:avLst/>
          </a:prstGeom>
          <a:gradFill flip="none" rotWithShape="1">
            <a:gsLst>
              <a:gs pos="0">
                <a:schemeClr val="accent6">
                  <a:lumMod val="60000"/>
                  <a:lumOff val="40000"/>
                  <a:shade val="30000"/>
                  <a:satMod val="115000"/>
                  <a:alpha val="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18520" y="4643446"/>
            <a:ext cx="8611197" cy="1938992"/>
          </a:xfrm>
          <a:prstGeom prst="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fr-FR" sz="1600" dirty="0" smtClean="0"/>
              <a:t>- </a:t>
            </a:r>
            <a:r>
              <a:rPr lang="fr-FR" sz="2000" dirty="0" smtClean="0"/>
              <a:t>La taille du groupe d’oiseaux : la marge d’erreur augmente avec la taille du groupe </a:t>
            </a:r>
          </a:p>
          <a:p>
            <a:pPr algn="just"/>
            <a:r>
              <a:rPr lang="fr-FR" sz="2000" dirty="0" smtClean="0"/>
              <a:t>- La distance d’observation peut rendre les comptages extrêmement délicats.</a:t>
            </a:r>
          </a:p>
          <a:p>
            <a:pPr algn="just">
              <a:buFontTx/>
              <a:buChar char="-"/>
            </a:pPr>
            <a:r>
              <a:rPr lang="fr-FR" sz="2000" dirty="0" smtClean="0"/>
              <a:t> L’activité des oiseaux peut engendrer des déplacements rendant difficile tous dénombrement </a:t>
            </a:r>
          </a:p>
          <a:p>
            <a:pPr algn="just"/>
            <a:r>
              <a:rPr lang="fr-FR" sz="2000" b="1" dirty="0" smtClean="0"/>
              <a:t>   (ex : activité de nourrissage).</a:t>
            </a:r>
            <a:endParaRPr lang="fr-FR" sz="2000" b="1" dirty="0"/>
          </a:p>
        </p:txBody>
      </p:sp>
      <p:sp>
        <p:nvSpPr>
          <p:cNvPr id="7" name="Text Box 4"/>
          <p:cNvSpPr txBox="1">
            <a:spLocks noChangeArrowheads="1"/>
          </p:cNvSpPr>
          <p:nvPr/>
        </p:nvSpPr>
        <p:spPr bwMode="auto">
          <a:xfrm>
            <a:off x="642910" y="71414"/>
            <a:ext cx="7839688" cy="523220"/>
          </a:xfrm>
          <a:prstGeom prst="rect">
            <a:avLst/>
          </a:prstGeom>
          <a:solidFill>
            <a:srgbClr val="FFFF00"/>
          </a:solidFill>
          <a:ln w="9525">
            <a:noFill/>
            <a:miter lim="800000"/>
            <a:headEnd/>
            <a:tailEnd/>
          </a:ln>
          <a:effectLst>
            <a:innerShdw blurRad="63500" dist="50800" dir="13500000">
              <a:prstClr val="black">
                <a:alpha val="50000"/>
              </a:prstClr>
            </a:innerShdw>
          </a:effectLst>
        </p:spPr>
        <p:txBody>
          <a:bodyPr wrap="square">
            <a:spAutoFit/>
          </a:bodyPr>
          <a:lstStyle/>
          <a:p>
            <a:pPr algn="ctr">
              <a:spcBef>
                <a:spcPct val="0"/>
              </a:spcBef>
              <a:defRPr/>
            </a:pPr>
            <a:r>
              <a:rPr lang="fr-FR" sz="2800" b="1" dirty="0" smtClean="0">
                <a:effectLst>
                  <a:outerShdw blurRad="38100" dist="38100" dir="2700000" algn="tl">
                    <a:srgbClr val="000000">
                      <a:alpha val="43137"/>
                    </a:srgbClr>
                  </a:outerShdw>
                </a:effectLst>
              </a:rPr>
              <a:t>Techniques de dénombrement </a:t>
            </a:r>
            <a:endParaRPr lang="fr-FR" sz="2800" b="1" i="1" dirty="0" smtClean="0"/>
          </a:p>
        </p:txBody>
      </p:sp>
      <p:sp>
        <p:nvSpPr>
          <p:cNvPr id="9" name="Rectangle 8"/>
          <p:cNvSpPr/>
          <p:nvPr/>
        </p:nvSpPr>
        <p:spPr>
          <a:xfrm>
            <a:off x="1228062" y="683862"/>
            <a:ext cx="6677426" cy="523220"/>
          </a:xfrm>
          <a:prstGeom prst="rect">
            <a:avLst/>
          </a:prstGeom>
          <a:solidFill>
            <a:srgbClr val="3C1A56"/>
          </a:solidFill>
          <a:ln>
            <a:noFill/>
          </a:ln>
          <a:effectLst>
            <a:innerShdw blurRad="63500" dist="50800" dir="13500000">
              <a:prstClr val="black">
                <a:alpha val="50000"/>
              </a:prstClr>
            </a:innerShdw>
          </a:effectLst>
        </p:spPr>
        <p:txBody>
          <a:bodyPr wrap="square">
            <a:spAutoFit/>
          </a:bodyPr>
          <a:lstStyle/>
          <a:p>
            <a:pPr algn="ctr"/>
            <a:r>
              <a:rPr lang="fr-FR" sz="2800" dirty="0" smtClean="0">
                <a:solidFill>
                  <a:schemeClr val="bg1"/>
                </a:solidFill>
              </a:rPr>
              <a:t>Conseils et contraintes </a:t>
            </a:r>
            <a:endParaRPr lang="fr-FR" sz="2800" b="1" dirty="0">
              <a:solidFill>
                <a:schemeClr val="bg1"/>
              </a:solidFill>
            </a:endParaRPr>
          </a:p>
        </p:txBody>
      </p:sp>
      <p:sp>
        <p:nvSpPr>
          <p:cNvPr id="10" name="Ellipse 9"/>
          <p:cNvSpPr>
            <a:spLocks noChangeAspect="1"/>
          </p:cNvSpPr>
          <p:nvPr/>
        </p:nvSpPr>
        <p:spPr>
          <a:xfrm>
            <a:off x="754336" y="696554"/>
            <a:ext cx="388640" cy="388640"/>
          </a:xfrm>
          <a:prstGeom prst="ellipse">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latin typeface="Arial" pitchFamily="34" charset="0"/>
                <a:cs typeface="Arial" pitchFamily="34" charset="0"/>
              </a:rPr>
              <a:t>1</a:t>
            </a:r>
            <a:endParaRPr lang="fr-FR" sz="2000" dirty="0">
              <a:solidFill>
                <a:schemeClr val="tx1"/>
              </a:solidFill>
              <a:latin typeface="Arial" pitchFamily="34" charset="0"/>
              <a:cs typeface="Arial" pitchFamily="34" charset="0"/>
            </a:endParaRPr>
          </a:p>
        </p:txBody>
      </p:sp>
      <p:sp>
        <p:nvSpPr>
          <p:cNvPr id="11" name="Rectangle 10"/>
          <p:cNvSpPr/>
          <p:nvPr/>
        </p:nvSpPr>
        <p:spPr>
          <a:xfrm>
            <a:off x="0" y="1357298"/>
            <a:ext cx="9144000" cy="2143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170" name="Picture 2" descr="http://www.europeatiredailes.net/files/images/organbi%201%20JR.JPG"/>
          <p:cNvPicPr>
            <a:picLocks noChangeAspect="1" noChangeArrowheads="1"/>
          </p:cNvPicPr>
          <p:nvPr/>
        </p:nvPicPr>
        <p:blipFill>
          <a:blip r:embed="rId2" cstate="print"/>
          <a:srcRect/>
          <a:stretch>
            <a:fillRect/>
          </a:stretch>
        </p:blipFill>
        <p:spPr bwMode="auto">
          <a:xfrm>
            <a:off x="5604933" y="1943106"/>
            <a:ext cx="3286148" cy="24646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Rectangle 11"/>
          <p:cNvSpPr/>
          <p:nvPr/>
        </p:nvSpPr>
        <p:spPr>
          <a:xfrm>
            <a:off x="0" y="2071678"/>
            <a:ext cx="5390619" cy="2031325"/>
          </a:xfrm>
          <a:prstGeom prst="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algn="just">
              <a:buFontTx/>
              <a:buChar char="-"/>
            </a:pPr>
            <a:r>
              <a:rPr lang="fr-FR" dirty="0" smtClean="0">
                <a:solidFill>
                  <a:prstClr val="black"/>
                </a:solidFill>
              </a:rPr>
              <a:t>Avoir une connaissance du site pour localiser les   </a:t>
            </a:r>
          </a:p>
          <a:p>
            <a:pPr lvl="0" algn="just"/>
            <a:r>
              <a:rPr lang="fr-FR" dirty="0" smtClean="0">
                <a:solidFill>
                  <a:prstClr val="black"/>
                </a:solidFill>
              </a:rPr>
              <a:t>  regroupements habituels des oiseaux.</a:t>
            </a:r>
          </a:p>
          <a:p>
            <a:pPr lvl="0" algn="just">
              <a:buFontTx/>
              <a:buChar char="-"/>
            </a:pPr>
            <a:r>
              <a:rPr lang="fr-FR" dirty="0" smtClean="0">
                <a:solidFill>
                  <a:prstClr val="black"/>
                </a:solidFill>
              </a:rPr>
              <a:t>Choisir les meilleurs points d’observation.</a:t>
            </a:r>
          </a:p>
          <a:p>
            <a:pPr lvl="0" algn="just">
              <a:buFontTx/>
              <a:buChar char="-"/>
            </a:pPr>
            <a:r>
              <a:rPr lang="fr-FR" dirty="0" smtClean="0">
                <a:solidFill>
                  <a:prstClr val="black"/>
                </a:solidFill>
              </a:rPr>
              <a:t>Opérer lors de bonne conditions météorologiques (temps  </a:t>
            </a:r>
            <a:r>
              <a:rPr lang="fr-FR" dirty="0" smtClean="0">
                <a:solidFill>
                  <a:prstClr val="black"/>
                </a:solidFill>
              </a:rPr>
              <a:t>calme</a:t>
            </a:r>
            <a:r>
              <a:rPr lang="fr-FR" dirty="0" smtClean="0">
                <a:solidFill>
                  <a:prstClr val="black"/>
                </a:solidFill>
              </a:rPr>
              <a:t>, bonne luminosité).</a:t>
            </a:r>
          </a:p>
          <a:p>
            <a:pPr lvl="0" algn="just">
              <a:buFontTx/>
              <a:buChar char="-"/>
            </a:pPr>
            <a:r>
              <a:rPr lang="fr-FR" dirty="0" smtClean="0">
                <a:solidFill>
                  <a:prstClr val="black"/>
                </a:solidFill>
              </a:rPr>
              <a:t>En fonction de l’activité des oiseaux, opérer aux bons </a:t>
            </a:r>
          </a:p>
          <a:p>
            <a:pPr lvl="0" algn="just"/>
            <a:r>
              <a:rPr lang="fr-FR" dirty="0" smtClean="0">
                <a:solidFill>
                  <a:prstClr val="black"/>
                </a:solidFill>
              </a:rPr>
              <a:t>  moments dans la </a:t>
            </a:r>
            <a:r>
              <a:rPr lang="fr-FR" dirty="0" smtClean="0">
                <a:solidFill>
                  <a:prstClr val="black"/>
                </a:solidFill>
              </a:rPr>
              <a:t>journée.</a:t>
            </a:r>
            <a:endParaRPr lang="fr-FR" dirty="0" smtClean="0">
              <a:solidFill>
                <a:prstClr val="black"/>
              </a:solidFill>
            </a:endParaRPr>
          </a:p>
        </p:txBody>
      </p:sp>
      <p:sp>
        <p:nvSpPr>
          <p:cNvPr id="13" name="Rectangle 12"/>
          <p:cNvSpPr/>
          <p:nvPr/>
        </p:nvSpPr>
        <p:spPr>
          <a:xfrm>
            <a:off x="285720" y="1571612"/>
            <a:ext cx="2824684" cy="461665"/>
          </a:xfrm>
          <a:prstGeom prst="rect">
            <a:avLst/>
          </a:prstGeom>
        </p:spPr>
        <p:txBody>
          <a:bodyPr wrap="none">
            <a:spAutoFit/>
          </a:bodyPr>
          <a:lstStyle/>
          <a:p>
            <a:pPr lvl="0" algn="just"/>
            <a:r>
              <a:rPr lang="fr-FR" sz="2400" b="1" dirty="0" smtClean="0">
                <a:solidFill>
                  <a:schemeClr val="accent6">
                    <a:lumMod val="75000"/>
                  </a:schemeClr>
                </a:solidFill>
              </a:rPr>
              <a:t>Conseils d’utilisation</a:t>
            </a:r>
          </a:p>
        </p:txBody>
      </p:sp>
      <p:sp>
        <p:nvSpPr>
          <p:cNvPr id="14" name="Rectangle 13"/>
          <p:cNvSpPr/>
          <p:nvPr/>
        </p:nvSpPr>
        <p:spPr>
          <a:xfrm>
            <a:off x="285720" y="4143380"/>
            <a:ext cx="2906437" cy="461665"/>
          </a:xfrm>
          <a:prstGeom prst="rect">
            <a:avLst/>
          </a:prstGeom>
        </p:spPr>
        <p:txBody>
          <a:bodyPr wrap="none">
            <a:spAutoFit/>
          </a:bodyPr>
          <a:lstStyle/>
          <a:p>
            <a:r>
              <a:rPr lang="fr-FR" sz="2400" b="1" dirty="0" smtClean="0">
                <a:solidFill>
                  <a:schemeClr val="accent6">
                    <a:lumMod val="75000"/>
                  </a:schemeClr>
                </a:solidFill>
              </a:rPr>
              <a:t>Quelques contraintes</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HP\Desktop\point d'observation.png"/>
          <p:cNvPicPr/>
          <p:nvPr/>
        </p:nvPicPr>
        <p:blipFill>
          <a:blip r:embed="rId2"/>
          <a:srcRect/>
          <a:stretch>
            <a:fillRect/>
          </a:stretch>
        </p:blipFill>
        <p:spPr bwMode="auto">
          <a:xfrm>
            <a:off x="785786" y="0"/>
            <a:ext cx="7530630" cy="6858000"/>
          </a:xfrm>
          <a:prstGeom prst="rect">
            <a:avLst/>
          </a:prstGeom>
          <a:ln>
            <a:headEnd/>
            <a:tailEnd/>
          </a:ln>
        </p:spPr>
        <p:style>
          <a:lnRef idx="2">
            <a:schemeClr val="accent1"/>
          </a:lnRef>
          <a:fillRef idx="1">
            <a:schemeClr val="lt1"/>
          </a:fillRef>
          <a:effectRef idx="0">
            <a:schemeClr val="accent1"/>
          </a:effectRef>
          <a:fontRef idx="minor">
            <a:schemeClr val="dk1"/>
          </a:fontRef>
        </p:style>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67544" y="32859"/>
            <a:ext cx="8229600" cy="576064"/>
          </a:xfrm>
        </p:spPr>
        <p:txBody>
          <a:bodyPr>
            <a:normAutofit/>
          </a:bodyPr>
          <a:lstStyle/>
          <a:p>
            <a:r>
              <a:rPr lang="fr-FR" sz="2800" b="1" dirty="0" smtClean="0"/>
              <a:t>1 Comptage précis  </a:t>
            </a:r>
            <a:endParaRPr lang="fr-FR" sz="2800" b="1" dirty="0"/>
          </a:p>
        </p:txBody>
      </p:sp>
      <p:sp>
        <p:nvSpPr>
          <p:cNvPr id="5" name="Titre 1"/>
          <p:cNvSpPr>
            <a:spLocks noGrp="1"/>
          </p:cNvSpPr>
          <p:nvPr>
            <p:ph idx="1"/>
          </p:nvPr>
        </p:nvSpPr>
        <p:spPr>
          <a:xfrm>
            <a:off x="471397" y="1556792"/>
            <a:ext cx="8142560" cy="1586816"/>
          </a:xfrm>
        </p:spPr>
        <p:txBody>
          <a:bodyPr>
            <a:normAutofit fontScale="47500" lnSpcReduction="20000"/>
          </a:bodyPr>
          <a:lstStyle/>
          <a:p>
            <a:pPr marL="0" indent="0" algn="just">
              <a:buNone/>
            </a:pPr>
            <a:r>
              <a:rPr lang="fr-FR" sz="8000" b="1" dirty="0"/>
              <a:t> </a:t>
            </a:r>
            <a:r>
              <a:rPr lang="fr-FR" sz="4600" b="1" dirty="0" smtClean="0">
                <a:solidFill>
                  <a:schemeClr val="bg1"/>
                </a:solidFill>
              </a:rPr>
              <a:t>I.1</a:t>
            </a:r>
            <a:r>
              <a:rPr lang="fr-FR" sz="8000" b="1" dirty="0" smtClean="0">
                <a:solidFill>
                  <a:schemeClr val="bg1"/>
                </a:solidFill>
              </a:rPr>
              <a:t>  Comptage 1 par 1</a:t>
            </a:r>
          </a:p>
          <a:p>
            <a:pPr marL="0" indent="0" algn="just">
              <a:buNone/>
            </a:pPr>
            <a:r>
              <a:rPr lang="fr-FR" sz="5100" b="1" dirty="0">
                <a:solidFill>
                  <a:srgbClr val="FF0000"/>
                </a:solidFill>
              </a:rPr>
              <a:t>D</a:t>
            </a:r>
            <a:r>
              <a:rPr lang="fr-FR" sz="5100" b="1" dirty="0" smtClean="0">
                <a:solidFill>
                  <a:srgbClr val="FF0000"/>
                </a:solidFill>
              </a:rPr>
              <a:t>écompter </a:t>
            </a:r>
            <a:r>
              <a:rPr lang="fr-FR" sz="5100" b="1" dirty="0">
                <a:solidFill>
                  <a:srgbClr val="FF0000"/>
                </a:solidFill>
              </a:rPr>
              <a:t>les oiseaux un par un, en utilisant un compteur manuel pour ne pas se </a:t>
            </a:r>
            <a:r>
              <a:rPr lang="fr-FR" sz="5100" b="1" dirty="0" smtClean="0">
                <a:solidFill>
                  <a:srgbClr val="FF0000"/>
                </a:solidFill>
              </a:rPr>
              <a:t>tromper</a:t>
            </a:r>
          </a:p>
          <a:p>
            <a:pPr marL="0" lvl="0" indent="0" algn="just">
              <a:buNone/>
            </a:pPr>
            <a:r>
              <a:rPr lang="fr-FR" sz="3100" b="1" dirty="0" smtClean="0">
                <a:solidFill>
                  <a:srgbClr val="FF0000"/>
                </a:solidFill>
              </a:rPr>
              <a:t> </a:t>
            </a:r>
            <a:endParaRPr lang="fr-FR" sz="3100" b="1" dirty="0">
              <a:solidFill>
                <a:srgbClr val="FF0000"/>
              </a:solidFill>
            </a:endParaRPr>
          </a:p>
          <a:p>
            <a:pPr algn="just"/>
            <a:endParaRPr lang="fr-FR" sz="6700" dirty="0"/>
          </a:p>
        </p:txBody>
      </p:sp>
      <p:pic>
        <p:nvPicPr>
          <p:cNvPr id="92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3568" y="3143608"/>
            <a:ext cx="8142560" cy="2952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23594" y="4619772"/>
            <a:ext cx="8296878" cy="1476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itre 1"/>
          <p:cNvSpPr txBox="1">
            <a:spLocks/>
          </p:cNvSpPr>
          <p:nvPr/>
        </p:nvSpPr>
        <p:spPr>
          <a:xfrm>
            <a:off x="523594" y="476672"/>
            <a:ext cx="8142560" cy="79340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fr-FR" sz="8000" b="1" dirty="0" smtClean="0"/>
              <a:t> </a:t>
            </a:r>
            <a:r>
              <a:rPr lang="fr-FR" sz="8000" b="1" dirty="0" smtClean="0">
                <a:solidFill>
                  <a:srgbClr val="FF0000"/>
                </a:solidFill>
              </a:rPr>
              <a:t>	  I  Comptage précis</a:t>
            </a:r>
            <a:endParaRPr lang="fr-FR" sz="3100" b="1" dirty="0" smtClean="0">
              <a:solidFill>
                <a:srgbClr val="FF0000"/>
              </a:solidFill>
            </a:endParaRPr>
          </a:p>
          <a:p>
            <a:pPr marL="0" indent="0" algn="just">
              <a:buFont typeface="Arial" pitchFamily="34" charset="0"/>
              <a:buNone/>
            </a:pPr>
            <a:r>
              <a:rPr lang="fr-FR" sz="3100" b="1" dirty="0" smtClean="0">
                <a:solidFill>
                  <a:srgbClr val="FF0000"/>
                </a:solidFill>
              </a:rPr>
              <a:t> </a:t>
            </a:r>
          </a:p>
          <a:p>
            <a:pPr algn="just"/>
            <a:endParaRPr lang="fr-FR" sz="6700" dirty="0"/>
          </a:p>
        </p:txBody>
      </p:sp>
    </p:spTree>
    <p:extLst>
      <p:ext uri="{BB962C8B-B14F-4D97-AF65-F5344CB8AC3E}">
        <p14:creationId xmlns="" xmlns:p14="http://schemas.microsoft.com/office/powerpoint/2010/main" val="13460169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67544" y="32859"/>
            <a:ext cx="8229600" cy="576064"/>
          </a:xfrm>
        </p:spPr>
        <p:txBody>
          <a:bodyPr>
            <a:normAutofit/>
          </a:bodyPr>
          <a:lstStyle/>
          <a:p>
            <a:r>
              <a:rPr lang="fr-FR" sz="2800" b="1" dirty="0" smtClean="0"/>
              <a:t>1 Comptage précis  </a:t>
            </a:r>
            <a:endParaRPr lang="fr-FR" sz="2800" b="1" dirty="0"/>
          </a:p>
        </p:txBody>
      </p:sp>
      <p:sp>
        <p:nvSpPr>
          <p:cNvPr id="3" name="Rectangle 2"/>
          <p:cNvSpPr/>
          <p:nvPr/>
        </p:nvSpPr>
        <p:spPr>
          <a:xfrm>
            <a:off x="611560" y="1700808"/>
            <a:ext cx="8748464" cy="1200329"/>
          </a:xfrm>
          <a:prstGeom prst="rect">
            <a:avLst/>
          </a:prstGeom>
        </p:spPr>
        <p:txBody>
          <a:bodyPr wrap="square">
            <a:spAutoFit/>
          </a:bodyPr>
          <a:lstStyle/>
          <a:p>
            <a:pPr algn="just"/>
            <a:r>
              <a:rPr lang="fr-FR" sz="2400" b="1" dirty="0">
                <a:solidFill>
                  <a:srgbClr val="FF0000"/>
                </a:solidFill>
              </a:rPr>
              <a:t>Repérer les petits groupes au sein d'un groupe plus dispersé et notez les tailles de chaque groupe (3, 7, 4, 2, 11, 17, 3 ...), puis faire la somme totale </a:t>
            </a:r>
          </a:p>
        </p:txBody>
      </p:sp>
      <p:sp>
        <p:nvSpPr>
          <p:cNvPr id="8" name="Titre 1"/>
          <p:cNvSpPr txBox="1">
            <a:spLocks/>
          </p:cNvSpPr>
          <p:nvPr/>
        </p:nvSpPr>
        <p:spPr>
          <a:xfrm>
            <a:off x="523594" y="476672"/>
            <a:ext cx="8142560" cy="79340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fr-FR" sz="8000" b="1" dirty="0" smtClean="0"/>
              <a:t> </a:t>
            </a:r>
            <a:r>
              <a:rPr lang="fr-FR" sz="8000" b="1" dirty="0" smtClean="0">
                <a:solidFill>
                  <a:srgbClr val="FF0000"/>
                </a:solidFill>
              </a:rPr>
              <a:t>	</a:t>
            </a:r>
            <a:r>
              <a:rPr lang="fr-FR" sz="8000" b="1" dirty="0">
                <a:solidFill>
                  <a:srgbClr val="FF0000"/>
                </a:solidFill>
              </a:rPr>
              <a:t>I</a:t>
            </a:r>
            <a:r>
              <a:rPr lang="fr-FR" sz="8000" b="1" dirty="0" smtClean="0">
                <a:solidFill>
                  <a:srgbClr val="FF0000"/>
                </a:solidFill>
              </a:rPr>
              <a:t>   Comptage précis</a:t>
            </a:r>
            <a:endParaRPr lang="fr-FR" sz="3100" b="1" dirty="0" smtClean="0">
              <a:solidFill>
                <a:srgbClr val="FF0000"/>
              </a:solidFill>
            </a:endParaRPr>
          </a:p>
          <a:p>
            <a:pPr marL="0" indent="0" algn="just">
              <a:buFont typeface="Arial" pitchFamily="34" charset="0"/>
              <a:buNone/>
            </a:pPr>
            <a:r>
              <a:rPr lang="fr-FR" sz="3100" b="1" dirty="0" smtClean="0">
                <a:solidFill>
                  <a:srgbClr val="FF0000"/>
                </a:solidFill>
              </a:rPr>
              <a:t> </a:t>
            </a:r>
          </a:p>
          <a:p>
            <a:pPr algn="just"/>
            <a:endParaRPr lang="fr-FR" sz="6700" dirty="0"/>
          </a:p>
        </p:txBody>
      </p:sp>
      <p:pic>
        <p:nvPicPr>
          <p:cNvPr id="1024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31640" y="2901137"/>
            <a:ext cx="7488629" cy="37682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611560" y="1054477"/>
            <a:ext cx="385306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defRPr sz="6100">
                <a:solidFill>
                  <a:schemeClr val="tx1"/>
                </a:solidFill>
                <a:latin typeface="Arial" pitchFamily="34" charset="0"/>
                <a:cs typeface="Arial" pitchFamily="34" charset="0"/>
              </a:defRPr>
            </a:lvl1pPr>
            <a:lvl2pPr marL="742950" indent="-285750" eaLnBrk="0" hangingPunct="0">
              <a:spcBef>
                <a:spcPct val="20000"/>
              </a:spcBef>
              <a:buChar char="–"/>
              <a:defRPr sz="5300">
                <a:solidFill>
                  <a:schemeClr val="tx1"/>
                </a:solidFill>
                <a:latin typeface="Arial" pitchFamily="34" charset="0"/>
                <a:cs typeface="Arial" pitchFamily="34" charset="0"/>
              </a:defRPr>
            </a:lvl2pPr>
            <a:lvl3pPr marL="1143000" indent="-228600" eaLnBrk="0" hangingPunct="0">
              <a:spcBef>
                <a:spcPct val="20000"/>
              </a:spcBef>
              <a:buChar char="•"/>
              <a:defRPr sz="4600">
                <a:solidFill>
                  <a:schemeClr val="tx1"/>
                </a:solidFill>
                <a:latin typeface="Arial" pitchFamily="34" charset="0"/>
                <a:cs typeface="Arial" pitchFamily="34" charset="0"/>
              </a:defRPr>
            </a:lvl3pPr>
            <a:lvl4pPr marL="1600200" indent="-228600" eaLnBrk="0" hangingPunct="0">
              <a:spcBef>
                <a:spcPct val="20000"/>
              </a:spcBef>
              <a:buChar char="–"/>
              <a:defRPr sz="3800">
                <a:solidFill>
                  <a:schemeClr val="tx1"/>
                </a:solidFill>
                <a:latin typeface="Arial" pitchFamily="34" charset="0"/>
                <a:cs typeface="Arial" pitchFamily="34" charset="0"/>
              </a:defRPr>
            </a:lvl4pPr>
            <a:lvl5pPr marL="2057400" indent="-228600" eaLnBrk="0" hangingPunct="0">
              <a:spcBef>
                <a:spcPct val="20000"/>
              </a:spcBef>
              <a:buChar char="»"/>
              <a:defRPr sz="3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3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3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3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3800">
                <a:solidFill>
                  <a:schemeClr val="tx1"/>
                </a:solidFill>
                <a:latin typeface="Arial" pitchFamily="34" charset="0"/>
                <a:cs typeface="Arial" pitchFamily="34" charset="0"/>
              </a:defRPr>
            </a:lvl9pPr>
          </a:lstStyle>
          <a:p>
            <a:pPr algn="just">
              <a:spcBef>
                <a:spcPct val="0"/>
              </a:spcBef>
              <a:buFontTx/>
              <a:buNone/>
            </a:pPr>
            <a:r>
              <a:rPr lang="fr-FR" altLang="fr-FR" sz="1800" b="1" dirty="0" smtClean="0">
                <a:solidFill>
                  <a:schemeClr val="bg1"/>
                </a:solidFill>
              </a:rPr>
              <a:t>I. </a:t>
            </a:r>
            <a:r>
              <a:rPr lang="fr-FR" altLang="fr-FR" sz="1800" b="1" dirty="0">
                <a:solidFill>
                  <a:schemeClr val="bg1"/>
                </a:solidFill>
              </a:rPr>
              <a:t> </a:t>
            </a:r>
            <a:r>
              <a:rPr lang="fr-FR" altLang="fr-FR" sz="1800" b="1" dirty="0" smtClean="0">
                <a:solidFill>
                  <a:schemeClr val="bg1"/>
                </a:solidFill>
              </a:rPr>
              <a:t>2  Le </a:t>
            </a:r>
            <a:r>
              <a:rPr lang="fr-FR" altLang="fr-FR" sz="1800" b="1" dirty="0">
                <a:solidFill>
                  <a:schemeClr val="bg1"/>
                </a:solidFill>
              </a:rPr>
              <a:t>comptage par lots</a:t>
            </a:r>
          </a:p>
          <a:p>
            <a:pPr algn="just">
              <a:spcBef>
                <a:spcPct val="0"/>
              </a:spcBef>
              <a:buFontTx/>
              <a:buNone/>
            </a:pPr>
            <a:endParaRPr lang="fr-FR" altLang="fr-FR" sz="1800" dirty="0">
              <a:solidFill>
                <a:schemeClr val="bg1"/>
              </a:solidFill>
            </a:endParaRPr>
          </a:p>
        </p:txBody>
      </p:sp>
    </p:spTree>
    <p:extLst>
      <p:ext uri="{BB962C8B-B14F-4D97-AF65-F5344CB8AC3E}">
        <p14:creationId xmlns="" xmlns:p14="http://schemas.microsoft.com/office/powerpoint/2010/main" val="4161415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67544" y="32859"/>
            <a:ext cx="8229600" cy="576064"/>
          </a:xfrm>
        </p:spPr>
        <p:txBody>
          <a:bodyPr>
            <a:normAutofit/>
          </a:bodyPr>
          <a:lstStyle/>
          <a:p>
            <a:r>
              <a:rPr lang="fr-FR" sz="2800" b="1" dirty="0" smtClean="0"/>
              <a:t>1 Comptage précis  </a:t>
            </a:r>
            <a:endParaRPr lang="fr-FR" sz="2800" b="1" dirty="0"/>
          </a:p>
        </p:txBody>
      </p:sp>
      <p:sp>
        <p:nvSpPr>
          <p:cNvPr id="8" name="Titre 1"/>
          <p:cNvSpPr txBox="1">
            <a:spLocks/>
          </p:cNvSpPr>
          <p:nvPr/>
        </p:nvSpPr>
        <p:spPr>
          <a:xfrm>
            <a:off x="523594" y="476672"/>
            <a:ext cx="8142560" cy="79340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fr-FR" sz="8000" b="1" dirty="0" smtClean="0"/>
              <a:t> </a:t>
            </a:r>
            <a:r>
              <a:rPr lang="fr-FR" sz="8000" b="1" dirty="0" smtClean="0">
                <a:solidFill>
                  <a:srgbClr val="FF0000"/>
                </a:solidFill>
              </a:rPr>
              <a:t>	Comptage précis</a:t>
            </a:r>
            <a:endParaRPr lang="fr-FR" sz="3100" b="1" dirty="0" smtClean="0">
              <a:solidFill>
                <a:srgbClr val="FF0000"/>
              </a:solidFill>
            </a:endParaRPr>
          </a:p>
          <a:p>
            <a:pPr marL="0" indent="0" algn="just">
              <a:buFont typeface="Arial" pitchFamily="34" charset="0"/>
              <a:buNone/>
            </a:pPr>
            <a:r>
              <a:rPr lang="fr-FR" sz="3100" b="1" dirty="0" smtClean="0">
                <a:solidFill>
                  <a:srgbClr val="FF0000"/>
                </a:solidFill>
              </a:rPr>
              <a:t> </a:t>
            </a:r>
          </a:p>
          <a:p>
            <a:pPr algn="just"/>
            <a:endParaRPr lang="fr-FR" sz="6700" dirty="0"/>
          </a:p>
        </p:txBody>
      </p:sp>
      <p:sp>
        <p:nvSpPr>
          <p:cNvPr id="10" name="Rectangle 1"/>
          <p:cNvSpPr>
            <a:spLocks noChangeArrowheads="1"/>
          </p:cNvSpPr>
          <p:nvPr/>
        </p:nvSpPr>
        <p:spPr bwMode="auto">
          <a:xfrm>
            <a:off x="611560" y="1054477"/>
            <a:ext cx="504056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defRPr sz="6100">
                <a:solidFill>
                  <a:schemeClr val="tx1"/>
                </a:solidFill>
                <a:latin typeface="Arial" pitchFamily="34" charset="0"/>
                <a:cs typeface="Arial" pitchFamily="34" charset="0"/>
              </a:defRPr>
            </a:lvl1pPr>
            <a:lvl2pPr marL="742950" indent="-285750" eaLnBrk="0" hangingPunct="0">
              <a:spcBef>
                <a:spcPct val="20000"/>
              </a:spcBef>
              <a:buChar char="–"/>
              <a:defRPr sz="5300">
                <a:solidFill>
                  <a:schemeClr val="tx1"/>
                </a:solidFill>
                <a:latin typeface="Arial" pitchFamily="34" charset="0"/>
                <a:cs typeface="Arial" pitchFamily="34" charset="0"/>
              </a:defRPr>
            </a:lvl2pPr>
            <a:lvl3pPr marL="1143000" indent="-228600" eaLnBrk="0" hangingPunct="0">
              <a:spcBef>
                <a:spcPct val="20000"/>
              </a:spcBef>
              <a:buChar char="•"/>
              <a:defRPr sz="4600">
                <a:solidFill>
                  <a:schemeClr val="tx1"/>
                </a:solidFill>
                <a:latin typeface="Arial" pitchFamily="34" charset="0"/>
                <a:cs typeface="Arial" pitchFamily="34" charset="0"/>
              </a:defRPr>
            </a:lvl3pPr>
            <a:lvl4pPr marL="1600200" indent="-228600" eaLnBrk="0" hangingPunct="0">
              <a:spcBef>
                <a:spcPct val="20000"/>
              </a:spcBef>
              <a:buChar char="–"/>
              <a:defRPr sz="3800">
                <a:solidFill>
                  <a:schemeClr val="tx1"/>
                </a:solidFill>
                <a:latin typeface="Arial" pitchFamily="34" charset="0"/>
                <a:cs typeface="Arial" pitchFamily="34" charset="0"/>
              </a:defRPr>
            </a:lvl4pPr>
            <a:lvl5pPr marL="2057400" indent="-228600" eaLnBrk="0" hangingPunct="0">
              <a:spcBef>
                <a:spcPct val="20000"/>
              </a:spcBef>
              <a:buChar char="»"/>
              <a:defRPr sz="3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3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3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3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3800">
                <a:solidFill>
                  <a:schemeClr val="tx1"/>
                </a:solidFill>
                <a:latin typeface="Arial" pitchFamily="34" charset="0"/>
                <a:cs typeface="Arial" pitchFamily="34" charset="0"/>
              </a:defRPr>
            </a:lvl9pPr>
          </a:lstStyle>
          <a:p>
            <a:pPr algn="just" eaLnBrk="1" hangingPunct="1">
              <a:spcBef>
                <a:spcPct val="0"/>
              </a:spcBef>
              <a:buFontTx/>
              <a:buNone/>
            </a:pPr>
            <a:r>
              <a:rPr lang="fr-FR" altLang="fr-FR" sz="1800" b="1" dirty="0" smtClean="0">
                <a:solidFill>
                  <a:schemeClr val="bg1"/>
                </a:solidFill>
              </a:rPr>
              <a:t>I. 3 Le </a:t>
            </a:r>
            <a:r>
              <a:rPr lang="fr-FR" altLang="fr-FR" sz="1800" b="1" dirty="0">
                <a:solidFill>
                  <a:schemeClr val="bg1"/>
                </a:solidFill>
              </a:rPr>
              <a:t>comptage de groupes mixtes</a:t>
            </a:r>
          </a:p>
          <a:p>
            <a:pPr algn="just">
              <a:spcBef>
                <a:spcPct val="0"/>
              </a:spcBef>
              <a:buFontTx/>
              <a:buNone/>
            </a:pPr>
            <a:endParaRPr lang="fr-FR" altLang="fr-FR" sz="1800" dirty="0">
              <a:solidFill>
                <a:schemeClr val="bg1"/>
              </a:solidFill>
            </a:endParaRPr>
          </a:p>
        </p:txBody>
      </p:sp>
      <p:sp>
        <p:nvSpPr>
          <p:cNvPr id="7" name="Rectangle 3"/>
          <p:cNvSpPr>
            <a:spLocks noChangeArrowheads="1"/>
          </p:cNvSpPr>
          <p:nvPr/>
        </p:nvSpPr>
        <p:spPr bwMode="auto">
          <a:xfrm>
            <a:off x="179038" y="1671599"/>
            <a:ext cx="8846682"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6100">
                <a:solidFill>
                  <a:schemeClr val="tx1"/>
                </a:solidFill>
                <a:latin typeface="Arial" pitchFamily="34" charset="0"/>
                <a:cs typeface="Arial" pitchFamily="34" charset="0"/>
              </a:defRPr>
            </a:lvl1pPr>
            <a:lvl2pPr marL="742950" indent="-285750" eaLnBrk="0" hangingPunct="0">
              <a:spcBef>
                <a:spcPct val="20000"/>
              </a:spcBef>
              <a:buChar char="–"/>
              <a:defRPr sz="5300">
                <a:solidFill>
                  <a:schemeClr val="tx1"/>
                </a:solidFill>
                <a:latin typeface="Arial" pitchFamily="34" charset="0"/>
                <a:cs typeface="Arial" pitchFamily="34" charset="0"/>
              </a:defRPr>
            </a:lvl2pPr>
            <a:lvl3pPr marL="1143000" indent="-228600" eaLnBrk="0" hangingPunct="0">
              <a:spcBef>
                <a:spcPct val="20000"/>
              </a:spcBef>
              <a:buChar char="•"/>
              <a:defRPr sz="4600">
                <a:solidFill>
                  <a:schemeClr val="tx1"/>
                </a:solidFill>
                <a:latin typeface="Arial" pitchFamily="34" charset="0"/>
                <a:cs typeface="Arial" pitchFamily="34" charset="0"/>
              </a:defRPr>
            </a:lvl3pPr>
            <a:lvl4pPr marL="1600200" indent="-228600" eaLnBrk="0" hangingPunct="0">
              <a:spcBef>
                <a:spcPct val="20000"/>
              </a:spcBef>
              <a:buChar char="–"/>
              <a:defRPr sz="3800">
                <a:solidFill>
                  <a:schemeClr val="tx1"/>
                </a:solidFill>
                <a:latin typeface="Arial" pitchFamily="34" charset="0"/>
                <a:cs typeface="Arial" pitchFamily="34" charset="0"/>
              </a:defRPr>
            </a:lvl4pPr>
            <a:lvl5pPr marL="2057400" indent="-228600" eaLnBrk="0" hangingPunct="0">
              <a:spcBef>
                <a:spcPct val="20000"/>
              </a:spcBef>
              <a:buChar char="»"/>
              <a:defRPr sz="3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3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3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3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3800">
                <a:solidFill>
                  <a:schemeClr val="tx1"/>
                </a:solidFill>
                <a:latin typeface="Arial" pitchFamily="34" charset="0"/>
                <a:cs typeface="Arial" pitchFamily="34" charset="0"/>
              </a:defRPr>
            </a:lvl9pPr>
          </a:lstStyle>
          <a:p>
            <a:pPr algn="just" eaLnBrk="1" hangingPunct="1">
              <a:spcBef>
                <a:spcPct val="0"/>
              </a:spcBef>
              <a:buFontTx/>
              <a:buNone/>
            </a:pPr>
            <a:r>
              <a:rPr lang="fr-FR" altLang="fr-FR" sz="2000" dirty="0" smtClean="0">
                <a:solidFill>
                  <a:schemeClr val="bg1"/>
                </a:solidFill>
              </a:rPr>
              <a:t>Lorsqu'il </a:t>
            </a:r>
            <a:r>
              <a:rPr lang="fr-FR" altLang="fr-FR" sz="2000" dirty="0">
                <a:solidFill>
                  <a:schemeClr val="bg1"/>
                </a:solidFill>
              </a:rPr>
              <a:t>s'agit de compter des groupes mixtes (ex : rassemblements de canards, concentrations de limicoles). On peut alors compter espèce par espèce, l'une après l'autre, ou bien, pour les compteurs plus expérimentés, compter toutes les espèces simultanément. Dans tous les cas, lorsqu'on est à plusieurs observateurs, il peut être intéressant de se répartir les espèces.</a:t>
            </a:r>
          </a:p>
        </p:txBody>
      </p:sp>
      <p:pic>
        <p:nvPicPr>
          <p:cNvPr id="112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00100" y="3302815"/>
            <a:ext cx="7358114" cy="37940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98948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67544" y="32859"/>
            <a:ext cx="8229600" cy="576064"/>
          </a:xfrm>
        </p:spPr>
        <p:txBody>
          <a:bodyPr>
            <a:normAutofit/>
          </a:bodyPr>
          <a:lstStyle/>
          <a:p>
            <a:r>
              <a:rPr lang="fr-FR" sz="2800" b="1" dirty="0" smtClean="0">
                <a:solidFill>
                  <a:srgbClr val="FF0000"/>
                </a:solidFill>
              </a:rPr>
              <a:t>1 Comptage précis  </a:t>
            </a:r>
            <a:endParaRPr lang="fr-FR" sz="2800" b="1" dirty="0">
              <a:solidFill>
                <a:srgbClr val="FF0000"/>
              </a:solidFill>
            </a:endParaRPr>
          </a:p>
        </p:txBody>
      </p:sp>
      <p:sp>
        <p:nvSpPr>
          <p:cNvPr id="5" name="Titre 1"/>
          <p:cNvSpPr>
            <a:spLocks noGrp="1"/>
          </p:cNvSpPr>
          <p:nvPr>
            <p:ph idx="1"/>
          </p:nvPr>
        </p:nvSpPr>
        <p:spPr>
          <a:xfrm>
            <a:off x="251520" y="548680"/>
            <a:ext cx="8640960" cy="1728192"/>
          </a:xfrm>
          <a:solidFill>
            <a:schemeClr val="bg1">
              <a:lumMod val="95000"/>
            </a:schemeClr>
          </a:solidFill>
        </p:spPr>
        <p:txBody>
          <a:bodyPr>
            <a:normAutofit/>
          </a:bodyPr>
          <a:lstStyle/>
          <a:p>
            <a:pPr algn="just"/>
            <a:r>
              <a:rPr lang="fr-FR" sz="2000" b="1" dirty="0"/>
              <a:t>L</a:t>
            </a:r>
            <a:r>
              <a:rPr lang="fr-FR" sz="2000" b="1" dirty="0" smtClean="0"/>
              <a:t>e </a:t>
            </a:r>
            <a:r>
              <a:rPr lang="fr-FR" sz="2000" b="1" dirty="0"/>
              <a:t>comptage </a:t>
            </a:r>
            <a:r>
              <a:rPr lang="fr-FR" sz="2000" b="1" dirty="0" smtClean="0"/>
              <a:t>précis est  </a:t>
            </a:r>
            <a:r>
              <a:rPr lang="fr-FR" sz="2000" b="1" dirty="0"/>
              <a:t>pratique lorsque le groupe d'oiseaux est homogène ou pour les groupes en vol quand il s'agit d'espèces de grande taille (ex : vols de grues ou d'oies, en formation en V). Le comptage est réalisable pour des petits </a:t>
            </a:r>
            <a:r>
              <a:rPr lang="fr-FR" sz="2000" b="1" dirty="0" smtClean="0"/>
              <a:t>effectifs</a:t>
            </a:r>
            <a:endParaRPr lang="fr-FR" sz="2000" b="1" dirty="0"/>
          </a:p>
        </p:txBody>
      </p:sp>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71472" y="2499612"/>
            <a:ext cx="8001056" cy="4358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41006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699" y="0"/>
            <a:ext cx="8229600" cy="836712"/>
          </a:xfrm>
        </p:spPr>
        <p:txBody>
          <a:bodyPr>
            <a:normAutofit/>
          </a:bodyPr>
          <a:lstStyle/>
          <a:p>
            <a:r>
              <a:rPr lang="fr-FR" b="1" dirty="0" smtClean="0"/>
              <a:t>2   </a:t>
            </a:r>
            <a:r>
              <a:rPr lang="fr-FR" b="1" dirty="0"/>
              <a:t>Les méthodes </a:t>
            </a:r>
            <a:r>
              <a:rPr lang="fr-FR" b="1" dirty="0" smtClean="0"/>
              <a:t>d’estimation</a:t>
            </a:r>
            <a:endParaRPr lang="fr-FR" dirty="0"/>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91680" y="1965324"/>
            <a:ext cx="6120680" cy="4640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Espace réservé du contenu 2"/>
          <p:cNvSpPr txBox="1">
            <a:spLocks/>
          </p:cNvSpPr>
          <p:nvPr/>
        </p:nvSpPr>
        <p:spPr>
          <a:xfrm>
            <a:off x="251520" y="1052736"/>
            <a:ext cx="8784976" cy="1368152"/>
          </a:xfrm>
          <a:prstGeom prst="rect">
            <a:avLst/>
          </a:prstGeom>
          <a:solidFill>
            <a:srgbClr val="FFC000"/>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fr-FR" sz="2800" b="1" dirty="0" smtClean="0"/>
              <a:t>Lorsque l'on n'est pas en mesure d'effectuer un </a:t>
            </a:r>
            <a:r>
              <a:rPr lang="fr-FR" sz="2800" b="1" dirty="0" smtClean="0">
                <a:solidFill>
                  <a:srgbClr val="FF0000"/>
                </a:solidFill>
              </a:rPr>
              <a:t>comptage précis</a:t>
            </a:r>
            <a:r>
              <a:rPr lang="fr-FR" sz="2800" b="1" dirty="0" smtClean="0"/>
              <a:t>, on peut recourir à différentes techniques pour estimer le nombre d'oiseaux observés. </a:t>
            </a:r>
            <a:endParaRPr lang="fr-FR" sz="2800" b="1" dirty="0"/>
          </a:p>
        </p:txBody>
      </p:sp>
      <p:sp>
        <p:nvSpPr>
          <p:cNvPr id="5" name="Espace réservé du contenu 2"/>
          <p:cNvSpPr txBox="1">
            <a:spLocks/>
          </p:cNvSpPr>
          <p:nvPr/>
        </p:nvSpPr>
        <p:spPr>
          <a:xfrm>
            <a:off x="359532" y="4725144"/>
            <a:ext cx="8784976" cy="1368152"/>
          </a:xfrm>
          <a:prstGeom prst="rect">
            <a:avLst/>
          </a:prstGeom>
          <a:solidFill>
            <a:srgbClr val="FFC000"/>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fr-FR" sz="2800" b="1" dirty="0" smtClean="0"/>
              <a:t>Par bloc </a:t>
            </a:r>
          </a:p>
          <a:p>
            <a:pPr algn="just"/>
            <a:r>
              <a:rPr lang="fr-FR" sz="2800" b="1" dirty="0" smtClean="0"/>
              <a:t>Par pattern (motif)</a:t>
            </a:r>
          </a:p>
          <a:p>
            <a:pPr algn="just"/>
            <a:r>
              <a:rPr lang="fr-FR" sz="2800" b="1" dirty="0" smtClean="0"/>
              <a:t>Par multiplication des groupes </a:t>
            </a:r>
          </a:p>
          <a:p>
            <a:pPr algn="just"/>
            <a:r>
              <a:rPr lang="fr-FR" sz="2800" b="1" dirty="0" smtClean="0"/>
              <a:t>Par pourcentage. </a:t>
            </a:r>
            <a:endParaRPr lang="fr-FR" sz="2800" b="1" dirty="0"/>
          </a:p>
        </p:txBody>
      </p:sp>
    </p:spTree>
    <p:extLst>
      <p:ext uri="{BB962C8B-B14F-4D97-AF65-F5344CB8AC3E}">
        <p14:creationId xmlns="" xmlns:p14="http://schemas.microsoft.com/office/powerpoint/2010/main" val="566953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500066" y="1173194"/>
            <a:ext cx="8143900" cy="3970318"/>
          </a:xfrm>
          <a:prstGeom prst="rect">
            <a:avLst/>
          </a:prstGeom>
          <a:solidFill>
            <a:srgbClr val="FFF3E5"/>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800" b="1" i="0" strike="noStrike" cap="none" normalizeH="0" baseline="0" dirty="0" smtClean="0">
                <a:ln>
                  <a:noFill/>
                </a:ln>
                <a:effectLst/>
                <a:latin typeface="+mj-lt"/>
                <a:ea typeface="Times New Roman" pitchFamily="18" charset="0"/>
                <a:cs typeface="Arial" pitchFamily="34" charset="0"/>
              </a:rPr>
              <a:t>Règne animal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800" b="0" i="0"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i="0" strike="noStrike" cap="none" normalizeH="0" baseline="0" dirty="0" smtClean="0">
                <a:ln>
                  <a:noFill/>
                </a:ln>
                <a:effectLst/>
                <a:latin typeface="+mj-lt"/>
                <a:ea typeface="Times New Roman" pitchFamily="18" charset="0"/>
                <a:cs typeface="Arial" pitchFamily="34" charset="0"/>
              </a:rPr>
              <a:t>	Sous-règne : </a:t>
            </a:r>
            <a:r>
              <a:rPr kumimoji="0" lang="fr-FR" sz="2800" b="1" i="0" strike="noStrike" cap="none" normalizeH="0" baseline="0" dirty="0" smtClean="0">
                <a:ln>
                  <a:noFill/>
                </a:ln>
                <a:effectLst/>
                <a:latin typeface="+mj-lt"/>
                <a:ea typeface="Times New Roman" pitchFamily="18" charset="0"/>
                <a:cs typeface="Arial" pitchFamily="34" charset="0"/>
              </a:rPr>
              <a:t>Métazoaires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800" b="0" i="0"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i="0" strike="noStrike" cap="none" normalizeH="0" baseline="0" dirty="0" smtClean="0">
                <a:ln>
                  <a:noFill/>
                </a:ln>
                <a:effectLst/>
                <a:latin typeface="+mj-lt"/>
                <a:ea typeface="Times New Roman" pitchFamily="18" charset="0"/>
                <a:cs typeface="Arial" pitchFamily="34" charset="0"/>
              </a:rPr>
              <a:t>		Embranchement :</a:t>
            </a:r>
            <a:r>
              <a:rPr kumimoji="0" lang="fr-FR" sz="2800" b="0" i="0" strike="noStrike" cap="none" normalizeH="0" baseline="0" dirty="0" smtClean="0">
                <a:ln>
                  <a:noFill/>
                </a:ln>
                <a:effectLst/>
                <a:latin typeface="+mj-lt"/>
                <a:ea typeface="Times New Roman" pitchFamily="18" charset="0"/>
                <a:cs typeface="Arial" pitchFamily="34" charset="0"/>
              </a:rPr>
              <a:t> </a:t>
            </a:r>
            <a:r>
              <a:rPr kumimoji="0" lang="fr-FR" sz="2800" b="1" i="0" strike="noStrike" cap="none" normalizeH="0" baseline="0" dirty="0" smtClean="0">
                <a:ln>
                  <a:noFill/>
                </a:ln>
                <a:effectLst/>
                <a:latin typeface="+mj-lt"/>
                <a:ea typeface="Times New Roman" pitchFamily="18" charset="0"/>
                <a:cs typeface="Arial" pitchFamily="34" charset="0"/>
              </a:rPr>
              <a:t>Cordés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800" b="0" i="0"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i="0" strike="noStrike" cap="none" normalizeH="0" baseline="0" dirty="0" smtClean="0">
                <a:ln>
                  <a:noFill/>
                </a:ln>
                <a:effectLst/>
                <a:latin typeface="+mj-lt"/>
                <a:ea typeface="Times New Roman" pitchFamily="18" charset="0"/>
                <a:cs typeface="Arial" pitchFamily="34" charset="0"/>
              </a:rPr>
              <a:t>			</a:t>
            </a:r>
            <a:endParaRPr kumimoji="0" lang="fr-FR" sz="2800" b="1" i="0" strike="noStrike" cap="none" normalizeH="0" baseline="0" dirty="0" smtClean="0">
              <a:ln>
                <a:noFill/>
              </a:ln>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sz="2800" dirty="0" smtClean="0">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b="0" i="0" strike="noStrike" cap="none" normalizeH="0" baseline="0" dirty="0" smtClean="0">
                <a:ln>
                  <a:noFill/>
                </a:ln>
                <a:effectLst/>
                <a:latin typeface="+mj-lt"/>
                <a:ea typeface="Times New Roman" pitchFamily="18" charset="0"/>
                <a:cs typeface="Arial" pitchFamily="34" charset="0"/>
              </a:rPr>
              <a:t>				Classe :</a:t>
            </a:r>
            <a:r>
              <a:rPr kumimoji="0" lang="fr-FR" sz="2800" b="0" i="0" strike="noStrike" cap="none" normalizeH="0" baseline="0" dirty="0" smtClean="0">
                <a:ln>
                  <a:noFill/>
                </a:ln>
                <a:solidFill>
                  <a:srgbClr val="8A3CC4"/>
                </a:solidFill>
                <a:effectLst/>
                <a:latin typeface="+mj-lt"/>
                <a:ea typeface="Times New Roman" pitchFamily="18" charset="0"/>
                <a:cs typeface="Arial" pitchFamily="34" charset="0"/>
              </a:rPr>
              <a:t> </a:t>
            </a:r>
            <a:r>
              <a:rPr kumimoji="0" lang="fr-FR" sz="2800" b="1" i="0" strike="noStrike" cap="none" normalizeH="0" baseline="0" dirty="0" smtClean="0">
                <a:ln>
                  <a:noFill/>
                </a:ln>
                <a:solidFill>
                  <a:srgbClr val="8A3CC4"/>
                </a:solidFill>
                <a:latin typeface="+mj-lt"/>
                <a:ea typeface="Times New Roman" pitchFamily="18" charset="0"/>
                <a:cs typeface="Arial" pitchFamily="34" charset="0"/>
              </a:rPr>
              <a:t>Oiseaux</a:t>
            </a:r>
            <a:endParaRPr kumimoji="0" lang="fr-FR" sz="2800" b="0" i="0" strike="noStrike" cap="none" normalizeH="0" baseline="0" dirty="0" smtClean="0">
              <a:ln>
                <a:noFill/>
              </a:ln>
              <a:solidFill>
                <a:srgbClr val="8A3CC4"/>
              </a:solidFill>
              <a:latin typeface="+mj-lt"/>
              <a:cs typeface="Arial" pitchFamily="34" charset="0"/>
            </a:endParaRPr>
          </a:p>
        </p:txBody>
      </p:sp>
      <p:pic>
        <p:nvPicPr>
          <p:cNvPr id="31748" name="Picture 4"/>
          <p:cNvPicPr>
            <a:picLocks noChangeAspect="1" noChangeArrowheads="1"/>
          </p:cNvPicPr>
          <p:nvPr/>
        </p:nvPicPr>
        <p:blipFill>
          <a:blip r:embed="rId2" cstate="print"/>
          <a:srcRect/>
          <a:stretch>
            <a:fillRect/>
          </a:stretch>
        </p:blipFill>
        <p:spPr bwMode="auto">
          <a:xfrm>
            <a:off x="5857884" y="1071546"/>
            <a:ext cx="2767018" cy="3450147"/>
          </a:xfrm>
          <a:prstGeom prst="rect">
            <a:avLst/>
          </a:prstGeom>
          <a:noFill/>
          <a:ln w="9525">
            <a:noFill/>
            <a:miter lim="800000"/>
            <a:headEnd/>
            <a:tailEnd/>
          </a:ln>
          <a:effectLst>
            <a:softEdge rad="317500"/>
          </a:effectLst>
        </p:spPr>
      </p:pic>
      <p:sp>
        <p:nvSpPr>
          <p:cNvPr id="3" name="Text Box 4"/>
          <p:cNvSpPr txBox="1">
            <a:spLocks noChangeArrowheads="1"/>
          </p:cNvSpPr>
          <p:nvPr/>
        </p:nvSpPr>
        <p:spPr bwMode="auto">
          <a:xfrm>
            <a:off x="214282" y="214290"/>
            <a:ext cx="6125176" cy="400110"/>
          </a:xfrm>
          <a:prstGeom prst="rect">
            <a:avLst/>
          </a:prstGeom>
          <a:gradFill flip="none" rotWithShape="1">
            <a:gsLst>
              <a:gs pos="0">
                <a:schemeClr val="bg2">
                  <a:lumMod val="25000"/>
                  <a:shade val="30000"/>
                  <a:satMod val="115000"/>
                  <a:alpha val="0"/>
                </a:schemeClr>
              </a:gs>
              <a:gs pos="50000">
                <a:schemeClr val="bg2">
                  <a:lumMod val="25000"/>
                  <a:shade val="67500"/>
                  <a:satMod val="115000"/>
                </a:schemeClr>
              </a:gs>
              <a:gs pos="100000">
                <a:schemeClr val="bg2">
                  <a:lumMod val="25000"/>
                  <a:shade val="100000"/>
                  <a:satMod val="115000"/>
                </a:schemeClr>
              </a:gs>
            </a:gsLst>
            <a:lin ang="10800000" scaled="1"/>
            <a:tileRect/>
          </a:gradFill>
          <a:ln w="9525">
            <a:noFill/>
            <a:miter lim="800000"/>
            <a:headEnd/>
            <a:tailEnd/>
          </a:ln>
          <a:effectLst>
            <a:innerShdw blurRad="63500" dist="50800" dir="13500000">
              <a:prstClr val="black">
                <a:alpha val="50000"/>
              </a:prstClr>
            </a:innerShdw>
          </a:effectLst>
        </p:spPr>
        <p:txBody>
          <a:bodyPr wrap="square">
            <a:spAutoFit/>
          </a:bodyPr>
          <a:lstStyle/>
          <a:p>
            <a:pPr>
              <a:spcBef>
                <a:spcPct val="0"/>
              </a:spcBef>
              <a:defRPr/>
            </a:pPr>
            <a:r>
              <a:rPr lang="fr-FR" sz="2000" dirty="0" smtClean="0">
                <a:solidFill>
                  <a:schemeClr val="bg1"/>
                </a:solidFill>
                <a:latin typeface="Futura XBlk BT" pitchFamily="34" charset="0"/>
              </a:rPr>
              <a:t>Position des oiseaux dans le règne animal </a:t>
            </a:r>
            <a:endParaRPr lang="fr-FR" sz="2000" dirty="0">
              <a:solidFill>
                <a:schemeClr val="bg1"/>
              </a:solidFill>
              <a:effectLst/>
              <a:latin typeface="Futura XBlk BT" pitchFamily="34" charset="0"/>
            </a:endParaRPr>
          </a:p>
        </p:txBody>
      </p:sp>
      <p:pic>
        <p:nvPicPr>
          <p:cNvPr id="31746" name="Picture 2"/>
          <p:cNvPicPr>
            <a:picLocks noChangeAspect="1" noChangeArrowheads="1"/>
          </p:cNvPicPr>
          <p:nvPr/>
        </p:nvPicPr>
        <p:blipFill>
          <a:blip r:embed="rId3" cstate="print"/>
          <a:srcRect/>
          <a:stretch>
            <a:fillRect/>
          </a:stretch>
        </p:blipFill>
        <p:spPr bwMode="auto">
          <a:xfrm>
            <a:off x="1798618" y="4786322"/>
            <a:ext cx="2201878" cy="1651409"/>
          </a:xfrm>
          <a:prstGeom prst="rect">
            <a:avLst/>
          </a:prstGeom>
          <a:noFill/>
          <a:ln w="155575">
            <a:solidFill>
              <a:srgbClr val="FFF3E5"/>
            </a:solidFill>
            <a:miter lim="800000"/>
            <a:headEnd/>
            <a:tailEnd/>
          </a:ln>
          <a:effectLst/>
        </p:spPr>
      </p:pic>
      <p:pic>
        <p:nvPicPr>
          <p:cNvPr id="31747" name="Picture 3"/>
          <p:cNvPicPr>
            <a:picLocks noChangeAspect="1" noChangeArrowheads="1"/>
          </p:cNvPicPr>
          <p:nvPr/>
        </p:nvPicPr>
        <p:blipFill>
          <a:blip r:embed="rId4" cstate="print"/>
          <a:srcRect/>
          <a:stretch>
            <a:fillRect/>
          </a:stretch>
        </p:blipFill>
        <p:spPr bwMode="auto">
          <a:xfrm>
            <a:off x="668310" y="3357562"/>
            <a:ext cx="1643074" cy="1643074"/>
          </a:xfrm>
          <a:prstGeom prst="rect">
            <a:avLst/>
          </a:prstGeom>
          <a:noFill/>
          <a:ln w="9525">
            <a:noFill/>
            <a:miter lim="800000"/>
            <a:headEnd/>
            <a:tailEnd/>
          </a:ln>
        </p:spPr>
      </p:pic>
      <p:sp>
        <p:nvSpPr>
          <p:cNvPr id="7" name="Rectangle 6"/>
          <p:cNvSpPr/>
          <p:nvPr/>
        </p:nvSpPr>
        <p:spPr>
          <a:xfrm>
            <a:off x="3244852" y="3760790"/>
            <a:ext cx="5268938" cy="523220"/>
          </a:xfrm>
          <a:prstGeom prst="rect">
            <a:avLst/>
          </a:prstGeom>
        </p:spPr>
        <p:txBody>
          <a:bodyPr wrap="square">
            <a:spAutoFit/>
          </a:bodyPr>
          <a:lstStyle/>
          <a:p>
            <a:pPr lvl="0" eaLnBrk="0" fontAlgn="base" hangingPunct="0">
              <a:spcBef>
                <a:spcPct val="0"/>
              </a:spcBef>
              <a:spcAft>
                <a:spcPct val="0"/>
              </a:spcAft>
            </a:pPr>
            <a:r>
              <a:rPr lang="fr-FR" sz="2800" dirty="0" smtClean="0">
                <a:solidFill>
                  <a:prstClr val="black"/>
                </a:solidFill>
                <a:ea typeface="Times New Roman" pitchFamily="18" charset="0"/>
                <a:cs typeface="Arial" pitchFamily="34" charset="0"/>
              </a:rPr>
              <a:t>Sous-embranchement : </a:t>
            </a:r>
            <a:r>
              <a:rPr lang="fr-FR" sz="2800" b="1" dirty="0" smtClean="0">
                <a:solidFill>
                  <a:prstClr val="black"/>
                </a:solidFill>
                <a:ea typeface="Times New Roman" pitchFamily="18" charset="0"/>
                <a:cs typeface="Arial" pitchFamily="34" charset="0"/>
              </a:rPr>
              <a:t>Vertébrés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699" y="0"/>
            <a:ext cx="8229600" cy="836712"/>
          </a:xfrm>
        </p:spPr>
        <p:txBody>
          <a:bodyPr>
            <a:normAutofit/>
          </a:bodyPr>
          <a:lstStyle/>
          <a:p>
            <a:r>
              <a:rPr lang="fr-FR" b="1" dirty="0" smtClean="0"/>
              <a:t>2   </a:t>
            </a:r>
            <a:r>
              <a:rPr lang="fr-FR" b="1" dirty="0"/>
              <a:t>Les méthodes </a:t>
            </a:r>
            <a:r>
              <a:rPr lang="fr-FR" b="1" dirty="0" smtClean="0"/>
              <a:t>d’estimation</a:t>
            </a:r>
            <a:endParaRPr lang="fr-FR"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11560" y="623654"/>
            <a:ext cx="7704856" cy="57823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077297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699" y="0"/>
            <a:ext cx="8229600" cy="836712"/>
          </a:xfrm>
        </p:spPr>
        <p:txBody>
          <a:bodyPr>
            <a:normAutofit/>
          </a:bodyPr>
          <a:lstStyle/>
          <a:p>
            <a:r>
              <a:rPr lang="fr-FR" b="1" dirty="0" smtClean="0"/>
              <a:t>2   </a:t>
            </a:r>
            <a:r>
              <a:rPr lang="fr-FR" b="1" dirty="0"/>
              <a:t>Les méthodes </a:t>
            </a:r>
            <a:r>
              <a:rPr lang="fr-FR" b="1" dirty="0" smtClean="0"/>
              <a:t>d’estimation</a:t>
            </a:r>
            <a:endParaRPr lang="fr-FR" dirty="0"/>
          </a:p>
        </p:txBody>
      </p:sp>
      <p:pic>
        <p:nvPicPr>
          <p:cNvPr id="205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3528" y="924244"/>
            <a:ext cx="8568951" cy="50970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76596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699" y="0"/>
            <a:ext cx="8229600" cy="836712"/>
          </a:xfrm>
        </p:spPr>
        <p:txBody>
          <a:bodyPr>
            <a:normAutofit/>
          </a:bodyPr>
          <a:lstStyle/>
          <a:p>
            <a:r>
              <a:rPr lang="fr-FR" b="1" dirty="0" smtClean="0"/>
              <a:t>2   </a:t>
            </a:r>
            <a:r>
              <a:rPr lang="fr-FR" b="1" dirty="0"/>
              <a:t>Les méthodes </a:t>
            </a:r>
            <a:r>
              <a:rPr lang="fr-FR" b="1" dirty="0" smtClean="0"/>
              <a:t>d’estimation</a:t>
            </a:r>
            <a:endParaRPr lang="fr-FR" dirty="0"/>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9552" y="1556792"/>
            <a:ext cx="7943002" cy="48736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49596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35699" y="0"/>
            <a:ext cx="8229600" cy="836712"/>
          </a:xfrm>
        </p:spPr>
        <p:txBody>
          <a:bodyPr>
            <a:normAutofit/>
          </a:bodyPr>
          <a:lstStyle/>
          <a:p>
            <a:r>
              <a:rPr lang="fr-FR" b="1" dirty="0" smtClean="0">
                <a:solidFill>
                  <a:srgbClr val="FF0000"/>
                </a:solidFill>
              </a:rPr>
              <a:t>2   </a:t>
            </a:r>
            <a:r>
              <a:rPr lang="fr-FR" b="1" dirty="0">
                <a:solidFill>
                  <a:srgbClr val="FF0000"/>
                </a:solidFill>
              </a:rPr>
              <a:t>Les méthodes </a:t>
            </a:r>
            <a:r>
              <a:rPr lang="fr-FR" b="1" dirty="0" smtClean="0">
                <a:solidFill>
                  <a:srgbClr val="FF0000"/>
                </a:solidFill>
              </a:rPr>
              <a:t>d’estimation</a:t>
            </a:r>
            <a:endParaRPr lang="fr-FR"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3568" y="1988840"/>
            <a:ext cx="7920879" cy="46982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27584" y="762180"/>
            <a:ext cx="4572000" cy="1200329"/>
          </a:xfrm>
          <a:prstGeom prst="rect">
            <a:avLst/>
          </a:prstGeom>
          <a:solidFill>
            <a:schemeClr val="accent2">
              <a:lumMod val="20000"/>
              <a:lumOff val="80000"/>
            </a:schemeClr>
          </a:solidFill>
        </p:spPr>
        <p:txBody>
          <a:bodyPr>
            <a:spAutoFit/>
          </a:bodyPr>
          <a:lstStyle/>
          <a:p>
            <a:endParaRPr lang="fr-FR" dirty="0"/>
          </a:p>
          <a:p>
            <a:r>
              <a:rPr lang="fr-FR" dirty="0"/>
              <a:t>Densité : hétérogène, variable</a:t>
            </a:r>
          </a:p>
          <a:p>
            <a:r>
              <a:rPr lang="fr-FR" dirty="0"/>
              <a:t>Taille du groupe : &lt;500</a:t>
            </a:r>
          </a:p>
          <a:p>
            <a:r>
              <a:rPr lang="fr-FR" dirty="0"/>
              <a:t>Taille des blocs : 50</a:t>
            </a:r>
          </a:p>
        </p:txBody>
      </p:sp>
    </p:spTree>
    <p:extLst>
      <p:ext uri="{BB962C8B-B14F-4D97-AF65-F5344CB8AC3E}">
        <p14:creationId xmlns="" xmlns:p14="http://schemas.microsoft.com/office/powerpoint/2010/main" val="7083625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83769" y="692696"/>
            <a:ext cx="8229600" cy="922114"/>
          </a:xfrm>
        </p:spPr>
        <p:txBody>
          <a:bodyPr>
            <a:normAutofit/>
          </a:bodyPr>
          <a:lstStyle/>
          <a:p>
            <a:r>
              <a:rPr lang="fr-FR" dirty="0">
                <a:solidFill>
                  <a:srgbClr val="FF0000"/>
                </a:solidFill>
              </a:rPr>
              <a:t>Le comptage par motif (ou pattern</a:t>
            </a:r>
            <a:r>
              <a:rPr lang="fr-FR" dirty="0" smtClean="0">
                <a:solidFill>
                  <a:srgbClr val="FF0000"/>
                </a:solidFill>
              </a:rPr>
              <a:t>)</a:t>
            </a:r>
            <a:endParaRPr lang="fr-FR" dirty="0">
              <a:solidFill>
                <a:srgbClr val="FF0000"/>
              </a:solidFill>
            </a:endParaRPr>
          </a:p>
        </p:txBody>
      </p:sp>
      <p:sp>
        <p:nvSpPr>
          <p:cNvPr id="5" name="Rectangle 1"/>
          <p:cNvSpPr>
            <a:spLocks noChangeArrowheads="1"/>
          </p:cNvSpPr>
          <p:nvPr/>
        </p:nvSpPr>
        <p:spPr bwMode="auto">
          <a:xfrm>
            <a:off x="368759" y="2173506"/>
            <a:ext cx="878497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defRPr sz="6100">
                <a:solidFill>
                  <a:schemeClr val="tx1"/>
                </a:solidFill>
                <a:latin typeface="Arial" pitchFamily="34" charset="0"/>
                <a:cs typeface="Arial" pitchFamily="34" charset="0"/>
              </a:defRPr>
            </a:lvl1pPr>
            <a:lvl2pPr marL="742950" indent="-285750" eaLnBrk="0" hangingPunct="0">
              <a:spcBef>
                <a:spcPct val="20000"/>
              </a:spcBef>
              <a:buChar char="–"/>
              <a:defRPr sz="5300">
                <a:solidFill>
                  <a:schemeClr val="tx1"/>
                </a:solidFill>
                <a:latin typeface="Arial" pitchFamily="34" charset="0"/>
                <a:cs typeface="Arial" pitchFamily="34" charset="0"/>
              </a:defRPr>
            </a:lvl2pPr>
            <a:lvl3pPr marL="1143000" indent="-228600" eaLnBrk="0" hangingPunct="0">
              <a:spcBef>
                <a:spcPct val="20000"/>
              </a:spcBef>
              <a:buChar char="•"/>
              <a:defRPr sz="4600">
                <a:solidFill>
                  <a:schemeClr val="tx1"/>
                </a:solidFill>
                <a:latin typeface="Arial" pitchFamily="34" charset="0"/>
                <a:cs typeface="Arial" pitchFamily="34" charset="0"/>
              </a:defRPr>
            </a:lvl3pPr>
            <a:lvl4pPr marL="1600200" indent="-228600" eaLnBrk="0" hangingPunct="0">
              <a:spcBef>
                <a:spcPct val="20000"/>
              </a:spcBef>
              <a:buChar char="–"/>
              <a:defRPr sz="3800">
                <a:solidFill>
                  <a:schemeClr val="tx1"/>
                </a:solidFill>
                <a:latin typeface="Arial" pitchFamily="34" charset="0"/>
                <a:cs typeface="Arial" pitchFamily="34" charset="0"/>
              </a:defRPr>
            </a:lvl4pPr>
            <a:lvl5pPr marL="2057400" indent="-228600" eaLnBrk="0" hangingPunct="0">
              <a:spcBef>
                <a:spcPct val="20000"/>
              </a:spcBef>
              <a:buChar char="»"/>
              <a:defRPr sz="3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3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3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3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3800">
                <a:solidFill>
                  <a:schemeClr val="tx1"/>
                </a:solidFill>
                <a:latin typeface="Arial" pitchFamily="34" charset="0"/>
                <a:cs typeface="Arial" pitchFamily="34" charset="0"/>
              </a:defRPr>
            </a:lvl9pPr>
          </a:lstStyle>
          <a:p>
            <a:pPr algn="just">
              <a:spcBef>
                <a:spcPct val="0"/>
              </a:spcBef>
              <a:buFontTx/>
              <a:buNone/>
            </a:pPr>
            <a:r>
              <a:rPr lang="fr-FR" altLang="fr-FR" sz="2800" u="sng" dirty="0" smtClean="0">
                <a:solidFill>
                  <a:schemeClr val="bg1"/>
                </a:solidFill>
              </a:rPr>
              <a:t>Principe </a:t>
            </a:r>
            <a:r>
              <a:rPr lang="fr-FR" altLang="fr-FR" sz="2800" u="sng" dirty="0">
                <a:solidFill>
                  <a:schemeClr val="bg1"/>
                </a:solidFill>
              </a:rPr>
              <a:t>: </a:t>
            </a:r>
            <a:r>
              <a:rPr lang="fr-FR" altLang="fr-FR" sz="2800" dirty="0">
                <a:solidFill>
                  <a:schemeClr val="bg1"/>
                </a:solidFill>
              </a:rPr>
              <a:t>compter le nombre d'oiseaux sur une zone qui constituera le "motif", puis compter le nombre de "motifs" similaires constituant le groupe.</a:t>
            </a:r>
          </a:p>
          <a:p>
            <a:pPr>
              <a:spcBef>
                <a:spcPct val="0"/>
              </a:spcBef>
              <a:buFontTx/>
              <a:buNone/>
            </a:pPr>
            <a:endParaRPr lang="fr-FR" altLang="fr-FR" sz="2400" dirty="0">
              <a:solidFill>
                <a:schemeClr val="bg1"/>
              </a:solidFill>
            </a:endParaRPr>
          </a:p>
        </p:txBody>
      </p:sp>
      <p:sp>
        <p:nvSpPr>
          <p:cNvPr id="6" name="Titre 1"/>
          <p:cNvSpPr txBox="1">
            <a:spLocks/>
          </p:cNvSpPr>
          <p:nvPr/>
        </p:nvSpPr>
        <p:spPr>
          <a:xfrm>
            <a:off x="457200" y="274638"/>
            <a:ext cx="8229600" cy="418058"/>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400" b="1" dirty="0" smtClean="0">
                <a:solidFill>
                  <a:srgbClr val="FF0000"/>
                </a:solidFill>
              </a:rPr>
              <a:t>2   Les méthodes d’estimation</a:t>
            </a:r>
            <a:r>
              <a:rPr lang="fr-FR" b="1" dirty="0" smtClean="0">
                <a:solidFill>
                  <a:srgbClr val="FF0000"/>
                </a:solidFill>
              </a:rPr>
              <a:t> </a:t>
            </a:r>
            <a:r>
              <a:rPr lang="fr-FR" dirty="0" smtClean="0"/>
              <a:t/>
            </a:r>
            <a:br>
              <a:rPr lang="fr-FR" dirty="0" smtClean="0"/>
            </a:br>
            <a:endParaRPr lang="fr-FR" dirty="0"/>
          </a:p>
        </p:txBody>
      </p:sp>
    </p:spTree>
    <p:extLst>
      <p:ext uri="{BB962C8B-B14F-4D97-AF65-F5344CB8AC3E}">
        <p14:creationId xmlns="" xmlns:p14="http://schemas.microsoft.com/office/powerpoint/2010/main" val="20118819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83769" y="692696"/>
            <a:ext cx="8229600" cy="922114"/>
          </a:xfrm>
        </p:spPr>
        <p:txBody>
          <a:bodyPr>
            <a:normAutofit/>
          </a:bodyPr>
          <a:lstStyle/>
          <a:p>
            <a:r>
              <a:rPr lang="fr-FR" dirty="0">
                <a:solidFill>
                  <a:srgbClr val="FF0000"/>
                </a:solidFill>
              </a:rPr>
              <a:t>Le comptage par motif (ou pattern</a:t>
            </a:r>
            <a:r>
              <a:rPr lang="fr-FR" dirty="0" smtClean="0">
                <a:solidFill>
                  <a:srgbClr val="FF0000"/>
                </a:solidFill>
              </a:rPr>
              <a:t>)</a:t>
            </a:r>
            <a:endParaRPr lang="fr-FR" dirty="0">
              <a:solidFill>
                <a:srgbClr val="FF0000"/>
              </a:solidFill>
            </a:endParaRPr>
          </a:p>
        </p:txBody>
      </p:sp>
      <p:sp>
        <p:nvSpPr>
          <p:cNvPr id="6" name="Titre 1"/>
          <p:cNvSpPr txBox="1">
            <a:spLocks/>
          </p:cNvSpPr>
          <p:nvPr/>
        </p:nvSpPr>
        <p:spPr>
          <a:xfrm>
            <a:off x="457200" y="274638"/>
            <a:ext cx="8229600" cy="418058"/>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400" b="1" dirty="0" smtClean="0">
                <a:solidFill>
                  <a:srgbClr val="FF0000"/>
                </a:solidFill>
              </a:rPr>
              <a:t>2   Les méthodes d’estimation</a:t>
            </a:r>
            <a:r>
              <a:rPr lang="fr-FR" b="1" dirty="0" smtClean="0">
                <a:solidFill>
                  <a:srgbClr val="FF0000"/>
                </a:solidFill>
              </a:rPr>
              <a:t> </a:t>
            </a:r>
            <a:r>
              <a:rPr lang="fr-FR" dirty="0" smtClean="0"/>
              <a:t/>
            </a:r>
            <a:br>
              <a:rPr lang="fr-FR" dirty="0" smtClean="0"/>
            </a:br>
            <a:endParaRPr lang="fr-FR" dirty="0"/>
          </a:p>
        </p:txBody>
      </p:sp>
      <p:pic>
        <p:nvPicPr>
          <p:cNvPr id="1331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55576" y="2060848"/>
            <a:ext cx="7776864" cy="5145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30642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3568" y="908720"/>
            <a:ext cx="8229600" cy="182562"/>
          </a:xfrm>
        </p:spPr>
        <p:txBody>
          <a:bodyPr>
            <a:noAutofit/>
          </a:bodyPr>
          <a:lstStyle/>
          <a:p>
            <a:r>
              <a:rPr lang="fr-FR" sz="2800" b="1" dirty="0">
                <a:solidFill>
                  <a:schemeClr val="bg1"/>
                </a:solidFill>
              </a:rPr>
              <a:t>Dénombrement par multiplication des groupes </a:t>
            </a:r>
          </a:p>
        </p:txBody>
      </p:sp>
      <p:pic>
        <p:nvPicPr>
          <p:cNvPr id="8196" name="Picture 4" descr="groupe_vol_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57200" y="1340768"/>
            <a:ext cx="8003232" cy="505268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6"/>
          <p:cNvSpPr>
            <a:spLocks noChangeArrowheads="1"/>
          </p:cNvSpPr>
          <p:nvPr/>
        </p:nvSpPr>
        <p:spPr bwMode="auto">
          <a:xfrm>
            <a:off x="0" y="22860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0" y="4105275"/>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0" y="63912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itre 1"/>
          <p:cNvSpPr txBox="1">
            <a:spLocks/>
          </p:cNvSpPr>
          <p:nvPr/>
        </p:nvSpPr>
        <p:spPr>
          <a:xfrm>
            <a:off x="457200" y="274638"/>
            <a:ext cx="8229600" cy="418058"/>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400" b="1" dirty="0" smtClean="0">
                <a:solidFill>
                  <a:srgbClr val="FF0000"/>
                </a:solidFill>
              </a:rPr>
              <a:t>2   Les méthodes d’estimation</a:t>
            </a:r>
            <a:r>
              <a:rPr lang="fr-FR" b="1" dirty="0" smtClean="0">
                <a:solidFill>
                  <a:srgbClr val="FF0000"/>
                </a:solidFill>
              </a:rPr>
              <a:t> </a:t>
            </a:r>
            <a:r>
              <a:rPr lang="fr-FR" dirty="0" smtClean="0"/>
              <a:t/>
            </a:r>
            <a:br>
              <a:rPr lang="fr-FR" dirty="0" smtClean="0"/>
            </a:br>
            <a:endParaRPr lang="fr-FR" dirty="0"/>
          </a:p>
        </p:txBody>
      </p:sp>
    </p:spTree>
    <p:extLst>
      <p:ext uri="{BB962C8B-B14F-4D97-AF65-F5344CB8AC3E}">
        <p14:creationId xmlns="" xmlns:p14="http://schemas.microsoft.com/office/powerpoint/2010/main" val="23176569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3568" y="908720"/>
            <a:ext cx="8229600" cy="182562"/>
          </a:xfrm>
        </p:spPr>
        <p:txBody>
          <a:bodyPr>
            <a:noAutofit/>
          </a:bodyPr>
          <a:lstStyle/>
          <a:p>
            <a:r>
              <a:rPr lang="fr-FR" sz="2800" b="1" dirty="0">
                <a:solidFill>
                  <a:schemeClr val="bg1"/>
                </a:solidFill>
              </a:rPr>
              <a:t>Dénombrement par multiplication des groupes </a:t>
            </a:r>
          </a:p>
        </p:txBody>
      </p:sp>
      <p:pic>
        <p:nvPicPr>
          <p:cNvPr id="8195" name="Picture 3" descr="groupe_vol_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11560" y="1340768"/>
            <a:ext cx="8352928" cy="482453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6"/>
          <p:cNvSpPr>
            <a:spLocks noChangeArrowheads="1"/>
          </p:cNvSpPr>
          <p:nvPr/>
        </p:nvSpPr>
        <p:spPr bwMode="auto">
          <a:xfrm>
            <a:off x="0" y="22860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0" y="4105275"/>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0" y="63912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itre 1"/>
          <p:cNvSpPr txBox="1">
            <a:spLocks/>
          </p:cNvSpPr>
          <p:nvPr/>
        </p:nvSpPr>
        <p:spPr>
          <a:xfrm>
            <a:off x="457200" y="274638"/>
            <a:ext cx="8229600" cy="418058"/>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400" b="1" dirty="0" smtClean="0">
                <a:solidFill>
                  <a:srgbClr val="FF0000"/>
                </a:solidFill>
              </a:rPr>
              <a:t>2   Les méthodes d’estimation</a:t>
            </a:r>
            <a:r>
              <a:rPr lang="fr-FR" b="1" dirty="0" smtClean="0">
                <a:solidFill>
                  <a:srgbClr val="FF0000"/>
                </a:solidFill>
              </a:rPr>
              <a:t> </a:t>
            </a:r>
            <a:r>
              <a:rPr lang="fr-FR" dirty="0" smtClean="0"/>
              <a:t/>
            </a:r>
            <a:br>
              <a:rPr lang="fr-FR" dirty="0" smtClean="0"/>
            </a:br>
            <a:endParaRPr lang="fr-FR" dirty="0"/>
          </a:p>
        </p:txBody>
      </p:sp>
    </p:spTree>
    <p:extLst>
      <p:ext uri="{BB962C8B-B14F-4D97-AF65-F5344CB8AC3E}">
        <p14:creationId xmlns="" xmlns:p14="http://schemas.microsoft.com/office/powerpoint/2010/main" val="6143989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3568" y="908720"/>
            <a:ext cx="8229600" cy="182562"/>
          </a:xfrm>
        </p:spPr>
        <p:txBody>
          <a:bodyPr>
            <a:noAutofit/>
          </a:bodyPr>
          <a:lstStyle/>
          <a:p>
            <a:r>
              <a:rPr lang="fr-FR" sz="2800" b="1" dirty="0">
                <a:solidFill>
                  <a:schemeClr val="bg1"/>
                </a:solidFill>
              </a:rPr>
              <a:t>Dénombrement par multiplication des groupes </a:t>
            </a:r>
          </a:p>
        </p:txBody>
      </p:sp>
      <p:pic>
        <p:nvPicPr>
          <p:cNvPr id="8194" name="Picture 2" descr="groupe_vol_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42134" y="1379579"/>
            <a:ext cx="8144666" cy="531147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6"/>
          <p:cNvSpPr>
            <a:spLocks noChangeArrowheads="1"/>
          </p:cNvSpPr>
          <p:nvPr/>
        </p:nvSpPr>
        <p:spPr bwMode="auto">
          <a:xfrm>
            <a:off x="0" y="22860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0" y="4105275"/>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0" y="63912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itre 1"/>
          <p:cNvSpPr txBox="1">
            <a:spLocks/>
          </p:cNvSpPr>
          <p:nvPr/>
        </p:nvSpPr>
        <p:spPr>
          <a:xfrm>
            <a:off x="457200" y="274638"/>
            <a:ext cx="8229600" cy="418058"/>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400" b="1" dirty="0" smtClean="0">
                <a:solidFill>
                  <a:srgbClr val="FF0000"/>
                </a:solidFill>
              </a:rPr>
              <a:t>2   Les méthodes d’estimation</a:t>
            </a:r>
            <a:r>
              <a:rPr lang="fr-FR" b="1" dirty="0" smtClean="0">
                <a:solidFill>
                  <a:srgbClr val="FF0000"/>
                </a:solidFill>
              </a:rPr>
              <a:t> </a:t>
            </a:r>
            <a:r>
              <a:rPr lang="fr-FR" dirty="0" smtClean="0"/>
              <a:t/>
            </a:r>
            <a:br>
              <a:rPr lang="fr-FR" dirty="0" smtClean="0"/>
            </a:br>
            <a:endParaRPr lang="fr-FR" dirty="0"/>
          </a:p>
        </p:txBody>
      </p:sp>
    </p:spTree>
    <p:extLst>
      <p:ext uri="{BB962C8B-B14F-4D97-AF65-F5344CB8AC3E}">
        <p14:creationId xmlns="" xmlns:p14="http://schemas.microsoft.com/office/powerpoint/2010/main" val="3435594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3568" y="908720"/>
            <a:ext cx="8229600" cy="182562"/>
          </a:xfrm>
        </p:spPr>
        <p:txBody>
          <a:bodyPr>
            <a:noAutofit/>
          </a:bodyPr>
          <a:lstStyle/>
          <a:p>
            <a:r>
              <a:rPr lang="fr-FR" sz="2800" b="1" dirty="0">
                <a:solidFill>
                  <a:schemeClr val="bg1"/>
                </a:solidFill>
              </a:rPr>
              <a:t>Dénombrement par multiplication des groupes </a:t>
            </a:r>
          </a:p>
        </p:txBody>
      </p:sp>
      <p:pic>
        <p:nvPicPr>
          <p:cNvPr id="8193" name="Picture 1" descr="groupe_vol_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9512" y="1427581"/>
            <a:ext cx="8784976" cy="525677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6"/>
          <p:cNvSpPr>
            <a:spLocks noChangeArrowheads="1"/>
          </p:cNvSpPr>
          <p:nvPr/>
        </p:nvSpPr>
        <p:spPr bwMode="auto">
          <a:xfrm>
            <a:off x="0" y="22860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0" y="4105275"/>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0" y="63912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itre 1"/>
          <p:cNvSpPr txBox="1">
            <a:spLocks/>
          </p:cNvSpPr>
          <p:nvPr/>
        </p:nvSpPr>
        <p:spPr>
          <a:xfrm>
            <a:off x="457200" y="274638"/>
            <a:ext cx="8229600" cy="418058"/>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400" b="1" dirty="0" smtClean="0">
                <a:solidFill>
                  <a:srgbClr val="FF0000"/>
                </a:solidFill>
              </a:rPr>
              <a:t>2   Les méthodes d’estimation</a:t>
            </a:r>
            <a:r>
              <a:rPr lang="fr-FR" b="1" dirty="0" smtClean="0">
                <a:solidFill>
                  <a:srgbClr val="FF0000"/>
                </a:solidFill>
              </a:rPr>
              <a:t> </a:t>
            </a:r>
            <a:r>
              <a:rPr lang="fr-FR" dirty="0" smtClean="0"/>
              <a:t/>
            </a:r>
            <a:br>
              <a:rPr lang="fr-FR" dirty="0" smtClean="0"/>
            </a:br>
            <a:endParaRPr lang="fr-FR" dirty="0"/>
          </a:p>
        </p:txBody>
      </p:sp>
    </p:spTree>
    <p:extLst>
      <p:ext uri="{BB962C8B-B14F-4D97-AF65-F5344CB8AC3E}">
        <p14:creationId xmlns="" xmlns:p14="http://schemas.microsoft.com/office/powerpoint/2010/main" val="38663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6" name="Rectangle 15"/>
          <p:cNvSpPr/>
          <p:nvPr/>
        </p:nvSpPr>
        <p:spPr>
          <a:xfrm>
            <a:off x="-18731" y="1357298"/>
            <a:ext cx="9144000" cy="5500726"/>
          </a:xfrm>
          <a:prstGeom prst="rect">
            <a:avLst/>
          </a:prstGeom>
          <a:gradFill flip="none" rotWithShape="1">
            <a:gsLst>
              <a:gs pos="0">
                <a:schemeClr val="accent6">
                  <a:shade val="30000"/>
                  <a:satMod val="115000"/>
                  <a:alpha val="0"/>
                </a:schemeClr>
              </a:gs>
              <a:gs pos="50000">
                <a:schemeClr val="accent6">
                  <a:shade val="67500"/>
                  <a:satMod val="115000"/>
                </a:schemeClr>
              </a:gs>
              <a:gs pos="100000">
                <a:schemeClr val="accent6">
                  <a:shade val="100000"/>
                  <a:satMod val="115000"/>
                </a:schemeClr>
              </a:gs>
            </a:gsLst>
            <a:lin ang="8100000" scaled="1"/>
            <a:tileRect/>
          </a:grad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p:cNvSpPr/>
          <p:nvPr/>
        </p:nvSpPr>
        <p:spPr>
          <a:xfrm>
            <a:off x="0" y="1357298"/>
            <a:ext cx="8892000" cy="214314"/>
          </a:xfrm>
          <a:prstGeom prst="rect">
            <a:avLst/>
          </a:prstGeom>
          <a:gradFill flip="none" rotWithShape="1">
            <a:gsLst>
              <a:gs pos="0">
                <a:schemeClr val="accent6">
                  <a:lumMod val="60000"/>
                  <a:lumOff val="40000"/>
                  <a:shade val="30000"/>
                  <a:satMod val="115000"/>
                  <a:alpha val="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188614" y="2000240"/>
            <a:ext cx="8955385" cy="3745706"/>
          </a:xfrm>
          <a:prstGeom prst="roundRect">
            <a:avLst/>
          </a:prstGeom>
          <a:solidFill>
            <a:schemeClr val="accent3">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spcBef>
                <a:spcPct val="0"/>
              </a:spcBef>
            </a:pPr>
            <a:endParaRPr lang="fr-FR" altLang="fr-FR" dirty="0"/>
          </a:p>
          <a:p>
            <a:pPr algn="justLow">
              <a:spcBef>
                <a:spcPct val="0"/>
              </a:spcBef>
              <a:buFontTx/>
              <a:buNone/>
            </a:pPr>
            <a:r>
              <a:rPr lang="fr-FR" altLang="fr-FR" sz="2800" dirty="0">
                <a:cs typeface="Times New Roman" pitchFamily="18" charset="0"/>
              </a:rPr>
              <a:t>Chaque année au mois de janvier, l’ensemble des zones humides d’Europe</a:t>
            </a:r>
            <a:r>
              <a:rPr lang="fr-FR" altLang="fr-FR" sz="2800" dirty="0"/>
              <a:t>, d’Afrique, d’Asie Centrale et de l'Ouest </a:t>
            </a:r>
            <a:r>
              <a:rPr lang="fr-FR" altLang="fr-FR" sz="2800" dirty="0">
                <a:cs typeface="Times New Roman" pitchFamily="18" charset="0"/>
              </a:rPr>
              <a:t>(baies, estuaires, zones humides littorales, plaines alluviales, fleuves, plans d’eau, marais, deltas et carrières en eau) sont </a:t>
            </a:r>
            <a:r>
              <a:rPr lang="fr-FR" altLang="fr-FR" sz="2800" dirty="0" smtClean="0">
                <a:cs typeface="Times New Roman" pitchFamily="18" charset="0"/>
              </a:rPr>
              <a:t>visités </a:t>
            </a:r>
            <a:r>
              <a:rPr lang="fr-FR" altLang="fr-FR" sz="2800" dirty="0">
                <a:cs typeface="Times New Roman" pitchFamily="18" charset="0"/>
              </a:rPr>
              <a:t>par des ornithologues qui dénombrent l’ensemble des oiseaux d’eau : c’est </a:t>
            </a:r>
            <a:r>
              <a:rPr lang="fr-FR" altLang="fr-FR" sz="2800" b="1" dirty="0">
                <a:cs typeface="Times New Roman" pitchFamily="18" charset="0"/>
              </a:rPr>
              <a:t>le comptage international </a:t>
            </a:r>
            <a:r>
              <a:rPr lang="fr-FR" altLang="fr-FR" sz="2800" dirty="0" smtClean="0">
                <a:cs typeface="Times New Roman" pitchFamily="18" charset="0"/>
              </a:rPr>
              <a:t>des oiseaux d’eau.</a:t>
            </a:r>
            <a:endParaRPr lang="fr-FR" altLang="fr-FR" sz="2800" dirty="0"/>
          </a:p>
        </p:txBody>
      </p:sp>
      <p:sp>
        <p:nvSpPr>
          <p:cNvPr id="27" name="Text Box 4"/>
          <p:cNvSpPr txBox="1">
            <a:spLocks noChangeArrowheads="1"/>
          </p:cNvSpPr>
          <p:nvPr/>
        </p:nvSpPr>
        <p:spPr bwMode="auto">
          <a:xfrm>
            <a:off x="375650" y="449592"/>
            <a:ext cx="5040000" cy="954107"/>
          </a:xfrm>
          <a:prstGeom prst="rect">
            <a:avLst/>
          </a:prstGeom>
          <a:gradFill flip="none" rotWithShape="1">
            <a:gsLst>
              <a:gs pos="0">
                <a:schemeClr val="bg2">
                  <a:lumMod val="25000"/>
                  <a:shade val="30000"/>
                  <a:satMod val="115000"/>
                  <a:alpha val="0"/>
                </a:schemeClr>
              </a:gs>
              <a:gs pos="50000">
                <a:schemeClr val="bg2">
                  <a:lumMod val="25000"/>
                  <a:shade val="67500"/>
                  <a:satMod val="115000"/>
                </a:schemeClr>
              </a:gs>
              <a:gs pos="100000">
                <a:schemeClr val="bg2">
                  <a:lumMod val="25000"/>
                  <a:shade val="100000"/>
                  <a:satMod val="115000"/>
                </a:schemeClr>
              </a:gs>
            </a:gsLst>
            <a:lin ang="10800000" scaled="1"/>
            <a:tileRect/>
          </a:gradFill>
          <a:ln w="9525">
            <a:noFill/>
            <a:miter lim="800000"/>
            <a:headEnd/>
            <a:tailEnd/>
          </a:ln>
          <a:effectLst>
            <a:innerShdw blurRad="63500" dist="50800" dir="13500000">
              <a:prstClr val="black">
                <a:alpha val="50000"/>
              </a:prstClr>
            </a:innerShdw>
          </a:effectLst>
        </p:spPr>
        <p:txBody>
          <a:bodyPr wrap="square">
            <a:spAutoFit/>
          </a:bodyPr>
          <a:lstStyle/>
          <a:p>
            <a:pPr>
              <a:spcBef>
                <a:spcPct val="0"/>
              </a:spcBef>
              <a:defRPr/>
            </a:pPr>
            <a:r>
              <a:rPr lang="fr-FR" sz="2800" dirty="0" smtClean="0">
                <a:solidFill>
                  <a:schemeClr val="bg1"/>
                </a:solidFill>
                <a:effectLst/>
                <a:latin typeface="Futura XBlk BT" pitchFamily="34" charset="0"/>
              </a:rPr>
              <a:t>   </a:t>
            </a:r>
            <a:r>
              <a:rPr lang="fr-FR" altLang="fr-FR" sz="2800" b="1" dirty="0">
                <a:solidFill>
                  <a:schemeClr val="bg1"/>
                </a:solidFill>
                <a:cs typeface="Times New Roman" pitchFamily="18" charset="0"/>
              </a:rPr>
              <a:t>Le dénombrement international du Mois de Janvier </a:t>
            </a:r>
            <a:endParaRPr lang="fr-FR" sz="2800" dirty="0">
              <a:solidFill>
                <a:schemeClr val="bg1"/>
              </a:solidFill>
              <a:effectLst/>
              <a:latin typeface="Futura XBlk BT" pitchFamily="34" charset="0"/>
            </a:endParaRPr>
          </a:p>
        </p:txBody>
      </p:sp>
      <p:pic>
        <p:nvPicPr>
          <p:cNvPr id="20" name="Picture 2"/>
          <p:cNvPicPr>
            <a:picLocks noChangeAspect="1" noChangeArrowheads="1"/>
          </p:cNvPicPr>
          <p:nvPr/>
        </p:nvPicPr>
        <p:blipFill>
          <a:blip r:embed="rId2" cstate="print"/>
          <a:srcRect/>
          <a:stretch>
            <a:fillRect/>
          </a:stretch>
        </p:blipFill>
        <p:spPr bwMode="auto">
          <a:xfrm>
            <a:off x="5429256" y="0"/>
            <a:ext cx="3871710" cy="2643182"/>
          </a:xfrm>
          <a:prstGeom prst="rect">
            <a:avLst/>
          </a:prstGeom>
          <a:noFill/>
          <a:ln w="9525">
            <a:noFill/>
            <a:miter lim="800000"/>
            <a:headEnd/>
            <a:tailEnd/>
          </a:ln>
          <a:effectLst>
            <a:softEdge rad="317500"/>
          </a:effectLst>
        </p:spPr>
      </p:pic>
    </p:spTree>
    <p:extLst>
      <p:ext uri="{BB962C8B-B14F-4D97-AF65-F5344CB8AC3E}">
        <p14:creationId xmlns="" xmlns:p14="http://schemas.microsoft.com/office/powerpoint/2010/main" val="352497088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3568" y="908720"/>
            <a:ext cx="8136904" cy="720080"/>
          </a:xfrm>
        </p:spPr>
        <p:txBody>
          <a:bodyPr>
            <a:noAutofit/>
          </a:bodyPr>
          <a:lstStyle/>
          <a:p>
            <a:r>
              <a:rPr lang="fr-FR" sz="2800" b="1" dirty="0">
                <a:solidFill>
                  <a:schemeClr val="bg1"/>
                </a:solidFill>
              </a:rPr>
              <a:t>La méthode des pourcentages</a:t>
            </a:r>
            <a:br>
              <a:rPr lang="fr-FR" sz="2800" b="1" dirty="0">
                <a:solidFill>
                  <a:schemeClr val="bg1"/>
                </a:solidFill>
              </a:rPr>
            </a:br>
            <a:endParaRPr lang="fr-FR" sz="2800" b="1" dirty="0">
              <a:solidFill>
                <a:schemeClr val="bg1"/>
              </a:solidFill>
            </a:endParaRPr>
          </a:p>
        </p:txBody>
      </p:sp>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6"/>
          <p:cNvSpPr>
            <a:spLocks noChangeArrowheads="1"/>
          </p:cNvSpPr>
          <p:nvPr/>
        </p:nvSpPr>
        <p:spPr bwMode="auto">
          <a:xfrm>
            <a:off x="0" y="22860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0" y="4105275"/>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0" y="63912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itre 1"/>
          <p:cNvSpPr txBox="1">
            <a:spLocks/>
          </p:cNvSpPr>
          <p:nvPr/>
        </p:nvSpPr>
        <p:spPr>
          <a:xfrm>
            <a:off x="457200" y="274638"/>
            <a:ext cx="8229600" cy="418058"/>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400" b="1" dirty="0" smtClean="0">
                <a:solidFill>
                  <a:srgbClr val="FF0000"/>
                </a:solidFill>
              </a:rPr>
              <a:t>2   Les méthodes d’estimation</a:t>
            </a:r>
            <a:r>
              <a:rPr lang="fr-FR" b="1" dirty="0" smtClean="0">
                <a:solidFill>
                  <a:srgbClr val="FF0000"/>
                </a:solidFill>
              </a:rPr>
              <a:t> </a:t>
            </a:r>
            <a:r>
              <a:rPr lang="fr-FR" dirty="0" smtClean="0"/>
              <a:t/>
            </a:r>
            <a:br>
              <a:rPr lang="fr-FR" dirty="0" smtClean="0"/>
            </a:br>
            <a:endParaRPr lang="fr-FR" dirty="0"/>
          </a:p>
        </p:txBody>
      </p:sp>
      <p:sp>
        <p:nvSpPr>
          <p:cNvPr id="9" name="Rectangle 1"/>
          <p:cNvSpPr>
            <a:spLocks noChangeArrowheads="1"/>
          </p:cNvSpPr>
          <p:nvPr/>
        </p:nvSpPr>
        <p:spPr bwMode="auto">
          <a:xfrm>
            <a:off x="457200" y="1340768"/>
            <a:ext cx="8229600" cy="4770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6100">
                <a:solidFill>
                  <a:schemeClr val="tx1"/>
                </a:solidFill>
                <a:latin typeface="Arial" charset="0"/>
                <a:cs typeface="Arial" charset="0"/>
              </a:defRPr>
            </a:lvl1pPr>
            <a:lvl2pPr marL="742950" indent="-285750" eaLnBrk="0" hangingPunct="0">
              <a:spcBef>
                <a:spcPct val="20000"/>
              </a:spcBef>
              <a:buChar char="–"/>
              <a:defRPr sz="5300">
                <a:solidFill>
                  <a:schemeClr val="tx1"/>
                </a:solidFill>
                <a:latin typeface="Arial" charset="0"/>
                <a:cs typeface="Arial" charset="0"/>
              </a:defRPr>
            </a:lvl2pPr>
            <a:lvl3pPr marL="1143000" indent="-228600" eaLnBrk="0" hangingPunct="0">
              <a:spcBef>
                <a:spcPct val="20000"/>
              </a:spcBef>
              <a:buChar char="•"/>
              <a:defRPr sz="4600">
                <a:solidFill>
                  <a:schemeClr val="tx1"/>
                </a:solidFill>
                <a:latin typeface="Arial" charset="0"/>
                <a:cs typeface="Arial" charset="0"/>
              </a:defRPr>
            </a:lvl3pPr>
            <a:lvl4pPr marL="1600200" indent="-228600" eaLnBrk="0" hangingPunct="0">
              <a:spcBef>
                <a:spcPct val="20000"/>
              </a:spcBef>
              <a:buChar char="–"/>
              <a:defRPr sz="3800">
                <a:solidFill>
                  <a:schemeClr val="tx1"/>
                </a:solidFill>
                <a:latin typeface="Arial" charset="0"/>
                <a:cs typeface="Arial" charset="0"/>
              </a:defRPr>
            </a:lvl4pPr>
            <a:lvl5pPr marL="2057400" indent="-228600" eaLnBrk="0" hangingPunct="0">
              <a:spcBef>
                <a:spcPct val="20000"/>
              </a:spcBef>
              <a:buChar char="»"/>
              <a:defRPr sz="3800">
                <a:solidFill>
                  <a:schemeClr val="tx1"/>
                </a:solidFill>
                <a:latin typeface="Arial" charset="0"/>
                <a:cs typeface="Arial" charset="0"/>
              </a:defRPr>
            </a:lvl5pPr>
            <a:lvl6pPr marL="2514600" indent="-228600" eaLnBrk="0" fontAlgn="base" hangingPunct="0">
              <a:spcBef>
                <a:spcPct val="20000"/>
              </a:spcBef>
              <a:spcAft>
                <a:spcPct val="0"/>
              </a:spcAft>
              <a:buChar char="»"/>
              <a:defRPr sz="3800">
                <a:solidFill>
                  <a:schemeClr val="tx1"/>
                </a:solidFill>
                <a:latin typeface="Arial" charset="0"/>
                <a:cs typeface="Arial" charset="0"/>
              </a:defRPr>
            </a:lvl6pPr>
            <a:lvl7pPr marL="2971800" indent="-228600" eaLnBrk="0" fontAlgn="base" hangingPunct="0">
              <a:spcBef>
                <a:spcPct val="20000"/>
              </a:spcBef>
              <a:spcAft>
                <a:spcPct val="0"/>
              </a:spcAft>
              <a:buChar char="»"/>
              <a:defRPr sz="3800">
                <a:solidFill>
                  <a:schemeClr val="tx1"/>
                </a:solidFill>
                <a:latin typeface="Arial" charset="0"/>
                <a:cs typeface="Arial" charset="0"/>
              </a:defRPr>
            </a:lvl7pPr>
            <a:lvl8pPr marL="3429000" indent="-228600" eaLnBrk="0" fontAlgn="base" hangingPunct="0">
              <a:spcBef>
                <a:spcPct val="20000"/>
              </a:spcBef>
              <a:spcAft>
                <a:spcPct val="0"/>
              </a:spcAft>
              <a:buChar char="»"/>
              <a:defRPr sz="3800">
                <a:solidFill>
                  <a:schemeClr val="tx1"/>
                </a:solidFill>
                <a:latin typeface="Arial" charset="0"/>
                <a:cs typeface="Arial" charset="0"/>
              </a:defRPr>
            </a:lvl8pPr>
            <a:lvl9pPr marL="3886200" indent="-228600" eaLnBrk="0" fontAlgn="base" hangingPunct="0">
              <a:spcBef>
                <a:spcPct val="20000"/>
              </a:spcBef>
              <a:spcAft>
                <a:spcPct val="0"/>
              </a:spcAft>
              <a:buChar char="»"/>
              <a:defRPr sz="3800">
                <a:solidFill>
                  <a:schemeClr val="tx1"/>
                </a:solidFill>
                <a:latin typeface="Arial" charset="0"/>
                <a:cs typeface="Arial" charset="0"/>
              </a:defRPr>
            </a:lvl9pPr>
          </a:lstStyle>
          <a:p>
            <a:pPr algn="just" eaLnBrk="1" hangingPunct="1">
              <a:spcBef>
                <a:spcPct val="0"/>
              </a:spcBef>
              <a:buFontTx/>
              <a:buNone/>
            </a:pPr>
            <a:endParaRPr lang="fr-FR" altLang="fr-FR" sz="2400" dirty="0" smtClean="0">
              <a:solidFill>
                <a:schemeClr val="bg1"/>
              </a:solidFill>
            </a:endParaRPr>
          </a:p>
          <a:p>
            <a:pPr algn="just" eaLnBrk="1" hangingPunct="1">
              <a:spcBef>
                <a:spcPct val="0"/>
              </a:spcBef>
              <a:buFontTx/>
              <a:buNone/>
            </a:pPr>
            <a:r>
              <a:rPr lang="fr-FR" altLang="fr-FR" sz="2800" dirty="0" smtClean="0">
                <a:solidFill>
                  <a:schemeClr val="bg1"/>
                </a:solidFill>
              </a:rPr>
              <a:t>Utilisée </a:t>
            </a:r>
            <a:r>
              <a:rPr lang="fr-FR" altLang="fr-FR" sz="2800" dirty="0">
                <a:solidFill>
                  <a:schemeClr val="bg1"/>
                </a:solidFill>
              </a:rPr>
              <a:t>pour estimer la taille des peuplements dont la composition spécifique est hétérogène. Elle consiste à choisir  aléatoirement plusieurs groupes de n individus (n dépend de la taille des peuplements et du groupe observé). </a:t>
            </a:r>
            <a:endParaRPr lang="fr-FR" altLang="fr-FR" sz="2800" dirty="0" smtClean="0">
              <a:solidFill>
                <a:schemeClr val="bg1"/>
              </a:solidFill>
            </a:endParaRPr>
          </a:p>
          <a:p>
            <a:pPr algn="just" eaLnBrk="1" hangingPunct="1">
              <a:spcBef>
                <a:spcPct val="0"/>
              </a:spcBef>
              <a:buFontTx/>
              <a:buNone/>
            </a:pPr>
            <a:r>
              <a:rPr lang="fr-FR" altLang="fr-FR" sz="2800" dirty="0" smtClean="0">
                <a:solidFill>
                  <a:schemeClr val="bg1"/>
                </a:solidFill>
              </a:rPr>
              <a:t>La </a:t>
            </a:r>
            <a:r>
              <a:rPr lang="fr-FR" altLang="fr-FR" sz="2800" dirty="0">
                <a:solidFill>
                  <a:schemeClr val="bg1"/>
                </a:solidFill>
              </a:rPr>
              <a:t>méthode consiste à déterminer la proportion de chaque espèce au sein du groupe. L'extrapolation des résultats sur  l'effectif total du peuplement nous permettra d'avoir une estimation de la composition des Anatidés. </a:t>
            </a:r>
          </a:p>
        </p:txBody>
      </p:sp>
    </p:spTree>
    <p:extLst>
      <p:ext uri="{BB962C8B-B14F-4D97-AF65-F5344CB8AC3E}">
        <p14:creationId xmlns="" xmlns:p14="http://schemas.microsoft.com/office/powerpoint/2010/main" val="38358824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3568" y="908720"/>
            <a:ext cx="8136904" cy="720080"/>
          </a:xfrm>
        </p:spPr>
        <p:txBody>
          <a:bodyPr>
            <a:noAutofit/>
          </a:bodyPr>
          <a:lstStyle/>
          <a:p>
            <a:r>
              <a:rPr lang="fr-FR" sz="2800" b="1" dirty="0">
                <a:solidFill>
                  <a:schemeClr val="bg1"/>
                </a:solidFill>
              </a:rPr>
              <a:t>La méthode des pourcentages</a:t>
            </a:r>
            <a:br>
              <a:rPr lang="fr-FR" sz="2800" b="1" dirty="0">
                <a:solidFill>
                  <a:schemeClr val="bg1"/>
                </a:solidFill>
              </a:rPr>
            </a:br>
            <a:endParaRPr lang="fr-FR" sz="2800" b="1" dirty="0">
              <a:solidFill>
                <a:schemeClr val="bg1"/>
              </a:solidFill>
            </a:endParaRPr>
          </a:p>
        </p:txBody>
      </p:sp>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6"/>
          <p:cNvSpPr>
            <a:spLocks noChangeArrowheads="1"/>
          </p:cNvSpPr>
          <p:nvPr/>
        </p:nvSpPr>
        <p:spPr bwMode="auto">
          <a:xfrm>
            <a:off x="0" y="22860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0" y="63912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itre 1"/>
          <p:cNvSpPr txBox="1">
            <a:spLocks/>
          </p:cNvSpPr>
          <p:nvPr/>
        </p:nvSpPr>
        <p:spPr>
          <a:xfrm>
            <a:off x="457200" y="274638"/>
            <a:ext cx="8229600" cy="418058"/>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400" b="1" dirty="0" smtClean="0">
                <a:solidFill>
                  <a:srgbClr val="FF0000"/>
                </a:solidFill>
              </a:rPr>
              <a:t>2   Les méthodes d’estimation</a:t>
            </a:r>
            <a:r>
              <a:rPr lang="fr-FR" b="1" dirty="0" smtClean="0">
                <a:solidFill>
                  <a:srgbClr val="FF0000"/>
                </a:solidFill>
              </a:rPr>
              <a:t> </a:t>
            </a:r>
            <a:r>
              <a:rPr lang="fr-FR" dirty="0" smtClean="0"/>
              <a:t/>
            </a:r>
            <a:br>
              <a:rPr lang="fr-FR" dirty="0" smtClean="0"/>
            </a:br>
            <a:endParaRPr lang="fr-FR" dirty="0"/>
          </a:p>
        </p:txBody>
      </p:sp>
      <p:sp>
        <p:nvSpPr>
          <p:cNvPr id="9" name="Rectangle 1"/>
          <p:cNvSpPr>
            <a:spLocks noChangeArrowheads="1"/>
          </p:cNvSpPr>
          <p:nvPr/>
        </p:nvSpPr>
        <p:spPr bwMode="auto">
          <a:xfrm>
            <a:off x="457200" y="1340768"/>
            <a:ext cx="8229600"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6100">
                <a:solidFill>
                  <a:schemeClr val="tx1"/>
                </a:solidFill>
                <a:latin typeface="Arial" charset="0"/>
                <a:cs typeface="Arial" charset="0"/>
              </a:defRPr>
            </a:lvl1pPr>
            <a:lvl2pPr marL="742950" indent="-285750" eaLnBrk="0" hangingPunct="0">
              <a:spcBef>
                <a:spcPct val="20000"/>
              </a:spcBef>
              <a:buChar char="–"/>
              <a:defRPr sz="5300">
                <a:solidFill>
                  <a:schemeClr val="tx1"/>
                </a:solidFill>
                <a:latin typeface="Arial" charset="0"/>
                <a:cs typeface="Arial" charset="0"/>
              </a:defRPr>
            </a:lvl2pPr>
            <a:lvl3pPr marL="1143000" indent="-228600" eaLnBrk="0" hangingPunct="0">
              <a:spcBef>
                <a:spcPct val="20000"/>
              </a:spcBef>
              <a:buChar char="•"/>
              <a:defRPr sz="4600">
                <a:solidFill>
                  <a:schemeClr val="tx1"/>
                </a:solidFill>
                <a:latin typeface="Arial" charset="0"/>
                <a:cs typeface="Arial" charset="0"/>
              </a:defRPr>
            </a:lvl3pPr>
            <a:lvl4pPr marL="1600200" indent="-228600" eaLnBrk="0" hangingPunct="0">
              <a:spcBef>
                <a:spcPct val="20000"/>
              </a:spcBef>
              <a:buChar char="–"/>
              <a:defRPr sz="3800">
                <a:solidFill>
                  <a:schemeClr val="tx1"/>
                </a:solidFill>
                <a:latin typeface="Arial" charset="0"/>
                <a:cs typeface="Arial" charset="0"/>
              </a:defRPr>
            </a:lvl4pPr>
            <a:lvl5pPr marL="2057400" indent="-228600" eaLnBrk="0" hangingPunct="0">
              <a:spcBef>
                <a:spcPct val="20000"/>
              </a:spcBef>
              <a:buChar char="»"/>
              <a:defRPr sz="3800">
                <a:solidFill>
                  <a:schemeClr val="tx1"/>
                </a:solidFill>
                <a:latin typeface="Arial" charset="0"/>
                <a:cs typeface="Arial" charset="0"/>
              </a:defRPr>
            </a:lvl5pPr>
            <a:lvl6pPr marL="2514600" indent="-228600" eaLnBrk="0" fontAlgn="base" hangingPunct="0">
              <a:spcBef>
                <a:spcPct val="20000"/>
              </a:spcBef>
              <a:spcAft>
                <a:spcPct val="0"/>
              </a:spcAft>
              <a:buChar char="»"/>
              <a:defRPr sz="3800">
                <a:solidFill>
                  <a:schemeClr val="tx1"/>
                </a:solidFill>
                <a:latin typeface="Arial" charset="0"/>
                <a:cs typeface="Arial" charset="0"/>
              </a:defRPr>
            </a:lvl6pPr>
            <a:lvl7pPr marL="2971800" indent="-228600" eaLnBrk="0" fontAlgn="base" hangingPunct="0">
              <a:spcBef>
                <a:spcPct val="20000"/>
              </a:spcBef>
              <a:spcAft>
                <a:spcPct val="0"/>
              </a:spcAft>
              <a:buChar char="»"/>
              <a:defRPr sz="3800">
                <a:solidFill>
                  <a:schemeClr val="tx1"/>
                </a:solidFill>
                <a:latin typeface="Arial" charset="0"/>
                <a:cs typeface="Arial" charset="0"/>
              </a:defRPr>
            </a:lvl7pPr>
            <a:lvl8pPr marL="3429000" indent="-228600" eaLnBrk="0" fontAlgn="base" hangingPunct="0">
              <a:spcBef>
                <a:spcPct val="20000"/>
              </a:spcBef>
              <a:spcAft>
                <a:spcPct val="0"/>
              </a:spcAft>
              <a:buChar char="»"/>
              <a:defRPr sz="3800">
                <a:solidFill>
                  <a:schemeClr val="tx1"/>
                </a:solidFill>
                <a:latin typeface="Arial" charset="0"/>
                <a:cs typeface="Arial" charset="0"/>
              </a:defRPr>
            </a:lvl8pPr>
            <a:lvl9pPr marL="3886200" indent="-228600" eaLnBrk="0" fontAlgn="base" hangingPunct="0">
              <a:spcBef>
                <a:spcPct val="20000"/>
              </a:spcBef>
              <a:spcAft>
                <a:spcPct val="0"/>
              </a:spcAft>
              <a:buChar char="»"/>
              <a:defRPr sz="3800">
                <a:solidFill>
                  <a:schemeClr val="tx1"/>
                </a:solidFill>
                <a:latin typeface="Arial" charset="0"/>
                <a:cs typeface="Arial" charset="0"/>
              </a:defRPr>
            </a:lvl9pPr>
          </a:lstStyle>
          <a:p>
            <a:pPr algn="just" eaLnBrk="1" hangingPunct="1">
              <a:spcBef>
                <a:spcPct val="0"/>
              </a:spcBef>
              <a:buFontTx/>
              <a:buNone/>
            </a:pPr>
            <a:r>
              <a:rPr lang="fr-FR" altLang="fr-FR" sz="2000" b="1" dirty="0"/>
              <a:t>La méthode des pourcentages</a:t>
            </a:r>
          </a:p>
          <a:p>
            <a:pPr algn="just" eaLnBrk="1" hangingPunct="1">
              <a:spcBef>
                <a:spcPct val="0"/>
              </a:spcBef>
              <a:buFontTx/>
              <a:buNone/>
            </a:pPr>
            <a:r>
              <a:rPr lang="fr-FR" altLang="fr-FR" sz="2800" dirty="0" smtClean="0">
                <a:solidFill>
                  <a:schemeClr val="bg1"/>
                </a:solidFill>
              </a:rPr>
              <a:t>Cette </a:t>
            </a:r>
            <a:r>
              <a:rPr lang="fr-FR" altLang="fr-FR" sz="2800" dirty="0">
                <a:solidFill>
                  <a:schemeClr val="bg1"/>
                </a:solidFill>
              </a:rPr>
              <a:t>méthode est préconisée dans le cas où l'identification spécifique est impossible pour tout le peuplement. </a:t>
            </a: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43240" y="3794125"/>
            <a:ext cx="2298355" cy="306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98867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642910" y="74612"/>
            <a:ext cx="7839688" cy="523220"/>
          </a:xfrm>
          <a:prstGeom prst="rect">
            <a:avLst/>
          </a:prstGeom>
          <a:solidFill>
            <a:schemeClr val="accent3">
              <a:lumMod val="75000"/>
            </a:schemeClr>
          </a:solidFill>
          <a:ln w="9525">
            <a:noFill/>
            <a:miter lim="800000"/>
            <a:headEnd/>
            <a:tailEnd/>
          </a:ln>
          <a:effectLst>
            <a:innerShdw blurRad="63500" dist="50800" dir="13500000">
              <a:prstClr val="black">
                <a:alpha val="50000"/>
              </a:prstClr>
            </a:innerShdw>
          </a:effectLst>
        </p:spPr>
        <p:txBody>
          <a:bodyPr wrap="square">
            <a:spAutoFit/>
          </a:bodyPr>
          <a:lstStyle/>
          <a:p>
            <a:pPr algn="ctr">
              <a:spcBef>
                <a:spcPct val="0"/>
              </a:spcBef>
              <a:defRPr/>
            </a:pPr>
            <a:r>
              <a:rPr lang="fr-FR" sz="2800" b="1" dirty="0" smtClean="0">
                <a:solidFill>
                  <a:schemeClr val="bg1"/>
                </a:solidFill>
                <a:effectLst>
                  <a:outerShdw blurRad="38100" dist="38100" dir="2700000" algn="tl">
                    <a:srgbClr val="000000">
                      <a:alpha val="43137"/>
                    </a:srgbClr>
                  </a:outerShdw>
                </a:effectLst>
              </a:rPr>
              <a:t>Suivi par le baguage </a:t>
            </a:r>
            <a:endParaRPr lang="fr-FR" sz="2800" b="1" i="1" dirty="0" smtClean="0">
              <a:solidFill>
                <a:schemeClr val="bg1"/>
              </a:solidFill>
            </a:endParaRPr>
          </a:p>
        </p:txBody>
      </p:sp>
      <p:sp>
        <p:nvSpPr>
          <p:cNvPr id="19" name="Rectangle 18"/>
          <p:cNvSpPr/>
          <p:nvPr/>
        </p:nvSpPr>
        <p:spPr>
          <a:xfrm>
            <a:off x="0" y="1357298"/>
            <a:ext cx="8892000" cy="214314"/>
          </a:xfrm>
          <a:prstGeom prst="rect">
            <a:avLst/>
          </a:prstGeom>
          <a:gradFill flip="none" rotWithShape="1">
            <a:gsLst>
              <a:gs pos="0">
                <a:schemeClr val="accent6">
                  <a:lumMod val="60000"/>
                  <a:lumOff val="40000"/>
                  <a:shade val="30000"/>
                  <a:satMod val="115000"/>
                  <a:alpha val="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1357298"/>
            <a:ext cx="9144000" cy="2143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80413" y="1285004"/>
            <a:ext cx="4235729" cy="369332"/>
          </a:xfrm>
          <a:prstGeom prst="rect">
            <a:avLst/>
          </a:prstGeom>
          <a:solidFill>
            <a:schemeClr val="accent6">
              <a:lumMod val="40000"/>
              <a:lumOff val="60000"/>
            </a:schemeClr>
          </a:solidFill>
          <a:ln>
            <a:solidFill>
              <a:schemeClr val="accent6"/>
            </a:solidFill>
          </a:ln>
        </p:spPr>
        <p:txBody>
          <a:bodyPr wrap="square">
            <a:spAutoFit/>
          </a:bodyPr>
          <a:lstStyle/>
          <a:p>
            <a:r>
              <a:rPr lang="fr-FR" b="1" dirty="0" smtClean="0"/>
              <a:t>Lecture des bagues </a:t>
            </a:r>
            <a:endParaRPr lang="fr-FR" b="1" dirty="0"/>
          </a:p>
        </p:txBody>
      </p:sp>
      <p:sp>
        <p:nvSpPr>
          <p:cNvPr id="17" name="Rectangle 16"/>
          <p:cNvSpPr/>
          <p:nvPr/>
        </p:nvSpPr>
        <p:spPr>
          <a:xfrm>
            <a:off x="234652" y="2106314"/>
            <a:ext cx="8382018" cy="307777"/>
          </a:xfrm>
          <a:prstGeom prst="rect">
            <a:avLst/>
          </a:prstGeom>
        </p:spPr>
        <p:txBody>
          <a:bodyPr wrap="square">
            <a:spAutoFit/>
          </a:bodyPr>
          <a:lstStyle/>
          <a:p>
            <a:pPr lvl="0" algn="just"/>
            <a:endParaRPr lang="fr-FR" sz="1400" dirty="0" smtClean="0">
              <a:solidFill>
                <a:prstClr val="black"/>
              </a:solidFill>
            </a:endParaRPr>
          </a:p>
        </p:txBody>
      </p:sp>
      <p:pic>
        <p:nvPicPr>
          <p:cNvPr id="2051" name="Picture 3"/>
          <p:cNvPicPr>
            <a:picLocks noChangeAspect="1" noChangeArrowheads="1"/>
          </p:cNvPicPr>
          <p:nvPr/>
        </p:nvPicPr>
        <p:blipFill>
          <a:blip r:embed="rId3" cstate="print"/>
          <a:srcRect/>
          <a:stretch>
            <a:fillRect/>
          </a:stretch>
        </p:blipFill>
        <p:spPr bwMode="auto">
          <a:xfrm>
            <a:off x="6783841" y="2297867"/>
            <a:ext cx="2205440" cy="3857652"/>
          </a:xfrm>
          <a:prstGeom prst="rect">
            <a:avLst/>
          </a:prstGeom>
          <a:solidFill>
            <a:schemeClr val="bg1">
              <a:lumMod val="50000"/>
            </a:schemeClr>
          </a:solidFill>
          <a:ln w="57150">
            <a:solidFill>
              <a:schemeClr val="accent6">
                <a:lumMod val="75000"/>
              </a:schemeClr>
            </a:solidFill>
            <a:miter lim="800000"/>
            <a:headEnd/>
            <a:tailEnd/>
          </a:ln>
          <a:effectLst/>
        </p:spPr>
      </p:pic>
      <p:pic>
        <p:nvPicPr>
          <p:cNvPr id="2050" name="Picture 2"/>
          <p:cNvPicPr>
            <a:picLocks noChangeAspect="1" noChangeArrowheads="1"/>
          </p:cNvPicPr>
          <p:nvPr/>
        </p:nvPicPr>
        <p:blipFill>
          <a:blip r:embed="rId4" cstate="print"/>
          <a:srcRect l="1657" t="2206" r="1657" b="2206"/>
          <a:stretch>
            <a:fillRect/>
          </a:stretch>
        </p:blipFill>
        <p:spPr bwMode="auto">
          <a:xfrm>
            <a:off x="5024754" y="1164614"/>
            <a:ext cx="2656854" cy="1973663"/>
          </a:xfrm>
          <a:prstGeom prst="rect">
            <a:avLst/>
          </a:prstGeom>
          <a:solidFill>
            <a:schemeClr val="bg1">
              <a:lumMod val="50000"/>
            </a:schemeClr>
          </a:solidFill>
          <a:ln w="57150">
            <a:solidFill>
              <a:schemeClr val="accent6">
                <a:lumMod val="75000"/>
              </a:schemeClr>
            </a:solidFill>
            <a:miter lim="800000"/>
            <a:headEnd/>
            <a:tailEnd/>
          </a:ln>
          <a:effectLst/>
        </p:spPr>
      </p:pic>
      <p:sp>
        <p:nvSpPr>
          <p:cNvPr id="18" name="ZoneTexte 17"/>
          <p:cNvSpPr txBox="1"/>
          <p:nvPr/>
        </p:nvSpPr>
        <p:spPr>
          <a:xfrm>
            <a:off x="6084837" y="1200774"/>
            <a:ext cx="1454244" cy="369332"/>
          </a:xfrm>
          <a:prstGeom prst="rect">
            <a:avLst/>
          </a:prstGeom>
          <a:noFill/>
        </p:spPr>
        <p:txBody>
          <a:bodyPr wrap="none" rtlCol="0">
            <a:spAutoFit/>
          </a:bodyPr>
          <a:lstStyle/>
          <a:p>
            <a:pPr algn="ctr"/>
            <a:r>
              <a:rPr lang="fr-FR" b="1" dirty="0" smtClean="0">
                <a:solidFill>
                  <a:schemeClr val="bg1"/>
                </a:solidFill>
              </a:rPr>
              <a:t>Filet japonais</a:t>
            </a:r>
            <a:endParaRPr lang="fr-FR" b="1" dirty="0">
              <a:solidFill>
                <a:schemeClr val="bg1"/>
              </a:solidFill>
            </a:endParaRPr>
          </a:p>
        </p:txBody>
      </p:sp>
      <p:pic>
        <p:nvPicPr>
          <p:cNvPr id="47" name="Picture 3"/>
          <p:cNvPicPr>
            <a:picLocks noChangeAspect="1" noChangeArrowheads="1"/>
          </p:cNvPicPr>
          <p:nvPr/>
        </p:nvPicPr>
        <p:blipFill>
          <a:blip r:embed="rId5" cstate="print"/>
          <a:srcRect/>
          <a:stretch>
            <a:fillRect/>
          </a:stretch>
        </p:blipFill>
        <p:spPr bwMode="auto">
          <a:xfrm>
            <a:off x="3131365" y="4917323"/>
            <a:ext cx="2395907" cy="1726575"/>
          </a:xfrm>
          <a:prstGeom prst="rect">
            <a:avLst/>
          </a:prstGeom>
          <a:noFill/>
          <a:ln w="57150">
            <a:solidFill>
              <a:schemeClr val="accent3">
                <a:lumMod val="75000"/>
              </a:schemeClr>
            </a:solidFill>
            <a:miter lim="800000"/>
            <a:headEnd/>
            <a:tailEnd/>
          </a:ln>
          <a:effectLst/>
        </p:spPr>
      </p:pic>
      <p:pic>
        <p:nvPicPr>
          <p:cNvPr id="48" name="Picture 4"/>
          <p:cNvPicPr>
            <a:picLocks noChangeAspect="1" noChangeArrowheads="1"/>
          </p:cNvPicPr>
          <p:nvPr/>
        </p:nvPicPr>
        <p:blipFill>
          <a:blip r:embed="rId6" cstate="print"/>
          <a:srcRect/>
          <a:stretch>
            <a:fillRect/>
          </a:stretch>
        </p:blipFill>
        <p:spPr bwMode="auto">
          <a:xfrm>
            <a:off x="410516" y="4286256"/>
            <a:ext cx="2673161" cy="2071702"/>
          </a:xfrm>
          <a:prstGeom prst="rect">
            <a:avLst/>
          </a:prstGeom>
          <a:noFill/>
          <a:ln w="57150">
            <a:solidFill>
              <a:schemeClr val="accent3">
                <a:lumMod val="75000"/>
              </a:schemeClr>
            </a:solidFill>
            <a:miter lim="800000"/>
            <a:headEnd/>
            <a:tailEnd/>
          </a:ln>
          <a:effectLst/>
        </p:spPr>
      </p:pic>
      <p:pic>
        <p:nvPicPr>
          <p:cNvPr id="46" name="Picture 2"/>
          <p:cNvPicPr>
            <a:picLocks noChangeAspect="1" noChangeArrowheads="1"/>
          </p:cNvPicPr>
          <p:nvPr/>
        </p:nvPicPr>
        <p:blipFill>
          <a:blip r:embed="rId7" cstate="print"/>
          <a:srcRect/>
          <a:stretch>
            <a:fillRect/>
          </a:stretch>
        </p:blipFill>
        <p:spPr bwMode="auto">
          <a:xfrm>
            <a:off x="5258737" y="3988629"/>
            <a:ext cx="1158776" cy="1726575"/>
          </a:xfrm>
          <a:prstGeom prst="rect">
            <a:avLst/>
          </a:prstGeom>
          <a:noFill/>
          <a:ln w="57150">
            <a:solidFill>
              <a:schemeClr val="accent3">
                <a:lumMod val="75000"/>
              </a:schemeClr>
            </a:solidFill>
            <a:miter lim="800000"/>
            <a:headEnd/>
            <a:tailEnd/>
          </a:ln>
          <a:effectLst/>
        </p:spPr>
      </p:pic>
      <p:sp>
        <p:nvSpPr>
          <p:cNvPr id="49" name="Ellipse 48"/>
          <p:cNvSpPr/>
          <p:nvPr/>
        </p:nvSpPr>
        <p:spPr>
          <a:xfrm>
            <a:off x="976162" y="5500702"/>
            <a:ext cx="785818" cy="785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52"/>
          <p:cNvSpPr txBox="1"/>
          <p:nvPr/>
        </p:nvSpPr>
        <p:spPr>
          <a:xfrm>
            <a:off x="367750" y="5310138"/>
            <a:ext cx="763351" cy="369332"/>
          </a:xfrm>
          <a:prstGeom prst="rect">
            <a:avLst/>
          </a:prstGeom>
          <a:noFill/>
        </p:spPr>
        <p:txBody>
          <a:bodyPr wrap="none" rtlCol="0">
            <a:spAutoFit/>
          </a:bodyPr>
          <a:lstStyle/>
          <a:p>
            <a:r>
              <a:rPr lang="fr-FR" b="1" dirty="0" smtClean="0">
                <a:solidFill>
                  <a:srgbClr val="FF0000"/>
                </a:solidFill>
              </a:rPr>
              <a:t>bague</a:t>
            </a:r>
            <a:endParaRPr lang="fr-FR" b="1" dirty="0">
              <a:solidFill>
                <a:srgbClr val="FF0000"/>
              </a:solidFill>
            </a:endParaRPr>
          </a:p>
        </p:txBody>
      </p:sp>
      <p:cxnSp>
        <p:nvCxnSpPr>
          <p:cNvPr id="55" name="Forme 54"/>
          <p:cNvCxnSpPr>
            <a:stCxn id="2051" idx="2"/>
          </p:cNvCxnSpPr>
          <p:nvPr/>
        </p:nvCxnSpPr>
        <p:spPr>
          <a:xfrm rot="5400000">
            <a:off x="6842442" y="5385276"/>
            <a:ext cx="273877" cy="1814363"/>
          </a:xfrm>
          <a:prstGeom prst="bentConnector2">
            <a:avLst/>
          </a:prstGeom>
          <a:ln w="5715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7786710" y="1809409"/>
            <a:ext cx="941027" cy="369332"/>
          </a:xfrm>
          <a:prstGeom prst="rect">
            <a:avLst/>
          </a:prstGeom>
          <a:noFill/>
        </p:spPr>
        <p:txBody>
          <a:bodyPr wrap="none" rtlCol="0">
            <a:spAutoFit/>
          </a:bodyPr>
          <a:lstStyle/>
          <a:p>
            <a:pPr algn="ctr"/>
            <a:r>
              <a:rPr lang="fr-FR" b="1" dirty="0" smtClean="0">
                <a:solidFill>
                  <a:schemeClr val="accent6">
                    <a:lumMod val="75000"/>
                  </a:schemeClr>
                </a:solidFill>
              </a:rPr>
              <a:t>Capture</a:t>
            </a:r>
            <a:endParaRPr lang="fr-FR" b="1" dirty="0">
              <a:solidFill>
                <a:schemeClr val="accent6">
                  <a:lumMod val="75000"/>
                </a:schemeClr>
              </a:solidFill>
            </a:endParaRPr>
          </a:p>
        </p:txBody>
      </p:sp>
      <p:sp>
        <p:nvSpPr>
          <p:cNvPr id="59" name="ZoneTexte 58"/>
          <p:cNvSpPr txBox="1"/>
          <p:nvPr/>
        </p:nvSpPr>
        <p:spPr>
          <a:xfrm>
            <a:off x="4162871" y="4452615"/>
            <a:ext cx="996491" cy="369332"/>
          </a:xfrm>
          <a:prstGeom prst="rect">
            <a:avLst/>
          </a:prstGeom>
          <a:noFill/>
        </p:spPr>
        <p:txBody>
          <a:bodyPr wrap="none" rtlCol="0">
            <a:spAutoFit/>
          </a:bodyPr>
          <a:lstStyle/>
          <a:p>
            <a:pPr algn="r"/>
            <a:r>
              <a:rPr lang="fr-FR" b="1" dirty="0" smtClean="0">
                <a:solidFill>
                  <a:schemeClr val="accent3">
                    <a:lumMod val="75000"/>
                  </a:schemeClr>
                </a:solidFill>
              </a:rPr>
              <a:t>Baguage</a:t>
            </a:r>
            <a:endParaRPr lang="fr-FR" b="1" dirty="0">
              <a:solidFill>
                <a:schemeClr val="accent3">
                  <a:lumMod val="75000"/>
                </a:schemeClr>
              </a:solidFill>
            </a:endParaRPr>
          </a:p>
        </p:txBody>
      </p:sp>
      <p:pic>
        <p:nvPicPr>
          <p:cNvPr id="1026" name="Picture 2"/>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329491" y="1499271"/>
            <a:ext cx="4187610" cy="3278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à coins arrondis 3"/>
          <p:cNvSpPr/>
          <p:nvPr/>
        </p:nvSpPr>
        <p:spPr>
          <a:xfrm>
            <a:off x="2915816" y="736213"/>
            <a:ext cx="2880321" cy="510778"/>
          </a:xfrm>
          <a:prstGeom prst="roundRect">
            <a:avLst/>
          </a:prstGeom>
          <a:solidFill>
            <a:srgbClr val="9933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fr-FR" sz="2400" b="1" dirty="0" smtClean="0">
                <a:solidFill>
                  <a:schemeClr val="bg1"/>
                </a:solidFill>
                <a:effectLst>
                  <a:outerShdw blurRad="38100" dist="38100" dir="2700000" algn="tl">
                    <a:srgbClr val="000000">
                      <a:alpha val="43137"/>
                    </a:srgbClr>
                  </a:outerShdw>
                </a:effectLst>
              </a:rPr>
              <a:t>               Merc</a:t>
            </a:r>
            <a:r>
              <a:rPr lang="fr-FR" b="1" dirty="0" smtClean="0">
                <a:solidFill>
                  <a:schemeClr val="bg1"/>
                </a:solidFill>
                <a:effectLst>
                  <a:outerShdw blurRad="38100" dist="38100" dir="2700000" algn="tl">
                    <a:srgbClr val="000000">
                      <a:alpha val="43137"/>
                    </a:srgbClr>
                  </a:outerShdw>
                </a:effectLst>
              </a:rPr>
              <a:t>i</a:t>
            </a:r>
          </a:p>
        </p:txBody>
      </p:sp>
      <p:pic>
        <p:nvPicPr>
          <p:cNvPr id="12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7624" y="1772816"/>
            <a:ext cx="5743575" cy="4144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0" y="357166"/>
            <a:ext cx="9144000" cy="6500834"/>
          </a:xfrm>
        </p:spPr>
        <p:txBody>
          <a:bodyPr>
            <a:normAutofit fontScale="40000" lnSpcReduction="20000"/>
          </a:bodyPr>
          <a:lstStyle/>
          <a:p>
            <a:pPr algn="just"/>
            <a:r>
              <a:rPr lang="fr-FR" sz="7000" dirty="0" smtClean="0"/>
              <a:t>Ce gigantesque comptage mobilise chaque année des milliers d’ornithologues amateurs ou professionnels et permet d’identifier les principaux sites d’hivernage pour de nombreuses espèces. </a:t>
            </a:r>
          </a:p>
          <a:p>
            <a:pPr algn="just"/>
            <a:r>
              <a:rPr lang="fr-FR" sz="7000" dirty="0" smtClean="0"/>
              <a:t>L’estimation de la taille des populations de chaque espèce d'oiseaux d'eau constitue un des objectifs de ces comptages : les données collectées alimentent les banques de données nationales et internationales de </a:t>
            </a:r>
            <a:r>
              <a:rPr lang="fr-FR" sz="7000" dirty="0" err="1" smtClean="0"/>
              <a:t>Wetlands</a:t>
            </a:r>
            <a:r>
              <a:rPr lang="fr-FR" sz="7000" dirty="0" smtClean="0"/>
              <a:t> International, mais aussi les bases régionales, permettant d’évaluer les tendances des effectifs, ainsi que la distribution des populations et leurs évolutions.</a:t>
            </a:r>
          </a:p>
          <a:p>
            <a:pPr algn="just"/>
            <a:r>
              <a:rPr lang="fr-FR" sz="7000" dirty="0" smtClean="0"/>
              <a:t>Le but majeur de ces recensements est de contribuer le plus possible à la connaissance et à la conservation des espèces et de leurs habitats. </a:t>
            </a:r>
          </a:p>
          <a:p>
            <a:pPr>
              <a:buNone/>
            </a:pPr>
            <a:endParaRPr lang="fr-FR" sz="4000" b="1" dirty="0" smtClean="0"/>
          </a:p>
          <a:p>
            <a:pPr algn="just"/>
            <a:r>
              <a:rPr lang="fr-FR" sz="8000" b="1" dirty="0" smtClean="0">
                <a:solidFill>
                  <a:srgbClr val="FF0000"/>
                </a:solidFill>
              </a:rPr>
              <a:t>Il s’agit donc d’un système de surveillance à long terme centré sur l’hivernage de ces oiseaux.</a:t>
            </a:r>
            <a:endParaRPr lang="fr-FR" sz="5000" b="1" dirty="0" smtClean="0">
              <a:solidFill>
                <a:srgbClr val="FF0000"/>
              </a:solidFill>
            </a:endParaRPr>
          </a:p>
          <a:p>
            <a:endParaRPr lang="fr-FR" sz="3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3230" y="1500174"/>
            <a:ext cx="9144000" cy="5500726"/>
          </a:xfrm>
          <a:prstGeom prst="rect">
            <a:avLst/>
          </a:prstGeom>
          <a:solidFill>
            <a:schemeClr val="accent6"/>
          </a:solid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0" y="1357298"/>
            <a:ext cx="9144000" cy="21431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 Box 4"/>
          <p:cNvSpPr txBox="1">
            <a:spLocks noChangeArrowheads="1"/>
          </p:cNvSpPr>
          <p:nvPr/>
        </p:nvSpPr>
        <p:spPr bwMode="auto">
          <a:xfrm>
            <a:off x="375650" y="449592"/>
            <a:ext cx="5040000" cy="523220"/>
          </a:xfrm>
          <a:prstGeom prst="rect">
            <a:avLst/>
          </a:prstGeom>
          <a:gradFill flip="none" rotWithShape="1">
            <a:gsLst>
              <a:gs pos="0">
                <a:schemeClr val="bg2">
                  <a:lumMod val="25000"/>
                  <a:shade val="30000"/>
                  <a:satMod val="115000"/>
                  <a:alpha val="0"/>
                </a:schemeClr>
              </a:gs>
              <a:gs pos="50000">
                <a:schemeClr val="bg2">
                  <a:lumMod val="25000"/>
                  <a:shade val="67500"/>
                  <a:satMod val="115000"/>
                </a:schemeClr>
              </a:gs>
              <a:gs pos="100000">
                <a:schemeClr val="bg2">
                  <a:lumMod val="25000"/>
                  <a:shade val="100000"/>
                  <a:satMod val="115000"/>
                </a:schemeClr>
              </a:gs>
            </a:gsLst>
            <a:lin ang="10800000" scaled="1"/>
            <a:tileRect/>
          </a:gradFill>
          <a:ln w="9525">
            <a:noFill/>
            <a:miter lim="800000"/>
            <a:headEnd/>
            <a:tailEnd/>
          </a:ln>
          <a:effectLst>
            <a:innerShdw blurRad="63500" dist="50800" dir="13500000">
              <a:prstClr val="black">
                <a:alpha val="50000"/>
              </a:prstClr>
            </a:innerShdw>
          </a:effectLst>
        </p:spPr>
        <p:txBody>
          <a:bodyPr wrap="square">
            <a:spAutoFit/>
          </a:bodyPr>
          <a:lstStyle/>
          <a:p>
            <a:pPr>
              <a:spcBef>
                <a:spcPct val="0"/>
              </a:spcBef>
              <a:defRPr/>
            </a:pPr>
            <a:r>
              <a:rPr lang="fr-FR" sz="2800" dirty="0" smtClean="0">
                <a:solidFill>
                  <a:schemeClr val="bg1"/>
                </a:solidFill>
                <a:effectLst>
                  <a:glow rad="139700">
                    <a:schemeClr val="accent4">
                      <a:satMod val="175000"/>
                      <a:alpha val="40000"/>
                    </a:schemeClr>
                  </a:glow>
                </a:effectLst>
                <a:latin typeface="Futura XBlk BT" pitchFamily="34" charset="0"/>
              </a:rPr>
              <a:t> </a:t>
            </a:r>
            <a:r>
              <a:rPr lang="fr-FR" sz="2800" dirty="0">
                <a:solidFill>
                  <a:schemeClr val="bg1"/>
                </a:solidFill>
                <a:effectLst>
                  <a:outerShdw blurRad="38100" dist="38100" dir="2700000" algn="tl">
                    <a:srgbClr val="000000">
                      <a:alpha val="43137"/>
                    </a:srgbClr>
                  </a:outerShdw>
                </a:effectLst>
              </a:rPr>
              <a:t>L</a:t>
            </a:r>
            <a:r>
              <a:rPr lang="fr-FR" sz="2800" dirty="0" smtClean="0">
                <a:solidFill>
                  <a:schemeClr val="bg1"/>
                </a:solidFill>
                <a:effectLst>
                  <a:outerShdw blurRad="38100" dist="38100" dir="2700000" algn="tl">
                    <a:srgbClr val="000000">
                      <a:alpha val="43137"/>
                    </a:srgbClr>
                  </a:outerShdw>
                </a:effectLst>
              </a:rPr>
              <a:t>es contraintes </a:t>
            </a:r>
            <a:endParaRPr lang="fr-FR" sz="2800" dirty="0">
              <a:solidFill>
                <a:schemeClr val="bg1"/>
              </a:solidFill>
              <a:effectLst>
                <a:glow rad="139700">
                  <a:schemeClr val="accent4">
                    <a:satMod val="175000"/>
                    <a:alpha val="40000"/>
                  </a:schemeClr>
                </a:glow>
              </a:effectLst>
              <a:latin typeface="Futura XBlk BT" pitchFamily="34" charset="0"/>
            </a:endParaRPr>
          </a:p>
        </p:txBody>
      </p:sp>
      <p:pic>
        <p:nvPicPr>
          <p:cNvPr id="14" name="Picture 4"/>
          <p:cNvPicPr>
            <a:picLocks noChangeAspect="1" noChangeArrowheads="1"/>
          </p:cNvPicPr>
          <p:nvPr/>
        </p:nvPicPr>
        <p:blipFill>
          <a:blip r:embed="rId2" cstate="print"/>
          <a:srcRect/>
          <a:stretch>
            <a:fillRect/>
          </a:stretch>
        </p:blipFill>
        <p:spPr bwMode="auto">
          <a:xfrm>
            <a:off x="6588224" y="90314"/>
            <a:ext cx="2304256" cy="1502319"/>
          </a:xfrm>
          <a:prstGeom prst="rect">
            <a:avLst/>
          </a:prstGeom>
          <a:noFill/>
          <a:ln w="9525">
            <a:noFill/>
            <a:miter lim="800000"/>
            <a:headEnd/>
            <a:tailEnd/>
          </a:ln>
          <a:effectLst>
            <a:softEdge rad="317500"/>
          </a:effectLst>
        </p:spPr>
      </p:pic>
      <p:sp>
        <p:nvSpPr>
          <p:cNvPr id="18" name="Rectangle 11"/>
          <p:cNvSpPr>
            <a:spLocks noChangeArrowheads="1"/>
          </p:cNvSpPr>
          <p:nvPr/>
        </p:nvSpPr>
        <p:spPr bwMode="auto">
          <a:xfrm>
            <a:off x="375650" y="1500174"/>
            <a:ext cx="2720617" cy="584775"/>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tabLst>
                <a:tab pos="677863" algn="l"/>
              </a:tabLst>
              <a:defRPr sz="6100">
                <a:solidFill>
                  <a:schemeClr val="tx1"/>
                </a:solidFill>
                <a:latin typeface="Arial" pitchFamily="34" charset="0"/>
                <a:cs typeface="Arial" pitchFamily="34" charset="0"/>
              </a:defRPr>
            </a:lvl1pPr>
            <a:lvl2pPr marL="742950" indent="-285750" eaLnBrk="0" hangingPunct="0">
              <a:spcBef>
                <a:spcPct val="20000"/>
              </a:spcBef>
              <a:buChar char="–"/>
              <a:tabLst>
                <a:tab pos="677863" algn="l"/>
              </a:tabLst>
              <a:defRPr sz="5300">
                <a:solidFill>
                  <a:schemeClr val="tx1"/>
                </a:solidFill>
                <a:latin typeface="Arial" pitchFamily="34" charset="0"/>
                <a:cs typeface="Arial" pitchFamily="34" charset="0"/>
              </a:defRPr>
            </a:lvl2pPr>
            <a:lvl3pPr marL="1143000" indent="-228600" eaLnBrk="0" hangingPunct="0">
              <a:spcBef>
                <a:spcPct val="20000"/>
              </a:spcBef>
              <a:buChar char="•"/>
              <a:tabLst>
                <a:tab pos="677863" algn="l"/>
              </a:tabLst>
              <a:defRPr sz="4600">
                <a:solidFill>
                  <a:schemeClr val="tx1"/>
                </a:solidFill>
                <a:latin typeface="Arial" pitchFamily="34" charset="0"/>
                <a:cs typeface="Arial" pitchFamily="34" charset="0"/>
              </a:defRPr>
            </a:lvl3pPr>
            <a:lvl4pPr marL="1600200" indent="-228600" eaLnBrk="0" hangingPunct="0">
              <a:spcBef>
                <a:spcPct val="20000"/>
              </a:spcBef>
              <a:buChar char="–"/>
              <a:tabLst>
                <a:tab pos="677863" algn="l"/>
              </a:tabLst>
              <a:defRPr sz="3800">
                <a:solidFill>
                  <a:schemeClr val="tx1"/>
                </a:solidFill>
                <a:latin typeface="Arial" pitchFamily="34" charset="0"/>
                <a:cs typeface="Arial" pitchFamily="34" charset="0"/>
              </a:defRPr>
            </a:lvl4pPr>
            <a:lvl5pPr marL="2057400" indent="-228600" eaLnBrk="0" hangingPunct="0">
              <a:spcBef>
                <a:spcPct val="20000"/>
              </a:spcBef>
              <a:buChar char="»"/>
              <a:tabLst>
                <a:tab pos="677863" algn="l"/>
              </a:tabLst>
              <a:defRPr sz="3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9pPr>
          </a:lstStyle>
          <a:p>
            <a:pPr eaLnBrk="1" hangingPunct="1">
              <a:spcBef>
                <a:spcPct val="0"/>
              </a:spcBef>
            </a:pPr>
            <a:r>
              <a:rPr lang="fr-FR" altLang="fr-FR" sz="3200" dirty="0" smtClean="0"/>
              <a:t>Eloignement </a:t>
            </a:r>
            <a:endParaRPr lang="fr-FR" altLang="fr-FR" sz="3200" dirty="0"/>
          </a:p>
        </p:txBody>
      </p:sp>
      <p:pic>
        <p:nvPicPr>
          <p:cNvPr id="921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4083" y="2084949"/>
            <a:ext cx="9029373" cy="49159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11"/>
          <p:cNvSpPr>
            <a:spLocks noChangeArrowheads="1"/>
          </p:cNvSpPr>
          <p:nvPr/>
        </p:nvSpPr>
        <p:spPr bwMode="auto">
          <a:xfrm>
            <a:off x="15819" y="2276872"/>
            <a:ext cx="4580100" cy="584775"/>
          </a:xfrm>
          <a:prstGeom prst="rect">
            <a:avLst/>
          </a:prstGeom>
          <a:noFill/>
          <a:ln>
            <a:noFill/>
          </a:ln>
          <a:extLst/>
        </p:spPr>
        <p:txBody>
          <a:bodyPr wrap="none" anchor="ctr">
            <a:spAutoFit/>
          </a:bodyPr>
          <a:lstStyle>
            <a:lvl1pPr eaLnBrk="0" hangingPunct="0">
              <a:spcBef>
                <a:spcPct val="20000"/>
              </a:spcBef>
              <a:buChar char="•"/>
              <a:tabLst>
                <a:tab pos="677863" algn="l"/>
              </a:tabLst>
              <a:defRPr sz="6100">
                <a:solidFill>
                  <a:schemeClr val="tx1"/>
                </a:solidFill>
                <a:latin typeface="Arial" pitchFamily="34" charset="0"/>
                <a:cs typeface="Arial" pitchFamily="34" charset="0"/>
              </a:defRPr>
            </a:lvl1pPr>
            <a:lvl2pPr marL="742950" indent="-285750" eaLnBrk="0" hangingPunct="0">
              <a:spcBef>
                <a:spcPct val="20000"/>
              </a:spcBef>
              <a:buChar char="–"/>
              <a:tabLst>
                <a:tab pos="677863" algn="l"/>
              </a:tabLst>
              <a:defRPr sz="5300">
                <a:solidFill>
                  <a:schemeClr val="tx1"/>
                </a:solidFill>
                <a:latin typeface="Arial" pitchFamily="34" charset="0"/>
                <a:cs typeface="Arial" pitchFamily="34" charset="0"/>
              </a:defRPr>
            </a:lvl2pPr>
            <a:lvl3pPr marL="1143000" indent="-228600" eaLnBrk="0" hangingPunct="0">
              <a:spcBef>
                <a:spcPct val="20000"/>
              </a:spcBef>
              <a:buChar char="•"/>
              <a:tabLst>
                <a:tab pos="677863" algn="l"/>
              </a:tabLst>
              <a:defRPr sz="4600">
                <a:solidFill>
                  <a:schemeClr val="tx1"/>
                </a:solidFill>
                <a:latin typeface="Arial" pitchFamily="34" charset="0"/>
                <a:cs typeface="Arial" pitchFamily="34" charset="0"/>
              </a:defRPr>
            </a:lvl3pPr>
            <a:lvl4pPr marL="1600200" indent="-228600" eaLnBrk="0" hangingPunct="0">
              <a:spcBef>
                <a:spcPct val="20000"/>
              </a:spcBef>
              <a:buChar char="–"/>
              <a:tabLst>
                <a:tab pos="677863" algn="l"/>
              </a:tabLst>
              <a:defRPr sz="3800">
                <a:solidFill>
                  <a:schemeClr val="tx1"/>
                </a:solidFill>
                <a:latin typeface="Arial" pitchFamily="34" charset="0"/>
                <a:cs typeface="Arial" pitchFamily="34" charset="0"/>
              </a:defRPr>
            </a:lvl4pPr>
            <a:lvl5pPr marL="2057400" indent="-228600" eaLnBrk="0" hangingPunct="0">
              <a:spcBef>
                <a:spcPct val="20000"/>
              </a:spcBef>
              <a:buChar char="»"/>
              <a:tabLst>
                <a:tab pos="677863" algn="l"/>
              </a:tabLst>
              <a:defRPr sz="3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9pPr>
          </a:lstStyle>
          <a:p>
            <a:pPr eaLnBrk="1" hangingPunct="1">
              <a:spcBef>
                <a:spcPct val="0"/>
              </a:spcBef>
            </a:pPr>
            <a:r>
              <a:rPr lang="fr-FR" altLang="fr-FR" sz="2400" dirty="0" smtClean="0"/>
              <a:t>E</a:t>
            </a:r>
            <a:r>
              <a:rPr lang="fr-FR" altLang="fr-FR" sz="3200" dirty="0" smtClean="0"/>
              <a:t>xemple du lac Tonga  </a:t>
            </a:r>
            <a:endParaRPr lang="fr-FR" altLang="fr-FR"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3230" y="1500174"/>
            <a:ext cx="9144000" cy="5500726"/>
          </a:xfrm>
          <a:prstGeom prst="rect">
            <a:avLst/>
          </a:prstGeom>
          <a:solidFill>
            <a:schemeClr val="accent6"/>
          </a:solid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0" y="1357298"/>
            <a:ext cx="9144000" cy="21431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 Box 4"/>
          <p:cNvSpPr txBox="1">
            <a:spLocks noChangeArrowheads="1"/>
          </p:cNvSpPr>
          <p:nvPr/>
        </p:nvSpPr>
        <p:spPr bwMode="auto">
          <a:xfrm>
            <a:off x="375650" y="449592"/>
            <a:ext cx="5040000" cy="523220"/>
          </a:xfrm>
          <a:prstGeom prst="rect">
            <a:avLst/>
          </a:prstGeom>
          <a:gradFill flip="none" rotWithShape="1">
            <a:gsLst>
              <a:gs pos="0">
                <a:schemeClr val="bg2">
                  <a:lumMod val="25000"/>
                  <a:shade val="30000"/>
                  <a:satMod val="115000"/>
                  <a:alpha val="0"/>
                </a:schemeClr>
              </a:gs>
              <a:gs pos="50000">
                <a:schemeClr val="bg2">
                  <a:lumMod val="25000"/>
                  <a:shade val="67500"/>
                  <a:satMod val="115000"/>
                </a:schemeClr>
              </a:gs>
              <a:gs pos="100000">
                <a:schemeClr val="bg2">
                  <a:lumMod val="25000"/>
                  <a:shade val="100000"/>
                  <a:satMod val="115000"/>
                </a:schemeClr>
              </a:gs>
            </a:gsLst>
            <a:lin ang="10800000" scaled="1"/>
            <a:tileRect/>
          </a:gradFill>
          <a:ln w="9525">
            <a:noFill/>
            <a:miter lim="800000"/>
            <a:headEnd/>
            <a:tailEnd/>
          </a:ln>
          <a:effectLst>
            <a:innerShdw blurRad="63500" dist="50800" dir="13500000">
              <a:prstClr val="black">
                <a:alpha val="50000"/>
              </a:prstClr>
            </a:innerShdw>
          </a:effectLst>
        </p:spPr>
        <p:txBody>
          <a:bodyPr wrap="square">
            <a:spAutoFit/>
          </a:bodyPr>
          <a:lstStyle/>
          <a:p>
            <a:pPr>
              <a:spcBef>
                <a:spcPct val="0"/>
              </a:spcBef>
              <a:defRPr/>
            </a:pPr>
            <a:r>
              <a:rPr lang="fr-FR" sz="2800" dirty="0" smtClean="0">
                <a:solidFill>
                  <a:schemeClr val="bg1"/>
                </a:solidFill>
                <a:effectLst>
                  <a:glow rad="139700">
                    <a:schemeClr val="accent4">
                      <a:satMod val="175000"/>
                      <a:alpha val="40000"/>
                    </a:schemeClr>
                  </a:glow>
                </a:effectLst>
                <a:latin typeface="Futura XBlk BT" pitchFamily="34" charset="0"/>
              </a:rPr>
              <a:t> </a:t>
            </a:r>
            <a:r>
              <a:rPr lang="fr-FR" sz="2800" dirty="0">
                <a:solidFill>
                  <a:schemeClr val="bg1"/>
                </a:solidFill>
                <a:effectLst>
                  <a:outerShdw blurRad="38100" dist="38100" dir="2700000" algn="tl">
                    <a:srgbClr val="000000">
                      <a:alpha val="43137"/>
                    </a:srgbClr>
                  </a:outerShdw>
                </a:effectLst>
              </a:rPr>
              <a:t>L</a:t>
            </a:r>
            <a:r>
              <a:rPr lang="fr-FR" sz="2800" dirty="0" smtClean="0">
                <a:solidFill>
                  <a:schemeClr val="bg1"/>
                </a:solidFill>
                <a:effectLst>
                  <a:outerShdw blurRad="38100" dist="38100" dir="2700000" algn="tl">
                    <a:srgbClr val="000000">
                      <a:alpha val="43137"/>
                    </a:srgbClr>
                  </a:outerShdw>
                </a:effectLst>
              </a:rPr>
              <a:t>es contraintes </a:t>
            </a:r>
            <a:endParaRPr lang="fr-FR" sz="2800" dirty="0">
              <a:solidFill>
                <a:schemeClr val="bg1"/>
              </a:solidFill>
              <a:effectLst>
                <a:glow rad="139700">
                  <a:schemeClr val="accent4">
                    <a:satMod val="175000"/>
                    <a:alpha val="40000"/>
                  </a:schemeClr>
                </a:glow>
              </a:effectLst>
              <a:latin typeface="Futura XBlk BT" pitchFamily="34" charset="0"/>
            </a:endParaRPr>
          </a:p>
        </p:txBody>
      </p:sp>
      <p:pic>
        <p:nvPicPr>
          <p:cNvPr id="14" name="Picture 4"/>
          <p:cNvPicPr>
            <a:picLocks noChangeAspect="1" noChangeArrowheads="1"/>
          </p:cNvPicPr>
          <p:nvPr/>
        </p:nvPicPr>
        <p:blipFill>
          <a:blip r:embed="rId2" cstate="print"/>
          <a:srcRect/>
          <a:stretch>
            <a:fillRect/>
          </a:stretch>
        </p:blipFill>
        <p:spPr bwMode="auto">
          <a:xfrm>
            <a:off x="6588224" y="90314"/>
            <a:ext cx="1854000" cy="1208763"/>
          </a:xfrm>
          <a:prstGeom prst="rect">
            <a:avLst/>
          </a:prstGeom>
          <a:noFill/>
          <a:ln w="9525">
            <a:noFill/>
            <a:miter lim="800000"/>
            <a:headEnd/>
            <a:tailEnd/>
          </a:ln>
          <a:effectLst>
            <a:softEdge rad="317500"/>
          </a:effectLst>
        </p:spPr>
      </p:pic>
      <p:sp>
        <p:nvSpPr>
          <p:cNvPr id="18" name="Rectangle 11"/>
          <p:cNvSpPr>
            <a:spLocks noChangeArrowheads="1"/>
          </p:cNvSpPr>
          <p:nvPr/>
        </p:nvSpPr>
        <p:spPr bwMode="auto">
          <a:xfrm>
            <a:off x="401410" y="1740393"/>
            <a:ext cx="5521063" cy="584775"/>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tabLst>
                <a:tab pos="677863" algn="l"/>
              </a:tabLst>
              <a:defRPr sz="6100">
                <a:solidFill>
                  <a:schemeClr val="tx1"/>
                </a:solidFill>
                <a:latin typeface="Arial" pitchFamily="34" charset="0"/>
                <a:cs typeface="Arial" pitchFamily="34" charset="0"/>
              </a:defRPr>
            </a:lvl1pPr>
            <a:lvl2pPr marL="742950" indent="-285750" eaLnBrk="0" hangingPunct="0">
              <a:spcBef>
                <a:spcPct val="20000"/>
              </a:spcBef>
              <a:buChar char="–"/>
              <a:tabLst>
                <a:tab pos="677863" algn="l"/>
              </a:tabLst>
              <a:defRPr sz="5300">
                <a:solidFill>
                  <a:schemeClr val="tx1"/>
                </a:solidFill>
                <a:latin typeface="Arial" pitchFamily="34" charset="0"/>
                <a:cs typeface="Arial" pitchFamily="34" charset="0"/>
              </a:defRPr>
            </a:lvl2pPr>
            <a:lvl3pPr marL="1143000" indent="-228600" eaLnBrk="0" hangingPunct="0">
              <a:spcBef>
                <a:spcPct val="20000"/>
              </a:spcBef>
              <a:buChar char="•"/>
              <a:tabLst>
                <a:tab pos="677863" algn="l"/>
              </a:tabLst>
              <a:defRPr sz="4600">
                <a:solidFill>
                  <a:schemeClr val="tx1"/>
                </a:solidFill>
                <a:latin typeface="Arial" pitchFamily="34" charset="0"/>
                <a:cs typeface="Arial" pitchFamily="34" charset="0"/>
              </a:defRPr>
            </a:lvl3pPr>
            <a:lvl4pPr marL="1600200" indent="-228600" eaLnBrk="0" hangingPunct="0">
              <a:spcBef>
                <a:spcPct val="20000"/>
              </a:spcBef>
              <a:buChar char="–"/>
              <a:tabLst>
                <a:tab pos="677863" algn="l"/>
              </a:tabLst>
              <a:defRPr sz="3800">
                <a:solidFill>
                  <a:schemeClr val="tx1"/>
                </a:solidFill>
                <a:latin typeface="Arial" pitchFamily="34" charset="0"/>
                <a:cs typeface="Arial" pitchFamily="34" charset="0"/>
              </a:defRPr>
            </a:lvl4pPr>
            <a:lvl5pPr marL="2057400" indent="-228600" eaLnBrk="0" hangingPunct="0">
              <a:spcBef>
                <a:spcPct val="20000"/>
              </a:spcBef>
              <a:buChar char="»"/>
              <a:tabLst>
                <a:tab pos="677863" algn="l"/>
              </a:tabLst>
              <a:defRPr sz="3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9pPr>
          </a:lstStyle>
          <a:p>
            <a:pPr eaLnBrk="1" hangingPunct="1">
              <a:spcBef>
                <a:spcPct val="0"/>
              </a:spcBef>
            </a:pPr>
            <a:r>
              <a:rPr lang="fr-FR" altLang="fr-FR" sz="3200" dirty="0" smtClean="0"/>
              <a:t>Conditions météorologiques </a:t>
            </a:r>
            <a:endParaRPr lang="fr-FR" altLang="fr-FR" sz="3200" dirty="0"/>
          </a:p>
        </p:txBody>
      </p:sp>
      <p:pic>
        <p:nvPicPr>
          <p:cNvPr id="614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68161" y="2636912"/>
            <a:ext cx="8601218" cy="44791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372224" y="1593519"/>
            <a:ext cx="2286000" cy="2036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1245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3230" y="1500174"/>
            <a:ext cx="9144000" cy="5500726"/>
          </a:xfrm>
          <a:prstGeom prst="rect">
            <a:avLst/>
          </a:prstGeom>
          <a:solidFill>
            <a:schemeClr val="accent6"/>
          </a:solid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0" y="1357298"/>
            <a:ext cx="9144000" cy="21431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 Box 4"/>
          <p:cNvSpPr txBox="1">
            <a:spLocks noChangeArrowheads="1"/>
          </p:cNvSpPr>
          <p:nvPr/>
        </p:nvSpPr>
        <p:spPr bwMode="auto">
          <a:xfrm>
            <a:off x="375650" y="449592"/>
            <a:ext cx="5040000" cy="523220"/>
          </a:xfrm>
          <a:prstGeom prst="rect">
            <a:avLst/>
          </a:prstGeom>
          <a:gradFill flip="none" rotWithShape="1">
            <a:gsLst>
              <a:gs pos="0">
                <a:schemeClr val="bg2">
                  <a:lumMod val="25000"/>
                  <a:shade val="30000"/>
                  <a:satMod val="115000"/>
                  <a:alpha val="0"/>
                </a:schemeClr>
              </a:gs>
              <a:gs pos="50000">
                <a:schemeClr val="bg2">
                  <a:lumMod val="25000"/>
                  <a:shade val="67500"/>
                  <a:satMod val="115000"/>
                </a:schemeClr>
              </a:gs>
              <a:gs pos="100000">
                <a:schemeClr val="bg2">
                  <a:lumMod val="25000"/>
                  <a:shade val="100000"/>
                  <a:satMod val="115000"/>
                </a:schemeClr>
              </a:gs>
            </a:gsLst>
            <a:lin ang="10800000" scaled="1"/>
            <a:tileRect/>
          </a:gradFill>
          <a:ln w="9525">
            <a:noFill/>
            <a:miter lim="800000"/>
            <a:headEnd/>
            <a:tailEnd/>
          </a:ln>
          <a:effectLst>
            <a:innerShdw blurRad="63500" dist="50800" dir="13500000">
              <a:prstClr val="black">
                <a:alpha val="50000"/>
              </a:prstClr>
            </a:innerShdw>
          </a:effectLst>
        </p:spPr>
        <p:txBody>
          <a:bodyPr wrap="square">
            <a:spAutoFit/>
          </a:bodyPr>
          <a:lstStyle/>
          <a:p>
            <a:pPr>
              <a:spcBef>
                <a:spcPct val="0"/>
              </a:spcBef>
              <a:defRPr/>
            </a:pPr>
            <a:r>
              <a:rPr lang="fr-FR" sz="2800" dirty="0" smtClean="0">
                <a:solidFill>
                  <a:schemeClr val="bg1"/>
                </a:solidFill>
                <a:effectLst>
                  <a:glow rad="139700">
                    <a:schemeClr val="accent4">
                      <a:satMod val="175000"/>
                      <a:alpha val="40000"/>
                    </a:schemeClr>
                  </a:glow>
                </a:effectLst>
                <a:latin typeface="Futura XBlk BT" pitchFamily="34" charset="0"/>
              </a:rPr>
              <a:t> </a:t>
            </a:r>
            <a:r>
              <a:rPr lang="fr-FR" sz="2800" dirty="0">
                <a:solidFill>
                  <a:schemeClr val="bg1"/>
                </a:solidFill>
                <a:effectLst>
                  <a:outerShdw blurRad="38100" dist="38100" dir="2700000" algn="tl">
                    <a:srgbClr val="000000">
                      <a:alpha val="43137"/>
                    </a:srgbClr>
                  </a:outerShdw>
                </a:effectLst>
              </a:rPr>
              <a:t>L</a:t>
            </a:r>
            <a:r>
              <a:rPr lang="fr-FR" sz="2800" dirty="0" smtClean="0">
                <a:solidFill>
                  <a:schemeClr val="bg1"/>
                </a:solidFill>
                <a:effectLst>
                  <a:outerShdw blurRad="38100" dist="38100" dir="2700000" algn="tl">
                    <a:srgbClr val="000000">
                      <a:alpha val="43137"/>
                    </a:srgbClr>
                  </a:outerShdw>
                </a:effectLst>
              </a:rPr>
              <a:t>es contraintes </a:t>
            </a:r>
            <a:endParaRPr lang="fr-FR" sz="2800" dirty="0">
              <a:solidFill>
                <a:schemeClr val="bg1"/>
              </a:solidFill>
              <a:effectLst>
                <a:glow rad="139700">
                  <a:schemeClr val="accent4">
                    <a:satMod val="175000"/>
                    <a:alpha val="40000"/>
                  </a:schemeClr>
                </a:glow>
              </a:effectLst>
              <a:latin typeface="Futura XBlk BT" pitchFamily="34" charset="0"/>
            </a:endParaRPr>
          </a:p>
        </p:txBody>
      </p:sp>
      <p:pic>
        <p:nvPicPr>
          <p:cNvPr id="14" name="Picture 4"/>
          <p:cNvPicPr>
            <a:picLocks noChangeAspect="1" noChangeArrowheads="1"/>
          </p:cNvPicPr>
          <p:nvPr/>
        </p:nvPicPr>
        <p:blipFill>
          <a:blip r:embed="rId2" cstate="print"/>
          <a:srcRect/>
          <a:stretch>
            <a:fillRect/>
          </a:stretch>
        </p:blipFill>
        <p:spPr bwMode="auto">
          <a:xfrm>
            <a:off x="6588224" y="90314"/>
            <a:ext cx="1854000" cy="1208763"/>
          </a:xfrm>
          <a:prstGeom prst="rect">
            <a:avLst/>
          </a:prstGeom>
          <a:noFill/>
          <a:ln w="9525">
            <a:noFill/>
            <a:miter lim="800000"/>
            <a:headEnd/>
            <a:tailEnd/>
          </a:ln>
          <a:effectLst>
            <a:softEdge rad="317500"/>
          </a:effectLst>
        </p:spPr>
      </p:pic>
      <p:sp>
        <p:nvSpPr>
          <p:cNvPr id="8" name="Rectangle 11"/>
          <p:cNvSpPr>
            <a:spLocks noChangeArrowheads="1"/>
          </p:cNvSpPr>
          <p:nvPr/>
        </p:nvSpPr>
        <p:spPr bwMode="auto">
          <a:xfrm>
            <a:off x="375650" y="1581873"/>
            <a:ext cx="3782382" cy="584775"/>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tabLst>
                <a:tab pos="677863" algn="l"/>
              </a:tabLst>
              <a:defRPr sz="6100">
                <a:solidFill>
                  <a:schemeClr val="tx1"/>
                </a:solidFill>
                <a:latin typeface="Arial" pitchFamily="34" charset="0"/>
                <a:cs typeface="Arial" pitchFamily="34" charset="0"/>
              </a:defRPr>
            </a:lvl1pPr>
            <a:lvl2pPr marL="742950" indent="-285750" eaLnBrk="0" hangingPunct="0">
              <a:spcBef>
                <a:spcPct val="20000"/>
              </a:spcBef>
              <a:buChar char="–"/>
              <a:tabLst>
                <a:tab pos="677863" algn="l"/>
              </a:tabLst>
              <a:defRPr sz="5300">
                <a:solidFill>
                  <a:schemeClr val="tx1"/>
                </a:solidFill>
                <a:latin typeface="Arial" pitchFamily="34" charset="0"/>
                <a:cs typeface="Arial" pitchFamily="34" charset="0"/>
              </a:defRPr>
            </a:lvl2pPr>
            <a:lvl3pPr marL="1143000" indent="-228600" eaLnBrk="0" hangingPunct="0">
              <a:spcBef>
                <a:spcPct val="20000"/>
              </a:spcBef>
              <a:buChar char="•"/>
              <a:tabLst>
                <a:tab pos="677863" algn="l"/>
              </a:tabLst>
              <a:defRPr sz="4600">
                <a:solidFill>
                  <a:schemeClr val="tx1"/>
                </a:solidFill>
                <a:latin typeface="Arial" pitchFamily="34" charset="0"/>
                <a:cs typeface="Arial" pitchFamily="34" charset="0"/>
              </a:defRPr>
            </a:lvl3pPr>
            <a:lvl4pPr marL="1600200" indent="-228600" eaLnBrk="0" hangingPunct="0">
              <a:spcBef>
                <a:spcPct val="20000"/>
              </a:spcBef>
              <a:buChar char="–"/>
              <a:tabLst>
                <a:tab pos="677863" algn="l"/>
              </a:tabLst>
              <a:defRPr sz="3800">
                <a:solidFill>
                  <a:schemeClr val="tx1"/>
                </a:solidFill>
                <a:latin typeface="Arial" pitchFamily="34" charset="0"/>
                <a:cs typeface="Arial" pitchFamily="34" charset="0"/>
              </a:defRPr>
            </a:lvl4pPr>
            <a:lvl5pPr marL="2057400" indent="-228600" eaLnBrk="0" hangingPunct="0">
              <a:spcBef>
                <a:spcPct val="20000"/>
              </a:spcBef>
              <a:buChar char="»"/>
              <a:tabLst>
                <a:tab pos="677863" algn="l"/>
              </a:tabLst>
              <a:defRPr sz="3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9pPr>
          </a:lstStyle>
          <a:p>
            <a:pPr eaLnBrk="1" hangingPunct="1">
              <a:spcBef>
                <a:spcPct val="0"/>
              </a:spcBef>
            </a:pPr>
            <a:r>
              <a:rPr lang="fr-FR" altLang="fr-FR" sz="3200" dirty="0" smtClean="0"/>
              <a:t>Effet du contre </a:t>
            </a:r>
            <a:r>
              <a:rPr lang="fr-FR" altLang="fr-FR" sz="3200" dirty="0"/>
              <a:t>jour</a:t>
            </a:r>
          </a:p>
        </p:txBody>
      </p:sp>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4620" y="2492896"/>
            <a:ext cx="8694759" cy="48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568961" y="2212368"/>
            <a:ext cx="3350418" cy="174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56537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3230" y="1500174"/>
            <a:ext cx="9144000" cy="5500726"/>
          </a:xfrm>
          <a:prstGeom prst="rect">
            <a:avLst/>
          </a:prstGeom>
          <a:solidFill>
            <a:schemeClr val="accent6"/>
          </a:solid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0" y="1357298"/>
            <a:ext cx="9144000" cy="21431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 Box 4"/>
          <p:cNvSpPr txBox="1">
            <a:spLocks noChangeArrowheads="1"/>
          </p:cNvSpPr>
          <p:nvPr/>
        </p:nvSpPr>
        <p:spPr bwMode="auto">
          <a:xfrm>
            <a:off x="375650" y="449592"/>
            <a:ext cx="5040000" cy="523220"/>
          </a:xfrm>
          <a:prstGeom prst="rect">
            <a:avLst/>
          </a:prstGeom>
          <a:gradFill flip="none" rotWithShape="1">
            <a:gsLst>
              <a:gs pos="0">
                <a:schemeClr val="bg2">
                  <a:lumMod val="25000"/>
                  <a:shade val="30000"/>
                  <a:satMod val="115000"/>
                  <a:alpha val="0"/>
                </a:schemeClr>
              </a:gs>
              <a:gs pos="50000">
                <a:schemeClr val="bg2">
                  <a:lumMod val="25000"/>
                  <a:shade val="67500"/>
                  <a:satMod val="115000"/>
                </a:schemeClr>
              </a:gs>
              <a:gs pos="100000">
                <a:schemeClr val="bg2">
                  <a:lumMod val="25000"/>
                  <a:shade val="100000"/>
                  <a:satMod val="115000"/>
                </a:schemeClr>
              </a:gs>
            </a:gsLst>
            <a:lin ang="10800000" scaled="1"/>
            <a:tileRect/>
          </a:gradFill>
          <a:ln w="9525">
            <a:noFill/>
            <a:miter lim="800000"/>
            <a:headEnd/>
            <a:tailEnd/>
          </a:ln>
          <a:effectLst>
            <a:innerShdw blurRad="63500" dist="50800" dir="13500000">
              <a:prstClr val="black">
                <a:alpha val="50000"/>
              </a:prstClr>
            </a:innerShdw>
          </a:effectLst>
        </p:spPr>
        <p:txBody>
          <a:bodyPr wrap="square">
            <a:spAutoFit/>
          </a:bodyPr>
          <a:lstStyle/>
          <a:p>
            <a:pPr>
              <a:spcBef>
                <a:spcPct val="0"/>
              </a:spcBef>
              <a:defRPr/>
            </a:pPr>
            <a:r>
              <a:rPr lang="fr-FR" sz="2800" dirty="0" smtClean="0">
                <a:solidFill>
                  <a:schemeClr val="bg1"/>
                </a:solidFill>
                <a:effectLst>
                  <a:glow rad="139700">
                    <a:schemeClr val="accent4">
                      <a:satMod val="175000"/>
                      <a:alpha val="40000"/>
                    </a:schemeClr>
                  </a:glow>
                </a:effectLst>
                <a:latin typeface="Futura XBlk BT" pitchFamily="34" charset="0"/>
              </a:rPr>
              <a:t> </a:t>
            </a:r>
            <a:r>
              <a:rPr lang="fr-FR" sz="2800" dirty="0">
                <a:solidFill>
                  <a:schemeClr val="bg1"/>
                </a:solidFill>
                <a:effectLst>
                  <a:outerShdw blurRad="38100" dist="38100" dir="2700000" algn="tl">
                    <a:srgbClr val="000000">
                      <a:alpha val="43137"/>
                    </a:srgbClr>
                  </a:outerShdw>
                </a:effectLst>
              </a:rPr>
              <a:t>L</a:t>
            </a:r>
            <a:r>
              <a:rPr lang="fr-FR" sz="2800" dirty="0" smtClean="0">
                <a:solidFill>
                  <a:schemeClr val="bg1"/>
                </a:solidFill>
                <a:effectLst>
                  <a:outerShdw blurRad="38100" dist="38100" dir="2700000" algn="tl">
                    <a:srgbClr val="000000">
                      <a:alpha val="43137"/>
                    </a:srgbClr>
                  </a:outerShdw>
                </a:effectLst>
              </a:rPr>
              <a:t>es contraintes </a:t>
            </a:r>
            <a:endParaRPr lang="fr-FR" sz="2800" dirty="0">
              <a:solidFill>
                <a:schemeClr val="bg1"/>
              </a:solidFill>
              <a:effectLst>
                <a:glow rad="139700">
                  <a:schemeClr val="accent4">
                    <a:satMod val="175000"/>
                    <a:alpha val="40000"/>
                  </a:schemeClr>
                </a:glow>
              </a:effectLst>
              <a:latin typeface="Futura XBlk BT" pitchFamily="34" charset="0"/>
            </a:endParaRPr>
          </a:p>
        </p:txBody>
      </p:sp>
      <p:pic>
        <p:nvPicPr>
          <p:cNvPr id="14" name="Picture 4"/>
          <p:cNvPicPr>
            <a:picLocks noChangeAspect="1" noChangeArrowheads="1"/>
          </p:cNvPicPr>
          <p:nvPr/>
        </p:nvPicPr>
        <p:blipFill>
          <a:blip r:embed="rId2" cstate="print"/>
          <a:srcRect/>
          <a:stretch>
            <a:fillRect/>
          </a:stretch>
        </p:blipFill>
        <p:spPr bwMode="auto">
          <a:xfrm>
            <a:off x="6588224" y="90314"/>
            <a:ext cx="1854000" cy="1208763"/>
          </a:xfrm>
          <a:prstGeom prst="rect">
            <a:avLst/>
          </a:prstGeom>
          <a:noFill/>
          <a:ln w="9525">
            <a:noFill/>
            <a:miter lim="800000"/>
            <a:headEnd/>
            <a:tailEnd/>
          </a:ln>
          <a:effectLst>
            <a:softEdge rad="317500"/>
          </a:effectLst>
        </p:spPr>
      </p:pic>
      <p:sp>
        <p:nvSpPr>
          <p:cNvPr id="8" name="Rectangle 11"/>
          <p:cNvSpPr>
            <a:spLocks noChangeArrowheads="1"/>
          </p:cNvSpPr>
          <p:nvPr/>
        </p:nvSpPr>
        <p:spPr bwMode="auto">
          <a:xfrm>
            <a:off x="375650" y="1581873"/>
            <a:ext cx="7226658" cy="584775"/>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tabLst>
                <a:tab pos="677863" algn="l"/>
              </a:tabLst>
              <a:defRPr sz="6100">
                <a:solidFill>
                  <a:schemeClr val="tx1"/>
                </a:solidFill>
                <a:latin typeface="Arial" pitchFamily="34" charset="0"/>
                <a:cs typeface="Arial" pitchFamily="34" charset="0"/>
              </a:defRPr>
            </a:lvl1pPr>
            <a:lvl2pPr marL="742950" indent="-285750" eaLnBrk="0" hangingPunct="0">
              <a:spcBef>
                <a:spcPct val="20000"/>
              </a:spcBef>
              <a:buChar char="–"/>
              <a:tabLst>
                <a:tab pos="677863" algn="l"/>
              </a:tabLst>
              <a:defRPr sz="5300">
                <a:solidFill>
                  <a:schemeClr val="tx1"/>
                </a:solidFill>
                <a:latin typeface="Arial" pitchFamily="34" charset="0"/>
                <a:cs typeface="Arial" pitchFamily="34" charset="0"/>
              </a:defRPr>
            </a:lvl2pPr>
            <a:lvl3pPr marL="1143000" indent="-228600" eaLnBrk="0" hangingPunct="0">
              <a:spcBef>
                <a:spcPct val="20000"/>
              </a:spcBef>
              <a:buChar char="•"/>
              <a:tabLst>
                <a:tab pos="677863" algn="l"/>
              </a:tabLst>
              <a:defRPr sz="4600">
                <a:solidFill>
                  <a:schemeClr val="tx1"/>
                </a:solidFill>
                <a:latin typeface="Arial" pitchFamily="34" charset="0"/>
                <a:cs typeface="Arial" pitchFamily="34" charset="0"/>
              </a:defRPr>
            </a:lvl3pPr>
            <a:lvl4pPr marL="1600200" indent="-228600" eaLnBrk="0" hangingPunct="0">
              <a:spcBef>
                <a:spcPct val="20000"/>
              </a:spcBef>
              <a:buChar char="–"/>
              <a:tabLst>
                <a:tab pos="677863" algn="l"/>
              </a:tabLst>
              <a:defRPr sz="3800">
                <a:solidFill>
                  <a:schemeClr val="tx1"/>
                </a:solidFill>
                <a:latin typeface="Arial" pitchFamily="34" charset="0"/>
                <a:cs typeface="Arial" pitchFamily="34" charset="0"/>
              </a:defRPr>
            </a:lvl4pPr>
            <a:lvl5pPr marL="2057400" indent="-228600" eaLnBrk="0" hangingPunct="0">
              <a:spcBef>
                <a:spcPct val="20000"/>
              </a:spcBef>
              <a:buChar char="»"/>
              <a:tabLst>
                <a:tab pos="677863" algn="l"/>
              </a:tabLst>
              <a:defRPr sz="38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677863" algn="l"/>
              </a:tabLst>
              <a:defRPr sz="3800">
                <a:solidFill>
                  <a:schemeClr val="tx1"/>
                </a:solidFill>
                <a:latin typeface="Arial" pitchFamily="34" charset="0"/>
                <a:cs typeface="Arial" pitchFamily="34" charset="0"/>
              </a:defRPr>
            </a:lvl9pPr>
          </a:lstStyle>
          <a:p>
            <a:pPr eaLnBrk="1" hangingPunct="1">
              <a:spcBef>
                <a:spcPct val="0"/>
              </a:spcBef>
            </a:pPr>
            <a:r>
              <a:rPr lang="fr-FR" altLang="fr-FR" sz="3200" dirty="0" smtClean="0"/>
              <a:t>Matériel d’observation non performant</a:t>
            </a:r>
            <a:endParaRPr lang="fr-FR" altLang="fr-FR" sz="3200" dirty="0"/>
          </a:p>
        </p:txBody>
      </p:sp>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561" y="2348881"/>
            <a:ext cx="7618940" cy="45091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171844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96106" y="1571612"/>
            <a:ext cx="9144000" cy="5500726"/>
          </a:xfrm>
          <a:prstGeom prst="rect">
            <a:avLst/>
          </a:prstGeom>
          <a:gradFill flip="none" rotWithShape="1">
            <a:gsLst>
              <a:gs pos="0">
                <a:schemeClr val="accent4">
                  <a:lumMod val="75000"/>
                  <a:shade val="30000"/>
                  <a:satMod val="115000"/>
                  <a:alpha val="0"/>
                </a:schemeClr>
              </a:gs>
              <a:gs pos="50000">
                <a:schemeClr val="accent4">
                  <a:lumMod val="75000"/>
                  <a:shade val="67500"/>
                  <a:satMod val="115000"/>
                </a:schemeClr>
              </a:gs>
              <a:gs pos="100000">
                <a:schemeClr val="accent4">
                  <a:lumMod val="75000"/>
                  <a:shade val="100000"/>
                  <a:satMod val="115000"/>
                </a:schemeClr>
              </a:gs>
            </a:gsLst>
            <a:lin ang="8100000" scaled="1"/>
            <a:tileRect/>
          </a:grad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p:cNvSpPr/>
          <p:nvPr/>
        </p:nvSpPr>
        <p:spPr>
          <a:xfrm>
            <a:off x="0" y="1357298"/>
            <a:ext cx="9144000" cy="21431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 Box 4"/>
          <p:cNvSpPr txBox="1">
            <a:spLocks noChangeArrowheads="1"/>
          </p:cNvSpPr>
          <p:nvPr/>
        </p:nvSpPr>
        <p:spPr bwMode="auto">
          <a:xfrm>
            <a:off x="375650" y="449592"/>
            <a:ext cx="6696680" cy="584775"/>
          </a:xfrm>
          <a:prstGeom prst="rect">
            <a:avLst/>
          </a:prstGeom>
          <a:gradFill flip="none" rotWithShape="1">
            <a:gsLst>
              <a:gs pos="0">
                <a:schemeClr val="bg2">
                  <a:lumMod val="25000"/>
                  <a:shade val="30000"/>
                  <a:satMod val="115000"/>
                  <a:alpha val="0"/>
                </a:schemeClr>
              </a:gs>
              <a:gs pos="50000">
                <a:schemeClr val="bg2">
                  <a:lumMod val="25000"/>
                  <a:shade val="67500"/>
                  <a:satMod val="115000"/>
                </a:schemeClr>
              </a:gs>
              <a:gs pos="100000">
                <a:schemeClr val="bg2">
                  <a:lumMod val="25000"/>
                  <a:shade val="100000"/>
                  <a:satMod val="115000"/>
                </a:schemeClr>
              </a:gs>
            </a:gsLst>
            <a:lin ang="10800000" scaled="1"/>
            <a:tileRect/>
          </a:gradFill>
          <a:ln w="9525">
            <a:noFill/>
            <a:miter lim="800000"/>
            <a:headEnd/>
            <a:tailEnd/>
          </a:ln>
          <a:effectLst>
            <a:innerShdw blurRad="63500" dist="50800" dir="13500000">
              <a:prstClr val="black">
                <a:alpha val="50000"/>
              </a:prstClr>
            </a:innerShdw>
          </a:effectLst>
        </p:spPr>
        <p:txBody>
          <a:bodyPr wrap="square">
            <a:spAutoFit/>
          </a:bodyPr>
          <a:lstStyle/>
          <a:p>
            <a:pPr>
              <a:spcBef>
                <a:spcPct val="0"/>
              </a:spcBef>
              <a:defRPr/>
            </a:pPr>
            <a:r>
              <a:rPr lang="fr-FR" sz="2800" dirty="0" smtClean="0">
                <a:solidFill>
                  <a:schemeClr val="bg1"/>
                </a:solidFill>
                <a:effectLst>
                  <a:outerShdw blurRad="38100" dist="38100" dir="2700000" algn="tl">
                    <a:srgbClr val="000000">
                      <a:alpha val="43137"/>
                    </a:srgbClr>
                  </a:outerShdw>
                </a:effectLst>
              </a:rPr>
              <a:t> </a:t>
            </a:r>
            <a:r>
              <a:rPr lang="fr-FR" sz="3200" dirty="0" smtClean="0">
                <a:solidFill>
                  <a:schemeClr val="bg1"/>
                </a:solidFill>
                <a:effectLst>
                  <a:outerShdw blurRad="38100" dist="38100" dir="2700000" algn="tl">
                    <a:srgbClr val="000000">
                      <a:alpha val="43137"/>
                    </a:srgbClr>
                  </a:outerShdw>
                </a:effectLst>
                <a:latin typeface="Arial" charset="0"/>
                <a:cs typeface="Arial" charset="0"/>
              </a:rPr>
              <a:t>Le matériel utile au compteur</a:t>
            </a:r>
            <a:endParaRPr lang="fr-FR" sz="3200" dirty="0">
              <a:solidFill>
                <a:schemeClr val="bg1"/>
              </a:solidFill>
              <a:effectLst>
                <a:outerShdw blurRad="38100" dist="38100" dir="2700000" algn="tl">
                  <a:srgbClr val="000000">
                    <a:alpha val="43137"/>
                  </a:srgbClr>
                </a:outerShdw>
              </a:effectLst>
              <a:latin typeface="Futura XBlk BT" pitchFamily="34" charset="0"/>
            </a:endParaRPr>
          </a:p>
        </p:txBody>
      </p:sp>
      <p:pic>
        <p:nvPicPr>
          <p:cNvPr id="1027" name="Picture 3"/>
          <p:cNvPicPr>
            <a:picLocks noChangeAspect="1" noChangeArrowheads="1"/>
          </p:cNvPicPr>
          <p:nvPr/>
        </p:nvPicPr>
        <p:blipFill>
          <a:blip r:embed="rId2" cstate="print"/>
          <a:srcRect/>
          <a:stretch>
            <a:fillRect/>
          </a:stretch>
        </p:blipFill>
        <p:spPr bwMode="auto">
          <a:xfrm>
            <a:off x="7524328" y="1797473"/>
            <a:ext cx="1715778" cy="1281114"/>
          </a:xfrm>
          <a:prstGeom prst="rect">
            <a:avLst/>
          </a:prstGeom>
          <a:noFill/>
          <a:ln w="9525">
            <a:noFill/>
            <a:miter lim="800000"/>
            <a:headEnd/>
            <a:tailEnd/>
          </a:ln>
          <a:effectLst>
            <a:outerShdw blurRad="149987" dist="250190" dir="8460000" algn="ctr">
              <a:srgbClr val="000000">
                <a:alpha val="28000"/>
              </a:srgbClr>
            </a:outerShdw>
          </a:effectLst>
        </p:spPr>
      </p:pic>
      <p:pic>
        <p:nvPicPr>
          <p:cNvPr id="11266" name="Picture 2" descr="http://40.img.v4.skyrock.net/404/oiseaux-europe/pics/1919501687_small_1.jpg"/>
          <p:cNvPicPr>
            <a:picLocks noChangeAspect="1" noChangeArrowheads="1"/>
          </p:cNvPicPr>
          <p:nvPr/>
        </p:nvPicPr>
        <p:blipFill>
          <a:blip r:embed="rId3" cstate="print"/>
          <a:srcRect/>
          <a:stretch>
            <a:fillRect/>
          </a:stretch>
        </p:blipFill>
        <p:spPr bwMode="auto">
          <a:xfrm>
            <a:off x="0" y="5236910"/>
            <a:ext cx="2324142" cy="1621090"/>
          </a:xfrm>
          <a:prstGeom prst="rect">
            <a:avLst/>
          </a:prstGeom>
          <a:noFill/>
          <a:ln>
            <a:noFill/>
          </a:ln>
          <a:effectLst>
            <a:outerShdw blurRad="149987" dist="250190" dir="8460000" algn="ctr">
              <a:srgbClr val="000000">
                <a:alpha val="28000"/>
              </a:srgbClr>
            </a:outerShdw>
          </a:effectLst>
        </p:spPr>
      </p:pic>
      <p:pic>
        <p:nvPicPr>
          <p:cNvPr id="11268" name="Picture 4" descr="http://www.pass-tek.com/boutique/images_produits/z20_4068_1_Premium_ED20x_1.jpg"/>
          <p:cNvPicPr>
            <a:picLocks noChangeAspect="1" noChangeArrowheads="1"/>
          </p:cNvPicPr>
          <p:nvPr/>
        </p:nvPicPr>
        <p:blipFill>
          <a:blip r:embed="rId4" cstate="print"/>
          <a:srcRect/>
          <a:stretch>
            <a:fillRect/>
          </a:stretch>
        </p:blipFill>
        <p:spPr bwMode="auto">
          <a:xfrm>
            <a:off x="2644978" y="5162551"/>
            <a:ext cx="3040901" cy="1592616"/>
          </a:xfrm>
          <a:prstGeom prst="rect">
            <a:avLst/>
          </a:prstGeom>
          <a:noFill/>
          <a:ln>
            <a:noFill/>
          </a:ln>
          <a:effectLst>
            <a:outerShdw blurRad="149987" dist="250190" dir="8460000" algn="ctr">
              <a:srgbClr val="000000">
                <a:alpha val="28000"/>
              </a:srgbClr>
            </a:outerShdw>
          </a:effec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endParaRPr lang="fr-FR"/>
          </a:p>
        </p:txBody>
      </p:sp>
      <p:sp>
        <p:nvSpPr>
          <p:cNvPr id="3" name="Rectangle 4"/>
          <p:cNvSpPr>
            <a:spLocks noChangeArrowheads="1"/>
          </p:cNvSpPr>
          <p:nvPr/>
        </p:nvSpPr>
        <p:spPr bwMode="auto">
          <a:xfrm>
            <a:off x="0" y="28098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1" i="1" u="none" strike="noStrike" cap="none" normalizeH="0" baseline="0" smtClean="0">
                <a:ln>
                  <a:noFill/>
                </a:ln>
                <a:solidFill>
                  <a:srgbClr val="000000"/>
                </a:solidFill>
                <a:effectLst/>
                <a:latin typeface="Times New Roman" pitchFamily="18" charset="0"/>
                <a:cs typeface="Times New Roman" pitchFamily="18" charset="0"/>
              </a:rPr>
              <a:t>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0" y="516255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1"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7"/>
          <p:cNvSpPr/>
          <p:nvPr/>
        </p:nvSpPr>
        <p:spPr>
          <a:xfrm>
            <a:off x="0" y="1571612"/>
            <a:ext cx="6860290" cy="3539430"/>
          </a:xfrm>
          <a:prstGeom prst="rect">
            <a:avLst/>
          </a:prstGeom>
          <a:solidFill>
            <a:schemeClr val="bg2">
              <a:lumMod val="50000"/>
            </a:schemeClr>
          </a:solidFill>
        </p:spPr>
        <p:txBody>
          <a:bodyPr wrap="square">
            <a:spAutoFit/>
          </a:bodyPr>
          <a:lstStyle/>
          <a:p>
            <a:pPr algn="just"/>
            <a:r>
              <a:rPr lang="fr-FR" sz="2800" b="1" dirty="0" smtClean="0">
                <a:solidFill>
                  <a:prstClr val="white"/>
                </a:solidFill>
                <a:cs typeface="Arial" charset="0"/>
              </a:rPr>
              <a:t>Pour compter des effectifs importants d'oiseaux, ou compter simultanément les effectifs de 2 à 3 espèces, il est utile de disposer d'un compteur avec lequel la mémorisation des chiffres n'est plus nécessaire. A défaut, un carnet et un stylo sont indispensables, et un dictaphone peut également se révéler bien utile. </a:t>
            </a:r>
            <a:endParaRPr lang="fr-FR" sz="2800" b="1" dirty="0"/>
          </a:p>
        </p:txBody>
      </p:sp>
      <p:pic>
        <p:nvPicPr>
          <p:cNvPr id="6150" name="Picture 6" descr="2012-06-14 1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643702" y="4939338"/>
            <a:ext cx="2042085" cy="191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2594</TotalTime>
  <Words>965</Words>
  <Application>Microsoft Office PowerPoint</Application>
  <PresentationFormat>Affichage à l'écran (4:3)</PresentationFormat>
  <Paragraphs>139</Paragraphs>
  <Slides>33</Slides>
  <Notes>4</Notes>
  <HiddenSlides>0</HiddenSlides>
  <MMClips>0</MMClip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1 Comptage précis  </vt:lpstr>
      <vt:lpstr>1 Comptage précis  </vt:lpstr>
      <vt:lpstr>1 Comptage précis  </vt:lpstr>
      <vt:lpstr>1 Comptage précis  </vt:lpstr>
      <vt:lpstr>2   Les méthodes d’estimation</vt:lpstr>
      <vt:lpstr>2   Les méthodes d’estimation</vt:lpstr>
      <vt:lpstr>2   Les méthodes d’estimation</vt:lpstr>
      <vt:lpstr>2   Les méthodes d’estimation</vt:lpstr>
      <vt:lpstr>2   Les méthodes d’estimation</vt:lpstr>
      <vt:lpstr>Le comptage par motif (ou pattern)</vt:lpstr>
      <vt:lpstr>Le comptage par motif (ou pattern)</vt:lpstr>
      <vt:lpstr>Dénombrement par multiplication des groupes </vt:lpstr>
      <vt:lpstr>Dénombrement par multiplication des groupes </vt:lpstr>
      <vt:lpstr>Dénombrement par multiplication des groupes </vt:lpstr>
      <vt:lpstr>Dénombrement par multiplication des groupes </vt:lpstr>
      <vt:lpstr>La méthode des pourcentages </vt:lpstr>
      <vt:lpstr>La méthode des pourcentages </vt:lpstr>
      <vt:lpstr>Diapositive 32</vt:lpstr>
      <vt:lpstr>Diapositive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BOUKHEROUFA</dc:creator>
  <cp:lastModifiedBy>HP</cp:lastModifiedBy>
  <cp:revision>88</cp:revision>
  <dcterms:created xsi:type="dcterms:W3CDTF">2009-11-26T16:36:10Z</dcterms:created>
  <dcterms:modified xsi:type="dcterms:W3CDTF">2019-06-10T05:00:53Z</dcterms:modified>
</cp:coreProperties>
</file>