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72" r:id="rId7"/>
    <p:sldId id="273" r:id="rId8"/>
    <p:sldId id="274" r:id="rId9"/>
    <p:sldId id="275" r:id="rId10"/>
    <p:sldId id="276" r:id="rId11"/>
    <p:sldId id="277" r:id="rId12"/>
    <p:sldId id="278" r:id="rId13"/>
    <p:sldId id="279" r:id="rId14"/>
    <p:sldId id="280" r:id="rId15"/>
    <p:sldId id="281" r:id="rId16"/>
    <p:sldId id="266" r:id="rId17"/>
    <p:sldId id="267" r:id="rId18"/>
    <p:sldId id="268" r:id="rId19"/>
    <p:sldId id="269" r:id="rId20"/>
    <p:sldId id="270" r:id="rId21"/>
    <p:sldId id="261" r:id="rId22"/>
    <p:sldId id="262" r:id="rId23"/>
    <p:sldId id="263" r:id="rId24"/>
    <p:sldId id="264" r:id="rId25"/>
    <p:sldId id="265" r:id="rId26"/>
  </p:sldIdLst>
  <p:sldSz cx="14630400" cy="8229600"/>
  <p:notesSz cx="8229600" cy="14630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3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0"/>
  </p:normalViewPr>
  <p:slideViewPr>
    <p:cSldViewPr snapToGrid="0" snapToObjects="1">
      <p:cViewPr varScale="1">
        <p:scale>
          <a:sx n="55" d="100"/>
          <a:sy n="55" d="100"/>
        </p:scale>
        <p:origin x="6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8F5A66-DA4C-4CC7-B4B8-4137D1020353}"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fr-FR"/>
        </a:p>
      </dgm:t>
    </dgm:pt>
    <dgm:pt modelId="{4348AB8A-EFBC-4FAA-B3AE-DB47C6291335}">
      <dgm:prSet phldrT="[Text]"/>
      <dgm:spPr/>
      <dgm:t>
        <a:bodyPr/>
        <a:lstStyle/>
        <a:p>
          <a:r>
            <a:rPr lang="ar-DZ" b="1" dirty="0"/>
            <a:t>معالجة المعلومات</a:t>
          </a:r>
          <a:endParaRPr lang="fr-FR" b="1" dirty="0"/>
        </a:p>
        <a:p>
          <a:r>
            <a:rPr lang="fr-FR" b="1" dirty="0"/>
            <a:t>Traitement de l'information</a:t>
          </a:r>
          <a:endParaRPr lang="fr-FR" dirty="0"/>
        </a:p>
      </dgm:t>
    </dgm:pt>
    <dgm:pt modelId="{C3F92F67-8F84-4C45-B4D9-614D4DC57000}" type="parTrans" cxnId="{0F6B1FE5-41D5-4AE5-A987-E97C93DE9085}">
      <dgm:prSet/>
      <dgm:spPr/>
      <dgm:t>
        <a:bodyPr/>
        <a:lstStyle/>
        <a:p>
          <a:endParaRPr lang="fr-FR"/>
        </a:p>
      </dgm:t>
    </dgm:pt>
    <dgm:pt modelId="{80584831-40DD-40A2-AC98-6E4AF75E9E9F}" type="sibTrans" cxnId="{0F6B1FE5-41D5-4AE5-A987-E97C93DE9085}">
      <dgm:prSet/>
      <dgm:spPr/>
      <dgm:t>
        <a:bodyPr/>
        <a:lstStyle/>
        <a:p>
          <a:endParaRPr lang="fr-FR"/>
        </a:p>
      </dgm:t>
    </dgm:pt>
    <dgm:pt modelId="{A807EC01-A324-41BA-9844-42FAFDAF6FAA}">
      <dgm:prSet/>
      <dgm:spPr>
        <a:solidFill>
          <a:srgbClr val="7F3F00"/>
        </a:solidFill>
      </dgm:spPr>
      <dgm:t>
        <a:bodyPr/>
        <a:lstStyle/>
        <a:p>
          <a:r>
            <a:rPr lang="ar-DZ" b="1" dirty="0"/>
            <a:t>الإدراك الاجتماعي</a:t>
          </a:r>
          <a:endParaRPr lang="fr-FR" b="1" dirty="0"/>
        </a:p>
        <a:p>
          <a:r>
            <a:rPr lang="fr-FR" b="1" dirty="0"/>
            <a:t>Cognition sociale</a:t>
          </a:r>
          <a:endParaRPr lang="ar-DZ" dirty="0"/>
        </a:p>
      </dgm:t>
    </dgm:pt>
    <dgm:pt modelId="{E231E3B6-58A5-421F-B3F1-72C75390992C}" type="parTrans" cxnId="{126CF7D6-C62D-4CDE-907E-3D9B0FA6B08E}">
      <dgm:prSet/>
      <dgm:spPr/>
      <dgm:t>
        <a:bodyPr/>
        <a:lstStyle/>
        <a:p>
          <a:endParaRPr lang="fr-FR"/>
        </a:p>
      </dgm:t>
    </dgm:pt>
    <dgm:pt modelId="{5790661B-0321-4D90-A834-9AE5F45D0418}" type="sibTrans" cxnId="{126CF7D6-C62D-4CDE-907E-3D9B0FA6B08E}">
      <dgm:prSet/>
      <dgm:spPr/>
      <dgm:t>
        <a:bodyPr/>
        <a:lstStyle/>
        <a:p>
          <a:endParaRPr lang="fr-FR"/>
        </a:p>
      </dgm:t>
    </dgm:pt>
    <dgm:pt modelId="{ECBDFEE5-BEAC-4F67-BE91-6E98619F5C66}">
      <dgm:prSet/>
      <dgm:spPr/>
      <dgm:t>
        <a:bodyPr/>
        <a:lstStyle/>
        <a:p>
          <a:r>
            <a:rPr lang="fr-FR" b="1" dirty="0"/>
            <a:t>Fonctions exécutives</a:t>
          </a:r>
        </a:p>
        <a:p>
          <a:r>
            <a:rPr lang="ar-DZ" b="1" dirty="0"/>
            <a:t>الوظائف التنفيذية</a:t>
          </a:r>
          <a:endParaRPr lang="fr-FR" b="1" dirty="0"/>
        </a:p>
        <a:p>
          <a:endParaRPr lang="ar-DZ" dirty="0"/>
        </a:p>
      </dgm:t>
    </dgm:pt>
    <dgm:pt modelId="{167CAAF2-CD9D-4A5B-990B-6DFD8EC6B719}" type="parTrans" cxnId="{61B95473-A469-4110-8948-A7F91C6C286F}">
      <dgm:prSet/>
      <dgm:spPr/>
      <dgm:t>
        <a:bodyPr/>
        <a:lstStyle/>
        <a:p>
          <a:endParaRPr lang="fr-FR"/>
        </a:p>
      </dgm:t>
    </dgm:pt>
    <dgm:pt modelId="{77AAFF97-B0D4-4C6F-A327-CDD50A506212}" type="sibTrans" cxnId="{61B95473-A469-4110-8948-A7F91C6C286F}">
      <dgm:prSet/>
      <dgm:spPr/>
      <dgm:t>
        <a:bodyPr/>
        <a:lstStyle/>
        <a:p>
          <a:endParaRPr lang="fr-FR"/>
        </a:p>
      </dgm:t>
    </dgm:pt>
    <dgm:pt modelId="{C5995969-94BB-4A40-8104-EC536DB60DA2}" type="pres">
      <dgm:prSet presAssocID="{EA8F5A66-DA4C-4CC7-B4B8-4137D1020353}" presName="Name0" presStyleCnt="0">
        <dgm:presLayoutVars>
          <dgm:dir/>
          <dgm:resizeHandles val="exact"/>
        </dgm:presLayoutVars>
      </dgm:prSet>
      <dgm:spPr/>
    </dgm:pt>
    <dgm:pt modelId="{2AE57D33-A761-4700-9984-2DE4AC32FB34}" type="pres">
      <dgm:prSet presAssocID="{EA8F5A66-DA4C-4CC7-B4B8-4137D1020353}" presName="fgShape" presStyleLbl="fgShp" presStyleIdx="0" presStyleCnt="1"/>
      <dgm:spPr/>
    </dgm:pt>
    <dgm:pt modelId="{026E55AC-740D-4872-AE4F-EC0AC83F5F44}" type="pres">
      <dgm:prSet presAssocID="{EA8F5A66-DA4C-4CC7-B4B8-4137D1020353}" presName="linComp" presStyleCnt="0"/>
      <dgm:spPr/>
    </dgm:pt>
    <dgm:pt modelId="{EBEB0268-2821-49BD-B2D9-15A1D91F4E69}" type="pres">
      <dgm:prSet presAssocID="{4348AB8A-EFBC-4FAA-B3AE-DB47C6291335}" presName="compNode" presStyleCnt="0"/>
      <dgm:spPr/>
    </dgm:pt>
    <dgm:pt modelId="{8B5CC8A3-2615-470A-B5CA-550846A2AC9B}" type="pres">
      <dgm:prSet presAssocID="{4348AB8A-EFBC-4FAA-B3AE-DB47C6291335}" presName="bkgdShape" presStyleLbl="node1" presStyleIdx="0" presStyleCnt="3"/>
      <dgm:spPr/>
    </dgm:pt>
    <dgm:pt modelId="{514AEB10-3FFF-44B7-BE97-32D2D1DF7FE6}" type="pres">
      <dgm:prSet presAssocID="{4348AB8A-EFBC-4FAA-B3AE-DB47C6291335}" presName="nodeTx" presStyleLbl="node1" presStyleIdx="0" presStyleCnt="3">
        <dgm:presLayoutVars>
          <dgm:bulletEnabled val="1"/>
        </dgm:presLayoutVars>
      </dgm:prSet>
      <dgm:spPr/>
    </dgm:pt>
    <dgm:pt modelId="{F9842862-953D-4643-9CA5-7D64EDC6EE5C}" type="pres">
      <dgm:prSet presAssocID="{4348AB8A-EFBC-4FAA-B3AE-DB47C6291335}" presName="invisiNode" presStyleLbl="node1" presStyleIdx="0" presStyleCnt="3"/>
      <dgm:spPr/>
    </dgm:pt>
    <dgm:pt modelId="{388F428E-0509-4D20-830E-50B4B08C4683}" type="pres">
      <dgm:prSet presAssocID="{4348AB8A-EFBC-4FAA-B3AE-DB47C6291335}" presName="imagNode" presStyleLbl="fgImgPlace1" presStyleIdx="0" presStyleCnt="3"/>
      <dgm:spPr>
        <a:blipFill rotWithShape="1">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a:stretch>
        </a:blipFill>
      </dgm:spPr>
    </dgm:pt>
    <dgm:pt modelId="{15ECAE76-1F84-49AB-A836-A57A4BF6B421}" type="pres">
      <dgm:prSet presAssocID="{80584831-40DD-40A2-AC98-6E4AF75E9E9F}" presName="sibTrans" presStyleLbl="sibTrans2D1" presStyleIdx="0" presStyleCnt="0"/>
      <dgm:spPr/>
    </dgm:pt>
    <dgm:pt modelId="{CB18B5D4-0108-439F-9F92-CB841E456DC6}" type="pres">
      <dgm:prSet presAssocID="{A807EC01-A324-41BA-9844-42FAFDAF6FAA}" presName="compNode" presStyleCnt="0"/>
      <dgm:spPr/>
    </dgm:pt>
    <dgm:pt modelId="{1E67A0D3-B830-4798-A474-641D3C99B95B}" type="pres">
      <dgm:prSet presAssocID="{A807EC01-A324-41BA-9844-42FAFDAF6FAA}" presName="bkgdShape" presStyleLbl="node1" presStyleIdx="1" presStyleCnt="3"/>
      <dgm:spPr/>
    </dgm:pt>
    <dgm:pt modelId="{5255F1FE-954B-45D4-B063-EA2B9D370CC3}" type="pres">
      <dgm:prSet presAssocID="{A807EC01-A324-41BA-9844-42FAFDAF6FAA}" presName="nodeTx" presStyleLbl="node1" presStyleIdx="1" presStyleCnt="3">
        <dgm:presLayoutVars>
          <dgm:bulletEnabled val="1"/>
        </dgm:presLayoutVars>
      </dgm:prSet>
      <dgm:spPr/>
    </dgm:pt>
    <dgm:pt modelId="{1DE5E2BC-753A-49F1-B3B4-5B77695DEB92}" type="pres">
      <dgm:prSet presAssocID="{A807EC01-A324-41BA-9844-42FAFDAF6FAA}" presName="invisiNode" presStyleLbl="node1" presStyleIdx="1" presStyleCnt="3"/>
      <dgm:spPr/>
    </dgm:pt>
    <dgm:pt modelId="{A6A6D19A-BA8E-4DEB-932B-458C052BA517}" type="pres">
      <dgm:prSet presAssocID="{A807EC01-A324-41BA-9844-42FAFDAF6FAA}" presName="imagNode" presStyleLbl="fgImgPlace1" presStyleIdx="1" presStyleCnt="3"/>
      <dgm:spPr>
        <a:blipFill rotWithShape="1">
          <a:blip xmlns:r="http://schemas.openxmlformats.org/officeDocument/2006/relationships" r:embed="rId2">
            <a:duotone>
              <a:schemeClr val="accent3">
                <a:hueOff val="0"/>
                <a:satOff val="0"/>
                <a:lumOff val="0"/>
                <a:alphaOff val="0"/>
                <a:shade val="20000"/>
                <a:satMod val="200000"/>
              </a:schemeClr>
              <a:schemeClr val="accent3">
                <a:hueOff val="0"/>
                <a:satOff val="0"/>
                <a:lumOff val="0"/>
                <a:alphaOff val="0"/>
                <a:tint val="12000"/>
                <a:satMod val="190000"/>
              </a:schemeClr>
            </a:duotone>
          </a:blip>
          <a:srcRect/>
          <a:stretch>
            <a:fillRect l="-35000" r="-35000"/>
          </a:stretch>
        </a:blipFill>
      </dgm:spPr>
    </dgm:pt>
    <dgm:pt modelId="{ACB92DA7-6923-4BA8-ACE0-B1031C23D611}" type="pres">
      <dgm:prSet presAssocID="{5790661B-0321-4D90-A834-9AE5F45D0418}" presName="sibTrans" presStyleLbl="sibTrans2D1" presStyleIdx="0" presStyleCnt="0"/>
      <dgm:spPr/>
    </dgm:pt>
    <dgm:pt modelId="{F445763E-CC9F-4DD5-B3F0-0845EE980F0F}" type="pres">
      <dgm:prSet presAssocID="{ECBDFEE5-BEAC-4F67-BE91-6E98619F5C66}" presName="compNode" presStyleCnt="0"/>
      <dgm:spPr/>
    </dgm:pt>
    <dgm:pt modelId="{13113D8A-87B8-46FC-ABA9-10E4062FB033}" type="pres">
      <dgm:prSet presAssocID="{ECBDFEE5-BEAC-4F67-BE91-6E98619F5C66}" presName="bkgdShape" presStyleLbl="node1" presStyleIdx="2" presStyleCnt="3"/>
      <dgm:spPr/>
    </dgm:pt>
    <dgm:pt modelId="{6AADE7C9-DBF3-4F97-BA61-5270CE859360}" type="pres">
      <dgm:prSet presAssocID="{ECBDFEE5-BEAC-4F67-BE91-6E98619F5C66}" presName="nodeTx" presStyleLbl="node1" presStyleIdx="2" presStyleCnt="3">
        <dgm:presLayoutVars>
          <dgm:bulletEnabled val="1"/>
        </dgm:presLayoutVars>
      </dgm:prSet>
      <dgm:spPr/>
    </dgm:pt>
    <dgm:pt modelId="{0A7362DC-4188-422B-AF22-78E79316A99A}" type="pres">
      <dgm:prSet presAssocID="{ECBDFEE5-BEAC-4F67-BE91-6E98619F5C66}" presName="invisiNode" presStyleLbl="node1" presStyleIdx="2" presStyleCnt="3"/>
      <dgm:spPr/>
    </dgm:pt>
    <dgm:pt modelId="{B7C0CB2F-4745-4AC9-801C-F49DA4FEBE91}" type="pres">
      <dgm:prSet presAssocID="{ECBDFEE5-BEAC-4F67-BE91-6E98619F5C66}" presName="imagNode" presStyleLbl="fgImgPlace1" presStyleIdx="2" presStyleCnt="3"/>
      <dgm:spPr>
        <a:blipFill rotWithShape="1">
          <a:blip xmlns:r="http://schemas.openxmlformats.org/officeDocument/2006/relationships" r:embed="rId3">
            <a:duotone>
              <a:schemeClr val="accent4">
                <a:hueOff val="0"/>
                <a:satOff val="0"/>
                <a:lumOff val="0"/>
                <a:alphaOff val="0"/>
                <a:shade val="20000"/>
                <a:satMod val="200000"/>
              </a:schemeClr>
              <a:schemeClr val="accent4">
                <a:hueOff val="0"/>
                <a:satOff val="0"/>
                <a:lumOff val="0"/>
                <a:alphaOff val="0"/>
                <a:tint val="12000"/>
                <a:satMod val="190000"/>
              </a:schemeClr>
            </a:duotone>
          </a:blip>
          <a:srcRect/>
          <a:stretch>
            <a:fillRect l="-35000" r="-35000"/>
          </a:stretch>
        </a:blipFill>
      </dgm:spPr>
    </dgm:pt>
  </dgm:ptLst>
  <dgm:cxnLst>
    <dgm:cxn modelId="{30136C3F-C5C3-463E-A6FB-860A322AEB63}" type="presOf" srcId="{ECBDFEE5-BEAC-4F67-BE91-6E98619F5C66}" destId="{13113D8A-87B8-46FC-ABA9-10E4062FB033}" srcOrd="0" destOrd="0" presId="urn:microsoft.com/office/officeart/2005/8/layout/hList7"/>
    <dgm:cxn modelId="{61B95473-A469-4110-8948-A7F91C6C286F}" srcId="{EA8F5A66-DA4C-4CC7-B4B8-4137D1020353}" destId="{ECBDFEE5-BEAC-4F67-BE91-6E98619F5C66}" srcOrd="2" destOrd="0" parTransId="{167CAAF2-CD9D-4A5B-990B-6DFD8EC6B719}" sibTransId="{77AAFF97-B0D4-4C6F-A327-CDD50A506212}"/>
    <dgm:cxn modelId="{1D455F58-4DCC-419F-8081-2D7B572B0C84}" type="presOf" srcId="{4348AB8A-EFBC-4FAA-B3AE-DB47C6291335}" destId="{514AEB10-3FFF-44B7-BE97-32D2D1DF7FE6}" srcOrd="1" destOrd="0" presId="urn:microsoft.com/office/officeart/2005/8/layout/hList7"/>
    <dgm:cxn modelId="{CD5278B5-5C91-4BFF-89DB-7A03595EB6D3}" type="presOf" srcId="{ECBDFEE5-BEAC-4F67-BE91-6E98619F5C66}" destId="{6AADE7C9-DBF3-4F97-BA61-5270CE859360}" srcOrd="1" destOrd="0" presId="urn:microsoft.com/office/officeart/2005/8/layout/hList7"/>
    <dgm:cxn modelId="{D79BEFB8-FF70-40D5-8161-6C7B9AC866E2}" type="presOf" srcId="{EA8F5A66-DA4C-4CC7-B4B8-4137D1020353}" destId="{C5995969-94BB-4A40-8104-EC536DB60DA2}" srcOrd="0" destOrd="0" presId="urn:microsoft.com/office/officeart/2005/8/layout/hList7"/>
    <dgm:cxn modelId="{8C993EC6-56D7-4580-B63C-5A262933A8DD}" type="presOf" srcId="{5790661B-0321-4D90-A834-9AE5F45D0418}" destId="{ACB92DA7-6923-4BA8-ACE0-B1031C23D611}" srcOrd="0" destOrd="0" presId="urn:microsoft.com/office/officeart/2005/8/layout/hList7"/>
    <dgm:cxn modelId="{4F425DC9-7EF6-4FFC-98FA-FCF70E7642BE}" type="presOf" srcId="{4348AB8A-EFBC-4FAA-B3AE-DB47C6291335}" destId="{8B5CC8A3-2615-470A-B5CA-550846A2AC9B}" srcOrd="0" destOrd="0" presId="urn:microsoft.com/office/officeart/2005/8/layout/hList7"/>
    <dgm:cxn modelId="{3FAD08CF-1D33-4E94-8B9C-A6914F9B755F}" type="presOf" srcId="{A807EC01-A324-41BA-9844-42FAFDAF6FAA}" destId="{5255F1FE-954B-45D4-B063-EA2B9D370CC3}" srcOrd="1" destOrd="0" presId="urn:microsoft.com/office/officeart/2005/8/layout/hList7"/>
    <dgm:cxn modelId="{126CF7D6-C62D-4CDE-907E-3D9B0FA6B08E}" srcId="{EA8F5A66-DA4C-4CC7-B4B8-4137D1020353}" destId="{A807EC01-A324-41BA-9844-42FAFDAF6FAA}" srcOrd="1" destOrd="0" parTransId="{E231E3B6-58A5-421F-B3F1-72C75390992C}" sibTransId="{5790661B-0321-4D90-A834-9AE5F45D0418}"/>
    <dgm:cxn modelId="{0F6B1FE5-41D5-4AE5-A987-E97C93DE9085}" srcId="{EA8F5A66-DA4C-4CC7-B4B8-4137D1020353}" destId="{4348AB8A-EFBC-4FAA-B3AE-DB47C6291335}" srcOrd="0" destOrd="0" parTransId="{C3F92F67-8F84-4C45-B4D9-614D4DC57000}" sibTransId="{80584831-40DD-40A2-AC98-6E4AF75E9E9F}"/>
    <dgm:cxn modelId="{245E2EE6-928E-44CA-B190-01363EE1630B}" type="presOf" srcId="{80584831-40DD-40A2-AC98-6E4AF75E9E9F}" destId="{15ECAE76-1F84-49AB-A836-A57A4BF6B421}" srcOrd="0" destOrd="0" presId="urn:microsoft.com/office/officeart/2005/8/layout/hList7"/>
    <dgm:cxn modelId="{19C894FA-177E-40A9-98F4-B5E0C17EDA5B}" type="presOf" srcId="{A807EC01-A324-41BA-9844-42FAFDAF6FAA}" destId="{1E67A0D3-B830-4798-A474-641D3C99B95B}" srcOrd="0" destOrd="0" presId="urn:microsoft.com/office/officeart/2005/8/layout/hList7"/>
    <dgm:cxn modelId="{A1D61691-0101-430D-BA6F-11B1BA9EF18F}" type="presParOf" srcId="{C5995969-94BB-4A40-8104-EC536DB60DA2}" destId="{2AE57D33-A761-4700-9984-2DE4AC32FB34}" srcOrd="0" destOrd="0" presId="urn:microsoft.com/office/officeart/2005/8/layout/hList7"/>
    <dgm:cxn modelId="{53E36696-05F7-4179-9851-BFC00FA2B950}" type="presParOf" srcId="{C5995969-94BB-4A40-8104-EC536DB60DA2}" destId="{026E55AC-740D-4872-AE4F-EC0AC83F5F44}" srcOrd="1" destOrd="0" presId="urn:microsoft.com/office/officeart/2005/8/layout/hList7"/>
    <dgm:cxn modelId="{35808572-B8C2-4813-8909-D3194BE309D0}" type="presParOf" srcId="{026E55AC-740D-4872-AE4F-EC0AC83F5F44}" destId="{EBEB0268-2821-49BD-B2D9-15A1D91F4E69}" srcOrd="0" destOrd="0" presId="urn:microsoft.com/office/officeart/2005/8/layout/hList7"/>
    <dgm:cxn modelId="{C88880E0-B778-4C2A-AE21-75658E57457F}" type="presParOf" srcId="{EBEB0268-2821-49BD-B2D9-15A1D91F4E69}" destId="{8B5CC8A3-2615-470A-B5CA-550846A2AC9B}" srcOrd="0" destOrd="0" presId="urn:microsoft.com/office/officeart/2005/8/layout/hList7"/>
    <dgm:cxn modelId="{022AB1BB-1F54-4B24-B74C-6D3B0E67A16F}" type="presParOf" srcId="{EBEB0268-2821-49BD-B2D9-15A1D91F4E69}" destId="{514AEB10-3FFF-44B7-BE97-32D2D1DF7FE6}" srcOrd="1" destOrd="0" presId="urn:microsoft.com/office/officeart/2005/8/layout/hList7"/>
    <dgm:cxn modelId="{06D0EB8E-1627-4A06-9602-4C6B7A543926}" type="presParOf" srcId="{EBEB0268-2821-49BD-B2D9-15A1D91F4E69}" destId="{F9842862-953D-4643-9CA5-7D64EDC6EE5C}" srcOrd="2" destOrd="0" presId="urn:microsoft.com/office/officeart/2005/8/layout/hList7"/>
    <dgm:cxn modelId="{CD88C1CE-69B4-4E3C-AB15-8149947CEA7D}" type="presParOf" srcId="{EBEB0268-2821-49BD-B2D9-15A1D91F4E69}" destId="{388F428E-0509-4D20-830E-50B4B08C4683}" srcOrd="3" destOrd="0" presId="urn:microsoft.com/office/officeart/2005/8/layout/hList7"/>
    <dgm:cxn modelId="{B742AAB4-1D70-48FB-84C4-FB71788AF4E8}" type="presParOf" srcId="{026E55AC-740D-4872-AE4F-EC0AC83F5F44}" destId="{15ECAE76-1F84-49AB-A836-A57A4BF6B421}" srcOrd="1" destOrd="0" presId="urn:microsoft.com/office/officeart/2005/8/layout/hList7"/>
    <dgm:cxn modelId="{E7DA4166-571E-4C99-9DA4-48D8747671A7}" type="presParOf" srcId="{026E55AC-740D-4872-AE4F-EC0AC83F5F44}" destId="{CB18B5D4-0108-439F-9F92-CB841E456DC6}" srcOrd="2" destOrd="0" presId="urn:microsoft.com/office/officeart/2005/8/layout/hList7"/>
    <dgm:cxn modelId="{E200E159-F4F2-4435-A26E-80D7D79CEFD3}" type="presParOf" srcId="{CB18B5D4-0108-439F-9F92-CB841E456DC6}" destId="{1E67A0D3-B830-4798-A474-641D3C99B95B}" srcOrd="0" destOrd="0" presId="urn:microsoft.com/office/officeart/2005/8/layout/hList7"/>
    <dgm:cxn modelId="{F9D4E0D3-9104-4E74-9C28-6716B9E99F2B}" type="presParOf" srcId="{CB18B5D4-0108-439F-9F92-CB841E456DC6}" destId="{5255F1FE-954B-45D4-B063-EA2B9D370CC3}" srcOrd="1" destOrd="0" presId="urn:microsoft.com/office/officeart/2005/8/layout/hList7"/>
    <dgm:cxn modelId="{F1BFEDD3-49DD-41BB-A63F-3CA9F4C67410}" type="presParOf" srcId="{CB18B5D4-0108-439F-9F92-CB841E456DC6}" destId="{1DE5E2BC-753A-49F1-B3B4-5B77695DEB92}" srcOrd="2" destOrd="0" presId="urn:microsoft.com/office/officeart/2005/8/layout/hList7"/>
    <dgm:cxn modelId="{8605B811-AA70-4086-A2C6-5B81697DB544}" type="presParOf" srcId="{CB18B5D4-0108-439F-9F92-CB841E456DC6}" destId="{A6A6D19A-BA8E-4DEB-932B-458C052BA517}" srcOrd="3" destOrd="0" presId="urn:microsoft.com/office/officeart/2005/8/layout/hList7"/>
    <dgm:cxn modelId="{D566B2AF-EF3E-4C75-8958-8A8B980E9036}" type="presParOf" srcId="{026E55AC-740D-4872-AE4F-EC0AC83F5F44}" destId="{ACB92DA7-6923-4BA8-ACE0-B1031C23D611}" srcOrd="3" destOrd="0" presId="urn:microsoft.com/office/officeart/2005/8/layout/hList7"/>
    <dgm:cxn modelId="{5B764357-86BD-4085-BC50-495ED4A0A122}" type="presParOf" srcId="{026E55AC-740D-4872-AE4F-EC0AC83F5F44}" destId="{F445763E-CC9F-4DD5-B3F0-0845EE980F0F}" srcOrd="4" destOrd="0" presId="urn:microsoft.com/office/officeart/2005/8/layout/hList7"/>
    <dgm:cxn modelId="{ED2A8A5E-8B89-4C56-ADD1-EC71A7D4CAA7}" type="presParOf" srcId="{F445763E-CC9F-4DD5-B3F0-0845EE980F0F}" destId="{13113D8A-87B8-46FC-ABA9-10E4062FB033}" srcOrd="0" destOrd="0" presId="urn:microsoft.com/office/officeart/2005/8/layout/hList7"/>
    <dgm:cxn modelId="{D9A6B1E8-8656-45D0-A62F-7D18AF7B20C6}" type="presParOf" srcId="{F445763E-CC9F-4DD5-B3F0-0845EE980F0F}" destId="{6AADE7C9-DBF3-4F97-BA61-5270CE859360}" srcOrd="1" destOrd="0" presId="urn:microsoft.com/office/officeart/2005/8/layout/hList7"/>
    <dgm:cxn modelId="{18CA6024-F59D-48B5-83D6-7A1DD2A5E9F8}" type="presParOf" srcId="{F445763E-CC9F-4DD5-B3F0-0845EE980F0F}" destId="{0A7362DC-4188-422B-AF22-78E79316A99A}" srcOrd="2" destOrd="0" presId="urn:microsoft.com/office/officeart/2005/8/layout/hList7"/>
    <dgm:cxn modelId="{A87C1172-8635-4CE4-BF7B-5303E5D16958}" type="presParOf" srcId="{F445763E-CC9F-4DD5-B3F0-0845EE980F0F}" destId="{B7C0CB2F-4745-4AC9-801C-F49DA4FEBE9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B1810C3-ADA8-4AFC-873E-2D0AEC530F7F}"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fr-FR"/>
        </a:p>
      </dgm:t>
    </dgm:pt>
    <dgm:pt modelId="{4843766E-580C-4436-AB9A-0994A9CA3717}">
      <dgm:prSet phldrT="[Text]" custT="1"/>
      <dgm:spPr/>
      <dgm:t>
        <a:bodyPr/>
        <a:lstStyle/>
        <a:p>
          <a:pPr rtl="1"/>
          <a:r>
            <a:rPr lang="fr-FR" sz="2000" dirty="0"/>
            <a:t> </a:t>
          </a:r>
          <a:r>
            <a:rPr lang="fr-FR" sz="1800" b="1" dirty="0"/>
            <a:t>1 </a:t>
          </a:r>
          <a:r>
            <a:rPr lang="ar-DZ" sz="1800" b="1" dirty="0"/>
            <a:t>النوع الفرعي الخفيف </a:t>
          </a:r>
          <a:r>
            <a:rPr lang="fr-FR" sz="1800" b="1" dirty="0" err="1"/>
            <a:t>Mild</a:t>
          </a:r>
          <a:r>
            <a:rPr lang="fr-FR" sz="1800" b="1" dirty="0"/>
            <a:t>  </a:t>
          </a:r>
          <a:r>
            <a:rPr lang="fr-FR" sz="1800" b="1" dirty="0" err="1"/>
            <a:t>Subtype</a:t>
          </a:r>
          <a:endParaRPr lang="fr-FR" sz="2000" b="1" dirty="0"/>
        </a:p>
        <a:p>
          <a:pPr rtl="1"/>
          <a:r>
            <a:rPr lang="fr-FR" sz="2100" b="1" dirty="0"/>
            <a:t> </a:t>
          </a:r>
          <a:endParaRPr lang="fr-FR" sz="2100" dirty="0"/>
        </a:p>
      </dgm:t>
    </dgm:pt>
    <dgm:pt modelId="{8B22D8E9-CB99-4DD2-8A32-B40F7000B08E}" type="parTrans" cxnId="{0BD3CF63-4890-4470-9D4F-5F594166C035}">
      <dgm:prSet/>
      <dgm:spPr/>
      <dgm:t>
        <a:bodyPr/>
        <a:lstStyle/>
        <a:p>
          <a:endParaRPr lang="fr-FR"/>
        </a:p>
      </dgm:t>
    </dgm:pt>
    <dgm:pt modelId="{E7809F5D-8934-40B3-B0CB-DC750509DF55}" type="sibTrans" cxnId="{0BD3CF63-4890-4470-9D4F-5F594166C035}">
      <dgm:prSet/>
      <dgm:spPr/>
      <dgm:t>
        <a:bodyPr/>
        <a:lstStyle/>
        <a:p>
          <a:endParaRPr lang="fr-FR"/>
        </a:p>
      </dgm:t>
    </dgm:pt>
    <dgm:pt modelId="{757E2891-072F-42F2-9BF6-254DA9384169}">
      <dgm:prSet custT="1"/>
      <dgm:spPr/>
      <dgm:t>
        <a:bodyPr/>
        <a:lstStyle/>
        <a:p>
          <a:pPr rtl="1"/>
          <a:r>
            <a:rPr lang="ar-DZ" sz="2100" dirty="0"/>
            <a:t>2</a:t>
          </a:r>
          <a:r>
            <a:rPr lang="ar-DZ" sz="1800" dirty="0"/>
            <a:t>) النوع الفرعي المختلط الشديد (</a:t>
          </a:r>
          <a:r>
            <a:rPr lang="fr-FR" sz="1800" dirty="0" err="1"/>
            <a:t>Extreme</a:t>
          </a:r>
          <a:r>
            <a:rPr lang="fr-FR" sz="1800" dirty="0"/>
            <a:t>-Mixed </a:t>
          </a:r>
          <a:r>
            <a:rPr lang="fr-FR" sz="1800" dirty="0" err="1"/>
            <a:t>Subtype</a:t>
          </a:r>
          <a:r>
            <a:rPr lang="fr-FR" sz="1800" dirty="0"/>
            <a:t>) </a:t>
          </a:r>
        </a:p>
      </dgm:t>
    </dgm:pt>
    <dgm:pt modelId="{5F0F46CC-BED0-4CFF-9484-69938C0F6DD5}" type="parTrans" cxnId="{B8A0F660-99A7-4ABE-B5E5-ADC6AB51607F}">
      <dgm:prSet/>
      <dgm:spPr/>
      <dgm:t>
        <a:bodyPr/>
        <a:lstStyle/>
        <a:p>
          <a:endParaRPr lang="fr-FR"/>
        </a:p>
      </dgm:t>
    </dgm:pt>
    <dgm:pt modelId="{439618CB-FED3-4E6E-8290-ADF40734ED75}" type="sibTrans" cxnId="{B8A0F660-99A7-4ABE-B5E5-ADC6AB51607F}">
      <dgm:prSet/>
      <dgm:spPr/>
      <dgm:t>
        <a:bodyPr/>
        <a:lstStyle/>
        <a:p>
          <a:endParaRPr lang="fr-FR"/>
        </a:p>
      </dgm:t>
    </dgm:pt>
    <dgm:pt modelId="{C2A3E90D-7418-45DE-9CEB-76BD07DBFF3D}">
      <dgm:prSet custT="1"/>
      <dgm:spPr/>
      <dgm:t>
        <a:bodyPr/>
        <a:lstStyle/>
        <a:p>
          <a:pPr rtl="1"/>
          <a:r>
            <a:rPr lang="ar-DZ" sz="2000" dirty="0"/>
            <a:t>3</a:t>
          </a:r>
          <a:r>
            <a:rPr lang="ar-DZ" sz="1800" dirty="0"/>
            <a:t>) النوع الفرعي الحساس-المنزعج (</a:t>
          </a:r>
          <a:r>
            <a:rPr lang="fr-FR" sz="1800" dirty="0"/>
            <a:t>Sensitive-</a:t>
          </a:r>
          <a:r>
            <a:rPr lang="fr-FR" sz="1800" dirty="0" err="1"/>
            <a:t>Distressed</a:t>
          </a:r>
          <a:r>
            <a:rPr lang="fr-FR" sz="1800" dirty="0"/>
            <a:t> </a:t>
          </a:r>
          <a:r>
            <a:rPr lang="fr-FR" sz="1800" dirty="0" err="1"/>
            <a:t>Subtype</a:t>
          </a:r>
          <a:r>
            <a:rPr lang="fr-FR" sz="2000" dirty="0"/>
            <a:t>)</a:t>
          </a:r>
        </a:p>
      </dgm:t>
    </dgm:pt>
    <dgm:pt modelId="{C04FD81D-F423-4DE2-8A84-DD429BE8D52A}" type="parTrans" cxnId="{12FFF67E-8ED5-44A0-AACA-C7A045B33F0E}">
      <dgm:prSet/>
      <dgm:spPr/>
      <dgm:t>
        <a:bodyPr/>
        <a:lstStyle/>
        <a:p>
          <a:endParaRPr lang="fr-FR"/>
        </a:p>
      </dgm:t>
    </dgm:pt>
    <dgm:pt modelId="{452EDC7A-6E7C-4353-8849-EAE6D82CE8FB}" type="sibTrans" cxnId="{12FFF67E-8ED5-44A0-AACA-C7A045B33F0E}">
      <dgm:prSet/>
      <dgm:spPr/>
      <dgm:t>
        <a:bodyPr/>
        <a:lstStyle/>
        <a:p>
          <a:endParaRPr lang="fr-FR"/>
        </a:p>
      </dgm:t>
    </dgm:pt>
    <dgm:pt modelId="{559A3656-AB6D-4A5F-B291-22F1FFB5ED36}">
      <dgm:prSet custT="1"/>
      <dgm:spPr/>
      <dgm:t>
        <a:bodyPr/>
        <a:lstStyle/>
        <a:p>
          <a:pPr rtl="1"/>
          <a:r>
            <a:rPr lang="ar-DZ" sz="2200" dirty="0"/>
            <a:t>4</a:t>
          </a:r>
          <a:r>
            <a:rPr lang="ar-DZ" sz="1800" dirty="0"/>
            <a:t>) النوع الفرعي المُخفف والمنشغل (</a:t>
          </a:r>
          <a:r>
            <a:rPr lang="fr-FR" sz="1800" dirty="0" err="1"/>
            <a:t>Attenuated-Preoccupied</a:t>
          </a:r>
          <a:r>
            <a:rPr lang="fr-FR" sz="1800" dirty="0"/>
            <a:t> </a:t>
          </a:r>
          <a:r>
            <a:rPr lang="fr-FR" sz="1800" dirty="0" err="1"/>
            <a:t>Subtype</a:t>
          </a:r>
          <a:r>
            <a:rPr lang="fr-FR" sz="2200" dirty="0"/>
            <a:t>)</a:t>
          </a:r>
        </a:p>
      </dgm:t>
    </dgm:pt>
    <dgm:pt modelId="{616649A3-032D-45BA-9986-D92C2C0A7557}" type="parTrans" cxnId="{3E1BAE02-B108-46BB-87C9-1CD988DA0C47}">
      <dgm:prSet/>
      <dgm:spPr/>
      <dgm:t>
        <a:bodyPr/>
        <a:lstStyle/>
        <a:p>
          <a:endParaRPr lang="fr-FR"/>
        </a:p>
      </dgm:t>
    </dgm:pt>
    <dgm:pt modelId="{87EC3322-9FFF-4033-8BD1-F2E3C62B7524}" type="sibTrans" cxnId="{3E1BAE02-B108-46BB-87C9-1CD988DA0C47}">
      <dgm:prSet/>
      <dgm:spPr/>
      <dgm:t>
        <a:bodyPr/>
        <a:lstStyle/>
        <a:p>
          <a:endParaRPr lang="fr-FR"/>
        </a:p>
      </dgm:t>
    </dgm:pt>
    <dgm:pt modelId="{CBE3455E-C133-42C8-A235-BEFFF4FC41D7}">
      <dgm:prSet phldrT="[Text]" custT="1"/>
      <dgm:spPr/>
      <dgm:t>
        <a:bodyPr/>
        <a:lstStyle/>
        <a:p>
          <a:pPr rtl="1"/>
          <a:r>
            <a:rPr lang="ar-DZ" sz="2100" dirty="0"/>
            <a:t>يشمل الأطفال الذين يسجلون درجات منخفضة نسبيًا في جميع أنواع الاستجابات الحسية.</a:t>
          </a:r>
          <a:endParaRPr lang="fr-FR" sz="2100" dirty="0"/>
        </a:p>
      </dgm:t>
    </dgm:pt>
    <dgm:pt modelId="{86B16F29-5F7A-4AE6-B1FA-F920124AA8DA}" type="parTrans" cxnId="{DD7075F7-DA97-4AD5-8277-9AEDE1D57E8E}">
      <dgm:prSet/>
      <dgm:spPr/>
      <dgm:t>
        <a:bodyPr/>
        <a:lstStyle/>
        <a:p>
          <a:endParaRPr lang="fr-FR"/>
        </a:p>
      </dgm:t>
    </dgm:pt>
    <dgm:pt modelId="{8092B197-B79F-4A3F-A33B-0832BA705B5E}" type="sibTrans" cxnId="{DD7075F7-DA97-4AD5-8277-9AEDE1D57E8E}">
      <dgm:prSet/>
      <dgm:spPr/>
      <dgm:t>
        <a:bodyPr/>
        <a:lstStyle/>
        <a:p>
          <a:endParaRPr lang="fr-FR"/>
        </a:p>
      </dgm:t>
    </dgm:pt>
    <dgm:pt modelId="{179CA647-2FBB-486E-8445-C8144879D9F1}">
      <dgm:prSet custT="1"/>
      <dgm:spPr/>
      <dgm:t>
        <a:bodyPr/>
        <a:lstStyle/>
        <a:p>
          <a:pPr rtl="1"/>
          <a:r>
            <a:rPr lang="ar-DZ" sz="2100" dirty="0"/>
            <a:t>يشمل الأطفال الذين يظهرون درجات مرتفعة في الأنواع الأربعة للاستجابات الحسية (</a:t>
          </a:r>
          <a:r>
            <a:rPr lang="fr-FR" sz="2100" dirty="0"/>
            <a:t>HYPO, HYPER, SIRS, EP).</a:t>
          </a:r>
        </a:p>
      </dgm:t>
    </dgm:pt>
    <dgm:pt modelId="{68AD3B22-0112-40E7-91A9-9DCB1FE72DBE}" type="parTrans" cxnId="{652565FD-FA82-4665-8D9F-FD5075FCDF98}">
      <dgm:prSet/>
      <dgm:spPr/>
      <dgm:t>
        <a:bodyPr/>
        <a:lstStyle/>
        <a:p>
          <a:endParaRPr lang="fr-FR"/>
        </a:p>
      </dgm:t>
    </dgm:pt>
    <dgm:pt modelId="{D008DA37-3CD3-4C0C-B487-C39B9DD30E98}" type="sibTrans" cxnId="{652565FD-FA82-4665-8D9F-FD5075FCDF98}">
      <dgm:prSet/>
      <dgm:spPr/>
      <dgm:t>
        <a:bodyPr/>
        <a:lstStyle/>
        <a:p>
          <a:endParaRPr lang="fr-FR"/>
        </a:p>
      </dgm:t>
    </dgm:pt>
    <dgm:pt modelId="{DA881C3D-3E6E-4D78-AD83-5F619C384ED0}">
      <dgm:prSet custT="1"/>
      <dgm:spPr/>
      <dgm:t>
        <a:bodyPr/>
        <a:lstStyle/>
        <a:p>
          <a:pPr algn="r" rtl="1"/>
          <a:r>
            <a:rPr lang="ar-DZ" sz="2000" dirty="0"/>
            <a:t>يتميز بـ:درجات مرتفعة في الاستجابات الحساسية المفرطة (</a:t>
          </a:r>
          <a:r>
            <a:rPr lang="fr-FR" sz="2000" dirty="0"/>
            <a:t>HYPER) </a:t>
          </a:r>
          <a:r>
            <a:rPr lang="ar-DZ" sz="2000" dirty="0"/>
            <a:t>والإدراك المعزز (</a:t>
          </a:r>
          <a:r>
            <a:rPr lang="fr-FR" sz="2000" dirty="0"/>
            <a:t>EP)</a:t>
          </a:r>
          <a:r>
            <a:rPr lang="ar-DZ" sz="2000" dirty="0"/>
            <a:t>درجات منخفضة في الاستجابات نقص الحساسية (</a:t>
          </a:r>
          <a:r>
            <a:rPr lang="fr-FR" sz="2000" dirty="0"/>
            <a:t>HYPO) </a:t>
          </a:r>
          <a:r>
            <a:rPr lang="ar-DZ" sz="2000" dirty="0"/>
            <a:t>والبحث الحسي (</a:t>
          </a:r>
          <a:r>
            <a:rPr lang="fr-FR" sz="2000" dirty="0"/>
            <a:t>SIRS)</a:t>
          </a:r>
        </a:p>
      </dgm:t>
    </dgm:pt>
    <dgm:pt modelId="{97BD30DB-7122-4BD3-8D33-067E6D697C0F}" type="parTrans" cxnId="{9E96C968-D897-4776-B6F5-E422C8031EF5}">
      <dgm:prSet/>
      <dgm:spPr/>
      <dgm:t>
        <a:bodyPr/>
        <a:lstStyle/>
        <a:p>
          <a:endParaRPr lang="fr-FR"/>
        </a:p>
      </dgm:t>
    </dgm:pt>
    <dgm:pt modelId="{C926D737-FD99-4FB3-8FA6-80ECA3FEEC61}" type="sibTrans" cxnId="{9E96C968-D897-4776-B6F5-E422C8031EF5}">
      <dgm:prSet/>
      <dgm:spPr/>
      <dgm:t>
        <a:bodyPr/>
        <a:lstStyle/>
        <a:p>
          <a:endParaRPr lang="fr-FR"/>
        </a:p>
      </dgm:t>
    </dgm:pt>
    <dgm:pt modelId="{214C9A04-2097-4B22-9D60-90318DCDFFE3}">
      <dgm:prSet custT="1"/>
      <dgm:spPr/>
      <dgm:t>
        <a:bodyPr/>
        <a:lstStyle/>
        <a:p>
          <a:pPr rtl="1"/>
          <a:r>
            <a:rPr lang="ar-DZ" sz="2200" dirty="0"/>
            <a:t>النمط المعاكس تمامًا:درجات مرتفعة في نقص الحساسية (</a:t>
          </a:r>
          <a:r>
            <a:rPr lang="fr-FR" sz="2200" dirty="0"/>
            <a:t>HYPO) </a:t>
          </a:r>
          <a:r>
            <a:rPr lang="ar-DZ" sz="2200" dirty="0"/>
            <a:t>و سلوكيات البحث الحسي (</a:t>
          </a:r>
          <a:r>
            <a:rPr lang="fr-FR" sz="2200" dirty="0"/>
            <a:t>SIRS)</a:t>
          </a:r>
          <a:r>
            <a:rPr lang="ar-DZ" sz="2200" dirty="0"/>
            <a:t>درجات أقل في الحساسية المفرطة والإدراك المعزز</a:t>
          </a:r>
          <a:endParaRPr lang="fr-FR" sz="2200" dirty="0"/>
        </a:p>
      </dgm:t>
    </dgm:pt>
    <dgm:pt modelId="{7BDDF6A2-A2A4-4B30-9FA5-4A34B07BD514}" type="parTrans" cxnId="{E5FE2FEA-C990-4A43-AD09-8659FF313EFA}">
      <dgm:prSet/>
      <dgm:spPr/>
      <dgm:t>
        <a:bodyPr/>
        <a:lstStyle/>
        <a:p>
          <a:endParaRPr lang="fr-FR"/>
        </a:p>
      </dgm:t>
    </dgm:pt>
    <dgm:pt modelId="{4C98D67D-FE07-4FEC-A108-E2E785372447}" type="sibTrans" cxnId="{E5FE2FEA-C990-4A43-AD09-8659FF313EFA}">
      <dgm:prSet/>
      <dgm:spPr/>
      <dgm:t>
        <a:bodyPr/>
        <a:lstStyle/>
        <a:p>
          <a:endParaRPr lang="fr-FR"/>
        </a:p>
      </dgm:t>
    </dgm:pt>
    <dgm:pt modelId="{B22C5B9B-12DE-49D9-861F-7C998766E6A6}" type="pres">
      <dgm:prSet presAssocID="{3B1810C3-ADA8-4AFC-873E-2D0AEC530F7F}" presName="linear" presStyleCnt="0">
        <dgm:presLayoutVars>
          <dgm:animLvl val="lvl"/>
          <dgm:resizeHandles val="exact"/>
        </dgm:presLayoutVars>
      </dgm:prSet>
      <dgm:spPr/>
    </dgm:pt>
    <dgm:pt modelId="{55E89829-7CAC-4DC9-99E6-12CE482817BC}" type="pres">
      <dgm:prSet presAssocID="{4843766E-580C-4436-AB9A-0994A9CA3717}" presName="parentText" presStyleLbl="node1" presStyleIdx="0" presStyleCnt="4" custLinFactNeighborY="-15654">
        <dgm:presLayoutVars>
          <dgm:chMax val="0"/>
          <dgm:bulletEnabled val="1"/>
        </dgm:presLayoutVars>
      </dgm:prSet>
      <dgm:spPr/>
    </dgm:pt>
    <dgm:pt modelId="{3F6319DA-E4E9-4F8C-9D54-CB96CC900A7D}" type="pres">
      <dgm:prSet presAssocID="{4843766E-580C-4436-AB9A-0994A9CA3717}" presName="childText" presStyleLbl="revTx" presStyleIdx="0" presStyleCnt="4">
        <dgm:presLayoutVars>
          <dgm:bulletEnabled val="1"/>
        </dgm:presLayoutVars>
      </dgm:prSet>
      <dgm:spPr/>
    </dgm:pt>
    <dgm:pt modelId="{39FF646E-4A19-49AC-9530-EC16026FC333}" type="pres">
      <dgm:prSet presAssocID="{757E2891-072F-42F2-9BF6-254DA9384169}" presName="parentText" presStyleLbl="node1" presStyleIdx="1" presStyleCnt="4">
        <dgm:presLayoutVars>
          <dgm:chMax val="0"/>
          <dgm:bulletEnabled val="1"/>
        </dgm:presLayoutVars>
      </dgm:prSet>
      <dgm:spPr/>
    </dgm:pt>
    <dgm:pt modelId="{433B4635-4CE4-41E1-AFAE-508D4A7D4D38}" type="pres">
      <dgm:prSet presAssocID="{757E2891-072F-42F2-9BF6-254DA9384169}" presName="childText" presStyleLbl="revTx" presStyleIdx="1" presStyleCnt="4">
        <dgm:presLayoutVars>
          <dgm:bulletEnabled val="1"/>
        </dgm:presLayoutVars>
      </dgm:prSet>
      <dgm:spPr/>
    </dgm:pt>
    <dgm:pt modelId="{D5C408F7-06C8-445C-BBB0-2D85E6F7DB89}" type="pres">
      <dgm:prSet presAssocID="{C2A3E90D-7418-45DE-9CEB-76BD07DBFF3D}" presName="parentText" presStyleLbl="node1" presStyleIdx="2" presStyleCnt="4">
        <dgm:presLayoutVars>
          <dgm:chMax val="0"/>
          <dgm:bulletEnabled val="1"/>
        </dgm:presLayoutVars>
      </dgm:prSet>
      <dgm:spPr/>
    </dgm:pt>
    <dgm:pt modelId="{A4D28E4F-DF8C-4DA6-ACC9-550FB0AE5B7F}" type="pres">
      <dgm:prSet presAssocID="{C2A3E90D-7418-45DE-9CEB-76BD07DBFF3D}" presName="childText" presStyleLbl="revTx" presStyleIdx="2" presStyleCnt="4">
        <dgm:presLayoutVars>
          <dgm:bulletEnabled val="1"/>
        </dgm:presLayoutVars>
      </dgm:prSet>
      <dgm:spPr/>
    </dgm:pt>
    <dgm:pt modelId="{E11739CC-A3C8-4BC4-86C4-C812936DA036}" type="pres">
      <dgm:prSet presAssocID="{559A3656-AB6D-4A5F-B291-22F1FFB5ED36}" presName="parentText" presStyleLbl="node1" presStyleIdx="3" presStyleCnt="4">
        <dgm:presLayoutVars>
          <dgm:chMax val="0"/>
          <dgm:bulletEnabled val="1"/>
        </dgm:presLayoutVars>
      </dgm:prSet>
      <dgm:spPr/>
    </dgm:pt>
    <dgm:pt modelId="{827D5667-17DC-4C9E-A1E0-60A9FD2F1AE8}" type="pres">
      <dgm:prSet presAssocID="{559A3656-AB6D-4A5F-B291-22F1FFB5ED36}" presName="childText" presStyleLbl="revTx" presStyleIdx="3" presStyleCnt="4">
        <dgm:presLayoutVars>
          <dgm:bulletEnabled val="1"/>
        </dgm:presLayoutVars>
      </dgm:prSet>
      <dgm:spPr/>
    </dgm:pt>
  </dgm:ptLst>
  <dgm:cxnLst>
    <dgm:cxn modelId="{3E1BAE02-B108-46BB-87C9-1CD988DA0C47}" srcId="{3B1810C3-ADA8-4AFC-873E-2D0AEC530F7F}" destId="{559A3656-AB6D-4A5F-B291-22F1FFB5ED36}" srcOrd="3" destOrd="0" parTransId="{616649A3-032D-45BA-9986-D92C2C0A7557}" sibTransId="{87EC3322-9FFF-4033-8BD1-F2E3C62B7524}"/>
    <dgm:cxn modelId="{08F0B411-6E8C-45A2-8EDE-CBE06560BBF7}" type="presOf" srcId="{CBE3455E-C133-42C8-A235-BEFFF4FC41D7}" destId="{3F6319DA-E4E9-4F8C-9D54-CB96CC900A7D}" srcOrd="0" destOrd="0" presId="urn:microsoft.com/office/officeart/2005/8/layout/vList2"/>
    <dgm:cxn modelId="{B8A0F660-99A7-4ABE-B5E5-ADC6AB51607F}" srcId="{3B1810C3-ADA8-4AFC-873E-2D0AEC530F7F}" destId="{757E2891-072F-42F2-9BF6-254DA9384169}" srcOrd="1" destOrd="0" parTransId="{5F0F46CC-BED0-4CFF-9484-69938C0F6DD5}" sibTransId="{439618CB-FED3-4E6E-8290-ADF40734ED75}"/>
    <dgm:cxn modelId="{0BD3CF63-4890-4470-9D4F-5F594166C035}" srcId="{3B1810C3-ADA8-4AFC-873E-2D0AEC530F7F}" destId="{4843766E-580C-4436-AB9A-0994A9CA3717}" srcOrd="0" destOrd="0" parTransId="{8B22D8E9-CB99-4DD2-8A32-B40F7000B08E}" sibTransId="{E7809F5D-8934-40B3-B0CB-DC750509DF55}"/>
    <dgm:cxn modelId="{9E96C968-D897-4776-B6F5-E422C8031EF5}" srcId="{C2A3E90D-7418-45DE-9CEB-76BD07DBFF3D}" destId="{DA881C3D-3E6E-4D78-AD83-5F619C384ED0}" srcOrd="0" destOrd="0" parTransId="{97BD30DB-7122-4BD3-8D33-067E6D697C0F}" sibTransId="{C926D737-FD99-4FB3-8FA6-80ECA3FEEC61}"/>
    <dgm:cxn modelId="{F4F6B86B-FDD3-4900-9BE8-FED71B801ED7}" type="presOf" srcId="{214C9A04-2097-4B22-9D60-90318DCDFFE3}" destId="{827D5667-17DC-4C9E-A1E0-60A9FD2F1AE8}" srcOrd="0" destOrd="0" presId="urn:microsoft.com/office/officeart/2005/8/layout/vList2"/>
    <dgm:cxn modelId="{7A912051-8933-4384-B0E2-36BE7A27C637}" type="presOf" srcId="{4843766E-580C-4436-AB9A-0994A9CA3717}" destId="{55E89829-7CAC-4DC9-99E6-12CE482817BC}" srcOrd="0" destOrd="0" presId="urn:microsoft.com/office/officeart/2005/8/layout/vList2"/>
    <dgm:cxn modelId="{12FFF67E-8ED5-44A0-AACA-C7A045B33F0E}" srcId="{3B1810C3-ADA8-4AFC-873E-2D0AEC530F7F}" destId="{C2A3E90D-7418-45DE-9CEB-76BD07DBFF3D}" srcOrd="2" destOrd="0" parTransId="{C04FD81D-F423-4DE2-8A84-DD429BE8D52A}" sibTransId="{452EDC7A-6E7C-4353-8849-EAE6D82CE8FB}"/>
    <dgm:cxn modelId="{5EB90888-4C14-4743-9AF3-C6E3C2DEF416}" type="presOf" srcId="{179CA647-2FBB-486E-8445-C8144879D9F1}" destId="{433B4635-4CE4-41E1-AFAE-508D4A7D4D38}" srcOrd="0" destOrd="0" presId="urn:microsoft.com/office/officeart/2005/8/layout/vList2"/>
    <dgm:cxn modelId="{3CEE3493-604D-4602-ABB1-A5312E5F81A3}" type="presOf" srcId="{DA881C3D-3E6E-4D78-AD83-5F619C384ED0}" destId="{A4D28E4F-DF8C-4DA6-ACC9-550FB0AE5B7F}" srcOrd="0" destOrd="0" presId="urn:microsoft.com/office/officeart/2005/8/layout/vList2"/>
    <dgm:cxn modelId="{4BB9B39E-C61A-45D1-A34F-78FE2F8F1C7A}" type="presOf" srcId="{757E2891-072F-42F2-9BF6-254DA9384169}" destId="{39FF646E-4A19-49AC-9530-EC16026FC333}" srcOrd="0" destOrd="0" presId="urn:microsoft.com/office/officeart/2005/8/layout/vList2"/>
    <dgm:cxn modelId="{8D3613BD-531E-4782-B635-C38BB9C2CC2B}" type="presOf" srcId="{C2A3E90D-7418-45DE-9CEB-76BD07DBFF3D}" destId="{D5C408F7-06C8-445C-BBB0-2D85E6F7DB89}" srcOrd="0" destOrd="0" presId="urn:microsoft.com/office/officeart/2005/8/layout/vList2"/>
    <dgm:cxn modelId="{D65495D4-AA3D-4AA5-BE85-15314696479C}" type="presOf" srcId="{559A3656-AB6D-4A5F-B291-22F1FFB5ED36}" destId="{E11739CC-A3C8-4BC4-86C4-C812936DA036}" srcOrd="0" destOrd="0" presId="urn:microsoft.com/office/officeart/2005/8/layout/vList2"/>
    <dgm:cxn modelId="{E5FE2FEA-C990-4A43-AD09-8659FF313EFA}" srcId="{559A3656-AB6D-4A5F-B291-22F1FFB5ED36}" destId="{214C9A04-2097-4B22-9D60-90318DCDFFE3}" srcOrd="0" destOrd="0" parTransId="{7BDDF6A2-A2A4-4B30-9FA5-4A34B07BD514}" sibTransId="{4C98D67D-FE07-4FEC-A108-E2E785372447}"/>
    <dgm:cxn modelId="{DD7075F7-DA97-4AD5-8277-9AEDE1D57E8E}" srcId="{4843766E-580C-4436-AB9A-0994A9CA3717}" destId="{CBE3455E-C133-42C8-A235-BEFFF4FC41D7}" srcOrd="0" destOrd="0" parTransId="{86B16F29-5F7A-4AE6-B1FA-F920124AA8DA}" sibTransId="{8092B197-B79F-4A3F-A33B-0832BA705B5E}"/>
    <dgm:cxn modelId="{D99831FA-EFED-41CA-8B38-1C4CF27ECB07}" type="presOf" srcId="{3B1810C3-ADA8-4AFC-873E-2D0AEC530F7F}" destId="{B22C5B9B-12DE-49D9-861F-7C998766E6A6}" srcOrd="0" destOrd="0" presId="urn:microsoft.com/office/officeart/2005/8/layout/vList2"/>
    <dgm:cxn modelId="{652565FD-FA82-4665-8D9F-FD5075FCDF98}" srcId="{757E2891-072F-42F2-9BF6-254DA9384169}" destId="{179CA647-2FBB-486E-8445-C8144879D9F1}" srcOrd="0" destOrd="0" parTransId="{68AD3B22-0112-40E7-91A9-9DCB1FE72DBE}" sibTransId="{D008DA37-3CD3-4C0C-B487-C39B9DD30E98}"/>
    <dgm:cxn modelId="{8C980FD8-11A6-4752-81A2-0C55ECEADD9B}" type="presParOf" srcId="{B22C5B9B-12DE-49D9-861F-7C998766E6A6}" destId="{55E89829-7CAC-4DC9-99E6-12CE482817BC}" srcOrd="0" destOrd="0" presId="urn:microsoft.com/office/officeart/2005/8/layout/vList2"/>
    <dgm:cxn modelId="{B32FFEB5-F0F8-4A96-9FC8-8E4E0F113E0B}" type="presParOf" srcId="{B22C5B9B-12DE-49D9-861F-7C998766E6A6}" destId="{3F6319DA-E4E9-4F8C-9D54-CB96CC900A7D}" srcOrd="1" destOrd="0" presId="urn:microsoft.com/office/officeart/2005/8/layout/vList2"/>
    <dgm:cxn modelId="{06986DE6-A067-442E-85B4-95985A54C7DC}" type="presParOf" srcId="{B22C5B9B-12DE-49D9-861F-7C998766E6A6}" destId="{39FF646E-4A19-49AC-9530-EC16026FC333}" srcOrd="2" destOrd="0" presId="urn:microsoft.com/office/officeart/2005/8/layout/vList2"/>
    <dgm:cxn modelId="{5844D82E-E4DC-479D-8F86-E44EBA603861}" type="presParOf" srcId="{B22C5B9B-12DE-49D9-861F-7C998766E6A6}" destId="{433B4635-4CE4-41E1-AFAE-508D4A7D4D38}" srcOrd="3" destOrd="0" presId="urn:microsoft.com/office/officeart/2005/8/layout/vList2"/>
    <dgm:cxn modelId="{E254216B-D6F5-4C5A-A044-FA1FD8DBB6FB}" type="presParOf" srcId="{B22C5B9B-12DE-49D9-861F-7C998766E6A6}" destId="{D5C408F7-06C8-445C-BBB0-2D85E6F7DB89}" srcOrd="4" destOrd="0" presId="urn:microsoft.com/office/officeart/2005/8/layout/vList2"/>
    <dgm:cxn modelId="{0C5D3EBC-2CD9-4A64-B75D-27B0D677E7BD}" type="presParOf" srcId="{B22C5B9B-12DE-49D9-861F-7C998766E6A6}" destId="{A4D28E4F-DF8C-4DA6-ACC9-550FB0AE5B7F}" srcOrd="5" destOrd="0" presId="urn:microsoft.com/office/officeart/2005/8/layout/vList2"/>
    <dgm:cxn modelId="{E4EBD5DF-0AE7-4404-864C-0853BA1F570A}" type="presParOf" srcId="{B22C5B9B-12DE-49D9-861F-7C998766E6A6}" destId="{E11739CC-A3C8-4BC4-86C4-C812936DA036}" srcOrd="6" destOrd="0" presId="urn:microsoft.com/office/officeart/2005/8/layout/vList2"/>
    <dgm:cxn modelId="{A75BB916-ACF7-4310-AF61-DDCC60AA776F}" type="presParOf" srcId="{B22C5B9B-12DE-49D9-861F-7C998766E6A6}" destId="{827D5667-17DC-4C9E-A1E0-60A9FD2F1AE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F2B650-F760-4FF9-8D76-F255C35D0392}"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fr-FR"/>
        </a:p>
      </dgm:t>
    </dgm:pt>
    <dgm:pt modelId="{7524DFCE-74B2-4FE4-9E83-0C606D94DB56}">
      <dgm:prSet phldrT="[Text]" custT="1"/>
      <dgm:spPr/>
      <dgm:t>
        <a:bodyPr/>
        <a:lstStyle/>
        <a:p>
          <a:pPr rtl="1"/>
          <a:r>
            <a:rPr lang="ar-DZ" sz="2100" b="1" dirty="0"/>
            <a:t>دراسات </a:t>
          </a:r>
          <a:r>
            <a:rPr lang="ar-DZ" sz="1600" b="1" dirty="0"/>
            <a:t>الذاكرة (</a:t>
          </a:r>
          <a:r>
            <a:rPr lang="fr-FR" sz="1600" b="1" dirty="0" err="1"/>
            <a:t>Bowler</a:t>
          </a:r>
          <a:r>
            <a:rPr lang="fr-FR" sz="1600" b="1" dirty="0"/>
            <a:t> </a:t>
          </a:r>
          <a:r>
            <a:rPr lang="ar-DZ" sz="1600" b="1" dirty="0"/>
            <a:t>وآخرون)</a:t>
          </a:r>
        </a:p>
        <a:p>
          <a:pPr rtl="1"/>
          <a:r>
            <a:rPr lang="ar-DZ" sz="1600" dirty="0"/>
            <a:t>تحسن الذاكرة حين يُوضَّح الرابط بين العناصر</a:t>
          </a:r>
        </a:p>
        <a:p>
          <a:pPr rtl="1"/>
          <a:r>
            <a:rPr lang="ar-DZ" sz="1600" dirty="0"/>
            <a:t>تظل النتائج أقل من المجموعة الضابطة</a:t>
          </a:r>
        </a:p>
        <a:p>
          <a:pPr rtl="1"/>
          <a:r>
            <a:rPr lang="ar-DZ" sz="1600" dirty="0"/>
            <a:t>يشير ذلك إلى إمكانية </a:t>
          </a:r>
          <a:r>
            <a:rPr lang="ar-DZ" sz="1600" b="1" dirty="0"/>
            <a:t>تطوير المهارات</a:t>
          </a:r>
          <a:r>
            <a:rPr lang="ar-DZ" sz="1600" dirty="0"/>
            <a:t> عبر التوضيح والدعم</a:t>
          </a:r>
          <a:endParaRPr lang="fr-FR" sz="1600" dirty="0"/>
        </a:p>
      </dgm:t>
    </dgm:pt>
    <dgm:pt modelId="{74DCAC36-BD87-40D4-8B84-8EE0BCDF4780}" type="parTrans" cxnId="{99DA06A8-A48D-465C-B061-E7C1961A7113}">
      <dgm:prSet/>
      <dgm:spPr/>
      <dgm:t>
        <a:bodyPr/>
        <a:lstStyle/>
        <a:p>
          <a:endParaRPr lang="fr-FR"/>
        </a:p>
      </dgm:t>
    </dgm:pt>
    <dgm:pt modelId="{3A63DF37-BB8A-4D38-955E-8754901F7500}" type="sibTrans" cxnId="{99DA06A8-A48D-465C-B061-E7C1961A7113}">
      <dgm:prSet/>
      <dgm:spPr/>
      <dgm:t>
        <a:bodyPr/>
        <a:lstStyle/>
        <a:p>
          <a:endParaRPr lang="fr-FR"/>
        </a:p>
      </dgm:t>
    </dgm:pt>
    <dgm:pt modelId="{755920E9-E940-41D7-9570-9F2B8D73D628}">
      <dgm:prSet phldrT="[Text]" custT="1"/>
      <dgm:spPr/>
      <dgm:t>
        <a:bodyPr/>
        <a:lstStyle/>
        <a:p>
          <a:pPr rtl="1"/>
          <a:r>
            <a:rPr lang="ar-DZ" sz="1600" b="1" dirty="0"/>
            <a:t>اعتراضات </a:t>
          </a:r>
          <a:r>
            <a:rPr lang="fr-FR" sz="1600" b="1" dirty="0" err="1"/>
            <a:t>Mottron</a:t>
          </a:r>
          <a:endParaRPr lang="fr-FR" sz="1600" b="1" dirty="0"/>
        </a:p>
        <a:p>
          <a:pPr rtl="1"/>
          <a:r>
            <a:rPr lang="ar-DZ" sz="1600" dirty="0"/>
            <a:t>يعارض فكرة أن هناك عجزًا مطلقًا</a:t>
          </a:r>
        </a:p>
        <a:p>
          <a:pPr rtl="1"/>
          <a:r>
            <a:rPr lang="ar-DZ" sz="1600" dirty="0"/>
            <a:t>يرى أن الأشخاص التوحديين:</a:t>
          </a:r>
        </a:p>
        <a:p>
          <a:pPr rtl="1"/>
          <a:r>
            <a:rPr lang="ar-DZ" sz="1600" dirty="0"/>
            <a:t>قادرون على المعالجة الشمولية</a:t>
          </a:r>
        </a:p>
        <a:p>
          <a:pPr rtl="1"/>
          <a:r>
            <a:rPr lang="ar-DZ" sz="1600" dirty="0"/>
            <a:t>لكنهم </a:t>
          </a:r>
          <a:r>
            <a:rPr lang="ar-DZ" sz="1600" b="1" dirty="0"/>
            <a:t>يفضّلون التركيز على التفاصيل</a:t>
          </a:r>
          <a:endParaRPr lang="fr-FR" sz="1600" b="1" dirty="0"/>
        </a:p>
        <a:p>
          <a:pPr rtl="1"/>
          <a:r>
            <a:rPr lang="ar-DZ" sz="1600" dirty="0"/>
            <a:t>يستطيعون رؤية الصورة الكلية </a:t>
          </a:r>
          <a:r>
            <a:rPr lang="ar-DZ" sz="1600" b="1" dirty="0"/>
            <a:t>إذا وُجّه انتباههم إليها</a:t>
          </a:r>
          <a:endParaRPr lang="fr-FR" sz="1600" dirty="0"/>
        </a:p>
      </dgm:t>
    </dgm:pt>
    <dgm:pt modelId="{8E44EBF7-6D1B-4DF7-BF66-F82AA5023ED7}" type="parTrans" cxnId="{38FFF0D4-7380-4AC8-9EF3-FA22B26FC28D}">
      <dgm:prSet/>
      <dgm:spPr/>
      <dgm:t>
        <a:bodyPr/>
        <a:lstStyle/>
        <a:p>
          <a:endParaRPr lang="fr-FR"/>
        </a:p>
      </dgm:t>
    </dgm:pt>
    <dgm:pt modelId="{670C49A1-41C8-4D46-BF37-064EB7BFF07E}" type="sibTrans" cxnId="{38FFF0D4-7380-4AC8-9EF3-FA22B26FC28D}">
      <dgm:prSet/>
      <dgm:spPr/>
      <dgm:t>
        <a:bodyPr/>
        <a:lstStyle/>
        <a:p>
          <a:endParaRPr lang="fr-FR"/>
        </a:p>
      </dgm:t>
    </dgm:pt>
    <dgm:pt modelId="{73226A7E-DBCF-4737-8D2E-A91D4EECB14B}">
      <dgm:prSet phldrT="[Text]" custT="1"/>
      <dgm:spPr/>
      <dgm:t>
        <a:bodyPr/>
        <a:lstStyle/>
        <a:p>
          <a:pPr algn="ctr" rtl="1"/>
          <a:r>
            <a:rPr lang="fr-FR" sz="1600" dirty="0"/>
            <a:t>Vermeulen </a:t>
          </a:r>
          <a:r>
            <a:rPr lang="ar-DZ" sz="1600" dirty="0"/>
            <a:t>و</a:t>
          </a:r>
          <a:r>
            <a:rPr lang="fr-FR" sz="1600" dirty="0"/>
            <a:t> </a:t>
          </a:r>
        </a:p>
        <a:p>
          <a:pPr algn="ctr" rtl="1"/>
          <a:r>
            <a:rPr lang="fr-FR" sz="1600" dirty="0" err="1"/>
            <a:t>Degrieck</a:t>
          </a:r>
          <a:r>
            <a:rPr lang="fr-FR" sz="1600" dirty="0"/>
            <a:t>: </a:t>
          </a:r>
          <a:r>
            <a:rPr lang="ar-DZ" sz="1600" dirty="0"/>
            <a:t>يسمّيانه </a:t>
          </a:r>
          <a:r>
            <a:rPr lang="ar-DZ" sz="1600" b="1" dirty="0"/>
            <a:t>العمى للسياق</a:t>
          </a:r>
          <a:endParaRPr lang="ar-DZ" sz="1600" dirty="0"/>
        </a:p>
        <a:p>
          <a:pPr algn="ctr" rtl="1"/>
          <a:r>
            <a:rPr lang="ar-DZ" sz="1600" dirty="0"/>
            <a:t>«التفكير في التفاصيل» قد يؤدي إلى:</a:t>
          </a:r>
        </a:p>
        <a:p>
          <a:pPr algn="ctr" rtl="1"/>
          <a:r>
            <a:rPr lang="ar-DZ" sz="1600" dirty="0"/>
            <a:t>قدرات استثنائية</a:t>
          </a:r>
        </a:p>
        <a:p>
          <a:pPr algn="ctr" rtl="1"/>
          <a:r>
            <a:rPr lang="ar-DZ" sz="1600" dirty="0"/>
            <a:t>ارتباك في المواقف الاجتماعية</a:t>
          </a:r>
        </a:p>
        <a:p>
          <a:pPr algn="ctr" rtl="1"/>
          <a:r>
            <a:rPr lang="ar-DZ" sz="1600" dirty="0"/>
            <a:t>صعوبة فهم كيفية التصرف إذا شوّش تفصيل واحد على السياق</a:t>
          </a:r>
          <a:endParaRPr lang="fr-FR" sz="1600" dirty="0"/>
        </a:p>
      </dgm:t>
    </dgm:pt>
    <dgm:pt modelId="{ADB9B60E-7933-4151-9391-3AD5A8103419}" type="parTrans" cxnId="{D136BBBD-5D40-4D80-92C0-42F339556EF9}">
      <dgm:prSet/>
      <dgm:spPr/>
      <dgm:t>
        <a:bodyPr/>
        <a:lstStyle/>
        <a:p>
          <a:endParaRPr lang="fr-FR"/>
        </a:p>
      </dgm:t>
    </dgm:pt>
    <dgm:pt modelId="{F796B8F9-2CB7-46BB-A1BC-8A2D0625BAA7}" type="sibTrans" cxnId="{D136BBBD-5D40-4D80-92C0-42F339556EF9}">
      <dgm:prSet/>
      <dgm:spPr/>
      <dgm:t>
        <a:bodyPr/>
        <a:lstStyle/>
        <a:p>
          <a:endParaRPr lang="fr-FR"/>
        </a:p>
      </dgm:t>
    </dgm:pt>
    <dgm:pt modelId="{AD09573A-E4A6-45AA-8BEA-475A12DBC56F}" type="pres">
      <dgm:prSet presAssocID="{B2F2B650-F760-4FF9-8D76-F255C35D0392}" presName="diagram" presStyleCnt="0">
        <dgm:presLayoutVars>
          <dgm:dir/>
          <dgm:resizeHandles val="exact"/>
        </dgm:presLayoutVars>
      </dgm:prSet>
      <dgm:spPr/>
    </dgm:pt>
    <dgm:pt modelId="{1CD49FB8-984A-43EC-806F-8FC295232002}" type="pres">
      <dgm:prSet presAssocID="{7524DFCE-74B2-4FE4-9E83-0C606D94DB56}" presName="node" presStyleLbl="node1" presStyleIdx="0" presStyleCnt="3" custScaleY="75375">
        <dgm:presLayoutVars>
          <dgm:bulletEnabled val="1"/>
        </dgm:presLayoutVars>
      </dgm:prSet>
      <dgm:spPr/>
    </dgm:pt>
    <dgm:pt modelId="{27116B01-314F-4D00-84F8-5C37DDE7A724}" type="pres">
      <dgm:prSet presAssocID="{3A63DF37-BB8A-4D38-955E-8754901F7500}" presName="sibTrans" presStyleCnt="0"/>
      <dgm:spPr/>
    </dgm:pt>
    <dgm:pt modelId="{FE73ACF9-03FB-43EC-B213-4D652690AEF7}" type="pres">
      <dgm:prSet presAssocID="{755920E9-E940-41D7-9570-9F2B8D73D628}" presName="node" presStyleLbl="node1" presStyleIdx="1" presStyleCnt="3" custScaleY="75849">
        <dgm:presLayoutVars>
          <dgm:bulletEnabled val="1"/>
        </dgm:presLayoutVars>
      </dgm:prSet>
      <dgm:spPr/>
    </dgm:pt>
    <dgm:pt modelId="{ABD8CF58-297E-4E99-9C00-8FCF59A1197D}" type="pres">
      <dgm:prSet presAssocID="{670C49A1-41C8-4D46-BF37-064EB7BFF07E}" presName="sibTrans" presStyleCnt="0"/>
      <dgm:spPr/>
    </dgm:pt>
    <dgm:pt modelId="{96D0B68B-4AD9-4A06-9DB5-75151114E8A3}" type="pres">
      <dgm:prSet presAssocID="{73226A7E-DBCF-4737-8D2E-A91D4EECB14B}" presName="node" presStyleLbl="node1" presStyleIdx="2" presStyleCnt="3" custScaleY="73086">
        <dgm:presLayoutVars>
          <dgm:bulletEnabled val="1"/>
        </dgm:presLayoutVars>
      </dgm:prSet>
      <dgm:spPr/>
    </dgm:pt>
  </dgm:ptLst>
  <dgm:cxnLst>
    <dgm:cxn modelId="{A0197711-C301-417E-85D5-618915C96639}" type="presOf" srcId="{B2F2B650-F760-4FF9-8D76-F255C35D0392}" destId="{AD09573A-E4A6-45AA-8BEA-475A12DBC56F}" srcOrd="0" destOrd="0" presId="urn:microsoft.com/office/officeart/2005/8/layout/default"/>
    <dgm:cxn modelId="{BADC6321-0063-4D67-988D-FC277F347A8C}" type="presOf" srcId="{7524DFCE-74B2-4FE4-9E83-0C606D94DB56}" destId="{1CD49FB8-984A-43EC-806F-8FC295232002}" srcOrd="0" destOrd="0" presId="urn:microsoft.com/office/officeart/2005/8/layout/default"/>
    <dgm:cxn modelId="{1240BAA4-F738-4115-8EDE-91E37B9A01FB}" type="presOf" srcId="{755920E9-E940-41D7-9570-9F2B8D73D628}" destId="{FE73ACF9-03FB-43EC-B213-4D652690AEF7}" srcOrd="0" destOrd="0" presId="urn:microsoft.com/office/officeart/2005/8/layout/default"/>
    <dgm:cxn modelId="{99DA06A8-A48D-465C-B061-E7C1961A7113}" srcId="{B2F2B650-F760-4FF9-8D76-F255C35D0392}" destId="{7524DFCE-74B2-4FE4-9E83-0C606D94DB56}" srcOrd="0" destOrd="0" parTransId="{74DCAC36-BD87-40D4-8B84-8EE0BCDF4780}" sibTransId="{3A63DF37-BB8A-4D38-955E-8754901F7500}"/>
    <dgm:cxn modelId="{D136BBBD-5D40-4D80-92C0-42F339556EF9}" srcId="{B2F2B650-F760-4FF9-8D76-F255C35D0392}" destId="{73226A7E-DBCF-4737-8D2E-A91D4EECB14B}" srcOrd="2" destOrd="0" parTransId="{ADB9B60E-7933-4151-9391-3AD5A8103419}" sibTransId="{F796B8F9-2CB7-46BB-A1BC-8A2D0625BAA7}"/>
    <dgm:cxn modelId="{38FFF0D4-7380-4AC8-9EF3-FA22B26FC28D}" srcId="{B2F2B650-F760-4FF9-8D76-F255C35D0392}" destId="{755920E9-E940-41D7-9570-9F2B8D73D628}" srcOrd="1" destOrd="0" parTransId="{8E44EBF7-6D1B-4DF7-BF66-F82AA5023ED7}" sibTransId="{670C49A1-41C8-4D46-BF37-064EB7BFF07E}"/>
    <dgm:cxn modelId="{1EBAA3F5-96DB-49FB-8021-D257E93585BC}" type="presOf" srcId="{73226A7E-DBCF-4737-8D2E-A91D4EECB14B}" destId="{96D0B68B-4AD9-4A06-9DB5-75151114E8A3}" srcOrd="0" destOrd="0" presId="urn:microsoft.com/office/officeart/2005/8/layout/default"/>
    <dgm:cxn modelId="{656F64E9-0AE6-46A5-8A9B-5FA51179CA85}" type="presParOf" srcId="{AD09573A-E4A6-45AA-8BEA-475A12DBC56F}" destId="{1CD49FB8-984A-43EC-806F-8FC295232002}" srcOrd="0" destOrd="0" presId="urn:microsoft.com/office/officeart/2005/8/layout/default"/>
    <dgm:cxn modelId="{55D19DD8-C6F9-4462-B409-D71748E6EC8D}" type="presParOf" srcId="{AD09573A-E4A6-45AA-8BEA-475A12DBC56F}" destId="{27116B01-314F-4D00-84F8-5C37DDE7A724}" srcOrd="1" destOrd="0" presId="urn:microsoft.com/office/officeart/2005/8/layout/default"/>
    <dgm:cxn modelId="{CFE8955A-E5B4-439E-AC72-DEDA11CA362D}" type="presParOf" srcId="{AD09573A-E4A6-45AA-8BEA-475A12DBC56F}" destId="{FE73ACF9-03FB-43EC-B213-4D652690AEF7}" srcOrd="2" destOrd="0" presId="urn:microsoft.com/office/officeart/2005/8/layout/default"/>
    <dgm:cxn modelId="{81B26BB4-08C5-48F1-A62B-E72A6A38C98A}" type="presParOf" srcId="{AD09573A-E4A6-45AA-8BEA-475A12DBC56F}" destId="{ABD8CF58-297E-4E99-9C00-8FCF59A1197D}" srcOrd="3" destOrd="0" presId="urn:microsoft.com/office/officeart/2005/8/layout/default"/>
    <dgm:cxn modelId="{AEE4EBFE-4019-4337-AF10-EA3EB9D9CFD7}" type="presParOf" srcId="{AD09573A-E4A6-45AA-8BEA-475A12DBC56F}" destId="{96D0B68B-4AD9-4A06-9DB5-75151114E8A3}"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5E0D00-F993-404C-8264-CD6D30254C0F}" type="doc">
      <dgm:prSet loTypeId="urn:microsoft.com/office/officeart/2005/8/layout/default" loCatId="list" qsTypeId="urn:microsoft.com/office/officeart/2005/8/quickstyle/3d2" qsCatId="3D" csTypeId="urn:microsoft.com/office/officeart/2005/8/colors/colorful4" csCatId="colorful" phldr="1"/>
      <dgm:spPr/>
      <dgm:t>
        <a:bodyPr/>
        <a:lstStyle/>
        <a:p>
          <a:endParaRPr lang="fr-FR"/>
        </a:p>
      </dgm:t>
    </dgm:pt>
    <dgm:pt modelId="{1A84993C-5C18-400C-8E12-96C29F5C587B}">
      <dgm:prSet phldrT="[Text]" custT="1"/>
      <dgm:spPr/>
      <dgm:t>
        <a:bodyPr/>
        <a:lstStyle/>
        <a:p>
          <a:pPr algn="r" rtl="1"/>
          <a:r>
            <a:rPr lang="ar-DZ" sz="2400" dirty="0">
              <a:solidFill>
                <a:sysClr val="windowText" lastClr="000000"/>
              </a:solidFill>
            </a:rPr>
            <a:t>لدى الأطفال التوحديين:</a:t>
          </a:r>
          <a:r>
            <a:rPr lang="fr-FR" sz="2400" dirty="0">
              <a:solidFill>
                <a:sysClr val="windowText" lastClr="000000"/>
              </a:solidFill>
            </a:rPr>
            <a:t> </a:t>
          </a:r>
        </a:p>
        <a:p>
          <a:pPr algn="r" rtl="1"/>
          <a:r>
            <a:rPr lang="ar-DZ" sz="2400" dirty="0">
              <a:solidFill>
                <a:sysClr val="windowText" lastClr="000000"/>
              </a:solidFill>
            </a:rPr>
            <a:t>صعوبة في اكتساب نظرية العقل</a:t>
          </a:r>
          <a:r>
            <a:rPr lang="fr-FR" sz="2400" dirty="0">
              <a:solidFill>
                <a:sysClr val="windowText" lastClr="000000"/>
              </a:solidFill>
            </a:rPr>
            <a:t> </a:t>
          </a:r>
          <a:r>
            <a:rPr lang="ar-DZ" sz="2400" dirty="0">
              <a:solidFill>
                <a:sysClr val="windowText" lastClr="000000"/>
              </a:solidFill>
            </a:rPr>
            <a:t>صعوبة في التنبؤ بسلوك الآخرين بناءً على ما يعرفونه أو يعتقدونه</a:t>
          </a:r>
          <a:endParaRPr lang="fr-FR" sz="2400" dirty="0">
            <a:solidFill>
              <a:sysClr val="windowText" lastClr="000000"/>
            </a:solidFill>
          </a:endParaRPr>
        </a:p>
      </dgm:t>
    </dgm:pt>
    <dgm:pt modelId="{0150D1DD-ECD9-4B8D-AF2B-B0863A7B4CEB}" type="parTrans" cxnId="{25F4982C-132F-4FF6-A831-8E43D9A14C23}">
      <dgm:prSet/>
      <dgm:spPr/>
      <dgm:t>
        <a:bodyPr/>
        <a:lstStyle/>
        <a:p>
          <a:endParaRPr lang="fr-FR">
            <a:solidFill>
              <a:sysClr val="windowText" lastClr="000000"/>
            </a:solidFill>
          </a:endParaRPr>
        </a:p>
      </dgm:t>
    </dgm:pt>
    <dgm:pt modelId="{C972C9B6-D9C7-49A5-BEB6-26E87D1CA9DE}" type="sibTrans" cxnId="{25F4982C-132F-4FF6-A831-8E43D9A14C23}">
      <dgm:prSet/>
      <dgm:spPr/>
      <dgm:t>
        <a:bodyPr/>
        <a:lstStyle/>
        <a:p>
          <a:endParaRPr lang="fr-FR">
            <a:solidFill>
              <a:sysClr val="windowText" lastClr="000000"/>
            </a:solidFill>
          </a:endParaRPr>
        </a:p>
      </dgm:t>
    </dgm:pt>
    <dgm:pt modelId="{911E09AF-FF09-46AC-888F-4B554178BC12}">
      <dgm:prSet custT="1"/>
      <dgm:spPr/>
      <dgm:t>
        <a:bodyPr/>
        <a:lstStyle/>
        <a:p>
          <a:pPr rtl="1"/>
          <a:endParaRPr lang="fr-FR" sz="2000" dirty="0">
            <a:solidFill>
              <a:sysClr val="windowText" lastClr="000000"/>
            </a:solidFill>
          </a:endParaRPr>
        </a:p>
        <a:p>
          <a:pPr rtl="1"/>
          <a:r>
            <a:rPr lang="ar-DZ" sz="2000" dirty="0">
              <a:solidFill>
                <a:sysClr val="windowText" lastClr="000000"/>
              </a:solidFill>
            </a:rPr>
            <a:t>التطور الطبيعي:</a:t>
          </a:r>
        </a:p>
      </dgm:t>
    </dgm:pt>
    <dgm:pt modelId="{A9C06835-6172-4A93-9D49-D82CC76C8B3F}" type="parTrans" cxnId="{E8012EAE-0BDA-4400-8451-66420CF456BB}">
      <dgm:prSet/>
      <dgm:spPr/>
      <dgm:t>
        <a:bodyPr/>
        <a:lstStyle/>
        <a:p>
          <a:endParaRPr lang="fr-FR">
            <a:solidFill>
              <a:sysClr val="windowText" lastClr="000000"/>
            </a:solidFill>
          </a:endParaRPr>
        </a:p>
      </dgm:t>
    </dgm:pt>
    <dgm:pt modelId="{48FB683A-B5CD-4389-91FD-9D100AB3F4D5}" type="sibTrans" cxnId="{E8012EAE-0BDA-4400-8451-66420CF456BB}">
      <dgm:prSet/>
      <dgm:spPr/>
      <dgm:t>
        <a:bodyPr/>
        <a:lstStyle/>
        <a:p>
          <a:endParaRPr lang="fr-FR">
            <a:solidFill>
              <a:sysClr val="windowText" lastClr="000000"/>
            </a:solidFill>
          </a:endParaRPr>
        </a:p>
      </dgm:t>
    </dgm:pt>
    <dgm:pt modelId="{C346B58D-F2B6-4F14-90C4-09C66E3811EC}">
      <dgm:prSet custT="1"/>
      <dgm:spPr/>
      <dgm:t>
        <a:bodyPr/>
        <a:lstStyle/>
        <a:p>
          <a:pPr rtl="1"/>
          <a:r>
            <a:rPr lang="ar-DZ" sz="2000" dirty="0">
              <a:solidFill>
                <a:sysClr val="windowText" lastClr="000000"/>
              </a:solidFill>
            </a:rPr>
            <a:t>في عمر 3 سنوات: يعتقد الطفل أن الآخرين يعرفون ما يعرفه</a:t>
          </a:r>
        </a:p>
      </dgm:t>
    </dgm:pt>
    <dgm:pt modelId="{F2E2FAD9-A059-40B0-907B-18FA2DADB879}" type="parTrans" cxnId="{719F48BF-378B-40AE-8483-9C3EC4F1D7E4}">
      <dgm:prSet/>
      <dgm:spPr/>
      <dgm:t>
        <a:bodyPr/>
        <a:lstStyle/>
        <a:p>
          <a:endParaRPr lang="fr-FR">
            <a:solidFill>
              <a:sysClr val="windowText" lastClr="000000"/>
            </a:solidFill>
          </a:endParaRPr>
        </a:p>
      </dgm:t>
    </dgm:pt>
    <dgm:pt modelId="{1B618D1D-CE22-48A8-8260-0A20AE1DE840}" type="sibTrans" cxnId="{719F48BF-378B-40AE-8483-9C3EC4F1D7E4}">
      <dgm:prSet/>
      <dgm:spPr/>
      <dgm:t>
        <a:bodyPr/>
        <a:lstStyle/>
        <a:p>
          <a:endParaRPr lang="fr-FR">
            <a:solidFill>
              <a:sysClr val="windowText" lastClr="000000"/>
            </a:solidFill>
          </a:endParaRPr>
        </a:p>
      </dgm:t>
    </dgm:pt>
    <dgm:pt modelId="{B3E5F232-FDA5-47F0-8AF5-9DB648A3BF73}">
      <dgm:prSet custT="1"/>
      <dgm:spPr/>
      <dgm:t>
        <a:bodyPr/>
        <a:lstStyle/>
        <a:p>
          <a:pPr rtl="1"/>
          <a:r>
            <a:rPr lang="ar-DZ" sz="2000" dirty="0">
              <a:solidFill>
                <a:sysClr val="windowText" lastClr="000000"/>
              </a:solidFill>
            </a:rPr>
            <a:t>في عمر 4–5 سنوات: يدرك أن الآخرين قد يحملون معتقدات مختلفة أو خاطئة</a:t>
          </a:r>
        </a:p>
      </dgm:t>
    </dgm:pt>
    <dgm:pt modelId="{A098AFF8-8C47-4AA3-A4E5-63C3A24926D9}" type="parTrans" cxnId="{27EC3C71-DDA3-4D13-8CAE-1A2B1C5402E8}">
      <dgm:prSet/>
      <dgm:spPr/>
      <dgm:t>
        <a:bodyPr/>
        <a:lstStyle/>
        <a:p>
          <a:endParaRPr lang="fr-FR">
            <a:solidFill>
              <a:sysClr val="windowText" lastClr="000000"/>
            </a:solidFill>
          </a:endParaRPr>
        </a:p>
      </dgm:t>
    </dgm:pt>
    <dgm:pt modelId="{99924BD5-FEAC-4CC7-8C4B-E52C840C418A}" type="sibTrans" cxnId="{27EC3C71-DDA3-4D13-8CAE-1A2B1C5402E8}">
      <dgm:prSet/>
      <dgm:spPr/>
      <dgm:t>
        <a:bodyPr/>
        <a:lstStyle/>
        <a:p>
          <a:endParaRPr lang="fr-FR">
            <a:solidFill>
              <a:sysClr val="windowText" lastClr="000000"/>
            </a:solidFill>
          </a:endParaRPr>
        </a:p>
      </dgm:t>
    </dgm:pt>
    <dgm:pt modelId="{91704A9F-5178-483E-A865-C8A8127A6DAD}">
      <dgm:prSet custT="1"/>
      <dgm:spPr/>
      <dgm:t>
        <a:bodyPr/>
        <a:lstStyle/>
        <a:p>
          <a:r>
            <a:rPr lang="ar-DZ" sz="4400" dirty="0">
              <a:solidFill>
                <a:sysClr val="windowText" lastClr="000000"/>
              </a:solidFill>
            </a:rPr>
            <a:t>نظرية العقل </a:t>
          </a:r>
          <a:endParaRPr lang="fr-FR" sz="4400" dirty="0">
            <a:solidFill>
              <a:sysClr val="windowText" lastClr="000000"/>
            </a:solidFill>
          </a:endParaRPr>
        </a:p>
        <a:p>
          <a:r>
            <a:rPr lang="fr-FR" sz="4400" dirty="0">
              <a:solidFill>
                <a:sysClr val="windowText" lastClr="000000"/>
              </a:solidFill>
            </a:rPr>
            <a:t>Theory of Mind</a:t>
          </a:r>
        </a:p>
      </dgm:t>
    </dgm:pt>
    <dgm:pt modelId="{87BD70B1-1EF7-4182-8708-B891AB8A1F75}" type="parTrans" cxnId="{3C7EA20E-C098-449D-9BEA-AA6807379DFB}">
      <dgm:prSet/>
      <dgm:spPr/>
      <dgm:t>
        <a:bodyPr/>
        <a:lstStyle/>
        <a:p>
          <a:endParaRPr lang="fr-FR">
            <a:solidFill>
              <a:sysClr val="windowText" lastClr="000000"/>
            </a:solidFill>
          </a:endParaRPr>
        </a:p>
      </dgm:t>
    </dgm:pt>
    <dgm:pt modelId="{B02415BD-DE2E-4504-B19A-21C34F3E3660}" type="sibTrans" cxnId="{3C7EA20E-C098-449D-9BEA-AA6807379DFB}">
      <dgm:prSet/>
      <dgm:spPr/>
      <dgm:t>
        <a:bodyPr/>
        <a:lstStyle/>
        <a:p>
          <a:endParaRPr lang="fr-FR">
            <a:solidFill>
              <a:sysClr val="windowText" lastClr="000000"/>
            </a:solidFill>
          </a:endParaRPr>
        </a:p>
      </dgm:t>
    </dgm:pt>
    <dgm:pt modelId="{F252E2AC-46E8-4D70-A60A-5F08280C7C75}" type="pres">
      <dgm:prSet presAssocID="{3D5E0D00-F993-404C-8264-CD6D30254C0F}" presName="diagram" presStyleCnt="0">
        <dgm:presLayoutVars>
          <dgm:dir/>
          <dgm:resizeHandles val="exact"/>
        </dgm:presLayoutVars>
      </dgm:prSet>
      <dgm:spPr/>
    </dgm:pt>
    <dgm:pt modelId="{5357C797-F9C3-432A-80E2-1BEC95A4F1AC}" type="pres">
      <dgm:prSet presAssocID="{911E09AF-FF09-46AC-888F-4B554178BC12}" presName="node" presStyleLbl="node1" presStyleIdx="0" presStyleCnt="3">
        <dgm:presLayoutVars>
          <dgm:bulletEnabled val="1"/>
        </dgm:presLayoutVars>
      </dgm:prSet>
      <dgm:spPr/>
    </dgm:pt>
    <dgm:pt modelId="{26DCA128-3965-4376-8B7D-AAE2B5147903}" type="pres">
      <dgm:prSet presAssocID="{48FB683A-B5CD-4389-91FD-9D100AB3F4D5}" presName="sibTrans" presStyleCnt="0"/>
      <dgm:spPr/>
    </dgm:pt>
    <dgm:pt modelId="{3068E99E-C316-410D-9D76-B7F8B325162F}" type="pres">
      <dgm:prSet presAssocID="{1A84993C-5C18-400C-8E12-96C29F5C587B}" presName="node" presStyleLbl="node1" presStyleIdx="1" presStyleCnt="3" custLinFactNeighborX="26">
        <dgm:presLayoutVars>
          <dgm:bulletEnabled val="1"/>
        </dgm:presLayoutVars>
      </dgm:prSet>
      <dgm:spPr/>
    </dgm:pt>
    <dgm:pt modelId="{CD7A83BB-3107-4DE9-AF8B-234FE94EA5C8}" type="pres">
      <dgm:prSet presAssocID="{C972C9B6-D9C7-49A5-BEB6-26E87D1CA9DE}" presName="sibTrans" presStyleCnt="0"/>
      <dgm:spPr/>
    </dgm:pt>
    <dgm:pt modelId="{28EF39FA-9E0E-40EA-88BA-AADF1229B833}" type="pres">
      <dgm:prSet presAssocID="{91704A9F-5178-483E-A865-C8A8127A6DAD}" presName="node" presStyleLbl="node1" presStyleIdx="2" presStyleCnt="3" custScaleX="210051">
        <dgm:presLayoutVars>
          <dgm:bulletEnabled val="1"/>
        </dgm:presLayoutVars>
      </dgm:prSet>
      <dgm:spPr/>
    </dgm:pt>
  </dgm:ptLst>
  <dgm:cxnLst>
    <dgm:cxn modelId="{B1F91504-E106-4384-B2D0-111DC87FE253}" type="presOf" srcId="{91704A9F-5178-483E-A865-C8A8127A6DAD}" destId="{28EF39FA-9E0E-40EA-88BA-AADF1229B833}" srcOrd="0" destOrd="0" presId="urn:microsoft.com/office/officeart/2005/8/layout/default"/>
    <dgm:cxn modelId="{010BD508-4EBE-42F3-B8A7-4C6C8AFCBDA3}" type="presOf" srcId="{3D5E0D00-F993-404C-8264-CD6D30254C0F}" destId="{F252E2AC-46E8-4D70-A60A-5F08280C7C75}" srcOrd="0" destOrd="0" presId="urn:microsoft.com/office/officeart/2005/8/layout/default"/>
    <dgm:cxn modelId="{3C7EA20E-C098-449D-9BEA-AA6807379DFB}" srcId="{3D5E0D00-F993-404C-8264-CD6D30254C0F}" destId="{91704A9F-5178-483E-A865-C8A8127A6DAD}" srcOrd="2" destOrd="0" parTransId="{87BD70B1-1EF7-4182-8708-B891AB8A1F75}" sibTransId="{B02415BD-DE2E-4504-B19A-21C34F3E3660}"/>
    <dgm:cxn modelId="{25F4982C-132F-4FF6-A831-8E43D9A14C23}" srcId="{3D5E0D00-F993-404C-8264-CD6D30254C0F}" destId="{1A84993C-5C18-400C-8E12-96C29F5C587B}" srcOrd="1" destOrd="0" parTransId="{0150D1DD-ECD9-4B8D-AF2B-B0863A7B4CEB}" sibTransId="{C972C9B6-D9C7-49A5-BEB6-26E87D1CA9DE}"/>
    <dgm:cxn modelId="{DC379266-B402-4719-B0C8-A3A7CF320FC3}" type="presOf" srcId="{B3E5F232-FDA5-47F0-8AF5-9DB648A3BF73}" destId="{5357C797-F9C3-432A-80E2-1BEC95A4F1AC}" srcOrd="0" destOrd="2" presId="urn:microsoft.com/office/officeart/2005/8/layout/default"/>
    <dgm:cxn modelId="{27EC3C71-DDA3-4D13-8CAE-1A2B1C5402E8}" srcId="{911E09AF-FF09-46AC-888F-4B554178BC12}" destId="{B3E5F232-FDA5-47F0-8AF5-9DB648A3BF73}" srcOrd="1" destOrd="0" parTransId="{A098AFF8-8C47-4AA3-A4E5-63C3A24926D9}" sibTransId="{99924BD5-FEAC-4CC7-8C4B-E52C840C418A}"/>
    <dgm:cxn modelId="{914D0474-96AB-4698-9A3C-03237DFCB39E}" type="presOf" srcId="{C346B58D-F2B6-4F14-90C4-09C66E3811EC}" destId="{5357C797-F9C3-432A-80E2-1BEC95A4F1AC}" srcOrd="0" destOrd="1" presId="urn:microsoft.com/office/officeart/2005/8/layout/default"/>
    <dgm:cxn modelId="{AF052C9B-8E2C-4034-9964-03710A9CA694}" type="presOf" srcId="{1A84993C-5C18-400C-8E12-96C29F5C587B}" destId="{3068E99E-C316-410D-9D76-B7F8B325162F}" srcOrd="0" destOrd="0" presId="urn:microsoft.com/office/officeart/2005/8/layout/default"/>
    <dgm:cxn modelId="{E8012EAE-0BDA-4400-8451-66420CF456BB}" srcId="{3D5E0D00-F993-404C-8264-CD6D30254C0F}" destId="{911E09AF-FF09-46AC-888F-4B554178BC12}" srcOrd="0" destOrd="0" parTransId="{A9C06835-6172-4A93-9D49-D82CC76C8B3F}" sibTransId="{48FB683A-B5CD-4389-91FD-9D100AB3F4D5}"/>
    <dgm:cxn modelId="{A6AF19BD-0FC6-4A4F-8F5F-36CA4A1C4EDB}" type="presOf" srcId="{911E09AF-FF09-46AC-888F-4B554178BC12}" destId="{5357C797-F9C3-432A-80E2-1BEC95A4F1AC}" srcOrd="0" destOrd="0" presId="urn:microsoft.com/office/officeart/2005/8/layout/default"/>
    <dgm:cxn modelId="{719F48BF-378B-40AE-8483-9C3EC4F1D7E4}" srcId="{911E09AF-FF09-46AC-888F-4B554178BC12}" destId="{C346B58D-F2B6-4F14-90C4-09C66E3811EC}" srcOrd="0" destOrd="0" parTransId="{F2E2FAD9-A059-40B0-907B-18FA2DADB879}" sibTransId="{1B618D1D-CE22-48A8-8260-0A20AE1DE840}"/>
    <dgm:cxn modelId="{171B2319-1974-4AA1-892D-5075783374B0}" type="presParOf" srcId="{F252E2AC-46E8-4D70-A60A-5F08280C7C75}" destId="{5357C797-F9C3-432A-80E2-1BEC95A4F1AC}" srcOrd="0" destOrd="0" presId="urn:microsoft.com/office/officeart/2005/8/layout/default"/>
    <dgm:cxn modelId="{080255F6-C54C-470F-8CAC-B4DF337030B5}" type="presParOf" srcId="{F252E2AC-46E8-4D70-A60A-5F08280C7C75}" destId="{26DCA128-3965-4376-8B7D-AAE2B5147903}" srcOrd="1" destOrd="0" presId="urn:microsoft.com/office/officeart/2005/8/layout/default"/>
    <dgm:cxn modelId="{FA76DEB7-11C3-43E8-B35C-C6384B176B51}" type="presParOf" srcId="{F252E2AC-46E8-4D70-A60A-5F08280C7C75}" destId="{3068E99E-C316-410D-9D76-B7F8B325162F}" srcOrd="2" destOrd="0" presId="urn:microsoft.com/office/officeart/2005/8/layout/default"/>
    <dgm:cxn modelId="{956A807F-9D33-47E9-8C9D-874FEAA8C67D}" type="presParOf" srcId="{F252E2AC-46E8-4D70-A60A-5F08280C7C75}" destId="{CD7A83BB-3107-4DE9-AF8B-234FE94EA5C8}" srcOrd="3" destOrd="0" presId="urn:microsoft.com/office/officeart/2005/8/layout/default"/>
    <dgm:cxn modelId="{EB932623-97DB-4CE5-B699-8E6B10F454CC}" type="presParOf" srcId="{F252E2AC-46E8-4D70-A60A-5F08280C7C75}" destId="{28EF39FA-9E0E-40EA-88BA-AADF1229B833}"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CC8A3-2615-470A-B5CA-550846A2AC9B}">
      <dsp:nvSpPr>
        <dsp:cNvPr id="0" name=""/>
        <dsp:cNvSpPr/>
      </dsp:nvSpPr>
      <dsp:spPr>
        <a:xfrm>
          <a:off x="2047" y="0"/>
          <a:ext cx="3186112" cy="600018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ar-DZ" sz="2900" b="1" kern="1200" dirty="0"/>
            <a:t>معالجة المعلومات</a:t>
          </a:r>
          <a:endParaRPr lang="fr-FR" sz="2900" b="1" kern="1200" dirty="0"/>
        </a:p>
        <a:p>
          <a:pPr marL="0" lvl="0" indent="0" algn="ctr" defTabSz="1289050">
            <a:lnSpc>
              <a:spcPct val="90000"/>
            </a:lnSpc>
            <a:spcBef>
              <a:spcPct val="0"/>
            </a:spcBef>
            <a:spcAft>
              <a:spcPct val="35000"/>
            </a:spcAft>
            <a:buNone/>
          </a:pPr>
          <a:r>
            <a:rPr lang="fr-FR" sz="2900" b="1" kern="1200" dirty="0"/>
            <a:t>Traitement de l'information</a:t>
          </a:r>
          <a:endParaRPr lang="fr-FR" sz="2900" kern="1200" dirty="0"/>
        </a:p>
      </dsp:txBody>
      <dsp:txXfrm>
        <a:off x="2047" y="2400074"/>
        <a:ext cx="3186112" cy="2400074"/>
      </dsp:txXfrm>
    </dsp:sp>
    <dsp:sp modelId="{388F428E-0509-4D20-830E-50B4B08C4683}">
      <dsp:nvSpPr>
        <dsp:cNvPr id="0" name=""/>
        <dsp:cNvSpPr/>
      </dsp:nvSpPr>
      <dsp:spPr>
        <a:xfrm>
          <a:off x="596072" y="360011"/>
          <a:ext cx="1998062" cy="1998062"/>
        </a:xfrm>
        <a:prstGeom prst="ellipse">
          <a:avLst/>
        </a:prstGeom>
        <a:blipFill rotWithShape="1">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67A0D3-B830-4798-A474-641D3C99B95B}">
      <dsp:nvSpPr>
        <dsp:cNvPr id="0" name=""/>
        <dsp:cNvSpPr/>
      </dsp:nvSpPr>
      <dsp:spPr>
        <a:xfrm>
          <a:off x="3283743" y="0"/>
          <a:ext cx="3186112" cy="6000186"/>
        </a:xfrm>
        <a:prstGeom prst="roundRect">
          <a:avLst>
            <a:gd name="adj" fmla="val 10000"/>
          </a:avLst>
        </a:prstGeom>
        <a:solidFill>
          <a:srgbClr val="7F3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ar-DZ" sz="2900" b="1" kern="1200" dirty="0"/>
            <a:t>الإدراك الاجتماعي</a:t>
          </a:r>
          <a:endParaRPr lang="fr-FR" sz="2900" b="1" kern="1200" dirty="0"/>
        </a:p>
        <a:p>
          <a:pPr marL="0" lvl="0" indent="0" algn="ctr" defTabSz="1289050">
            <a:lnSpc>
              <a:spcPct val="90000"/>
            </a:lnSpc>
            <a:spcBef>
              <a:spcPct val="0"/>
            </a:spcBef>
            <a:spcAft>
              <a:spcPct val="35000"/>
            </a:spcAft>
            <a:buNone/>
          </a:pPr>
          <a:r>
            <a:rPr lang="fr-FR" sz="2900" b="1" kern="1200" dirty="0"/>
            <a:t>Cognition sociale</a:t>
          </a:r>
          <a:endParaRPr lang="ar-DZ" sz="2900" kern="1200" dirty="0"/>
        </a:p>
      </dsp:txBody>
      <dsp:txXfrm>
        <a:off x="3283743" y="2400074"/>
        <a:ext cx="3186112" cy="2400074"/>
      </dsp:txXfrm>
    </dsp:sp>
    <dsp:sp modelId="{A6A6D19A-BA8E-4DEB-932B-458C052BA517}">
      <dsp:nvSpPr>
        <dsp:cNvPr id="0" name=""/>
        <dsp:cNvSpPr/>
      </dsp:nvSpPr>
      <dsp:spPr>
        <a:xfrm>
          <a:off x="3877768" y="360011"/>
          <a:ext cx="1998062" cy="1998062"/>
        </a:xfrm>
        <a:prstGeom prst="ellipse">
          <a:avLst/>
        </a:prstGeom>
        <a:blipFill rotWithShape="1">
          <a:blip xmlns:r="http://schemas.openxmlformats.org/officeDocument/2006/relationships" r:embed="rId2">
            <a:duotone>
              <a:schemeClr val="accent3">
                <a:hueOff val="0"/>
                <a:satOff val="0"/>
                <a:lumOff val="0"/>
                <a:alphaOff val="0"/>
                <a:shade val="20000"/>
                <a:satMod val="200000"/>
              </a:schemeClr>
              <a:schemeClr val="accent3">
                <a:hueOff val="0"/>
                <a:satOff val="0"/>
                <a:lumOff val="0"/>
                <a:alphaOff val="0"/>
                <a:tint val="12000"/>
                <a:satMod val="190000"/>
              </a:schemeClr>
            </a:duotone>
          </a:blip>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113D8A-87B8-46FC-ABA9-10E4062FB033}">
      <dsp:nvSpPr>
        <dsp:cNvPr id="0" name=""/>
        <dsp:cNvSpPr/>
      </dsp:nvSpPr>
      <dsp:spPr>
        <a:xfrm>
          <a:off x="6565439" y="0"/>
          <a:ext cx="3186112" cy="600018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fr-FR" sz="2900" b="1" kern="1200" dirty="0"/>
            <a:t>Fonctions exécutives</a:t>
          </a:r>
        </a:p>
        <a:p>
          <a:pPr marL="0" lvl="0" indent="0" algn="ctr" defTabSz="1289050">
            <a:lnSpc>
              <a:spcPct val="90000"/>
            </a:lnSpc>
            <a:spcBef>
              <a:spcPct val="0"/>
            </a:spcBef>
            <a:spcAft>
              <a:spcPct val="35000"/>
            </a:spcAft>
            <a:buNone/>
          </a:pPr>
          <a:r>
            <a:rPr lang="ar-DZ" sz="2900" b="1" kern="1200" dirty="0"/>
            <a:t>الوظائف التنفيذية</a:t>
          </a:r>
          <a:endParaRPr lang="fr-FR" sz="2900" b="1" kern="1200" dirty="0"/>
        </a:p>
        <a:p>
          <a:pPr marL="0" lvl="0" indent="0" algn="ctr" defTabSz="1289050">
            <a:lnSpc>
              <a:spcPct val="90000"/>
            </a:lnSpc>
            <a:spcBef>
              <a:spcPct val="0"/>
            </a:spcBef>
            <a:spcAft>
              <a:spcPct val="35000"/>
            </a:spcAft>
            <a:buNone/>
          </a:pPr>
          <a:endParaRPr lang="ar-DZ" sz="2900" kern="1200" dirty="0"/>
        </a:p>
      </dsp:txBody>
      <dsp:txXfrm>
        <a:off x="6565439" y="2400074"/>
        <a:ext cx="3186112" cy="2400074"/>
      </dsp:txXfrm>
    </dsp:sp>
    <dsp:sp modelId="{B7C0CB2F-4745-4AC9-801C-F49DA4FEBE91}">
      <dsp:nvSpPr>
        <dsp:cNvPr id="0" name=""/>
        <dsp:cNvSpPr/>
      </dsp:nvSpPr>
      <dsp:spPr>
        <a:xfrm>
          <a:off x="7159464" y="360011"/>
          <a:ext cx="1998062" cy="1998062"/>
        </a:xfrm>
        <a:prstGeom prst="ellipse">
          <a:avLst/>
        </a:prstGeom>
        <a:blipFill rotWithShape="1">
          <a:blip xmlns:r="http://schemas.openxmlformats.org/officeDocument/2006/relationships" r:embed="rId3">
            <a:duotone>
              <a:schemeClr val="accent4">
                <a:hueOff val="0"/>
                <a:satOff val="0"/>
                <a:lumOff val="0"/>
                <a:alphaOff val="0"/>
                <a:shade val="20000"/>
                <a:satMod val="200000"/>
              </a:schemeClr>
              <a:schemeClr val="accent4">
                <a:hueOff val="0"/>
                <a:satOff val="0"/>
                <a:lumOff val="0"/>
                <a:alphaOff val="0"/>
                <a:tint val="12000"/>
                <a:satMod val="190000"/>
              </a:schemeClr>
            </a:duotone>
          </a:blip>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E57D33-A761-4700-9984-2DE4AC32FB34}">
      <dsp:nvSpPr>
        <dsp:cNvPr id="0" name=""/>
        <dsp:cNvSpPr/>
      </dsp:nvSpPr>
      <dsp:spPr>
        <a:xfrm>
          <a:off x="390144" y="4800149"/>
          <a:ext cx="8973312" cy="900028"/>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89829-7CAC-4DC9-99E6-12CE482817BC}">
      <dsp:nvSpPr>
        <dsp:cNvPr id="0" name=""/>
        <dsp:cNvSpPr/>
      </dsp:nvSpPr>
      <dsp:spPr>
        <a:xfrm>
          <a:off x="0" y="0"/>
          <a:ext cx="11451220" cy="923203"/>
        </a:xfrm>
        <a:prstGeom prst="round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r" defTabSz="889000" rtl="1">
            <a:lnSpc>
              <a:spcPct val="90000"/>
            </a:lnSpc>
            <a:spcBef>
              <a:spcPct val="0"/>
            </a:spcBef>
            <a:spcAft>
              <a:spcPct val="35000"/>
            </a:spcAft>
            <a:buNone/>
          </a:pPr>
          <a:r>
            <a:rPr lang="fr-FR" sz="2000" kern="1200" dirty="0"/>
            <a:t> </a:t>
          </a:r>
          <a:r>
            <a:rPr lang="fr-FR" sz="1800" b="1" kern="1200" dirty="0"/>
            <a:t>1 </a:t>
          </a:r>
          <a:r>
            <a:rPr lang="ar-DZ" sz="1800" b="1" kern="1200" dirty="0"/>
            <a:t>النوع الفرعي الخفيف </a:t>
          </a:r>
          <a:r>
            <a:rPr lang="fr-FR" sz="1800" b="1" kern="1200" dirty="0" err="1"/>
            <a:t>Mild</a:t>
          </a:r>
          <a:r>
            <a:rPr lang="fr-FR" sz="1800" b="1" kern="1200" dirty="0"/>
            <a:t>  </a:t>
          </a:r>
          <a:r>
            <a:rPr lang="fr-FR" sz="1800" b="1" kern="1200" dirty="0" err="1"/>
            <a:t>Subtype</a:t>
          </a:r>
          <a:endParaRPr lang="fr-FR" sz="2000" b="1" kern="1200" dirty="0"/>
        </a:p>
        <a:p>
          <a:pPr marL="0" lvl="0" indent="0" algn="r" defTabSz="889000" rtl="1">
            <a:lnSpc>
              <a:spcPct val="90000"/>
            </a:lnSpc>
            <a:spcBef>
              <a:spcPct val="0"/>
            </a:spcBef>
            <a:spcAft>
              <a:spcPct val="35000"/>
            </a:spcAft>
            <a:buNone/>
          </a:pPr>
          <a:r>
            <a:rPr lang="fr-FR" sz="2100" b="1" kern="1200" dirty="0"/>
            <a:t> </a:t>
          </a:r>
          <a:endParaRPr lang="fr-FR" sz="2100" kern="1200" dirty="0"/>
        </a:p>
      </dsp:txBody>
      <dsp:txXfrm>
        <a:off x="45067" y="45067"/>
        <a:ext cx="11361086" cy="833069"/>
      </dsp:txXfrm>
    </dsp:sp>
    <dsp:sp modelId="{3F6319DA-E4E9-4F8C-9D54-CB96CC900A7D}">
      <dsp:nvSpPr>
        <dsp:cNvPr id="0" name=""/>
        <dsp:cNvSpPr/>
      </dsp:nvSpPr>
      <dsp:spPr>
        <a:xfrm>
          <a:off x="0" y="923938"/>
          <a:ext cx="11451220" cy="34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576" tIns="26670" rIns="149352" bIns="26670" numCol="1" spcCol="1270" anchor="t" anchorCtr="0">
          <a:noAutofit/>
        </a:bodyPr>
        <a:lstStyle/>
        <a:p>
          <a:pPr marL="228600" lvl="1" indent="-228600" algn="r" defTabSz="933450" rtl="1">
            <a:lnSpc>
              <a:spcPct val="90000"/>
            </a:lnSpc>
            <a:spcBef>
              <a:spcPct val="0"/>
            </a:spcBef>
            <a:spcAft>
              <a:spcPct val="20000"/>
            </a:spcAft>
            <a:buChar char="•"/>
          </a:pPr>
          <a:r>
            <a:rPr lang="ar-DZ" sz="2100" kern="1200" dirty="0"/>
            <a:t>يشمل الأطفال الذين يسجلون درجات منخفضة نسبيًا في جميع أنواع الاستجابات الحسية.</a:t>
          </a:r>
          <a:endParaRPr lang="fr-FR" sz="2100" kern="1200" dirty="0"/>
        </a:p>
      </dsp:txBody>
      <dsp:txXfrm>
        <a:off x="0" y="923938"/>
        <a:ext cx="11451220" cy="347088"/>
      </dsp:txXfrm>
    </dsp:sp>
    <dsp:sp modelId="{39FF646E-4A19-49AC-9530-EC16026FC333}">
      <dsp:nvSpPr>
        <dsp:cNvPr id="0" name=""/>
        <dsp:cNvSpPr/>
      </dsp:nvSpPr>
      <dsp:spPr>
        <a:xfrm>
          <a:off x="0" y="1271026"/>
          <a:ext cx="11451220" cy="923203"/>
        </a:xfrm>
        <a:prstGeom prst="roundRect">
          <a:avLst/>
        </a:prstGeom>
        <a:solidFill>
          <a:schemeClr val="accent2">
            <a:shade val="50000"/>
            <a:hueOff val="-295587"/>
            <a:satOff val="3892"/>
            <a:lumOff val="23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r" defTabSz="933450" rtl="1">
            <a:lnSpc>
              <a:spcPct val="90000"/>
            </a:lnSpc>
            <a:spcBef>
              <a:spcPct val="0"/>
            </a:spcBef>
            <a:spcAft>
              <a:spcPct val="35000"/>
            </a:spcAft>
            <a:buNone/>
          </a:pPr>
          <a:r>
            <a:rPr lang="ar-DZ" sz="2100" kern="1200" dirty="0"/>
            <a:t>2</a:t>
          </a:r>
          <a:r>
            <a:rPr lang="ar-DZ" sz="1800" kern="1200" dirty="0"/>
            <a:t>) النوع الفرعي المختلط الشديد (</a:t>
          </a:r>
          <a:r>
            <a:rPr lang="fr-FR" sz="1800" kern="1200" dirty="0" err="1"/>
            <a:t>Extreme</a:t>
          </a:r>
          <a:r>
            <a:rPr lang="fr-FR" sz="1800" kern="1200" dirty="0"/>
            <a:t>-Mixed </a:t>
          </a:r>
          <a:r>
            <a:rPr lang="fr-FR" sz="1800" kern="1200" dirty="0" err="1"/>
            <a:t>Subtype</a:t>
          </a:r>
          <a:r>
            <a:rPr lang="fr-FR" sz="1800" kern="1200" dirty="0"/>
            <a:t>) </a:t>
          </a:r>
        </a:p>
      </dsp:txBody>
      <dsp:txXfrm>
        <a:off x="45067" y="1316093"/>
        <a:ext cx="11361086" cy="833069"/>
      </dsp:txXfrm>
    </dsp:sp>
    <dsp:sp modelId="{433B4635-4CE4-41E1-AFAE-508D4A7D4D38}">
      <dsp:nvSpPr>
        <dsp:cNvPr id="0" name=""/>
        <dsp:cNvSpPr/>
      </dsp:nvSpPr>
      <dsp:spPr>
        <a:xfrm>
          <a:off x="0" y="2194229"/>
          <a:ext cx="11451220" cy="34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576" tIns="26670" rIns="149352" bIns="26670" numCol="1" spcCol="1270" anchor="t" anchorCtr="0">
          <a:noAutofit/>
        </a:bodyPr>
        <a:lstStyle/>
        <a:p>
          <a:pPr marL="228600" lvl="1" indent="-228600" algn="r" defTabSz="933450" rtl="1">
            <a:lnSpc>
              <a:spcPct val="90000"/>
            </a:lnSpc>
            <a:spcBef>
              <a:spcPct val="0"/>
            </a:spcBef>
            <a:spcAft>
              <a:spcPct val="20000"/>
            </a:spcAft>
            <a:buChar char="•"/>
          </a:pPr>
          <a:r>
            <a:rPr lang="ar-DZ" sz="2100" kern="1200" dirty="0"/>
            <a:t>يشمل الأطفال الذين يظهرون درجات مرتفعة في الأنواع الأربعة للاستجابات الحسية (</a:t>
          </a:r>
          <a:r>
            <a:rPr lang="fr-FR" sz="2100" kern="1200" dirty="0"/>
            <a:t>HYPO, HYPER, SIRS, EP).</a:t>
          </a:r>
        </a:p>
      </dsp:txBody>
      <dsp:txXfrm>
        <a:off x="0" y="2194229"/>
        <a:ext cx="11451220" cy="347088"/>
      </dsp:txXfrm>
    </dsp:sp>
    <dsp:sp modelId="{D5C408F7-06C8-445C-BBB0-2D85E6F7DB89}">
      <dsp:nvSpPr>
        <dsp:cNvPr id="0" name=""/>
        <dsp:cNvSpPr/>
      </dsp:nvSpPr>
      <dsp:spPr>
        <a:xfrm>
          <a:off x="0" y="2541318"/>
          <a:ext cx="11451220" cy="923203"/>
        </a:xfrm>
        <a:prstGeom prst="roundRect">
          <a:avLst/>
        </a:prstGeom>
        <a:solidFill>
          <a:schemeClr val="accent2">
            <a:shade val="50000"/>
            <a:hueOff val="-591173"/>
            <a:satOff val="7783"/>
            <a:lumOff val="466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r" defTabSz="889000" rtl="1">
            <a:lnSpc>
              <a:spcPct val="90000"/>
            </a:lnSpc>
            <a:spcBef>
              <a:spcPct val="0"/>
            </a:spcBef>
            <a:spcAft>
              <a:spcPct val="35000"/>
            </a:spcAft>
            <a:buNone/>
          </a:pPr>
          <a:r>
            <a:rPr lang="ar-DZ" sz="2000" kern="1200" dirty="0"/>
            <a:t>3</a:t>
          </a:r>
          <a:r>
            <a:rPr lang="ar-DZ" sz="1800" kern="1200" dirty="0"/>
            <a:t>) النوع الفرعي الحساس-المنزعج (</a:t>
          </a:r>
          <a:r>
            <a:rPr lang="fr-FR" sz="1800" kern="1200" dirty="0"/>
            <a:t>Sensitive-</a:t>
          </a:r>
          <a:r>
            <a:rPr lang="fr-FR" sz="1800" kern="1200" dirty="0" err="1"/>
            <a:t>Distressed</a:t>
          </a:r>
          <a:r>
            <a:rPr lang="fr-FR" sz="1800" kern="1200" dirty="0"/>
            <a:t> </a:t>
          </a:r>
          <a:r>
            <a:rPr lang="fr-FR" sz="1800" kern="1200" dirty="0" err="1"/>
            <a:t>Subtype</a:t>
          </a:r>
          <a:r>
            <a:rPr lang="fr-FR" sz="2000" kern="1200" dirty="0"/>
            <a:t>)</a:t>
          </a:r>
        </a:p>
      </dsp:txBody>
      <dsp:txXfrm>
        <a:off x="45067" y="2586385"/>
        <a:ext cx="11361086" cy="833069"/>
      </dsp:txXfrm>
    </dsp:sp>
    <dsp:sp modelId="{A4D28E4F-DF8C-4DA6-ACC9-550FB0AE5B7F}">
      <dsp:nvSpPr>
        <dsp:cNvPr id="0" name=""/>
        <dsp:cNvSpPr/>
      </dsp:nvSpPr>
      <dsp:spPr>
        <a:xfrm>
          <a:off x="0" y="3464521"/>
          <a:ext cx="11451220" cy="602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576" tIns="25400" rIns="142240" bIns="25400" numCol="1" spcCol="1270" anchor="t" anchorCtr="0">
          <a:noAutofit/>
        </a:bodyPr>
        <a:lstStyle/>
        <a:p>
          <a:pPr marL="228600" lvl="1" indent="-228600" algn="r" defTabSz="889000" rtl="1">
            <a:lnSpc>
              <a:spcPct val="90000"/>
            </a:lnSpc>
            <a:spcBef>
              <a:spcPct val="0"/>
            </a:spcBef>
            <a:spcAft>
              <a:spcPct val="20000"/>
            </a:spcAft>
            <a:buChar char="•"/>
          </a:pPr>
          <a:r>
            <a:rPr lang="ar-DZ" sz="2000" kern="1200" dirty="0"/>
            <a:t>يتميز بـ:درجات مرتفعة في الاستجابات الحساسية المفرطة (</a:t>
          </a:r>
          <a:r>
            <a:rPr lang="fr-FR" sz="2000" kern="1200" dirty="0"/>
            <a:t>HYPER) </a:t>
          </a:r>
          <a:r>
            <a:rPr lang="ar-DZ" sz="2000" kern="1200" dirty="0"/>
            <a:t>والإدراك المعزز (</a:t>
          </a:r>
          <a:r>
            <a:rPr lang="fr-FR" sz="2000" kern="1200" dirty="0"/>
            <a:t>EP)</a:t>
          </a:r>
          <a:r>
            <a:rPr lang="ar-DZ" sz="2000" kern="1200" dirty="0"/>
            <a:t>درجات منخفضة في الاستجابات نقص الحساسية (</a:t>
          </a:r>
          <a:r>
            <a:rPr lang="fr-FR" sz="2000" kern="1200" dirty="0"/>
            <a:t>HYPO) </a:t>
          </a:r>
          <a:r>
            <a:rPr lang="ar-DZ" sz="2000" kern="1200" dirty="0"/>
            <a:t>والبحث الحسي (</a:t>
          </a:r>
          <a:r>
            <a:rPr lang="fr-FR" sz="2000" kern="1200" dirty="0"/>
            <a:t>SIRS)</a:t>
          </a:r>
        </a:p>
      </dsp:txBody>
      <dsp:txXfrm>
        <a:off x="0" y="3464521"/>
        <a:ext cx="11451220" cy="602301"/>
      </dsp:txXfrm>
    </dsp:sp>
    <dsp:sp modelId="{E11739CC-A3C8-4BC4-86C4-C812936DA036}">
      <dsp:nvSpPr>
        <dsp:cNvPr id="0" name=""/>
        <dsp:cNvSpPr/>
      </dsp:nvSpPr>
      <dsp:spPr>
        <a:xfrm>
          <a:off x="0" y="4066823"/>
          <a:ext cx="11451220" cy="923203"/>
        </a:xfrm>
        <a:prstGeom prst="roundRect">
          <a:avLst/>
        </a:prstGeom>
        <a:solidFill>
          <a:schemeClr val="accent2">
            <a:shade val="50000"/>
            <a:hueOff val="-295587"/>
            <a:satOff val="3892"/>
            <a:lumOff val="23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r" defTabSz="977900" rtl="1">
            <a:lnSpc>
              <a:spcPct val="90000"/>
            </a:lnSpc>
            <a:spcBef>
              <a:spcPct val="0"/>
            </a:spcBef>
            <a:spcAft>
              <a:spcPct val="35000"/>
            </a:spcAft>
            <a:buNone/>
          </a:pPr>
          <a:r>
            <a:rPr lang="ar-DZ" sz="2200" kern="1200" dirty="0"/>
            <a:t>4</a:t>
          </a:r>
          <a:r>
            <a:rPr lang="ar-DZ" sz="1800" kern="1200" dirty="0"/>
            <a:t>) النوع الفرعي المُخفف والمنشغل (</a:t>
          </a:r>
          <a:r>
            <a:rPr lang="fr-FR" sz="1800" kern="1200" dirty="0" err="1"/>
            <a:t>Attenuated-Preoccupied</a:t>
          </a:r>
          <a:r>
            <a:rPr lang="fr-FR" sz="1800" kern="1200" dirty="0"/>
            <a:t> </a:t>
          </a:r>
          <a:r>
            <a:rPr lang="fr-FR" sz="1800" kern="1200" dirty="0" err="1"/>
            <a:t>Subtype</a:t>
          </a:r>
          <a:r>
            <a:rPr lang="fr-FR" sz="2200" kern="1200" dirty="0"/>
            <a:t>)</a:t>
          </a:r>
        </a:p>
      </dsp:txBody>
      <dsp:txXfrm>
        <a:off x="45067" y="4111890"/>
        <a:ext cx="11361086" cy="833069"/>
      </dsp:txXfrm>
    </dsp:sp>
    <dsp:sp modelId="{827D5667-17DC-4C9E-A1E0-60A9FD2F1AE8}">
      <dsp:nvSpPr>
        <dsp:cNvPr id="0" name=""/>
        <dsp:cNvSpPr/>
      </dsp:nvSpPr>
      <dsp:spPr>
        <a:xfrm>
          <a:off x="0" y="4990026"/>
          <a:ext cx="11451220" cy="673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576" tIns="27940" rIns="156464" bIns="27940" numCol="1" spcCol="1270" anchor="t" anchorCtr="0">
          <a:noAutofit/>
        </a:bodyPr>
        <a:lstStyle/>
        <a:p>
          <a:pPr marL="228600" lvl="1" indent="-228600" algn="r" defTabSz="977900" rtl="1">
            <a:lnSpc>
              <a:spcPct val="90000"/>
            </a:lnSpc>
            <a:spcBef>
              <a:spcPct val="0"/>
            </a:spcBef>
            <a:spcAft>
              <a:spcPct val="20000"/>
            </a:spcAft>
            <a:buChar char="•"/>
          </a:pPr>
          <a:r>
            <a:rPr lang="ar-DZ" sz="2200" kern="1200" dirty="0"/>
            <a:t>النمط المعاكس تمامًا:درجات مرتفعة في نقص الحساسية (</a:t>
          </a:r>
          <a:r>
            <a:rPr lang="fr-FR" sz="2200" kern="1200" dirty="0"/>
            <a:t>HYPO) </a:t>
          </a:r>
          <a:r>
            <a:rPr lang="ar-DZ" sz="2200" kern="1200" dirty="0"/>
            <a:t>و سلوكيات البحث الحسي (</a:t>
          </a:r>
          <a:r>
            <a:rPr lang="fr-FR" sz="2200" kern="1200" dirty="0"/>
            <a:t>SIRS)</a:t>
          </a:r>
          <a:r>
            <a:rPr lang="ar-DZ" sz="2200" kern="1200" dirty="0"/>
            <a:t>درجات أقل في الحساسية المفرطة والإدراك المعزز</a:t>
          </a:r>
          <a:endParaRPr lang="fr-FR" sz="2200" kern="1200" dirty="0"/>
        </a:p>
      </dsp:txBody>
      <dsp:txXfrm>
        <a:off x="0" y="4990026"/>
        <a:ext cx="11451220" cy="673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49FB8-984A-43EC-806F-8FC295232002}">
      <dsp:nvSpPr>
        <dsp:cNvPr id="0" name=""/>
        <dsp:cNvSpPr/>
      </dsp:nvSpPr>
      <dsp:spPr>
        <a:xfrm>
          <a:off x="1190" y="950920"/>
          <a:ext cx="4643437" cy="20999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lang="ar-DZ" sz="2100" b="1" kern="1200" dirty="0"/>
            <a:t>دراسات </a:t>
          </a:r>
          <a:r>
            <a:rPr lang="ar-DZ" sz="1600" b="1" kern="1200" dirty="0"/>
            <a:t>الذاكرة (</a:t>
          </a:r>
          <a:r>
            <a:rPr lang="fr-FR" sz="1600" b="1" kern="1200" dirty="0" err="1"/>
            <a:t>Bowler</a:t>
          </a:r>
          <a:r>
            <a:rPr lang="fr-FR" sz="1600" b="1" kern="1200" dirty="0"/>
            <a:t> </a:t>
          </a:r>
          <a:r>
            <a:rPr lang="ar-DZ" sz="1600" b="1" kern="1200" dirty="0"/>
            <a:t>وآخرون)</a:t>
          </a:r>
        </a:p>
        <a:p>
          <a:pPr marL="0" lvl="0" indent="0" algn="ctr" defTabSz="933450" rtl="1">
            <a:lnSpc>
              <a:spcPct val="90000"/>
            </a:lnSpc>
            <a:spcBef>
              <a:spcPct val="0"/>
            </a:spcBef>
            <a:spcAft>
              <a:spcPct val="35000"/>
            </a:spcAft>
            <a:buNone/>
          </a:pPr>
          <a:r>
            <a:rPr lang="ar-DZ" sz="1600" kern="1200" dirty="0"/>
            <a:t>تحسن الذاكرة حين يُوضَّح الرابط بين العناصر</a:t>
          </a:r>
        </a:p>
        <a:p>
          <a:pPr marL="0" lvl="0" indent="0" algn="ctr" defTabSz="933450" rtl="1">
            <a:lnSpc>
              <a:spcPct val="90000"/>
            </a:lnSpc>
            <a:spcBef>
              <a:spcPct val="0"/>
            </a:spcBef>
            <a:spcAft>
              <a:spcPct val="35000"/>
            </a:spcAft>
            <a:buNone/>
          </a:pPr>
          <a:r>
            <a:rPr lang="ar-DZ" sz="1600" kern="1200" dirty="0"/>
            <a:t>تظل النتائج أقل من المجموعة الضابطة</a:t>
          </a:r>
        </a:p>
        <a:p>
          <a:pPr marL="0" lvl="0" indent="0" algn="ctr" defTabSz="933450" rtl="1">
            <a:lnSpc>
              <a:spcPct val="90000"/>
            </a:lnSpc>
            <a:spcBef>
              <a:spcPct val="0"/>
            </a:spcBef>
            <a:spcAft>
              <a:spcPct val="35000"/>
            </a:spcAft>
            <a:buNone/>
          </a:pPr>
          <a:r>
            <a:rPr lang="ar-DZ" sz="1600" kern="1200" dirty="0"/>
            <a:t>يشير ذلك إلى إمكانية </a:t>
          </a:r>
          <a:r>
            <a:rPr lang="ar-DZ" sz="1600" b="1" kern="1200" dirty="0"/>
            <a:t>تطوير المهارات</a:t>
          </a:r>
          <a:r>
            <a:rPr lang="ar-DZ" sz="1600" kern="1200" dirty="0"/>
            <a:t> عبر التوضيح والدعم</a:t>
          </a:r>
          <a:endParaRPr lang="fr-FR" sz="1600" kern="1200" dirty="0"/>
        </a:p>
      </dsp:txBody>
      <dsp:txXfrm>
        <a:off x="1190" y="950920"/>
        <a:ext cx="4643437" cy="2099994"/>
      </dsp:txXfrm>
    </dsp:sp>
    <dsp:sp modelId="{FE73ACF9-03FB-43EC-B213-4D652690AEF7}">
      <dsp:nvSpPr>
        <dsp:cNvPr id="0" name=""/>
        <dsp:cNvSpPr/>
      </dsp:nvSpPr>
      <dsp:spPr>
        <a:xfrm>
          <a:off x="5108971" y="944317"/>
          <a:ext cx="4643437" cy="2113200"/>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DZ" sz="1600" b="1" kern="1200" dirty="0"/>
            <a:t>اعتراضات </a:t>
          </a:r>
          <a:r>
            <a:rPr lang="fr-FR" sz="1600" b="1" kern="1200" dirty="0" err="1"/>
            <a:t>Mottron</a:t>
          </a:r>
          <a:endParaRPr lang="fr-FR" sz="1600" b="1" kern="1200" dirty="0"/>
        </a:p>
        <a:p>
          <a:pPr marL="0" lvl="0" indent="0" algn="ctr" defTabSz="711200" rtl="1">
            <a:lnSpc>
              <a:spcPct val="90000"/>
            </a:lnSpc>
            <a:spcBef>
              <a:spcPct val="0"/>
            </a:spcBef>
            <a:spcAft>
              <a:spcPct val="35000"/>
            </a:spcAft>
            <a:buNone/>
          </a:pPr>
          <a:r>
            <a:rPr lang="ar-DZ" sz="1600" kern="1200" dirty="0"/>
            <a:t>يعارض فكرة أن هناك عجزًا مطلقًا</a:t>
          </a:r>
        </a:p>
        <a:p>
          <a:pPr marL="0" lvl="0" indent="0" algn="ctr" defTabSz="711200" rtl="1">
            <a:lnSpc>
              <a:spcPct val="90000"/>
            </a:lnSpc>
            <a:spcBef>
              <a:spcPct val="0"/>
            </a:spcBef>
            <a:spcAft>
              <a:spcPct val="35000"/>
            </a:spcAft>
            <a:buNone/>
          </a:pPr>
          <a:r>
            <a:rPr lang="ar-DZ" sz="1600" kern="1200" dirty="0"/>
            <a:t>يرى أن الأشخاص التوحديين:</a:t>
          </a:r>
        </a:p>
        <a:p>
          <a:pPr marL="0" lvl="0" indent="0" algn="ctr" defTabSz="711200" rtl="1">
            <a:lnSpc>
              <a:spcPct val="90000"/>
            </a:lnSpc>
            <a:spcBef>
              <a:spcPct val="0"/>
            </a:spcBef>
            <a:spcAft>
              <a:spcPct val="35000"/>
            </a:spcAft>
            <a:buNone/>
          </a:pPr>
          <a:r>
            <a:rPr lang="ar-DZ" sz="1600" kern="1200" dirty="0"/>
            <a:t>قادرون على المعالجة الشمولية</a:t>
          </a:r>
        </a:p>
        <a:p>
          <a:pPr marL="0" lvl="0" indent="0" algn="ctr" defTabSz="711200" rtl="1">
            <a:lnSpc>
              <a:spcPct val="90000"/>
            </a:lnSpc>
            <a:spcBef>
              <a:spcPct val="0"/>
            </a:spcBef>
            <a:spcAft>
              <a:spcPct val="35000"/>
            </a:spcAft>
            <a:buNone/>
          </a:pPr>
          <a:r>
            <a:rPr lang="ar-DZ" sz="1600" kern="1200" dirty="0"/>
            <a:t>لكنهم </a:t>
          </a:r>
          <a:r>
            <a:rPr lang="ar-DZ" sz="1600" b="1" kern="1200" dirty="0"/>
            <a:t>يفضّلون التركيز على التفاصيل</a:t>
          </a:r>
          <a:endParaRPr lang="fr-FR" sz="1600" b="1" kern="1200" dirty="0"/>
        </a:p>
        <a:p>
          <a:pPr marL="0" lvl="0" indent="0" algn="ctr" defTabSz="711200" rtl="1">
            <a:lnSpc>
              <a:spcPct val="90000"/>
            </a:lnSpc>
            <a:spcBef>
              <a:spcPct val="0"/>
            </a:spcBef>
            <a:spcAft>
              <a:spcPct val="35000"/>
            </a:spcAft>
            <a:buNone/>
          </a:pPr>
          <a:r>
            <a:rPr lang="ar-DZ" sz="1600" kern="1200" dirty="0"/>
            <a:t>يستطيعون رؤية الصورة الكلية </a:t>
          </a:r>
          <a:r>
            <a:rPr lang="ar-DZ" sz="1600" b="1" kern="1200" dirty="0"/>
            <a:t>إذا وُجّه انتباههم إليها</a:t>
          </a:r>
          <a:endParaRPr lang="fr-FR" sz="1600" kern="1200" dirty="0"/>
        </a:p>
      </dsp:txBody>
      <dsp:txXfrm>
        <a:off x="5108971" y="944317"/>
        <a:ext cx="4643437" cy="2113200"/>
      </dsp:txXfrm>
    </dsp:sp>
    <dsp:sp modelId="{96D0B68B-4AD9-4A06-9DB5-75151114E8A3}">
      <dsp:nvSpPr>
        <dsp:cNvPr id="0" name=""/>
        <dsp:cNvSpPr/>
      </dsp:nvSpPr>
      <dsp:spPr>
        <a:xfrm>
          <a:off x="2555081" y="3521861"/>
          <a:ext cx="4643437" cy="2036221"/>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fr-FR" sz="1600" kern="1200" dirty="0"/>
            <a:t>Vermeulen </a:t>
          </a:r>
          <a:r>
            <a:rPr lang="ar-DZ" sz="1600" kern="1200" dirty="0"/>
            <a:t>و</a:t>
          </a:r>
          <a:r>
            <a:rPr lang="fr-FR" sz="1600" kern="1200" dirty="0"/>
            <a:t> </a:t>
          </a:r>
        </a:p>
        <a:p>
          <a:pPr marL="0" lvl="0" indent="0" algn="ctr" defTabSz="711200" rtl="1">
            <a:lnSpc>
              <a:spcPct val="90000"/>
            </a:lnSpc>
            <a:spcBef>
              <a:spcPct val="0"/>
            </a:spcBef>
            <a:spcAft>
              <a:spcPct val="35000"/>
            </a:spcAft>
            <a:buNone/>
          </a:pPr>
          <a:r>
            <a:rPr lang="fr-FR" sz="1600" kern="1200" dirty="0" err="1"/>
            <a:t>Degrieck</a:t>
          </a:r>
          <a:r>
            <a:rPr lang="fr-FR" sz="1600" kern="1200" dirty="0"/>
            <a:t>: </a:t>
          </a:r>
          <a:r>
            <a:rPr lang="ar-DZ" sz="1600" kern="1200" dirty="0"/>
            <a:t>يسمّيانه </a:t>
          </a:r>
          <a:r>
            <a:rPr lang="ar-DZ" sz="1600" b="1" kern="1200" dirty="0"/>
            <a:t>العمى للسياق</a:t>
          </a:r>
          <a:endParaRPr lang="ar-DZ" sz="1600" kern="1200" dirty="0"/>
        </a:p>
        <a:p>
          <a:pPr marL="0" lvl="0" indent="0" algn="ctr" defTabSz="711200" rtl="1">
            <a:lnSpc>
              <a:spcPct val="90000"/>
            </a:lnSpc>
            <a:spcBef>
              <a:spcPct val="0"/>
            </a:spcBef>
            <a:spcAft>
              <a:spcPct val="35000"/>
            </a:spcAft>
            <a:buNone/>
          </a:pPr>
          <a:r>
            <a:rPr lang="ar-DZ" sz="1600" kern="1200" dirty="0"/>
            <a:t>«التفكير في التفاصيل» قد يؤدي إلى:</a:t>
          </a:r>
        </a:p>
        <a:p>
          <a:pPr marL="0" lvl="0" indent="0" algn="ctr" defTabSz="711200" rtl="1">
            <a:lnSpc>
              <a:spcPct val="90000"/>
            </a:lnSpc>
            <a:spcBef>
              <a:spcPct val="0"/>
            </a:spcBef>
            <a:spcAft>
              <a:spcPct val="35000"/>
            </a:spcAft>
            <a:buNone/>
          </a:pPr>
          <a:r>
            <a:rPr lang="ar-DZ" sz="1600" kern="1200" dirty="0"/>
            <a:t>قدرات استثنائية</a:t>
          </a:r>
        </a:p>
        <a:p>
          <a:pPr marL="0" lvl="0" indent="0" algn="ctr" defTabSz="711200" rtl="1">
            <a:lnSpc>
              <a:spcPct val="90000"/>
            </a:lnSpc>
            <a:spcBef>
              <a:spcPct val="0"/>
            </a:spcBef>
            <a:spcAft>
              <a:spcPct val="35000"/>
            </a:spcAft>
            <a:buNone/>
          </a:pPr>
          <a:r>
            <a:rPr lang="ar-DZ" sz="1600" kern="1200" dirty="0"/>
            <a:t>ارتباك في المواقف الاجتماعية</a:t>
          </a:r>
        </a:p>
        <a:p>
          <a:pPr marL="0" lvl="0" indent="0" algn="ctr" defTabSz="711200" rtl="1">
            <a:lnSpc>
              <a:spcPct val="90000"/>
            </a:lnSpc>
            <a:spcBef>
              <a:spcPct val="0"/>
            </a:spcBef>
            <a:spcAft>
              <a:spcPct val="35000"/>
            </a:spcAft>
            <a:buNone/>
          </a:pPr>
          <a:r>
            <a:rPr lang="ar-DZ" sz="1600" kern="1200" dirty="0"/>
            <a:t>صعوبة فهم كيفية التصرف إذا شوّش تفصيل واحد على السياق</a:t>
          </a:r>
          <a:endParaRPr lang="fr-FR" sz="1600" kern="1200" dirty="0"/>
        </a:p>
      </dsp:txBody>
      <dsp:txXfrm>
        <a:off x="2555081" y="3521861"/>
        <a:ext cx="4643437" cy="20362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7C797-F9C3-432A-80E2-1BEC95A4F1AC}">
      <dsp:nvSpPr>
        <dsp:cNvPr id="0" name=""/>
        <dsp:cNvSpPr/>
      </dsp:nvSpPr>
      <dsp:spPr>
        <a:xfrm>
          <a:off x="574073" y="1421"/>
          <a:ext cx="3962796" cy="237767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r" defTabSz="889000" rtl="1">
            <a:lnSpc>
              <a:spcPct val="90000"/>
            </a:lnSpc>
            <a:spcBef>
              <a:spcPct val="0"/>
            </a:spcBef>
            <a:spcAft>
              <a:spcPct val="35000"/>
            </a:spcAft>
            <a:buNone/>
          </a:pPr>
          <a:endParaRPr lang="fr-FR" sz="2000" kern="1200" dirty="0">
            <a:solidFill>
              <a:sysClr val="windowText" lastClr="000000"/>
            </a:solidFill>
          </a:endParaRPr>
        </a:p>
        <a:p>
          <a:pPr marL="0" lvl="0" indent="0" algn="r" defTabSz="889000" rtl="1">
            <a:lnSpc>
              <a:spcPct val="90000"/>
            </a:lnSpc>
            <a:spcBef>
              <a:spcPct val="0"/>
            </a:spcBef>
            <a:spcAft>
              <a:spcPct val="35000"/>
            </a:spcAft>
            <a:buNone/>
          </a:pPr>
          <a:r>
            <a:rPr lang="ar-DZ" sz="2000" kern="1200" dirty="0">
              <a:solidFill>
                <a:sysClr val="windowText" lastClr="000000"/>
              </a:solidFill>
            </a:rPr>
            <a:t>التطور الطبيعي:</a:t>
          </a:r>
        </a:p>
        <a:p>
          <a:pPr marL="228600" lvl="1" indent="-228600" algn="r" defTabSz="889000" rtl="1">
            <a:lnSpc>
              <a:spcPct val="90000"/>
            </a:lnSpc>
            <a:spcBef>
              <a:spcPct val="0"/>
            </a:spcBef>
            <a:spcAft>
              <a:spcPct val="15000"/>
            </a:spcAft>
            <a:buChar char="•"/>
          </a:pPr>
          <a:r>
            <a:rPr lang="ar-DZ" sz="2000" kern="1200" dirty="0">
              <a:solidFill>
                <a:sysClr val="windowText" lastClr="000000"/>
              </a:solidFill>
            </a:rPr>
            <a:t>في عمر 3 سنوات: يعتقد الطفل أن الآخرين يعرفون ما يعرفه</a:t>
          </a:r>
        </a:p>
        <a:p>
          <a:pPr marL="228600" lvl="1" indent="-228600" algn="r" defTabSz="889000" rtl="1">
            <a:lnSpc>
              <a:spcPct val="90000"/>
            </a:lnSpc>
            <a:spcBef>
              <a:spcPct val="0"/>
            </a:spcBef>
            <a:spcAft>
              <a:spcPct val="15000"/>
            </a:spcAft>
            <a:buChar char="•"/>
          </a:pPr>
          <a:r>
            <a:rPr lang="ar-DZ" sz="2000" kern="1200" dirty="0">
              <a:solidFill>
                <a:sysClr val="windowText" lastClr="000000"/>
              </a:solidFill>
            </a:rPr>
            <a:t>في عمر 4–5 سنوات: يدرك أن الآخرين قد يحملون معتقدات مختلفة أو خاطئة</a:t>
          </a:r>
        </a:p>
      </dsp:txBody>
      <dsp:txXfrm>
        <a:off x="574073" y="1421"/>
        <a:ext cx="3962796" cy="2377677"/>
      </dsp:txXfrm>
    </dsp:sp>
    <dsp:sp modelId="{3068E99E-C316-410D-9D76-B7F8B325162F}">
      <dsp:nvSpPr>
        <dsp:cNvPr id="0" name=""/>
        <dsp:cNvSpPr/>
      </dsp:nvSpPr>
      <dsp:spPr>
        <a:xfrm>
          <a:off x="4934180" y="1421"/>
          <a:ext cx="3962796" cy="2377677"/>
        </a:xfrm>
        <a:prstGeom prst="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ar-DZ" sz="2400" kern="1200" dirty="0">
              <a:solidFill>
                <a:sysClr val="windowText" lastClr="000000"/>
              </a:solidFill>
            </a:rPr>
            <a:t>لدى الأطفال التوحديين:</a:t>
          </a:r>
          <a:r>
            <a:rPr lang="fr-FR" sz="2400" kern="1200" dirty="0">
              <a:solidFill>
                <a:sysClr val="windowText" lastClr="000000"/>
              </a:solidFill>
            </a:rPr>
            <a:t> </a:t>
          </a:r>
        </a:p>
        <a:p>
          <a:pPr marL="0" lvl="0" indent="0" algn="r" defTabSz="1066800" rtl="1">
            <a:lnSpc>
              <a:spcPct val="90000"/>
            </a:lnSpc>
            <a:spcBef>
              <a:spcPct val="0"/>
            </a:spcBef>
            <a:spcAft>
              <a:spcPct val="35000"/>
            </a:spcAft>
            <a:buNone/>
          </a:pPr>
          <a:r>
            <a:rPr lang="ar-DZ" sz="2400" kern="1200" dirty="0">
              <a:solidFill>
                <a:sysClr val="windowText" lastClr="000000"/>
              </a:solidFill>
            </a:rPr>
            <a:t>صعوبة في اكتساب نظرية العقل</a:t>
          </a:r>
          <a:r>
            <a:rPr lang="fr-FR" sz="2400" kern="1200" dirty="0">
              <a:solidFill>
                <a:sysClr val="windowText" lastClr="000000"/>
              </a:solidFill>
            </a:rPr>
            <a:t> </a:t>
          </a:r>
          <a:r>
            <a:rPr lang="ar-DZ" sz="2400" kern="1200" dirty="0">
              <a:solidFill>
                <a:sysClr val="windowText" lastClr="000000"/>
              </a:solidFill>
            </a:rPr>
            <a:t>صعوبة في التنبؤ بسلوك الآخرين بناءً على ما يعرفونه أو يعتقدونه</a:t>
          </a:r>
          <a:endParaRPr lang="fr-FR" sz="2400" kern="1200" dirty="0">
            <a:solidFill>
              <a:sysClr val="windowText" lastClr="000000"/>
            </a:solidFill>
          </a:endParaRPr>
        </a:p>
      </dsp:txBody>
      <dsp:txXfrm>
        <a:off x="4934180" y="1421"/>
        <a:ext cx="3962796" cy="2377677"/>
      </dsp:txXfrm>
    </dsp:sp>
    <dsp:sp modelId="{28EF39FA-9E0E-40EA-88BA-AADF1229B833}">
      <dsp:nvSpPr>
        <dsp:cNvPr id="0" name=""/>
        <dsp:cNvSpPr/>
      </dsp:nvSpPr>
      <dsp:spPr>
        <a:xfrm>
          <a:off x="573063" y="2775378"/>
          <a:ext cx="8323893" cy="2377677"/>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ar-DZ" sz="4400" kern="1200" dirty="0">
              <a:solidFill>
                <a:sysClr val="windowText" lastClr="000000"/>
              </a:solidFill>
            </a:rPr>
            <a:t>نظرية العقل </a:t>
          </a:r>
          <a:endParaRPr lang="fr-FR" sz="4400" kern="1200" dirty="0">
            <a:solidFill>
              <a:sysClr val="windowText" lastClr="000000"/>
            </a:solidFill>
          </a:endParaRPr>
        </a:p>
        <a:p>
          <a:pPr marL="0" lvl="0" indent="0" algn="ctr" defTabSz="1955800">
            <a:lnSpc>
              <a:spcPct val="90000"/>
            </a:lnSpc>
            <a:spcBef>
              <a:spcPct val="0"/>
            </a:spcBef>
            <a:spcAft>
              <a:spcPct val="35000"/>
            </a:spcAft>
            <a:buNone/>
          </a:pPr>
          <a:r>
            <a:rPr lang="fr-FR" sz="4400" kern="1200" dirty="0">
              <a:solidFill>
                <a:sysClr val="windowText" lastClr="000000"/>
              </a:solidFill>
            </a:rPr>
            <a:t>Theory of Mind</a:t>
          </a:r>
        </a:p>
      </dsp:txBody>
      <dsp:txXfrm>
        <a:off x="573063" y="2775378"/>
        <a:ext cx="8323893" cy="2377677"/>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15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710815"/>
            <a:ext cx="7556421" cy="1240155"/>
          </a:xfrm>
          <a:prstGeom prst="rect">
            <a:avLst/>
          </a:prstGeom>
          <a:noFill/>
          <a:ln/>
        </p:spPr>
        <p:txBody>
          <a:bodyPr wrap="square" lIns="0" tIns="0" rIns="0" bIns="0" rtlCol="0" anchor="t"/>
          <a:lstStyle/>
          <a:p>
            <a:pPr marL="0" indent="0" algn="r" rtl="1">
              <a:lnSpc>
                <a:spcPts val="4850"/>
              </a:lnSpc>
              <a:buNone/>
            </a:pPr>
            <a:r>
              <a:rPr lang="en-US" sz="4000" b="1" dirty="0">
                <a:solidFill>
                  <a:srgbClr val="9C5461"/>
                </a:solidFill>
                <a:latin typeface="Arial" panose="020B0604020202020204" pitchFamily="34" charset="0"/>
                <a:ea typeface="DM Sans Semi Bold" pitchFamily="34" charset="-122"/>
                <a:cs typeface="Arial" panose="020B0604020202020204" pitchFamily="34" charset="0"/>
              </a:rPr>
              <a:t>اضطراب طيف التوحد ضمن اضطرابات النمو العصبي</a:t>
            </a:r>
            <a:endParaRPr lang="en-US" sz="4000" b="1" dirty="0">
              <a:latin typeface="Arial" panose="020B0604020202020204" pitchFamily="34" charset="0"/>
              <a:cs typeface="Arial" panose="020B0604020202020204" pitchFamily="34" charset="0"/>
            </a:endParaRPr>
          </a:p>
        </p:txBody>
      </p:sp>
      <p:sp>
        <p:nvSpPr>
          <p:cNvPr id="4" name="Text 1"/>
          <p:cNvSpPr/>
          <p:nvPr/>
        </p:nvSpPr>
        <p:spPr>
          <a:xfrm>
            <a:off x="6280190" y="4248626"/>
            <a:ext cx="7556421" cy="1270159"/>
          </a:xfrm>
          <a:prstGeom prst="rect">
            <a:avLst/>
          </a:prstGeom>
          <a:noFill/>
          <a:ln/>
        </p:spPr>
        <p:txBody>
          <a:bodyPr wrap="square" lIns="0" tIns="0" rIns="0" bIns="0" rtlCol="0" anchor="t"/>
          <a:lstStyle/>
          <a:p>
            <a:pPr marL="0" indent="0" algn="r" rtl="1">
              <a:lnSpc>
                <a:spcPts val="250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تتناول </a:t>
            </a:r>
            <a:r>
              <a:rPr lang="en-US" sz="1600" b="1" dirty="0" err="1">
                <a:solidFill>
                  <a:srgbClr val="4A4A4A"/>
                </a:solidFill>
                <a:latin typeface="Arial" panose="020B0604020202020204" pitchFamily="34" charset="0"/>
                <a:ea typeface="DM Sans" pitchFamily="34" charset="-122"/>
                <a:cs typeface="Arial" panose="020B0604020202020204" pitchFamily="34" charset="0"/>
              </a:rPr>
              <a:t>هذه</a:t>
            </a:r>
            <a:r>
              <a:rPr lang="en-US" sz="1600" b="1" dirty="0">
                <a:solidFill>
                  <a:srgbClr val="4A4A4A"/>
                </a:solidFill>
                <a:latin typeface="Arial" panose="020B0604020202020204" pitchFamily="34" charset="0"/>
                <a:ea typeface="DM Sans" pitchFamily="34" charset="-122"/>
                <a:cs typeface="Arial" panose="020B0604020202020204" pitchFamily="34" charset="0"/>
              </a:rPr>
              <a:t> </a:t>
            </a:r>
            <a:r>
              <a:rPr lang="ar-DZ" sz="1600" b="1" dirty="0">
                <a:solidFill>
                  <a:srgbClr val="4A4A4A"/>
                </a:solidFill>
                <a:latin typeface="Arial" panose="020B0604020202020204" pitchFamily="34" charset="0"/>
                <a:ea typeface="DM Sans" pitchFamily="34" charset="-122"/>
                <a:cs typeface="Arial" panose="020B0604020202020204" pitchFamily="34" charset="0"/>
              </a:rPr>
              <a:t>المحاضرة </a:t>
            </a:r>
            <a:r>
              <a:rPr lang="en-US" sz="1600" b="1" dirty="0" err="1">
                <a:solidFill>
                  <a:srgbClr val="4A4A4A"/>
                </a:solidFill>
                <a:latin typeface="Arial" panose="020B0604020202020204" pitchFamily="34" charset="0"/>
                <a:ea typeface="DM Sans" pitchFamily="34" charset="-122"/>
                <a:cs typeface="Arial" panose="020B0604020202020204" pitchFamily="34" charset="0"/>
              </a:rPr>
              <a:t>تعريف</a:t>
            </a:r>
            <a:r>
              <a:rPr lang="en-US" sz="1600" b="1" dirty="0">
                <a:solidFill>
                  <a:srgbClr val="4A4A4A"/>
                </a:solidFill>
                <a:latin typeface="Arial" panose="020B0604020202020204" pitchFamily="34" charset="0"/>
                <a:ea typeface="DM Sans" pitchFamily="34" charset="-122"/>
                <a:cs typeface="Arial" panose="020B0604020202020204" pitchFamily="34" charset="0"/>
              </a:rPr>
              <a:t> العام لاضطرابات النمو العصبي مع التركيز على اضطراب طيف التوحد (TSA): كيفية تأثيرها على اكتساب واستخدام المهارات والمعلومات (الانتباه، الذاكرة، اللغة، الإدراك، التفاعل الاجتماعي)، وتفاوت شدتها من حالات بسيطة تتحسن بتدخلات تربوية إلى حالات تحتاج دعماً كبيراً.</a:t>
            </a:r>
            <a:endParaRPr lang="en-US" sz="1600" b="1"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156020-B042-EFA9-C2DE-5FAA43FDD9E4}"/>
              </a:ext>
            </a:extLst>
          </p:cNvPr>
          <p:cNvSpPr txBox="1"/>
          <p:nvPr/>
        </p:nvSpPr>
        <p:spPr>
          <a:xfrm>
            <a:off x="2187615" y="497711"/>
            <a:ext cx="9907929" cy="584775"/>
          </a:xfrm>
          <a:prstGeom prst="rect">
            <a:avLst/>
          </a:prstGeom>
          <a:noFill/>
        </p:spPr>
        <p:txBody>
          <a:bodyPr wrap="square" rtlCol="0">
            <a:spAutoFit/>
          </a:bodyPr>
          <a:lstStyle/>
          <a:p>
            <a:pPr algn="r" rtl="1"/>
            <a:r>
              <a:rPr lang="ar-DZ" sz="3200" b="1" dirty="0">
                <a:solidFill>
                  <a:srgbClr val="C00000"/>
                </a:solidFill>
              </a:rPr>
              <a:t>أنواع الاستجابات الحسية (وفق </a:t>
            </a:r>
            <a:r>
              <a:rPr lang="fr-FR" sz="3200" b="1" dirty="0">
                <a:solidFill>
                  <a:srgbClr val="C00000"/>
                </a:solidFill>
              </a:rPr>
              <a:t> </a:t>
            </a:r>
            <a:r>
              <a:rPr lang="fr-FR" sz="3200" b="1" dirty="0" err="1">
                <a:solidFill>
                  <a:srgbClr val="C00000"/>
                </a:solidFill>
              </a:rPr>
              <a:t>Ausderau</a:t>
            </a:r>
            <a:r>
              <a:rPr lang="fr-FR" sz="3200" b="1" dirty="0">
                <a:solidFill>
                  <a:srgbClr val="C00000"/>
                </a:solidFill>
              </a:rPr>
              <a:t> </a:t>
            </a:r>
            <a:r>
              <a:rPr lang="ar-DZ" sz="3200" b="1" dirty="0">
                <a:solidFill>
                  <a:srgbClr val="C00000"/>
                </a:solidFill>
              </a:rPr>
              <a:t>وآخرين)</a:t>
            </a:r>
            <a:endParaRPr lang="fr-FR" sz="3200" b="1" dirty="0">
              <a:solidFill>
                <a:srgbClr val="C00000"/>
              </a:solidFill>
            </a:endParaRPr>
          </a:p>
        </p:txBody>
      </p:sp>
      <p:graphicFrame>
        <p:nvGraphicFramePr>
          <p:cNvPr id="3" name="Table 2">
            <a:extLst>
              <a:ext uri="{FF2B5EF4-FFF2-40B4-BE49-F238E27FC236}">
                <a16:creationId xmlns:a16="http://schemas.microsoft.com/office/drawing/2014/main" id="{4C9C4E2C-A8C2-0CCF-0FDA-7BBD42A1AD25}"/>
              </a:ext>
            </a:extLst>
          </p:cNvPr>
          <p:cNvGraphicFramePr>
            <a:graphicFrameLocks noGrp="1"/>
          </p:cNvGraphicFramePr>
          <p:nvPr>
            <p:extLst>
              <p:ext uri="{D42A27DB-BD31-4B8C-83A1-F6EECF244321}">
                <p14:modId xmlns:p14="http://schemas.microsoft.com/office/powerpoint/2010/main" val="1513084627"/>
              </p:ext>
            </p:extLst>
          </p:nvPr>
        </p:nvGraphicFramePr>
        <p:xfrm>
          <a:off x="1006475" y="2546430"/>
          <a:ext cx="12617451" cy="3169365"/>
        </p:xfrm>
        <a:graphic>
          <a:graphicData uri="http://schemas.openxmlformats.org/drawingml/2006/table">
            <a:tbl>
              <a:tblPr>
                <a:tableStyleId>{93296810-A885-4BE3-A3E7-6D5BEEA58F35}</a:tableStyleId>
              </a:tblPr>
              <a:tblGrid>
                <a:gridCol w="4205817">
                  <a:extLst>
                    <a:ext uri="{9D8B030D-6E8A-4147-A177-3AD203B41FA5}">
                      <a16:colId xmlns:a16="http://schemas.microsoft.com/office/drawing/2014/main" val="429099073"/>
                    </a:ext>
                  </a:extLst>
                </a:gridCol>
                <a:gridCol w="4205817">
                  <a:extLst>
                    <a:ext uri="{9D8B030D-6E8A-4147-A177-3AD203B41FA5}">
                      <a16:colId xmlns:a16="http://schemas.microsoft.com/office/drawing/2014/main" val="4009620774"/>
                    </a:ext>
                  </a:extLst>
                </a:gridCol>
                <a:gridCol w="4205817">
                  <a:extLst>
                    <a:ext uri="{9D8B030D-6E8A-4147-A177-3AD203B41FA5}">
                      <a16:colId xmlns:a16="http://schemas.microsoft.com/office/drawing/2014/main" val="1387063686"/>
                    </a:ext>
                  </a:extLst>
                </a:gridCol>
              </a:tblGrid>
              <a:tr h="633873">
                <a:tc>
                  <a:txBody>
                    <a:bodyPr/>
                    <a:lstStyle/>
                    <a:p>
                      <a:pPr algn="ctr" rtl="1">
                        <a:buNone/>
                      </a:pPr>
                      <a:r>
                        <a:rPr lang="ar-DZ" sz="1800" b="1" dirty="0"/>
                        <a:t>النوع</a:t>
                      </a:r>
                    </a:p>
                  </a:txBody>
                  <a:tcPr anchor="ctr">
                    <a:solidFill>
                      <a:schemeClr val="accent2"/>
                    </a:solidFill>
                  </a:tcPr>
                </a:tc>
                <a:tc>
                  <a:txBody>
                    <a:bodyPr/>
                    <a:lstStyle/>
                    <a:p>
                      <a:pPr algn="ctr" rtl="1">
                        <a:buNone/>
                      </a:pPr>
                      <a:r>
                        <a:rPr lang="ar-DZ" sz="1800" b="1" dirty="0"/>
                        <a:t>الوصف</a:t>
                      </a:r>
                    </a:p>
                  </a:txBody>
                  <a:tcPr anchor="ctr">
                    <a:solidFill>
                      <a:schemeClr val="accent2"/>
                    </a:solidFill>
                  </a:tcPr>
                </a:tc>
                <a:tc>
                  <a:txBody>
                    <a:bodyPr/>
                    <a:lstStyle/>
                    <a:p>
                      <a:pPr algn="ctr" rtl="1">
                        <a:buNone/>
                      </a:pPr>
                      <a:r>
                        <a:rPr lang="ar-DZ" sz="1800" b="1" dirty="0"/>
                        <a:t>مثال</a:t>
                      </a:r>
                    </a:p>
                  </a:txBody>
                  <a:tcPr anchor="ctr">
                    <a:solidFill>
                      <a:schemeClr val="accent2"/>
                    </a:solidFill>
                  </a:tcPr>
                </a:tc>
                <a:extLst>
                  <a:ext uri="{0D108BD9-81ED-4DB2-BD59-A6C34878D82A}">
                    <a16:rowId xmlns:a16="http://schemas.microsoft.com/office/drawing/2014/main" val="3168010257"/>
                  </a:ext>
                </a:extLst>
              </a:tr>
              <a:tr h="633873">
                <a:tc>
                  <a:txBody>
                    <a:bodyPr/>
                    <a:lstStyle/>
                    <a:p>
                      <a:pPr algn="ctr" rtl="1">
                        <a:buNone/>
                      </a:pPr>
                      <a:r>
                        <a:rPr lang="ar-DZ" sz="1800" b="1" dirty="0"/>
                        <a:t>نقص الحساسية </a:t>
                      </a:r>
                      <a:r>
                        <a:rPr lang="fr-FR" b="1" dirty="0"/>
                        <a:t>(hyposensibilité)</a:t>
                      </a:r>
                      <a:endParaRPr lang="fr-FR" sz="1800" b="1" dirty="0"/>
                    </a:p>
                  </a:txBody>
                  <a:tcPr anchor="ctr">
                    <a:solidFill>
                      <a:schemeClr val="accent2"/>
                    </a:solidFill>
                  </a:tcPr>
                </a:tc>
                <a:tc>
                  <a:txBody>
                    <a:bodyPr/>
                    <a:lstStyle/>
                    <a:p>
                      <a:pPr algn="ctr" rtl="1">
                        <a:buNone/>
                      </a:pPr>
                      <a:r>
                        <a:rPr lang="ar-DZ" sz="1800" b="1" dirty="0"/>
                        <a:t>استجابة ضعيفة للمحفزات</a:t>
                      </a:r>
                    </a:p>
                  </a:txBody>
                  <a:tcPr anchor="ctr"/>
                </a:tc>
                <a:tc>
                  <a:txBody>
                    <a:bodyPr/>
                    <a:lstStyle/>
                    <a:p>
                      <a:pPr algn="ctr" rtl="1">
                        <a:buNone/>
                      </a:pPr>
                      <a:r>
                        <a:rPr lang="ar-DZ" sz="1800" b="1"/>
                        <a:t>لا يستجيب عندما يُنادى</a:t>
                      </a:r>
                    </a:p>
                  </a:txBody>
                  <a:tcPr anchor="ctr"/>
                </a:tc>
                <a:extLst>
                  <a:ext uri="{0D108BD9-81ED-4DB2-BD59-A6C34878D82A}">
                    <a16:rowId xmlns:a16="http://schemas.microsoft.com/office/drawing/2014/main" val="4080759647"/>
                  </a:ext>
                </a:extLst>
              </a:tr>
              <a:tr h="633873">
                <a:tc>
                  <a:txBody>
                    <a:bodyPr/>
                    <a:lstStyle/>
                    <a:p>
                      <a:pPr algn="ctr" rtl="1">
                        <a:buNone/>
                      </a:pPr>
                      <a:r>
                        <a:rPr lang="ar-DZ" sz="1800" b="1" dirty="0"/>
                        <a:t>فرط الحساسية </a:t>
                      </a:r>
                      <a:r>
                        <a:rPr lang="fr-FR" b="1" dirty="0"/>
                        <a:t>(hypersensibilité)</a:t>
                      </a:r>
                      <a:endParaRPr lang="fr-FR" sz="1800" b="1" dirty="0"/>
                    </a:p>
                  </a:txBody>
                  <a:tcPr anchor="ctr">
                    <a:solidFill>
                      <a:schemeClr val="accent2"/>
                    </a:solidFill>
                  </a:tcPr>
                </a:tc>
                <a:tc>
                  <a:txBody>
                    <a:bodyPr/>
                    <a:lstStyle/>
                    <a:p>
                      <a:pPr algn="ctr" rtl="1">
                        <a:buNone/>
                      </a:pPr>
                      <a:r>
                        <a:rPr lang="ar-DZ" sz="1800" b="1"/>
                        <a:t>استجابة مفرطة للمحفزات</a:t>
                      </a:r>
                    </a:p>
                  </a:txBody>
                  <a:tcPr anchor="ctr"/>
                </a:tc>
                <a:tc>
                  <a:txBody>
                    <a:bodyPr/>
                    <a:lstStyle/>
                    <a:p>
                      <a:pPr algn="ctr" rtl="1">
                        <a:buNone/>
                      </a:pPr>
                      <a:r>
                        <a:rPr lang="ar-DZ" sz="1800" b="1"/>
                        <a:t>رفض اللمس، أصوات مزعجة، رفض قوام أطعمة</a:t>
                      </a:r>
                    </a:p>
                  </a:txBody>
                  <a:tcPr anchor="ctr"/>
                </a:tc>
                <a:extLst>
                  <a:ext uri="{0D108BD9-81ED-4DB2-BD59-A6C34878D82A}">
                    <a16:rowId xmlns:a16="http://schemas.microsoft.com/office/drawing/2014/main" val="2651552472"/>
                  </a:ext>
                </a:extLst>
              </a:tr>
              <a:tr h="633873">
                <a:tc>
                  <a:txBody>
                    <a:bodyPr/>
                    <a:lstStyle/>
                    <a:p>
                      <a:pPr algn="ctr" rtl="1">
                        <a:buNone/>
                      </a:pPr>
                      <a:r>
                        <a:rPr lang="ar-DZ" sz="1800" b="1" dirty="0"/>
                        <a:t>البحث الحسي </a:t>
                      </a:r>
                      <a:r>
                        <a:rPr lang="fr-FR" b="1" dirty="0"/>
                        <a:t>SIRS (recherche sensorielle)</a:t>
                      </a:r>
                      <a:endParaRPr lang="fr-FR" sz="1800" b="1" dirty="0"/>
                    </a:p>
                  </a:txBody>
                  <a:tcPr anchor="ctr">
                    <a:solidFill>
                      <a:schemeClr val="accent2"/>
                    </a:solidFill>
                  </a:tcPr>
                </a:tc>
                <a:tc>
                  <a:txBody>
                    <a:bodyPr/>
                    <a:lstStyle/>
                    <a:p>
                      <a:pPr algn="ctr" rtl="1">
                        <a:buNone/>
                      </a:pPr>
                      <a:r>
                        <a:rPr lang="ar-DZ" sz="1800" b="1"/>
                        <a:t>البحث المستمر عن محفزات حسية</a:t>
                      </a:r>
                    </a:p>
                  </a:txBody>
                  <a:tcPr anchor="ctr"/>
                </a:tc>
                <a:tc>
                  <a:txBody>
                    <a:bodyPr/>
                    <a:lstStyle/>
                    <a:p>
                      <a:pPr algn="ctr" rtl="1">
                        <a:buNone/>
                      </a:pPr>
                      <a:r>
                        <a:rPr lang="ar-DZ" sz="1800" b="1"/>
                        <a:t>النظر لحركة الغبار، التأرجح</a:t>
                      </a:r>
                    </a:p>
                  </a:txBody>
                  <a:tcPr anchor="ctr"/>
                </a:tc>
                <a:extLst>
                  <a:ext uri="{0D108BD9-81ED-4DB2-BD59-A6C34878D82A}">
                    <a16:rowId xmlns:a16="http://schemas.microsoft.com/office/drawing/2014/main" val="1896752810"/>
                  </a:ext>
                </a:extLst>
              </a:tr>
              <a:tr h="633873">
                <a:tc>
                  <a:txBody>
                    <a:bodyPr/>
                    <a:lstStyle/>
                    <a:p>
                      <a:pPr algn="ctr" rtl="1">
                        <a:buNone/>
                      </a:pPr>
                      <a:r>
                        <a:rPr lang="ar-DZ" sz="1800" b="1" dirty="0"/>
                        <a:t>الإدراك العالي </a:t>
                      </a:r>
                      <a:r>
                        <a:rPr lang="fr-FR" b="1" dirty="0"/>
                        <a:t>EP (perception augmentée)</a:t>
                      </a:r>
                      <a:endParaRPr lang="fr-FR" sz="1800" b="1" dirty="0"/>
                    </a:p>
                  </a:txBody>
                  <a:tcPr anchor="ctr">
                    <a:solidFill>
                      <a:schemeClr val="accent2"/>
                    </a:solidFill>
                  </a:tcPr>
                </a:tc>
                <a:tc>
                  <a:txBody>
                    <a:bodyPr/>
                    <a:lstStyle/>
                    <a:p>
                      <a:pPr algn="ctr" rtl="1">
                        <a:buNone/>
                      </a:pPr>
                      <a:r>
                        <a:rPr lang="ar-DZ" sz="1800" b="1"/>
                        <a:t>قدرة على إدراك التفاصيل الدقيقة</a:t>
                      </a:r>
                    </a:p>
                  </a:txBody>
                  <a:tcPr anchor="ctr"/>
                </a:tc>
                <a:tc>
                  <a:txBody>
                    <a:bodyPr/>
                    <a:lstStyle/>
                    <a:p>
                      <a:pPr algn="ctr" rtl="1">
                        <a:buNone/>
                      </a:pPr>
                      <a:r>
                        <a:rPr lang="ar-DZ" sz="1800" b="1" dirty="0"/>
                        <a:t>ملاحظة تغييرات صغيرة جدًا في البيئة</a:t>
                      </a:r>
                    </a:p>
                  </a:txBody>
                  <a:tcPr anchor="ctr"/>
                </a:tc>
                <a:extLst>
                  <a:ext uri="{0D108BD9-81ED-4DB2-BD59-A6C34878D82A}">
                    <a16:rowId xmlns:a16="http://schemas.microsoft.com/office/drawing/2014/main" val="1554402388"/>
                  </a:ext>
                </a:extLst>
              </a:tr>
            </a:tbl>
          </a:graphicData>
        </a:graphic>
      </p:graphicFrame>
    </p:spTree>
    <p:extLst>
      <p:ext uri="{BB962C8B-B14F-4D97-AF65-F5344CB8AC3E}">
        <p14:creationId xmlns:p14="http://schemas.microsoft.com/office/powerpoint/2010/main" val="370182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F55CE36-F7CE-CEA9-A436-BE44E0EBF32F}"/>
              </a:ext>
            </a:extLst>
          </p:cNvPr>
          <p:cNvGraphicFramePr/>
          <p:nvPr>
            <p:extLst>
              <p:ext uri="{D42A27DB-BD31-4B8C-83A1-F6EECF244321}">
                <p14:modId xmlns:p14="http://schemas.microsoft.com/office/powerpoint/2010/main" val="3748972821"/>
              </p:ext>
            </p:extLst>
          </p:nvPr>
        </p:nvGraphicFramePr>
        <p:xfrm>
          <a:off x="1072588" y="1021721"/>
          <a:ext cx="11451220" cy="5664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6C96DEB-5DBF-A7D4-6037-11272BEC666E}"/>
              </a:ext>
            </a:extLst>
          </p:cNvPr>
          <p:cNvSpPr txBox="1"/>
          <p:nvPr/>
        </p:nvSpPr>
        <p:spPr>
          <a:xfrm>
            <a:off x="370390" y="219918"/>
            <a:ext cx="12847899" cy="830997"/>
          </a:xfrm>
          <a:prstGeom prst="rect">
            <a:avLst/>
          </a:prstGeom>
          <a:noFill/>
        </p:spPr>
        <p:txBody>
          <a:bodyPr wrap="square">
            <a:spAutoFit/>
          </a:bodyPr>
          <a:lstStyle/>
          <a:p>
            <a:pPr algn="ctr" rtl="1"/>
            <a:r>
              <a:rPr lang="ar-DZ" sz="2400" b="1" dirty="0">
                <a:solidFill>
                  <a:srgbClr val="C00000"/>
                </a:solidFill>
              </a:rPr>
              <a:t>استنادًا إلى الفئات الأربع للاستجابات الحسية، يقترح المؤلفون التمييز بين أنماط حسية لدى الأشخاص ذوي التوحد. وقد تم تحديد أربعة أنواع فرعية حسية</a:t>
            </a:r>
            <a:endParaRPr lang="fr-FR" sz="2400" b="1" dirty="0">
              <a:solidFill>
                <a:srgbClr val="C00000"/>
              </a:solidFill>
            </a:endParaRPr>
          </a:p>
        </p:txBody>
      </p:sp>
      <p:sp>
        <p:nvSpPr>
          <p:cNvPr id="7" name="Rectangle: Rounded Corners 6">
            <a:extLst>
              <a:ext uri="{FF2B5EF4-FFF2-40B4-BE49-F238E27FC236}">
                <a16:creationId xmlns:a16="http://schemas.microsoft.com/office/drawing/2014/main" id="{1E1B0FBB-C0DB-AAE7-F82A-F93E3C148536}"/>
              </a:ext>
            </a:extLst>
          </p:cNvPr>
          <p:cNvSpPr/>
          <p:nvPr/>
        </p:nvSpPr>
        <p:spPr>
          <a:xfrm>
            <a:off x="1759353" y="6686243"/>
            <a:ext cx="10289894" cy="123849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rtl="1"/>
            <a:r>
              <a:rPr lang="ar-DZ"/>
              <a:t>الخصائص الحسية </a:t>
            </a:r>
            <a:r>
              <a:rPr lang="ar-DZ" b="1"/>
              <a:t>مستقلة</a:t>
            </a:r>
            <a:r>
              <a:rPr lang="ar-DZ"/>
              <a:t> عن الأبعاد الأخرى للتوحد، لكنها </a:t>
            </a:r>
            <a:r>
              <a:rPr lang="ar-DZ" b="1"/>
              <a:t>تساعد في تفسير بعض السلوكيات</a:t>
            </a:r>
            <a:r>
              <a:rPr lang="ar-DZ"/>
              <a:t> مثل:</a:t>
            </a:r>
          </a:p>
          <a:p>
            <a:pPr algn="ctr" rtl="1"/>
            <a:r>
              <a:rPr lang="ar-DZ" b="1"/>
              <a:t>السلوكيات النمطية</a:t>
            </a:r>
            <a:endParaRPr lang="ar-DZ"/>
          </a:p>
          <a:p>
            <a:pPr algn="ctr" rtl="1"/>
            <a:r>
              <a:rPr lang="ar-DZ" b="1"/>
              <a:t>الاهتمامات المحدودة</a:t>
            </a:r>
            <a:endParaRPr lang="ar-DZ"/>
          </a:p>
          <a:p>
            <a:pPr algn="ctr" rtl="1"/>
            <a:r>
              <a:rPr lang="ar-DZ"/>
              <a:t>أي أن الفروق الحسية قد تكون مفتاحًا لفهم الكثير من التصرفات لدى الأطفال ذوي التوحد.</a:t>
            </a:r>
            <a:endParaRPr lang="fr-FR" dirty="0"/>
          </a:p>
        </p:txBody>
      </p:sp>
    </p:spTree>
    <p:extLst>
      <p:ext uri="{BB962C8B-B14F-4D97-AF65-F5344CB8AC3E}">
        <p14:creationId xmlns:p14="http://schemas.microsoft.com/office/powerpoint/2010/main" val="869630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4B4F8D-0676-BE6F-141B-BCDB56239143}"/>
              </a:ext>
            </a:extLst>
          </p:cNvPr>
          <p:cNvSpPr txBox="1"/>
          <p:nvPr/>
        </p:nvSpPr>
        <p:spPr>
          <a:xfrm>
            <a:off x="1794076" y="2480209"/>
            <a:ext cx="12049246" cy="4678204"/>
          </a:xfrm>
          <a:prstGeom prst="rect">
            <a:avLst/>
          </a:prstGeom>
          <a:noFill/>
        </p:spPr>
        <p:txBody>
          <a:bodyPr wrap="square" rtlCol="0">
            <a:spAutoFit/>
          </a:bodyPr>
          <a:lstStyle/>
          <a:p>
            <a:pPr algn="r"/>
            <a:endParaRPr lang="ar-DZ" sz="2800" b="1" dirty="0"/>
          </a:p>
          <a:p>
            <a:pPr algn="r" rtl="1"/>
            <a:r>
              <a:rPr lang="ar-DZ" sz="2800" dirty="0"/>
              <a:t>قدّمه </a:t>
            </a:r>
            <a:r>
              <a:rPr lang="fr-FR" sz="2800" b="1" dirty="0"/>
              <a:t>Happé </a:t>
            </a:r>
            <a:r>
              <a:rPr lang="ar-DZ" sz="2800" b="1" dirty="0"/>
              <a:t>و</a:t>
            </a:r>
            <a:r>
              <a:rPr lang="fr-FR" sz="2800" b="1" dirty="0"/>
              <a:t>Frith</a:t>
            </a:r>
          </a:p>
          <a:p>
            <a:pPr algn="r" rtl="1"/>
            <a:endParaRPr lang="fr-FR" sz="2800" dirty="0"/>
          </a:p>
          <a:p>
            <a:pPr algn="r" rtl="1"/>
            <a:r>
              <a:rPr lang="ar-DZ" sz="2800" dirty="0"/>
              <a:t>يشير إلى ضعف القدرة على:</a:t>
            </a:r>
            <a:r>
              <a:rPr lang="fr-FR" sz="2800" dirty="0"/>
              <a:t>   </a:t>
            </a:r>
            <a:r>
              <a:rPr lang="ar-DZ" sz="2800" dirty="0"/>
              <a:t>تنظيم المعلومات الحسية والمعرفية في صورة شاملة</a:t>
            </a:r>
          </a:p>
          <a:p>
            <a:pPr lvl="1" algn="r" rtl="1"/>
            <a:r>
              <a:rPr lang="fr-FR" sz="2800" dirty="0"/>
              <a:t>                                     </a:t>
            </a:r>
            <a:r>
              <a:rPr lang="ar-DZ" sz="2800" dirty="0"/>
              <a:t>بناء معنى عام انطلاقًا من تفاصيل متفرقة</a:t>
            </a:r>
          </a:p>
          <a:p>
            <a:pPr algn="r" rtl="1"/>
            <a:endParaRPr lang="fr-FR" sz="2800" dirty="0"/>
          </a:p>
          <a:p>
            <a:pPr algn="r" rtl="1"/>
            <a:r>
              <a:rPr lang="ar-DZ" sz="2800" b="1" dirty="0"/>
              <a:t>التماسك المركزي يسمح بـ:</a:t>
            </a:r>
          </a:p>
          <a:p>
            <a:pPr lvl="1" algn="r" rtl="1"/>
            <a:r>
              <a:rPr lang="ar-DZ" sz="2800" dirty="0"/>
              <a:t>دمج التفاصيل في صورة كلية</a:t>
            </a:r>
          </a:p>
          <a:p>
            <a:pPr lvl="1" algn="r" rtl="1"/>
            <a:r>
              <a:rPr lang="ar-DZ" sz="2800" dirty="0"/>
              <a:t>فهم السياق</a:t>
            </a:r>
          </a:p>
          <a:p>
            <a:pPr lvl="1" algn="r" rtl="1"/>
            <a:r>
              <a:rPr lang="ar-DZ" sz="2800" dirty="0"/>
              <a:t>الوصول إلى مستوى أعلى من الفهم</a:t>
            </a:r>
          </a:p>
          <a:p>
            <a:endParaRPr lang="fr-FR" dirty="0"/>
          </a:p>
        </p:txBody>
      </p:sp>
      <p:sp>
        <p:nvSpPr>
          <p:cNvPr id="4" name="TextBox 3">
            <a:extLst>
              <a:ext uri="{FF2B5EF4-FFF2-40B4-BE49-F238E27FC236}">
                <a16:creationId xmlns:a16="http://schemas.microsoft.com/office/drawing/2014/main" id="{A13B3A4B-6513-6794-4875-FAE6FE2D59DE}"/>
              </a:ext>
            </a:extLst>
          </p:cNvPr>
          <p:cNvSpPr txBox="1"/>
          <p:nvPr/>
        </p:nvSpPr>
        <p:spPr>
          <a:xfrm>
            <a:off x="4479403" y="1059613"/>
            <a:ext cx="7315200" cy="646331"/>
          </a:xfrm>
          <a:prstGeom prst="rect">
            <a:avLst/>
          </a:prstGeom>
          <a:noFill/>
        </p:spPr>
        <p:txBody>
          <a:bodyPr wrap="square">
            <a:spAutoFit/>
          </a:bodyPr>
          <a:lstStyle/>
          <a:p>
            <a:pPr algn="ctr"/>
            <a:r>
              <a:rPr lang="ar-DZ" sz="3600" b="1" dirty="0">
                <a:solidFill>
                  <a:srgbClr val="C00000"/>
                </a:solidFill>
              </a:rPr>
              <a:t>ضعف التماسك المركزي</a:t>
            </a:r>
            <a:endParaRPr lang="fr-FR" sz="3600" b="1" dirty="0">
              <a:solidFill>
                <a:srgbClr val="C00000"/>
              </a:solidFill>
            </a:endParaRPr>
          </a:p>
        </p:txBody>
      </p:sp>
    </p:spTree>
    <p:extLst>
      <p:ext uri="{BB962C8B-B14F-4D97-AF65-F5344CB8AC3E}">
        <p14:creationId xmlns:p14="http://schemas.microsoft.com/office/powerpoint/2010/main" val="1563662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B1B5E4-0BCC-CDBA-B218-6B42B969C8D5}"/>
              </a:ext>
            </a:extLst>
          </p:cNvPr>
          <p:cNvSpPr txBox="1"/>
          <p:nvPr/>
        </p:nvSpPr>
        <p:spPr>
          <a:xfrm>
            <a:off x="5011838" y="469304"/>
            <a:ext cx="7315200" cy="584775"/>
          </a:xfrm>
          <a:prstGeom prst="rect">
            <a:avLst/>
          </a:prstGeom>
          <a:noFill/>
        </p:spPr>
        <p:txBody>
          <a:bodyPr wrap="square">
            <a:spAutoFit/>
          </a:bodyPr>
          <a:lstStyle/>
          <a:p>
            <a:r>
              <a:rPr lang="ar-DZ" sz="3200" b="1" dirty="0">
                <a:solidFill>
                  <a:srgbClr val="C00000"/>
                </a:solidFill>
              </a:rPr>
              <a:t>خصائص لدى الأشخاص ذوي التوحد</a:t>
            </a:r>
          </a:p>
        </p:txBody>
      </p:sp>
      <p:graphicFrame>
        <p:nvGraphicFramePr>
          <p:cNvPr id="5" name="Diagram 4">
            <a:extLst>
              <a:ext uri="{FF2B5EF4-FFF2-40B4-BE49-F238E27FC236}">
                <a16:creationId xmlns:a16="http://schemas.microsoft.com/office/drawing/2014/main" id="{2EE7A86A-CE71-F187-6CFA-A3F0596FC525}"/>
              </a:ext>
            </a:extLst>
          </p:cNvPr>
          <p:cNvGraphicFramePr/>
          <p:nvPr>
            <p:extLst>
              <p:ext uri="{D42A27DB-BD31-4B8C-83A1-F6EECF244321}">
                <p14:modId xmlns:p14="http://schemas.microsoft.com/office/powerpoint/2010/main" val="630903876"/>
              </p:ext>
            </p:extLst>
          </p:nvPr>
        </p:nvGraphicFramePr>
        <p:xfrm>
          <a:off x="2368951" y="2312698"/>
          <a:ext cx="9753600" cy="650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F21F9605-CCB0-01B9-5CB3-46AAA3ABF21D}"/>
              </a:ext>
            </a:extLst>
          </p:cNvPr>
          <p:cNvSpPr/>
          <p:nvPr/>
        </p:nvSpPr>
        <p:spPr>
          <a:xfrm>
            <a:off x="1365813" y="1054080"/>
            <a:ext cx="11759877" cy="136503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dirty="0"/>
              <a:t>أداء قوي جدًا في المهام التي تحتاج إلى التركيز على التفاصيل</a:t>
            </a:r>
            <a:r>
              <a:rPr lang="fr-FR" dirty="0"/>
              <a:t> </a:t>
            </a:r>
            <a:r>
              <a:rPr lang="ar-DZ" dirty="0"/>
              <a:t>صعوبات في المهام التي تتطلب دمج التفاصيل في إطار كلي</a:t>
            </a:r>
          </a:p>
          <a:p>
            <a:pPr algn="ctr"/>
            <a:r>
              <a:rPr lang="ar-DZ" dirty="0"/>
              <a:t>مثال: حل الأشكال المتداخلة بسرعة أكبر من عامة الناس</a:t>
            </a:r>
          </a:p>
        </p:txBody>
      </p:sp>
    </p:spTree>
    <p:extLst>
      <p:ext uri="{BB962C8B-B14F-4D97-AF65-F5344CB8AC3E}">
        <p14:creationId xmlns:p14="http://schemas.microsoft.com/office/powerpoint/2010/main" val="2494293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5B8C29-2F59-F332-0DC8-123D1BC9E53B}"/>
              </a:ext>
            </a:extLst>
          </p:cNvPr>
          <p:cNvSpPr txBox="1"/>
          <p:nvPr/>
        </p:nvSpPr>
        <p:spPr>
          <a:xfrm>
            <a:off x="8484243" y="1165615"/>
            <a:ext cx="5914663" cy="1661993"/>
          </a:xfrm>
          <a:prstGeom prst="rect">
            <a:avLst/>
          </a:prstGeom>
          <a:noFill/>
        </p:spPr>
        <p:txBody>
          <a:bodyPr wrap="square" rtlCol="0">
            <a:spAutoFit/>
          </a:bodyPr>
          <a:lstStyle/>
          <a:p>
            <a:pPr algn="r" rtl="1"/>
            <a:r>
              <a:rPr lang="ar-DZ" sz="2800" dirty="0"/>
              <a:t>يعاني الأفراد ذوو التوحد من صعوبة في:</a:t>
            </a:r>
          </a:p>
          <a:p>
            <a:pPr lvl="1" algn="r" rtl="1"/>
            <a:r>
              <a:rPr lang="ar-DZ" sz="2800" dirty="0"/>
              <a:t>فهم مشاعر الآخرين وحالاتهم الذهنية</a:t>
            </a:r>
          </a:p>
          <a:p>
            <a:pPr lvl="1" algn="r" rtl="1"/>
            <a:r>
              <a:rPr lang="ar-DZ" sz="2800" dirty="0"/>
              <a:t>تصور النوايا والمعتقدات غير الظاهرة مباشرة</a:t>
            </a:r>
          </a:p>
          <a:p>
            <a:pPr algn="r" rtl="1"/>
            <a:endParaRPr lang="fr-FR" dirty="0"/>
          </a:p>
        </p:txBody>
      </p:sp>
      <p:sp>
        <p:nvSpPr>
          <p:cNvPr id="4" name="TextBox 3">
            <a:extLst>
              <a:ext uri="{FF2B5EF4-FFF2-40B4-BE49-F238E27FC236}">
                <a16:creationId xmlns:a16="http://schemas.microsoft.com/office/drawing/2014/main" id="{FA3421BA-56A1-B3D0-F434-F3EC48F9CED6}"/>
              </a:ext>
            </a:extLst>
          </p:cNvPr>
          <p:cNvSpPr txBox="1"/>
          <p:nvPr/>
        </p:nvSpPr>
        <p:spPr>
          <a:xfrm>
            <a:off x="1400537" y="457729"/>
            <a:ext cx="10093123" cy="830997"/>
          </a:xfrm>
          <a:prstGeom prst="rect">
            <a:avLst/>
          </a:prstGeom>
          <a:noFill/>
        </p:spPr>
        <p:txBody>
          <a:bodyPr wrap="square">
            <a:spAutoFit/>
          </a:bodyPr>
          <a:lstStyle/>
          <a:p>
            <a:r>
              <a:rPr lang="ar-DZ" sz="4800" b="1" dirty="0">
                <a:solidFill>
                  <a:srgbClr val="C00000"/>
                </a:solidFill>
              </a:rPr>
              <a:t>صعوبات الإدراك الاجتماعي في التوحد</a:t>
            </a:r>
            <a:endParaRPr lang="fr-FR" sz="4800" b="1" dirty="0">
              <a:solidFill>
                <a:srgbClr val="C00000"/>
              </a:solidFill>
            </a:endParaRPr>
          </a:p>
        </p:txBody>
      </p:sp>
      <p:graphicFrame>
        <p:nvGraphicFramePr>
          <p:cNvPr id="5" name="Diagram 4">
            <a:extLst>
              <a:ext uri="{FF2B5EF4-FFF2-40B4-BE49-F238E27FC236}">
                <a16:creationId xmlns:a16="http://schemas.microsoft.com/office/drawing/2014/main" id="{B2826CC6-9B89-F17B-C775-5E6CA3EE7F15}"/>
              </a:ext>
            </a:extLst>
          </p:cNvPr>
          <p:cNvGraphicFramePr/>
          <p:nvPr>
            <p:extLst>
              <p:ext uri="{D42A27DB-BD31-4B8C-83A1-F6EECF244321}">
                <p14:modId xmlns:p14="http://schemas.microsoft.com/office/powerpoint/2010/main" val="649682003"/>
              </p:ext>
            </p:extLst>
          </p:nvPr>
        </p:nvGraphicFramePr>
        <p:xfrm>
          <a:off x="2949615" y="2625224"/>
          <a:ext cx="9470020" cy="5154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751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46A941-A146-09A4-E71D-E147A29EFD1E}"/>
              </a:ext>
            </a:extLst>
          </p:cNvPr>
          <p:cNvSpPr txBox="1"/>
          <p:nvPr/>
        </p:nvSpPr>
        <p:spPr>
          <a:xfrm>
            <a:off x="1678330" y="714460"/>
            <a:ext cx="11921924" cy="7602081"/>
          </a:xfrm>
          <a:prstGeom prst="rect">
            <a:avLst/>
          </a:prstGeom>
          <a:noFill/>
        </p:spPr>
        <p:txBody>
          <a:bodyPr wrap="square" rtlCol="0">
            <a:spAutoFit/>
          </a:bodyPr>
          <a:lstStyle/>
          <a:p>
            <a:pPr marL="457200" indent="-457200" algn="r" rtl="1">
              <a:lnSpc>
                <a:spcPct val="150000"/>
              </a:lnSpc>
              <a:buFont typeface="Wingdings" panose="05000000000000000000" pitchFamily="2" charset="2"/>
              <a:buChar char="ü"/>
            </a:pPr>
            <a:r>
              <a:rPr lang="ar-DZ" sz="3200" b="1" u="sng" dirty="0">
                <a:solidFill>
                  <a:srgbClr val="00B050"/>
                </a:solidFill>
              </a:rPr>
              <a:t>تأخر وليس عجز</a:t>
            </a:r>
          </a:p>
          <a:p>
            <a:pPr algn="r" rtl="1">
              <a:lnSpc>
                <a:spcPct val="150000"/>
              </a:lnSpc>
            </a:pPr>
            <a:r>
              <a:rPr lang="ar-DZ" sz="2400" dirty="0"/>
              <a:t>تشير </a:t>
            </a:r>
            <a:r>
              <a:rPr lang="fr-FR" sz="2400" dirty="0" err="1"/>
              <a:t>Kimhi</a:t>
            </a:r>
            <a:r>
              <a:rPr lang="fr-FR" sz="2400" dirty="0"/>
              <a:t> </a:t>
            </a:r>
            <a:r>
              <a:rPr lang="ar-DZ" sz="2400" dirty="0"/>
              <a:t>إلى أن الأمر يتعلق بـ </a:t>
            </a:r>
            <a:r>
              <a:rPr lang="ar-DZ" sz="2400" b="1" dirty="0"/>
              <a:t>تأخر أكثر من كونه عجزًا</a:t>
            </a:r>
            <a:endParaRPr lang="ar-DZ" sz="2400" dirty="0"/>
          </a:p>
          <a:p>
            <a:pPr algn="r" rtl="1">
              <a:lnSpc>
                <a:spcPct val="150000"/>
              </a:lnSpc>
            </a:pPr>
            <a:r>
              <a:rPr lang="ar-DZ" sz="2400" dirty="0"/>
              <a:t>يمكن للأطفال ذوي التوحد النجاح في مهام نظرية العقل في </a:t>
            </a:r>
            <a:r>
              <a:rPr lang="ar-DZ" sz="2400" b="1" dirty="0"/>
              <a:t>السياقات التعليمية المنظمة</a:t>
            </a:r>
            <a:endParaRPr lang="ar-DZ" sz="2400" dirty="0"/>
          </a:p>
          <a:p>
            <a:pPr algn="r" rtl="1">
              <a:lnSpc>
                <a:spcPct val="150000"/>
              </a:lnSpc>
            </a:pPr>
            <a:r>
              <a:rPr lang="ar-DZ" sz="2400" dirty="0"/>
              <a:t>لكن يواجهون </a:t>
            </a:r>
            <a:r>
              <a:rPr lang="ar-DZ" sz="2400" b="1" dirty="0"/>
              <a:t>صعوبة في التعميم</a:t>
            </a:r>
            <a:r>
              <a:rPr lang="ar-DZ" sz="2400" dirty="0"/>
              <a:t> على مواقف الحياة اليومية</a:t>
            </a:r>
            <a:endParaRPr lang="fr-FR" sz="2800" b="1" u="sng" dirty="0">
              <a:solidFill>
                <a:srgbClr val="00B050"/>
              </a:solidFill>
            </a:endParaRPr>
          </a:p>
          <a:p>
            <a:pPr marL="457200" indent="-457200" algn="r" rtl="1">
              <a:lnSpc>
                <a:spcPct val="150000"/>
              </a:lnSpc>
              <a:buFont typeface="Wingdings" panose="05000000000000000000" pitchFamily="2" charset="2"/>
              <a:buChar char="ü"/>
            </a:pPr>
            <a:r>
              <a:rPr lang="ar-DZ" sz="2800" b="1" u="sng" dirty="0">
                <a:solidFill>
                  <a:srgbClr val="00B050"/>
                </a:solidFill>
              </a:rPr>
              <a:t>تأثير ذلك على السلوك الاجتماعي</a:t>
            </a:r>
          </a:p>
          <a:p>
            <a:pPr algn="r" rtl="1">
              <a:lnSpc>
                <a:spcPct val="150000"/>
              </a:lnSpc>
            </a:pPr>
            <a:r>
              <a:rPr lang="ar-DZ" sz="2400" dirty="0"/>
              <a:t>صعوبة في فهم كيف تؤثر الحالات الذهنية على السلوك</a:t>
            </a:r>
          </a:p>
          <a:p>
            <a:pPr algn="r" rtl="1">
              <a:lnSpc>
                <a:spcPct val="150000"/>
              </a:lnSpc>
            </a:pPr>
            <a:r>
              <a:rPr lang="ar-DZ" sz="2400" dirty="0"/>
              <a:t>يؤدي ذلك إلى سلوك يبدو "غير مناسب" اجتماعيًا نتيجة فهم مختلف للموقف</a:t>
            </a:r>
          </a:p>
          <a:p>
            <a:pPr marL="342900" indent="-342900" algn="r" rtl="1">
              <a:buFont typeface="Wingdings" panose="05000000000000000000" pitchFamily="2" charset="2"/>
              <a:buChar char="ü"/>
            </a:pPr>
            <a:r>
              <a:rPr lang="ar-DZ" sz="2800" b="1" u="sng" dirty="0">
                <a:solidFill>
                  <a:srgbClr val="00B050"/>
                </a:solidFill>
              </a:rPr>
              <a:t>دراسة طولية</a:t>
            </a:r>
          </a:p>
          <a:p>
            <a:pPr algn="r" rtl="1"/>
            <a:r>
              <a:rPr lang="ar-DZ" sz="2400" dirty="0"/>
              <a:t>شملت 65 طفلًا (36 توحد، 29 نمطي)</a:t>
            </a:r>
            <a:r>
              <a:rPr lang="fr-FR" sz="2400" dirty="0"/>
              <a:t>  </a:t>
            </a:r>
            <a:r>
              <a:rPr lang="ar-DZ" sz="2400" dirty="0"/>
              <a:t>من 4 إلى 10 سنوات تقريبًا</a:t>
            </a:r>
          </a:p>
          <a:p>
            <a:pPr algn="r" rtl="1"/>
            <a:r>
              <a:rPr lang="ar-DZ" sz="2400" dirty="0"/>
              <a:t>اختبارات: </a:t>
            </a:r>
            <a:r>
              <a:rPr lang="fr-FR" sz="2400" dirty="0"/>
              <a:t>TEC </a:t>
            </a:r>
            <a:r>
              <a:rPr lang="ar-DZ" sz="2400" dirty="0"/>
              <a:t>لفهم المشاعر + </a:t>
            </a:r>
            <a:r>
              <a:rPr lang="fr-FR" sz="2400" dirty="0"/>
              <a:t> </a:t>
            </a:r>
            <a:r>
              <a:rPr lang="fr-FR" sz="2400" dirty="0" err="1"/>
              <a:t>ToM</a:t>
            </a:r>
            <a:r>
              <a:rPr lang="fr-FR" sz="2400" dirty="0"/>
              <a:t> </a:t>
            </a:r>
            <a:r>
              <a:rPr lang="fr-FR" sz="2400" dirty="0" err="1"/>
              <a:t>Storybook</a:t>
            </a:r>
            <a:r>
              <a:rPr lang="fr-FR" sz="2400" dirty="0"/>
              <a:t> </a:t>
            </a:r>
            <a:r>
              <a:rPr lang="ar-DZ" sz="2400" dirty="0"/>
              <a:t>لنظرية العقل</a:t>
            </a:r>
          </a:p>
          <a:p>
            <a:pPr algn="r" rtl="1"/>
            <a:r>
              <a:rPr lang="ar-DZ" sz="2400" dirty="0"/>
              <a:t>النتائج:</a:t>
            </a:r>
          </a:p>
          <a:p>
            <a:pPr lvl="1" algn="r" rtl="1"/>
            <a:r>
              <a:rPr lang="ar-DZ" sz="2400" dirty="0"/>
              <a:t>أداء أعلى للأطفال النمطيين</a:t>
            </a:r>
          </a:p>
          <a:p>
            <a:pPr lvl="1" algn="r" rtl="1"/>
            <a:r>
              <a:rPr lang="ar-DZ" sz="2400" b="1" dirty="0"/>
              <a:t>تحسن لدى كلا المجموعتين مع مرور الوقت</a:t>
            </a:r>
            <a:endParaRPr lang="ar-DZ" sz="2400" dirty="0"/>
          </a:p>
          <a:p>
            <a:pPr algn="ctr" rtl="1"/>
            <a:r>
              <a:rPr lang="ar-DZ" sz="2800" b="1" dirty="0">
                <a:solidFill>
                  <a:srgbClr val="C00000"/>
                </a:solidFill>
              </a:rPr>
              <a:t>نظرية العقل قابلة للتطور عند الأطفال ذوي التوحد</a:t>
            </a:r>
            <a:endParaRPr lang="ar-DZ" sz="2800" dirty="0">
              <a:solidFill>
                <a:srgbClr val="C00000"/>
              </a:solidFill>
            </a:endParaRPr>
          </a:p>
          <a:p>
            <a:pPr algn="r" rtl="1"/>
            <a:r>
              <a:rPr lang="fr-FR" sz="2800" b="1" dirty="0"/>
              <a:t> </a:t>
            </a:r>
          </a:p>
          <a:p>
            <a:endParaRPr lang="fr-FR" dirty="0"/>
          </a:p>
        </p:txBody>
      </p:sp>
      <p:sp>
        <p:nvSpPr>
          <p:cNvPr id="4" name="TextBox 3">
            <a:extLst>
              <a:ext uri="{FF2B5EF4-FFF2-40B4-BE49-F238E27FC236}">
                <a16:creationId xmlns:a16="http://schemas.microsoft.com/office/drawing/2014/main" id="{B563631C-D083-9716-A15E-F0645BF77B5B}"/>
              </a:ext>
            </a:extLst>
          </p:cNvPr>
          <p:cNvSpPr txBox="1"/>
          <p:nvPr/>
        </p:nvSpPr>
        <p:spPr>
          <a:xfrm>
            <a:off x="3831220" y="104521"/>
            <a:ext cx="7315200" cy="707886"/>
          </a:xfrm>
          <a:prstGeom prst="rect">
            <a:avLst/>
          </a:prstGeom>
          <a:noFill/>
        </p:spPr>
        <p:txBody>
          <a:bodyPr wrap="square">
            <a:spAutoFit/>
          </a:bodyPr>
          <a:lstStyle/>
          <a:p>
            <a:r>
              <a:rPr lang="ar-DZ" sz="4000" b="1" dirty="0">
                <a:solidFill>
                  <a:srgbClr val="C00000"/>
                </a:solidFill>
              </a:rPr>
              <a:t>صعوبات الإدراك الاجتماعي في التوحد</a:t>
            </a:r>
          </a:p>
        </p:txBody>
      </p:sp>
    </p:spTree>
    <p:extLst>
      <p:ext uri="{BB962C8B-B14F-4D97-AF65-F5344CB8AC3E}">
        <p14:creationId xmlns:p14="http://schemas.microsoft.com/office/powerpoint/2010/main" val="2819647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83EE1-C84B-689B-064C-0DB042964951}"/>
              </a:ext>
            </a:extLst>
          </p:cNvPr>
          <p:cNvSpPr txBox="1"/>
          <p:nvPr/>
        </p:nvSpPr>
        <p:spPr>
          <a:xfrm>
            <a:off x="1458410" y="497711"/>
            <a:ext cx="10926501" cy="830997"/>
          </a:xfrm>
          <a:prstGeom prst="rect">
            <a:avLst/>
          </a:prstGeom>
          <a:noFill/>
        </p:spPr>
        <p:txBody>
          <a:bodyPr wrap="square" rtlCol="0">
            <a:spAutoFit/>
          </a:bodyPr>
          <a:lstStyle/>
          <a:p>
            <a:pPr algn="ctr"/>
            <a:r>
              <a:rPr lang="ar-DZ" sz="4800" b="1" dirty="0">
                <a:solidFill>
                  <a:srgbClr val="9C5461"/>
                </a:solidFill>
                <a:latin typeface="Arial" panose="020B0604020202020204" pitchFamily="34" charset="0"/>
                <a:cs typeface="Arial" panose="020B0604020202020204" pitchFamily="34" charset="0"/>
              </a:rPr>
              <a:t>الوظائف التنفيذية عند أطفال التوحد</a:t>
            </a:r>
            <a:endParaRPr lang="fr-FR" sz="4800" b="1" dirty="0">
              <a:solidFill>
                <a:srgbClr val="9C546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9674605-07D1-7951-71F2-EE55B499778E}"/>
              </a:ext>
            </a:extLst>
          </p:cNvPr>
          <p:cNvSpPr txBox="1"/>
          <p:nvPr/>
        </p:nvSpPr>
        <p:spPr>
          <a:xfrm>
            <a:off x="1238491" y="1678329"/>
            <a:ext cx="12431210" cy="5632311"/>
          </a:xfrm>
          <a:prstGeom prst="rect">
            <a:avLst/>
          </a:prstGeom>
          <a:noFill/>
        </p:spPr>
        <p:txBody>
          <a:bodyPr wrap="square" rtlCol="0">
            <a:spAutoFit/>
          </a:bodyPr>
          <a:lstStyle/>
          <a:p>
            <a:pPr algn="r"/>
            <a:r>
              <a:rPr lang="ar-DZ" sz="3200" b="1" dirty="0">
                <a:solidFill>
                  <a:srgbClr val="C00000"/>
                </a:solidFill>
              </a:rPr>
              <a:t>ما هي الوظائف التنفيذية؟</a:t>
            </a:r>
          </a:p>
          <a:p>
            <a:pPr algn="r"/>
            <a:endParaRPr lang="ar-DZ" sz="3200" b="1" dirty="0"/>
          </a:p>
          <a:p>
            <a:pPr algn="r"/>
            <a:r>
              <a:rPr lang="ar-DZ" sz="3200" dirty="0"/>
              <a:t>هي مجموعة من العمليات العقلية التي تساعد الإنسان على:</a:t>
            </a:r>
          </a:p>
          <a:p>
            <a:pPr marL="457200" indent="-457200" algn="r" rtl="1">
              <a:buFont typeface="Arial" panose="020B0604020202020204" pitchFamily="34" charset="0"/>
              <a:buChar char="•"/>
            </a:pPr>
            <a:r>
              <a:rPr lang="ar-DZ" sz="3200" dirty="0"/>
              <a:t>التخطيط واتخاذ القرار</a:t>
            </a:r>
          </a:p>
          <a:p>
            <a:pPr marL="457200" indent="-457200" algn="r" rtl="1">
              <a:buFont typeface="Arial" panose="020B0604020202020204" pitchFamily="34" charset="0"/>
              <a:buChar char="•"/>
            </a:pPr>
            <a:r>
              <a:rPr lang="ar-DZ" sz="3200" dirty="0"/>
              <a:t>تنظيم السلوك</a:t>
            </a:r>
          </a:p>
          <a:p>
            <a:pPr marL="457200" indent="-457200" algn="r" rtl="1">
              <a:buFont typeface="Arial" panose="020B0604020202020204" pitchFamily="34" charset="0"/>
              <a:buChar char="•"/>
            </a:pPr>
            <a:r>
              <a:rPr lang="ar-DZ" sz="3200" dirty="0"/>
              <a:t>التحكم في المشاعر والانفعالات</a:t>
            </a:r>
          </a:p>
          <a:p>
            <a:pPr marL="457200" indent="-457200" algn="r" rtl="1">
              <a:buFont typeface="Arial" panose="020B0604020202020204" pitchFamily="34" charset="0"/>
              <a:buChar char="•"/>
            </a:pPr>
            <a:r>
              <a:rPr lang="ar-DZ" sz="3200" dirty="0"/>
              <a:t>المرونة في التفكير</a:t>
            </a:r>
          </a:p>
          <a:p>
            <a:pPr marL="457200" indent="-457200" algn="r" rtl="1">
              <a:buFont typeface="Arial" panose="020B0604020202020204" pitchFamily="34" charset="0"/>
              <a:buChar char="•"/>
            </a:pPr>
            <a:r>
              <a:rPr lang="ar-DZ" sz="3200" dirty="0"/>
              <a:t>بدء وإيقاف المهام</a:t>
            </a:r>
          </a:p>
          <a:p>
            <a:pPr marL="457200" indent="-457200" algn="r" rtl="1">
              <a:buFont typeface="Arial" panose="020B0604020202020204" pitchFamily="34" charset="0"/>
              <a:buChar char="•"/>
            </a:pPr>
            <a:r>
              <a:rPr lang="ar-DZ" sz="3200" dirty="0"/>
              <a:t>حل المشكلات</a:t>
            </a:r>
          </a:p>
          <a:p>
            <a:pPr marL="457200" indent="-457200" algn="r" rtl="1">
              <a:buFont typeface="Arial" panose="020B0604020202020204" pitchFamily="34" charset="0"/>
              <a:buChar char="•"/>
            </a:pPr>
            <a:r>
              <a:rPr lang="ar-DZ" sz="3200" dirty="0"/>
              <a:t>متابعة المعلومات في الذاكرة أثناء التفاعل</a:t>
            </a:r>
          </a:p>
          <a:p>
            <a:pPr algn="ctr"/>
            <a:r>
              <a:rPr lang="ar-DZ" sz="4000" b="1" dirty="0">
                <a:solidFill>
                  <a:srgbClr val="C00000"/>
                </a:solidFill>
              </a:rPr>
              <a:t>هي “نظام الإدارة” في الدماغ</a:t>
            </a:r>
            <a:endParaRPr lang="ar-DZ" sz="2400" dirty="0">
              <a:solidFill>
                <a:srgbClr val="C00000"/>
              </a:solidFill>
            </a:endParaRPr>
          </a:p>
        </p:txBody>
      </p:sp>
    </p:spTree>
    <p:extLst>
      <p:ext uri="{BB962C8B-B14F-4D97-AF65-F5344CB8AC3E}">
        <p14:creationId xmlns:p14="http://schemas.microsoft.com/office/powerpoint/2010/main" val="4131519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B918D5-982D-7040-1B6B-C4AF137DEAD0}"/>
              </a:ext>
            </a:extLst>
          </p:cNvPr>
          <p:cNvSpPr txBox="1"/>
          <p:nvPr/>
        </p:nvSpPr>
        <p:spPr>
          <a:xfrm>
            <a:off x="2025570" y="2974693"/>
            <a:ext cx="10324617" cy="4247317"/>
          </a:xfrm>
          <a:prstGeom prst="rect">
            <a:avLst/>
          </a:prstGeom>
          <a:noFill/>
        </p:spPr>
        <p:txBody>
          <a:bodyPr wrap="square" rtlCol="0">
            <a:spAutoFit/>
          </a:bodyPr>
          <a:lstStyle/>
          <a:p>
            <a:pPr algn="r"/>
            <a:r>
              <a:rPr lang="ar-DZ" sz="3600" dirty="0"/>
              <a:t>لأن الطفل في المواقف الاجتماعية يحتاج أن:</a:t>
            </a:r>
          </a:p>
          <a:p>
            <a:pPr algn="r"/>
            <a:endParaRPr lang="ar-DZ" sz="3600" dirty="0"/>
          </a:p>
          <a:p>
            <a:pPr marL="571500" indent="-571500" algn="r" rtl="1">
              <a:buFont typeface="Wingdings" panose="05000000000000000000" pitchFamily="2" charset="2"/>
              <a:buChar char="q"/>
            </a:pPr>
            <a:r>
              <a:rPr lang="ar-DZ" sz="3600" dirty="0"/>
              <a:t>يفكر قبل أن يتصرف</a:t>
            </a:r>
          </a:p>
          <a:p>
            <a:pPr marL="571500" indent="-571500" algn="r" rtl="1">
              <a:buFont typeface="Wingdings" panose="05000000000000000000" pitchFamily="2" charset="2"/>
              <a:buChar char="q"/>
            </a:pPr>
            <a:r>
              <a:rPr lang="ar-DZ" sz="3600" dirty="0"/>
              <a:t>يتذكر القواعد الاجتماعية</a:t>
            </a:r>
          </a:p>
          <a:p>
            <a:pPr marL="571500" indent="-571500" algn="r" rtl="1">
              <a:buFont typeface="Wingdings" panose="05000000000000000000" pitchFamily="2" charset="2"/>
              <a:buChar char="q"/>
            </a:pPr>
            <a:r>
              <a:rPr lang="ar-DZ" sz="3600" dirty="0"/>
              <a:t>يفهم مشاعر الآخرين</a:t>
            </a:r>
          </a:p>
          <a:p>
            <a:pPr marL="571500" indent="-571500" algn="r" rtl="1">
              <a:buFont typeface="Wingdings" panose="05000000000000000000" pitchFamily="2" charset="2"/>
              <a:buChar char="q"/>
            </a:pPr>
            <a:r>
              <a:rPr lang="ar-DZ" sz="3600" dirty="0"/>
              <a:t>ينتقل بين فكرة وفكرة</a:t>
            </a:r>
          </a:p>
          <a:p>
            <a:pPr marL="571500" indent="-571500" algn="r" rtl="1">
              <a:buFont typeface="Wingdings" panose="05000000000000000000" pitchFamily="2" charset="2"/>
              <a:buChar char="q"/>
            </a:pPr>
            <a:r>
              <a:rPr lang="ar-DZ" sz="3600" dirty="0"/>
              <a:t>يبدأ الحوار ويستمر فيه</a:t>
            </a:r>
          </a:p>
          <a:p>
            <a:pPr algn="r"/>
            <a:endParaRPr lang="fr-FR" dirty="0"/>
          </a:p>
        </p:txBody>
      </p:sp>
      <p:sp>
        <p:nvSpPr>
          <p:cNvPr id="3" name="TextBox 2">
            <a:extLst>
              <a:ext uri="{FF2B5EF4-FFF2-40B4-BE49-F238E27FC236}">
                <a16:creationId xmlns:a16="http://schemas.microsoft.com/office/drawing/2014/main" id="{B87F902F-558C-1084-9B00-54A3AD5FCFAA}"/>
              </a:ext>
            </a:extLst>
          </p:cNvPr>
          <p:cNvSpPr txBox="1"/>
          <p:nvPr/>
        </p:nvSpPr>
        <p:spPr>
          <a:xfrm>
            <a:off x="2395959" y="462987"/>
            <a:ext cx="9954228" cy="769441"/>
          </a:xfrm>
          <a:prstGeom prst="rect">
            <a:avLst/>
          </a:prstGeom>
          <a:noFill/>
        </p:spPr>
        <p:txBody>
          <a:bodyPr wrap="square" rtlCol="0">
            <a:spAutoFit/>
          </a:bodyPr>
          <a:lstStyle/>
          <a:p>
            <a:pPr algn="r"/>
            <a:r>
              <a:rPr lang="ar-DZ" sz="4400" b="1" dirty="0">
                <a:solidFill>
                  <a:srgbClr val="C00000"/>
                </a:solidFill>
              </a:rPr>
              <a:t>ما هي مهمتها اجتماعيًا؟</a:t>
            </a:r>
          </a:p>
        </p:txBody>
      </p:sp>
    </p:spTree>
    <p:extLst>
      <p:ext uri="{BB962C8B-B14F-4D97-AF65-F5344CB8AC3E}">
        <p14:creationId xmlns:p14="http://schemas.microsoft.com/office/powerpoint/2010/main" val="115445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067B2B-3AF9-CA6E-E374-D215A54BDAE2}"/>
              </a:ext>
            </a:extLst>
          </p:cNvPr>
          <p:cNvSpPr txBox="1"/>
          <p:nvPr/>
        </p:nvSpPr>
        <p:spPr>
          <a:xfrm>
            <a:off x="2013995" y="555585"/>
            <a:ext cx="10000527" cy="707886"/>
          </a:xfrm>
          <a:prstGeom prst="rect">
            <a:avLst/>
          </a:prstGeom>
          <a:noFill/>
        </p:spPr>
        <p:txBody>
          <a:bodyPr wrap="square" rtlCol="0">
            <a:spAutoFit/>
          </a:bodyPr>
          <a:lstStyle/>
          <a:p>
            <a:pPr algn="ctr"/>
            <a:r>
              <a:rPr lang="ar-DZ" sz="4000" b="1" dirty="0">
                <a:solidFill>
                  <a:srgbClr val="C00000"/>
                </a:solidFill>
              </a:rPr>
              <a:t>الوظائف التنفيذية عند أطفال التوحد</a:t>
            </a:r>
            <a:endParaRPr lang="fr-FR" sz="4000" b="1" dirty="0">
              <a:solidFill>
                <a:srgbClr val="C00000"/>
              </a:solidFill>
            </a:endParaRPr>
          </a:p>
        </p:txBody>
      </p:sp>
      <p:graphicFrame>
        <p:nvGraphicFramePr>
          <p:cNvPr id="5" name="Table 4">
            <a:extLst>
              <a:ext uri="{FF2B5EF4-FFF2-40B4-BE49-F238E27FC236}">
                <a16:creationId xmlns:a16="http://schemas.microsoft.com/office/drawing/2014/main" id="{47A00B5B-451F-9A51-3CAD-BE54E3E38752}"/>
              </a:ext>
            </a:extLst>
          </p:cNvPr>
          <p:cNvGraphicFramePr>
            <a:graphicFrameLocks noGrp="1"/>
          </p:cNvGraphicFramePr>
          <p:nvPr>
            <p:extLst>
              <p:ext uri="{D42A27DB-BD31-4B8C-83A1-F6EECF244321}">
                <p14:modId xmlns:p14="http://schemas.microsoft.com/office/powerpoint/2010/main" val="1756764321"/>
              </p:ext>
            </p:extLst>
          </p:nvPr>
        </p:nvGraphicFramePr>
        <p:xfrm>
          <a:off x="1006475" y="1539433"/>
          <a:ext cx="12617451" cy="3858260"/>
        </p:xfrm>
        <a:graphic>
          <a:graphicData uri="http://schemas.openxmlformats.org/drawingml/2006/table">
            <a:tbl>
              <a:tblPr firstRow="1" firstCol="1" bandRow="1">
                <a:tableStyleId>{21E4AEA4-8DFA-4A89-87EB-49C32662AFE0}</a:tableStyleId>
              </a:tblPr>
              <a:tblGrid>
                <a:gridCol w="4205817">
                  <a:extLst>
                    <a:ext uri="{9D8B030D-6E8A-4147-A177-3AD203B41FA5}">
                      <a16:colId xmlns:a16="http://schemas.microsoft.com/office/drawing/2014/main" val="3470925663"/>
                    </a:ext>
                  </a:extLst>
                </a:gridCol>
                <a:gridCol w="4205817">
                  <a:extLst>
                    <a:ext uri="{9D8B030D-6E8A-4147-A177-3AD203B41FA5}">
                      <a16:colId xmlns:a16="http://schemas.microsoft.com/office/drawing/2014/main" val="3402867043"/>
                    </a:ext>
                  </a:extLst>
                </a:gridCol>
                <a:gridCol w="4205817">
                  <a:extLst>
                    <a:ext uri="{9D8B030D-6E8A-4147-A177-3AD203B41FA5}">
                      <a16:colId xmlns:a16="http://schemas.microsoft.com/office/drawing/2014/main" val="2255931986"/>
                    </a:ext>
                  </a:extLst>
                </a:gridCol>
              </a:tblGrid>
              <a:tr h="551180">
                <a:tc>
                  <a:txBody>
                    <a:bodyPr/>
                    <a:lstStyle/>
                    <a:p>
                      <a:pPr>
                        <a:lnSpc>
                          <a:spcPct val="107000"/>
                        </a:lnSpc>
                        <a:spcAft>
                          <a:spcPts val="800"/>
                        </a:spcAft>
                        <a:buNone/>
                      </a:pPr>
                      <a:r>
                        <a:rPr lang="ar-SA" sz="2000" b="1" kern="100">
                          <a:effectLst/>
                        </a:rPr>
                        <a:t>الوظيفة</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dirty="0">
                          <a:effectLst/>
                        </a:rPr>
                        <a:t>ماذا تعني؟</a:t>
                      </a:r>
                      <a:endParaRPr lang="fr-FR" sz="20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a:effectLst/>
                        </a:rPr>
                        <a:t>كيف تظهر عند الطفل التوحدي؟</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68510369"/>
                  </a:ext>
                </a:extLst>
              </a:tr>
              <a:tr h="551180">
                <a:tc>
                  <a:txBody>
                    <a:bodyPr/>
                    <a:lstStyle/>
                    <a:p>
                      <a:pPr>
                        <a:lnSpc>
                          <a:spcPct val="107000"/>
                        </a:lnSpc>
                        <a:spcAft>
                          <a:spcPts val="800"/>
                        </a:spcAft>
                        <a:buNone/>
                      </a:pPr>
                      <a:r>
                        <a:rPr lang="ar-SA" sz="2000" b="1" kern="100">
                          <a:effectLst/>
                        </a:rPr>
                        <a:t>الذاكرة العاملة</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a:effectLst/>
                        </a:rPr>
                        <a:t>تذكر المعلومات أثناء استخدامها</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a:effectLst/>
                        </a:rPr>
                        <a:t>نسيان قواعد اللعب، نسيان دور الشخص الآخر</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65509829"/>
                  </a:ext>
                </a:extLst>
              </a:tr>
              <a:tr h="551180">
                <a:tc>
                  <a:txBody>
                    <a:bodyPr/>
                    <a:lstStyle/>
                    <a:p>
                      <a:pPr>
                        <a:lnSpc>
                          <a:spcPct val="107000"/>
                        </a:lnSpc>
                        <a:spcAft>
                          <a:spcPts val="800"/>
                        </a:spcAft>
                        <a:buNone/>
                      </a:pPr>
                      <a:r>
                        <a:rPr lang="ar-SA" sz="2000" b="1" kern="100">
                          <a:effectLst/>
                        </a:rPr>
                        <a:t>المرونة المعرفية</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a:effectLst/>
                        </a:rPr>
                        <a:t>تغيير الخطة أو الفكرة</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a:effectLst/>
                        </a:rPr>
                        <a:t>يصر على لعبة واحدة، يغضب عند التغيير</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00592579"/>
                  </a:ext>
                </a:extLst>
              </a:tr>
              <a:tr h="551180">
                <a:tc>
                  <a:txBody>
                    <a:bodyPr/>
                    <a:lstStyle/>
                    <a:p>
                      <a:pPr>
                        <a:lnSpc>
                          <a:spcPct val="107000"/>
                        </a:lnSpc>
                        <a:spcAft>
                          <a:spcPts val="800"/>
                        </a:spcAft>
                        <a:buNone/>
                      </a:pPr>
                      <a:r>
                        <a:rPr lang="ar-SA" sz="2000" b="1" kern="100">
                          <a:effectLst/>
                        </a:rPr>
                        <a:t>البدء بالمهارات</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a:effectLst/>
                        </a:rPr>
                        <a:t>بدء الاتصال أو النشاط ذاتيًا</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a:effectLst/>
                        </a:rPr>
                        <a:t>لا يبدأ الكلام أو اللعب إلا إذا طُلب منه</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19626816"/>
                  </a:ext>
                </a:extLst>
              </a:tr>
              <a:tr h="551180">
                <a:tc>
                  <a:txBody>
                    <a:bodyPr/>
                    <a:lstStyle/>
                    <a:p>
                      <a:pPr>
                        <a:lnSpc>
                          <a:spcPct val="107000"/>
                        </a:lnSpc>
                        <a:spcAft>
                          <a:spcPts val="800"/>
                        </a:spcAft>
                        <a:buNone/>
                      </a:pPr>
                      <a:r>
                        <a:rPr lang="ar-SA" sz="2000" b="1" kern="100">
                          <a:effectLst/>
                        </a:rPr>
                        <a:t>التخطيط والتنظيم</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a:effectLst/>
                        </a:rPr>
                        <a:t>ترتيب الأفكار والخطوات</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a:effectLst/>
                        </a:rPr>
                        <a:t>لا يعرف كيف ينضم لمجموعة لعب أو يناقش فكرة</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26643344"/>
                  </a:ext>
                </a:extLst>
              </a:tr>
              <a:tr h="551180">
                <a:tc>
                  <a:txBody>
                    <a:bodyPr/>
                    <a:lstStyle/>
                    <a:p>
                      <a:pPr>
                        <a:lnSpc>
                          <a:spcPct val="107000"/>
                        </a:lnSpc>
                        <a:spcAft>
                          <a:spcPts val="800"/>
                        </a:spcAft>
                        <a:buNone/>
                      </a:pPr>
                      <a:r>
                        <a:rPr lang="ar-SA" sz="2000" b="1" kern="100">
                          <a:effectLst/>
                        </a:rPr>
                        <a:t>التحكم السلوكي</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a:effectLst/>
                        </a:rPr>
                        <a:t>منع الاستجابات غير المناسبة</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a:effectLst/>
                        </a:rPr>
                        <a:t>يصرخ، يقاطع، يتصرف بانفعال</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95493519"/>
                  </a:ext>
                </a:extLst>
              </a:tr>
              <a:tr h="551180">
                <a:tc>
                  <a:txBody>
                    <a:bodyPr/>
                    <a:lstStyle/>
                    <a:p>
                      <a:pPr>
                        <a:lnSpc>
                          <a:spcPct val="107000"/>
                        </a:lnSpc>
                        <a:spcAft>
                          <a:spcPts val="800"/>
                        </a:spcAft>
                        <a:buNone/>
                      </a:pPr>
                      <a:r>
                        <a:rPr lang="ar-SA" sz="2000" b="1" kern="100">
                          <a:effectLst/>
                        </a:rPr>
                        <a:t>تنظيم الانفعالات</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a:effectLst/>
                        </a:rPr>
                        <a:t>ضبط المشاعر وردود الفعل</a:t>
                      </a:r>
                      <a:endParaRPr lang="fr-FR" sz="20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000" b="1" kern="100" dirty="0">
                          <a:effectLst/>
                        </a:rPr>
                        <a:t>غضب، بكاء، انسحاب عند الضغط الاجتماعي</a:t>
                      </a:r>
                      <a:endParaRPr lang="fr-FR" sz="20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37572890"/>
                  </a:ext>
                </a:extLst>
              </a:tr>
            </a:tbl>
          </a:graphicData>
        </a:graphic>
      </p:graphicFrame>
    </p:spTree>
    <p:extLst>
      <p:ext uri="{BB962C8B-B14F-4D97-AF65-F5344CB8AC3E}">
        <p14:creationId xmlns:p14="http://schemas.microsoft.com/office/powerpoint/2010/main" val="1972006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E6858A5-3069-C0F9-050A-31260FECEF9A}"/>
              </a:ext>
            </a:extLst>
          </p:cNvPr>
          <p:cNvGraphicFramePr>
            <a:graphicFrameLocks noGrp="1"/>
          </p:cNvGraphicFramePr>
          <p:nvPr>
            <p:extLst>
              <p:ext uri="{D42A27DB-BD31-4B8C-83A1-F6EECF244321}">
                <p14:modId xmlns:p14="http://schemas.microsoft.com/office/powerpoint/2010/main" val="66716783"/>
              </p:ext>
            </p:extLst>
          </p:nvPr>
        </p:nvGraphicFramePr>
        <p:xfrm>
          <a:off x="1006475" y="2812649"/>
          <a:ext cx="12617450" cy="2638384"/>
        </p:xfrm>
        <a:graphic>
          <a:graphicData uri="http://schemas.openxmlformats.org/drawingml/2006/table">
            <a:tbl>
              <a:tblPr firstRow="1" firstCol="1" bandRow="1">
                <a:tableStyleId>{21E4AEA4-8DFA-4A89-87EB-49C32662AFE0}</a:tableStyleId>
              </a:tblPr>
              <a:tblGrid>
                <a:gridCol w="6308725">
                  <a:extLst>
                    <a:ext uri="{9D8B030D-6E8A-4147-A177-3AD203B41FA5}">
                      <a16:colId xmlns:a16="http://schemas.microsoft.com/office/drawing/2014/main" val="3514136763"/>
                    </a:ext>
                  </a:extLst>
                </a:gridCol>
                <a:gridCol w="6308725">
                  <a:extLst>
                    <a:ext uri="{9D8B030D-6E8A-4147-A177-3AD203B41FA5}">
                      <a16:colId xmlns:a16="http://schemas.microsoft.com/office/drawing/2014/main" val="152886057"/>
                    </a:ext>
                  </a:extLst>
                </a:gridCol>
              </a:tblGrid>
              <a:tr h="376912">
                <a:tc>
                  <a:txBody>
                    <a:bodyPr/>
                    <a:lstStyle/>
                    <a:p>
                      <a:pPr algn="ctr">
                        <a:lnSpc>
                          <a:spcPct val="107000"/>
                        </a:lnSpc>
                        <a:spcAft>
                          <a:spcPts val="800"/>
                        </a:spcAft>
                        <a:buNone/>
                      </a:pPr>
                      <a:r>
                        <a:rPr lang="ar-SA" sz="2400" b="1" kern="0" dirty="0">
                          <a:solidFill>
                            <a:schemeClr val="tx1"/>
                          </a:solidFill>
                          <a:effectLst/>
                        </a:rPr>
                        <a:t>صعوبة وظيفية</a:t>
                      </a:r>
                      <a:endParaRPr lang="fr-FR" sz="20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ar-SA" sz="2400" b="1" kern="0">
                          <a:solidFill>
                            <a:schemeClr val="tx1"/>
                          </a:solidFill>
                          <a:effectLst/>
                        </a:rPr>
                        <a:t>النتيجة الاجتماعية</a:t>
                      </a:r>
                      <a:endParaRPr lang="fr-FR" sz="2000" b="1"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11149436"/>
                  </a:ext>
                </a:extLst>
              </a:tr>
              <a:tr h="376912">
                <a:tc>
                  <a:txBody>
                    <a:bodyPr/>
                    <a:lstStyle/>
                    <a:p>
                      <a:pPr>
                        <a:lnSpc>
                          <a:spcPct val="107000"/>
                        </a:lnSpc>
                        <a:spcAft>
                          <a:spcPts val="800"/>
                        </a:spcAft>
                        <a:buNone/>
                      </a:pPr>
                      <a:r>
                        <a:rPr lang="ar-SA" sz="2400" b="1" kern="0" dirty="0">
                          <a:solidFill>
                            <a:schemeClr val="tx1"/>
                          </a:solidFill>
                          <a:effectLst/>
                        </a:rPr>
                        <a:t>ضعف الذاكرة العاملة</a:t>
                      </a:r>
                      <a:endParaRPr lang="fr-FR" sz="20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400" b="1" kern="0">
                          <a:solidFill>
                            <a:schemeClr val="tx1"/>
                          </a:solidFill>
                          <a:effectLst/>
                        </a:rPr>
                        <a:t>لا يستطيع تتبع الحوار – سوء فهم النوايا</a:t>
                      </a:r>
                      <a:endParaRPr lang="fr-FR" sz="2000" b="1"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0811189"/>
                  </a:ext>
                </a:extLst>
              </a:tr>
              <a:tr h="376912">
                <a:tc>
                  <a:txBody>
                    <a:bodyPr/>
                    <a:lstStyle/>
                    <a:p>
                      <a:pPr>
                        <a:lnSpc>
                          <a:spcPct val="107000"/>
                        </a:lnSpc>
                        <a:spcAft>
                          <a:spcPts val="800"/>
                        </a:spcAft>
                        <a:buNone/>
                      </a:pPr>
                      <a:r>
                        <a:rPr lang="ar-SA" sz="2400" b="1" kern="0" dirty="0">
                          <a:solidFill>
                            <a:schemeClr val="tx1"/>
                          </a:solidFill>
                          <a:effectLst/>
                        </a:rPr>
                        <a:t>ضعف البدء</a:t>
                      </a:r>
                      <a:endParaRPr lang="fr-FR" sz="20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400" b="1" kern="0">
                          <a:solidFill>
                            <a:schemeClr val="tx1"/>
                          </a:solidFill>
                          <a:effectLst/>
                        </a:rPr>
                        <a:t>لا يبدأ التفاعل → عزلة اجتماعية</a:t>
                      </a:r>
                      <a:endParaRPr lang="fr-FR" sz="2000" b="1"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35591469"/>
                  </a:ext>
                </a:extLst>
              </a:tr>
              <a:tr h="376912">
                <a:tc>
                  <a:txBody>
                    <a:bodyPr/>
                    <a:lstStyle/>
                    <a:p>
                      <a:pPr>
                        <a:lnSpc>
                          <a:spcPct val="107000"/>
                        </a:lnSpc>
                        <a:spcAft>
                          <a:spcPts val="800"/>
                        </a:spcAft>
                        <a:buNone/>
                      </a:pPr>
                      <a:r>
                        <a:rPr lang="ar-SA" sz="2400" b="1" kern="0" dirty="0">
                          <a:solidFill>
                            <a:schemeClr val="tx1"/>
                          </a:solidFill>
                          <a:effectLst/>
                        </a:rPr>
                        <a:t>ضعف المرونة</a:t>
                      </a:r>
                      <a:endParaRPr lang="fr-FR" sz="20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400" b="1" kern="0">
                          <a:solidFill>
                            <a:schemeClr val="tx1"/>
                          </a:solidFill>
                          <a:effectLst/>
                        </a:rPr>
                        <a:t>لا يشارك ألعاب الآخرين – عناد</a:t>
                      </a:r>
                      <a:endParaRPr lang="fr-FR" sz="2000" b="1"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08104146"/>
                  </a:ext>
                </a:extLst>
              </a:tr>
              <a:tr h="376912">
                <a:tc>
                  <a:txBody>
                    <a:bodyPr/>
                    <a:lstStyle/>
                    <a:p>
                      <a:pPr>
                        <a:lnSpc>
                          <a:spcPct val="107000"/>
                        </a:lnSpc>
                        <a:spcAft>
                          <a:spcPts val="800"/>
                        </a:spcAft>
                        <a:buNone/>
                      </a:pPr>
                      <a:r>
                        <a:rPr lang="ar-SA" sz="2400" b="1" kern="0" dirty="0">
                          <a:solidFill>
                            <a:schemeClr val="tx1"/>
                          </a:solidFill>
                          <a:effectLst/>
                        </a:rPr>
                        <a:t>ضعف التخطيط</a:t>
                      </a:r>
                      <a:endParaRPr lang="fr-FR" sz="20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400" b="1" kern="0">
                          <a:solidFill>
                            <a:schemeClr val="tx1"/>
                          </a:solidFill>
                          <a:effectLst/>
                        </a:rPr>
                        <a:t>صعوبة الانضمام لمجموعة لعب أو مشروع مدرسي</a:t>
                      </a:r>
                      <a:endParaRPr lang="fr-FR" sz="2000" b="1"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64975936"/>
                  </a:ext>
                </a:extLst>
              </a:tr>
              <a:tr h="376912">
                <a:tc>
                  <a:txBody>
                    <a:bodyPr/>
                    <a:lstStyle/>
                    <a:p>
                      <a:pPr>
                        <a:lnSpc>
                          <a:spcPct val="107000"/>
                        </a:lnSpc>
                        <a:spcAft>
                          <a:spcPts val="800"/>
                        </a:spcAft>
                        <a:buNone/>
                      </a:pPr>
                      <a:r>
                        <a:rPr lang="ar-SA" sz="2400" b="1" kern="0">
                          <a:solidFill>
                            <a:schemeClr val="tx1"/>
                          </a:solidFill>
                          <a:effectLst/>
                        </a:rPr>
                        <a:t>ضعف التحكم الانفعالي</a:t>
                      </a:r>
                      <a:endParaRPr lang="fr-FR" sz="2000" b="1"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400" b="1" kern="0" dirty="0">
                          <a:solidFill>
                            <a:schemeClr val="tx1"/>
                          </a:solidFill>
                          <a:effectLst/>
                        </a:rPr>
                        <a:t>نوبات غضب – سلوك غير لائق</a:t>
                      </a:r>
                      <a:endParaRPr lang="fr-FR" sz="20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18277289"/>
                  </a:ext>
                </a:extLst>
              </a:tr>
              <a:tr h="376912">
                <a:tc>
                  <a:txBody>
                    <a:bodyPr/>
                    <a:lstStyle/>
                    <a:p>
                      <a:pPr>
                        <a:lnSpc>
                          <a:spcPct val="107000"/>
                        </a:lnSpc>
                        <a:spcAft>
                          <a:spcPts val="800"/>
                        </a:spcAft>
                        <a:buNone/>
                      </a:pPr>
                      <a:r>
                        <a:rPr lang="ar-SA" sz="2400" b="1" kern="0">
                          <a:solidFill>
                            <a:schemeClr val="tx1"/>
                          </a:solidFill>
                          <a:effectLst/>
                        </a:rPr>
                        <a:t>ضعف فهم نوايا الآخرين</a:t>
                      </a:r>
                      <a:endParaRPr lang="fr-FR" sz="2000" b="1"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buNone/>
                      </a:pPr>
                      <a:r>
                        <a:rPr lang="ar-SA" sz="2400" b="1" kern="0" dirty="0">
                          <a:solidFill>
                            <a:schemeClr val="tx1"/>
                          </a:solidFill>
                          <a:effectLst/>
                        </a:rPr>
                        <a:t>سوء تقدير المواقف – قلة مهارات التفاوض</a:t>
                      </a:r>
                      <a:endParaRPr lang="fr-FR" sz="20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51438770"/>
                  </a:ext>
                </a:extLst>
              </a:tr>
            </a:tbl>
          </a:graphicData>
        </a:graphic>
      </p:graphicFrame>
      <p:sp>
        <p:nvSpPr>
          <p:cNvPr id="4" name="TextBox 3">
            <a:extLst>
              <a:ext uri="{FF2B5EF4-FFF2-40B4-BE49-F238E27FC236}">
                <a16:creationId xmlns:a16="http://schemas.microsoft.com/office/drawing/2014/main" id="{3A14EE24-0DAC-592B-4280-D58812DC67E8}"/>
              </a:ext>
            </a:extLst>
          </p:cNvPr>
          <p:cNvSpPr txBox="1"/>
          <p:nvPr/>
        </p:nvSpPr>
        <p:spPr>
          <a:xfrm>
            <a:off x="1828800" y="567159"/>
            <a:ext cx="10590835" cy="646331"/>
          </a:xfrm>
          <a:prstGeom prst="rect">
            <a:avLst/>
          </a:prstGeom>
          <a:noFill/>
        </p:spPr>
        <p:txBody>
          <a:bodyPr wrap="square" rtlCol="0">
            <a:spAutoFit/>
          </a:bodyPr>
          <a:lstStyle/>
          <a:p>
            <a:pPr algn="ctr" rtl="1"/>
            <a:r>
              <a:rPr lang="ar-DZ" sz="3600" b="1" dirty="0">
                <a:solidFill>
                  <a:srgbClr val="C00000"/>
                </a:solidFill>
              </a:rPr>
              <a:t>كيف تؤثر هذه الصعوبات على المهارات الاجتماعية؟</a:t>
            </a:r>
            <a:endParaRPr lang="fr-FR" sz="3600" b="1" dirty="0">
              <a:solidFill>
                <a:srgbClr val="C00000"/>
              </a:solidFill>
            </a:endParaRPr>
          </a:p>
        </p:txBody>
      </p:sp>
    </p:spTree>
    <p:extLst>
      <p:ext uri="{BB962C8B-B14F-4D97-AF65-F5344CB8AC3E}">
        <p14:creationId xmlns:p14="http://schemas.microsoft.com/office/powerpoint/2010/main" val="1788991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11575"/>
            <a:ext cx="5486400" cy="8229600"/>
          </a:xfrm>
          <a:prstGeom prst="rect">
            <a:avLst/>
          </a:prstGeom>
        </p:spPr>
      </p:pic>
      <p:sp>
        <p:nvSpPr>
          <p:cNvPr id="3" name="Text 0"/>
          <p:cNvSpPr/>
          <p:nvPr/>
        </p:nvSpPr>
        <p:spPr>
          <a:xfrm>
            <a:off x="1281232" y="3032429"/>
            <a:ext cx="7068979" cy="620078"/>
          </a:xfrm>
          <a:prstGeom prst="rect">
            <a:avLst/>
          </a:prstGeom>
          <a:noFill/>
          <a:ln/>
        </p:spPr>
        <p:txBody>
          <a:bodyPr wrap="none" lIns="0" tIns="0" rIns="0" bIns="0" rtlCol="0" anchor="t"/>
          <a:lstStyle/>
          <a:p>
            <a:pPr marL="0" indent="0" algn="r" rtl="1">
              <a:lnSpc>
                <a:spcPts val="4850"/>
              </a:lnSpc>
              <a:buNone/>
            </a:pPr>
            <a:r>
              <a:rPr lang="en-US" sz="3900" b="1" dirty="0">
                <a:solidFill>
                  <a:srgbClr val="9C5461"/>
                </a:solidFill>
                <a:latin typeface="Arial" panose="020B0604020202020204" pitchFamily="34" charset="0"/>
                <a:ea typeface="DM Sans Semi Bold" pitchFamily="34" charset="-122"/>
                <a:cs typeface="Arial" panose="020B0604020202020204" pitchFamily="34" charset="0"/>
              </a:rPr>
              <a:t>الأصناف السريرية والعناصر المشتركة</a:t>
            </a:r>
            <a:endParaRPr lang="en-US" sz="3900" b="1" dirty="0">
              <a:latin typeface="Arial" panose="020B0604020202020204" pitchFamily="34" charset="0"/>
              <a:cs typeface="Arial" panose="020B0604020202020204" pitchFamily="34" charset="0"/>
            </a:endParaRPr>
          </a:p>
        </p:txBody>
      </p:sp>
      <p:sp>
        <p:nvSpPr>
          <p:cNvPr id="4" name="Text 1"/>
          <p:cNvSpPr/>
          <p:nvPr/>
        </p:nvSpPr>
        <p:spPr>
          <a:xfrm>
            <a:off x="793790" y="3950163"/>
            <a:ext cx="7556421" cy="1270159"/>
          </a:xfrm>
          <a:prstGeom prst="rect">
            <a:avLst/>
          </a:prstGeom>
          <a:noFill/>
          <a:ln/>
        </p:spPr>
        <p:txBody>
          <a:bodyPr wrap="square" lIns="0" tIns="0" rIns="0" bIns="0" rtlCol="0" anchor="t"/>
          <a:lstStyle/>
          <a:p>
            <a:pPr marL="0" indent="0" algn="r" rtl="1">
              <a:lnSpc>
                <a:spcPts val="2500"/>
              </a:lnSpc>
              <a:buNone/>
            </a:pPr>
            <a:r>
              <a:rPr lang="en-US" sz="1550" b="1" dirty="0">
                <a:solidFill>
                  <a:srgbClr val="4A4A4A"/>
                </a:solidFill>
                <a:latin typeface="Arial" panose="020B0604020202020204" pitchFamily="34" charset="0"/>
                <a:ea typeface="DM Sans" pitchFamily="34" charset="-122"/>
                <a:cs typeface="Arial" panose="020B0604020202020204" pitchFamily="34" charset="0"/>
              </a:rPr>
              <a:t>تضم اضطرابات النمو العصبي: اضطرابات التواصل والتفاعل الاجتماعي (TSA)، التخلف العقلي، اضطراب نقص الانتباه مع/بدون فرط الحركة، اضطرابات اكتساب اللغة والحركات (ديسفازيا، دسبراكسيا)، وصعوبات التعلم المحددة (ديسلكسيا). هذه الاضطرابات تترافق كثيراً وتشارك عوامل سبب ومخاطر مشتركة وراثية وبيئية (Thapar et al., 2017).</a:t>
            </a:r>
            <a:endParaRPr lang="en-US" sz="1550" b="1"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7F3E70-2A42-E343-43D2-A582D5FD83B5}"/>
              </a:ext>
            </a:extLst>
          </p:cNvPr>
          <p:cNvSpPr txBox="1"/>
          <p:nvPr/>
        </p:nvSpPr>
        <p:spPr>
          <a:xfrm>
            <a:off x="1678329" y="914400"/>
            <a:ext cx="11146420" cy="6217087"/>
          </a:xfrm>
          <a:prstGeom prst="rect">
            <a:avLst/>
          </a:prstGeom>
          <a:noFill/>
        </p:spPr>
        <p:txBody>
          <a:bodyPr wrap="square" rtlCol="0">
            <a:spAutoFit/>
          </a:bodyPr>
          <a:lstStyle/>
          <a:p>
            <a:pPr algn="ctr" rtl="1"/>
            <a:r>
              <a:rPr lang="ar-DZ" sz="3200" b="1" dirty="0">
                <a:solidFill>
                  <a:srgbClr val="EE0000"/>
                </a:solidFill>
              </a:rPr>
              <a:t>نظرية العقل </a:t>
            </a:r>
            <a:r>
              <a:rPr lang="fr-FR" sz="3200" b="1" dirty="0">
                <a:solidFill>
                  <a:srgbClr val="EE0000"/>
                </a:solidFill>
              </a:rPr>
              <a:t> Theory of </a:t>
            </a:r>
            <a:r>
              <a:rPr lang="fr-FR" sz="3200" b="1" dirty="0" err="1">
                <a:solidFill>
                  <a:srgbClr val="EE0000"/>
                </a:solidFill>
              </a:rPr>
              <a:t>Mind</a:t>
            </a:r>
            <a:endParaRPr lang="fr-FR" sz="3200" b="1" dirty="0">
              <a:solidFill>
                <a:srgbClr val="EE0000"/>
              </a:solidFill>
            </a:endParaRPr>
          </a:p>
          <a:p>
            <a:pPr algn="r" rtl="1"/>
            <a:r>
              <a:rPr lang="ar-DZ" sz="2800" dirty="0">
                <a:solidFill>
                  <a:srgbClr val="EE0000"/>
                </a:solidFill>
              </a:rPr>
              <a:t>هي فهم:</a:t>
            </a:r>
          </a:p>
          <a:p>
            <a:pPr marL="285750" indent="-285750" algn="r" rtl="1">
              <a:buFont typeface="Arial" panose="020B0604020202020204" pitchFamily="34" charset="0"/>
              <a:buChar char="•"/>
            </a:pPr>
            <a:r>
              <a:rPr lang="ar-DZ" sz="3200" dirty="0"/>
              <a:t>أفكار الآخرين</a:t>
            </a:r>
          </a:p>
          <a:p>
            <a:pPr marL="285750" indent="-285750" algn="r" rtl="1">
              <a:buFont typeface="Arial" panose="020B0604020202020204" pitchFamily="34" charset="0"/>
              <a:buChar char="•"/>
            </a:pPr>
            <a:r>
              <a:rPr lang="ar-DZ" sz="3200" dirty="0"/>
              <a:t>مشاعرهم</a:t>
            </a:r>
          </a:p>
          <a:p>
            <a:pPr marL="285750" indent="-285750" algn="r" rtl="1">
              <a:buFont typeface="Arial" panose="020B0604020202020204" pitchFamily="34" charset="0"/>
              <a:buChar char="•"/>
            </a:pPr>
            <a:r>
              <a:rPr lang="ar-DZ" sz="3200" dirty="0"/>
              <a:t>نواياهم</a:t>
            </a:r>
          </a:p>
          <a:p>
            <a:pPr algn="r" rtl="1"/>
            <a:r>
              <a:rPr lang="ar-DZ" sz="3200" dirty="0">
                <a:solidFill>
                  <a:srgbClr val="EE0000"/>
                </a:solidFill>
              </a:rPr>
              <a:t>هي مرتبطة بالوظائف التنفيذية، خصوصًا:</a:t>
            </a:r>
          </a:p>
          <a:p>
            <a:pPr marL="457200" indent="-457200" algn="r" rtl="1">
              <a:buFont typeface="Arial" panose="020B0604020202020204" pitchFamily="34" charset="0"/>
              <a:buChar char="•"/>
            </a:pPr>
            <a:r>
              <a:rPr lang="ar-DZ" sz="3200" dirty="0"/>
              <a:t>الذاكرة العاملة</a:t>
            </a:r>
          </a:p>
          <a:p>
            <a:pPr marL="457200" indent="-457200" algn="r" rtl="1">
              <a:buFont typeface="Arial" panose="020B0604020202020204" pitchFamily="34" charset="0"/>
              <a:buChar char="•"/>
            </a:pPr>
            <a:r>
              <a:rPr lang="ar-DZ" sz="3200" dirty="0"/>
              <a:t>التحكم السلوكي</a:t>
            </a:r>
          </a:p>
          <a:p>
            <a:pPr algn="r" rtl="1"/>
            <a:r>
              <a:rPr lang="ar-DZ" sz="3200" dirty="0">
                <a:solidFill>
                  <a:srgbClr val="EE0000"/>
                </a:solidFill>
              </a:rPr>
              <a:t>الطفل المصاب بالتوحد قد يجد صعوبة في:</a:t>
            </a:r>
          </a:p>
          <a:p>
            <a:pPr marL="457200" indent="-457200" algn="r" rtl="1">
              <a:buFont typeface="Arial" panose="020B0604020202020204" pitchFamily="34" charset="0"/>
              <a:buChar char="•"/>
            </a:pPr>
            <a:r>
              <a:rPr lang="ar-DZ" sz="3200" dirty="0"/>
              <a:t>تفسير تعبيرات الوجه</a:t>
            </a:r>
          </a:p>
          <a:p>
            <a:pPr marL="457200" indent="-457200" algn="r" rtl="1">
              <a:buFont typeface="Arial" panose="020B0604020202020204" pitchFamily="34" charset="0"/>
              <a:buChar char="•"/>
            </a:pPr>
            <a:r>
              <a:rPr lang="ar-DZ" sz="3200" dirty="0"/>
              <a:t>معرفة إذا كان الآخرون يمزحون أو غاضبين</a:t>
            </a:r>
          </a:p>
          <a:p>
            <a:pPr marL="457200" indent="-457200" algn="r" rtl="1">
              <a:buFont typeface="Arial" panose="020B0604020202020204" pitchFamily="34" charset="0"/>
              <a:buChar char="•"/>
            </a:pPr>
            <a:r>
              <a:rPr lang="ar-DZ" sz="3200" dirty="0"/>
              <a:t>فهم أن الآخرين يفكرون بشكل مختلف عنه</a:t>
            </a:r>
          </a:p>
          <a:p>
            <a:endParaRPr lang="fr-FR" dirty="0"/>
          </a:p>
        </p:txBody>
      </p:sp>
    </p:spTree>
    <p:extLst>
      <p:ext uri="{BB962C8B-B14F-4D97-AF65-F5344CB8AC3E}">
        <p14:creationId xmlns:p14="http://schemas.microsoft.com/office/powerpoint/2010/main" val="69386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1222653" y="3020854"/>
            <a:ext cx="7127557" cy="620078"/>
          </a:xfrm>
          <a:prstGeom prst="rect">
            <a:avLst/>
          </a:prstGeom>
          <a:noFill/>
          <a:ln/>
        </p:spPr>
        <p:txBody>
          <a:bodyPr wrap="none" lIns="0" tIns="0" rIns="0" bIns="0" rtlCol="0" anchor="t"/>
          <a:lstStyle/>
          <a:p>
            <a:pPr marL="0" indent="0" algn="r" rtl="1">
              <a:lnSpc>
                <a:spcPts val="4850"/>
              </a:lnSpc>
              <a:buNone/>
            </a:pPr>
            <a:r>
              <a:rPr lang="en-US" sz="3900" b="1" dirty="0">
                <a:solidFill>
                  <a:srgbClr val="9C5461"/>
                </a:solidFill>
                <a:latin typeface="Arial" panose="020B0604020202020204" pitchFamily="34" charset="0"/>
                <a:ea typeface="DM Sans Semi Bold" pitchFamily="34" charset="-122"/>
                <a:cs typeface="Arial" panose="020B0604020202020204" pitchFamily="34" charset="0"/>
              </a:rPr>
              <a:t>المرونة الدماغية وأهمية الفترة المبكرة</a:t>
            </a:r>
            <a:endParaRPr lang="en-US" sz="3900" b="1" dirty="0">
              <a:latin typeface="Arial" panose="020B0604020202020204" pitchFamily="34" charset="0"/>
              <a:cs typeface="Arial" panose="020B0604020202020204" pitchFamily="34" charset="0"/>
            </a:endParaRPr>
          </a:p>
        </p:txBody>
      </p:sp>
      <p:sp>
        <p:nvSpPr>
          <p:cNvPr id="4" name="Text 1"/>
          <p:cNvSpPr/>
          <p:nvPr/>
        </p:nvSpPr>
        <p:spPr>
          <a:xfrm>
            <a:off x="793790" y="3938588"/>
            <a:ext cx="7556421" cy="1270159"/>
          </a:xfrm>
          <a:prstGeom prst="rect">
            <a:avLst/>
          </a:prstGeom>
          <a:noFill/>
          <a:ln/>
        </p:spPr>
        <p:txBody>
          <a:bodyPr wrap="square" lIns="0" tIns="0" rIns="0" bIns="0" rtlCol="0" anchor="t"/>
          <a:lstStyle/>
          <a:p>
            <a:pPr marL="0" indent="0" algn="r" rtl="1">
              <a:lnSpc>
                <a:spcPts val="2500"/>
              </a:lnSpc>
              <a:buNone/>
            </a:pPr>
            <a:r>
              <a:rPr lang="en-US" sz="1550" b="1" dirty="0">
                <a:solidFill>
                  <a:srgbClr val="4A4A4A"/>
                </a:solidFill>
                <a:latin typeface="Arial" panose="020B0604020202020204" pitchFamily="34" charset="0"/>
                <a:ea typeface="DM Sans" pitchFamily="34" charset="-122"/>
                <a:cs typeface="Arial" panose="020B0604020202020204" pitchFamily="34" charset="0"/>
              </a:rPr>
              <a:t>اللدونة العصبية تعني قدرة الدماغ على تشكيل وصلات جديدة استجابة للتجارب، وهي في أقصاها خلال أول خمس سنوات؛ لذلك التشخيص والتدخل المبكر يسمحان بتصحيح المسارات التطورية بشكل أكثر فعالية. لا يقصد وضع وصمة تشخيصية للأطفال الصغار، بل استثمار نافذة زمنية حيث يمكن تحسين المسار التنموي بشكل أمثل.</a:t>
            </a:r>
            <a:endParaRPr lang="en-US" sz="1550" b="1"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551986"/>
            <a:ext cx="7556421" cy="1240155"/>
          </a:xfrm>
          <a:prstGeom prst="rect">
            <a:avLst/>
          </a:prstGeom>
          <a:noFill/>
          <a:ln/>
        </p:spPr>
        <p:txBody>
          <a:bodyPr wrap="square" lIns="0" tIns="0" rIns="0" bIns="0" rtlCol="0" anchor="t"/>
          <a:lstStyle/>
          <a:p>
            <a:pPr marL="0" indent="0" algn="r" rtl="1">
              <a:lnSpc>
                <a:spcPts val="4850"/>
              </a:lnSpc>
              <a:buNone/>
            </a:pPr>
            <a:r>
              <a:rPr lang="en-US" sz="3900" b="1" dirty="0">
                <a:solidFill>
                  <a:srgbClr val="9C5461"/>
                </a:solidFill>
                <a:latin typeface="Arial" panose="020B0604020202020204" pitchFamily="34" charset="0"/>
                <a:ea typeface="DM Sans Semi Bold" pitchFamily="34" charset="-122"/>
                <a:cs typeface="Arial" panose="020B0604020202020204" pitchFamily="34" charset="0"/>
              </a:rPr>
              <a:t>التوصيات الدولية للكشف والتشخيص المبكر</a:t>
            </a:r>
            <a:endParaRPr lang="en-US" sz="3900" b="1" dirty="0">
              <a:latin typeface="Arial" panose="020B0604020202020204" pitchFamily="34" charset="0"/>
              <a:cs typeface="Arial" panose="020B0604020202020204" pitchFamily="34" charset="0"/>
            </a:endParaRPr>
          </a:p>
        </p:txBody>
      </p:sp>
      <p:sp>
        <p:nvSpPr>
          <p:cNvPr id="4" name="Text 1"/>
          <p:cNvSpPr/>
          <p:nvPr/>
        </p:nvSpPr>
        <p:spPr>
          <a:xfrm>
            <a:off x="793790" y="4089797"/>
            <a:ext cx="7556421" cy="1587698"/>
          </a:xfrm>
          <a:prstGeom prst="rect">
            <a:avLst/>
          </a:prstGeom>
          <a:noFill/>
          <a:ln/>
        </p:spPr>
        <p:txBody>
          <a:bodyPr wrap="square" lIns="0" tIns="0" rIns="0" bIns="0" rtlCol="0" anchor="t"/>
          <a:lstStyle/>
          <a:p>
            <a:pPr marL="0" indent="0" algn="r" rtl="1">
              <a:lnSpc>
                <a:spcPts val="2500"/>
              </a:lnSpc>
              <a:buNone/>
            </a:pPr>
            <a:r>
              <a:rPr lang="en-US" sz="1550" b="1" dirty="0">
                <a:solidFill>
                  <a:srgbClr val="4A4A4A"/>
                </a:solidFill>
                <a:latin typeface="Arial" panose="020B0604020202020204" pitchFamily="34" charset="0"/>
                <a:ea typeface="DM Sans" pitchFamily="34" charset="-122"/>
                <a:cs typeface="Arial" panose="020B0604020202020204" pitchFamily="34" charset="0"/>
              </a:rPr>
              <a:t>التوصيات (HAS، NICE، OFAS) تعطي الأولوية للكشف والتشخيص المبكر لتمكين حصول الطفل على دعم مناسب بسرعة. يجب إشراك أطباء الأطفال واختصاصيي الطفولة المبكرة في رصد علامات التنبيه وتحويل الطفل إلى فرق متعددة التخصصات عند وجود عوارض التواصل/التفاعل أو سلوكيات مقيدة ومتكررة. التشخيص موثوق من 18–24 شهراً، مع متابعة وثيقة إذا كان الطفل تحت 18 شهراً معرضاً للخطر.</a:t>
            </a:r>
            <a:endParaRPr lang="en-US" sz="1550" b="1"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8874800" y="1083469"/>
            <a:ext cx="4961811" cy="620078"/>
          </a:xfrm>
          <a:prstGeom prst="rect">
            <a:avLst/>
          </a:prstGeom>
          <a:noFill/>
          <a:ln/>
        </p:spPr>
        <p:txBody>
          <a:bodyPr wrap="none" lIns="0" tIns="0" rIns="0" bIns="0" rtlCol="0" anchor="t"/>
          <a:lstStyle/>
          <a:p>
            <a:pPr marL="0" indent="0" algn="r" rtl="1">
              <a:lnSpc>
                <a:spcPts val="4850"/>
              </a:lnSpc>
              <a:buNone/>
            </a:pPr>
            <a:r>
              <a:rPr lang="en-US" sz="3900" b="1" dirty="0">
                <a:solidFill>
                  <a:srgbClr val="9C5461"/>
                </a:solidFill>
                <a:latin typeface="Arial" panose="020B0604020202020204" pitchFamily="34" charset="0"/>
                <a:ea typeface="DM Sans Semi Bold" pitchFamily="34" charset="-122"/>
                <a:cs typeface="Arial" panose="020B0604020202020204" pitchFamily="34" charset="0"/>
              </a:rPr>
              <a:t>مبادئ التدخل المبكر</a:t>
            </a:r>
            <a:endParaRPr lang="en-US" sz="3900" b="1" dirty="0">
              <a:latin typeface="Arial" panose="020B0604020202020204" pitchFamily="34" charset="0"/>
              <a:cs typeface="Arial" panose="020B0604020202020204" pitchFamily="34" charset="0"/>
            </a:endParaRPr>
          </a:p>
        </p:txBody>
      </p:sp>
      <p:sp>
        <p:nvSpPr>
          <p:cNvPr id="4" name="Text 1"/>
          <p:cNvSpPr/>
          <p:nvPr/>
        </p:nvSpPr>
        <p:spPr>
          <a:xfrm>
            <a:off x="6280190" y="2001203"/>
            <a:ext cx="7556421" cy="952619"/>
          </a:xfrm>
          <a:prstGeom prst="rect">
            <a:avLst/>
          </a:prstGeom>
          <a:noFill/>
          <a:ln/>
        </p:spPr>
        <p:txBody>
          <a:bodyPr wrap="square" lIns="0" tIns="0" rIns="0" bIns="0" rtlCol="0" anchor="t"/>
          <a:lstStyle/>
          <a:p>
            <a:pPr marL="0" indent="0" algn="r" rtl="1">
              <a:lnSpc>
                <a:spcPts val="2500"/>
              </a:lnSpc>
              <a:buNone/>
            </a:pPr>
            <a:r>
              <a:rPr lang="en-US" sz="1550" b="1" dirty="0">
                <a:solidFill>
                  <a:srgbClr val="4A4A4A"/>
                </a:solidFill>
                <a:latin typeface="Arial" panose="020B0604020202020204" pitchFamily="34" charset="0"/>
                <a:ea typeface="DM Sans" pitchFamily="34" charset="-122"/>
                <a:cs typeface="Arial" panose="020B0604020202020204" pitchFamily="34" charset="0"/>
              </a:rPr>
              <a:t>التدخل المبكر يجب أن يكون فوريًا، قائمًا على أدلة، شاملاً، مكثفاً، مخصصاً، وتطبق من قبل كل من يعتني بالطفل. يهدف لتحفيز كل مجالات النمو مع تركيز على التواصل لتقريب المسار من المسار النمطي، ويشمل تدخلات مباشرة للطفل ودعم وتدريب للوالدين.</a:t>
            </a:r>
            <a:endParaRPr lang="en-US" sz="1550" b="1" dirty="0">
              <a:latin typeface="Arial" panose="020B0604020202020204" pitchFamily="34" charset="0"/>
              <a:cs typeface="Arial" panose="020B0604020202020204" pitchFamily="34" charset="0"/>
            </a:endParaRPr>
          </a:p>
        </p:txBody>
      </p:sp>
      <p:sp>
        <p:nvSpPr>
          <p:cNvPr id="5" name="Shape 2"/>
          <p:cNvSpPr/>
          <p:nvPr/>
        </p:nvSpPr>
        <p:spPr>
          <a:xfrm>
            <a:off x="13638252" y="3177064"/>
            <a:ext cx="198358" cy="1190744"/>
          </a:xfrm>
          <a:prstGeom prst="roundRect">
            <a:avLst>
              <a:gd name="adj" fmla="val 90053"/>
            </a:avLst>
          </a:prstGeom>
          <a:solidFill>
            <a:srgbClr val="FFCCD1"/>
          </a:solidFill>
          <a:ln w="7620">
            <a:solidFill>
              <a:srgbClr val="E5B2B7"/>
            </a:solidFill>
            <a:prstDash val="solid"/>
          </a:ln>
          <a:effectLst>
            <a:outerShdw dist="17780" dir="2700000" algn="bl" rotWithShape="0">
              <a:srgbClr val="E5B2B7">
                <a:alpha val="100000"/>
              </a:srgbClr>
            </a:outerShdw>
          </a:effectLst>
        </p:spPr>
      </p:sp>
      <p:sp>
        <p:nvSpPr>
          <p:cNvPr id="6" name="Text 3"/>
          <p:cNvSpPr/>
          <p:nvPr/>
        </p:nvSpPr>
        <p:spPr>
          <a:xfrm>
            <a:off x="10958989" y="3375422"/>
            <a:ext cx="2480905" cy="310158"/>
          </a:xfrm>
          <a:prstGeom prst="rect">
            <a:avLst/>
          </a:prstGeom>
          <a:noFill/>
          <a:ln/>
        </p:spPr>
        <p:txBody>
          <a:bodyPr wrap="none" lIns="0" tIns="0" rIns="0" bIns="0" rtlCol="0" anchor="t"/>
          <a:lstStyle/>
          <a:p>
            <a:pPr marL="0" indent="0" algn="r" rtl="1">
              <a:lnSpc>
                <a:spcPts val="2400"/>
              </a:lnSpc>
              <a:buNone/>
            </a:pPr>
            <a:r>
              <a:rPr lang="en-US" sz="1950" b="1" dirty="0">
                <a:solidFill>
                  <a:srgbClr val="4A4A4A"/>
                </a:solidFill>
                <a:latin typeface="Arial" panose="020B0604020202020204" pitchFamily="34" charset="0"/>
                <a:ea typeface="DM Sans Semi Bold" pitchFamily="34" charset="-122"/>
                <a:cs typeface="Arial" panose="020B0604020202020204" pitchFamily="34" charset="0"/>
              </a:rPr>
              <a:t>شامل ومكثف</a:t>
            </a:r>
            <a:endParaRPr lang="en-US" sz="1950" b="1" dirty="0">
              <a:latin typeface="Arial" panose="020B0604020202020204" pitchFamily="34" charset="0"/>
              <a:cs typeface="Arial" panose="020B0604020202020204" pitchFamily="34" charset="0"/>
            </a:endParaRPr>
          </a:p>
        </p:txBody>
      </p:sp>
      <p:sp>
        <p:nvSpPr>
          <p:cNvPr id="7" name="Text 4"/>
          <p:cNvSpPr/>
          <p:nvPr/>
        </p:nvSpPr>
        <p:spPr>
          <a:xfrm>
            <a:off x="6280190" y="3804642"/>
            <a:ext cx="7159704" cy="317540"/>
          </a:xfrm>
          <a:prstGeom prst="rect">
            <a:avLst/>
          </a:prstGeom>
          <a:noFill/>
          <a:ln/>
        </p:spPr>
        <p:txBody>
          <a:bodyPr wrap="none" lIns="0" tIns="0" rIns="0" bIns="0" rtlCol="0" anchor="t"/>
          <a:lstStyle/>
          <a:p>
            <a:pPr marL="0" indent="0" algn="r" rtl="1">
              <a:lnSpc>
                <a:spcPts val="2500"/>
              </a:lnSpc>
              <a:buNone/>
            </a:pPr>
            <a:r>
              <a:rPr lang="en-US" sz="1550" b="1" dirty="0">
                <a:solidFill>
                  <a:srgbClr val="4A4A4A"/>
                </a:solidFill>
                <a:latin typeface="Arial" panose="020B0604020202020204" pitchFamily="34" charset="0"/>
                <a:ea typeface="DM Sans" pitchFamily="34" charset="-122"/>
                <a:cs typeface="Arial" panose="020B0604020202020204" pitchFamily="34" charset="0"/>
              </a:rPr>
              <a:t>تدخل يغطّي مجالات متعددة بجرعات مرتفعة (مثال: 12–20 ساعة أسبوعياً لنماذج معينة).</a:t>
            </a:r>
            <a:endParaRPr lang="en-US" sz="1550" b="1" dirty="0">
              <a:latin typeface="Arial" panose="020B0604020202020204" pitchFamily="34" charset="0"/>
              <a:cs typeface="Arial" panose="020B0604020202020204" pitchFamily="34" charset="0"/>
            </a:endParaRPr>
          </a:p>
        </p:txBody>
      </p:sp>
      <p:sp>
        <p:nvSpPr>
          <p:cNvPr id="8" name="Shape 5"/>
          <p:cNvSpPr/>
          <p:nvPr/>
        </p:nvSpPr>
        <p:spPr>
          <a:xfrm>
            <a:off x="13340596" y="4566166"/>
            <a:ext cx="198358" cy="1190744"/>
          </a:xfrm>
          <a:prstGeom prst="roundRect">
            <a:avLst>
              <a:gd name="adj" fmla="val 90053"/>
            </a:avLst>
          </a:prstGeom>
          <a:solidFill>
            <a:srgbClr val="FFCCD1"/>
          </a:solidFill>
          <a:ln w="7620">
            <a:solidFill>
              <a:srgbClr val="E5B2B7"/>
            </a:solidFill>
            <a:prstDash val="solid"/>
          </a:ln>
          <a:effectLst>
            <a:outerShdw dist="17780" dir="2700000" algn="bl" rotWithShape="0">
              <a:srgbClr val="E5B2B7">
                <a:alpha val="100000"/>
              </a:srgbClr>
            </a:outerShdw>
          </a:effectLst>
        </p:spPr>
      </p:sp>
      <p:sp>
        <p:nvSpPr>
          <p:cNvPr id="9" name="Text 6"/>
          <p:cNvSpPr/>
          <p:nvPr/>
        </p:nvSpPr>
        <p:spPr>
          <a:xfrm>
            <a:off x="10661333" y="4764524"/>
            <a:ext cx="2480905" cy="310158"/>
          </a:xfrm>
          <a:prstGeom prst="rect">
            <a:avLst/>
          </a:prstGeom>
          <a:noFill/>
          <a:ln/>
        </p:spPr>
        <p:txBody>
          <a:bodyPr wrap="none" lIns="0" tIns="0" rIns="0" bIns="0" rtlCol="0" anchor="t"/>
          <a:lstStyle/>
          <a:p>
            <a:pPr marL="0" indent="0" algn="r" rtl="1">
              <a:lnSpc>
                <a:spcPts val="2400"/>
              </a:lnSpc>
              <a:buNone/>
            </a:pPr>
            <a:r>
              <a:rPr lang="en-US" sz="1950" b="1" dirty="0">
                <a:solidFill>
                  <a:srgbClr val="4A4A4A"/>
                </a:solidFill>
                <a:latin typeface="Arial" panose="020B0604020202020204" pitchFamily="34" charset="0"/>
                <a:ea typeface="DM Sans Semi Bold" pitchFamily="34" charset="-122"/>
                <a:cs typeface="Arial" panose="020B0604020202020204" pitchFamily="34" charset="0"/>
              </a:rPr>
              <a:t>مفصل للفرد</a:t>
            </a:r>
            <a:endParaRPr lang="en-US" sz="1950" b="1" dirty="0">
              <a:latin typeface="Arial" panose="020B0604020202020204" pitchFamily="34" charset="0"/>
              <a:cs typeface="Arial" panose="020B0604020202020204" pitchFamily="34" charset="0"/>
            </a:endParaRPr>
          </a:p>
        </p:txBody>
      </p:sp>
      <p:sp>
        <p:nvSpPr>
          <p:cNvPr id="10" name="Text 7"/>
          <p:cNvSpPr/>
          <p:nvPr/>
        </p:nvSpPr>
        <p:spPr>
          <a:xfrm>
            <a:off x="6280190" y="5193744"/>
            <a:ext cx="6862048" cy="317540"/>
          </a:xfrm>
          <a:prstGeom prst="rect">
            <a:avLst/>
          </a:prstGeom>
          <a:noFill/>
          <a:ln/>
        </p:spPr>
        <p:txBody>
          <a:bodyPr wrap="none" lIns="0" tIns="0" rIns="0" bIns="0" rtlCol="0" anchor="t"/>
          <a:lstStyle/>
          <a:p>
            <a:pPr marL="0" indent="0" algn="r" rtl="1">
              <a:lnSpc>
                <a:spcPts val="2500"/>
              </a:lnSpc>
              <a:buNone/>
            </a:pPr>
            <a:r>
              <a:rPr lang="en-US" sz="1550" b="1" dirty="0">
                <a:solidFill>
                  <a:srgbClr val="4A4A4A"/>
                </a:solidFill>
                <a:latin typeface="Arial" panose="020B0604020202020204" pitchFamily="34" charset="0"/>
                <a:ea typeface="DM Sans" pitchFamily="34" charset="-122"/>
                <a:cs typeface="Arial" panose="020B0604020202020204" pitchFamily="34" charset="0"/>
              </a:rPr>
              <a:t>أهداف فردية وقابلة للقياس وتقييم دوري للبيانات لتتبع التقدّم.</a:t>
            </a:r>
            <a:endParaRPr lang="en-US" sz="1550" b="1" dirty="0">
              <a:latin typeface="Arial" panose="020B0604020202020204" pitchFamily="34" charset="0"/>
              <a:cs typeface="Arial" panose="020B0604020202020204" pitchFamily="34" charset="0"/>
            </a:endParaRPr>
          </a:p>
        </p:txBody>
      </p:sp>
      <p:sp>
        <p:nvSpPr>
          <p:cNvPr id="11" name="Shape 8"/>
          <p:cNvSpPr/>
          <p:nvPr/>
        </p:nvSpPr>
        <p:spPr>
          <a:xfrm>
            <a:off x="13042940" y="5955268"/>
            <a:ext cx="198358" cy="1190744"/>
          </a:xfrm>
          <a:prstGeom prst="roundRect">
            <a:avLst>
              <a:gd name="adj" fmla="val 90053"/>
            </a:avLst>
          </a:prstGeom>
          <a:solidFill>
            <a:srgbClr val="FFCCD1"/>
          </a:solidFill>
          <a:ln w="7620">
            <a:solidFill>
              <a:srgbClr val="E5B2B7"/>
            </a:solidFill>
            <a:prstDash val="solid"/>
          </a:ln>
          <a:effectLst>
            <a:outerShdw dist="17780" dir="2700000" algn="bl" rotWithShape="0">
              <a:srgbClr val="E5B2B7">
                <a:alpha val="100000"/>
              </a:srgbClr>
            </a:outerShdw>
          </a:effectLst>
        </p:spPr>
      </p:sp>
      <p:sp>
        <p:nvSpPr>
          <p:cNvPr id="12" name="Text 9"/>
          <p:cNvSpPr/>
          <p:nvPr/>
        </p:nvSpPr>
        <p:spPr>
          <a:xfrm>
            <a:off x="10363676" y="6153626"/>
            <a:ext cx="2480905" cy="310158"/>
          </a:xfrm>
          <a:prstGeom prst="rect">
            <a:avLst/>
          </a:prstGeom>
          <a:noFill/>
          <a:ln/>
        </p:spPr>
        <p:txBody>
          <a:bodyPr wrap="none" lIns="0" tIns="0" rIns="0" bIns="0" rtlCol="0" anchor="t"/>
          <a:lstStyle/>
          <a:p>
            <a:pPr marL="0" indent="0" algn="r" rtl="1">
              <a:lnSpc>
                <a:spcPts val="2400"/>
              </a:lnSpc>
              <a:buNone/>
            </a:pPr>
            <a:r>
              <a:rPr lang="en-US" sz="1950" b="1" dirty="0">
                <a:solidFill>
                  <a:srgbClr val="4A4A4A"/>
                </a:solidFill>
                <a:latin typeface="Arial" panose="020B0604020202020204" pitchFamily="34" charset="0"/>
                <a:ea typeface="DM Sans Semi Bold" pitchFamily="34" charset="-122"/>
                <a:cs typeface="Arial" panose="020B0604020202020204" pitchFamily="34" charset="0"/>
              </a:rPr>
              <a:t>تطبيق بيئي</a:t>
            </a:r>
            <a:endParaRPr lang="en-US" sz="1950" b="1" dirty="0">
              <a:latin typeface="Arial" panose="020B0604020202020204" pitchFamily="34" charset="0"/>
              <a:cs typeface="Arial" panose="020B0604020202020204" pitchFamily="34" charset="0"/>
            </a:endParaRPr>
          </a:p>
        </p:txBody>
      </p:sp>
      <p:sp>
        <p:nvSpPr>
          <p:cNvPr id="13" name="Text 10"/>
          <p:cNvSpPr/>
          <p:nvPr/>
        </p:nvSpPr>
        <p:spPr>
          <a:xfrm>
            <a:off x="6280190" y="6582847"/>
            <a:ext cx="6564392" cy="317540"/>
          </a:xfrm>
          <a:prstGeom prst="rect">
            <a:avLst/>
          </a:prstGeom>
          <a:noFill/>
          <a:ln/>
        </p:spPr>
        <p:txBody>
          <a:bodyPr wrap="none" lIns="0" tIns="0" rIns="0" bIns="0" rtlCol="0" anchor="t"/>
          <a:lstStyle/>
          <a:p>
            <a:pPr marL="0" indent="0" algn="r" rtl="1">
              <a:lnSpc>
                <a:spcPts val="2500"/>
              </a:lnSpc>
              <a:buNone/>
            </a:pPr>
            <a:r>
              <a:rPr lang="en-US" sz="1550" b="1" dirty="0">
                <a:solidFill>
                  <a:srgbClr val="4A4A4A"/>
                </a:solidFill>
                <a:latin typeface="Arial" panose="020B0604020202020204" pitchFamily="34" charset="0"/>
                <a:ea typeface="DM Sans" pitchFamily="34" charset="-122"/>
                <a:cs typeface="Arial" panose="020B0604020202020204" pitchFamily="34" charset="0"/>
              </a:rPr>
              <a:t>تنفيذ في بيئة طبيعيةّ/إيكولوجية باللعب والروتين لتشجيع الدافع والمتعة لدى الطفل.</a:t>
            </a:r>
            <a:endParaRPr lang="en-US" sz="1550" b="1" dirty="0">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103150" y="741045"/>
            <a:ext cx="6733461" cy="620078"/>
          </a:xfrm>
          <a:prstGeom prst="rect">
            <a:avLst/>
          </a:prstGeom>
          <a:noFill/>
          <a:ln/>
        </p:spPr>
        <p:txBody>
          <a:bodyPr wrap="none" lIns="0" tIns="0" rIns="0" bIns="0" rtlCol="0" anchor="t"/>
          <a:lstStyle/>
          <a:p>
            <a:pPr marL="0" indent="0" algn="r" rtl="1">
              <a:lnSpc>
                <a:spcPts val="4850"/>
              </a:lnSpc>
              <a:buNone/>
            </a:pPr>
            <a:r>
              <a:rPr lang="en-US" sz="3900" b="1" dirty="0">
                <a:solidFill>
                  <a:srgbClr val="9C5461"/>
                </a:solidFill>
                <a:latin typeface="Arial" panose="020B0604020202020204" pitchFamily="34" charset="0"/>
                <a:ea typeface="DM Sans Semi Bold" pitchFamily="34" charset="-122"/>
                <a:cs typeface="Arial" panose="020B0604020202020204" pitchFamily="34" charset="0"/>
              </a:rPr>
              <a:t>نماذج بارزة: ESDM وNDBI وPACT</a:t>
            </a:r>
            <a:endParaRPr lang="en-US" sz="3900" b="1" dirty="0">
              <a:latin typeface="Arial" panose="020B0604020202020204" pitchFamily="34" charset="0"/>
              <a:cs typeface="Arial" panose="020B0604020202020204" pitchFamily="34" charset="0"/>
            </a:endParaRPr>
          </a:p>
        </p:txBody>
      </p:sp>
      <p:sp>
        <p:nvSpPr>
          <p:cNvPr id="3" name="Text 1"/>
          <p:cNvSpPr/>
          <p:nvPr/>
        </p:nvSpPr>
        <p:spPr>
          <a:xfrm>
            <a:off x="793790" y="1757958"/>
            <a:ext cx="13042821" cy="952619"/>
          </a:xfrm>
          <a:prstGeom prst="rect">
            <a:avLst/>
          </a:prstGeom>
          <a:noFill/>
          <a:ln/>
        </p:spPr>
        <p:txBody>
          <a:bodyPr wrap="square" lIns="0" tIns="0" rIns="0" bIns="0" rtlCol="0" anchor="t"/>
          <a:lstStyle/>
          <a:p>
            <a:pPr marL="0" indent="0" algn="r" rtl="1">
              <a:lnSpc>
                <a:spcPts val="2500"/>
              </a:lnSpc>
              <a:buNone/>
            </a:pPr>
            <a:r>
              <a:rPr lang="en-US" sz="1550" b="1" dirty="0">
                <a:solidFill>
                  <a:srgbClr val="4A4A4A"/>
                </a:solidFill>
                <a:latin typeface="Arial" panose="020B0604020202020204" pitchFamily="34" charset="0"/>
                <a:ea typeface="DM Sans" pitchFamily="34" charset="-122"/>
                <a:cs typeface="Arial" panose="020B0604020202020204" pitchFamily="34" charset="0"/>
              </a:rPr>
              <a:t>تطوّرت نماذج التدخل من نماذج سلوكية صارمة (ABA) إلى نماذج تطويرية-سلوكية طبيعية (NDBI). مثال: Early Start Denver Model (ESDM) للأطفال 12–48 شهراً، تدخل فردي مكثف يصل إلى 12–20 ساعة أسبوعياً مع أهداف سلوكية حوالي 20 هدفاً وتقييم كل 3 أشهر. طرق أخرى مثل PACT هي تدخلات ميسّرة من الأهل باستخدام تغذية راجعة بالفيديو لتعزيز التزامن والحساسية التفاعلية للأهل.</a:t>
            </a:r>
            <a:endParaRPr lang="en-US" sz="1550" b="1" dirty="0">
              <a:latin typeface="Arial" panose="020B0604020202020204" pitchFamily="34" charset="0"/>
              <a:cs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801410" y="3062526"/>
            <a:ext cx="4236720" cy="4236720"/>
          </a:xfrm>
          <a:prstGeom prst="rect">
            <a:avLst/>
          </a:prstGeom>
        </p:spPr>
      </p:pic>
      <p:pic>
        <p:nvPicPr>
          <p:cNvPr id="5" name="Image 1" descr="preencoded.png"/>
          <p:cNvPicPr>
            <a:picLocks noChangeAspect="1"/>
          </p:cNvPicPr>
          <p:nvPr/>
        </p:nvPicPr>
        <p:blipFill>
          <a:blip r:embed="rId4"/>
          <a:stretch>
            <a:fillRect/>
          </a:stretch>
        </p:blipFill>
        <p:spPr>
          <a:xfrm>
            <a:off x="5196840" y="3062526"/>
            <a:ext cx="4236720" cy="4236720"/>
          </a:xfrm>
          <a:prstGeom prst="rect">
            <a:avLst/>
          </a:prstGeom>
        </p:spPr>
      </p:pic>
      <p:pic>
        <p:nvPicPr>
          <p:cNvPr id="6" name="Image 2" descr="preencoded.png"/>
          <p:cNvPicPr>
            <a:picLocks noChangeAspect="1"/>
          </p:cNvPicPr>
          <p:nvPr/>
        </p:nvPicPr>
        <p:blipFill>
          <a:blip r:embed="rId5"/>
          <a:stretch>
            <a:fillRect/>
          </a:stretch>
        </p:blipFill>
        <p:spPr>
          <a:xfrm>
            <a:off x="9592270" y="3062526"/>
            <a:ext cx="4236720" cy="42367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247102" y="568881"/>
            <a:ext cx="5589508" cy="620078"/>
          </a:xfrm>
          <a:prstGeom prst="rect">
            <a:avLst/>
          </a:prstGeom>
          <a:noFill/>
          <a:ln/>
        </p:spPr>
        <p:txBody>
          <a:bodyPr wrap="none" lIns="0" tIns="0" rIns="0" bIns="0" rtlCol="0" anchor="t"/>
          <a:lstStyle/>
          <a:p>
            <a:pPr marL="0" indent="0" algn="r" rtl="1">
              <a:lnSpc>
                <a:spcPts val="4850"/>
              </a:lnSpc>
              <a:buNone/>
            </a:pPr>
            <a:r>
              <a:rPr lang="en-US" sz="3900" b="1" dirty="0">
                <a:solidFill>
                  <a:srgbClr val="9C5461"/>
                </a:solidFill>
                <a:latin typeface="Arial" panose="020B0604020202020204" pitchFamily="34" charset="0"/>
                <a:ea typeface="DM Sans Semi Bold" pitchFamily="34" charset="-122"/>
                <a:cs typeface="Arial" panose="020B0604020202020204" pitchFamily="34" charset="0"/>
              </a:rPr>
              <a:t>دور </a:t>
            </a:r>
            <a:r>
              <a:rPr lang="en-US" sz="3900" b="1" dirty="0" err="1">
                <a:solidFill>
                  <a:srgbClr val="9C5461"/>
                </a:solidFill>
                <a:latin typeface="Arial" panose="020B0604020202020204" pitchFamily="34" charset="0"/>
                <a:ea typeface="DM Sans Semi Bold" pitchFamily="34" charset="-122"/>
                <a:cs typeface="Arial" panose="020B0604020202020204" pitchFamily="34" charset="0"/>
              </a:rPr>
              <a:t>العائلة</a:t>
            </a:r>
            <a:r>
              <a:rPr lang="en-US" sz="3900" b="1" dirty="0">
                <a:solidFill>
                  <a:srgbClr val="9C5461"/>
                </a:solidFill>
                <a:latin typeface="Arial" panose="020B0604020202020204" pitchFamily="34" charset="0"/>
                <a:ea typeface="DM Sans Semi Bold" pitchFamily="34" charset="-122"/>
                <a:cs typeface="Arial" panose="020B0604020202020204" pitchFamily="34" charset="0"/>
              </a:rPr>
              <a:t> </a:t>
            </a:r>
            <a:r>
              <a:rPr lang="en-US" sz="3900" b="1" dirty="0" err="1">
                <a:solidFill>
                  <a:srgbClr val="9C5461"/>
                </a:solidFill>
                <a:latin typeface="Arial" panose="020B0604020202020204" pitchFamily="34" charset="0"/>
                <a:ea typeface="DM Sans Semi Bold" pitchFamily="34" charset="-122"/>
                <a:cs typeface="Arial" panose="020B0604020202020204" pitchFamily="34" charset="0"/>
              </a:rPr>
              <a:t>والمجتمع</a:t>
            </a:r>
            <a:endParaRPr lang="en-US" sz="3900" b="1" dirty="0">
              <a:latin typeface="Arial" panose="020B0604020202020204" pitchFamily="34" charset="0"/>
              <a:cs typeface="Arial" panose="020B0604020202020204" pitchFamily="34" charset="0"/>
            </a:endParaRPr>
          </a:p>
        </p:txBody>
      </p:sp>
      <p:sp>
        <p:nvSpPr>
          <p:cNvPr id="3" name="Text 1"/>
          <p:cNvSpPr/>
          <p:nvPr/>
        </p:nvSpPr>
        <p:spPr>
          <a:xfrm>
            <a:off x="793790" y="1585793"/>
            <a:ext cx="13042821" cy="635079"/>
          </a:xfrm>
          <a:prstGeom prst="rect">
            <a:avLst/>
          </a:prstGeom>
          <a:noFill/>
          <a:ln/>
        </p:spPr>
        <p:txBody>
          <a:bodyPr wrap="square" lIns="0" tIns="0" rIns="0" bIns="0" rtlCol="0" anchor="t"/>
          <a:lstStyle/>
          <a:p>
            <a:pPr marL="0" indent="0" algn="r" rtl="1">
              <a:lnSpc>
                <a:spcPts val="2500"/>
              </a:lnSpc>
              <a:buNone/>
            </a:pPr>
            <a:r>
              <a:rPr lang="en-US" sz="1550" b="1" dirty="0">
                <a:solidFill>
                  <a:srgbClr val="4A4A4A"/>
                </a:solidFill>
                <a:latin typeface="Arial" panose="020B0604020202020204" pitchFamily="34" charset="0"/>
                <a:ea typeface="DM Sans" pitchFamily="34" charset="-122"/>
                <a:cs typeface="Arial" panose="020B0604020202020204" pitchFamily="34" charset="0"/>
              </a:rPr>
              <a:t>التعامل مع TSA يحتاج تعاوناً بين الطب، التمريض، الأسرة، دور الرعاية، التربية الخاصة، والمدارس. إشراك الأهل كشركاء يزيد من فعالية التدخل ويحسّن جودة حياتهم. الهدف المشترك: تعزيز الاستقلالية، الإدماج الاجتماعي، وجودة حياة جيدة في البلوغ من خلال تشخيص مبكر، تدخل فعّال وتنسيق مجتمعي ديناميكي.</a:t>
            </a:r>
            <a:endParaRPr lang="en-US" sz="1550" b="1" dirty="0">
              <a:latin typeface="Arial" panose="020B0604020202020204" pitchFamily="34" charset="0"/>
              <a:cs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7439263" y="2444115"/>
            <a:ext cx="6397347" cy="3953828"/>
          </a:xfrm>
          <a:prstGeom prst="rect">
            <a:avLst/>
          </a:prstGeom>
        </p:spPr>
      </p:pic>
      <p:sp>
        <p:nvSpPr>
          <p:cNvPr id="5" name="Text 2"/>
          <p:cNvSpPr/>
          <p:nvPr/>
        </p:nvSpPr>
        <p:spPr>
          <a:xfrm>
            <a:off x="11355705" y="6596301"/>
            <a:ext cx="2480905" cy="310158"/>
          </a:xfrm>
          <a:prstGeom prst="rect">
            <a:avLst/>
          </a:prstGeom>
          <a:noFill/>
          <a:ln/>
        </p:spPr>
        <p:txBody>
          <a:bodyPr wrap="none" lIns="0" tIns="0" rIns="0" bIns="0" rtlCol="0" anchor="t"/>
          <a:lstStyle/>
          <a:p>
            <a:pPr marL="0" indent="0" algn="r" rtl="1">
              <a:lnSpc>
                <a:spcPts val="2400"/>
              </a:lnSpc>
              <a:buNone/>
            </a:pPr>
            <a:r>
              <a:rPr lang="en-US" sz="1950" b="1" dirty="0">
                <a:solidFill>
                  <a:srgbClr val="4A4A4A"/>
                </a:solidFill>
                <a:latin typeface="Arial" panose="020B0604020202020204" pitchFamily="34" charset="0"/>
                <a:ea typeface="DM Sans Semi Bold" pitchFamily="34" charset="-122"/>
                <a:cs typeface="Arial" panose="020B0604020202020204" pitchFamily="34" charset="0"/>
              </a:rPr>
              <a:t>دعم الأسرة</a:t>
            </a:r>
            <a:endParaRPr lang="en-US" sz="1950" b="1" dirty="0">
              <a:latin typeface="Arial" panose="020B0604020202020204" pitchFamily="34" charset="0"/>
              <a:cs typeface="Arial" panose="020B0604020202020204" pitchFamily="34" charset="0"/>
            </a:endParaRPr>
          </a:p>
        </p:txBody>
      </p:sp>
      <p:sp>
        <p:nvSpPr>
          <p:cNvPr id="6" name="Text 3"/>
          <p:cNvSpPr/>
          <p:nvPr/>
        </p:nvSpPr>
        <p:spPr>
          <a:xfrm>
            <a:off x="7439263" y="7025521"/>
            <a:ext cx="6397347" cy="635079"/>
          </a:xfrm>
          <a:prstGeom prst="rect">
            <a:avLst/>
          </a:prstGeom>
          <a:noFill/>
          <a:ln/>
        </p:spPr>
        <p:txBody>
          <a:bodyPr wrap="square" lIns="0" tIns="0" rIns="0" bIns="0" rtlCol="0" anchor="t"/>
          <a:lstStyle/>
          <a:p>
            <a:pPr marL="0" indent="0" algn="r" rtl="1">
              <a:lnSpc>
                <a:spcPts val="2500"/>
              </a:lnSpc>
              <a:buNone/>
            </a:pPr>
            <a:r>
              <a:rPr lang="en-US" sz="1550" b="1" dirty="0">
                <a:solidFill>
                  <a:srgbClr val="4A4A4A"/>
                </a:solidFill>
                <a:latin typeface="Arial" panose="020B0604020202020204" pitchFamily="34" charset="0"/>
                <a:ea typeface="DM Sans" pitchFamily="34" charset="-122"/>
                <a:cs typeface="Arial" panose="020B0604020202020204" pitchFamily="34" charset="0"/>
              </a:rPr>
              <a:t>برامج تعليم وتدريب للوالدين، ومجموعات دعم، وتنسيق رعاية لتحسين مشاركة الأسرة وجودتها.</a:t>
            </a:r>
            <a:endParaRPr lang="en-US" sz="1550" b="1"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793790" y="2444115"/>
            <a:ext cx="6397466" cy="3953828"/>
          </a:xfrm>
          <a:prstGeom prst="rect">
            <a:avLst/>
          </a:prstGeom>
        </p:spPr>
      </p:pic>
      <p:sp>
        <p:nvSpPr>
          <p:cNvPr id="8" name="Text 4"/>
          <p:cNvSpPr/>
          <p:nvPr/>
        </p:nvSpPr>
        <p:spPr>
          <a:xfrm>
            <a:off x="4710351" y="6596301"/>
            <a:ext cx="2480905" cy="310158"/>
          </a:xfrm>
          <a:prstGeom prst="rect">
            <a:avLst/>
          </a:prstGeom>
          <a:noFill/>
          <a:ln/>
        </p:spPr>
        <p:txBody>
          <a:bodyPr wrap="none" lIns="0" tIns="0" rIns="0" bIns="0" rtlCol="0" anchor="t"/>
          <a:lstStyle/>
          <a:p>
            <a:pPr marL="0" indent="0" algn="r" rtl="1">
              <a:lnSpc>
                <a:spcPts val="2400"/>
              </a:lnSpc>
              <a:buNone/>
            </a:pPr>
            <a:r>
              <a:rPr lang="en-US" sz="1950" b="1" dirty="0">
                <a:solidFill>
                  <a:srgbClr val="4A4A4A"/>
                </a:solidFill>
                <a:latin typeface="Arial" panose="020B0604020202020204" pitchFamily="34" charset="0"/>
                <a:ea typeface="DM Sans Semi Bold" pitchFamily="34" charset="-122"/>
                <a:cs typeface="Arial" panose="020B0604020202020204" pitchFamily="34" charset="0"/>
              </a:rPr>
              <a:t>التكامل التربوي</a:t>
            </a:r>
            <a:endParaRPr lang="en-US" sz="1950" b="1" dirty="0">
              <a:latin typeface="Arial" panose="020B0604020202020204" pitchFamily="34" charset="0"/>
              <a:cs typeface="Arial" panose="020B0604020202020204" pitchFamily="34" charset="0"/>
            </a:endParaRPr>
          </a:p>
        </p:txBody>
      </p:sp>
      <p:sp>
        <p:nvSpPr>
          <p:cNvPr id="9" name="Text 5"/>
          <p:cNvSpPr/>
          <p:nvPr/>
        </p:nvSpPr>
        <p:spPr>
          <a:xfrm>
            <a:off x="793790" y="7025521"/>
            <a:ext cx="6397466" cy="635079"/>
          </a:xfrm>
          <a:prstGeom prst="rect">
            <a:avLst/>
          </a:prstGeom>
          <a:noFill/>
          <a:ln/>
        </p:spPr>
        <p:txBody>
          <a:bodyPr wrap="square" lIns="0" tIns="0" rIns="0" bIns="0" rtlCol="0" anchor="t"/>
          <a:lstStyle/>
          <a:p>
            <a:pPr marL="0" indent="0" algn="r" rtl="1">
              <a:lnSpc>
                <a:spcPts val="2500"/>
              </a:lnSpc>
              <a:buNone/>
            </a:pPr>
            <a:r>
              <a:rPr lang="en-US" sz="1550" b="1" dirty="0">
                <a:solidFill>
                  <a:srgbClr val="4A4A4A"/>
                </a:solidFill>
                <a:latin typeface="Arial" panose="020B0604020202020204" pitchFamily="34" charset="0"/>
                <a:ea typeface="DM Sans" pitchFamily="34" charset="-122"/>
                <a:cs typeface="Arial" panose="020B0604020202020204" pitchFamily="34" charset="0"/>
              </a:rPr>
              <a:t>تكييف البيئات التربوية لتمكين الأطفال من المشاركة والحصول على فرص التعلم المناسبة.</a:t>
            </a:r>
            <a:endParaRPr lang="en-US" sz="1550" b="1"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8211741" y="3020854"/>
            <a:ext cx="5624870" cy="620078"/>
          </a:xfrm>
          <a:prstGeom prst="rect">
            <a:avLst/>
          </a:prstGeom>
          <a:noFill/>
          <a:ln/>
        </p:spPr>
        <p:txBody>
          <a:bodyPr wrap="none" lIns="0" tIns="0" rIns="0" bIns="0" rtlCol="0" anchor="t"/>
          <a:lstStyle/>
          <a:p>
            <a:pPr marL="0" indent="0" algn="r" rtl="1">
              <a:lnSpc>
                <a:spcPts val="4850"/>
              </a:lnSpc>
              <a:buNone/>
            </a:pPr>
            <a:r>
              <a:rPr lang="en-US" sz="3900" b="1" dirty="0">
                <a:solidFill>
                  <a:srgbClr val="9C5461"/>
                </a:solidFill>
                <a:latin typeface="Arial" panose="020B0604020202020204" pitchFamily="34" charset="0"/>
                <a:ea typeface="DM Sans Semi Bold" pitchFamily="34" charset="-122"/>
                <a:cs typeface="Arial" panose="020B0604020202020204" pitchFamily="34" charset="0"/>
              </a:rPr>
              <a:t>مظاهر TSA المبكرة والمتغيرة</a:t>
            </a:r>
            <a:endParaRPr lang="en-US" sz="3900" b="1" dirty="0">
              <a:latin typeface="Arial" panose="020B0604020202020204" pitchFamily="34" charset="0"/>
              <a:cs typeface="Arial" panose="020B0604020202020204" pitchFamily="34" charset="0"/>
            </a:endParaRPr>
          </a:p>
        </p:txBody>
      </p:sp>
      <p:sp>
        <p:nvSpPr>
          <p:cNvPr id="4" name="Text 1"/>
          <p:cNvSpPr/>
          <p:nvPr/>
        </p:nvSpPr>
        <p:spPr>
          <a:xfrm>
            <a:off x="6280190" y="3938588"/>
            <a:ext cx="7556421" cy="1270159"/>
          </a:xfrm>
          <a:prstGeom prst="rect">
            <a:avLst/>
          </a:prstGeom>
          <a:noFill/>
          <a:ln/>
        </p:spPr>
        <p:txBody>
          <a:bodyPr wrap="square" lIns="0" tIns="0" rIns="0" bIns="0" rtlCol="0" anchor="t"/>
          <a:lstStyle/>
          <a:p>
            <a:pPr marL="0" indent="0" algn="r" rtl="1">
              <a:lnSpc>
                <a:spcPts val="2500"/>
              </a:lnSpc>
              <a:buNone/>
            </a:pPr>
            <a:r>
              <a:rPr lang="en-US" sz="1550" b="1" dirty="0">
                <a:solidFill>
                  <a:srgbClr val="4A4A4A"/>
                </a:solidFill>
                <a:latin typeface="Arial" panose="020B0604020202020204" pitchFamily="34" charset="0"/>
                <a:ea typeface="DM Sans" pitchFamily="34" charset="-122"/>
                <a:cs typeface="Arial" panose="020B0604020202020204" pitchFamily="34" charset="0"/>
              </a:rPr>
              <a:t>يظهر TSA غالباً مبكراً من خلال صعوبات في التواصل والتفاعل الاجتماعي، أنماط سلوكية متكررة وحساسية حسية. يتباين العرض السريري بشدة وقد يتأثر بوجود قصور عقلي أو فقدان اللغة أو أمراض مصاحبة. التعبير السريري يتغير عبر العمر؛ بعض الأعراض تختفي أو تتبدل بينما تظهر صعوبات في بيئات مطلِبة مثل المدرسة.</a:t>
            </a:r>
            <a:endParaRPr lang="en-US" sz="1550" b="1"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8874800" y="3020854"/>
            <a:ext cx="4961811" cy="620078"/>
          </a:xfrm>
          <a:prstGeom prst="rect">
            <a:avLst/>
          </a:prstGeom>
          <a:noFill/>
          <a:ln/>
        </p:spPr>
        <p:txBody>
          <a:bodyPr wrap="none" lIns="0" tIns="0" rIns="0" bIns="0" rtlCol="0" anchor="t"/>
          <a:lstStyle/>
          <a:p>
            <a:pPr marL="0" indent="0" algn="r" rtl="1">
              <a:lnSpc>
                <a:spcPts val="4850"/>
              </a:lnSpc>
              <a:buNone/>
            </a:pPr>
            <a:r>
              <a:rPr lang="en-US" sz="3900" b="1" dirty="0">
                <a:solidFill>
                  <a:srgbClr val="9C5461"/>
                </a:solidFill>
                <a:latin typeface="Arial" panose="020B0604020202020204" pitchFamily="34" charset="0"/>
                <a:ea typeface="DM Sans Semi Bold" pitchFamily="34" charset="-122"/>
                <a:cs typeface="Arial" panose="020B0604020202020204" pitchFamily="34" charset="0"/>
              </a:rPr>
              <a:t>انتشار وتطور التشخيص</a:t>
            </a:r>
            <a:endParaRPr lang="en-US" sz="3900" b="1" dirty="0">
              <a:latin typeface="Arial" panose="020B0604020202020204" pitchFamily="34" charset="0"/>
              <a:cs typeface="Arial" panose="020B0604020202020204" pitchFamily="34" charset="0"/>
            </a:endParaRPr>
          </a:p>
        </p:txBody>
      </p:sp>
      <p:sp>
        <p:nvSpPr>
          <p:cNvPr id="4" name="Text 1"/>
          <p:cNvSpPr/>
          <p:nvPr/>
        </p:nvSpPr>
        <p:spPr>
          <a:xfrm>
            <a:off x="6280190" y="3938588"/>
            <a:ext cx="7556421" cy="1270159"/>
          </a:xfrm>
          <a:prstGeom prst="rect">
            <a:avLst/>
          </a:prstGeom>
          <a:noFill/>
          <a:ln/>
        </p:spPr>
        <p:txBody>
          <a:bodyPr wrap="square" lIns="0" tIns="0" rIns="0" bIns="0" rtlCol="0" anchor="t"/>
          <a:lstStyle/>
          <a:p>
            <a:pPr marL="0" indent="0" algn="r" rtl="1">
              <a:lnSpc>
                <a:spcPts val="2500"/>
              </a:lnSpc>
              <a:buNone/>
            </a:pPr>
            <a:r>
              <a:rPr lang="en-US" sz="1550" b="1" dirty="0">
                <a:solidFill>
                  <a:srgbClr val="4A4A4A"/>
                </a:solidFill>
                <a:latin typeface="Arial" panose="020B0604020202020204" pitchFamily="34" charset="0"/>
                <a:ea typeface="DM Sans" pitchFamily="34" charset="-122"/>
                <a:cs typeface="Arial" panose="020B0604020202020204" pitchFamily="34" charset="0"/>
              </a:rPr>
              <a:t>خلال عشرين سنة ارتفعت نسبة الانتشار إلى نحو 0.9–1.5% من السكان (Fombonne, 2020)، جزء من الارتفاع يعود لتحسين الوصول للتشخيص والكشف المبكر. يمكن ملاحظة علامات تنبيه منذ 6 أشهر وتشخيص مستقر من 18–24 شهراً (Ozonoff et al., 2015). التفاوت بين الجنسين (1 ذكر:4 إناث) قد يكون نتيجة نقص تشخيص الفتيات اللاتي قد يخفيْن أعراضهن سريرياً.</a:t>
            </a:r>
            <a:endParaRPr lang="en-US" sz="1550" b="1"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710815"/>
            <a:ext cx="7556421" cy="1240155"/>
          </a:xfrm>
          <a:prstGeom prst="rect">
            <a:avLst/>
          </a:prstGeom>
          <a:noFill/>
          <a:ln/>
        </p:spPr>
        <p:txBody>
          <a:bodyPr wrap="square" lIns="0" tIns="0" rIns="0" bIns="0" rtlCol="0" anchor="t"/>
          <a:lstStyle/>
          <a:p>
            <a:pPr marL="0" indent="0" algn="r" rtl="1">
              <a:lnSpc>
                <a:spcPts val="4850"/>
              </a:lnSpc>
              <a:buNone/>
            </a:pPr>
            <a:r>
              <a:rPr lang="en-US" sz="3900" b="1" dirty="0">
                <a:solidFill>
                  <a:srgbClr val="9C5461"/>
                </a:solidFill>
                <a:latin typeface="Arial" panose="020B0604020202020204" pitchFamily="34" charset="0"/>
                <a:ea typeface="DM Sans Semi Bold" pitchFamily="34" charset="-122"/>
                <a:cs typeface="Arial" panose="020B0604020202020204" pitchFamily="34" charset="0"/>
              </a:rPr>
              <a:t>آليات محتملة </a:t>
            </a:r>
            <a:r>
              <a:rPr lang="en-US" sz="3900" b="1" dirty="0" err="1">
                <a:solidFill>
                  <a:srgbClr val="9C5461"/>
                </a:solidFill>
                <a:latin typeface="Arial" panose="020B0604020202020204" pitchFamily="34" charset="0"/>
                <a:ea typeface="DM Sans Semi Bold" pitchFamily="34" charset="-122"/>
                <a:cs typeface="Arial" panose="020B0604020202020204" pitchFamily="34" charset="0"/>
              </a:rPr>
              <a:t>وغياب</a:t>
            </a:r>
            <a:r>
              <a:rPr lang="en-US" sz="3900" b="1" dirty="0">
                <a:solidFill>
                  <a:srgbClr val="9C5461"/>
                </a:solidFill>
                <a:latin typeface="Arial" panose="020B0604020202020204" pitchFamily="34" charset="0"/>
                <a:ea typeface="DM Sans Semi Bold" pitchFamily="34" charset="-122"/>
                <a:cs typeface="Arial" panose="020B0604020202020204" pitchFamily="34" charset="0"/>
              </a:rPr>
              <a:t> </a:t>
            </a:r>
            <a:r>
              <a:rPr lang="en-US" sz="3900" b="1" dirty="0" err="1">
                <a:solidFill>
                  <a:srgbClr val="9C5461"/>
                </a:solidFill>
                <a:latin typeface="Arial" panose="020B0604020202020204" pitchFamily="34" charset="0"/>
                <a:cs typeface="Arial" panose="020B0604020202020204" pitchFamily="34" charset="0"/>
              </a:rPr>
              <a:t>بيو-المؤشرات</a:t>
            </a:r>
            <a:r>
              <a:rPr lang="en-US" sz="3900" b="1" dirty="0">
                <a:solidFill>
                  <a:srgbClr val="9C5461"/>
                </a:solidFill>
                <a:latin typeface="Arial" panose="020B0604020202020204" pitchFamily="34" charset="0"/>
                <a:cs typeface="Arial" panose="020B0604020202020204" pitchFamily="34" charset="0"/>
              </a:rPr>
              <a:t> </a:t>
            </a:r>
            <a:r>
              <a:rPr lang="en-US" sz="3900" b="1" dirty="0" err="1">
                <a:solidFill>
                  <a:srgbClr val="9C5461"/>
                </a:solidFill>
                <a:latin typeface="Arial" panose="020B0604020202020204" pitchFamily="34" charset="0"/>
                <a:cs typeface="Arial" panose="020B0604020202020204" pitchFamily="34" charset="0"/>
              </a:rPr>
              <a:t>الحيوية</a:t>
            </a:r>
            <a:endParaRPr lang="en-US" sz="3900" b="1" dirty="0">
              <a:solidFill>
                <a:srgbClr val="9C5461"/>
              </a:solidFill>
              <a:latin typeface="Arial" panose="020B0604020202020204" pitchFamily="34" charset="0"/>
              <a:cs typeface="Arial" panose="020B0604020202020204" pitchFamily="34" charset="0"/>
            </a:endParaRPr>
          </a:p>
        </p:txBody>
      </p:sp>
      <p:sp>
        <p:nvSpPr>
          <p:cNvPr id="4" name="Text 1"/>
          <p:cNvSpPr/>
          <p:nvPr/>
        </p:nvSpPr>
        <p:spPr>
          <a:xfrm>
            <a:off x="6280190" y="4248626"/>
            <a:ext cx="7556421" cy="1990128"/>
          </a:xfrm>
          <a:prstGeom prst="rect">
            <a:avLst/>
          </a:prstGeom>
          <a:noFill/>
          <a:ln/>
        </p:spPr>
        <p:txBody>
          <a:bodyPr wrap="square" lIns="0" tIns="0" rIns="0" bIns="0" rtlCol="0" anchor="t"/>
          <a:lstStyle/>
          <a:p>
            <a:pPr marL="0" indent="0" algn="r" rtl="1">
              <a:lnSpc>
                <a:spcPts val="2500"/>
              </a:lnSpc>
              <a:buNone/>
            </a:pPr>
            <a:r>
              <a:rPr lang="en-US" b="1" dirty="0">
                <a:solidFill>
                  <a:srgbClr val="4A4A4A"/>
                </a:solidFill>
                <a:latin typeface="Arial" panose="020B0604020202020204" pitchFamily="34" charset="0"/>
                <a:ea typeface="DM Sans" pitchFamily="34" charset="-122"/>
                <a:cs typeface="Arial" panose="020B0604020202020204" pitchFamily="34" charset="0"/>
              </a:rPr>
              <a:t>الاتفاق العلمي يعتبر TSA تعبيراً عن خلل دماغي متعدد العوامل (جينات تتدخل في نمو الدماغ + عوامل بيئية: عدوى، تسمم، ولادة مبكرة، معاناة جنينية...). لا يزال تحديد كل الأسباب والهياكل الدماغية والآليات العصبية الكيميائية غير مكتمل، ولا يوجد </a:t>
            </a:r>
            <a:r>
              <a:rPr lang="en-US" b="1" dirty="0" err="1">
                <a:solidFill>
                  <a:srgbClr val="4A4A4A"/>
                </a:solidFill>
                <a:latin typeface="Arial" panose="020B0604020202020204" pitchFamily="34" charset="0"/>
                <a:ea typeface="DM Sans" pitchFamily="34" charset="-122"/>
                <a:cs typeface="Arial" panose="020B0604020202020204" pitchFamily="34" charset="0"/>
              </a:rPr>
              <a:t>حالياً</a:t>
            </a:r>
            <a:r>
              <a:rPr lang="en-US" b="1" dirty="0">
                <a:solidFill>
                  <a:srgbClr val="4A4A4A"/>
                </a:solidFill>
                <a:latin typeface="Arial" panose="020B0604020202020204" pitchFamily="34" charset="0"/>
                <a:ea typeface="DM Sans" pitchFamily="34" charset="-122"/>
                <a:cs typeface="Arial" panose="020B0604020202020204" pitchFamily="34" charset="0"/>
              </a:rPr>
              <a:t> </a:t>
            </a:r>
            <a:r>
              <a:rPr lang="ar-DZ" b="1" dirty="0">
                <a:solidFill>
                  <a:srgbClr val="4A4A4A"/>
                </a:solidFill>
                <a:latin typeface="Arial" panose="020B0604020202020204" pitchFamily="34" charset="0"/>
                <a:ea typeface="DM Sans" pitchFamily="34" charset="-122"/>
                <a:cs typeface="Arial" panose="020B0604020202020204" pitchFamily="34" charset="0"/>
              </a:rPr>
              <a:t> </a:t>
            </a:r>
            <a:r>
              <a:rPr lang="en-US" b="1" dirty="0" err="1">
                <a:solidFill>
                  <a:srgbClr val="4A4A4A"/>
                </a:solidFill>
                <a:latin typeface="Arial" panose="020B0604020202020204" pitchFamily="34" charset="0"/>
                <a:ea typeface="DM Sans" pitchFamily="34" charset="-122"/>
                <a:cs typeface="Arial" panose="020B0604020202020204" pitchFamily="34" charset="0"/>
              </a:rPr>
              <a:t>مؤشر</a:t>
            </a:r>
            <a:r>
              <a:rPr lang="en-US" b="1" dirty="0">
                <a:solidFill>
                  <a:srgbClr val="4A4A4A"/>
                </a:solidFill>
                <a:latin typeface="Arial" panose="020B0604020202020204" pitchFamily="34" charset="0"/>
                <a:ea typeface="DM Sans" pitchFamily="34" charset="-122"/>
                <a:cs typeface="Arial" panose="020B0604020202020204" pitchFamily="34" charset="0"/>
              </a:rPr>
              <a:t> محدد. أظهرت دراسات اضطراب الاتصال العصبي كعامل متغير في المسار التطوري.</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0B1BC7-5832-2CD0-8A52-4A69CE6A99F6}"/>
              </a:ext>
            </a:extLst>
          </p:cNvPr>
          <p:cNvSpPr txBox="1"/>
          <p:nvPr/>
        </p:nvSpPr>
        <p:spPr>
          <a:xfrm>
            <a:off x="2060292" y="1799164"/>
            <a:ext cx="11655707" cy="590931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rtl="1"/>
            <a:r>
              <a:rPr lang="ar-DZ" sz="2400" dirty="0">
                <a:latin typeface="Arial" panose="020B0604020202020204" pitchFamily="34" charset="0"/>
                <a:cs typeface="Arial" panose="020B0604020202020204" pitchFamily="34" charset="0"/>
              </a:rPr>
              <a:t>.</a:t>
            </a:r>
            <a:endParaRPr lang="fr-FR" sz="2400" dirty="0">
              <a:latin typeface="Arial" panose="020B0604020202020204" pitchFamily="34" charset="0"/>
              <a:cs typeface="Arial" panose="020B0604020202020204" pitchFamily="34" charset="0"/>
            </a:endParaRPr>
          </a:p>
          <a:p>
            <a:pPr algn="ctr" rtl="1"/>
            <a:endParaRPr lang="ar-DZ" sz="2400" dirty="0">
              <a:latin typeface="Arial" panose="020B0604020202020204" pitchFamily="34" charset="0"/>
              <a:cs typeface="Arial" panose="020B0604020202020204" pitchFamily="34" charset="0"/>
            </a:endParaRPr>
          </a:p>
          <a:p>
            <a:pPr algn="ctr" rtl="1"/>
            <a:endParaRPr lang="fr-FR" sz="2400" dirty="0">
              <a:latin typeface="Arial" panose="020B0604020202020204" pitchFamily="34" charset="0"/>
              <a:cs typeface="Arial" panose="020B0604020202020204" pitchFamily="34" charset="0"/>
            </a:endParaRPr>
          </a:p>
          <a:p>
            <a:pPr algn="ctr" rtl="1"/>
            <a:endParaRPr lang="fr-FR" sz="2400" dirty="0">
              <a:latin typeface="Arial" panose="020B0604020202020204" pitchFamily="34" charset="0"/>
              <a:cs typeface="Arial" panose="020B0604020202020204" pitchFamily="34" charset="0"/>
            </a:endParaRPr>
          </a:p>
          <a:p>
            <a:pPr algn="ctr" rtl="1"/>
            <a:endParaRPr lang="fr-FR" sz="2400" dirty="0">
              <a:latin typeface="Arial" panose="020B0604020202020204" pitchFamily="34" charset="0"/>
              <a:cs typeface="Arial" panose="020B0604020202020204" pitchFamily="34" charset="0"/>
            </a:endParaRPr>
          </a:p>
          <a:p>
            <a:pPr algn="r" rtl="1"/>
            <a:r>
              <a:rPr lang="ar-DZ" sz="2400" dirty="0">
                <a:latin typeface="Arial" panose="020B0604020202020204" pitchFamily="34" charset="0"/>
                <a:cs typeface="Arial" panose="020B0604020202020204" pitchFamily="34" charset="0"/>
              </a:rPr>
              <a:t>خصائص أخرى تعكس أسلوبًا معرفيًا مختلفًا قد يكون:</a:t>
            </a:r>
          </a:p>
          <a:p>
            <a:pPr lvl="1" algn="r" rtl="1"/>
            <a:r>
              <a:rPr lang="ar-DZ" sz="2400" dirty="0">
                <a:latin typeface="Arial" panose="020B0604020202020204" pitchFamily="34" charset="0"/>
                <a:cs typeface="Arial" panose="020B0604020202020204" pitchFamily="34" charset="0"/>
              </a:rPr>
              <a:t>قوة معرفية (مثل: ذاكرة بصرية قوية)</a:t>
            </a:r>
          </a:p>
          <a:p>
            <a:pPr lvl="1" algn="r" rtl="1"/>
            <a:r>
              <a:rPr lang="ar-DZ" sz="2400" dirty="0">
                <a:latin typeface="Arial" panose="020B0604020202020204" pitchFamily="34" charset="0"/>
                <a:cs typeface="Arial" panose="020B0604020202020204" pitchFamily="34" charset="0"/>
              </a:rPr>
              <a:t>أو مصدر صعوبات (مثل: صعوبات في الإدراك الاجتماعي، الوظائف التنفيذية، الاهتمامات المحدودة)</a:t>
            </a:r>
          </a:p>
          <a:p>
            <a:pPr algn="ctr" rtl="1"/>
            <a:endParaRPr lang="fr-FR" sz="2400" b="1" dirty="0">
              <a:latin typeface="Arial" panose="020B0604020202020204" pitchFamily="34" charset="0"/>
              <a:cs typeface="Arial" panose="020B0604020202020204" pitchFamily="34" charset="0"/>
            </a:endParaRPr>
          </a:p>
          <a:p>
            <a:pPr algn="r" rtl="1"/>
            <a:endParaRPr lang="fr-FR" sz="2400" dirty="0">
              <a:latin typeface="Arial" panose="020B0604020202020204" pitchFamily="34" charset="0"/>
              <a:cs typeface="Arial" panose="020B0604020202020204" pitchFamily="34" charset="0"/>
            </a:endParaRPr>
          </a:p>
          <a:p>
            <a:pPr algn="r" rtl="1"/>
            <a:endParaRPr lang="fr-FR" sz="2400" dirty="0">
              <a:latin typeface="Arial" panose="020B0604020202020204" pitchFamily="34" charset="0"/>
              <a:cs typeface="Arial" panose="020B0604020202020204" pitchFamily="34" charset="0"/>
            </a:endParaRPr>
          </a:p>
          <a:p>
            <a:pPr algn="r" rtl="1"/>
            <a:endParaRPr lang="fr-FR" sz="2400" dirty="0">
              <a:latin typeface="Arial" panose="020B0604020202020204" pitchFamily="34" charset="0"/>
              <a:cs typeface="Arial" panose="020B0604020202020204" pitchFamily="34" charset="0"/>
            </a:endParaRPr>
          </a:p>
          <a:p>
            <a:pPr algn="r" rtl="1"/>
            <a:r>
              <a:rPr lang="ar-DZ" sz="2400" dirty="0">
                <a:latin typeface="Arial" panose="020B0604020202020204" pitchFamily="34" charset="0"/>
                <a:cs typeface="Arial" panose="020B0604020202020204" pitchFamily="34" charset="0"/>
              </a:rPr>
              <a:t>قد تكون:</a:t>
            </a:r>
          </a:p>
          <a:p>
            <a:pPr lvl="1" algn="r" rtl="1"/>
            <a:r>
              <a:rPr lang="ar-DZ" sz="2400" dirty="0">
                <a:latin typeface="Arial" panose="020B0604020202020204" pitchFamily="34" charset="0"/>
                <a:cs typeface="Arial" panose="020B0604020202020204" pitchFamily="34" charset="0"/>
              </a:rPr>
              <a:t>ميزة وفقًا للسياق</a:t>
            </a:r>
          </a:p>
          <a:p>
            <a:pPr lvl="1" algn="r" rtl="1"/>
            <a:r>
              <a:rPr lang="ar-DZ" sz="2400" dirty="0">
                <a:latin typeface="Arial" panose="020B0604020202020204" pitchFamily="34" charset="0"/>
                <a:cs typeface="Arial" panose="020B0604020202020204" pitchFamily="34" charset="0"/>
              </a:rPr>
              <a:t>أو تؤدي إلى إعاقة إذا لم يتوافق المجتمع والبيئة مع هذا الأسلوب الإدراكي.</a:t>
            </a:r>
          </a:p>
          <a:p>
            <a:endParaRPr lang="fr-FR"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3B253ABB-82BB-62B6-D476-0A040DEFED4D}"/>
              </a:ext>
            </a:extLst>
          </p:cNvPr>
          <p:cNvSpPr/>
          <p:nvPr/>
        </p:nvSpPr>
        <p:spPr>
          <a:xfrm>
            <a:off x="2928394" y="1591487"/>
            <a:ext cx="9039828" cy="147183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rtl="1"/>
            <a:r>
              <a:rPr lang="ar-DZ">
                <a:latin typeface="Arial" panose="020B0604020202020204" pitchFamily="34" charset="0"/>
              </a:rPr>
              <a:t>الأطفال ذوو اضطراب طيف التوحد لديهم خصائص معرفية-عصبية مميزة.</a:t>
            </a:r>
          </a:p>
          <a:p>
            <a:pPr algn="ctr" rtl="1"/>
            <a:r>
              <a:rPr lang="ar-DZ">
                <a:latin typeface="Arial" panose="020B0604020202020204" pitchFamily="34" charset="0"/>
              </a:rPr>
              <a:t>بعض هذه الخصائص موجودة في معايير التشخيص </a:t>
            </a:r>
            <a:r>
              <a:rPr lang="fr-FR">
                <a:latin typeface="Arial" panose="020B0604020202020204" pitchFamily="34" charset="0"/>
                <a:cs typeface="Arial" panose="020B0604020202020204" pitchFamily="34" charset="0"/>
              </a:rPr>
              <a:t>DSM-5</a:t>
            </a:r>
            <a:br>
              <a:rPr lang="fr-FR">
                <a:latin typeface="Arial" panose="020B0604020202020204" pitchFamily="34" charset="0"/>
                <a:cs typeface="Arial" panose="020B0604020202020204" pitchFamily="34" charset="0"/>
              </a:rPr>
            </a:br>
            <a:r>
              <a:rPr lang="ar-DZ">
                <a:latin typeface="Arial" panose="020B0604020202020204" pitchFamily="34" charset="0"/>
              </a:rPr>
              <a:t>مثل: الخصائص الحسية غير النمطية</a:t>
            </a:r>
            <a:endParaRPr lang="fr-FR" dirty="0"/>
          </a:p>
        </p:txBody>
      </p:sp>
      <p:sp>
        <p:nvSpPr>
          <p:cNvPr id="3" name="TextBox 2">
            <a:extLst>
              <a:ext uri="{FF2B5EF4-FFF2-40B4-BE49-F238E27FC236}">
                <a16:creationId xmlns:a16="http://schemas.microsoft.com/office/drawing/2014/main" id="{F97F993E-11C6-9D62-769A-7D87D8867956}"/>
              </a:ext>
            </a:extLst>
          </p:cNvPr>
          <p:cNvSpPr txBox="1"/>
          <p:nvPr/>
        </p:nvSpPr>
        <p:spPr>
          <a:xfrm>
            <a:off x="2384384" y="278718"/>
            <a:ext cx="10301469" cy="646331"/>
          </a:xfrm>
          <a:prstGeom prst="rect">
            <a:avLst/>
          </a:prstGeom>
          <a:noFill/>
        </p:spPr>
        <p:txBody>
          <a:bodyPr wrap="square" rtlCol="0">
            <a:spAutoFit/>
          </a:bodyPr>
          <a:lstStyle/>
          <a:p>
            <a:pPr algn="ctr"/>
            <a:r>
              <a:rPr lang="ar-DZ" sz="3600" b="1">
                <a:solidFill>
                  <a:srgbClr val="C00000"/>
                </a:solidFill>
              </a:rPr>
              <a:t>الخصائص العصبية-المعرفية في التوحد</a:t>
            </a:r>
            <a:endParaRPr lang="ar-DZ" sz="3600" b="1" dirty="0">
              <a:solidFill>
                <a:srgbClr val="C00000"/>
              </a:solidFill>
            </a:endParaRPr>
          </a:p>
        </p:txBody>
      </p:sp>
      <p:sp>
        <p:nvSpPr>
          <p:cNvPr id="5" name="Oval 4">
            <a:extLst>
              <a:ext uri="{FF2B5EF4-FFF2-40B4-BE49-F238E27FC236}">
                <a16:creationId xmlns:a16="http://schemas.microsoft.com/office/drawing/2014/main" id="{D76AC4B6-2AA7-4103-B94D-CF795A9CCA22}"/>
              </a:ext>
            </a:extLst>
          </p:cNvPr>
          <p:cNvSpPr/>
          <p:nvPr/>
        </p:nvSpPr>
        <p:spPr>
          <a:xfrm>
            <a:off x="2824221" y="4958601"/>
            <a:ext cx="9861632" cy="147183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rtl="1"/>
            <a:r>
              <a:rPr lang="ar-DZ" b="1" dirty="0">
                <a:latin typeface="Arial" panose="020B0604020202020204" pitchFamily="34" charset="0"/>
              </a:rPr>
              <a:t>مفهوم التنوع العصبي</a:t>
            </a:r>
          </a:p>
          <a:p>
            <a:pPr algn="ctr" rtl="1"/>
            <a:r>
              <a:rPr lang="ar-DZ" dirty="0">
                <a:latin typeface="Arial" panose="020B0604020202020204" pitchFamily="34" charset="0"/>
              </a:rPr>
              <a:t>ينظر اليوم إلى التوحد على أنه اختلاف عصبي طبيعي وليس دائمًا اضطرابًا.</a:t>
            </a:r>
          </a:p>
          <a:p>
            <a:pPr algn="ctr" rtl="1"/>
            <a:r>
              <a:rPr lang="ar-DZ" dirty="0">
                <a:latin typeface="Arial" panose="020B0604020202020204" pitchFamily="34" charset="0"/>
              </a:rPr>
              <a:t>هذه الاختلافات ليست بالضرورة عجزًا.</a:t>
            </a:r>
          </a:p>
        </p:txBody>
      </p:sp>
    </p:spTree>
    <p:extLst>
      <p:ext uri="{BB962C8B-B14F-4D97-AF65-F5344CB8AC3E}">
        <p14:creationId xmlns:p14="http://schemas.microsoft.com/office/powerpoint/2010/main" val="2999877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85438A-987C-25FA-7AB0-7F3485F4B81B}"/>
              </a:ext>
            </a:extLst>
          </p:cNvPr>
          <p:cNvSpPr txBox="1"/>
          <p:nvPr/>
        </p:nvSpPr>
        <p:spPr>
          <a:xfrm>
            <a:off x="2438400" y="347241"/>
            <a:ext cx="10509812" cy="646331"/>
          </a:xfrm>
          <a:prstGeom prst="rect">
            <a:avLst/>
          </a:prstGeom>
          <a:noFill/>
        </p:spPr>
        <p:txBody>
          <a:bodyPr wrap="square" rtlCol="0">
            <a:spAutoFit/>
          </a:bodyPr>
          <a:lstStyle/>
          <a:p>
            <a:pPr algn="ctr"/>
            <a:r>
              <a:rPr lang="ar-DZ" sz="3600" b="1" dirty="0">
                <a:solidFill>
                  <a:srgbClr val="C00000"/>
                </a:solidFill>
              </a:rPr>
              <a:t>الخصائص العصبية-المعرفية لدى الأشخاص ذوي التوحد</a:t>
            </a:r>
          </a:p>
        </p:txBody>
      </p:sp>
      <p:graphicFrame>
        <p:nvGraphicFramePr>
          <p:cNvPr id="6" name="Diagram 5">
            <a:extLst>
              <a:ext uri="{FF2B5EF4-FFF2-40B4-BE49-F238E27FC236}">
                <a16:creationId xmlns:a16="http://schemas.microsoft.com/office/drawing/2014/main" id="{2AB7AF68-45C2-505C-2D5B-8A13032C5F81}"/>
              </a:ext>
            </a:extLst>
          </p:cNvPr>
          <p:cNvGraphicFramePr/>
          <p:nvPr>
            <p:extLst>
              <p:ext uri="{D42A27DB-BD31-4B8C-83A1-F6EECF244321}">
                <p14:modId xmlns:p14="http://schemas.microsoft.com/office/powerpoint/2010/main" val="259468467"/>
              </p:ext>
            </p:extLst>
          </p:nvPr>
        </p:nvGraphicFramePr>
        <p:xfrm>
          <a:off x="2438400" y="1365812"/>
          <a:ext cx="9753600" cy="6000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0680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AE7A66-CF28-21D3-0C6F-32739385004F}"/>
              </a:ext>
            </a:extLst>
          </p:cNvPr>
          <p:cNvSpPr txBox="1"/>
          <p:nvPr/>
        </p:nvSpPr>
        <p:spPr>
          <a:xfrm>
            <a:off x="2095018" y="2128847"/>
            <a:ext cx="11320040" cy="5109091"/>
          </a:xfrm>
          <a:prstGeom prst="rect">
            <a:avLst/>
          </a:prstGeom>
          <a:noFill/>
        </p:spPr>
        <p:txBody>
          <a:bodyPr wrap="square" rtlCol="0">
            <a:spAutoFit/>
          </a:bodyPr>
          <a:lstStyle/>
          <a:p>
            <a:pPr algn="r" rtl="1"/>
            <a:r>
              <a:rPr lang="ar-DZ" sz="2800" b="1" dirty="0"/>
              <a:t>أهمية الحسّية</a:t>
            </a:r>
          </a:p>
          <a:p>
            <a:pPr algn="r" rtl="1"/>
            <a:r>
              <a:rPr lang="ar-DZ" sz="2800" b="1" dirty="0"/>
              <a:t>الأشخاص التوحديون هم أول من وصف خصائصهم وصعوباتهم الحسية.</a:t>
            </a:r>
          </a:p>
          <a:p>
            <a:pPr algn="r" rtl="1"/>
            <a:r>
              <a:rPr lang="ar-DZ" sz="2800" b="1" dirty="0"/>
              <a:t>هذه الخصائص مذكورة رسميًا في </a:t>
            </a:r>
            <a:r>
              <a:rPr lang="fr-FR" sz="2800" b="1" dirty="0"/>
              <a:t>DSM-5 (</a:t>
            </a:r>
            <a:r>
              <a:rPr lang="ar-DZ" sz="2800" b="1" dirty="0"/>
              <a:t>المعيار </a:t>
            </a:r>
            <a:r>
              <a:rPr lang="fr-FR" sz="2800" b="1" dirty="0"/>
              <a:t>B).</a:t>
            </a:r>
          </a:p>
          <a:p>
            <a:pPr algn="r" rtl="1"/>
            <a:r>
              <a:rPr lang="ar-DZ" sz="2800" b="1" dirty="0"/>
              <a:t>يجب أخذها بعين الاعتبار في التشخيص والتدخل.</a:t>
            </a:r>
          </a:p>
          <a:p>
            <a:pPr algn="r" rtl="1"/>
            <a:r>
              <a:rPr lang="ar-DZ" sz="2800" b="1" dirty="0"/>
              <a:t>تأثيرها على السلوك</a:t>
            </a:r>
          </a:p>
          <a:p>
            <a:pPr algn="r" rtl="1"/>
            <a:r>
              <a:rPr lang="ar-DZ" sz="2800" b="1" dirty="0"/>
              <a:t>فرط الحساسية → تجنب، هروب، عزلة</a:t>
            </a:r>
          </a:p>
          <a:p>
            <a:pPr algn="r" rtl="1"/>
            <a:r>
              <a:rPr lang="ar-DZ" sz="2800" b="1" dirty="0"/>
              <a:t>نقص الحساسية → بحث عن التحفيز الحسي</a:t>
            </a:r>
          </a:p>
          <a:p>
            <a:pPr algn="r" rtl="1"/>
            <a:r>
              <a:rPr lang="ar-DZ" sz="2800" b="1" dirty="0"/>
              <a:t>قد تختلف الحساسية حسب نوع الحاسة:</a:t>
            </a:r>
          </a:p>
          <a:p>
            <a:pPr lvl="1" algn="r" rtl="1"/>
            <a:r>
              <a:rPr lang="ar-DZ" sz="2800" b="1" dirty="0"/>
              <a:t>السمع، البصر، اللمس، التذوق، الشم، الحس الدهليزي، الحس العميق (</a:t>
            </a:r>
            <a:r>
              <a:rPr lang="fr-FR" sz="2800" b="1" dirty="0"/>
              <a:t>proprioception)</a:t>
            </a:r>
          </a:p>
          <a:p>
            <a:pPr algn="r" rtl="1"/>
            <a:r>
              <a:rPr lang="ar-DZ" sz="2800" b="1" dirty="0"/>
              <a:t>مستوى الاستجابة يمكن أن يتغير حتى داخل نفس الحاسة</a:t>
            </a:r>
            <a:br>
              <a:rPr lang="ar-DZ" sz="2800" b="1" dirty="0"/>
            </a:br>
            <a:r>
              <a:rPr lang="ar-DZ" sz="2800" b="1" dirty="0"/>
              <a:t>(مثال: حساس جدًا لأصوات معينة وغير حساس لأخرى)</a:t>
            </a:r>
          </a:p>
          <a:p>
            <a:endParaRPr lang="fr-FR" dirty="0"/>
          </a:p>
        </p:txBody>
      </p:sp>
      <p:sp>
        <p:nvSpPr>
          <p:cNvPr id="4" name="TextBox 3">
            <a:extLst>
              <a:ext uri="{FF2B5EF4-FFF2-40B4-BE49-F238E27FC236}">
                <a16:creationId xmlns:a16="http://schemas.microsoft.com/office/drawing/2014/main" id="{B1CE3E4D-004A-1A0E-EC22-B6C82E318861}"/>
              </a:ext>
            </a:extLst>
          </p:cNvPr>
          <p:cNvSpPr txBox="1"/>
          <p:nvPr/>
        </p:nvSpPr>
        <p:spPr>
          <a:xfrm>
            <a:off x="3385595" y="527177"/>
            <a:ext cx="7315200" cy="646331"/>
          </a:xfrm>
          <a:prstGeom prst="rect">
            <a:avLst/>
          </a:prstGeom>
          <a:noFill/>
        </p:spPr>
        <p:txBody>
          <a:bodyPr wrap="square">
            <a:spAutoFit/>
          </a:bodyPr>
          <a:lstStyle/>
          <a:p>
            <a:pPr algn="r"/>
            <a:r>
              <a:rPr lang="ar-DZ" sz="3600" b="1" dirty="0">
                <a:solidFill>
                  <a:srgbClr val="C00000"/>
                </a:solidFill>
              </a:rPr>
              <a:t>معالجة المعلومات الحسية</a:t>
            </a:r>
          </a:p>
        </p:txBody>
      </p:sp>
    </p:spTree>
    <p:extLst>
      <p:ext uri="{BB962C8B-B14F-4D97-AF65-F5344CB8AC3E}">
        <p14:creationId xmlns:p14="http://schemas.microsoft.com/office/powerpoint/2010/main" val="352810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D9E69F-F4E8-9A2F-1278-ACEC6786E6E6}"/>
              </a:ext>
            </a:extLst>
          </p:cNvPr>
          <p:cNvSpPr txBox="1"/>
          <p:nvPr/>
        </p:nvSpPr>
        <p:spPr>
          <a:xfrm>
            <a:off x="1145895" y="3653135"/>
            <a:ext cx="11945072" cy="1569660"/>
          </a:xfrm>
          <a:prstGeom prst="rect">
            <a:avLst/>
          </a:prstGeom>
          <a:noFill/>
        </p:spPr>
        <p:txBody>
          <a:bodyPr wrap="square">
            <a:spAutoFit/>
          </a:bodyPr>
          <a:lstStyle/>
          <a:p>
            <a:pPr algn="r" rtl="1"/>
            <a:r>
              <a:rPr lang="ar-DZ" sz="3200" b="1" dirty="0"/>
              <a:t>الأهمية في التقييم والعلاج</a:t>
            </a:r>
            <a:r>
              <a:rPr lang="fr-FR" sz="3200" b="1" dirty="0"/>
              <a:t> </a:t>
            </a:r>
            <a:r>
              <a:rPr lang="ar-DZ" sz="3200" b="1" dirty="0"/>
              <a:t>ضرورة إجراء تقييم حسي شامل</a:t>
            </a:r>
            <a:r>
              <a:rPr lang="fr-FR" sz="3200" b="1" dirty="0"/>
              <a:t> </a:t>
            </a:r>
            <a:r>
              <a:rPr lang="ar-DZ" sz="3200" b="1" dirty="0"/>
              <a:t>لأنه يفسّر:رفض بعض الأطعمة</a:t>
            </a:r>
            <a:r>
              <a:rPr lang="fr-FR" sz="3200" b="1" dirty="0"/>
              <a:t> </a:t>
            </a:r>
            <a:r>
              <a:rPr lang="ar-DZ" sz="3200" b="1" dirty="0"/>
              <a:t>رفض ارتداء أنواع محددة من الملابسالسلوكيات التجنبية أو البحث الحسيعدد كبير من المختصين ما زال لا يراعي هذه الخصائص كما يجب</a:t>
            </a:r>
            <a:endParaRPr lang="fr-FR" sz="3200" b="1" dirty="0"/>
          </a:p>
        </p:txBody>
      </p:sp>
      <p:sp>
        <p:nvSpPr>
          <p:cNvPr id="4" name="TextBox 3">
            <a:extLst>
              <a:ext uri="{FF2B5EF4-FFF2-40B4-BE49-F238E27FC236}">
                <a16:creationId xmlns:a16="http://schemas.microsoft.com/office/drawing/2014/main" id="{4F9EA548-459C-2173-A14E-B06F47C652CE}"/>
              </a:ext>
            </a:extLst>
          </p:cNvPr>
          <p:cNvSpPr txBox="1"/>
          <p:nvPr/>
        </p:nvSpPr>
        <p:spPr>
          <a:xfrm>
            <a:off x="3842795" y="968073"/>
            <a:ext cx="7315200" cy="707886"/>
          </a:xfrm>
          <a:prstGeom prst="rect">
            <a:avLst/>
          </a:prstGeom>
          <a:noFill/>
        </p:spPr>
        <p:txBody>
          <a:bodyPr wrap="square">
            <a:spAutoFit/>
          </a:bodyPr>
          <a:lstStyle/>
          <a:p>
            <a:pPr algn="ctr"/>
            <a:r>
              <a:rPr lang="ar-DZ" sz="4000" dirty="0">
                <a:solidFill>
                  <a:srgbClr val="EE0000"/>
                </a:solidFill>
              </a:rPr>
              <a:t>معالجة المعلومات الحسية</a:t>
            </a:r>
          </a:p>
        </p:txBody>
      </p:sp>
    </p:spTree>
    <p:extLst>
      <p:ext uri="{BB962C8B-B14F-4D97-AF65-F5344CB8AC3E}">
        <p14:creationId xmlns:p14="http://schemas.microsoft.com/office/powerpoint/2010/main" val="855845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13868</TotalTime>
  <Words>1903</Words>
  <Application>Microsoft Office PowerPoint</Application>
  <PresentationFormat>Custom</PresentationFormat>
  <Paragraphs>238</Paragraphs>
  <Slides>25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HP</dc:creator>
  <cp:lastModifiedBy>tima borsali</cp:lastModifiedBy>
  <cp:revision>3</cp:revision>
  <dcterms:created xsi:type="dcterms:W3CDTF">2025-11-11T17:38:35Z</dcterms:created>
  <dcterms:modified xsi:type="dcterms:W3CDTF">2025-12-01T12:39:34Z</dcterms:modified>
</cp:coreProperties>
</file>