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57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E48D8C49-9008-40C8-98F9-F1AE19F7EC0E}" type="datetimeFigureOut">
              <a:rPr lang="fr-FR" smtClean="0"/>
              <a:t>12/03/2023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4B6B97-A886-4389-882F-26D65E40B379}" type="slidenum">
              <a:rPr lang="fr-FR" smtClean="0"/>
              <a:t>‹N°›</a:t>
            </a:fld>
            <a:endParaRPr lang="fr-FR"/>
          </a:p>
        </p:txBody>
      </p:sp>
    </p:spTree>
    <p:extLst>
      <p:ext uri="{BB962C8B-B14F-4D97-AF65-F5344CB8AC3E}">
        <p14:creationId xmlns:p14="http://schemas.microsoft.com/office/powerpoint/2010/main" val="3143504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48D8C49-9008-40C8-98F9-F1AE19F7EC0E}" type="datetimeFigureOut">
              <a:rPr lang="fr-FR" smtClean="0"/>
              <a:t>12/03/2023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4B6B97-A886-4389-882F-26D65E40B379}" type="slidenum">
              <a:rPr lang="fr-FR" smtClean="0"/>
              <a:t>‹N°›</a:t>
            </a:fld>
            <a:endParaRPr lang="fr-FR"/>
          </a:p>
        </p:txBody>
      </p:sp>
    </p:spTree>
    <p:extLst>
      <p:ext uri="{BB962C8B-B14F-4D97-AF65-F5344CB8AC3E}">
        <p14:creationId xmlns:p14="http://schemas.microsoft.com/office/powerpoint/2010/main" val="3477418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48D8C49-9008-40C8-98F9-F1AE19F7EC0E}" type="datetimeFigureOut">
              <a:rPr lang="fr-FR" smtClean="0"/>
              <a:t>12/03/2023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4B6B97-A886-4389-882F-26D65E40B379}" type="slidenum">
              <a:rPr lang="fr-FR" smtClean="0"/>
              <a:t>‹N°›</a:t>
            </a:fld>
            <a:endParaRPr lang="fr-FR"/>
          </a:p>
        </p:txBody>
      </p:sp>
    </p:spTree>
    <p:extLst>
      <p:ext uri="{BB962C8B-B14F-4D97-AF65-F5344CB8AC3E}">
        <p14:creationId xmlns:p14="http://schemas.microsoft.com/office/powerpoint/2010/main" val="4159302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48D8C49-9008-40C8-98F9-F1AE19F7EC0E}" type="datetimeFigureOut">
              <a:rPr lang="fr-FR" smtClean="0"/>
              <a:t>12/03/2023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4B6B97-A886-4389-882F-26D65E40B379}" type="slidenum">
              <a:rPr lang="fr-FR" smtClean="0"/>
              <a:t>‹N°›</a:t>
            </a:fld>
            <a:endParaRPr lang="fr-FR"/>
          </a:p>
        </p:txBody>
      </p:sp>
    </p:spTree>
    <p:extLst>
      <p:ext uri="{BB962C8B-B14F-4D97-AF65-F5344CB8AC3E}">
        <p14:creationId xmlns:p14="http://schemas.microsoft.com/office/powerpoint/2010/main" val="1857977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E48D8C49-9008-40C8-98F9-F1AE19F7EC0E}" type="datetimeFigureOut">
              <a:rPr lang="fr-FR" smtClean="0"/>
              <a:t>12/03/2023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4B6B97-A886-4389-882F-26D65E40B379}" type="slidenum">
              <a:rPr lang="fr-FR" smtClean="0"/>
              <a:t>‹N°›</a:t>
            </a:fld>
            <a:endParaRPr lang="fr-FR"/>
          </a:p>
        </p:txBody>
      </p:sp>
    </p:spTree>
    <p:extLst>
      <p:ext uri="{BB962C8B-B14F-4D97-AF65-F5344CB8AC3E}">
        <p14:creationId xmlns:p14="http://schemas.microsoft.com/office/powerpoint/2010/main" val="3493127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48D8C49-9008-40C8-98F9-F1AE19F7EC0E}" type="datetimeFigureOut">
              <a:rPr lang="fr-FR" smtClean="0"/>
              <a:t>12/03/2023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4B6B97-A886-4389-882F-26D65E40B379}" type="slidenum">
              <a:rPr lang="fr-FR" smtClean="0"/>
              <a:t>‹N°›</a:t>
            </a:fld>
            <a:endParaRPr lang="fr-FR"/>
          </a:p>
        </p:txBody>
      </p:sp>
    </p:spTree>
    <p:extLst>
      <p:ext uri="{BB962C8B-B14F-4D97-AF65-F5344CB8AC3E}">
        <p14:creationId xmlns:p14="http://schemas.microsoft.com/office/powerpoint/2010/main" val="1079675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48D8C49-9008-40C8-98F9-F1AE19F7EC0E}" type="datetimeFigureOut">
              <a:rPr lang="fr-FR" smtClean="0"/>
              <a:t>12/03/2023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14B6B97-A886-4389-882F-26D65E40B379}" type="slidenum">
              <a:rPr lang="fr-FR" smtClean="0"/>
              <a:t>‹N°›</a:t>
            </a:fld>
            <a:endParaRPr lang="fr-FR"/>
          </a:p>
        </p:txBody>
      </p:sp>
    </p:spTree>
    <p:extLst>
      <p:ext uri="{BB962C8B-B14F-4D97-AF65-F5344CB8AC3E}">
        <p14:creationId xmlns:p14="http://schemas.microsoft.com/office/powerpoint/2010/main" val="2777133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E48D8C49-9008-40C8-98F9-F1AE19F7EC0E}" type="datetimeFigureOut">
              <a:rPr lang="fr-FR" smtClean="0"/>
              <a:t>12/03/2023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14B6B97-A886-4389-882F-26D65E40B379}" type="slidenum">
              <a:rPr lang="fr-FR" smtClean="0"/>
              <a:t>‹N°›</a:t>
            </a:fld>
            <a:endParaRPr lang="fr-FR"/>
          </a:p>
        </p:txBody>
      </p:sp>
    </p:spTree>
    <p:extLst>
      <p:ext uri="{BB962C8B-B14F-4D97-AF65-F5344CB8AC3E}">
        <p14:creationId xmlns:p14="http://schemas.microsoft.com/office/powerpoint/2010/main" val="3395905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48D8C49-9008-40C8-98F9-F1AE19F7EC0E}" type="datetimeFigureOut">
              <a:rPr lang="fr-FR" smtClean="0"/>
              <a:t>12/03/2023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14B6B97-A886-4389-882F-26D65E40B379}" type="slidenum">
              <a:rPr lang="fr-FR" smtClean="0"/>
              <a:t>‹N°›</a:t>
            </a:fld>
            <a:endParaRPr lang="fr-FR"/>
          </a:p>
        </p:txBody>
      </p:sp>
    </p:spTree>
    <p:extLst>
      <p:ext uri="{BB962C8B-B14F-4D97-AF65-F5344CB8AC3E}">
        <p14:creationId xmlns:p14="http://schemas.microsoft.com/office/powerpoint/2010/main" val="3032586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48D8C49-9008-40C8-98F9-F1AE19F7EC0E}" type="datetimeFigureOut">
              <a:rPr lang="fr-FR" smtClean="0"/>
              <a:t>12/03/2023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4B6B97-A886-4389-882F-26D65E40B379}" type="slidenum">
              <a:rPr lang="fr-FR" smtClean="0"/>
              <a:t>‹N°›</a:t>
            </a:fld>
            <a:endParaRPr lang="fr-FR"/>
          </a:p>
        </p:txBody>
      </p:sp>
    </p:spTree>
    <p:extLst>
      <p:ext uri="{BB962C8B-B14F-4D97-AF65-F5344CB8AC3E}">
        <p14:creationId xmlns:p14="http://schemas.microsoft.com/office/powerpoint/2010/main" val="2523177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48D8C49-9008-40C8-98F9-F1AE19F7EC0E}" type="datetimeFigureOut">
              <a:rPr lang="fr-FR" smtClean="0"/>
              <a:t>12/03/2023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4B6B97-A886-4389-882F-26D65E40B379}" type="slidenum">
              <a:rPr lang="fr-FR" smtClean="0"/>
              <a:t>‹N°›</a:t>
            </a:fld>
            <a:endParaRPr lang="fr-FR"/>
          </a:p>
        </p:txBody>
      </p:sp>
    </p:spTree>
    <p:extLst>
      <p:ext uri="{BB962C8B-B14F-4D97-AF65-F5344CB8AC3E}">
        <p14:creationId xmlns:p14="http://schemas.microsoft.com/office/powerpoint/2010/main" val="1675769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8D8C49-9008-40C8-98F9-F1AE19F7EC0E}" type="datetimeFigureOut">
              <a:rPr lang="fr-FR" smtClean="0"/>
              <a:t>12/03/2023</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4B6B97-A886-4389-882F-26D65E40B379}" type="slidenum">
              <a:rPr lang="fr-FR" smtClean="0"/>
              <a:t>‹N°›</a:t>
            </a:fld>
            <a:endParaRPr lang="fr-FR"/>
          </a:p>
        </p:txBody>
      </p:sp>
    </p:spTree>
    <p:extLst>
      <p:ext uri="{BB962C8B-B14F-4D97-AF65-F5344CB8AC3E}">
        <p14:creationId xmlns:p14="http://schemas.microsoft.com/office/powerpoint/2010/main" val="22734071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wipo.int/designs/fr/faq_industrialdesigns.html#accordion__collapse__04_a"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70991" y="995934"/>
            <a:ext cx="6096000" cy="646331"/>
          </a:xfrm>
          <a:prstGeom prst="rect">
            <a:avLst/>
          </a:prstGeom>
        </p:spPr>
        <p:txBody>
          <a:bodyPr>
            <a:spAutoFit/>
          </a:bodyPr>
          <a:lstStyle/>
          <a:p>
            <a:r>
              <a:rPr lang="fr-FR" b="1" i="1" dirty="0" smtClean="0"/>
              <a:t>1- Pourquoi avons-nous besoin d’un système de la propriété intellectuelle?</a:t>
            </a:r>
            <a:endParaRPr lang="fr-FR" b="1" i="1" dirty="0"/>
          </a:p>
        </p:txBody>
      </p:sp>
      <p:sp>
        <p:nvSpPr>
          <p:cNvPr id="5" name="ZoneTexte 4"/>
          <p:cNvSpPr txBox="1"/>
          <p:nvPr/>
        </p:nvSpPr>
        <p:spPr>
          <a:xfrm>
            <a:off x="4094922" y="336927"/>
            <a:ext cx="4346713" cy="369332"/>
          </a:xfrm>
          <a:prstGeom prst="rect">
            <a:avLst/>
          </a:prstGeom>
          <a:noFill/>
        </p:spPr>
        <p:txBody>
          <a:bodyPr wrap="square" rtlCol="0">
            <a:spAutoFit/>
          </a:bodyPr>
          <a:lstStyle/>
          <a:p>
            <a:r>
              <a:rPr lang="fr-FR" dirty="0" smtClean="0"/>
              <a:t>Chapitre 2 : Propriété intellectuelle</a:t>
            </a:r>
            <a:endParaRPr lang="fr-FR" dirty="0"/>
          </a:p>
        </p:txBody>
      </p:sp>
      <p:sp>
        <p:nvSpPr>
          <p:cNvPr id="6" name="Rectangle 5"/>
          <p:cNvSpPr/>
          <p:nvPr/>
        </p:nvSpPr>
        <p:spPr>
          <a:xfrm>
            <a:off x="1470991" y="1652640"/>
            <a:ext cx="6096000" cy="4247317"/>
          </a:xfrm>
          <a:prstGeom prst="rect">
            <a:avLst/>
          </a:prstGeom>
        </p:spPr>
        <p:txBody>
          <a:bodyPr>
            <a:spAutoFit/>
          </a:bodyPr>
          <a:lstStyle/>
          <a:p>
            <a:r>
              <a:rPr lang="fr-FR" dirty="0" smtClean="0"/>
              <a:t>Le système de la propriété intellectuelle est conçu pour protéger les réalisations intellectuelles de l’humanité, non seulement au niveau national, mais aussi par-delà les frontières. De nombreux produits élaborés grâce à la propriété intellectuelle, comme les films d’Hollywood, les vins français et les machines-outils de précision allemandes, ont traversé les frontières nationales à destination d’autres pays. Or, si ces produits ne bénéficient pas, dans les autres pays, d’une protection pour la propriété intellectuelle qu’ils contiennent, ils peuvent être librement contrefaits et plagiés au grand détriment des titulaires des droits. Pour résoudre le problème de la protection internationale des droits de propriété intellectuelle, les pays signent des traités internationaux de façon à aligner et à harmoniser le mieux possible leurs régimes de propriété intellectuelle.</a:t>
            </a:r>
            <a:endParaRPr lang="fr-FR" dirty="0"/>
          </a:p>
        </p:txBody>
      </p:sp>
      <p:sp>
        <p:nvSpPr>
          <p:cNvPr id="7" name="Rectangle 6"/>
          <p:cNvSpPr/>
          <p:nvPr/>
        </p:nvSpPr>
        <p:spPr>
          <a:xfrm>
            <a:off x="1470991" y="5803301"/>
            <a:ext cx="6096000" cy="923330"/>
          </a:xfrm>
          <a:prstGeom prst="rect">
            <a:avLst/>
          </a:prstGeom>
        </p:spPr>
        <p:txBody>
          <a:bodyPr>
            <a:spAutoFit/>
          </a:bodyPr>
          <a:lstStyle/>
          <a:p>
            <a:r>
              <a:rPr lang="fr-FR" dirty="0" smtClean="0"/>
              <a:t>la propriété intellectuelle joue un rôle important dans le progrès économique et social car elle “ajoute le combustible de l’intérêt à l’étincelle du génie” (Abraham Lincoln).</a:t>
            </a:r>
            <a:endParaRPr lang="fr-FR" dirty="0"/>
          </a:p>
        </p:txBody>
      </p:sp>
    </p:spTree>
    <p:extLst>
      <p:ext uri="{BB962C8B-B14F-4D97-AF65-F5344CB8AC3E}">
        <p14:creationId xmlns:p14="http://schemas.microsoft.com/office/powerpoint/2010/main" val="14951734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42121" y="680687"/>
            <a:ext cx="6096000" cy="923330"/>
          </a:xfrm>
          <a:prstGeom prst="rect">
            <a:avLst/>
          </a:prstGeom>
        </p:spPr>
        <p:txBody>
          <a:bodyPr>
            <a:spAutoFit/>
          </a:bodyPr>
          <a:lstStyle/>
          <a:p>
            <a:r>
              <a:rPr lang="fr-FR" b="1" dirty="0"/>
              <a:t>8</a:t>
            </a:r>
            <a:r>
              <a:rPr lang="fr-FR" b="1" dirty="0" smtClean="0"/>
              <a:t>. Quels sont les moyens de recours disponibles pour remédier à une atteinte portée à des droits de propriété intellectuelle?</a:t>
            </a:r>
            <a:endParaRPr lang="fr-FR" b="1" dirty="0"/>
          </a:p>
        </p:txBody>
      </p:sp>
      <p:sp>
        <p:nvSpPr>
          <p:cNvPr id="5" name="Rectangle 4"/>
          <p:cNvSpPr/>
          <p:nvPr/>
        </p:nvSpPr>
        <p:spPr>
          <a:xfrm>
            <a:off x="609600" y="1816991"/>
            <a:ext cx="6096000" cy="2031325"/>
          </a:xfrm>
          <a:prstGeom prst="rect">
            <a:avLst/>
          </a:prstGeom>
        </p:spPr>
        <p:txBody>
          <a:bodyPr>
            <a:spAutoFit/>
          </a:bodyPr>
          <a:lstStyle/>
          <a:p>
            <a:r>
              <a:rPr lang="fr-FR" dirty="0" smtClean="0"/>
              <a:t>Comme dans le cas des titulaires de droits de propriété classiques, les titulaires de droits de propriété intellectuelle doivent engager une procédure au civil ou recourir à l’arbitrage ou à la médiation lorsqu’il est porté atteinte à leurs droits. Les voies de recours judiciaires sont les injonctions, les ordonnances visant à faire cesser l’atteinte et les dommages-intérêts, par exemple.</a:t>
            </a:r>
            <a:endParaRPr lang="fr-FR" dirty="0"/>
          </a:p>
        </p:txBody>
      </p:sp>
      <p:sp>
        <p:nvSpPr>
          <p:cNvPr id="6" name="Rectangle 5"/>
          <p:cNvSpPr/>
          <p:nvPr/>
        </p:nvSpPr>
        <p:spPr>
          <a:xfrm>
            <a:off x="609600" y="3848316"/>
            <a:ext cx="6096000" cy="923330"/>
          </a:xfrm>
          <a:prstGeom prst="rect">
            <a:avLst/>
          </a:prstGeom>
        </p:spPr>
        <p:txBody>
          <a:bodyPr>
            <a:spAutoFit/>
          </a:bodyPr>
          <a:lstStyle/>
          <a:p>
            <a:r>
              <a:rPr lang="fr-FR" dirty="0" smtClean="0"/>
              <a:t>les dommages-intérêts </a:t>
            </a:r>
            <a:r>
              <a:rPr lang="ar-DZ" dirty="0" smtClean="0"/>
              <a:t>الأضرار</a:t>
            </a:r>
            <a:r>
              <a:rPr lang="fr-FR" dirty="0" smtClean="0"/>
              <a:t> versés en raison de l’atteinte peuvent inclure les dépenses raisonnables encourues par le titulaire des droits, par exemple les honoraires d’avocat.</a:t>
            </a:r>
            <a:endParaRPr lang="fr-FR" dirty="0"/>
          </a:p>
        </p:txBody>
      </p:sp>
    </p:spTree>
    <p:extLst>
      <p:ext uri="{BB962C8B-B14F-4D97-AF65-F5344CB8AC3E}">
        <p14:creationId xmlns:p14="http://schemas.microsoft.com/office/powerpoint/2010/main" val="2010699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16834" y="587922"/>
            <a:ext cx="6096000" cy="646331"/>
          </a:xfrm>
          <a:prstGeom prst="rect">
            <a:avLst/>
          </a:prstGeom>
        </p:spPr>
        <p:txBody>
          <a:bodyPr>
            <a:spAutoFit/>
          </a:bodyPr>
          <a:lstStyle/>
          <a:p>
            <a:r>
              <a:rPr lang="fr-FR" b="1" dirty="0" smtClean="0"/>
              <a:t>10. Comment la propriété intellectuelle est-elle administrée dans le monde?</a:t>
            </a:r>
            <a:endParaRPr lang="fr-FR" b="1" dirty="0"/>
          </a:p>
        </p:txBody>
      </p:sp>
      <p:sp>
        <p:nvSpPr>
          <p:cNvPr id="5" name="Rectangle 4"/>
          <p:cNvSpPr/>
          <p:nvPr/>
        </p:nvSpPr>
        <p:spPr>
          <a:xfrm>
            <a:off x="715618" y="1551947"/>
            <a:ext cx="6096000" cy="2308324"/>
          </a:xfrm>
          <a:prstGeom prst="rect">
            <a:avLst/>
          </a:prstGeom>
        </p:spPr>
        <p:txBody>
          <a:bodyPr>
            <a:spAutoFit/>
          </a:bodyPr>
          <a:lstStyle/>
          <a:p>
            <a:r>
              <a:rPr lang="fr-FR" dirty="0" smtClean="0"/>
              <a:t>La propriété intellectuelle est administrée dans le monde essentiellement selon trois modèles:</a:t>
            </a:r>
          </a:p>
          <a:p>
            <a:endParaRPr lang="fr-FR" dirty="0"/>
          </a:p>
          <a:p>
            <a:r>
              <a:rPr lang="fr-FR" dirty="0" smtClean="0"/>
              <a:t> </a:t>
            </a:r>
            <a:r>
              <a:rPr lang="fr-FR" b="1" dirty="0" smtClean="0"/>
              <a:t>1)</a:t>
            </a:r>
            <a:r>
              <a:rPr lang="fr-FR" dirty="0" smtClean="0"/>
              <a:t> Le modèle </a:t>
            </a:r>
            <a:r>
              <a:rPr lang="fr-FR" u="sng" dirty="0" smtClean="0"/>
              <a:t>quatre en un</a:t>
            </a:r>
            <a:r>
              <a:rPr lang="fr-FR" dirty="0" smtClean="0"/>
              <a:t>, selon lequel les brevets, les dessins et modèles industriels, les marques et le droit d’auteur sont gérés par un seul organe administratif; c’est le modèle en vigueur dans 40% des 192 membres de l’OMPI, dont le Canada, le Royaume-Uni et la Russie</a:t>
            </a:r>
            <a:endParaRPr lang="fr-FR" dirty="0"/>
          </a:p>
        </p:txBody>
      </p:sp>
      <p:sp>
        <p:nvSpPr>
          <p:cNvPr id="6" name="Rectangle 5"/>
          <p:cNvSpPr/>
          <p:nvPr/>
        </p:nvSpPr>
        <p:spPr>
          <a:xfrm>
            <a:off x="715618" y="3860271"/>
            <a:ext cx="6096000" cy="1477328"/>
          </a:xfrm>
          <a:prstGeom prst="rect">
            <a:avLst/>
          </a:prstGeom>
        </p:spPr>
        <p:txBody>
          <a:bodyPr>
            <a:spAutoFit/>
          </a:bodyPr>
          <a:lstStyle/>
          <a:p>
            <a:r>
              <a:rPr lang="fr-FR" b="1" dirty="0" smtClean="0"/>
              <a:t>2)</a:t>
            </a:r>
            <a:r>
              <a:rPr lang="fr-FR" dirty="0" smtClean="0"/>
              <a:t> Le modèle </a:t>
            </a:r>
            <a:r>
              <a:rPr lang="fr-FR" u="sng" dirty="0" smtClean="0"/>
              <a:t>trois en un</a:t>
            </a:r>
            <a:r>
              <a:rPr lang="fr-FR" dirty="0" smtClean="0"/>
              <a:t>, selon lequel les brevets, les dessins et modèles industriels et les marques sont administrés par un seul organe, le droit d’auteur étant géré séparément. Ce modèle est appliqué par environ la moitié des membres de l’OMPI, dont l'Allemagne, les États-Unis d'Amérique, la France et le Japon</a:t>
            </a:r>
            <a:endParaRPr lang="fr-FR" dirty="0"/>
          </a:p>
        </p:txBody>
      </p:sp>
      <p:sp>
        <p:nvSpPr>
          <p:cNvPr id="7" name="Rectangle 6"/>
          <p:cNvSpPr/>
          <p:nvPr/>
        </p:nvSpPr>
        <p:spPr>
          <a:xfrm>
            <a:off x="715618" y="5337599"/>
            <a:ext cx="6096000" cy="1477328"/>
          </a:xfrm>
          <a:prstGeom prst="rect">
            <a:avLst/>
          </a:prstGeom>
        </p:spPr>
        <p:txBody>
          <a:bodyPr>
            <a:spAutoFit/>
          </a:bodyPr>
          <a:lstStyle/>
          <a:p>
            <a:r>
              <a:rPr lang="fr-FR" b="1" dirty="0" smtClean="0"/>
              <a:t>3)</a:t>
            </a:r>
            <a:r>
              <a:rPr lang="fr-FR" dirty="0" smtClean="0"/>
              <a:t> Le modèle d’administration distincte, selon lequel les brevets, les marques et le droit d’auteur sont traités par des organes différents. Cette approche est adoptée par un petit nombre de pays, notamment l'Arabie saoudite, l'Égypte, la Grèce et le Pakistan</a:t>
            </a:r>
            <a:endParaRPr lang="fr-FR" dirty="0"/>
          </a:p>
        </p:txBody>
      </p:sp>
    </p:spTree>
    <p:extLst>
      <p:ext uri="{BB962C8B-B14F-4D97-AF65-F5344CB8AC3E}">
        <p14:creationId xmlns:p14="http://schemas.microsoft.com/office/powerpoint/2010/main" val="9772634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49268" y="1756706"/>
            <a:ext cx="6096000" cy="1200329"/>
          </a:xfrm>
          <a:prstGeom prst="rect">
            <a:avLst/>
          </a:prstGeom>
        </p:spPr>
        <p:txBody>
          <a:bodyPr>
            <a:spAutoFit/>
          </a:bodyPr>
          <a:lstStyle/>
          <a:p>
            <a:r>
              <a:rPr lang="fr-FR" dirty="0" smtClean="0"/>
              <a:t>Une invention est une solution technique, elle aussi une idée qui consiste à résoudre, par l’application de lois naturelles, un problème technique spécifique rencontré par des personnes dans leur travail et dans leur vie. </a:t>
            </a:r>
            <a:endParaRPr lang="fr-FR" dirty="0"/>
          </a:p>
        </p:txBody>
      </p:sp>
      <p:sp>
        <p:nvSpPr>
          <p:cNvPr id="5" name="Rectangle 4"/>
          <p:cNvSpPr/>
          <p:nvPr/>
        </p:nvSpPr>
        <p:spPr>
          <a:xfrm>
            <a:off x="1349268" y="1110302"/>
            <a:ext cx="2871876" cy="369332"/>
          </a:xfrm>
          <a:prstGeom prst="rect">
            <a:avLst/>
          </a:prstGeom>
        </p:spPr>
        <p:txBody>
          <a:bodyPr wrap="none">
            <a:spAutoFit/>
          </a:bodyPr>
          <a:lstStyle/>
          <a:p>
            <a:r>
              <a:rPr lang="fr-FR" b="1" dirty="0" smtClean="0"/>
              <a:t>Qu’est-ce qu’une invention?</a:t>
            </a:r>
            <a:endParaRPr lang="fr-FR" b="1" dirty="0"/>
          </a:p>
        </p:txBody>
      </p:sp>
      <p:sp>
        <p:nvSpPr>
          <p:cNvPr id="6" name="Rectangle 5"/>
          <p:cNvSpPr/>
          <p:nvPr/>
        </p:nvSpPr>
        <p:spPr>
          <a:xfrm>
            <a:off x="3957220" y="463898"/>
            <a:ext cx="4815870" cy="400110"/>
          </a:xfrm>
          <a:prstGeom prst="rect">
            <a:avLst/>
          </a:prstGeom>
        </p:spPr>
        <p:txBody>
          <a:bodyPr wrap="none">
            <a:spAutoFit/>
          </a:bodyPr>
          <a:lstStyle/>
          <a:p>
            <a:r>
              <a:rPr lang="fr-FR" sz="2000" b="1" i="1" dirty="0" smtClean="0"/>
              <a:t>Notions fondamentales du droit des brevets</a:t>
            </a:r>
            <a:endParaRPr lang="fr-FR" sz="2000" b="1" i="1" dirty="0"/>
          </a:p>
        </p:txBody>
      </p:sp>
    </p:spTree>
    <p:extLst>
      <p:ext uri="{BB962C8B-B14F-4D97-AF65-F5344CB8AC3E}">
        <p14:creationId xmlns:p14="http://schemas.microsoft.com/office/powerpoint/2010/main" val="2933750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74645" y="1601570"/>
            <a:ext cx="6096000" cy="3416320"/>
          </a:xfrm>
          <a:prstGeom prst="rect">
            <a:avLst/>
          </a:prstGeom>
        </p:spPr>
        <p:txBody>
          <a:bodyPr>
            <a:spAutoFit/>
          </a:bodyPr>
          <a:lstStyle/>
          <a:p>
            <a:r>
              <a:rPr lang="fr-FR" dirty="0" smtClean="0"/>
              <a:t> </a:t>
            </a:r>
            <a:endParaRPr lang="fr-FR" dirty="0"/>
          </a:p>
          <a:p>
            <a:r>
              <a:rPr lang="fr-FR" b="1" dirty="0" smtClean="0"/>
              <a:t>Non</a:t>
            </a:r>
            <a:r>
              <a:rPr lang="fr-FR" dirty="0" smtClean="0"/>
              <a:t> .Le titulaire du droit sur une création technique peut rechercher une protection au titre soit des </a:t>
            </a:r>
            <a:r>
              <a:rPr lang="fr-FR" u="sng" dirty="0" smtClean="0"/>
              <a:t>secrets d’affaires </a:t>
            </a:r>
            <a:r>
              <a:rPr lang="fr-FR" dirty="0" smtClean="0"/>
              <a:t>(renseignements non divulgués) soit du </a:t>
            </a:r>
            <a:r>
              <a:rPr lang="fr-FR" u="sng" dirty="0" smtClean="0"/>
              <a:t>système des brevets</a:t>
            </a:r>
            <a:r>
              <a:rPr lang="fr-FR" dirty="0" smtClean="0"/>
              <a:t>. En vertu du droit des brevets, les titulaires doivent divulguer leurs créations en contrepartie de la protection, apportant ainsi leur contribution à la société, et l’invention tombe dans le domaine public à l’expiration du brevet. Les titulaires de secrets d’affaires, quant à eux, préservent la confidentialité de leurs solutions techniques, raison pour laquelle ils bénéficient d’une protection plus faible que celle accordée aux titulaires de brevets.</a:t>
            </a:r>
            <a:endParaRPr lang="fr-FR" dirty="0"/>
          </a:p>
        </p:txBody>
      </p:sp>
      <p:sp>
        <p:nvSpPr>
          <p:cNvPr id="5" name="Rectangle 4"/>
          <p:cNvSpPr/>
          <p:nvPr/>
        </p:nvSpPr>
        <p:spPr>
          <a:xfrm>
            <a:off x="874645" y="1048004"/>
            <a:ext cx="6096000" cy="646331"/>
          </a:xfrm>
          <a:prstGeom prst="rect">
            <a:avLst/>
          </a:prstGeom>
        </p:spPr>
        <p:txBody>
          <a:bodyPr>
            <a:spAutoFit/>
          </a:bodyPr>
          <a:lstStyle/>
          <a:p>
            <a:r>
              <a:rPr lang="fr-FR" b="1" dirty="0" smtClean="0"/>
              <a:t>Les inventions peuvent-elles être protégées uniquement par un brevet? </a:t>
            </a:r>
            <a:endParaRPr lang="fr-FR" b="1" dirty="0" smtClean="0"/>
          </a:p>
        </p:txBody>
      </p:sp>
      <p:sp>
        <p:nvSpPr>
          <p:cNvPr id="6" name="Rectangle 5"/>
          <p:cNvSpPr/>
          <p:nvPr/>
        </p:nvSpPr>
        <p:spPr>
          <a:xfrm>
            <a:off x="4134021" y="401889"/>
            <a:ext cx="4374531" cy="369332"/>
          </a:xfrm>
          <a:prstGeom prst="rect">
            <a:avLst/>
          </a:prstGeom>
        </p:spPr>
        <p:txBody>
          <a:bodyPr wrap="none">
            <a:spAutoFit/>
          </a:bodyPr>
          <a:lstStyle/>
          <a:p>
            <a:r>
              <a:rPr lang="fr-FR" b="1" i="1" dirty="0" smtClean="0"/>
              <a:t>Notions fondamentales du droit des brevets</a:t>
            </a:r>
            <a:endParaRPr lang="fr-FR" b="1" i="1" dirty="0"/>
          </a:p>
        </p:txBody>
      </p:sp>
    </p:spTree>
    <p:extLst>
      <p:ext uri="{BB962C8B-B14F-4D97-AF65-F5344CB8AC3E}">
        <p14:creationId xmlns:p14="http://schemas.microsoft.com/office/powerpoint/2010/main" val="234071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37340" y="964960"/>
            <a:ext cx="4472315" cy="369332"/>
          </a:xfrm>
          <a:prstGeom prst="rect">
            <a:avLst/>
          </a:prstGeom>
        </p:spPr>
        <p:txBody>
          <a:bodyPr wrap="none">
            <a:spAutoFit/>
          </a:bodyPr>
          <a:lstStyle/>
          <a:p>
            <a:r>
              <a:rPr lang="fr-FR" b="1" dirty="0" smtClean="0"/>
              <a:t>Qu’est-ce qu’un dessin ou modèle industriel?</a:t>
            </a:r>
            <a:endParaRPr lang="fr-FR" b="1" dirty="0"/>
          </a:p>
        </p:txBody>
      </p:sp>
      <p:sp>
        <p:nvSpPr>
          <p:cNvPr id="5" name="Rectangle 4"/>
          <p:cNvSpPr/>
          <p:nvPr/>
        </p:nvSpPr>
        <p:spPr>
          <a:xfrm>
            <a:off x="4134021" y="401889"/>
            <a:ext cx="4374531" cy="369332"/>
          </a:xfrm>
          <a:prstGeom prst="rect">
            <a:avLst/>
          </a:prstGeom>
        </p:spPr>
        <p:txBody>
          <a:bodyPr wrap="none">
            <a:spAutoFit/>
          </a:bodyPr>
          <a:lstStyle/>
          <a:p>
            <a:r>
              <a:rPr lang="fr-FR" b="1" i="1" dirty="0" smtClean="0"/>
              <a:t>Notions fondamentales du droit des brevets</a:t>
            </a:r>
            <a:endParaRPr lang="fr-FR" b="1" i="1" dirty="0"/>
          </a:p>
        </p:txBody>
      </p:sp>
      <p:sp>
        <p:nvSpPr>
          <p:cNvPr id="6" name="Rectangle 5"/>
          <p:cNvSpPr/>
          <p:nvPr/>
        </p:nvSpPr>
        <p:spPr>
          <a:xfrm>
            <a:off x="861392" y="1528031"/>
            <a:ext cx="6096000" cy="2031325"/>
          </a:xfrm>
          <a:prstGeom prst="rect">
            <a:avLst/>
          </a:prstGeom>
        </p:spPr>
        <p:txBody>
          <a:bodyPr>
            <a:spAutoFit/>
          </a:bodyPr>
          <a:lstStyle/>
          <a:p>
            <a:r>
              <a:rPr lang="fr-FR" dirty="0" smtClean="0"/>
              <a:t>Souvent dénommés simplement “dessins et modèles”, les dessins et modèles industriels sont protégés dans le monde entier par divers moyens juridiques. Les dessins et modèles industriels sont des droits de propriété intellectuelle qui protègent </a:t>
            </a:r>
            <a:r>
              <a:rPr lang="fr-FR" u="sng" dirty="0" smtClean="0"/>
              <a:t>l’aspect esthétique </a:t>
            </a:r>
            <a:r>
              <a:rPr lang="fr-FR" dirty="0" smtClean="0"/>
              <a:t>d’un produit; autrement dit, ils protègent </a:t>
            </a:r>
            <a:r>
              <a:rPr lang="fr-FR" u="sng" dirty="0" smtClean="0"/>
              <a:t>sa forme</a:t>
            </a:r>
            <a:r>
              <a:rPr lang="fr-FR" dirty="0" smtClean="0"/>
              <a:t> plutôt que sa fonction, laquelle est protégée par un brevet</a:t>
            </a:r>
            <a:endParaRPr lang="fr-FR" dirty="0"/>
          </a:p>
        </p:txBody>
      </p:sp>
      <p:sp>
        <p:nvSpPr>
          <p:cNvPr id="7" name="Rectangle 6"/>
          <p:cNvSpPr/>
          <p:nvPr/>
        </p:nvSpPr>
        <p:spPr>
          <a:xfrm>
            <a:off x="861392" y="3559356"/>
            <a:ext cx="6096000" cy="2031325"/>
          </a:xfrm>
          <a:prstGeom prst="rect">
            <a:avLst/>
          </a:prstGeom>
        </p:spPr>
        <p:txBody>
          <a:bodyPr>
            <a:spAutoFit/>
          </a:bodyPr>
          <a:lstStyle/>
          <a:p>
            <a:r>
              <a:rPr lang="fr-FR" dirty="0" smtClean="0"/>
              <a:t>Le dessin ou modèle industriel couvre les aspects esthétiques appliqués à l’égard d’un </a:t>
            </a:r>
            <a:r>
              <a:rPr lang="fr-FR" u="sng" dirty="0" smtClean="0"/>
              <a:t>produit déterminé</a:t>
            </a:r>
            <a:r>
              <a:rPr lang="fr-FR" dirty="0" smtClean="0"/>
              <a:t>. C’est pourquoi certaines œuvres artistiques, calligraphiques ou photographiques peuvent ne pas être susceptibles de protection au titre des dessins et modèles industriels; dans ce cas, elles peuvent prétendre à une protection au </a:t>
            </a:r>
            <a:r>
              <a:rPr lang="fr-FR" u="sng" dirty="0" smtClean="0"/>
              <a:t>titre du droit d’auteur.</a:t>
            </a:r>
            <a:endParaRPr lang="fr-FR" u="sng" dirty="0"/>
          </a:p>
        </p:txBody>
      </p:sp>
    </p:spTree>
    <p:extLst>
      <p:ext uri="{BB962C8B-B14F-4D97-AF65-F5344CB8AC3E}">
        <p14:creationId xmlns:p14="http://schemas.microsoft.com/office/powerpoint/2010/main" val="16495248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34021" y="401889"/>
            <a:ext cx="4374531" cy="369332"/>
          </a:xfrm>
          <a:prstGeom prst="rect">
            <a:avLst/>
          </a:prstGeom>
        </p:spPr>
        <p:txBody>
          <a:bodyPr wrap="none">
            <a:spAutoFit/>
          </a:bodyPr>
          <a:lstStyle/>
          <a:p>
            <a:r>
              <a:rPr lang="fr-FR" b="1" i="1" dirty="0" smtClean="0"/>
              <a:t>Notions fondamentales du droit des brevets</a:t>
            </a:r>
            <a:endParaRPr lang="fr-FR" b="1" i="1" dirty="0"/>
          </a:p>
        </p:txBody>
      </p:sp>
      <p:sp>
        <p:nvSpPr>
          <p:cNvPr id="5" name="Rectangle 4"/>
          <p:cNvSpPr/>
          <p:nvPr/>
        </p:nvSpPr>
        <p:spPr>
          <a:xfrm>
            <a:off x="737340" y="1349273"/>
            <a:ext cx="10977582" cy="4893647"/>
          </a:xfrm>
          <a:prstGeom prst="rect">
            <a:avLst/>
          </a:prstGeom>
        </p:spPr>
        <p:txBody>
          <a:bodyPr wrap="square">
            <a:spAutoFit/>
          </a:bodyPr>
          <a:lstStyle/>
          <a:p>
            <a:r>
              <a:rPr lang="fr-FR" sz="2400" b="1" u="sng" dirty="0" smtClean="0"/>
              <a:t>Exercice</a:t>
            </a:r>
          </a:p>
          <a:p>
            <a:endParaRPr lang="fr-FR" b="1" dirty="0"/>
          </a:p>
          <a:p>
            <a:r>
              <a:rPr lang="fr-FR" b="1" dirty="0" smtClean="0"/>
              <a:t>Citer la différence entre protection d’une invention , protection d’un dessin industriel et droit d’auteur ??</a:t>
            </a:r>
          </a:p>
          <a:p>
            <a:endParaRPr lang="fr-FR" b="1" dirty="0"/>
          </a:p>
          <a:p>
            <a:r>
              <a:rPr lang="fr-FR" b="1" dirty="0" smtClean="0"/>
              <a:t>Protection d’une invention …………………………………………………………………………………………………………………………………………………………………</a:t>
            </a:r>
          </a:p>
          <a:p>
            <a:r>
              <a:rPr lang="fr-FR" b="1" dirty="0" smtClean="0"/>
              <a:t>…………………………………………………………………………………………………………………………………………………………………</a:t>
            </a:r>
          </a:p>
          <a:p>
            <a:endParaRPr lang="fr-FR" b="1" dirty="0"/>
          </a:p>
          <a:p>
            <a:r>
              <a:rPr lang="fr-FR" b="1" dirty="0" smtClean="0"/>
              <a:t>Protection d’un dessin</a:t>
            </a:r>
          </a:p>
          <a:p>
            <a:endParaRPr lang="fr-FR" b="1" dirty="0"/>
          </a:p>
          <a:p>
            <a:r>
              <a:rPr lang="fr-FR" b="1" dirty="0" smtClean="0"/>
              <a:t>…………………………………………………………………………………………………………………………………………………………………</a:t>
            </a:r>
          </a:p>
          <a:p>
            <a:r>
              <a:rPr lang="fr-FR" b="1" dirty="0" smtClean="0"/>
              <a:t>………………………………………………………………………………………………………………………………………………………………..</a:t>
            </a:r>
          </a:p>
          <a:p>
            <a:endParaRPr lang="fr-FR" b="1" dirty="0"/>
          </a:p>
          <a:p>
            <a:r>
              <a:rPr lang="fr-FR" b="1" dirty="0" smtClean="0"/>
              <a:t>Protection par un droit d’auteur</a:t>
            </a:r>
          </a:p>
          <a:p>
            <a:endParaRPr lang="fr-FR" b="1" dirty="0"/>
          </a:p>
          <a:p>
            <a:r>
              <a:rPr lang="fr-FR" b="1" dirty="0" smtClean="0"/>
              <a:t>………………………………………………………………………………………………………………………………………………….;……………….</a:t>
            </a:r>
          </a:p>
          <a:p>
            <a:r>
              <a:rPr lang="fr-FR" b="1" dirty="0" smtClean="0"/>
              <a:t>……………………………………………………………………………………………………………………………………………………………………;</a:t>
            </a:r>
            <a:endParaRPr lang="fr-FR" b="1" dirty="0"/>
          </a:p>
        </p:txBody>
      </p:sp>
    </p:spTree>
    <p:extLst>
      <p:ext uri="{BB962C8B-B14F-4D97-AF65-F5344CB8AC3E}">
        <p14:creationId xmlns:p14="http://schemas.microsoft.com/office/powerpoint/2010/main" val="3792317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99930" y="1801144"/>
            <a:ext cx="6096000" cy="923330"/>
          </a:xfrm>
          <a:prstGeom prst="rect">
            <a:avLst/>
          </a:prstGeom>
        </p:spPr>
        <p:txBody>
          <a:bodyPr>
            <a:spAutoFit/>
          </a:bodyPr>
          <a:lstStyle/>
          <a:p>
            <a:r>
              <a:rPr lang="fr-FR" b="0" i="0" dirty="0" smtClean="0">
                <a:solidFill>
                  <a:srgbClr val="535353"/>
                </a:solidFill>
                <a:effectLst/>
                <a:latin typeface="Arial" panose="020B0604020202020204" pitchFamily="34" charset="0"/>
              </a:rPr>
              <a:t>Le droit d’auteur protège les ouvrages originaux des auteurs, tandis que les brevets d’invention protègent des inventions et des découvertes.</a:t>
            </a:r>
            <a:endParaRPr lang="fr-FR" dirty="0"/>
          </a:p>
        </p:txBody>
      </p:sp>
      <p:sp>
        <p:nvSpPr>
          <p:cNvPr id="5" name="Rectangle 4"/>
          <p:cNvSpPr/>
          <p:nvPr/>
        </p:nvSpPr>
        <p:spPr>
          <a:xfrm>
            <a:off x="1099930" y="1283012"/>
            <a:ext cx="1802929" cy="369332"/>
          </a:xfrm>
          <a:prstGeom prst="rect">
            <a:avLst/>
          </a:prstGeom>
        </p:spPr>
        <p:txBody>
          <a:bodyPr wrap="none">
            <a:spAutoFit/>
          </a:bodyPr>
          <a:lstStyle/>
          <a:p>
            <a:r>
              <a:rPr lang="fr-FR" b="1" u="sng" dirty="0" smtClean="0"/>
              <a:t>Solution Exercice</a:t>
            </a:r>
            <a:endParaRPr lang="fr-FR" b="1" u="sng" dirty="0" smtClean="0"/>
          </a:p>
        </p:txBody>
      </p:sp>
      <p:sp>
        <p:nvSpPr>
          <p:cNvPr id="6" name="Rectangle 5"/>
          <p:cNvSpPr/>
          <p:nvPr/>
        </p:nvSpPr>
        <p:spPr>
          <a:xfrm>
            <a:off x="1099930" y="2758757"/>
            <a:ext cx="6096000" cy="1477328"/>
          </a:xfrm>
          <a:prstGeom prst="rect">
            <a:avLst/>
          </a:prstGeom>
        </p:spPr>
        <p:txBody>
          <a:bodyPr>
            <a:spAutoFit/>
          </a:bodyPr>
          <a:lstStyle/>
          <a:p>
            <a:r>
              <a:rPr lang="fr-FR" b="0" i="0" dirty="0" smtClean="0">
                <a:solidFill>
                  <a:srgbClr val="3B3B3B"/>
                </a:solidFill>
                <a:effectLst/>
                <a:latin typeface="Arial" panose="020B0604020202020204" pitchFamily="34" charset="0"/>
              </a:rPr>
              <a:t>le propriétaire d’un dessin ou modèle industriel enregistré ou le titulaire d’un </a:t>
            </a:r>
            <a:r>
              <a:rPr lang="fr-FR" b="0" i="0" u="none" strike="noStrike" dirty="0" smtClean="0">
                <a:solidFill>
                  <a:srgbClr val="6F91C8"/>
                </a:solidFill>
                <a:effectLst/>
                <a:latin typeface="Arial" panose="020B0604020202020204" pitchFamily="34" charset="0"/>
                <a:hlinkClick r:id="rId2"/>
              </a:rPr>
              <a:t>brevet de dessin ou modèle</a:t>
            </a:r>
            <a:r>
              <a:rPr lang="fr-FR" b="0" i="0" dirty="0" smtClean="0">
                <a:solidFill>
                  <a:srgbClr val="3B3B3B"/>
                </a:solidFill>
                <a:effectLst/>
                <a:latin typeface="Arial" panose="020B0604020202020204" pitchFamily="34" charset="0"/>
              </a:rPr>
              <a:t> a le droit d’interdire à tout tiers de fabriquer, de vendre ou d’importer des articles portant ou comportant un dessin ou modèle qui est, en totalité ou pour une part substantielle,</a:t>
            </a:r>
            <a:endParaRPr lang="fr-FR" dirty="0"/>
          </a:p>
        </p:txBody>
      </p:sp>
    </p:spTree>
    <p:extLst>
      <p:ext uri="{BB962C8B-B14F-4D97-AF65-F5344CB8AC3E}">
        <p14:creationId xmlns:p14="http://schemas.microsoft.com/office/powerpoint/2010/main" val="20653454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1447" y="885447"/>
            <a:ext cx="3865802" cy="369332"/>
          </a:xfrm>
          <a:prstGeom prst="rect">
            <a:avLst/>
          </a:prstGeom>
        </p:spPr>
        <p:txBody>
          <a:bodyPr wrap="none">
            <a:spAutoFit/>
          </a:bodyPr>
          <a:lstStyle/>
          <a:p>
            <a:r>
              <a:rPr lang="fr-FR" b="1" i="1" dirty="0" smtClean="0"/>
              <a:t>Qu’est-ce que le critère de nouveauté?</a:t>
            </a:r>
            <a:endParaRPr lang="fr-FR" b="1" i="1" dirty="0"/>
          </a:p>
        </p:txBody>
      </p:sp>
      <p:sp>
        <p:nvSpPr>
          <p:cNvPr id="5" name="Rectangle 4"/>
          <p:cNvSpPr/>
          <p:nvPr/>
        </p:nvSpPr>
        <p:spPr>
          <a:xfrm>
            <a:off x="991447" y="1516080"/>
            <a:ext cx="6096000" cy="4801314"/>
          </a:xfrm>
          <a:prstGeom prst="rect">
            <a:avLst/>
          </a:prstGeom>
        </p:spPr>
        <p:txBody>
          <a:bodyPr>
            <a:spAutoFit/>
          </a:bodyPr>
          <a:lstStyle/>
          <a:p>
            <a:r>
              <a:rPr lang="fr-FR" dirty="0" smtClean="0"/>
              <a:t>Le système des brevets visant à protéger l’innovation, il faut créer quelque chose qui </a:t>
            </a:r>
            <a:r>
              <a:rPr lang="fr-FR" u="sng" dirty="0" smtClean="0"/>
              <a:t>n’existait nulle part </a:t>
            </a:r>
            <a:r>
              <a:rPr lang="fr-FR" dirty="0" smtClean="0"/>
              <a:t>dans le monde auparavant pour se voir délivrer un brevet. Si une solution technique </a:t>
            </a:r>
            <a:r>
              <a:rPr lang="fr-FR" u="sng" dirty="0" smtClean="0"/>
              <a:t>a déjà été publiée </a:t>
            </a:r>
            <a:r>
              <a:rPr lang="fr-FR" dirty="0" smtClean="0"/>
              <a:t>dans un livre ou un article, si un produit obtenu au moyen d’une solution technique a été </a:t>
            </a:r>
            <a:r>
              <a:rPr lang="fr-FR" u="sng" dirty="0" smtClean="0"/>
              <a:t>mis sur le marché </a:t>
            </a:r>
            <a:r>
              <a:rPr lang="fr-FR" dirty="0" smtClean="0"/>
              <a:t>ou si la solution technique est connue d’une autre façon du public, </a:t>
            </a:r>
            <a:r>
              <a:rPr lang="fr-FR" u="sng" dirty="0" smtClean="0"/>
              <a:t>le critère de nouveauté n’est pas observé.</a:t>
            </a:r>
            <a:r>
              <a:rPr lang="fr-FR" dirty="0" smtClean="0"/>
              <a:t> En outre, un brevet n’étant valable que dans une région déterminée, la formulation “quelque chose qui n’existait pas auparavant” peut être interprétée de deux manières. D’une part, elle peut renvoyer à quelque chose qui n’existait pas dans un pays donné, ce qui signifie qu’elle est d’une nouveauté relative. D’autre part, elle peut signifier </a:t>
            </a:r>
            <a:r>
              <a:rPr lang="fr-FR" dirty="0" smtClean="0"/>
              <a:t>que l’invention est nouvelle pour le monde entier, ce qui relève d’une nouveauté absolue. De nos jours, la plupart des pays adoptent le principe de nouveauté absolue.</a:t>
            </a:r>
          </a:p>
          <a:p>
            <a:endParaRPr lang="fr-FR" dirty="0"/>
          </a:p>
        </p:txBody>
      </p:sp>
    </p:spTree>
    <p:extLst>
      <p:ext uri="{BB962C8B-B14F-4D97-AF65-F5344CB8AC3E}">
        <p14:creationId xmlns:p14="http://schemas.microsoft.com/office/powerpoint/2010/main" val="36000834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25191" y="832437"/>
            <a:ext cx="3748783" cy="369332"/>
          </a:xfrm>
          <a:prstGeom prst="rect">
            <a:avLst/>
          </a:prstGeom>
        </p:spPr>
        <p:txBody>
          <a:bodyPr wrap="none">
            <a:spAutoFit/>
          </a:bodyPr>
          <a:lstStyle/>
          <a:p>
            <a:r>
              <a:rPr lang="fr-FR" b="1" dirty="0" smtClean="0"/>
              <a:t>Qu’est-ce que le critère d’inventivité?</a:t>
            </a:r>
            <a:endParaRPr lang="fr-FR" b="1" dirty="0"/>
          </a:p>
        </p:txBody>
      </p:sp>
      <p:sp>
        <p:nvSpPr>
          <p:cNvPr id="5" name="Rectangle 4"/>
          <p:cNvSpPr/>
          <p:nvPr/>
        </p:nvSpPr>
        <p:spPr>
          <a:xfrm>
            <a:off x="887895" y="1463071"/>
            <a:ext cx="6096000" cy="3970318"/>
          </a:xfrm>
          <a:prstGeom prst="rect">
            <a:avLst/>
          </a:prstGeom>
        </p:spPr>
        <p:txBody>
          <a:bodyPr>
            <a:spAutoFit/>
          </a:bodyPr>
          <a:lstStyle/>
          <a:p>
            <a:r>
              <a:rPr lang="fr-FR" dirty="0" smtClean="0"/>
              <a:t>Même si une invention est nouvelle, il est peu judicieux de la breveter si les améliorations ou la “valeur technique” qu’elle présente sont faibles. Pour résoudre ce problème, un critère plus strict d’inventivité, ou non-évidence, a été établi afin de déterminer la “valeur technique” d’une invention. Pour déterminer si l’invention présente un caractère inventif, parfois appelé “activité inventive”, il est nécessaire de procéder à l’analyse suivante: </a:t>
            </a:r>
          </a:p>
          <a:p>
            <a:pPr marL="342900" indent="-342900">
              <a:buAutoNum type="arabicParenR"/>
            </a:pPr>
            <a:r>
              <a:rPr lang="fr-FR" dirty="0" smtClean="0"/>
              <a:t>trouver, à des fins de comparaison, une solution technique qui soit la plus proche possible de la solution faisant l’objet de la demande;</a:t>
            </a:r>
          </a:p>
          <a:p>
            <a:r>
              <a:rPr lang="fr-FR" dirty="0" smtClean="0"/>
              <a:t> 2) relever les différences entre les deux solutions techniques; </a:t>
            </a:r>
          </a:p>
          <a:p>
            <a:r>
              <a:rPr lang="fr-FR" dirty="0" smtClean="0"/>
              <a:t> 3) évaluer les différences observées pour déterminer si elles sont faciles à découvrir.</a:t>
            </a:r>
            <a:endParaRPr lang="fr-FR" dirty="0"/>
          </a:p>
        </p:txBody>
      </p:sp>
    </p:spTree>
    <p:extLst>
      <p:ext uri="{BB962C8B-B14F-4D97-AF65-F5344CB8AC3E}">
        <p14:creationId xmlns:p14="http://schemas.microsoft.com/office/powerpoint/2010/main" val="26900897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42122" y="958983"/>
            <a:ext cx="6096000" cy="369332"/>
          </a:xfrm>
          <a:prstGeom prst="rect">
            <a:avLst/>
          </a:prstGeom>
        </p:spPr>
        <p:txBody>
          <a:bodyPr>
            <a:spAutoFit/>
          </a:bodyPr>
          <a:lstStyle/>
          <a:p>
            <a:r>
              <a:rPr lang="fr-FR" b="1" dirty="0" smtClean="0"/>
              <a:t>Quels droits sont accordés au titulaire d’un brevet délivré?</a:t>
            </a:r>
            <a:endParaRPr lang="fr-FR" b="1" dirty="0"/>
          </a:p>
        </p:txBody>
      </p:sp>
      <p:sp>
        <p:nvSpPr>
          <p:cNvPr id="5" name="Rectangle 4"/>
          <p:cNvSpPr/>
          <p:nvPr/>
        </p:nvSpPr>
        <p:spPr>
          <a:xfrm>
            <a:off x="742122" y="1613526"/>
            <a:ext cx="6096000" cy="2862322"/>
          </a:xfrm>
          <a:prstGeom prst="rect">
            <a:avLst/>
          </a:prstGeom>
        </p:spPr>
        <p:txBody>
          <a:bodyPr>
            <a:spAutoFit/>
          </a:bodyPr>
          <a:lstStyle/>
          <a:p>
            <a:r>
              <a:rPr lang="fr-FR" dirty="0" smtClean="0"/>
              <a:t>Après la délivrance d’un brevet, son titulaire a le droit </a:t>
            </a:r>
            <a:r>
              <a:rPr lang="fr-FR" u="sng" dirty="0" smtClean="0"/>
              <a:t>d’interdire aux tiers l’utilisation </a:t>
            </a:r>
            <a:r>
              <a:rPr lang="fr-FR" dirty="0" smtClean="0"/>
              <a:t>de sa technologie brevetée à des fins de fabrication. </a:t>
            </a:r>
            <a:r>
              <a:rPr lang="fr-FR" u="sng" dirty="0" smtClean="0"/>
              <a:t>Une telle </a:t>
            </a:r>
            <a:r>
              <a:rPr lang="fr-FR" u="sng" dirty="0" smtClean="0"/>
              <a:t>interdiction</a:t>
            </a:r>
            <a:r>
              <a:rPr lang="fr-FR" u="sng" dirty="0" smtClean="0"/>
              <a:t> </a:t>
            </a:r>
            <a:r>
              <a:rPr lang="fr-FR" dirty="0" smtClean="0"/>
              <a:t>comprend l</a:t>
            </a:r>
            <a:r>
              <a:rPr lang="fr-FR" u="sng" dirty="0" smtClean="0"/>
              <a:t>’utilisatio</a:t>
            </a:r>
            <a:r>
              <a:rPr lang="fr-FR" dirty="0" smtClean="0"/>
              <a:t>n, </a:t>
            </a:r>
            <a:r>
              <a:rPr lang="fr-FR" u="sng" dirty="0" smtClean="0"/>
              <a:t>la vente </a:t>
            </a:r>
            <a:r>
              <a:rPr lang="fr-FR" dirty="0" smtClean="0"/>
              <a:t>et l</a:t>
            </a:r>
            <a:r>
              <a:rPr lang="fr-FR" u="sng" dirty="0" smtClean="0"/>
              <a:t>’importation </a:t>
            </a:r>
            <a:r>
              <a:rPr lang="fr-FR" dirty="0" smtClean="0"/>
              <a:t>de produits brevetés. Pour autant, cela ne veut pas dire que le titulaire du brevet a obligatoirement le droit d’utiliser sa propre technologie brevetée. Si Hans améliore le brevet de Peter et fait par la suite breveter sa propre solution technique améliorée, la mise en œuvre par Peter de sa propre invention peut porter atteinte aux droits de Hans.</a:t>
            </a:r>
            <a:endParaRPr lang="fr-FR" dirty="0"/>
          </a:p>
        </p:txBody>
      </p:sp>
    </p:spTree>
    <p:extLst>
      <p:ext uri="{BB962C8B-B14F-4D97-AF65-F5344CB8AC3E}">
        <p14:creationId xmlns:p14="http://schemas.microsoft.com/office/powerpoint/2010/main" val="864567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40584" y="805934"/>
            <a:ext cx="4293548" cy="369332"/>
          </a:xfrm>
          <a:prstGeom prst="rect">
            <a:avLst/>
          </a:prstGeom>
        </p:spPr>
        <p:txBody>
          <a:bodyPr wrap="none">
            <a:spAutoFit/>
          </a:bodyPr>
          <a:lstStyle/>
          <a:p>
            <a:r>
              <a:rPr lang="fr-FR" b="1" dirty="0" smtClean="0"/>
              <a:t>2. Qu’est-ce que la propriété intellectuelle?</a:t>
            </a:r>
            <a:endParaRPr lang="fr-FR" b="1" dirty="0"/>
          </a:p>
        </p:txBody>
      </p:sp>
      <p:sp>
        <p:nvSpPr>
          <p:cNvPr id="5" name="Rectangle 4"/>
          <p:cNvSpPr/>
          <p:nvPr/>
        </p:nvSpPr>
        <p:spPr>
          <a:xfrm>
            <a:off x="808383" y="1325869"/>
            <a:ext cx="6096000" cy="4247317"/>
          </a:xfrm>
          <a:prstGeom prst="rect">
            <a:avLst/>
          </a:prstGeom>
        </p:spPr>
        <p:txBody>
          <a:bodyPr>
            <a:spAutoFit/>
          </a:bodyPr>
          <a:lstStyle/>
          <a:p>
            <a:r>
              <a:rPr lang="fr-FR" dirty="0" smtClean="0"/>
              <a:t>Le terme de “propriété intellectuelle” désigne collectivement les œuvres de l’esprit et les éléments incorporels du fonds de commerce, associés à l’entreprise, qui peuvent être protégés par la loi. Quant à savoir exactement ce qui devrait être protégé par la propriété intellectuelle, les législations diffèrent d’un pays à l’autre en fonction des interprétations de chaque régime de propriété intellectuelle. Ni la Convention instituant l’Organisation Mondiale de la Propriété Intellectuelle, ni l’Accord sur les aspects des droits de propriété intellectuelle qui touchent au commerce (Accord sur les ADPIC) ne donne de définition expresse de la propriété intellectuelle. En revanche, ils établissent plusieurs catégories de droits couverts par la propriété intellectuelle, et ils les énumèrent en ajoutant des définitions et des dispositions relatives à l’étendue de la protection qu’elles confèrent.</a:t>
            </a:r>
            <a:endParaRPr lang="fr-FR" dirty="0"/>
          </a:p>
        </p:txBody>
      </p:sp>
    </p:spTree>
    <p:extLst>
      <p:ext uri="{BB962C8B-B14F-4D97-AF65-F5344CB8AC3E}">
        <p14:creationId xmlns:p14="http://schemas.microsoft.com/office/powerpoint/2010/main" val="2589452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02365" y="1508806"/>
            <a:ext cx="6096000" cy="3416320"/>
          </a:xfrm>
          <a:prstGeom prst="rect">
            <a:avLst/>
          </a:prstGeom>
        </p:spPr>
        <p:txBody>
          <a:bodyPr>
            <a:spAutoFit/>
          </a:bodyPr>
          <a:lstStyle/>
          <a:p>
            <a:r>
              <a:rPr lang="fr-FR" dirty="0" smtClean="0"/>
              <a:t>la protection de la propriété intellectuelle repose sur les titres et les notions juridiques ci-après: 1) les brevets </a:t>
            </a:r>
            <a:r>
              <a:rPr lang="ar-DZ" dirty="0" smtClean="0"/>
              <a:t>براءة اختراع</a:t>
            </a:r>
            <a:r>
              <a:rPr lang="fr-FR" dirty="0" smtClean="0"/>
              <a:t> , comprenant les brevets d’invention, les modèles d’utilité, les dessins et modèles industriels  et les brevets de plante  2) le droit d’auteur et les droits connexes</a:t>
            </a:r>
            <a:r>
              <a:rPr lang="ar-DZ" dirty="0" smtClean="0"/>
              <a:t>حق المؤلف والحقوق المجاورة</a:t>
            </a:r>
            <a:r>
              <a:rPr lang="fr-FR" dirty="0" smtClean="0"/>
              <a:t> ; 3) les signes distinctifs </a:t>
            </a:r>
            <a:r>
              <a:rPr lang="ar-DZ" dirty="0" smtClean="0"/>
              <a:t>علامات مميزة</a:t>
            </a:r>
            <a:r>
              <a:rPr lang="fr-FR" dirty="0" smtClean="0"/>
              <a:t> utilisés dans le commerce comme les marques, les indications géographiques, les noms commerciaux et l’habillage commercial; 4) les obtentions végétales</a:t>
            </a:r>
            <a:r>
              <a:rPr lang="ar-DZ" dirty="0" smtClean="0"/>
              <a:t>أصناف نباتية</a:t>
            </a:r>
            <a:r>
              <a:rPr lang="fr-FR" dirty="0" smtClean="0"/>
              <a:t>  ; 5) les schémas de configuration de circuits intégrés; 6) les secrets d’affaires ou les renseignements non divulgués</a:t>
            </a:r>
            <a:r>
              <a:rPr lang="ar-DZ" dirty="0" smtClean="0"/>
              <a:t>معلومات غير مفصح عنها</a:t>
            </a:r>
            <a:r>
              <a:rPr lang="fr-FR" dirty="0" smtClean="0"/>
              <a:t> ; et 7) la répression de la concurrence déloyale </a:t>
            </a:r>
            <a:r>
              <a:rPr lang="ar-DZ" dirty="0" smtClean="0"/>
              <a:t>قمع المنافسة غير المشروعة</a:t>
            </a:r>
            <a:endParaRPr lang="fr-FR" dirty="0"/>
          </a:p>
        </p:txBody>
      </p:sp>
      <p:sp>
        <p:nvSpPr>
          <p:cNvPr id="5" name="Rectangle 4"/>
          <p:cNvSpPr/>
          <p:nvPr/>
        </p:nvSpPr>
        <p:spPr>
          <a:xfrm>
            <a:off x="640584" y="805934"/>
            <a:ext cx="4293548" cy="369332"/>
          </a:xfrm>
          <a:prstGeom prst="rect">
            <a:avLst/>
          </a:prstGeom>
        </p:spPr>
        <p:txBody>
          <a:bodyPr wrap="none">
            <a:spAutoFit/>
          </a:bodyPr>
          <a:lstStyle/>
          <a:p>
            <a:r>
              <a:rPr lang="fr-FR" b="1" dirty="0" smtClean="0"/>
              <a:t>2. Qu’est-ce que la propriété intellectuelle?</a:t>
            </a:r>
            <a:endParaRPr lang="fr-FR" b="1" dirty="0"/>
          </a:p>
        </p:txBody>
      </p:sp>
    </p:spTree>
    <p:extLst>
      <p:ext uri="{BB962C8B-B14F-4D97-AF65-F5344CB8AC3E}">
        <p14:creationId xmlns:p14="http://schemas.microsoft.com/office/powerpoint/2010/main" val="894230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27652" y="773452"/>
            <a:ext cx="6096000" cy="646331"/>
          </a:xfrm>
          <a:prstGeom prst="rect">
            <a:avLst/>
          </a:prstGeom>
        </p:spPr>
        <p:txBody>
          <a:bodyPr>
            <a:spAutoFit/>
          </a:bodyPr>
          <a:lstStyle/>
          <a:p>
            <a:r>
              <a:rPr lang="fr-FR" b="1" dirty="0" smtClean="0"/>
              <a:t>3. Quelles sont les catégories composant la propriété intellectuelle?</a:t>
            </a:r>
            <a:endParaRPr lang="fr-FR" b="1" dirty="0"/>
          </a:p>
        </p:txBody>
      </p:sp>
      <p:sp>
        <p:nvSpPr>
          <p:cNvPr id="5" name="Rectangle 4"/>
          <p:cNvSpPr/>
          <p:nvPr/>
        </p:nvSpPr>
        <p:spPr>
          <a:xfrm>
            <a:off x="834887" y="1663941"/>
            <a:ext cx="6096000" cy="1477328"/>
          </a:xfrm>
          <a:prstGeom prst="rect">
            <a:avLst/>
          </a:prstGeom>
        </p:spPr>
        <p:txBody>
          <a:bodyPr>
            <a:spAutoFit/>
          </a:bodyPr>
          <a:lstStyle/>
          <a:p>
            <a:r>
              <a:rPr lang="fr-FR" dirty="0" smtClean="0"/>
              <a:t>Il existe deux principaux modes de classification des droits de propriété intellectuelle. Le premier consiste à scinder la propriété intellectuelle en deux catégories, à savoir </a:t>
            </a:r>
            <a:r>
              <a:rPr lang="fr-FR" u="sng" dirty="0" smtClean="0"/>
              <a:t>le droit d’auteur  </a:t>
            </a:r>
            <a:r>
              <a:rPr lang="fr-FR" dirty="0" smtClean="0"/>
              <a:t>et la </a:t>
            </a:r>
            <a:r>
              <a:rPr lang="fr-FR" u="sng" dirty="0" smtClean="0"/>
              <a:t>propriété industrielle</a:t>
            </a:r>
            <a:r>
              <a:rPr lang="fr-FR" dirty="0" smtClean="0"/>
              <a:t>, ce qui revient à séparer le droit d’auteur des autres formes de propriété intellectuelle.</a:t>
            </a:r>
            <a:endParaRPr lang="fr-FR" dirty="0"/>
          </a:p>
        </p:txBody>
      </p:sp>
      <p:sp>
        <p:nvSpPr>
          <p:cNvPr id="6" name="Rectangle 5"/>
          <p:cNvSpPr/>
          <p:nvPr/>
        </p:nvSpPr>
        <p:spPr>
          <a:xfrm>
            <a:off x="834887" y="3662425"/>
            <a:ext cx="6096000" cy="2585323"/>
          </a:xfrm>
          <a:prstGeom prst="rect">
            <a:avLst/>
          </a:prstGeom>
        </p:spPr>
        <p:txBody>
          <a:bodyPr>
            <a:spAutoFit/>
          </a:bodyPr>
          <a:lstStyle/>
          <a:p>
            <a:r>
              <a:rPr lang="fr-FR" i="1" dirty="0" smtClean="0"/>
              <a:t>Qu’est-ce que la “propriété industrielle”? </a:t>
            </a:r>
            <a:r>
              <a:rPr lang="fr-FR" dirty="0" smtClean="0"/>
              <a:t>Si vous écrivez un livre, peignez un tableau ou composez de la musique pour votre propre plaisir, vous devenez l’auteur d’une œuvre de l’esprit qui sera normalement considérée comme protégée en vertu du “droit d’auteur”. En revanche, une œuvre de l’esprit utilisée dans l’industrie et le commerce proprement dits, ainsi que dans les industries agricoles et extractives, peut nécessiter une forme de protection différente et relever du domaine de la</a:t>
            </a:r>
          </a:p>
          <a:p>
            <a:r>
              <a:rPr lang="fr-FR" dirty="0" smtClean="0"/>
              <a:t>propriété industrielle.</a:t>
            </a:r>
            <a:endParaRPr lang="fr-FR" dirty="0"/>
          </a:p>
        </p:txBody>
      </p:sp>
    </p:spTree>
    <p:extLst>
      <p:ext uri="{BB962C8B-B14F-4D97-AF65-F5344CB8AC3E}">
        <p14:creationId xmlns:p14="http://schemas.microsoft.com/office/powerpoint/2010/main" val="1994570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49356" y="1529333"/>
            <a:ext cx="6096000" cy="3693319"/>
          </a:xfrm>
          <a:prstGeom prst="rect">
            <a:avLst/>
          </a:prstGeom>
        </p:spPr>
        <p:txBody>
          <a:bodyPr>
            <a:spAutoFit/>
          </a:bodyPr>
          <a:lstStyle/>
          <a:p>
            <a:r>
              <a:rPr lang="fr-FR" dirty="0" smtClean="0"/>
              <a:t>L’autre mode de classification consiste à diviser la propriété intellectuelle en œuvres de l’esprit et en signes distinctifs d’entreprise, c’est-à-dire à séparer les marques et indications géographiques  des autres formes de propriété intellectuelle. D’après cette classification, le brevet tire sa valeur de l’invention d’un inventeur et le droit d’auteur tire sa valeur de la création littéraire ou artistique de l’auteur, alors que la valeur d’une marque dépend de la renommée de celle-ci, et non de la créativité qui la sous-tend. Par exemple, la marque “Coca-Cola” vaut des milliards, mais sa valeur provient principalement de la réputation acquise par la société dans le cadre de ses opérations commerciales sur le long terme, plutôt que du dessin de la marque elle-même.</a:t>
            </a:r>
            <a:endParaRPr lang="fr-FR" dirty="0"/>
          </a:p>
        </p:txBody>
      </p:sp>
      <p:sp>
        <p:nvSpPr>
          <p:cNvPr id="5" name="Rectangle 4"/>
          <p:cNvSpPr/>
          <p:nvPr/>
        </p:nvSpPr>
        <p:spPr>
          <a:xfrm>
            <a:off x="649356" y="733696"/>
            <a:ext cx="6096000" cy="646331"/>
          </a:xfrm>
          <a:prstGeom prst="rect">
            <a:avLst/>
          </a:prstGeom>
        </p:spPr>
        <p:txBody>
          <a:bodyPr>
            <a:spAutoFit/>
          </a:bodyPr>
          <a:lstStyle/>
          <a:p>
            <a:r>
              <a:rPr lang="fr-FR" b="1" dirty="0" smtClean="0"/>
              <a:t>3. Quelles sont les catégories composant la propriété intellectuelle?</a:t>
            </a:r>
            <a:endParaRPr lang="fr-FR" b="1" dirty="0"/>
          </a:p>
        </p:txBody>
      </p:sp>
    </p:spTree>
    <p:extLst>
      <p:ext uri="{BB962C8B-B14F-4D97-AF65-F5344CB8AC3E}">
        <p14:creationId xmlns:p14="http://schemas.microsoft.com/office/powerpoint/2010/main" val="514418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77078" y="680687"/>
            <a:ext cx="8945218" cy="646331"/>
          </a:xfrm>
          <a:prstGeom prst="rect">
            <a:avLst/>
          </a:prstGeom>
        </p:spPr>
        <p:txBody>
          <a:bodyPr wrap="square">
            <a:spAutoFit/>
          </a:bodyPr>
          <a:lstStyle/>
          <a:p>
            <a:r>
              <a:rPr lang="fr-FR" b="1" dirty="0" smtClean="0"/>
              <a:t>5. Qu’est-ce que l’exclusivité de la</a:t>
            </a:r>
          </a:p>
          <a:p>
            <a:r>
              <a:rPr lang="fr-FR" b="1" dirty="0" smtClean="0"/>
              <a:t>propriété intellectuelle?</a:t>
            </a:r>
            <a:endParaRPr lang="fr-FR" b="1" dirty="0"/>
          </a:p>
        </p:txBody>
      </p:sp>
      <p:sp>
        <p:nvSpPr>
          <p:cNvPr id="5" name="Rectangle 4"/>
          <p:cNvSpPr/>
          <p:nvPr/>
        </p:nvSpPr>
        <p:spPr>
          <a:xfrm>
            <a:off x="569843" y="1571176"/>
            <a:ext cx="6096000" cy="1754326"/>
          </a:xfrm>
          <a:prstGeom prst="rect">
            <a:avLst/>
          </a:prstGeom>
        </p:spPr>
        <p:txBody>
          <a:bodyPr>
            <a:spAutoFit/>
          </a:bodyPr>
          <a:lstStyle/>
          <a:p>
            <a:r>
              <a:rPr lang="fr-FR" dirty="0" smtClean="0"/>
              <a:t>Le “titulaire du droit” de propriété intellectuelle bénéficie de l’exclusivité sur la propriété intellectuelle visée. Sans la permission du titulaire ou sans motif légal, nul n’est autorisé à utiliser celle-ci. Dans le cas des brevets et des marques, l’exclusivité signifie également que </a:t>
            </a:r>
            <a:r>
              <a:rPr lang="fr-FR" u="sng" dirty="0" smtClean="0"/>
              <a:t>deux titres de propriété </a:t>
            </a:r>
            <a:r>
              <a:rPr lang="fr-FR" dirty="0" smtClean="0"/>
              <a:t>intellectuelle </a:t>
            </a:r>
            <a:r>
              <a:rPr lang="fr-FR" u="sng" dirty="0" smtClean="0"/>
              <a:t>ne peuvent pas être identiques.</a:t>
            </a:r>
            <a:endParaRPr lang="fr-FR" u="sng" dirty="0"/>
          </a:p>
        </p:txBody>
      </p:sp>
      <p:sp>
        <p:nvSpPr>
          <p:cNvPr id="6" name="Rectangle 5"/>
          <p:cNvSpPr/>
          <p:nvPr/>
        </p:nvSpPr>
        <p:spPr>
          <a:xfrm>
            <a:off x="569843" y="3427777"/>
            <a:ext cx="6096000" cy="3416320"/>
          </a:xfrm>
          <a:prstGeom prst="rect">
            <a:avLst/>
          </a:prstGeom>
        </p:spPr>
        <p:txBody>
          <a:bodyPr>
            <a:spAutoFit/>
          </a:bodyPr>
          <a:lstStyle/>
          <a:p>
            <a:r>
              <a:rPr lang="fr-FR" dirty="0" smtClean="0"/>
              <a:t>Par exemple, si la société A dépose une </a:t>
            </a:r>
            <a:r>
              <a:rPr lang="fr-FR" u="sng" dirty="0" smtClean="0"/>
              <a:t>demande de brevet </a:t>
            </a:r>
            <a:r>
              <a:rPr lang="fr-FR" dirty="0" smtClean="0"/>
              <a:t>pour une </a:t>
            </a:r>
            <a:r>
              <a:rPr lang="fr-FR" u="sng" dirty="0" smtClean="0"/>
              <a:t>solution technique </a:t>
            </a:r>
            <a:r>
              <a:rPr lang="fr-FR" dirty="0" smtClean="0"/>
              <a:t>et se voit délivrer un brevet, d’autres entreprises </a:t>
            </a:r>
            <a:r>
              <a:rPr lang="fr-FR" u="sng" dirty="0" smtClean="0"/>
              <a:t>ne peuvent pas obtenir une protection </a:t>
            </a:r>
            <a:r>
              <a:rPr lang="fr-FR" dirty="0" smtClean="0"/>
              <a:t>par brevet pour la même solution technique. Toutefois, il est important de noter que l’exclusivité vise l’invention qui est protégée et non l’objet qui renferme l’invention. Par exemple, un </a:t>
            </a:r>
            <a:r>
              <a:rPr lang="fr-FR" b="1" i="1" dirty="0" smtClean="0"/>
              <a:t>smartphone</a:t>
            </a:r>
            <a:r>
              <a:rPr lang="fr-FR" dirty="0" smtClean="0"/>
              <a:t> qui incorpore un ou plusieurs brevets deviendra, une fois vendu, la propriété de l’acheteur, mais le titulaire des droits pourra invoquer les brevets correspondants</a:t>
            </a:r>
            <a:r>
              <a:rPr lang="ar-DZ" dirty="0" smtClean="0"/>
              <a:t>استدعاء براءات الاختراع المقابلة</a:t>
            </a:r>
            <a:r>
              <a:rPr lang="fr-FR" dirty="0" smtClean="0"/>
              <a:t>   pour empêcher quiconque de fabriquer ou de vendre des smartphones incorporant l’invention brevetée.</a:t>
            </a:r>
            <a:endParaRPr lang="fr-FR" dirty="0"/>
          </a:p>
        </p:txBody>
      </p:sp>
    </p:spTree>
    <p:extLst>
      <p:ext uri="{BB962C8B-B14F-4D97-AF65-F5344CB8AC3E}">
        <p14:creationId xmlns:p14="http://schemas.microsoft.com/office/powerpoint/2010/main" val="2155154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548165"/>
            <a:ext cx="6096000" cy="646331"/>
          </a:xfrm>
          <a:prstGeom prst="rect">
            <a:avLst/>
          </a:prstGeom>
        </p:spPr>
        <p:txBody>
          <a:bodyPr>
            <a:spAutoFit/>
          </a:bodyPr>
          <a:lstStyle/>
          <a:p>
            <a:r>
              <a:rPr lang="fr-FR" b="1" dirty="0" smtClean="0"/>
              <a:t>6. Qu’est-ce que le principe de territorialité de la propriété intellectuelle?</a:t>
            </a:r>
            <a:endParaRPr lang="fr-FR" b="1" dirty="0"/>
          </a:p>
        </p:txBody>
      </p:sp>
      <p:sp>
        <p:nvSpPr>
          <p:cNvPr id="6" name="Rectangle 5"/>
          <p:cNvSpPr/>
          <p:nvPr/>
        </p:nvSpPr>
        <p:spPr>
          <a:xfrm>
            <a:off x="609600" y="1372393"/>
            <a:ext cx="6096000" cy="1754326"/>
          </a:xfrm>
          <a:prstGeom prst="rect">
            <a:avLst/>
          </a:prstGeom>
        </p:spPr>
        <p:txBody>
          <a:bodyPr>
            <a:spAutoFit/>
          </a:bodyPr>
          <a:lstStyle/>
          <a:p>
            <a:r>
              <a:rPr lang="fr-FR" dirty="0" smtClean="0"/>
              <a:t>Le principe de territorialité </a:t>
            </a:r>
            <a:r>
              <a:rPr lang="ar-DZ" dirty="0" smtClean="0"/>
              <a:t>الإقليمية</a:t>
            </a:r>
            <a:r>
              <a:rPr lang="fr-FR" dirty="0" smtClean="0"/>
              <a:t>  de la propriété intellectuelle fait référence au fait que la propriété intellectuelle </a:t>
            </a:r>
            <a:r>
              <a:rPr lang="fr-FR" u="sng" dirty="0" smtClean="0"/>
              <a:t>n’est valable </a:t>
            </a:r>
            <a:r>
              <a:rPr lang="fr-FR" dirty="0" smtClean="0"/>
              <a:t>que </a:t>
            </a:r>
            <a:r>
              <a:rPr lang="fr-FR" u="sng" dirty="0" smtClean="0"/>
              <a:t>dans le pays </a:t>
            </a:r>
            <a:r>
              <a:rPr lang="fr-FR" dirty="0" smtClean="0"/>
              <a:t>dans lequel </a:t>
            </a:r>
            <a:r>
              <a:rPr lang="fr-FR" u="sng" dirty="0" smtClean="0"/>
              <a:t>les droits sont accordés </a:t>
            </a:r>
            <a:r>
              <a:rPr lang="fr-FR" dirty="0" smtClean="0"/>
              <a:t>ou reconnus. Cela signifie que, en principe, les droits de propriété intellectuelle acquis en vertu de la législation d’un pays sont valables uniquement sur le territoire de ce pays et non ailleurs.</a:t>
            </a:r>
            <a:endParaRPr lang="fr-FR" dirty="0"/>
          </a:p>
        </p:txBody>
      </p:sp>
      <p:sp>
        <p:nvSpPr>
          <p:cNvPr id="7" name="Rectangle 6"/>
          <p:cNvSpPr/>
          <p:nvPr/>
        </p:nvSpPr>
        <p:spPr>
          <a:xfrm>
            <a:off x="609600" y="3304616"/>
            <a:ext cx="6096000" cy="2308324"/>
          </a:xfrm>
          <a:prstGeom prst="rect">
            <a:avLst/>
          </a:prstGeom>
        </p:spPr>
        <p:txBody>
          <a:bodyPr>
            <a:spAutoFit/>
          </a:bodyPr>
          <a:lstStyle/>
          <a:p>
            <a:r>
              <a:rPr lang="fr-FR" dirty="0" smtClean="0"/>
              <a:t>Les brevets délivrés et les marques enregistrées pour une entreprise dans le pays A ne bénéficient pas de la protection dans le pays B, sauf si les deux pays sont parties à un accord bilatéral ou multilatéral concernant la propriété intellectuelle. En règle générale, pour que les brevets et les marques d’une entreprise soient protégés dans le pays B, celle-ci doit déposer une demande et obtenir la protection de sa propriété intellectuelle dans le pays B.</a:t>
            </a:r>
            <a:endParaRPr lang="fr-FR" dirty="0"/>
          </a:p>
        </p:txBody>
      </p:sp>
    </p:spTree>
    <p:extLst>
      <p:ext uri="{BB962C8B-B14F-4D97-AF65-F5344CB8AC3E}">
        <p14:creationId xmlns:p14="http://schemas.microsoft.com/office/powerpoint/2010/main" val="1769322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02365" y="1650689"/>
            <a:ext cx="6096000" cy="1754326"/>
          </a:xfrm>
          <a:prstGeom prst="rect">
            <a:avLst/>
          </a:prstGeom>
        </p:spPr>
        <p:txBody>
          <a:bodyPr>
            <a:spAutoFit/>
          </a:bodyPr>
          <a:lstStyle/>
          <a:p>
            <a:r>
              <a:rPr lang="fr-FR" dirty="0" smtClean="0"/>
              <a:t>À l’inverse, aucune restriction géographique ne vise les titres de propriété classiques: pour les touristes qui voyagent à travers le monde, où qu’ils se rendent, les vêtements, les téléphones mobiles, les appareils photo et autres biens qu’ils emportent avec eux sont protégés par les lois du pays qu’ils visitent.</a:t>
            </a:r>
            <a:endParaRPr lang="fr-FR" dirty="0"/>
          </a:p>
        </p:txBody>
      </p:sp>
      <p:sp>
        <p:nvSpPr>
          <p:cNvPr id="5" name="Rectangle 4"/>
          <p:cNvSpPr/>
          <p:nvPr/>
        </p:nvSpPr>
        <p:spPr>
          <a:xfrm>
            <a:off x="609600" y="548165"/>
            <a:ext cx="6096000" cy="646331"/>
          </a:xfrm>
          <a:prstGeom prst="rect">
            <a:avLst/>
          </a:prstGeom>
        </p:spPr>
        <p:txBody>
          <a:bodyPr>
            <a:spAutoFit/>
          </a:bodyPr>
          <a:lstStyle/>
          <a:p>
            <a:r>
              <a:rPr lang="fr-FR" b="1" dirty="0" smtClean="0"/>
              <a:t>6. Qu’est-ce que le principe de territorialité de la propriété intellectuelle?</a:t>
            </a:r>
            <a:endParaRPr lang="fr-FR" b="1" dirty="0"/>
          </a:p>
        </p:txBody>
      </p:sp>
    </p:spTree>
    <p:extLst>
      <p:ext uri="{BB962C8B-B14F-4D97-AF65-F5344CB8AC3E}">
        <p14:creationId xmlns:p14="http://schemas.microsoft.com/office/powerpoint/2010/main" val="37193508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75861" y="746948"/>
            <a:ext cx="6096000" cy="646331"/>
          </a:xfrm>
          <a:prstGeom prst="rect">
            <a:avLst/>
          </a:prstGeom>
        </p:spPr>
        <p:txBody>
          <a:bodyPr>
            <a:spAutoFit/>
          </a:bodyPr>
          <a:lstStyle/>
          <a:p>
            <a:r>
              <a:rPr lang="fr-FR" b="1" dirty="0" smtClean="0"/>
              <a:t>7. La protection de la propriété intellectuelle est-elle limitée dans le temps?</a:t>
            </a:r>
            <a:endParaRPr lang="fr-FR" b="1" dirty="0"/>
          </a:p>
        </p:txBody>
      </p:sp>
      <p:sp>
        <p:nvSpPr>
          <p:cNvPr id="5" name="Rectangle 4"/>
          <p:cNvSpPr/>
          <p:nvPr/>
        </p:nvSpPr>
        <p:spPr>
          <a:xfrm>
            <a:off x="675861" y="1730202"/>
            <a:ext cx="6096000" cy="1754326"/>
          </a:xfrm>
          <a:prstGeom prst="rect">
            <a:avLst/>
          </a:prstGeom>
        </p:spPr>
        <p:txBody>
          <a:bodyPr>
            <a:spAutoFit/>
          </a:bodyPr>
          <a:lstStyle/>
          <a:p>
            <a:r>
              <a:rPr lang="fr-FR" dirty="0" smtClean="0"/>
              <a:t>L’objet de la propriété intellectuelle n’est protégé que pendant une période limitée au-delà de laquelle il perd cette protection et tombe dans le domaine public. Lorsqu’un titre de propriété intellectuelle expire, toute personne peut utiliser la propriété intellectuelle qu’il protégeait, sans restrictions de la part du titulaire.</a:t>
            </a:r>
            <a:endParaRPr lang="fr-FR" dirty="0"/>
          </a:p>
        </p:txBody>
      </p:sp>
    </p:spTree>
    <p:extLst>
      <p:ext uri="{BB962C8B-B14F-4D97-AF65-F5344CB8AC3E}">
        <p14:creationId xmlns:p14="http://schemas.microsoft.com/office/powerpoint/2010/main" val="373291432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TotalTime>
  <Words>2336</Words>
  <Application>Microsoft Office PowerPoint</Application>
  <PresentationFormat>Grand écran</PresentationFormat>
  <Paragraphs>74</Paragraphs>
  <Slides>19</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19</vt:i4>
      </vt:variant>
    </vt:vector>
  </HeadingPairs>
  <TitlesOfParts>
    <vt:vector size="23" baseType="lpstr">
      <vt:lpstr>Arial</vt:lpstr>
      <vt:lpstr>Calibri</vt:lpstr>
      <vt:lpstr>Calibri Light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KIMEDIAS</dc:creator>
  <cp:lastModifiedBy>KIMEDIAS</cp:lastModifiedBy>
  <cp:revision>29</cp:revision>
  <dcterms:created xsi:type="dcterms:W3CDTF">2023-03-12T12:41:59Z</dcterms:created>
  <dcterms:modified xsi:type="dcterms:W3CDTF">2023-03-12T14:21:16Z</dcterms:modified>
</cp:coreProperties>
</file>