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Noto Sans Arabic Bold" charset="1" panose="020B0802040504020204"/>
      <p:regular r:id="rId17"/>
    </p:embeddedFont>
    <p:embeddedFont>
      <p:font typeface="Garet Bold" charset="1" panose="00000000000000000000"/>
      <p:regular r:id="rId18"/>
    </p:embeddedFont>
    <p:embeddedFont>
      <p:font typeface="Garet" charset="1" panose="00000000000000000000"/>
      <p:regular r:id="rId19"/>
    </p:embeddedFont>
    <p:embeddedFont>
      <p:font typeface="Open Sans" charset="1" panose="00000000000000000000"/>
      <p:regular r:id="rId20"/>
    </p:embeddedFont>
    <p:embeddedFont>
      <p:font typeface="Open Sans Bold"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jpe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jpeg" Type="http://schemas.openxmlformats.org/officeDocument/2006/relationships/image"/><Relationship Id="rId13" Target="../media/image10.jpeg" Type="http://schemas.openxmlformats.org/officeDocument/2006/relationships/image"/><Relationship Id="rId2" Target="../media/image1.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280805" y="2967568"/>
            <a:ext cx="1718426" cy="4351865"/>
            <a:chOff x="0" y="0"/>
            <a:chExt cx="452589" cy="1146170"/>
          </a:xfrm>
        </p:grpSpPr>
        <p:sp>
          <p:nvSpPr>
            <p:cNvPr name="Freeform 4" id="4"/>
            <p:cNvSpPr/>
            <p:nvPr/>
          </p:nvSpPr>
          <p:spPr>
            <a:xfrm flipH="false" flipV="false" rot="0">
              <a:off x="0" y="0"/>
              <a:ext cx="452589" cy="1146170"/>
            </a:xfrm>
            <a:custGeom>
              <a:avLst/>
              <a:gdLst/>
              <a:ahLst/>
              <a:cxnLst/>
              <a:rect r="r" b="b" t="t" l="l"/>
              <a:pathLst>
                <a:path h="1146170" w="452589">
                  <a:moveTo>
                    <a:pt x="112631" y="0"/>
                  </a:moveTo>
                  <a:lnTo>
                    <a:pt x="339958" y="0"/>
                  </a:lnTo>
                  <a:cubicBezTo>
                    <a:pt x="369830" y="0"/>
                    <a:pt x="398478" y="11866"/>
                    <a:pt x="419601" y="32989"/>
                  </a:cubicBezTo>
                  <a:cubicBezTo>
                    <a:pt x="440723" y="54111"/>
                    <a:pt x="452589" y="82759"/>
                    <a:pt x="452589" y="112631"/>
                  </a:cubicBezTo>
                  <a:lnTo>
                    <a:pt x="452589" y="1033539"/>
                  </a:lnTo>
                  <a:cubicBezTo>
                    <a:pt x="452589" y="1063411"/>
                    <a:pt x="440723" y="1092059"/>
                    <a:pt x="419601" y="1113181"/>
                  </a:cubicBezTo>
                  <a:cubicBezTo>
                    <a:pt x="398478" y="1134304"/>
                    <a:pt x="369830" y="1146170"/>
                    <a:pt x="339958" y="1146170"/>
                  </a:cubicBezTo>
                  <a:lnTo>
                    <a:pt x="112631" y="1146170"/>
                  </a:lnTo>
                  <a:cubicBezTo>
                    <a:pt x="82759" y="1146170"/>
                    <a:pt x="54111" y="1134304"/>
                    <a:pt x="32989" y="1113181"/>
                  </a:cubicBezTo>
                  <a:cubicBezTo>
                    <a:pt x="11866" y="1092059"/>
                    <a:pt x="0" y="1063411"/>
                    <a:pt x="0" y="1033539"/>
                  </a:cubicBezTo>
                  <a:lnTo>
                    <a:pt x="0" y="112631"/>
                  </a:lnTo>
                  <a:cubicBezTo>
                    <a:pt x="0" y="82759"/>
                    <a:pt x="11866" y="54111"/>
                    <a:pt x="32989" y="32989"/>
                  </a:cubicBezTo>
                  <a:cubicBezTo>
                    <a:pt x="54111" y="11866"/>
                    <a:pt x="82759" y="0"/>
                    <a:pt x="112631" y="0"/>
                  </a:cubicBezTo>
                  <a:close/>
                </a:path>
              </a:pathLst>
            </a:custGeom>
            <a:gradFill rotWithShape="true">
              <a:gsLst>
                <a:gs pos="0">
                  <a:srgbClr val="003060">
                    <a:alpha val="100000"/>
                  </a:srgbClr>
                </a:gs>
                <a:gs pos="100000">
                  <a:srgbClr val="003060">
                    <a:alpha val="0"/>
                  </a:srgbClr>
                </a:gs>
              </a:gsLst>
              <a:lin ang="0"/>
            </a:gradFill>
          </p:spPr>
        </p:sp>
        <p:sp>
          <p:nvSpPr>
            <p:cNvPr name="TextBox 5" id="5"/>
            <p:cNvSpPr txBox="true"/>
            <p:nvPr/>
          </p:nvSpPr>
          <p:spPr>
            <a:xfrm>
              <a:off x="0" y="-38100"/>
              <a:ext cx="452589" cy="1184270"/>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10596188" y="-251375"/>
            <a:ext cx="8091523" cy="10923738"/>
            <a:chOff x="0" y="0"/>
            <a:chExt cx="2131101" cy="2877034"/>
          </a:xfrm>
        </p:grpSpPr>
        <p:sp>
          <p:nvSpPr>
            <p:cNvPr name="Freeform 7" id="7"/>
            <p:cNvSpPr/>
            <p:nvPr/>
          </p:nvSpPr>
          <p:spPr>
            <a:xfrm flipH="false" flipV="false" rot="0">
              <a:off x="0" y="0"/>
              <a:ext cx="2131101" cy="2877034"/>
            </a:xfrm>
            <a:custGeom>
              <a:avLst/>
              <a:gdLst/>
              <a:ahLst/>
              <a:cxnLst/>
              <a:rect r="r" b="b" t="t" l="l"/>
              <a:pathLst>
                <a:path h="2877034" w="2131101">
                  <a:moveTo>
                    <a:pt x="0" y="0"/>
                  </a:moveTo>
                  <a:lnTo>
                    <a:pt x="2131101" y="0"/>
                  </a:lnTo>
                  <a:lnTo>
                    <a:pt x="2131101" y="2877034"/>
                  </a:lnTo>
                  <a:lnTo>
                    <a:pt x="0" y="2877034"/>
                  </a:lnTo>
                  <a:close/>
                </a:path>
              </a:pathLst>
            </a:custGeom>
            <a:gradFill rotWithShape="true">
              <a:gsLst>
                <a:gs pos="0">
                  <a:srgbClr val="003060">
                    <a:alpha val="0"/>
                  </a:srgbClr>
                </a:gs>
                <a:gs pos="50000">
                  <a:srgbClr val="003060">
                    <a:alpha val="100000"/>
                  </a:srgbClr>
                </a:gs>
                <a:gs pos="100000">
                  <a:srgbClr val="003060">
                    <a:alpha val="100000"/>
                  </a:srgbClr>
                </a:gs>
              </a:gsLst>
              <a:lin ang="0"/>
            </a:gradFill>
          </p:spPr>
        </p:sp>
        <p:sp>
          <p:nvSpPr>
            <p:cNvPr name="TextBox 8" id="8"/>
            <p:cNvSpPr txBox="true"/>
            <p:nvPr/>
          </p:nvSpPr>
          <p:spPr>
            <a:xfrm>
              <a:off x="0" y="-38100"/>
              <a:ext cx="2131101" cy="2915134"/>
            </a:xfrm>
            <a:prstGeom prst="rect">
              <a:avLst/>
            </a:prstGeom>
          </p:spPr>
          <p:txBody>
            <a:bodyPr anchor="ctr" rtlCol="false" tIns="50800" lIns="50800" bIns="50800" rIns="50800"/>
            <a:lstStyle/>
            <a:p>
              <a:pPr algn="ctr">
                <a:lnSpc>
                  <a:spcPts val="3360"/>
                </a:lnSpc>
              </a:pPr>
            </a:p>
          </p:txBody>
        </p:sp>
      </p:grpSp>
      <p:sp>
        <p:nvSpPr>
          <p:cNvPr name="Freeform 9" id="9"/>
          <p:cNvSpPr/>
          <p:nvPr/>
        </p:nvSpPr>
        <p:spPr>
          <a:xfrm flipH="false" flipV="false" rot="0">
            <a:off x="7806112" y="8918694"/>
            <a:ext cx="2675777" cy="679211"/>
          </a:xfrm>
          <a:custGeom>
            <a:avLst/>
            <a:gdLst/>
            <a:ahLst/>
            <a:cxnLst/>
            <a:rect r="r" b="b" t="t" l="l"/>
            <a:pathLst>
              <a:path h="679211" w="2675777">
                <a:moveTo>
                  <a:pt x="0" y="0"/>
                </a:moveTo>
                <a:lnTo>
                  <a:pt x="2675776" y="0"/>
                </a:lnTo>
                <a:lnTo>
                  <a:pt x="2675776" y="679212"/>
                </a:lnTo>
                <a:lnTo>
                  <a:pt x="0" y="6792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7072387" y="802308"/>
            <a:ext cx="373825" cy="1489884"/>
          </a:xfrm>
          <a:custGeom>
            <a:avLst/>
            <a:gdLst/>
            <a:ahLst/>
            <a:cxnLst/>
            <a:rect r="r" b="b" t="t" l="l"/>
            <a:pathLst>
              <a:path h="1489884" w="373825">
                <a:moveTo>
                  <a:pt x="0" y="0"/>
                </a:moveTo>
                <a:lnTo>
                  <a:pt x="373826" y="0"/>
                </a:lnTo>
                <a:lnTo>
                  <a:pt x="373826" y="1489884"/>
                </a:lnTo>
                <a:lnTo>
                  <a:pt x="0" y="14898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0">
            <a:off x="9420075" y="1889681"/>
            <a:ext cx="1689934" cy="805023"/>
          </a:xfrm>
          <a:custGeom>
            <a:avLst/>
            <a:gdLst/>
            <a:ahLst/>
            <a:cxnLst/>
            <a:rect r="r" b="b" t="t" l="l"/>
            <a:pathLst>
              <a:path h="805023" w="1689934">
                <a:moveTo>
                  <a:pt x="1689934" y="0"/>
                </a:moveTo>
                <a:lnTo>
                  <a:pt x="0" y="0"/>
                </a:lnTo>
                <a:lnTo>
                  <a:pt x="0" y="805023"/>
                </a:lnTo>
                <a:lnTo>
                  <a:pt x="1689934" y="805023"/>
                </a:lnTo>
                <a:lnTo>
                  <a:pt x="1689934"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687541" y="3409543"/>
            <a:ext cx="9245593" cy="1105102"/>
          </a:xfrm>
          <a:prstGeom prst="rect">
            <a:avLst/>
          </a:prstGeom>
        </p:spPr>
        <p:txBody>
          <a:bodyPr anchor="t" rtlCol="false" tIns="0" lIns="0" bIns="0" rIns="0">
            <a:spAutoFit/>
          </a:bodyPr>
          <a:lstStyle/>
          <a:p>
            <a:pPr algn="r" rtl="true">
              <a:lnSpc>
                <a:spcPts val="8380"/>
              </a:lnSpc>
            </a:pPr>
            <a:r>
              <a:rPr lang="ar-EG" b="true" sz="8297">
                <a:solidFill>
                  <a:srgbClr val="545454"/>
                </a:solidFill>
                <a:latin typeface="Noto Sans Arabic Bold"/>
                <a:ea typeface="Noto Sans Arabic Bold"/>
                <a:cs typeface="Noto Sans Arabic Bold"/>
                <a:sym typeface="Noto Sans Arabic Bold"/>
                <a:rtl val="true"/>
              </a:rPr>
              <a:t>محاضرة بعنوان:</a:t>
            </a:r>
          </a:p>
        </p:txBody>
      </p:sp>
      <p:sp>
        <p:nvSpPr>
          <p:cNvPr name="Freeform 13" id="13"/>
          <p:cNvSpPr/>
          <p:nvPr/>
        </p:nvSpPr>
        <p:spPr>
          <a:xfrm flipH="false" flipV="false" rot="0">
            <a:off x="9130949" y="-246523"/>
            <a:ext cx="10793539" cy="10780047"/>
          </a:xfrm>
          <a:custGeom>
            <a:avLst/>
            <a:gdLst/>
            <a:ahLst/>
            <a:cxnLst/>
            <a:rect r="r" b="b" t="t" l="l"/>
            <a:pathLst>
              <a:path h="10780047" w="10793539">
                <a:moveTo>
                  <a:pt x="0" y="0"/>
                </a:moveTo>
                <a:lnTo>
                  <a:pt x="10793539" y="0"/>
                </a:lnTo>
                <a:lnTo>
                  <a:pt x="10793539" y="10780046"/>
                </a:lnTo>
                <a:lnTo>
                  <a:pt x="0" y="10780046"/>
                </a:lnTo>
                <a:lnTo>
                  <a:pt x="0" y="0"/>
                </a:lnTo>
                <a:close/>
              </a:path>
            </a:pathLst>
          </a:custGeom>
          <a:blipFill>
            <a:blip r:embed="rId9">
              <a:alphaModFix amt="75000"/>
            </a:blip>
            <a:stretch>
              <a:fillRect l="0" t="0" r="0" b="0"/>
            </a:stretch>
          </a:blipFill>
        </p:spPr>
      </p:sp>
      <p:sp>
        <p:nvSpPr>
          <p:cNvPr name="Freeform 14" id="14"/>
          <p:cNvSpPr/>
          <p:nvPr/>
        </p:nvSpPr>
        <p:spPr>
          <a:xfrm flipH="false" flipV="false" rot="0">
            <a:off x="8068922" y="2411783"/>
            <a:ext cx="7566448" cy="7556990"/>
          </a:xfrm>
          <a:custGeom>
            <a:avLst/>
            <a:gdLst/>
            <a:ahLst/>
            <a:cxnLst/>
            <a:rect r="r" b="b" t="t" l="l"/>
            <a:pathLst>
              <a:path h="7556990" w="7566448">
                <a:moveTo>
                  <a:pt x="0" y="0"/>
                </a:moveTo>
                <a:lnTo>
                  <a:pt x="7566447" y="0"/>
                </a:lnTo>
                <a:lnTo>
                  <a:pt x="7566447" y="7556990"/>
                </a:lnTo>
                <a:lnTo>
                  <a:pt x="0" y="7556990"/>
                </a:lnTo>
                <a:lnTo>
                  <a:pt x="0" y="0"/>
                </a:lnTo>
                <a:close/>
              </a:path>
            </a:pathLst>
          </a:custGeom>
          <a:blipFill>
            <a:blip r:embed="rId9">
              <a:alphaModFix amt="73000"/>
            </a:blip>
            <a:stretch>
              <a:fillRect l="0" t="0" r="0" b="0"/>
            </a:stretch>
          </a:blipFill>
        </p:spPr>
      </p:sp>
      <p:grpSp>
        <p:nvGrpSpPr>
          <p:cNvPr name="Group 15" id="15"/>
          <p:cNvGrpSpPr/>
          <p:nvPr/>
        </p:nvGrpSpPr>
        <p:grpSpPr>
          <a:xfrm rot="0">
            <a:off x="9855460" y="242737"/>
            <a:ext cx="8432540" cy="843254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blipFill>
              <a:blip r:embed="rId10"/>
              <a:stretch>
                <a:fillRect l="-16164" t="0" r="-61828" b="0"/>
              </a:stretch>
            </a:blipFill>
            <a:ln w="76200" cap="sq">
              <a:solidFill>
                <a:srgbClr val="FFFFFF"/>
              </a:solidFill>
              <a:prstDash val="solid"/>
              <a:miter/>
            </a:ln>
          </p:spPr>
        </p:sp>
      </p:grpSp>
      <p:grpSp>
        <p:nvGrpSpPr>
          <p:cNvPr name="Group 17" id="17"/>
          <p:cNvGrpSpPr/>
          <p:nvPr/>
        </p:nvGrpSpPr>
        <p:grpSpPr>
          <a:xfrm rot="0">
            <a:off x="9144000" y="3710599"/>
            <a:ext cx="5094067" cy="509406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blipFill>
              <a:blip r:embed="rId11"/>
              <a:stretch>
                <a:fillRect l="0" t="-16747" r="0" b="-16747"/>
              </a:stretch>
            </a:blipFill>
            <a:ln w="76200" cap="sq">
              <a:solidFill>
                <a:srgbClr val="FFFFFF"/>
              </a:solidFill>
              <a:prstDash val="solid"/>
              <a:miter/>
            </a:ln>
          </p:spPr>
        </p:sp>
      </p:grpSp>
      <p:sp>
        <p:nvSpPr>
          <p:cNvPr name="Freeform 19" id="19"/>
          <p:cNvSpPr/>
          <p:nvPr/>
        </p:nvSpPr>
        <p:spPr>
          <a:xfrm flipH="false" flipV="false" rot="0">
            <a:off x="8524857" y="6473"/>
            <a:ext cx="1957032" cy="2688230"/>
          </a:xfrm>
          <a:custGeom>
            <a:avLst/>
            <a:gdLst/>
            <a:ahLst/>
            <a:cxnLst/>
            <a:rect r="r" b="b" t="t" l="l"/>
            <a:pathLst>
              <a:path h="2688230" w="1957032">
                <a:moveTo>
                  <a:pt x="0" y="0"/>
                </a:moveTo>
                <a:lnTo>
                  <a:pt x="1957031" y="0"/>
                </a:lnTo>
                <a:lnTo>
                  <a:pt x="1957031" y="2688231"/>
                </a:lnTo>
                <a:lnTo>
                  <a:pt x="0" y="2688231"/>
                </a:lnTo>
                <a:lnTo>
                  <a:pt x="0" y="0"/>
                </a:lnTo>
                <a:close/>
              </a:path>
            </a:pathLst>
          </a:custGeom>
          <a:blipFill>
            <a:blip r:embed="rId12"/>
            <a:stretch>
              <a:fillRect l="0" t="0" r="0" b="0"/>
            </a:stretch>
          </a:blipFill>
        </p:spPr>
      </p:sp>
      <p:sp>
        <p:nvSpPr>
          <p:cNvPr name="TextBox 20" id="20"/>
          <p:cNvSpPr txBox="true"/>
          <p:nvPr/>
        </p:nvSpPr>
        <p:spPr>
          <a:xfrm rot="0">
            <a:off x="2862374" y="7538507"/>
            <a:ext cx="2659771" cy="537845"/>
          </a:xfrm>
          <a:prstGeom prst="rect">
            <a:avLst/>
          </a:prstGeom>
        </p:spPr>
        <p:txBody>
          <a:bodyPr anchor="t" rtlCol="false" tIns="0" lIns="0" bIns="0" rIns="0">
            <a:spAutoFit/>
          </a:bodyPr>
          <a:lstStyle/>
          <a:p>
            <a:pPr algn="r" rtl="true">
              <a:lnSpc>
                <a:spcPts val="4480"/>
              </a:lnSpc>
            </a:pPr>
            <a:r>
              <a:rPr lang="ar-EG" sz="3200" b="true">
                <a:solidFill>
                  <a:srgbClr val="000000"/>
                </a:solidFill>
                <a:latin typeface="Garet Bold"/>
                <a:ea typeface="Garet Bold"/>
                <a:cs typeface="Garet Bold"/>
                <a:sym typeface="Garet Bold"/>
                <a:rtl val="true"/>
              </a:rPr>
              <a:t>من اعداد:</a:t>
            </a:r>
          </a:p>
        </p:txBody>
      </p:sp>
      <p:sp>
        <p:nvSpPr>
          <p:cNvPr name="TextBox 21" id="21"/>
          <p:cNvSpPr txBox="true"/>
          <p:nvPr/>
        </p:nvSpPr>
        <p:spPr>
          <a:xfrm rot="0">
            <a:off x="-759481" y="4933745"/>
            <a:ext cx="9903481" cy="990552"/>
          </a:xfrm>
          <a:prstGeom prst="rect">
            <a:avLst/>
          </a:prstGeom>
        </p:spPr>
        <p:txBody>
          <a:bodyPr anchor="t" rtlCol="false" tIns="0" lIns="0" bIns="0" rIns="0">
            <a:spAutoFit/>
          </a:bodyPr>
          <a:lstStyle/>
          <a:p>
            <a:pPr algn="r" rtl="true">
              <a:lnSpc>
                <a:spcPts val="7573"/>
              </a:lnSpc>
            </a:pPr>
            <a:r>
              <a:rPr lang="ar-EG" b="true" sz="7498">
                <a:solidFill>
                  <a:srgbClr val="003060"/>
                </a:solidFill>
                <a:latin typeface="Noto Sans Arabic Bold"/>
                <a:ea typeface="Noto Sans Arabic Bold"/>
                <a:cs typeface="Noto Sans Arabic Bold"/>
                <a:sym typeface="Noto Sans Arabic Bold"/>
                <a:rtl val="true"/>
              </a:rPr>
              <a:t>أنواع التغيير التنظيمي</a:t>
            </a:r>
          </a:p>
        </p:txBody>
      </p:sp>
      <p:sp>
        <p:nvSpPr>
          <p:cNvPr name="TextBox 22" id="22"/>
          <p:cNvSpPr txBox="true"/>
          <p:nvPr/>
        </p:nvSpPr>
        <p:spPr>
          <a:xfrm rot="0">
            <a:off x="1532488" y="8295427"/>
            <a:ext cx="2659771" cy="521335"/>
          </a:xfrm>
          <a:prstGeom prst="rect">
            <a:avLst/>
          </a:prstGeom>
        </p:spPr>
        <p:txBody>
          <a:bodyPr anchor="t" rtlCol="false" tIns="0" lIns="0" bIns="0" rIns="0">
            <a:spAutoFit/>
          </a:bodyPr>
          <a:lstStyle/>
          <a:p>
            <a:pPr algn="r" rtl="true">
              <a:lnSpc>
                <a:spcPts val="4340"/>
              </a:lnSpc>
            </a:pPr>
            <a:r>
              <a:rPr lang="ar-EG" sz="3100" b="true">
                <a:solidFill>
                  <a:srgbClr val="000000"/>
                </a:solidFill>
                <a:latin typeface="Garet Bold"/>
                <a:ea typeface="Garet Bold"/>
                <a:cs typeface="Garet Bold"/>
                <a:sym typeface="Garet Bold"/>
                <a:rtl val="true"/>
              </a:rPr>
              <a:t>د.هواري أحلام</a:t>
            </a:r>
          </a:p>
        </p:txBody>
      </p:sp>
      <p:sp>
        <p:nvSpPr>
          <p:cNvPr name="TextBox 23" id="23"/>
          <p:cNvSpPr txBox="true"/>
          <p:nvPr/>
        </p:nvSpPr>
        <p:spPr>
          <a:xfrm rot="0">
            <a:off x="1028700" y="356423"/>
            <a:ext cx="7505174" cy="1391748"/>
          </a:xfrm>
          <a:prstGeom prst="rect">
            <a:avLst/>
          </a:prstGeom>
        </p:spPr>
        <p:txBody>
          <a:bodyPr anchor="t" rtlCol="false" tIns="0" lIns="0" bIns="0" rIns="0">
            <a:spAutoFit/>
          </a:bodyPr>
          <a:lstStyle/>
          <a:p>
            <a:pPr algn="ctr" rtl="true">
              <a:lnSpc>
                <a:spcPts val="3634"/>
              </a:lnSpc>
            </a:pPr>
            <a:r>
              <a:rPr lang="ar-EG" b="true" sz="3598">
                <a:solidFill>
                  <a:srgbClr val="000000"/>
                </a:solidFill>
                <a:latin typeface="Noto Sans Arabic Bold"/>
                <a:ea typeface="Noto Sans Arabic Bold"/>
                <a:cs typeface="Noto Sans Arabic Bold"/>
                <a:sym typeface="Noto Sans Arabic Bold"/>
                <a:rtl val="true"/>
              </a:rPr>
              <a:t>جامعة أبو بكر بلقايد</a:t>
            </a:r>
          </a:p>
          <a:p>
            <a:pPr algn="ctr" rtl="true">
              <a:lnSpc>
                <a:spcPts val="3634"/>
              </a:lnSpc>
            </a:pPr>
            <a:r>
              <a:rPr lang="ar-EG" b="true" sz="3598">
                <a:solidFill>
                  <a:srgbClr val="000000"/>
                </a:solidFill>
                <a:latin typeface="Noto Sans Arabic Bold"/>
                <a:ea typeface="Noto Sans Arabic Bold"/>
                <a:cs typeface="Noto Sans Arabic Bold"/>
                <a:sym typeface="Noto Sans Arabic Bold"/>
                <a:rtl val="true"/>
              </a:rPr>
              <a:t>كلية العلوم الانسانية والاجتماعية </a:t>
            </a:r>
          </a:p>
          <a:p>
            <a:pPr algn="ctr" rtl="true">
              <a:lnSpc>
                <a:spcPts val="3634"/>
              </a:lnSpc>
            </a:pPr>
            <a:r>
              <a:rPr lang="ar-EG" b="true" sz="3598">
                <a:solidFill>
                  <a:srgbClr val="000000"/>
                </a:solidFill>
                <a:latin typeface="Noto Sans Arabic Bold"/>
                <a:ea typeface="Noto Sans Arabic Bold"/>
                <a:cs typeface="Noto Sans Arabic Bold"/>
                <a:sym typeface="Noto Sans Arabic Bold"/>
                <a:rtl val="true"/>
              </a:rPr>
              <a:t>قسم علم النفس</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514350" y="-272025"/>
            <a:ext cx="19118434" cy="3889878"/>
            <a:chOff x="0" y="0"/>
            <a:chExt cx="5035308" cy="1024495"/>
          </a:xfrm>
        </p:grpSpPr>
        <p:sp>
          <p:nvSpPr>
            <p:cNvPr name="Freeform 4" id="4"/>
            <p:cNvSpPr/>
            <p:nvPr/>
          </p:nvSpPr>
          <p:spPr>
            <a:xfrm flipH="false" flipV="false" rot="0">
              <a:off x="0" y="0"/>
              <a:ext cx="5035308" cy="1024495"/>
            </a:xfrm>
            <a:custGeom>
              <a:avLst/>
              <a:gdLst/>
              <a:ahLst/>
              <a:cxnLst/>
              <a:rect r="r" b="b" t="t" l="l"/>
              <a:pathLst>
                <a:path h="1024495" w="5035308">
                  <a:moveTo>
                    <a:pt x="0" y="0"/>
                  </a:moveTo>
                  <a:lnTo>
                    <a:pt x="5035308" y="0"/>
                  </a:lnTo>
                  <a:lnTo>
                    <a:pt x="5035308" y="1024495"/>
                  </a:lnTo>
                  <a:lnTo>
                    <a:pt x="0" y="1024495"/>
                  </a:ln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5035308" cy="1081645"/>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424110" y="8980271"/>
            <a:ext cx="19136220" cy="1495774"/>
            <a:chOff x="0" y="0"/>
            <a:chExt cx="5039992" cy="393949"/>
          </a:xfrm>
        </p:grpSpPr>
        <p:sp>
          <p:nvSpPr>
            <p:cNvPr name="Freeform 7" id="7"/>
            <p:cNvSpPr/>
            <p:nvPr/>
          </p:nvSpPr>
          <p:spPr>
            <a:xfrm flipH="false" flipV="false" rot="0">
              <a:off x="0" y="0"/>
              <a:ext cx="5039992" cy="393949"/>
            </a:xfrm>
            <a:custGeom>
              <a:avLst/>
              <a:gdLst/>
              <a:ahLst/>
              <a:cxnLst/>
              <a:rect r="r" b="b" t="t" l="l"/>
              <a:pathLst>
                <a:path h="393949" w="5039992">
                  <a:moveTo>
                    <a:pt x="0" y="0"/>
                  </a:moveTo>
                  <a:lnTo>
                    <a:pt x="5039992" y="0"/>
                  </a:lnTo>
                  <a:lnTo>
                    <a:pt x="5039992" y="393949"/>
                  </a:lnTo>
                  <a:lnTo>
                    <a:pt x="0" y="393949"/>
                  </a:lnTo>
                  <a:close/>
                </a:path>
              </a:pathLst>
            </a:custGeom>
            <a:gradFill rotWithShape="true">
              <a:gsLst>
                <a:gs pos="0">
                  <a:srgbClr val="003060">
                    <a:alpha val="0"/>
                  </a:srgbClr>
                </a:gs>
                <a:gs pos="100000">
                  <a:srgbClr val="003060">
                    <a:alpha val="100000"/>
                  </a:srgbClr>
                </a:gs>
              </a:gsLst>
              <a:lin ang="5400000"/>
            </a:gradFill>
          </p:spPr>
        </p:sp>
        <p:sp>
          <p:nvSpPr>
            <p:cNvPr name="TextBox 8" id="8"/>
            <p:cNvSpPr txBox="true"/>
            <p:nvPr/>
          </p:nvSpPr>
          <p:spPr>
            <a:xfrm>
              <a:off x="0" y="-57150"/>
              <a:ext cx="5039992" cy="451099"/>
            </a:xfrm>
            <a:prstGeom prst="rect">
              <a:avLst/>
            </a:prstGeom>
          </p:spPr>
          <p:txBody>
            <a:bodyPr anchor="ctr" rtlCol="false" tIns="50800" lIns="50800" bIns="50800" rIns="50800"/>
            <a:lstStyle/>
            <a:p>
              <a:pPr algn="ctr">
                <a:lnSpc>
                  <a:spcPts val="3500"/>
                </a:lnSpc>
              </a:pPr>
            </a:p>
          </p:txBody>
        </p:sp>
      </p:grpSp>
      <p:sp>
        <p:nvSpPr>
          <p:cNvPr name="TextBox 9" id="9"/>
          <p:cNvSpPr txBox="true"/>
          <p:nvPr/>
        </p:nvSpPr>
        <p:spPr>
          <a:xfrm rot="0">
            <a:off x="465052" y="1259840"/>
            <a:ext cx="17357896" cy="7998460"/>
          </a:xfrm>
          <a:prstGeom prst="rect">
            <a:avLst/>
          </a:prstGeom>
        </p:spPr>
        <p:txBody>
          <a:bodyPr anchor="t" rtlCol="false" tIns="0" lIns="0" bIns="0" rIns="0">
            <a:spAutoFit/>
          </a:bodyPr>
          <a:lstStyle/>
          <a:p>
            <a:pPr algn="just" rtl="true">
              <a:lnSpc>
                <a:spcPts val="4249"/>
              </a:lnSpc>
            </a:pPr>
            <a:r>
              <a:rPr lang="ar-EG" sz="3399">
                <a:solidFill>
                  <a:srgbClr val="000000"/>
                </a:solidFill>
                <a:latin typeface="Open Sans"/>
                <a:ea typeface="Open Sans"/>
                <a:cs typeface="Open Sans"/>
                <a:sym typeface="Open Sans"/>
                <a:rtl val="true"/>
              </a:rPr>
              <a:t>_للدولة دور مهم في عملية التغيير من خلال الدعم الّذي تقدمه، حيث تتكون المنظمات من أفراد ومجموعات لديهم السلطة والنفوذ إمّا لإحداث التغيير المراد أو عرقلته واعاقته، لذا يجب على الأجهزة المسؤولة عن التغيير أو القائمين به اكتساب الدعم اللازم لتحقيق التغيير وتنفيذه.</a:t>
            </a:r>
          </a:p>
          <a:p>
            <a:pPr algn="just" rtl="true">
              <a:lnSpc>
                <a:spcPts val="4249"/>
              </a:lnSpc>
            </a:pPr>
            <a:r>
              <a:rPr lang="ar-EG" sz="3399">
                <a:solidFill>
                  <a:srgbClr val="000000"/>
                </a:solidFill>
                <a:latin typeface="Open Sans"/>
                <a:ea typeface="Open Sans"/>
                <a:cs typeface="Open Sans"/>
                <a:sym typeface="Open Sans"/>
                <a:rtl val="true"/>
              </a:rPr>
              <a:t>_</a:t>
            </a:r>
            <a:r>
              <a:rPr lang="ar-EG" sz="3399">
                <a:solidFill>
                  <a:srgbClr val="000000"/>
                </a:solidFill>
                <a:latin typeface="Open Sans"/>
                <a:ea typeface="Open Sans"/>
                <a:cs typeface="Open Sans"/>
                <a:sym typeface="Open Sans"/>
                <a:rtl val="true"/>
              </a:rPr>
              <a:t>عملية إدارة التغيير من الوضع الحالي للمنظمة إلى الوضع المطلوب تحقيقه في المستقبل، كما يتضمن اعداد خطة لإدارة أنظمة التغيير، مثل: تخطيط وتصميم الهياكل الادارية الخاصة بالمنظمة أثناء فترة التغيير.</a:t>
            </a:r>
          </a:p>
          <a:p>
            <a:pPr algn="just" rtl="true">
              <a:lnSpc>
                <a:spcPts val="4249"/>
              </a:lnSpc>
            </a:pPr>
            <a:r>
              <a:rPr lang="ar-EG" sz="3399">
                <a:solidFill>
                  <a:srgbClr val="000000"/>
                </a:solidFill>
                <a:latin typeface="Open Sans"/>
                <a:ea typeface="Open Sans"/>
                <a:cs typeface="Open Sans"/>
                <a:sym typeface="Open Sans"/>
                <a:rtl val="true"/>
              </a:rPr>
              <a:t>_</a:t>
            </a:r>
            <a:r>
              <a:rPr lang="ar-EG" sz="3399">
                <a:solidFill>
                  <a:srgbClr val="000000"/>
                </a:solidFill>
                <a:latin typeface="Open Sans"/>
                <a:ea typeface="Open Sans"/>
                <a:cs typeface="Open Sans"/>
                <a:sym typeface="Open Sans"/>
                <a:rtl val="true"/>
              </a:rPr>
              <a:t>دعم القوى الدافعة للتغيير ، ويتضمن هذا توفي الموارد المادية والبشرية اللازمة لتنفيذ التغييرات المطلوبة، بالإضافة إلى انشاء نظام دعم الأجهزة المسؤولة عن التغيير واعداد وتنمية الكفاءات والمهارات وتشجيع ودعم السلوكيات الجديدة اللازمة لتنفيذ هذه التغيرات عن طريق ربط نظام الحوافز بأنماط السلوك المرغوب فيه. </a:t>
            </a:r>
          </a:p>
          <a:p>
            <a:pPr algn="just" rtl="true">
              <a:lnSpc>
                <a:spcPts val="4249"/>
              </a:lnSpc>
            </a:pPr>
            <a:r>
              <a:rPr lang="ar-EG" sz="3399">
                <a:solidFill>
                  <a:srgbClr val="000000"/>
                </a:solidFill>
                <a:latin typeface="Open Sans"/>
                <a:ea typeface="Open Sans"/>
                <a:cs typeface="Open Sans"/>
                <a:sym typeface="Open Sans"/>
                <a:rtl val="true"/>
              </a:rPr>
              <a:t>_</a:t>
            </a:r>
            <a:r>
              <a:rPr lang="ar-EG" sz="3399">
                <a:solidFill>
                  <a:srgbClr val="000000"/>
                </a:solidFill>
                <a:latin typeface="Open Sans"/>
                <a:ea typeface="Open Sans"/>
                <a:cs typeface="Open Sans"/>
                <a:sym typeface="Open Sans"/>
                <a:rtl val="true"/>
              </a:rPr>
              <a:t>ملائمة المعلومات والتحديات الدقيق للعناصر الفاعلة بفضل تكنولوجيا الاعلام والاتصال يمكن قيادة التغيير في المنظمة، كما يمكن القول أنّ المعلومات تساهم بشكل كبير في خلق التوازن بين احداث التغيير واستمرارية المنظمة.</a:t>
            </a:r>
          </a:p>
          <a:p>
            <a:pPr algn="just" rtl="true">
              <a:lnSpc>
                <a:spcPts val="4249"/>
              </a:lnSpc>
            </a:pPr>
            <a:r>
              <a:rPr lang="ar-EG" sz="3399">
                <a:solidFill>
                  <a:srgbClr val="000000"/>
                </a:solidFill>
                <a:latin typeface="Open Sans"/>
                <a:ea typeface="Open Sans"/>
                <a:cs typeface="Open Sans"/>
                <a:sym typeface="Open Sans"/>
                <a:rtl val="true"/>
              </a:rPr>
              <a:t>_</a:t>
            </a:r>
            <a:r>
              <a:rPr lang="ar-EG" sz="3399">
                <a:solidFill>
                  <a:srgbClr val="000000"/>
                </a:solidFill>
                <a:latin typeface="Open Sans"/>
                <a:ea typeface="Open Sans"/>
                <a:cs typeface="Open Sans"/>
                <a:sym typeface="Open Sans"/>
                <a:rtl val="true"/>
              </a:rPr>
              <a:t>ضرورة وجود قيادة تتميز بالكفاءة في مجال التخطيط والتوجيه والتنسيق والرقابة بهدف تحقيق الفعالية في ادارة التغيير التنظيمي، وذلك باعتبار أنّ هذا الشرط أساسي وبدونه قد تفشل عملية التغيير</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709189" y="5491815"/>
            <a:ext cx="698463" cy="698463"/>
          </a:xfrm>
          <a:custGeom>
            <a:avLst/>
            <a:gdLst/>
            <a:ahLst/>
            <a:cxnLst/>
            <a:rect r="r" b="b" t="t" l="l"/>
            <a:pathLst>
              <a:path h="698463" w="698463">
                <a:moveTo>
                  <a:pt x="0" y="0"/>
                </a:moveTo>
                <a:lnTo>
                  <a:pt x="698463" y="0"/>
                </a:lnTo>
                <a:lnTo>
                  <a:pt x="698463" y="698463"/>
                </a:lnTo>
                <a:lnTo>
                  <a:pt x="0" y="6984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80805" y="2967568"/>
            <a:ext cx="1309505" cy="4351865"/>
            <a:chOff x="0" y="0"/>
            <a:chExt cx="344890" cy="1146170"/>
          </a:xfrm>
        </p:grpSpPr>
        <p:sp>
          <p:nvSpPr>
            <p:cNvPr name="Freeform 5" id="5"/>
            <p:cNvSpPr/>
            <p:nvPr/>
          </p:nvSpPr>
          <p:spPr>
            <a:xfrm flipH="false" flipV="false" rot="0">
              <a:off x="0" y="0"/>
              <a:ext cx="344890" cy="1146170"/>
            </a:xfrm>
            <a:custGeom>
              <a:avLst/>
              <a:gdLst/>
              <a:ahLst/>
              <a:cxnLst/>
              <a:rect r="r" b="b" t="t" l="l"/>
              <a:pathLst>
                <a:path h="1146170" w="344890">
                  <a:moveTo>
                    <a:pt x="147802" y="0"/>
                  </a:moveTo>
                  <a:lnTo>
                    <a:pt x="197088" y="0"/>
                  </a:lnTo>
                  <a:cubicBezTo>
                    <a:pt x="236288" y="0"/>
                    <a:pt x="273882" y="15572"/>
                    <a:pt x="301600" y="43290"/>
                  </a:cubicBezTo>
                  <a:cubicBezTo>
                    <a:pt x="329318" y="71009"/>
                    <a:pt x="344890" y="108603"/>
                    <a:pt x="344890" y="147802"/>
                  </a:cubicBezTo>
                  <a:lnTo>
                    <a:pt x="344890" y="998368"/>
                  </a:lnTo>
                  <a:cubicBezTo>
                    <a:pt x="344890" y="1037567"/>
                    <a:pt x="329318" y="1075162"/>
                    <a:pt x="301600" y="1102880"/>
                  </a:cubicBezTo>
                  <a:cubicBezTo>
                    <a:pt x="273882" y="1130598"/>
                    <a:pt x="236288" y="1146170"/>
                    <a:pt x="197088" y="1146170"/>
                  </a:cubicBezTo>
                  <a:lnTo>
                    <a:pt x="147802" y="1146170"/>
                  </a:lnTo>
                  <a:cubicBezTo>
                    <a:pt x="108603" y="1146170"/>
                    <a:pt x="71009" y="1130598"/>
                    <a:pt x="43290" y="1102880"/>
                  </a:cubicBezTo>
                  <a:cubicBezTo>
                    <a:pt x="15572" y="1075162"/>
                    <a:pt x="0" y="1037567"/>
                    <a:pt x="0" y="998368"/>
                  </a:cubicBezTo>
                  <a:lnTo>
                    <a:pt x="0" y="147802"/>
                  </a:lnTo>
                  <a:cubicBezTo>
                    <a:pt x="0" y="108603"/>
                    <a:pt x="15572" y="71009"/>
                    <a:pt x="43290" y="43290"/>
                  </a:cubicBezTo>
                  <a:cubicBezTo>
                    <a:pt x="71009" y="15572"/>
                    <a:pt x="108603" y="0"/>
                    <a:pt x="147802" y="0"/>
                  </a:cubicBezTo>
                  <a:close/>
                </a:path>
              </a:pathLst>
            </a:custGeom>
            <a:gradFill rotWithShape="true">
              <a:gsLst>
                <a:gs pos="0">
                  <a:srgbClr val="003060">
                    <a:alpha val="100000"/>
                  </a:srgbClr>
                </a:gs>
                <a:gs pos="100000">
                  <a:srgbClr val="003060">
                    <a:alpha val="0"/>
                  </a:srgbClr>
                </a:gs>
              </a:gsLst>
              <a:lin ang="5400000"/>
            </a:gradFill>
          </p:spPr>
        </p:sp>
        <p:sp>
          <p:nvSpPr>
            <p:cNvPr name="TextBox 6" id="6"/>
            <p:cNvSpPr txBox="true"/>
            <p:nvPr/>
          </p:nvSpPr>
          <p:spPr>
            <a:xfrm>
              <a:off x="0" y="-38100"/>
              <a:ext cx="344890" cy="1184270"/>
            </a:xfrm>
            <a:prstGeom prst="rect">
              <a:avLst/>
            </a:prstGeom>
          </p:spPr>
          <p:txBody>
            <a:bodyPr anchor="ctr" rtlCol="false" tIns="50800" lIns="50800" bIns="50800" rIns="50800"/>
            <a:lstStyle/>
            <a:p>
              <a:pPr algn="ctr">
                <a:lnSpc>
                  <a:spcPts val="3360"/>
                </a:lnSpc>
              </a:pPr>
            </a:p>
          </p:txBody>
        </p:sp>
      </p:grpSp>
      <p:grpSp>
        <p:nvGrpSpPr>
          <p:cNvPr name="Group 7" id="7"/>
          <p:cNvGrpSpPr/>
          <p:nvPr/>
        </p:nvGrpSpPr>
        <p:grpSpPr>
          <a:xfrm rot="0">
            <a:off x="13897777" y="-251375"/>
            <a:ext cx="4789934" cy="10923738"/>
            <a:chOff x="0" y="0"/>
            <a:chExt cx="1261547" cy="2877034"/>
          </a:xfrm>
        </p:grpSpPr>
        <p:sp>
          <p:nvSpPr>
            <p:cNvPr name="Freeform 8" id="8"/>
            <p:cNvSpPr/>
            <p:nvPr/>
          </p:nvSpPr>
          <p:spPr>
            <a:xfrm flipH="false" flipV="false" rot="0">
              <a:off x="0" y="0"/>
              <a:ext cx="1261547" cy="2877034"/>
            </a:xfrm>
            <a:custGeom>
              <a:avLst/>
              <a:gdLst/>
              <a:ahLst/>
              <a:cxnLst/>
              <a:rect r="r" b="b" t="t" l="l"/>
              <a:pathLst>
                <a:path h="2877034" w="1261547">
                  <a:moveTo>
                    <a:pt x="0" y="0"/>
                  </a:moveTo>
                  <a:lnTo>
                    <a:pt x="1261547" y="0"/>
                  </a:lnTo>
                  <a:lnTo>
                    <a:pt x="1261547" y="2877034"/>
                  </a:lnTo>
                  <a:lnTo>
                    <a:pt x="0" y="2877034"/>
                  </a:lnTo>
                  <a:close/>
                </a:path>
              </a:pathLst>
            </a:custGeom>
            <a:gradFill rotWithShape="true">
              <a:gsLst>
                <a:gs pos="0">
                  <a:srgbClr val="003060">
                    <a:alpha val="100000"/>
                  </a:srgbClr>
                </a:gs>
                <a:gs pos="100000">
                  <a:srgbClr val="003060">
                    <a:alpha val="0"/>
                  </a:srgbClr>
                </a:gs>
              </a:gsLst>
              <a:lin ang="5400000"/>
            </a:gradFill>
          </p:spPr>
        </p:sp>
        <p:sp>
          <p:nvSpPr>
            <p:cNvPr name="TextBox 9" id="9"/>
            <p:cNvSpPr txBox="true"/>
            <p:nvPr/>
          </p:nvSpPr>
          <p:spPr>
            <a:xfrm>
              <a:off x="0" y="-38100"/>
              <a:ext cx="1261547" cy="2915134"/>
            </a:xfrm>
            <a:prstGeom prst="rect">
              <a:avLst/>
            </a:prstGeom>
          </p:spPr>
          <p:txBody>
            <a:bodyPr anchor="ctr" rtlCol="false" tIns="50800" lIns="50800" bIns="50800" rIns="50800"/>
            <a:lstStyle/>
            <a:p>
              <a:pPr algn="ctr">
                <a:lnSpc>
                  <a:spcPts val="3360"/>
                </a:lnSpc>
              </a:pPr>
            </a:p>
          </p:txBody>
        </p:sp>
      </p:grpSp>
      <p:sp>
        <p:nvSpPr>
          <p:cNvPr name="Freeform 10" id="10"/>
          <p:cNvSpPr/>
          <p:nvPr/>
        </p:nvSpPr>
        <p:spPr>
          <a:xfrm flipH="false" flipV="false" rot="0">
            <a:off x="7806112" y="8918694"/>
            <a:ext cx="2675777" cy="679211"/>
          </a:xfrm>
          <a:custGeom>
            <a:avLst/>
            <a:gdLst/>
            <a:ahLst/>
            <a:cxnLst/>
            <a:rect r="r" b="b" t="t" l="l"/>
            <a:pathLst>
              <a:path h="679211" w="2675777">
                <a:moveTo>
                  <a:pt x="0" y="0"/>
                </a:moveTo>
                <a:lnTo>
                  <a:pt x="2675776" y="0"/>
                </a:lnTo>
                <a:lnTo>
                  <a:pt x="2675776" y="679212"/>
                </a:lnTo>
                <a:lnTo>
                  <a:pt x="0" y="6792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7072387" y="802308"/>
            <a:ext cx="373825" cy="1489884"/>
          </a:xfrm>
          <a:custGeom>
            <a:avLst/>
            <a:gdLst/>
            <a:ahLst/>
            <a:cxnLst/>
            <a:rect r="r" b="b" t="t" l="l"/>
            <a:pathLst>
              <a:path h="1489884" w="373825">
                <a:moveTo>
                  <a:pt x="0" y="0"/>
                </a:moveTo>
                <a:lnTo>
                  <a:pt x="373826" y="0"/>
                </a:lnTo>
                <a:lnTo>
                  <a:pt x="373826" y="1489884"/>
                </a:lnTo>
                <a:lnTo>
                  <a:pt x="0" y="14898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true" flipV="false" rot="0">
            <a:off x="8791955" y="1889681"/>
            <a:ext cx="1689934" cy="805023"/>
          </a:xfrm>
          <a:custGeom>
            <a:avLst/>
            <a:gdLst/>
            <a:ahLst/>
            <a:cxnLst/>
            <a:rect r="r" b="b" t="t" l="l"/>
            <a:pathLst>
              <a:path h="805023" w="1689934">
                <a:moveTo>
                  <a:pt x="1689933" y="0"/>
                </a:moveTo>
                <a:lnTo>
                  <a:pt x="0" y="0"/>
                </a:lnTo>
                <a:lnTo>
                  <a:pt x="0" y="805023"/>
                </a:lnTo>
                <a:lnTo>
                  <a:pt x="1689933" y="805023"/>
                </a:lnTo>
                <a:lnTo>
                  <a:pt x="1689933"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864416" y="3273212"/>
            <a:ext cx="8216473" cy="705271"/>
          </a:xfrm>
          <a:prstGeom prst="rect">
            <a:avLst/>
          </a:prstGeom>
        </p:spPr>
        <p:txBody>
          <a:bodyPr anchor="t" rtlCol="false" tIns="0" lIns="0" bIns="0" rIns="0">
            <a:spAutoFit/>
          </a:bodyPr>
          <a:lstStyle/>
          <a:p>
            <a:pPr algn="r" rtl="true">
              <a:lnSpc>
                <a:spcPts val="5391"/>
              </a:lnSpc>
            </a:pPr>
            <a:r>
              <a:rPr lang="ar-EG" b="true" sz="5557">
                <a:solidFill>
                  <a:srgbClr val="003060"/>
                </a:solidFill>
                <a:latin typeface="Garet Bold"/>
                <a:ea typeface="Garet Bold"/>
                <a:cs typeface="Garet Bold"/>
                <a:sym typeface="Garet Bold"/>
                <a:rtl val="true"/>
              </a:rPr>
              <a:t>شكرا على حسن الانتباه</a:t>
            </a:r>
          </a:p>
        </p:txBody>
      </p:sp>
      <p:sp>
        <p:nvSpPr>
          <p:cNvPr name="TextBox 14" id="14"/>
          <p:cNvSpPr txBox="true"/>
          <p:nvPr/>
        </p:nvSpPr>
        <p:spPr>
          <a:xfrm rot="0">
            <a:off x="2728539" y="5555297"/>
            <a:ext cx="735235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Garet Bold"/>
                <a:ea typeface="Garet Bold"/>
                <a:cs typeface="Garet Bold"/>
                <a:sym typeface="Garet Bold"/>
              </a:rPr>
              <a:t>ahlam.houari@univ-tlemcen.dz</a:t>
            </a:r>
          </a:p>
        </p:txBody>
      </p:sp>
      <p:sp>
        <p:nvSpPr>
          <p:cNvPr name="Freeform 15" id="15"/>
          <p:cNvSpPr/>
          <p:nvPr/>
        </p:nvSpPr>
        <p:spPr>
          <a:xfrm flipH="false" flipV="false" rot="0">
            <a:off x="9635885" y="100099"/>
            <a:ext cx="10099426" cy="10086801"/>
          </a:xfrm>
          <a:custGeom>
            <a:avLst/>
            <a:gdLst/>
            <a:ahLst/>
            <a:cxnLst/>
            <a:rect r="r" b="b" t="t" l="l"/>
            <a:pathLst>
              <a:path h="10086801" w="10099426">
                <a:moveTo>
                  <a:pt x="0" y="0"/>
                </a:moveTo>
                <a:lnTo>
                  <a:pt x="10099426" y="0"/>
                </a:lnTo>
                <a:lnTo>
                  <a:pt x="10099426" y="10086802"/>
                </a:lnTo>
                <a:lnTo>
                  <a:pt x="0" y="10086802"/>
                </a:lnTo>
                <a:lnTo>
                  <a:pt x="0" y="0"/>
                </a:lnTo>
                <a:close/>
              </a:path>
            </a:pathLst>
          </a:custGeom>
          <a:blipFill>
            <a:blip r:embed="rId11">
              <a:alphaModFix amt="51000"/>
            </a:blip>
            <a:stretch>
              <a:fillRect l="0" t="0" r="0" b="0"/>
            </a:stretch>
          </a:blipFill>
        </p:spPr>
      </p:sp>
      <p:sp>
        <p:nvSpPr>
          <p:cNvPr name="Freeform 16" id="16"/>
          <p:cNvSpPr/>
          <p:nvPr/>
        </p:nvSpPr>
        <p:spPr>
          <a:xfrm flipH="false" flipV="false" rot="0">
            <a:off x="7587485" y="1930948"/>
            <a:ext cx="8529321" cy="8518660"/>
          </a:xfrm>
          <a:custGeom>
            <a:avLst/>
            <a:gdLst/>
            <a:ahLst/>
            <a:cxnLst/>
            <a:rect r="r" b="b" t="t" l="l"/>
            <a:pathLst>
              <a:path h="8518660" w="8529321">
                <a:moveTo>
                  <a:pt x="0" y="0"/>
                </a:moveTo>
                <a:lnTo>
                  <a:pt x="8529321" y="0"/>
                </a:lnTo>
                <a:lnTo>
                  <a:pt x="8529321" y="8518660"/>
                </a:lnTo>
                <a:lnTo>
                  <a:pt x="0" y="8518660"/>
                </a:lnTo>
                <a:lnTo>
                  <a:pt x="0" y="0"/>
                </a:lnTo>
                <a:close/>
              </a:path>
            </a:pathLst>
          </a:custGeom>
          <a:blipFill>
            <a:blip r:embed="rId11">
              <a:alphaModFix amt="59000"/>
            </a:blip>
            <a:stretch>
              <a:fillRect l="0" t="0" r="0" b="0"/>
            </a:stretch>
          </a:blipFill>
        </p:spPr>
      </p:sp>
      <p:grpSp>
        <p:nvGrpSpPr>
          <p:cNvPr name="Group 17" id="17"/>
          <p:cNvGrpSpPr/>
          <p:nvPr/>
        </p:nvGrpSpPr>
        <p:grpSpPr>
          <a:xfrm rot="0">
            <a:off x="9855460" y="242737"/>
            <a:ext cx="8432540" cy="843254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blipFill>
              <a:blip r:embed="rId12"/>
              <a:stretch>
                <a:fillRect l="-16164" t="0" r="-61828" b="0"/>
              </a:stretch>
            </a:blipFill>
            <a:ln w="76200" cap="sq">
              <a:solidFill>
                <a:srgbClr val="FFFFFF"/>
              </a:solidFill>
              <a:prstDash val="solid"/>
              <a:miter/>
            </a:ln>
          </p:spPr>
        </p:sp>
      </p:grpSp>
      <p:grpSp>
        <p:nvGrpSpPr>
          <p:cNvPr name="Group 19" id="19"/>
          <p:cNvGrpSpPr/>
          <p:nvPr/>
        </p:nvGrpSpPr>
        <p:grpSpPr>
          <a:xfrm rot="0">
            <a:off x="9144000" y="3710599"/>
            <a:ext cx="5094067" cy="509406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blipFill>
              <a:blip r:embed="rId13"/>
              <a:stretch>
                <a:fillRect l="0" t="-16747" r="0" b="-16747"/>
              </a:stretch>
            </a:blipFill>
            <a:ln w="76200" cap="sq">
              <a:solidFill>
                <a:srgbClr val="FFFFFF"/>
              </a:solidFill>
              <a:prstDash val="solid"/>
              <a:miter/>
            </a:ln>
          </p:spPr>
        </p:sp>
      </p:grpSp>
      <p:sp>
        <p:nvSpPr>
          <p:cNvPr name="AutoShape 21" id="21"/>
          <p:cNvSpPr/>
          <p:nvPr/>
        </p:nvSpPr>
        <p:spPr>
          <a:xfrm>
            <a:off x="5897880" y="5143500"/>
            <a:ext cx="6492240" cy="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0" y="8243220"/>
            <a:ext cx="3245780" cy="3245780"/>
          </a:xfrm>
          <a:custGeom>
            <a:avLst/>
            <a:gdLst/>
            <a:ahLst/>
            <a:cxnLst/>
            <a:rect r="r" b="b" t="t" l="l"/>
            <a:pathLst>
              <a:path h="3245780" w="3245780">
                <a:moveTo>
                  <a:pt x="0" y="0"/>
                </a:moveTo>
                <a:lnTo>
                  <a:pt x="3245780" y="0"/>
                </a:lnTo>
                <a:lnTo>
                  <a:pt x="3245780" y="3245780"/>
                </a:lnTo>
                <a:lnTo>
                  <a:pt x="0" y="32457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3963740" y="9258300"/>
            <a:ext cx="4465962" cy="1640349"/>
            <a:chOff x="0" y="0"/>
            <a:chExt cx="1176220" cy="432026"/>
          </a:xfrm>
        </p:grpSpPr>
        <p:sp>
          <p:nvSpPr>
            <p:cNvPr name="Freeform 5" id="5"/>
            <p:cNvSpPr/>
            <p:nvPr/>
          </p:nvSpPr>
          <p:spPr>
            <a:xfrm flipH="false" flipV="false" rot="0">
              <a:off x="0" y="0"/>
              <a:ext cx="1176220" cy="432026"/>
            </a:xfrm>
            <a:custGeom>
              <a:avLst/>
              <a:gdLst/>
              <a:ahLst/>
              <a:cxnLst/>
              <a:rect r="r" b="b" t="t" l="l"/>
              <a:pathLst>
                <a:path h="432026" w="1176220">
                  <a:moveTo>
                    <a:pt x="32937" y="0"/>
                  </a:moveTo>
                  <a:lnTo>
                    <a:pt x="1143283" y="0"/>
                  </a:lnTo>
                  <a:cubicBezTo>
                    <a:pt x="1152019" y="0"/>
                    <a:pt x="1160396" y="3470"/>
                    <a:pt x="1166573" y="9647"/>
                  </a:cubicBezTo>
                  <a:cubicBezTo>
                    <a:pt x="1172750" y="15824"/>
                    <a:pt x="1176220" y="24202"/>
                    <a:pt x="1176220" y="32937"/>
                  </a:cubicBezTo>
                  <a:lnTo>
                    <a:pt x="1176220" y="399089"/>
                  </a:lnTo>
                  <a:cubicBezTo>
                    <a:pt x="1176220" y="407824"/>
                    <a:pt x="1172750" y="416202"/>
                    <a:pt x="1166573" y="422379"/>
                  </a:cubicBezTo>
                  <a:cubicBezTo>
                    <a:pt x="1160396" y="428556"/>
                    <a:pt x="1152019" y="432026"/>
                    <a:pt x="1143283" y="432026"/>
                  </a:cubicBezTo>
                  <a:lnTo>
                    <a:pt x="32937" y="432026"/>
                  </a:lnTo>
                  <a:cubicBezTo>
                    <a:pt x="24202" y="432026"/>
                    <a:pt x="15824" y="428556"/>
                    <a:pt x="9647" y="422379"/>
                  </a:cubicBezTo>
                  <a:cubicBezTo>
                    <a:pt x="3470" y="416202"/>
                    <a:pt x="0" y="407824"/>
                    <a:pt x="0" y="399089"/>
                  </a:cubicBezTo>
                  <a:lnTo>
                    <a:pt x="0" y="32937"/>
                  </a:lnTo>
                  <a:cubicBezTo>
                    <a:pt x="0" y="24202"/>
                    <a:pt x="3470" y="15824"/>
                    <a:pt x="9647" y="9647"/>
                  </a:cubicBezTo>
                  <a:cubicBezTo>
                    <a:pt x="15824" y="3470"/>
                    <a:pt x="24202" y="0"/>
                    <a:pt x="32937" y="0"/>
                  </a:cubicBezTo>
                  <a:close/>
                </a:path>
              </a:pathLst>
            </a:custGeom>
            <a:gradFill rotWithShape="true">
              <a:gsLst>
                <a:gs pos="0">
                  <a:srgbClr val="003060">
                    <a:alpha val="0"/>
                  </a:srgbClr>
                </a:gs>
                <a:gs pos="50000">
                  <a:srgbClr val="003060">
                    <a:alpha val="100000"/>
                  </a:srgbClr>
                </a:gs>
                <a:gs pos="100000">
                  <a:srgbClr val="003060">
                    <a:alpha val="100000"/>
                  </a:srgbClr>
                </a:gs>
              </a:gsLst>
              <a:lin ang="0"/>
            </a:gradFill>
            <a:ln cap="sq">
              <a:noFill/>
              <a:prstDash val="solid"/>
              <a:miter/>
            </a:ln>
          </p:spPr>
        </p:sp>
        <p:sp>
          <p:nvSpPr>
            <p:cNvPr name="TextBox 6" id="6"/>
            <p:cNvSpPr txBox="true"/>
            <p:nvPr/>
          </p:nvSpPr>
          <p:spPr>
            <a:xfrm>
              <a:off x="0" y="-57150"/>
              <a:ext cx="1176220" cy="489176"/>
            </a:xfrm>
            <a:prstGeom prst="rect">
              <a:avLst/>
            </a:prstGeom>
          </p:spPr>
          <p:txBody>
            <a:bodyPr anchor="ctr" rtlCol="false" tIns="50800" lIns="50800" bIns="50800" rIns="50800"/>
            <a:lstStyle/>
            <a:p>
              <a:pPr algn="ctr" marL="0" indent="0" lvl="0">
                <a:lnSpc>
                  <a:spcPts val="3500"/>
                </a:lnSpc>
                <a:spcBef>
                  <a:spcPct val="0"/>
                </a:spcBef>
              </a:pPr>
            </a:p>
          </p:txBody>
        </p:sp>
      </p:grpSp>
      <p:grpSp>
        <p:nvGrpSpPr>
          <p:cNvPr name="Group 7" id="7"/>
          <p:cNvGrpSpPr/>
          <p:nvPr/>
        </p:nvGrpSpPr>
        <p:grpSpPr>
          <a:xfrm rot="0">
            <a:off x="9497777" y="-611649"/>
            <a:ext cx="8931924" cy="1640349"/>
            <a:chOff x="0" y="0"/>
            <a:chExt cx="2352441" cy="432026"/>
          </a:xfrm>
        </p:grpSpPr>
        <p:sp>
          <p:nvSpPr>
            <p:cNvPr name="Freeform 8" id="8"/>
            <p:cNvSpPr/>
            <p:nvPr/>
          </p:nvSpPr>
          <p:spPr>
            <a:xfrm flipH="false" flipV="false" rot="0">
              <a:off x="0" y="0"/>
              <a:ext cx="2352441" cy="432026"/>
            </a:xfrm>
            <a:custGeom>
              <a:avLst/>
              <a:gdLst/>
              <a:ahLst/>
              <a:cxnLst/>
              <a:rect r="r" b="b" t="t" l="l"/>
              <a:pathLst>
                <a:path h="432026" w="2352441">
                  <a:moveTo>
                    <a:pt x="16469" y="0"/>
                  </a:moveTo>
                  <a:lnTo>
                    <a:pt x="2335972" y="0"/>
                  </a:lnTo>
                  <a:cubicBezTo>
                    <a:pt x="2345068" y="0"/>
                    <a:pt x="2352441" y="7373"/>
                    <a:pt x="2352441" y="16469"/>
                  </a:cubicBezTo>
                  <a:lnTo>
                    <a:pt x="2352441" y="415557"/>
                  </a:lnTo>
                  <a:cubicBezTo>
                    <a:pt x="2352441" y="419925"/>
                    <a:pt x="2350706" y="424114"/>
                    <a:pt x="2347617" y="427202"/>
                  </a:cubicBezTo>
                  <a:cubicBezTo>
                    <a:pt x="2344529" y="430291"/>
                    <a:pt x="2340340" y="432026"/>
                    <a:pt x="2335972" y="432026"/>
                  </a:cubicBezTo>
                  <a:lnTo>
                    <a:pt x="16469" y="432026"/>
                  </a:lnTo>
                  <a:cubicBezTo>
                    <a:pt x="12101" y="432026"/>
                    <a:pt x="7912" y="430291"/>
                    <a:pt x="4824" y="427202"/>
                  </a:cubicBezTo>
                  <a:cubicBezTo>
                    <a:pt x="1735" y="424114"/>
                    <a:pt x="0" y="419925"/>
                    <a:pt x="0" y="415557"/>
                  </a:cubicBezTo>
                  <a:lnTo>
                    <a:pt x="0" y="16469"/>
                  </a:lnTo>
                  <a:cubicBezTo>
                    <a:pt x="0" y="12101"/>
                    <a:pt x="1735" y="7912"/>
                    <a:pt x="4824" y="4824"/>
                  </a:cubicBezTo>
                  <a:cubicBezTo>
                    <a:pt x="7912" y="1735"/>
                    <a:pt x="12101" y="0"/>
                    <a:pt x="16469" y="0"/>
                  </a:cubicBezTo>
                  <a:close/>
                </a:path>
              </a:pathLst>
            </a:custGeom>
            <a:gradFill rotWithShape="true">
              <a:gsLst>
                <a:gs pos="0">
                  <a:srgbClr val="003060">
                    <a:alpha val="0"/>
                  </a:srgbClr>
                </a:gs>
                <a:gs pos="50000">
                  <a:srgbClr val="003060">
                    <a:alpha val="100000"/>
                  </a:srgbClr>
                </a:gs>
                <a:gs pos="100000">
                  <a:srgbClr val="003060">
                    <a:alpha val="100000"/>
                  </a:srgbClr>
                </a:gs>
              </a:gsLst>
              <a:lin ang="0"/>
            </a:gradFill>
          </p:spPr>
        </p:sp>
        <p:sp>
          <p:nvSpPr>
            <p:cNvPr name="TextBox 9" id="9"/>
            <p:cNvSpPr txBox="true"/>
            <p:nvPr/>
          </p:nvSpPr>
          <p:spPr>
            <a:xfrm>
              <a:off x="0" y="-57150"/>
              <a:ext cx="2352441" cy="489176"/>
            </a:xfrm>
            <a:prstGeom prst="rect">
              <a:avLst/>
            </a:prstGeom>
          </p:spPr>
          <p:txBody>
            <a:bodyPr anchor="ctr" rtlCol="false" tIns="50800" lIns="50800" bIns="50800" rIns="50800"/>
            <a:lstStyle/>
            <a:p>
              <a:pPr algn="ctr">
                <a:lnSpc>
                  <a:spcPts val="3500"/>
                </a:lnSpc>
              </a:pPr>
            </a:p>
          </p:txBody>
        </p:sp>
      </p:grpSp>
      <p:grpSp>
        <p:nvGrpSpPr>
          <p:cNvPr name="Group 10" id="10"/>
          <p:cNvGrpSpPr/>
          <p:nvPr/>
        </p:nvGrpSpPr>
        <p:grpSpPr>
          <a:xfrm rot="0">
            <a:off x="-224164" y="-611649"/>
            <a:ext cx="1637841" cy="3346909"/>
            <a:chOff x="0" y="0"/>
            <a:chExt cx="431365" cy="881491"/>
          </a:xfrm>
        </p:grpSpPr>
        <p:sp>
          <p:nvSpPr>
            <p:cNvPr name="Freeform 11" id="11"/>
            <p:cNvSpPr/>
            <p:nvPr/>
          </p:nvSpPr>
          <p:spPr>
            <a:xfrm flipH="false" flipV="false" rot="0">
              <a:off x="0" y="0"/>
              <a:ext cx="431365" cy="881490"/>
            </a:xfrm>
            <a:custGeom>
              <a:avLst/>
              <a:gdLst/>
              <a:ahLst/>
              <a:cxnLst/>
              <a:rect r="r" b="b" t="t" l="l"/>
              <a:pathLst>
                <a:path h="881490" w="431365">
                  <a:moveTo>
                    <a:pt x="89811" y="0"/>
                  </a:moveTo>
                  <a:lnTo>
                    <a:pt x="341554" y="0"/>
                  </a:lnTo>
                  <a:cubicBezTo>
                    <a:pt x="365374" y="0"/>
                    <a:pt x="388218" y="9462"/>
                    <a:pt x="405060" y="26305"/>
                  </a:cubicBezTo>
                  <a:cubicBezTo>
                    <a:pt x="421903" y="43148"/>
                    <a:pt x="431365" y="65992"/>
                    <a:pt x="431365" y="89811"/>
                  </a:cubicBezTo>
                  <a:lnTo>
                    <a:pt x="431365" y="791679"/>
                  </a:lnTo>
                  <a:cubicBezTo>
                    <a:pt x="431365" y="815499"/>
                    <a:pt x="421903" y="838343"/>
                    <a:pt x="405060" y="855185"/>
                  </a:cubicBezTo>
                  <a:cubicBezTo>
                    <a:pt x="388218" y="872028"/>
                    <a:pt x="365374" y="881490"/>
                    <a:pt x="341554" y="881490"/>
                  </a:cubicBezTo>
                  <a:lnTo>
                    <a:pt x="89811" y="881490"/>
                  </a:lnTo>
                  <a:cubicBezTo>
                    <a:pt x="65992" y="881490"/>
                    <a:pt x="43148" y="872028"/>
                    <a:pt x="26305" y="855185"/>
                  </a:cubicBezTo>
                  <a:cubicBezTo>
                    <a:pt x="9462" y="838343"/>
                    <a:pt x="0" y="815499"/>
                    <a:pt x="0" y="791679"/>
                  </a:cubicBezTo>
                  <a:lnTo>
                    <a:pt x="0" y="89811"/>
                  </a:lnTo>
                  <a:cubicBezTo>
                    <a:pt x="0" y="65992"/>
                    <a:pt x="9462" y="43148"/>
                    <a:pt x="26305" y="26305"/>
                  </a:cubicBezTo>
                  <a:cubicBezTo>
                    <a:pt x="43148" y="9462"/>
                    <a:pt x="65992" y="0"/>
                    <a:pt x="89811" y="0"/>
                  </a:cubicBezTo>
                  <a:close/>
                </a:path>
              </a:pathLst>
            </a:custGeom>
            <a:gradFill rotWithShape="true">
              <a:gsLst>
                <a:gs pos="0">
                  <a:srgbClr val="003060">
                    <a:alpha val="100000"/>
                  </a:srgbClr>
                </a:gs>
                <a:gs pos="100000">
                  <a:srgbClr val="003060">
                    <a:alpha val="0"/>
                  </a:srgbClr>
                </a:gs>
              </a:gsLst>
              <a:lin ang="0"/>
            </a:gradFill>
            <a:ln cap="sq">
              <a:noFill/>
              <a:prstDash val="solid"/>
              <a:miter/>
            </a:ln>
          </p:spPr>
        </p:sp>
        <p:sp>
          <p:nvSpPr>
            <p:cNvPr name="TextBox 12" id="12"/>
            <p:cNvSpPr txBox="true"/>
            <p:nvPr/>
          </p:nvSpPr>
          <p:spPr>
            <a:xfrm>
              <a:off x="0" y="-57150"/>
              <a:ext cx="431365" cy="938641"/>
            </a:xfrm>
            <a:prstGeom prst="rect">
              <a:avLst/>
            </a:prstGeom>
          </p:spPr>
          <p:txBody>
            <a:bodyPr anchor="ctr" rtlCol="false" tIns="50800" lIns="50800" bIns="50800" rIns="50800"/>
            <a:lstStyle/>
            <a:p>
              <a:pPr algn="ctr" marL="0" indent="0" lvl="0">
                <a:lnSpc>
                  <a:spcPts val="3500"/>
                </a:lnSpc>
                <a:spcBef>
                  <a:spcPct val="0"/>
                </a:spcBef>
              </a:pPr>
            </a:p>
          </p:txBody>
        </p:sp>
      </p:grpSp>
      <p:sp>
        <p:nvSpPr>
          <p:cNvPr name="TextBox 13" id="13"/>
          <p:cNvSpPr txBox="true"/>
          <p:nvPr/>
        </p:nvSpPr>
        <p:spPr>
          <a:xfrm rot="0">
            <a:off x="594757" y="1846414"/>
            <a:ext cx="17351430" cy="7131050"/>
          </a:xfrm>
          <a:prstGeom prst="rect">
            <a:avLst/>
          </a:prstGeom>
        </p:spPr>
        <p:txBody>
          <a:bodyPr anchor="t" rtlCol="false" tIns="0" lIns="0" bIns="0" rIns="0">
            <a:spAutoFit/>
          </a:bodyPr>
          <a:lstStyle/>
          <a:p>
            <a:pPr algn="just" rtl="true">
              <a:lnSpc>
                <a:spcPts val="6299"/>
              </a:lnSpc>
            </a:pPr>
            <a:r>
              <a:rPr lang="en-US" b="true" sz="4499">
                <a:solidFill>
                  <a:srgbClr val="000000"/>
                </a:solidFill>
                <a:latin typeface="Garet Bold"/>
                <a:ea typeface="Garet Bold"/>
                <a:cs typeface="Garet Bold"/>
                <a:sym typeface="Garet Bold"/>
              </a:rPr>
              <a:t>1</a:t>
            </a:r>
            <a:r>
              <a:rPr lang="ar-EG" b="true" sz="4499">
                <a:solidFill>
                  <a:srgbClr val="000000"/>
                </a:solidFill>
                <a:latin typeface="Garet Bold"/>
                <a:ea typeface="Garet Bold"/>
                <a:cs typeface="Garet Bold"/>
                <a:sym typeface="Garet Bold"/>
                <a:rtl val="true"/>
              </a:rPr>
              <a:t>-العوامل المساعدة في احداث التغيير التنظيمي:</a:t>
            </a:r>
          </a:p>
          <a:p>
            <a:pPr algn="just" rtl="true">
              <a:lnSpc>
                <a:spcPts val="5179"/>
              </a:lnSpc>
            </a:pPr>
            <a:r>
              <a:rPr lang="ar-EG" sz="3699">
                <a:solidFill>
                  <a:srgbClr val="000000"/>
                </a:solidFill>
                <a:latin typeface="Garet"/>
                <a:ea typeface="Garet"/>
                <a:cs typeface="Garet"/>
                <a:sym typeface="Garet"/>
                <a:rtl val="true"/>
              </a:rPr>
              <a:t>حيث أنّه يمكن الاستفادة من النقاط العشر الّتي وضعها الكاتب دوقلاس سميث </a:t>
            </a:r>
            <a:r>
              <a:rPr lang="en-US" sz="3699">
                <a:solidFill>
                  <a:srgbClr val="000000"/>
                </a:solidFill>
                <a:latin typeface="Garet"/>
                <a:ea typeface="Garet"/>
                <a:cs typeface="Garet"/>
                <a:sym typeface="Garet"/>
              </a:rPr>
              <a:t>d</a:t>
            </a:r>
            <a:r>
              <a:rPr lang="en-US" sz="3699">
                <a:solidFill>
                  <a:srgbClr val="000000"/>
                </a:solidFill>
                <a:latin typeface="Garet"/>
                <a:ea typeface="Garet"/>
                <a:cs typeface="Garet"/>
                <a:sym typeface="Garet"/>
              </a:rPr>
              <a:t>ouglas k . smith</a:t>
            </a:r>
            <a:r>
              <a:rPr lang="ar-EG" sz="3699">
                <a:solidFill>
                  <a:srgbClr val="000000"/>
                </a:solidFill>
                <a:latin typeface="Garet"/>
                <a:ea typeface="Garet"/>
                <a:cs typeface="Garet"/>
                <a:sym typeface="Garet"/>
                <a:rtl val="true"/>
              </a:rPr>
              <a:t> والّتي تساعد في انجاح عملية التغيير إذا أخذ بها مسؤولو أو مديري المنظمات وهي كالتالي:</a:t>
            </a:r>
          </a:p>
          <a:p>
            <a:pPr algn="just" rtl="true">
              <a:lnSpc>
                <a:spcPts val="5179"/>
              </a:lnSpc>
            </a:pPr>
            <a:r>
              <a:rPr lang="ar-EG" sz="3699">
                <a:solidFill>
                  <a:srgbClr val="000000"/>
                </a:solidFill>
                <a:latin typeface="Garet"/>
                <a:ea typeface="Garet"/>
                <a:cs typeface="Garet"/>
                <a:sym typeface="Garet"/>
                <a:rtl val="true"/>
              </a:rPr>
              <a:t>-أن يكون القائد قدوة في ممارسة التغيير في كافة جوانب سلوكه الاداري.</a:t>
            </a:r>
          </a:p>
          <a:p>
            <a:pPr algn="just" rtl="true">
              <a:lnSpc>
                <a:spcPts val="5179"/>
              </a:lnSpc>
            </a:pPr>
            <a:r>
              <a:rPr lang="ar-EG" sz="3699">
                <a:solidFill>
                  <a:srgbClr val="000000"/>
                </a:solidFill>
                <a:latin typeface="Garet"/>
                <a:ea typeface="Garet"/>
                <a:cs typeface="Garet"/>
                <a:sym typeface="Garet"/>
                <a:rtl val="true"/>
              </a:rPr>
              <a:t>-تحفيز سلوكيات الموظفين الّتي توافق التغيير المطلوب.</a:t>
            </a:r>
          </a:p>
          <a:p>
            <a:pPr algn="just" rtl="true">
              <a:lnSpc>
                <a:spcPts val="5179"/>
              </a:lnSpc>
            </a:pPr>
            <a:r>
              <a:rPr lang="ar-EG" sz="3699">
                <a:solidFill>
                  <a:srgbClr val="000000"/>
                </a:solidFill>
                <a:latin typeface="Garet"/>
                <a:ea typeface="Garet"/>
                <a:cs typeface="Garet"/>
                <a:sym typeface="Garet"/>
                <a:rtl val="true"/>
              </a:rPr>
              <a:t>-جعل لغة التغيير الاداري سهلة ومفهومة والعمل على تزويد الموظفين بالنشرات والكتيبات لاستخدامها كمراجع والتكوين إن تطلب الأمر.</a:t>
            </a:r>
          </a:p>
          <a:p>
            <a:pPr algn="just" rtl="true">
              <a:lnSpc>
                <a:spcPts val="5179"/>
              </a:lnSpc>
            </a:pPr>
            <a:r>
              <a:rPr lang="ar-EG" sz="3699">
                <a:solidFill>
                  <a:srgbClr val="000000"/>
                </a:solidFill>
                <a:latin typeface="Garet"/>
                <a:ea typeface="Garet"/>
                <a:cs typeface="Garet"/>
                <a:sym typeface="Garet"/>
                <a:rtl val="true"/>
              </a:rPr>
              <a:t>-وضع الموظفين في موقف تعلم نظري وتطبيقي، وتقديم المعلومات اللازمة لتقبل عملية التغيير والقيام به ذلك كون التطبيق العملي هو الّذي يأتي بالنتائج المرغوبة.</a:t>
            </a:r>
          </a:p>
          <a:p>
            <a:pPr algn="just" rtl="true">
              <a:lnSpc>
                <a:spcPts val="35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107178" y="9039041"/>
            <a:ext cx="8162329" cy="1592157"/>
            <a:chOff x="0" y="0"/>
            <a:chExt cx="2149749" cy="419334"/>
          </a:xfrm>
        </p:grpSpPr>
        <p:sp>
          <p:nvSpPr>
            <p:cNvPr name="Freeform 4" id="4"/>
            <p:cNvSpPr/>
            <p:nvPr/>
          </p:nvSpPr>
          <p:spPr>
            <a:xfrm flipH="false" flipV="false" rot="0">
              <a:off x="0" y="0"/>
              <a:ext cx="2149749" cy="419334"/>
            </a:xfrm>
            <a:custGeom>
              <a:avLst/>
              <a:gdLst/>
              <a:ahLst/>
              <a:cxnLst/>
              <a:rect r="r" b="b" t="t" l="l"/>
              <a:pathLst>
                <a:path h="419334" w="2149749">
                  <a:moveTo>
                    <a:pt x="15176" y="0"/>
                  </a:moveTo>
                  <a:lnTo>
                    <a:pt x="2134573" y="0"/>
                  </a:lnTo>
                  <a:cubicBezTo>
                    <a:pt x="2138598" y="0"/>
                    <a:pt x="2142458" y="1599"/>
                    <a:pt x="2145304" y="4445"/>
                  </a:cubicBezTo>
                  <a:cubicBezTo>
                    <a:pt x="2148150" y="7291"/>
                    <a:pt x="2149749" y="11151"/>
                    <a:pt x="2149749" y="15176"/>
                  </a:cubicBezTo>
                  <a:lnTo>
                    <a:pt x="2149749" y="404158"/>
                  </a:lnTo>
                  <a:cubicBezTo>
                    <a:pt x="2149749" y="408183"/>
                    <a:pt x="2148150" y="412043"/>
                    <a:pt x="2145304" y="414889"/>
                  </a:cubicBezTo>
                  <a:cubicBezTo>
                    <a:pt x="2142458" y="417735"/>
                    <a:pt x="2138598" y="419334"/>
                    <a:pt x="2134573" y="419334"/>
                  </a:cubicBezTo>
                  <a:lnTo>
                    <a:pt x="15176" y="419334"/>
                  </a:lnTo>
                  <a:cubicBezTo>
                    <a:pt x="6794" y="419334"/>
                    <a:pt x="0" y="412539"/>
                    <a:pt x="0" y="404158"/>
                  </a:cubicBezTo>
                  <a:lnTo>
                    <a:pt x="0" y="15176"/>
                  </a:lnTo>
                  <a:cubicBezTo>
                    <a:pt x="0" y="11151"/>
                    <a:pt x="1599" y="7291"/>
                    <a:pt x="4445" y="4445"/>
                  </a:cubicBezTo>
                  <a:cubicBezTo>
                    <a:pt x="7291" y="1599"/>
                    <a:pt x="11151" y="0"/>
                    <a:pt x="15176" y="0"/>
                  </a:cubicBezTo>
                  <a:close/>
                </a:path>
              </a:pathLst>
            </a:custGeom>
            <a:gradFill rotWithShape="true">
              <a:gsLst>
                <a:gs pos="0">
                  <a:srgbClr val="003060">
                    <a:alpha val="0"/>
                  </a:srgbClr>
                </a:gs>
                <a:gs pos="100000">
                  <a:srgbClr val="003060">
                    <a:alpha val="100000"/>
                  </a:srgbClr>
                </a:gs>
              </a:gsLst>
              <a:lin ang="5400000"/>
            </a:gradFill>
          </p:spPr>
        </p:sp>
        <p:sp>
          <p:nvSpPr>
            <p:cNvPr name="TextBox 5" id="5"/>
            <p:cNvSpPr txBox="true"/>
            <p:nvPr/>
          </p:nvSpPr>
          <p:spPr>
            <a:xfrm>
              <a:off x="0" y="-57150"/>
              <a:ext cx="2149749" cy="476484"/>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9923912" y="-250852"/>
            <a:ext cx="8741633" cy="1132122"/>
            <a:chOff x="0" y="0"/>
            <a:chExt cx="2302323" cy="298172"/>
          </a:xfrm>
        </p:grpSpPr>
        <p:sp>
          <p:nvSpPr>
            <p:cNvPr name="Freeform 7" id="7"/>
            <p:cNvSpPr/>
            <p:nvPr/>
          </p:nvSpPr>
          <p:spPr>
            <a:xfrm flipH="false" flipV="false" rot="0">
              <a:off x="0" y="0"/>
              <a:ext cx="2302323" cy="298172"/>
            </a:xfrm>
            <a:custGeom>
              <a:avLst/>
              <a:gdLst/>
              <a:ahLst/>
              <a:cxnLst/>
              <a:rect r="r" b="b" t="t" l="l"/>
              <a:pathLst>
                <a:path h="298172" w="2302323">
                  <a:moveTo>
                    <a:pt x="14170" y="0"/>
                  </a:moveTo>
                  <a:lnTo>
                    <a:pt x="2288153" y="0"/>
                  </a:lnTo>
                  <a:cubicBezTo>
                    <a:pt x="2291911" y="0"/>
                    <a:pt x="2295515" y="1493"/>
                    <a:pt x="2298173" y="4150"/>
                  </a:cubicBezTo>
                  <a:cubicBezTo>
                    <a:pt x="2300830" y="6808"/>
                    <a:pt x="2302323" y="10412"/>
                    <a:pt x="2302323" y="14170"/>
                  </a:cubicBezTo>
                  <a:lnTo>
                    <a:pt x="2302323" y="284002"/>
                  </a:lnTo>
                  <a:cubicBezTo>
                    <a:pt x="2302323" y="287760"/>
                    <a:pt x="2300830" y="291364"/>
                    <a:pt x="2298173" y="294022"/>
                  </a:cubicBezTo>
                  <a:cubicBezTo>
                    <a:pt x="2295515" y="296679"/>
                    <a:pt x="2291911" y="298172"/>
                    <a:pt x="2288153" y="298172"/>
                  </a:cubicBezTo>
                  <a:lnTo>
                    <a:pt x="14170" y="298172"/>
                  </a:lnTo>
                  <a:cubicBezTo>
                    <a:pt x="10412" y="298172"/>
                    <a:pt x="6808" y="296679"/>
                    <a:pt x="4150" y="294022"/>
                  </a:cubicBezTo>
                  <a:cubicBezTo>
                    <a:pt x="1493" y="291364"/>
                    <a:pt x="0" y="287760"/>
                    <a:pt x="0" y="284002"/>
                  </a:cubicBezTo>
                  <a:lnTo>
                    <a:pt x="0" y="14170"/>
                  </a:lnTo>
                  <a:cubicBezTo>
                    <a:pt x="0" y="10412"/>
                    <a:pt x="1493" y="6808"/>
                    <a:pt x="4150" y="4150"/>
                  </a:cubicBezTo>
                  <a:cubicBezTo>
                    <a:pt x="6808" y="1493"/>
                    <a:pt x="10412" y="0"/>
                    <a:pt x="14170" y="0"/>
                  </a:cubicBezTo>
                  <a:close/>
                </a:path>
              </a:pathLst>
            </a:custGeom>
            <a:gradFill rotWithShape="true">
              <a:gsLst>
                <a:gs pos="0">
                  <a:srgbClr val="003060">
                    <a:alpha val="100000"/>
                  </a:srgbClr>
                </a:gs>
                <a:gs pos="100000">
                  <a:srgbClr val="003060">
                    <a:alpha val="0"/>
                  </a:srgbClr>
                </a:gs>
              </a:gsLst>
              <a:lin ang="5400000"/>
            </a:gradFill>
          </p:spPr>
        </p:sp>
        <p:sp>
          <p:nvSpPr>
            <p:cNvPr name="TextBox 8" id="8"/>
            <p:cNvSpPr txBox="true"/>
            <p:nvPr/>
          </p:nvSpPr>
          <p:spPr>
            <a:xfrm>
              <a:off x="0" y="-57150"/>
              <a:ext cx="2302323" cy="355322"/>
            </a:xfrm>
            <a:prstGeom prst="rect">
              <a:avLst/>
            </a:prstGeom>
          </p:spPr>
          <p:txBody>
            <a:bodyPr anchor="ctr" rtlCol="false" tIns="50800" lIns="50800" bIns="50800" rIns="50800"/>
            <a:lstStyle/>
            <a:p>
              <a:pPr algn="ctr">
                <a:lnSpc>
                  <a:spcPts val="3500"/>
                </a:lnSpc>
              </a:pPr>
            </a:p>
          </p:txBody>
        </p:sp>
      </p:grpSp>
      <p:sp>
        <p:nvSpPr>
          <p:cNvPr name="Freeform 9" id="9"/>
          <p:cNvSpPr/>
          <p:nvPr/>
        </p:nvSpPr>
        <p:spPr>
          <a:xfrm flipH="true" flipV="false" rot="0">
            <a:off x="14242600" y="9039041"/>
            <a:ext cx="1689934" cy="805023"/>
          </a:xfrm>
          <a:custGeom>
            <a:avLst/>
            <a:gdLst/>
            <a:ahLst/>
            <a:cxnLst/>
            <a:rect r="r" b="b" t="t" l="l"/>
            <a:pathLst>
              <a:path h="805023" w="1689934">
                <a:moveTo>
                  <a:pt x="1689934" y="0"/>
                </a:moveTo>
                <a:lnTo>
                  <a:pt x="0" y="0"/>
                </a:lnTo>
                <a:lnTo>
                  <a:pt x="0" y="805023"/>
                </a:lnTo>
                <a:lnTo>
                  <a:pt x="1689934" y="805023"/>
                </a:lnTo>
                <a:lnTo>
                  <a:pt x="168993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589149" y="1416050"/>
            <a:ext cx="17109702" cy="6778625"/>
          </a:xfrm>
          <a:prstGeom prst="rect">
            <a:avLst/>
          </a:prstGeom>
        </p:spPr>
        <p:txBody>
          <a:bodyPr anchor="t" rtlCol="false" tIns="0" lIns="0" bIns="0" rIns="0">
            <a:spAutoFit/>
          </a:bodyPr>
          <a:lstStyle/>
          <a:p>
            <a:pPr algn="just" rtl="true">
              <a:lnSpc>
                <a:spcPts val="4899"/>
              </a:lnSpc>
            </a:pPr>
            <a:r>
              <a:rPr lang="ar-EG" sz="3499">
                <a:solidFill>
                  <a:srgbClr val="000000"/>
                </a:solidFill>
                <a:latin typeface="Open Sans"/>
                <a:ea typeface="Open Sans"/>
                <a:cs typeface="Open Sans"/>
                <a:sym typeface="Open Sans"/>
                <a:rtl val="true"/>
              </a:rPr>
              <a:t>_توضيح أهمية التغيير والتطوير كأفضل مدخل للتغيير وتبني أسلوب الابداع والتحدي والاستماع لجميع الأراء والاقتراحات المفيدة ومناقشتها وتجربتها وعدم</a:t>
            </a:r>
            <a:r>
              <a:rPr lang="ar-EG" sz="3499">
                <a:solidFill>
                  <a:srgbClr val="000000"/>
                </a:solidFill>
                <a:latin typeface="Open Sans"/>
                <a:ea typeface="Open Sans"/>
                <a:cs typeface="Open Sans"/>
                <a:sym typeface="Open Sans"/>
                <a:rtl val="true"/>
              </a:rPr>
              <a:t> مقابلتها بالرفض من أول وهلة.</a:t>
            </a:r>
          </a:p>
          <a:p>
            <a:pPr algn="just" rtl="true">
              <a:lnSpc>
                <a:spcPts val="4899"/>
              </a:lnSpc>
            </a:pPr>
            <a:r>
              <a:rPr lang="ar-EG" sz="3499">
                <a:solidFill>
                  <a:srgbClr val="000000"/>
                </a:solidFill>
                <a:latin typeface="Open Sans"/>
                <a:ea typeface="Open Sans"/>
                <a:cs typeface="Open Sans"/>
                <a:sym typeface="Open Sans"/>
                <a:rtl val="true"/>
              </a:rPr>
              <a:t>-ضرورة التأكد من فهم وادراك الموظفين لدورهم في احداث التغيير لأنّه إذا لم تتضح الأدوار فلن يكون لديهم رغبة في تطبيق التغيير أو التجاوب معه.</a:t>
            </a:r>
          </a:p>
          <a:p>
            <a:pPr algn="just" rtl="true">
              <a:lnSpc>
                <a:spcPts val="4899"/>
              </a:lnSpc>
            </a:pPr>
            <a:r>
              <a:rPr lang="ar-EG" sz="3499">
                <a:solidFill>
                  <a:srgbClr val="000000"/>
                </a:solidFill>
                <a:latin typeface="Open Sans"/>
                <a:ea typeface="Open Sans"/>
                <a:cs typeface="Open Sans"/>
                <a:sym typeface="Open Sans"/>
                <a:rtl val="true"/>
              </a:rPr>
              <a:t>_أن يبدأ التغيير من خلال فرق العمل، فالجهد الجماعي يأتي بنتائج أفضل من الجهد الفردي، كما أنّ فرق العمل تعتبر منظمات صغيرة يمكن من خلالها تقويم التجربة قبل تعميمها على المنظمة ككل. </a:t>
            </a:r>
          </a:p>
          <a:p>
            <a:pPr algn="just" rtl="true">
              <a:lnSpc>
                <a:spcPts val="4899"/>
              </a:lnSpc>
            </a:pPr>
            <a:r>
              <a:rPr lang="ar-EG" sz="3499">
                <a:solidFill>
                  <a:srgbClr val="000000"/>
                </a:solidFill>
                <a:latin typeface="Open Sans"/>
                <a:ea typeface="Open Sans"/>
                <a:cs typeface="Open Sans"/>
                <a:sym typeface="Open Sans"/>
                <a:rtl val="true"/>
              </a:rPr>
              <a:t>-جعل نتائج الأداء هي الهدف الرئيسي للتغيير وذلك من خلال تغيير سلوك الموظفين ومهاراتهم للوصول له.</a:t>
            </a:r>
          </a:p>
          <a:p>
            <a:pPr algn="just" rtl="true">
              <a:lnSpc>
                <a:spcPts val="4899"/>
              </a:lnSpc>
            </a:pPr>
            <a:r>
              <a:rPr lang="ar-EG" sz="3499">
                <a:solidFill>
                  <a:srgbClr val="000000"/>
                </a:solidFill>
                <a:latin typeface="Open Sans"/>
                <a:ea typeface="Open Sans"/>
                <a:cs typeface="Open Sans"/>
                <a:sym typeface="Open Sans"/>
                <a:rtl val="true"/>
              </a:rPr>
              <a:t>_التركيز مع الموظفين المتجاوبين مع التغيير، وتحفيزهم على مساعدة الأخرين على تقبل واحداث التغيير، بالتالي سيزيد عدد المتجاوبين والقائمين بالتغيير حتى تتمكن المنظمة من القيام بعملية التغيير كما خطط لها.</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404681" y="-170383"/>
            <a:ext cx="1433381" cy="10820284"/>
            <a:chOff x="0" y="0"/>
            <a:chExt cx="377516" cy="2849787"/>
          </a:xfrm>
        </p:grpSpPr>
        <p:sp>
          <p:nvSpPr>
            <p:cNvPr name="Freeform 4" id="4"/>
            <p:cNvSpPr/>
            <p:nvPr/>
          </p:nvSpPr>
          <p:spPr>
            <a:xfrm flipH="false" flipV="false" rot="0">
              <a:off x="0" y="0"/>
              <a:ext cx="377516" cy="2849787"/>
            </a:xfrm>
            <a:custGeom>
              <a:avLst/>
              <a:gdLst/>
              <a:ahLst/>
              <a:cxnLst/>
              <a:rect r="r" b="b" t="t" l="l"/>
              <a:pathLst>
                <a:path h="2849787" w="377516">
                  <a:moveTo>
                    <a:pt x="86419" y="0"/>
                  </a:moveTo>
                  <a:lnTo>
                    <a:pt x="291097" y="0"/>
                  </a:lnTo>
                  <a:cubicBezTo>
                    <a:pt x="338825" y="0"/>
                    <a:pt x="377516" y="38691"/>
                    <a:pt x="377516" y="86419"/>
                  </a:cubicBezTo>
                  <a:lnTo>
                    <a:pt x="377516" y="2763368"/>
                  </a:lnTo>
                  <a:cubicBezTo>
                    <a:pt x="377516" y="2811096"/>
                    <a:pt x="338825" y="2849787"/>
                    <a:pt x="291097" y="2849787"/>
                  </a:cubicBezTo>
                  <a:lnTo>
                    <a:pt x="86419" y="2849787"/>
                  </a:lnTo>
                  <a:cubicBezTo>
                    <a:pt x="38691" y="2849787"/>
                    <a:pt x="0" y="2811096"/>
                    <a:pt x="0" y="2763368"/>
                  </a:cubicBezTo>
                  <a:lnTo>
                    <a:pt x="0" y="86419"/>
                  </a:lnTo>
                  <a:cubicBezTo>
                    <a:pt x="0" y="38691"/>
                    <a:pt x="38691" y="0"/>
                    <a:pt x="86419" y="0"/>
                  </a:cubicBez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377516" cy="2906937"/>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17259300" y="-1312975"/>
            <a:ext cx="1433381" cy="4683349"/>
            <a:chOff x="0" y="0"/>
            <a:chExt cx="377516" cy="1233475"/>
          </a:xfrm>
        </p:grpSpPr>
        <p:sp>
          <p:nvSpPr>
            <p:cNvPr name="Freeform 7" id="7"/>
            <p:cNvSpPr/>
            <p:nvPr/>
          </p:nvSpPr>
          <p:spPr>
            <a:xfrm flipH="false" flipV="false" rot="0">
              <a:off x="0" y="0"/>
              <a:ext cx="377516" cy="1233475"/>
            </a:xfrm>
            <a:custGeom>
              <a:avLst/>
              <a:gdLst/>
              <a:ahLst/>
              <a:cxnLst/>
              <a:rect r="r" b="b" t="t" l="l"/>
              <a:pathLst>
                <a:path h="1233475" w="377516">
                  <a:moveTo>
                    <a:pt x="86419" y="0"/>
                  </a:moveTo>
                  <a:lnTo>
                    <a:pt x="291097" y="0"/>
                  </a:lnTo>
                  <a:cubicBezTo>
                    <a:pt x="338825" y="0"/>
                    <a:pt x="377516" y="38691"/>
                    <a:pt x="377516" y="86419"/>
                  </a:cubicBezTo>
                  <a:lnTo>
                    <a:pt x="377516" y="1147056"/>
                  </a:lnTo>
                  <a:cubicBezTo>
                    <a:pt x="377516" y="1194784"/>
                    <a:pt x="338825" y="1233475"/>
                    <a:pt x="291097" y="1233475"/>
                  </a:cubicBezTo>
                  <a:lnTo>
                    <a:pt x="86419" y="1233475"/>
                  </a:lnTo>
                  <a:cubicBezTo>
                    <a:pt x="38691" y="1233475"/>
                    <a:pt x="0" y="1194784"/>
                    <a:pt x="0" y="1147056"/>
                  </a:cubicBezTo>
                  <a:lnTo>
                    <a:pt x="0" y="86419"/>
                  </a:lnTo>
                  <a:cubicBezTo>
                    <a:pt x="0" y="38691"/>
                    <a:pt x="38691" y="0"/>
                    <a:pt x="86419" y="0"/>
                  </a:cubicBezTo>
                  <a:close/>
                </a:path>
              </a:pathLst>
            </a:custGeom>
            <a:gradFill rotWithShape="true">
              <a:gsLst>
                <a:gs pos="0">
                  <a:srgbClr val="003060">
                    <a:alpha val="100000"/>
                  </a:srgbClr>
                </a:gs>
                <a:gs pos="100000">
                  <a:srgbClr val="003060">
                    <a:alpha val="0"/>
                  </a:srgbClr>
                </a:gs>
              </a:gsLst>
              <a:lin ang="5400000"/>
            </a:gradFill>
          </p:spPr>
        </p:sp>
        <p:sp>
          <p:nvSpPr>
            <p:cNvPr name="TextBox 8" id="8"/>
            <p:cNvSpPr txBox="true"/>
            <p:nvPr/>
          </p:nvSpPr>
          <p:spPr>
            <a:xfrm>
              <a:off x="0" y="-57150"/>
              <a:ext cx="377516" cy="1290625"/>
            </a:xfrm>
            <a:prstGeom prst="rect">
              <a:avLst/>
            </a:prstGeom>
          </p:spPr>
          <p:txBody>
            <a:bodyPr anchor="ctr" rtlCol="false" tIns="50800" lIns="50800" bIns="50800" rIns="50800"/>
            <a:lstStyle/>
            <a:p>
              <a:pPr algn="ctr">
                <a:lnSpc>
                  <a:spcPts val="3500"/>
                </a:lnSpc>
              </a:pPr>
            </a:p>
          </p:txBody>
        </p:sp>
      </p:grpSp>
      <p:sp>
        <p:nvSpPr>
          <p:cNvPr name="TextBox 9" id="9"/>
          <p:cNvSpPr txBox="true"/>
          <p:nvPr/>
        </p:nvSpPr>
        <p:spPr>
          <a:xfrm rot="0">
            <a:off x="3200590" y="673669"/>
            <a:ext cx="10270716" cy="862462"/>
          </a:xfrm>
          <a:prstGeom prst="rect">
            <a:avLst/>
          </a:prstGeom>
        </p:spPr>
        <p:txBody>
          <a:bodyPr anchor="t" rtlCol="false" tIns="0" lIns="0" bIns="0" rIns="0">
            <a:spAutoFit/>
          </a:bodyPr>
          <a:lstStyle/>
          <a:p>
            <a:pPr algn="ctr" rtl="true">
              <a:lnSpc>
                <a:spcPts val="6499"/>
              </a:lnSpc>
            </a:pPr>
            <a:r>
              <a:rPr lang="ar-EG" b="true" sz="6700">
                <a:solidFill>
                  <a:srgbClr val="003060"/>
                </a:solidFill>
                <a:latin typeface="Garet Bold"/>
                <a:ea typeface="Garet Bold"/>
                <a:cs typeface="Garet Bold"/>
                <a:sym typeface="Garet Bold"/>
                <a:rtl val="true"/>
              </a:rPr>
              <a:t>أنواع التغيير التنظيمي</a:t>
            </a:r>
          </a:p>
        </p:txBody>
      </p:sp>
      <p:sp>
        <p:nvSpPr>
          <p:cNvPr name="TextBox 10" id="10"/>
          <p:cNvSpPr txBox="true"/>
          <p:nvPr/>
        </p:nvSpPr>
        <p:spPr>
          <a:xfrm rot="0">
            <a:off x="1323763" y="1634490"/>
            <a:ext cx="16218882" cy="7008495"/>
          </a:xfrm>
          <a:prstGeom prst="rect">
            <a:avLst/>
          </a:prstGeom>
        </p:spPr>
        <p:txBody>
          <a:bodyPr anchor="t" rtlCol="false" tIns="0" lIns="0" bIns="0" rIns="0">
            <a:spAutoFit/>
          </a:bodyPr>
          <a:lstStyle/>
          <a:p>
            <a:pPr algn="just" rtl="true">
              <a:lnSpc>
                <a:spcPts val="4759"/>
              </a:lnSpc>
            </a:pPr>
          </a:p>
          <a:p>
            <a:pPr algn="just" rtl="true">
              <a:lnSpc>
                <a:spcPts val="4759"/>
              </a:lnSpc>
            </a:pPr>
            <a:r>
              <a:rPr lang="ar-EG" sz="3399">
                <a:solidFill>
                  <a:srgbClr val="000000"/>
                </a:solidFill>
                <a:latin typeface="Open Sans"/>
                <a:ea typeface="Open Sans"/>
                <a:cs typeface="Open Sans"/>
                <a:sym typeface="Open Sans"/>
                <a:rtl val="true"/>
              </a:rPr>
              <a:t>تختلف</a:t>
            </a:r>
            <a:r>
              <a:rPr lang="ar-EG" sz="3399">
                <a:solidFill>
                  <a:srgbClr val="000000"/>
                </a:solidFill>
                <a:latin typeface="Open Sans"/>
                <a:ea typeface="Open Sans"/>
                <a:cs typeface="Open Sans"/>
                <a:sym typeface="Open Sans"/>
                <a:rtl val="true"/>
              </a:rPr>
              <a:t> وتتعدد أنواع التغيير التنظيمي باختلاف المعايير المستخدمة في التغيير وهي:</a:t>
            </a:r>
          </a:p>
          <a:p>
            <a:pPr algn="just" rtl="true">
              <a:lnSpc>
                <a:spcPts val="5179"/>
              </a:lnSpc>
            </a:pPr>
            <a:r>
              <a:rPr lang="ar-EG" b="true" sz="3699">
                <a:solidFill>
                  <a:srgbClr val="5E17EB"/>
                </a:solidFill>
                <a:latin typeface="Open Sans Bold"/>
                <a:ea typeface="Open Sans Bold"/>
                <a:cs typeface="Open Sans Bold"/>
                <a:sym typeface="Open Sans Bold"/>
                <a:rtl val="true"/>
              </a:rPr>
              <a:t>حسب</a:t>
            </a:r>
            <a:r>
              <a:rPr lang="ar-EG" b="true" sz="3699">
                <a:solidFill>
                  <a:srgbClr val="5E17EB"/>
                </a:solidFill>
                <a:latin typeface="Open Sans Bold"/>
                <a:ea typeface="Open Sans Bold"/>
                <a:cs typeface="Open Sans Bold"/>
                <a:sym typeface="Open Sans Bold"/>
                <a:rtl val="true"/>
              </a:rPr>
              <a:t> الموضوع:</a:t>
            </a:r>
          </a:p>
          <a:p>
            <a:pPr algn="just" rtl="true" marL="734059" indent="-367030" lvl="1">
              <a:lnSpc>
                <a:spcPts val="4759"/>
              </a:lnSpc>
              <a:buFont typeface="Arial"/>
              <a:buChar char="•"/>
            </a:pPr>
            <a:r>
              <a:rPr lang="ar-EG" b="true" sz="3399">
                <a:solidFill>
                  <a:srgbClr val="000000"/>
                </a:solidFill>
                <a:latin typeface="Open Sans Bold"/>
                <a:ea typeface="Open Sans Bold"/>
                <a:cs typeface="Open Sans Bold"/>
                <a:sym typeface="Open Sans Bold"/>
                <a:rtl val="true"/>
              </a:rPr>
              <a:t>التغيير المادي: </a:t>
            </a:r>
            <a:r>
              <a:rPr lang="ar-EG" sz="3399">
                <a:solidFill>
                  <a:srgbClr val="000000"/>
                </a:solidFill>
                <a:latin typeface="Open Sans"/>
                <a:ea typeface="Open Sans"/>
                <a:cs typeface="Open Sans"/>
                <a:sym typeface="Open Sans"/>
                <a:rtl val="true"/>
              </a:rPr>
              <a:t>يتمثل هذا النوع في احداث التغيير على مستوى الجزء المادي في المنظمة كتغيير الهيكلي والتغيير التكنولوجي، أي التغيير في الهيكل التنظيمي(المسؤوليات، الاختصاصات) أو التغيير في الأنشطة والمهام الّتي يزاولها التنظيم أو في الوسائل التكنولوجية المستخدمة في العمل، وذلك بهدف التحسين في أداء المنظمة وحل المشكلات الّتي تواجهها.</a:t>
            </a:r>
          </a:p>
          <a:p>
            <a:pPr algn="just" rtl="true" marL="734059" indent="-367030" lvl="1">
              <a:lnSpc>
                <a:spcPts val="4759"/>
              </a:lnSpc>
              <a:buFont typeface="Arial"/>
              <a:buChar char="•"/>
            </a:pPr>
            <a:r>
              <a:rPr lang="ar-EG" b="true" sz="3399">
                <a:solidFill>
                  <a:srgbClr val="000000"/>
                </a:solidFill>
                <a:latin typeface="Open Sans Bold"/>
                <a:ea typeface="Open Sans Bold"/>
                <a:cs typeface="Open Sans Bold"/>
                <a:sym typeface="Open Sans Bold"/>
                <a:rtl val="true"/>
              </a:rPr>
              <a:t>التغيير المعنوي: </a:t>
            </a:r>
            <a:r>
              <a:rPr lang="ar-EG" sz="3399">
                <a:solidFill>
                  <a:srgbClr val="000000"/>
                </a:solidFill>
                <a:latin typeface="Open Sans"/>
                <a:ea typeface="Open Sans"/>
                <a:cs typeface="Open Sans"/>
                <a:sym typeface="Open Sans"/>
                <a:rtl val="true"/>
              </a:rPr>
              <a:t>حيث يهدف هذا النوع إلى احداث التغيير في سلوك أو أساليب الموظفين من خلال برامج التكوين والتدريب، وكمثال على ذلك نجد العديد من المنظمات تمتلك معدات ووسائل حديثة ومتطورة لكن العمال يعملون بأساليب تقليدية وغير فعالة لذا يتم اللجوء إلى هذا النوع من التغيير بهدف تحفيزهم على تغيير سلوكهم وأساليب عملهم.</a:t>
            </a:r>
          </a:p>
          <a:p>
            <a:pPr algn="l">
              <a:lnSpc>
                <a:spcPts val="2800"/>
              </a:lnSpc>
            </a:pPr>
          </a:p>
        </p:txBody>
      </p:sp>
      <p:sp>
        <p:nvSpPr>
          <p:cNvPr name="Freeform 11" id="11"/>
          <p:cNvSpPr/>
          <p:nvPr/>
        </p:nvSpPr>
        <p:spPr>
          <a:xfrm flipH="true" flipV="false" rot="0">
            <a:off x="14218007" y="9045591"/>
            <a:ext cx="1689934" cy="805023"/>
          </a:xfrm>
          <a:custGeom>
            <a:avLst/>
            <a:gdLst/>
            <a:ahLst/>
            <a:cxnLst/>
            <a:rect r="r" b="b" t="t" l="l"/>
            <a:pathLst>
              <a:path h="805023" w="1689934">
                <a:moveTo>
                  <a:pt x="1689934" y="0"/>
                </a:moveTo>
                <a:lnTo>
                  <a:pt x="0" y="0"/>
                </a:lnTo>
                <a:lnTo>
                  <a:pt x="0" y="805023"/>
                </a:lnTo>
                <a:lnTo>
                  <a:pt x="1689934" y="805023"/>
                </a:lnTo>
                <a:lnTo>
                  <a:pt x="168993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514350" y="4200"/>
            <a:ext cx="19118434" cy="3988725"/>
            <a:chOff x="0" y="0"/>
            <a:chExt cx="5035308" cy="1050528"/>
          </a:xfrm>
        </p:grpSpPr>
        <p:sp>
          <p:nvSpPr>
            <p:cNvPr name="Freeform 4" id="4"/>
            <p:cNvSpPr/>
            <p:nvPr/>
          </p:nvSpPr>
          <p:spPr>
            <a:xfrm flipH="false" flipV="false" rot="0">
              <a:off x="0" y="0"/>
              <a:ext cx="5035308" cy="1050528"/>
            </a:xfrm>
            <a:custGeom>
              <a:avLst/>
              <a:gdLst/>
              <a:ahLst/>
              <a:cxnLst/>
              <a:rect r="r" b="b" t="t" l="l"/>
              <a:pathLst>
                <a:path h="1050528" w="5035308">
                  <a:moveTo>
                    <a:pt x="0" y="0"/>
                  </a:moveTo>
                  <a:lnTo>
                    <a:pt x="5035308" y="0"/>
                  </a:lnTo>
                  <a:lnTo>
                    <a:pt x="5035308" y="1050528"/>
                  </a:lnTo>
                  <a:lnTo>
                    <a:pt x="0" y="1050528"/>
                  </a:ln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5035308" cy="1107678"/>
            </a:xfrm>
            <a:prstGeom prst="rect">
              <a:avLst/>
            </a:prstGeom>
          </p:spPr>
          <p:txBody>
            <a:bodyPr anchor="ctr" rtlCol="false" tIns="50800" lIns="50800" bIns="50800" rIns="50800"/>
            <a:lstStyle/>
            <a:p>
              <a:pPr algn="ctr">
                <a:lnSpc>
                  <a:spcPts val="3500"/>
                </a:lnSpc>
              </a:pPr>
            </a:p>
          </p:txBody>
        </p:sp>
      </p:grpSp>
      <p:sp>
        <p:nvSpPr>
          <p:cNvPr name="Freeform 6" id="6"/>
          <p:cNvSpPr/>
          <p:nvPr/>
        </p:nvSpPr>
        <p:spPr>
          <a:xfrm flipH="true" flipV="false" rot="0">
            <a:off x="15126022" y="1298027"/>
            <a:ext cx="1689934" cy="805023"/>
          </a:xfrm>
          <a:custGeom>
            <a:avLst/>
            <a:gdLst/>
            <a:ahLst/>
            <a:cxnLst/>
            <a:rect r="r" b="b" t="t" l="l"/>
            <a:pathLst>
              <a:path h="805023" w="1689934">
                <a:moveTo>
                  <a:pt x="1689933" y="0"/>
                </a:moveTo>
                <a:lnTo>
                  <a:pt x="0" y="0"/>
                </a:lnTo>
                <a:lnTo>
                  <a:pt x="0" y="805023"/>
                </a:lnTo>
                <a:lnTo>
                  <a:pt x="1689933" y="805023"/>
                </a:lnTo>
                <a:lnTo>
                  <a:pt x="168993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653559" y="2393858"/>
            <a:ext cx="17291261" cy="5822315"/>
          </a:xfrm>
          <a:prstGeom prst="rect">
            <a:avLst/>
          </a:prstGeom>
        </p:spPr>
        <p:txBody>
          <a:bodyPr anchor="t" rtlCol="false" tIns="0" lIns="0" bIns="0" rIns="0">
            <a:spAutoFit/>
          </a:bodyPr>
          <a:lstStyle/>
          <a:p>
            <a:pPr algn="just" rtl="true">
              <a:lnSpc>
                <a:spcPts val="5319"/>
              </a:lnSpc>
            </a:pPr>
            <a:r>
              <a:rPr lang="ar-EG" b="true" sz="3799">
                <a:solidFill>
                  <a:srgbClr val="5E17EB"/>
                </a:solidFill>
                <a:latin typeface="Open Sans Bold"/>
                <a:ea typeface="Open Sans Bold"/>
                <a:cs typeface="Open Sans Bold"/>
                <a:sym typeface="Open Sans Bold"/>
                <a:rtl val="true"/>
              </a:rPr>
              <a:t>حسب الشكل:</a:t>
            </a:r>
          </a:p>
          <a:p>
            <a:pPr algn="just" rtl="true" marL="734059" indent="-367030" lvl="1">
              <a:lnSpc>
                <a:spcPts val="4759"/>
              </a:lnSpc>
              <a:buFont typeface="Arial"/>
              <a:buChar char="•"/>
            </a:pPr>
            <a:r>
              <a:rPr lang="ar-EG" b="true" sz="3399">
                <a:solidFill>
                  <a:srgbClr val="000000"/>
                </a:solidFill>
                <a:latin typeface="Open Sans Bold"/>
                <a:ea typeface="Open Sans Bold"/>
                <a:cs typeface="Open Sans Bold"/>
                <a:sym typeface="Open Sans Bold"/>
                <a:rtl val="true"/>
              </a:rPr>
              <a:t>التغيير التدريجي</a:t>
            </a:r>
            <a:r>
              <a:rPr lang="ar-EG" b="true" sz="3399">
                <a:solidFill>
                  <a:srgbClr val="000000"/>
                </a:solidFill>
                <a:latin typeface="Open Sans Bold"/>
                <a:ea typeface="Open Sans Bold"/>
                <a:cs typeface="Open Sans Bold"/>
                <a:sym typeface="Open Sans Bold"/>
                <a:rtl val="true"/>
              </a:rPr>
              <a:t> أو البطيء: </a:t>
            </a:r>
            <a:r>
              <a:rPr lang="ar-EG" sz="3399">
                <a:solidFill>
                  <a:srgbClr val="000000"/>
                </a:solidFill>
                <a:latin typeface="Open Sans"/>
                <a:ea typeface="Open Sans"/>
                <a:cs typeface="Open Sans"/>
                <a:sym typeface="Open Sans"/>
                <a:rtl val="true"/>
              </a:rPr>
              <a:t>حيث يكون التغيير بطريقة تدريجية وعلى دفعات، ويمكن تطبيقة عندما يكون التغيير شاملا لكل عناصر المنظمة أو عندما يتوقع أن تكون هناك مقاومة عنيفة للتغيير المرتقب من طرف الموظفين.</a:t>
            </a:r>
          </a:p>
          <a:p>
            <a:pPr algn="just" rtl="true" marL="734059" indent="-367030" lvl="1">
              <a:lnSpc>
                <a:spcPts val="4759"/>
              </a:lnSpc>
              <a:buFont typeface="Arial"/>
              <a:buChar char="•"/>
            </a:pPr>
            <a:r>
              <a:rPr lang="ar-EG" b="true" sz="3399">
                <a:solidFill>
                  <a:srgbClr val="000000"/>
                </a:solidFill>
                <a:latin typeface="Open Sans Bold"/>
                <a:ea typeface="Open Sans Bold"/>
                <a:cs typeface="Open Sans Bold"/>
                <a:sym typeface="Open Sans Bold"/>
                <a:rtl val="true"/>
              </a:rPr>
              <a:t>التغيير السريع:</a:t>
            </a:r>
            <a:r>
              <a:rPr lang="ar-EG" sz="3399">
                <a:solidFill>
                  <a:srgbClr val="000000"/>
                </a:solidFill>
                <a:latin typeface="Open Sans"/>
                <a:ea typeface="Open Sans"/>
                <a:cs typeface="Open Sans"/>
                <a:sym typeface="Open Sans"/>
                <a:rtl val="true"/>
              </a:rPr>
              <a:t>حيث يتم هذا التغيير مرة واحدة وبسرعة ويطلق البعض على هذا النوع من التغيير بالصدمة القوية ، فتنفيذه يشكل صدمة قوية للجميع، وهناك ظروف معينة يمكن أن ينفذ فيها التغيير السريع كأن يكون التغيير جزئيا وأن يكون هناك ضرورة ملحة لاجراء التغيير منعا لاستفحال مشكلة كبيرة تؤثر على مستقبل المنظمة أو أن يكون تأثر الموظفين بالتغيير المراد اجراءه بسيطا، لكن تعد السرعة في التنفيذ مصدرا لعدم الرغبة في التغيير أحيانا كثيرة.</a:t>
            </a:r>
          </a:p>
          <a:p>
            <a:pPr algn="ctr">
              <a:lnSpc>
                <a:spcPts val="28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577455" y="-395424"/>
            <a:ext cx="19187335" cy="1424124"/>
            <a:chOff x="0" y="0"/>
            <a:chExt cx="5053454" cy="375078"/>
          </a:xfrm>
        </p:grpSpPr>
        <p:sp>
          <p:nvSpPr>
            <p:cNvPr name="Freeform 4" id="4"/>
            <p:cNvSpPr/>
            <p:nvPr/>
          </p:nvSpPr>
          <p:spPr>
            <a:xfrm flipH="false" flipV="false" rot="0">
              <a:off x="0" y="0"/>
              <a:ext cx="5053454" cy="375078"/>
            </a:xfrm>
            <a:custGeom>
              <a:avLst/>
              <a:gdLst/>
              <a:ahLst/>
              <a:cxnLst/>
              <a:rect r="r" b="b" t="t" l="l"/>
              <a:pathLst>
                <a:path h="375078" w="5053454">
                  <a:moveTo>
                    <a:pt x="0" y="0"/>
                  </a:moveTo>
                  <a:lnTo>
                    <a:pt x="5053454" y="0"/>
                  </a:lnTo>
                  <a:lnTo>
                    <a:pt x="5053454" y="375078"/>
                  </a:lnTo>
                  <a:lnTo>
                    <a:pt x="0" y="375078"/>
                  </a:ln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5053454" cy="432228"/>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449668" y="9258300"/>
            <a:ext cx="19187335" cy="1424124"/>
            <a:chOff x="0" y="0"/>
            <a:chExt cx="5053454" cy="375078"/>
          </a:xfrm>
        </p:grpSpPr>
        <p:sp>
          <p:nvSpPr>
            <p:cNvPr name="Freeform 7" id="7"/>
            <p:cNvSpPr/>
            <p:nvPr/>
          </p:nvSpPr>
          <p:spPr>
            <a:xfrm flipH="false" flipV="false" rot="0">
              <a:off x="0" y="0"/>
              <a:ext cx="5053454" cy="375078"/>
            </a:xfrm>
            <a:custGeom>
              <a:avLst/>
              <a:gdLst/>
              <a:ahLst/>
              <a:cxnLst/>
              <a:rect r="r" b="b" t="t" l="l"/>
              <a:pathLst>
                <a:path h="375078" w="5053454">
                  <a:moveTo>
                    <a:pt x="0" y="0"/>
                  </a:moveTo>
                  <a:lnTo>
                    <a:pt x="5053454" y="0"/>
                  </a:lnTo>
                  <a:lnTo>
                    <a:pt x="5053454" y="375078"/>
                  </a:lnTo>
                  <a:lnTo>
                    <a:pt x="0" y="375078"/>
                  </a:lnTo>
                  <a:close/>
                </a:path>
              </a:pathLst>
            </a:custGeom>
            <a:gradFill rotWithShape="true">
              <a:gsLst>
                <a:gs pos="0">
                  <a:srgbClr val="003060">
                    <a:alpha val="100000"/>
                  </a:srgbClr>
                </a:gs>
                <a:gs pos="100000">
                  <a:srgbClr val="003060">
                    <a:alpha val="0"/>
                  </a:srgbClr>
                </a:gs>
              </a:gsLst>
              <a:lin ang="5400000"/>
            </a:gradFill>
          </p:spPr>
        </p:sp>
        <p:sp>
          <p:nvSpPr>
            <p:cNvPr name="TextBox 8" id="8"/>
            <p:cNvSpPr txBox="true"/>
            <p:nvPr/>
          </p:nvSpPr>
          <p:spPr>
            <a:xfrm>
              <a:off x="0" y="-57150"/>
              <a:ext cx="5053454" cy="432228"/>
            </a:xfrm>
            <a:prstGeom prst="rect">
              <a:avLst/>
            </a:prstGeom>
          </p:spPr>
          <p:txBody>
            <a:bodyPr anchor="ctr" rtlCol="false" tIns="50800" lIns="50800" bIns="50800" rIns="50800"/>
            <a:lstStyle/>
            <a:p>
              <a:pPr algn="ctr">
                <a:lnSpc>
                  <a:spcPts val="3500"/>
                </a:lnSpc>
              </a:pPr>
            </a:p>
          </p:txBody>
        </p:sp>
      </p:grpSp>
      <p:sp>
        <p:nvSpPr>
          <p:cNvPr name="TextBox 9" id="9"/>
          <p:cNvSpPr txBox="true"/>
          <p:nvPr/>
        </p:nvSpPr>
        <p:spPr>
          <a:xfrm rot="0">
            <a:off x="310789" y="1606031"/>
            <a:ext cx="17522501" cy="5763578"/>
          </a:xfrm>
          <a:prstGeom prst="rect">
            <a:avLst/>
          </a:prstGeom>
        </p:spPr>
        <p:txBody>
          <a:bodyPr anchor="t" rtlCol="false" tIns="0" lIns="0" bIns="0" rIns="0">
            <a:spAutoFit/>
          </a:bodyPr>
          <a:lstStyle/>
          <a:p>
            <a:pPr algn="just" rtl="true">
              <a:lnSpc>
                <a:spcPts val="5339"/>
              </a:lnSpc>
              <a:spcBef>
                <a:spcPct val="0"/>
              </a:spcBef>
            </a:pPr>
            <a:r>
              <a:rPr lang="ar-EG" b="true" sz="3813">
                <a:solidFill>
                  <a:srgbClr val="5E17EB"/>
                </a:solidFill>
                <a:latin typeface="Garet Bold"/>
                <a:ea typeface="Garet Bold"/>
                <a:cs typeface="Garet Bold"/>
                <a:sym typeface="Garet Bold"/>
                <a:rtl val="true"/>
              </a:rPr>
              <a:t>حسب الشمولية:</a:t>
            </a:r>
          </a:p>
          <a:p>
            <a:pPr algn="just" rtl="true" marL="779672" indent="-389836" lvl="1">
              <a:lnSpc>
                <a:spcPts val="5055"/>
              </a:lnSpc>
              <a:buFont typeface="Arial"/>
              <a:buChar char="•"/>
            </a:pPr>
            <a:r>
              <a:rPr lang="ar-EG" b="true" sz="3611">
                <a:solidFill>
                  <a:srgbClr val="000000"/>
                </a:solidFill>
                <a:latin typeface="Garet Bold"/>
                <a:ea typeface="Garet Bold"/>
                <a:cs typeface="Garet Bold"/>
                <a:sym typeface="Garet Bold"/>
                <a:rtl val="true"/>
              </a:rPr>
              <a:t>التغيير الجزئي: </a:t>
            </a:r>
            <a:r>
              <a:rPr lang="ar-EG" sz="3611">
                <a:solidFill>
                  <a:srgbClr val="000000"/>
                </a:solidFill>
                <a:latin typeface="Garet"/>
                <a:ea typeface="Garet"/>
                <a:cs typeface="Garet"/>
                <a:sym typeface="Garet"/>
                <a:rtl val="true"/>
              </a:rPr>
              <a:t>يرتبط هذا النوع بالأنظمة والاجراءات والهياكل والتكنولوجيا الحديثة والّتي سيكون لها تأثير مباشر على تنظيمات وترتيبات العمل فيكون التغيير في من التنظيم، والّذي يؤدي أحيانا إلى عدم التوازن داخل المنظمة بسبب أنّ بعض الجوانب تتطور بينما أخرى تبقى متخلفة وهذا من شانه أن يؤدي إلى تقليل فاعلية عملية التغيير التنظيمي. </a:t>
            </a:r>
          </a:p>
          <a:p>
            <a:pPr algn="just" rtl="true" marL="779672" indent="-389836" lvl="1">
              <a:lnSpc>
                <a:spcPts val="5055"/>
              </a:lnSpc>
              <a:buFont typeface="Arial"/>
              <a:buChar char="•"/>
            </a:pPr>
            <a:r>
              <a:rPr lang="ar-EG" b="true" sz="3611">
                <a:solidFill>
                  <a:srgbClr val="000000"/>
                </a:solidFill>
                <a:latin typeface="Garet Bold"/>
                <a:ea typeface="Garet Bold"/>
                <a:cs typeface="Garet Bold"/>
                <a:sym typeface="Garet Bold"/>
                <a:rtl val="true"/>
              </a:rPr>
              <a:t>التغيير الشامل:</a:t>
            </a:r>
            <a:r>
              <a:rPr lang="ar-EG" sz="3611">
                <a:solidFill>
                  <a:srgbClr val="000000"/>
                </a:solidFill>
                <a:latin typeface="Garet"/>
                <a:ea typeface="Garet"/>
                <a:cs typeface="Garet"/>
                <a:sym typeface="Garet"/>
                <a:rtl val="true"/>
              </a:rPr>
              <a:t> يتميز هذا النوع بشموله لكافة المستويات في المنظمة، ذلك كون مستويات وأجزاء المنظمة تكون مترابطة مع بعضها البعض بشكل معقد، وأنّ تغيير جزء واحد يتطلب تغيير باقي الأجزاء لضمان أنّ جميع مستويات وأجزاء المنظمة تتحرك في نفس الاتجاه، والتغيير الشامل لا يمكن التراجع عنه لذلك فهو يتطلب اعدادا دقيقا خاصة وأنّه يرهن مستقبل المنظمة.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9688141" y="5922977"/>
            <a:ext cx="609270" cy="3086100"/>
            <a:chOff x="0" y="0"/>
            <a:chExt cx="160466" cy="812800"/>
          </a:xfrm>
        </p:grpSpPr>
        <p:sp>
          <p:nvSpPr>
            <p:cNvPr name="Freeform 4" id="4"/>
            <p:cNvSpPr/>
            <p:nvPr/>
          </p:nvSpPr>
          <p:spPr>
            <a:xfrm flipH="false" flipV="false" rot="0">
              <a:off x="0" y="0"/>
              <a:ext cx="160466" cy="812800"/>
            </a:xfrm>
            <a:custGeom>
              <a:avLst/>
              <a:gdLst/>
              <a:ahLst/>
              <a:cxnLst/>
              <a:rect r="r" b="b" t="t" l="l"/>
              <a:pathLst>
                <a:path h="812800" w="160466">
                  <a:moveTo>
                    <a:pt x="80233" y="0"/>
                  </a:moveTo>
                  <a:lnTo>
                    <a:pt x="80233" y="0"/>
                  </a:lnTo>
                  <a:cubicBezTo>
                    <a:pt x="101512" y="0"/>
                    <a:pt x="121920" y="8453"/>
                    <a:pt x="136966" y="23500"/>
                  </a:cubicBezTo>
                  <a:cubicBezTo>
                    <a:pt x="152013" y="38546"/>
                    <a:pt x="160466" y="58954"/>
                    <a:pt x="160466" y="80233"/>
                  </a:cubicBezTo>
                  <a:lnTo>
                    <a:pt x="160466" y="732567"/>
                  </a:lnTo>
                  <a:cubicBezTo>
                    <a:pt x="160466" y="753846"/>
                    <a:pt x="152013" y="774254"/>
                    <a:pt x="136966" y="789300"/>
                  </a:cubicBezTo>
                  <a:cubicBezTo>
                    <a:pt x="121920" y="804347"/>
                    <a:pt x="101512" y="812800"/>
                    <a:pt x="80233" y="812800"/>
                  </a:cubicBezTo>
                  <a:lnTo>
                    <a:pt x="80233" y="812800"/>
                  </a:lnTo>
                  <a:cubicBezTo>
                    <a:pt x="58954" y="812800"/>
                    <a:pt x="38546" y="804347"/>
                    <a:pt x="23500" y="789300"/>
                  </a:cubicBezTo>
                  <a:cubicBezTo>
                    <a:pt x="8453" y="774254"/>
                    <a:pt x="0" y="753846"/>
                    <a:pt x="0" y="732567"/>
                  </a:cubicBezTo>
                  <a:lnTo>
                    <a:pt x="0" y="80233"/>
                  </a:lnTo>
                  <a:cubicBezTo>
                    <a:pt x="0" y="58954"/>
                    <a:pt x="8453" y="38546"/>
                    <a:pt x="23500" y="23500"/>
                  </a:cubicBezTo>
                  <a:cubicBezTo>
                    <a:pt x="38546" y="8453"/>
                    <a:pt x="58954" y="0"/>
                    <a:pt x="80233" y="0"/>
                  </a:cubicBez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160466" cy="869950"/>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618801" y="-297241"/>
            <a:ext cx="1647501" cy="10968002"/>
            <a:chOff x="0" y="0"/>
            <a:chExt cx="433910" cy="2888692"/>
          </a:xfrm>
        </p:grpSpPr>
        <p:sp>
          <p:nvSpPr>
            <p:cNvPr name="Freeform 7" id="7"/>
            <p:cNvSpPr/>
            <p:nvPr/>
          </p:nvSpPr>
          <p:spPr>
            <a:xfrm flipH="false" flipV="false" rot="0">
              <a:off x="0" y="0"/>
              <a:ext cx="433910" cy="2888692"/>
            </a:xfrm>
            <a:custGeom>
              <a:avLst/>
              <a:gdLst/>
              <a:ahLst/>
              <a:cxnLst/>
              <a:rect r="r" b="b" t="t" l="l"/>
              <a:pathLst>
                <a:path h="2888692" w="433910">
                  <a:moveTo>
                    <a:pt x="0" y="0"/>
                  </a:moveTo>
                  <a:lnTo>
                    <a:pt x="433910" y="0"/>
                  </a:lnTo>
                  <a:lnTo>
                    <a:pt x="433910" y="2888692"/>
                  </a:lnTo>
                  <a:lnTo>
                    <a:pt x="0" y="2888692"/>
                  </a:lnTo>
                  <a:close/>
                </a:path>
              </a:pathLst>
            </a:custGeom>
            <a:gradFill rotWithShape="true">
              <a:gsLst>
                <a:gs pos="0">
                  <a:srgbClr val="003060">
                    <a:alpha val="100000"/>
                  </a:srgbClr>
                </a:gs>
                <a:gs pos="100000">
                  <a:srgbClr val="003060">
                    <a:alpha val="0"/>
                  </a:srgbClr>
                </a:gs>
              </a:gsLst>
              <a:lin ang="5400000"/>
            </a:gradFill>
          </p:spPr>
        </p:sp>
        <p:sp>
          <p:nvSpPr>
            <p:cNvPr name="TextBox 8" id="8"/>
            <p:cNvSpPr txBox="true"/>
            <p:nvPr/>
          </p:nvSpPr>
          <p:spPr>
            <a:xfrm>
              <a:off x="0" y="-57150"/>
              <a:ext cx="433910" cy="2945842"/>
            </a:xfrm>
            <a:prstGeom prst="rect">
              <a:avLst/>
            </a:prstGeom>
          </p:spPr>
          <p:txBody>
            <a:bodyPr anchor="ctr" rtlCol="false" tIns="50800" lIns="50800" bIns="50800" rIns="50800"/>
            <a:lstStyle/>
            <a:p>
              <a:pPr algn="ctr">
                <a:lnSpc>
                  <a:spcPts val="3500"/>
                </a:lnSpc>
              </a:pPr>
            </a:p>
          </p:txBody>
        </p:sp>
      </p:grpSp>
      <p:grpSp>
        <p:nvGrpSpPr>
          <p:cNvPr name="Group 9" id="9"/>
          <p:cNvGrpSpPr/>
          <p:nvPr/>
        </p:nvGrpSpPr>
        <p:grpSpPr>
          <a:xfrm rot="0">
            <a:off x="17259300" y="6291881"/>
            <a:ext cx="1647501" cy="4537830"/>
            <a:chOff x="0" y="0"/>
            <a:chExt cx="433910" cy="1195149"/>
          </a:xfrm>
        </p:grpSpPr>
        <p:sp>
          <p:nvSpPr>
            <p:cNvPr name="Freeform 10" id="10"/>
            <p:cNvSpPr/>
            <p:nvPr/>
          </p:nvSpPr>
          <p:spPr>
            <a:xfrm flipH="false" flipV="false" rot="0">
              <a:off x="0" y="0"/>
              <a:ext cx="433910" cy="1195149"/>
            </a:xfrm>
            <a:custGeom>
              <a:avLst/>
              <a:gdLst/>
              <a:ahLst/>
              <a:cxnLst/>
              <a:rect r="r" b="b" t="t" l="l"/>
              <a:pathLst>
                <a:path h="1195149" w="433910">
                  <a:moveTo>
                    <a:pt x="93984" y="0"/>
                  </a:moveTo>
                  <a:lnTo>
                    <a:pt x="339926" y="0"/>
                  </a:lnTo>
                  <a:cubicBezTo>
                    <a:pt x="391832" y="0"/>
                    <a:pt x="433910" y="42078"/>
                    <a:pt x="433910" y="93984"/>
                  </a:cubicBezTo>
                  <a:lnTo>
                    <a:pt x="433910" y="1101165"/>
                  </a:lnTo>
                  <a:cubicBezTo>
                    <a:pt x="433910" y="1153071"/>
                    <a:pt x="391832" y="1195149"/>
                    <a:pt x="339926" y="1195149"/>
                  </a:cubicBezTo>
                  <a:lnTo>
                    <a:pt x="93984" y="1195149"/>
                  </a:lnTo>
                  <a:cubicBezTo>
                    <a:pt x="42078" y="1195149"/>
                    <a:pt x="0" y="1153071"/>
                    <a:pt x="0" y="1101165"/>
                  </a:cubicBezTo>
                  <a:lnTo>
                    <a:pt x="0" y="93984"/>
                  </a:lnTo>
                  <a:cubicBezTo>
                    <a:pt x="0" y="42078"/>
                    <a:pt x="42078" y="0"/>
                    <a:pt x="93984" y="0"/>
                  </a:cubicBezTo>
                  <a:close/>
                </a:path>
              </a:pathLst>
            </a:custGeom>
            <a:gradFill rotWithShape="true">
              <a:gsLst>
                <a:gs pos="0">
                  <a:srgbClr val="003060">
                    <a:alpha val="100000"/>
                  </a:srgbClr>
                </a:gs>
                <a:gs pos="100000">
                  <a:srgbClr val="003060">
                    <a:alpha val="0"/>
                  </a:srgbClr>
                </a:gs>
              </a:gsLst>
              <a:lin ang="5400000"/>
            </a:gradFill>
          </p:spPr>
        </p:sp>
        <p:sp>
          <p:nvSpPr>
            <p:cNvPr name="TextBox 11" id="11"/>
            <p:cNvSpPr txBox="true"/>
            <p:nvPr/>
          </p:nvSpPr>
          <p:spPr>
            <a:xfrm>
              <a:off x="0" y="-57150"/>
              <a:ext cx="433910" cy="1252299"/>
            </a:xfrm>
            <a:prstGeom prst="rect">
              <a:avLst/>
            </a:prstGeom>
          </p:spPr>
          <p:txBody>
            <a:bodyPr anchor="ctr" rtlCol="false" tIns="50800" lIns="50800" bIns="50800" rIns="50800"/>
            <a:lstStyle/>
            <a:p>
              <a:pPr algn="ctr">
                <a:lnSpc>
                  <a:spcPts val="3500"/>
                </a:lnSpc>
              </a:pPr>
            </a:p>
          </p:txBody>
        </p:sp>
      </p:grpSp>
      <p:sp>
        <p:nvSpPr>
          <p:cNvPr name="TextBox 12" id="12"/>
          <p:cNvSpPr txBox="true"/>
          <p:nvPr/>
        </p:nvSpPr>
        <p:spPr>
          <a:xfrm rot="0">
            <a:off x="1028700" y="334645"/>
            <a:ext cx="16230600" cy="9541510"/>
          </a:xfrm>
          <a:prstGeom prst="rect">
            <a:avLst/>
          </a:prstGeom>
        </p:spPr>
        <p:txBody>
          <a:bodyPr anchor="t" rtlCol="false" tIns="0" lIns="0" bIns="0" rIns="0">
            <a:spAutoFit/>
          </a:bodyPr>
          <a:lstStyle/>
          <a:p>
            <a:pPr algn="just" rtl="true">
              <a:lnSpc>
                <a:spcPts val="5599"/>
              </a:lnSpc>
            </a:pPr>
            <a:r>
              <a:rPr lang="ar-EG" b="true" sz="3999">
                <a:solidFill>
                  <a:srgbClr val="5E17EB"/>
                </a:solidFill>
                <a:latin typeface="Open Sans Bold"/>
                <a:ea typeface="Open Sans Bold"/>
                <a:cs typeface="Open Sans Bold"/>
                <a:sym typeface="Open Sans Bold"/>
                <a:rtl val="true"/>
              </a:rPr>
              <a:t>حسب المصدر:</a:t>
            </a:r>
          </a:p>
          <a:p>
            <a:pPr algn="just" rtl="true">
              <a:lnSpc>
                <a:spcPts val="5179"/>
              </a:lnSpc>
            </a:pPr>
            <a:r>
              <a:rPr lang="ar-EG" b="true" sz="3699">
                <a:solidFill>
                  <a:srgbClr val="000000"/>
                </a:solidFill>
                <a:latin typeface="Open Sans Bold"/>
                <a:ea typeface="Open Sans Bold"/>
                <a:cs typeface="Open Sans Bold"/>
                <a:sym typeface="Open Sans Bold"/>
                <a:rtl val="true"/>
              </a:rPr>
              <a:t>التغيير المقصود أو المتعمد: </a:t>
            </a:r>
          </a:p>
          <a:p>
            <a:pPr algn="just" rtl="true">
              <a:lnSpc>
                <a:spcPts val="4759"/>
              </a:lnSpc>
            </a:pPr>
            <a:r>
              <a:rPr lang="ar-EG" sz="3399">
                <a:solidFill>
                  <a:srgbClr val="000000"/>
                </a:solidFill>
                <a:latin typeface="Open Sans"/>
                <a:ea typeface="Open Sans"/>
                <a:cs typeface="Open Sans"/>
                <a:sym typeface="Open Sans"/>
                <a:rtl val="true"/>
              </a:rPr>
              <a:t>وهو الّذي يكون بمبادرة من السلطة العليا في المنظمة عادة مستخدمة في ذلك الاستراتيجية الاستباقية، حيث تتخذ قرارات يتم من خلالها احداث تغيير في الهيكل التنظيمي والاجراءات والاتجاهات، فالتغيير التنظيمي هنا يكون بمثابة الحل خيار استراتيجي معلن عنه وواضح يحدث حسب رزنامة محددة مسبقا، لذلك فهو يتطلب من المسيرين فهما وادراكا كاملين بمحيط المنظمة الداخلي والخارجي، بالإضافة إلى الالمام بالمشاكل</a:t>
            </a:r>
            <a:r>
              <a:rPr lang="ar-EG" sz="3399">
                <a:solidFill>
                  <a:srgbClr val="000000"/>
                </a:solidFill>
                <a:latin typeface="Open Sans"/>
                <a:ea typeface="Open Sans"/>
                <a:cs typeface="Open Sans"/>
                <a:sym typeface="Open Sans"/>
                <a:rtl val="true"/>
              </a:rPr>
              <a:t> الّتي تواجهها</a:t>
            </a:r>
            <a:r>
              <a:rPr lang="ar-EG" sz="3399">
                <a:solidFill>
                  <a:srgbClr val="000000"/>
                </a:solidFill>
                <a:latin typeface="Open Sans"/>
                <a:ea typeface="Open Sans"/>
                <a:cs typeface="Open Sans"/>
                <a:sym typeface="Open Sans"/>
                <a:rtl val="true"/>
              </a:rPr>
              <a:t> واتخاذ القرارات المناسبة لإحداث التغيير بالطرقة الصحيحة.</a:t>
            </a:r>
          </a:p>
          <a:p>
            <a:pPr algn="just" rtl="true">
              <a:lnSpc>
                <a:spcPts val="5179"/>
              </a:lnSpc>
            </a:pPr>
            <a:r>
              <a:rPr lang="ar-EG" b="true" sz="3699">
                <a:solidFill>
                  <a:srgbClr val="000000"/>
                </a:solidFill>
                <a:latin typeface="Open Sans Bold"/>
                <a:ea typeface="Open Sans Bold"/>
                <a:cs typeface="Open Sans Bold"/>
                <a:sym typeface="Open Sans Bold"/>
                <a:rtl val="true"/>
              </a:rPr>
              <a:t>التغيير الاجباري أو المفروض: </a:t>
            </a:r>
            <a:r>
              <a:rPr lang="ar-EG" sz="3699">
                <a:solidFill>
                  <a:srgbClr val="000000"/>
                </a:solidFill>
                <a:latin typeface="Open Sans"/>
                <a:ea typeface="Open Sans"/>
                <a:cs typeface="Open Sans"/>
                <a:sym typeface="Open Sans"/>
                <a:rtl val="true"/>
              </a:rPr>
              <a:t>لا يحدث هذا التغيير اراديا لكن بضغط من المحيط، فهو إذا اجباري ومفروض على المؤسسة وهو يتطلب العمل باستراتيجية رد الفعل أو التفاعلية، وفي هذا الشكل من التغيير يلعب المحيط الخارجي دورا كبيرا في احداثه، كأن يكون بسبب صدور نصوص قانونية أو تعليمات حكومية جديدة كتخفيض ساعات العمل أو زيادة أيام الاجازات للموظفين أو التطور السريع لتكنولوجيا العمل، بمعنى أنّ التغيير في هذه الحالة  يكون بسبب ضغوط خارجية متتالية ويجب على المنظمة تنفيذه، ومن أمثلة هذا التغيير ضرورة العمل بتكنولوجيا المعلومات والاتصالات.</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TextBox 3" id="3"/>
          <p:cNvSpPr txBox="true"/>
          <p:nvPr/>
        </p:nvSpPr>
        <p:spPr>
          <a:xfrm rot="0">
            <a:off x="397441" y="2785558"/>
            <a:ext cx="17493117" cy="3183890"/>
          </a:xfrm>
          <a:prstGeom prst="rect">
            <a:avLst/>
          </a:prstGeom>
        </p:spPr>
        <p:txBody>
          <a:bodyPr anchor="t" rtlCol="false" tIns="0" lIns="0" bIns="0" rIns="0">
            <a:spAutoFit/>
          </a:bodyPr>
          <a:lstStyle/>
          <a:p>
            <a:pPr algn="just" rtl="true">
              <a:lnSpc>
                <a:spcPts val="5179"/>
              </a:lnSpc>
            </a:pPr>
          </a:p>
          <a:p>
            <a:pPr algn="just" rtl="true" marL="777238" indent="-388619" lvl="1">
              <a:lnSpc>
                <a:spcPts val="5039"/>
              </a:lnSpc>
              <a:buFont typeface="Arial"/>
              <a:buChar char="•"/>
            </a:pPr>
            <a:r>
              <a:rPr lang="ar-EG" b="true" sz="3599">
                <a:solidFill>
                  <a:srgbClr val="000000"/>
                </a:solidFill>
                <a:latin typeface="Open Sans Bold"/>
                <a:ea typeface="Open Sans Bold"/>
                <a:cs typeface="Open Sans Bold"/>
                <a:sym typeface="Open Sans Bold"/>
                <a:rtl val="true"/>
              </a:rPr>
              <a:t>التغيير التكيفي: </a:t>
            </a:r>
            <a:r>
              <a:rPr lang="ar-EG" sz="3599">
                <a:solidFill>
                  <a:srgbClr val="000000"/>
                </a:solidFill>
                <a:latin typeface="Open Sans"/>
                <a:ea typeface="Open Sans"/>
                <a:cs typeface="Open Sans"/>
                <a:sym typeface="Open Sans"/>
                <a:rtl val="true"/>
              </a:rPr>
              <a:t>يهدف هذا التغيير إلى تطوير بعض اجراءات العمل ، جعل أنشطة الأداء أكثر ملائمة، أو مواجهة موقف استثنائي، أو الاستفادة</a:t>
            </a:r>
            <a:r>
              <a:rPr lang="ar-EG" sz="3599">
                <a:solidFill>
                  <a:srgbClr val="000000"/>
                </a:solidFill>
                <a:latin typeface="Open Sans"/>
                <a:ea typeface="Open Sans"/>
                <a:cs typeface="Open Sans"/>
                <a:sym typeface="Open Sans"/>
                <a:rtl val="true"/>
              </a:rPr>
              <a:t> من فرص مواتية ،وهو يحدث بناء على قناعة شخصية من المرؤوس وبدون</a:t>
            </a:r>
            <a:r>
              <a:rPr lang="ar-EG" sz="3599">
                <a:solidFill>
                  <a:srgbClr val="000000"/>
                </a:solidFill>
                <a:latin typeface="Open Sans"/>
                <a:ea typeface="Open Sans"/>
                <a:cs typeface="Open Sans"/>
                <a:sym typeface="Open Sans"/>
                <a:rtl val="true"/>
              </a:rPr>
              <a:t> علم رئيسه أي أنّ هذا التغيير ليس له قنوات رسمية تدعمه وتتابعه، وليس بسبب ضغوط داخلية أو خارجية.</a:t>
            </a:r>
          </a:p>
        </p:txBody>
      </p:sp>
      <p:grpSp>
        <p:nvGrpSpPr>
          <p:cNvPr name="Group 4" id="4"/>
          <p:cNvGrpSpPr/>
          <p:nvPr/>
        </p:nvGrpSpPr>
        <p:grpSpPr>
          <a:xfrm rot="0">
            <a:off x="-107178" y="9258300"/>
            <a:ext cx="8162329" cy="1592157"/>
            <a:chOff x="0" y="0"/>
            <a:chExt cx="2149749" cy="419334"/>
          </a:xfrm>
        </p:grpSpPr>
        <p:sp>
          <p:nvSpPr>
            <p:cNvPr name="Freeform 5" id="5"/>
            <p:cNvSpPr/>
            <p:nvPr/>
          </p:nvSpPr>
          <p:spPr>
            <a:xfrm flipH="false" flipV="false" rot="0">
              <a:off x="0" y="0"/>
              <a:ext cx="2149749" cy="419334"/>
            </a:xfrm>
            <a:custGeom>
              <a:avLst/>
              <a:gdLst/>
              <a:ahLst/>
              <a:cxnLst/>
              <a:rect r="r" b="b" t="t" l="l"/>
              <a:pathLst>
                <a:path h="419334" w="2149749">
                  <a:moveTo>
                    <a:pt x="15176" y="0"/>
                  </a:moveTo>
                  <a:lnTo>
                    <a:pt x="2134573" y="0"/>
                  </a:lnTo>
                  <a:cubicBezTo>
                    <a:pt x="2138598" y="0"/>
                    <a:pt x="2142458" y="1599"/>
                    <a:pt x="2145304" y="4445"/>
                  </a:cubicBezTo>
                  <a:cubicBezTo>
                    <a:pt x="2148150" y="7291"/>
                    <a:pt x="2149749" y="11151"/>
                    <a:pt x="2149749" y="15176"/>
                  </a:cubicBezTo>
                  <a:lnTo>
                    <a:pt x="2149749" y="404158"/>
                  </a:lnTo>
                  <a:cubicBezTo>
                    <a:pt x="2149749" y="408183"/>
                    <a:pt x="2148150" y="412043"/>
                    <a:pt x="2145304" y="414889"/>
                  </a:cubicBezTo>
                  <a:cubicBezTo>
                    <a:pt x="2142458" y="417735"/>
                    <a:pt x="2138598" y="419334"/>
                    <a:pt x="2134573" y="419334"/>
                  </a:cubicBezTo>
                  <a:lnTo>
                    <a:pt x="15176" y="419334"/>
                  </a:lnTo>
                  <a:cubicBezTo>
                    <a:pt x="6794" y="419334"/>
                    <a:pt x="0" y="412539"/>
                    <a:pt x="0" y="404158"/>
                  </a:cubicBezTo>
                  <a:lnTo>
                    <a:pt x="0" y="15176"/>
                  </a:lnTo>
                  <a:cubicBezTo>
                    <a:pt x="0" y="11151"/>
                    <a:pt x="1599" y="7291"/>
                    <a:pt x="4445" y="4445"/>
                  </a:cubicBezTo>
                  <a:cubicBezTo>
                    <a:pt x="7291" y="1599"/>
                    <a:pt x="11151" y="0"/>
                    <a:pt x="15176" y="0"/>
                  </a:cubicBezTo>
                  <a:close/>
                </a:path>
              </a:pathLst>
            </a:custGeom>
            <a:gradFill rotWithShape="true">
              <a:gsLst>
                <a:gs pos="0">
                  <a:srgbClr val="003060">
                    <a:alpha val="100000"/>
                  </a:srgbClr>
                </a:gs>
                <a:gs pos="100000">
                  <a:srgbClr val="003060">
                    <a:alpha val="0"/>
                  </a:srgbClr>
                </a:gs>
              </a:gsLst>
              <a:lin ang="5400000"/>
            </a:gradFill>
          </p:spPr>
        </p:sp>
        <p:sp>
          <p:nvSpPr>
            <p:cNvPr name="TextBox 6" id="6"/>
            <p:cNvSpPr txBox="true"/>
            <p:nvPr/>
          </p:nvSpPr>
          <p:spPr>
            <a:xfrm>
              <a:off x="0" y="-57150"/>
              <a:ext cx="2149749" cy="476484"/>
            </a:xfrm>
            <a:prstGeom prst="rect">
              <a:avLst/>
            </a:prstGeom>
          </p:spPr>
          <p:txBody>
            <a:bodyPr anchor="ctr" rtlCol="false" tIns="50800" lIns="50800" bIns="50800" rIns="50800"/>
            <a:lstStyle/>
            <a:p>
              <a:pPr algn="ctr">
                <a:lnSpc>
                  <a:spcPts val="3500"/>
                </a:lnSpc>
              </a:pPr>
            </a:p>
          </p:txBody>
        </p:sp>
      </p:grpSp>
      <p:grpSp>
        <p:nvGrpSpPr>
          <p:cNvPr name="Group 7" id="7"/>
          <p:cNvGrpSpPr/>
          <p:nvPr/>
        </p:nvGrpSpPr>
        <p:grpSpPr>
          <a:xfrm rot="0">
            <a:off x="9923912" y="-336043"/>
            <a:ext cx="8741633" cy="1132122"/>
            <a:chOff x="0" y="0"/>
            <a:chExt cx="2302323" cy="298172"/>
          </a:xfrm>
        </p:grpSpPr>
        <p:sp>
          <p:nvSpPr>
            <p:cNvPr name="Freeform 8" id="8"/>
            <p:cNvSpPr/>
            <p:nvPr/>
          </p:nvSpPr>
          <p:spPr>
            <a:xfrm flipH="false" flipV="false" rot="0">
              <a:off x="0" y="0"/>
              <a:ext cx="2302323" cy="298172"/>
            </a:xfrm>
            <a:custGeom>
              <a:avLst/>
              <a:gdLst/>
              <a:ahLst/>
              <a:cxnLst/>
              <a:rect r="r" b="b" t="t" l="l"/>
              <a:pathLst>
                <a:path h="298172" w="2302323">
                  <a:moveTo>
                    <a:pt x="14170" y="0"/>
                  </a:moveTo>
                  <a:lnTo>
                    <a:pt x="2288153" y="0"/>
                  </a:lnTo>
                  <a:cubicBezTo>
                    <a:pt x="2291911" y="0"/>
                    <a:pt x="2295515" y="1493"/>
                    <a:pt x="2298173" y="4150"/>
                  </a:cubicBezTo>
                  <a:cubicBezTo>
                    <a:pt x="2300830" y="6808"/>
                    <a:pt x="2302323" y="10412"/>
                    <a:pt x="2302323" y="14170"/>
                  </a:cubicBezTo>
                  <a:lnTo>
                    <a:pt x="2302323" y="284002"/>
                  </a:lnTo>
                  <a:cubicBezTo>
                    <a:pt x="2302323" y="287760"/>
                    <a:pt x="2300830" y="291364"/>
                    <a:pt x="2298173" y="294022"/>
                  </a:cubicBezTo>
                  <a:cubicBezTo>
                    <a:pt x="2295515" y="296679"/>
                    <a:pt x="2291911" y="298172"/>
                    <a:pt x="2288153" y="298172"/>
                  </a:cubicBezTo>
                  <a:lnTo>
                    <a:pt x="14170" y="298172"/>
                  </a:lnTo>
                  <a:cubicBezTo>
                    <a:pt x="10412" y="298172"/>
                    <a:pt x="6808" y="296679"/>
                    <a:pt x="4150" y="294022"/>
                  </a:cubicBezTo>
                  <a:cubicBezTo>
                    <a:pt x="1493" y="291364"/>
                    <a:pt x="0" y="287760"/>
                    <a:pt x="0" y="284002"/>
                  </a:cubicBezTo>
                  <a:lnTo>
                    <a:pt x="0" y="14170"/>
                  </a:lnTo>
                  <a:cubicBezTo>
                    <a:pt x="0" y="10412"/>
                    <a:pt x="1493" y="6808"/>
                    <a:pt x="4150" y="4150"/>
                  </a:cubicBezTo>
                  <a:cubicBezTo>
                    <a:pt x="6808" y="1493"/>
                    <a:pt x="10412" y="0"/>
                    <a:pt x="14170" y="0"/>
                  </a:cubicBezTo>
                  <a:close/>
                </a:path>
              </a:pathLst>
            </a:custGeom>
            <a:gradFill rotWithShape="true">
              <a:gsLst>
                <a:gs pos="0">
                  <a:srgbClr val="003060">
                    <a:alpha val="100000"/>
                  </a:srgbClr>
                </a:gs>
                <a:gs pos="100000">
                  <a:srgbClr val="003060">
                    <a:alpha val="0"/>
                  </a:srgbClr>
                </a:gs>
              </a:gsLst>
              <a:lin ang="5400000"/>
            </a:gradFill>
          </p:spPr>
        </p:sp>
        <p:sp>
          <p:nvSpPr>
            <p:cNvPr name="TextBox 9" id="9"/>
            <p:cNvSpPr txBox="true"/>
            <p:nvPr/>
          </p:nvSpPr>
          <p:spPr>
            <a:xfrm>
              <a:off x="0" y="-57150"/>
              <a:ext cx="2302323" cy="355322"/>
            </a:xfrm>
            <a:prstGeom prst="rect">
              <a:avLst/>
            </a:prstGeom>
          </p:spPr>
          <p:txBody>
            <a:bodyPr anchor="ctr" rtlCol="false" tIns="50800" lIns="50800" bIns="50800" rIns="50800"/>
            <a:lstStyle/>
            <a:p>
              <a:pPr algn="ctr">
                <a:lnSpc>
                  <a:spcPts val="3500"/>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424110" y="9258300"/>
            <a:ext cx="19136220" cy="1495774"/>
            <a:chOff x="0" y="0"/>
            <a:chExt cx="5039992" cy="393949"/>
          </a:xfrm>
        </p:grpSpPr>
        <p:sp>
          <p:nvSpPr>
            <p:cNvPr name="Freeform 4" id="4"/>
            <p:cNvSpPr/>
            <p:nvPr/>
          </p:nvSpPr>
          <p:spPr>
            <a:xfrm flipH="false" flipV="false" rot="0">
              <a:off x="0" y="0"/>
              <a:ext cx="5039992" cy="393949"/>
            </a:xfrm>
            <a:custGeom>
              <a:avLst/>
              <a:gdLst/>
              <a:ahLst/>
              <a:cxnLst/>
              <a:rect r="r" b="b" t="t" l="l"/>
              <a:pathLst>
                <a:path h="393949" w="5039992">
                  <a:moveTo>
                    <a:pt x="0" y="0"/>
                  </a:moveTo>
                  <a:lnTo>
                    <a:pt x="5039992" y="0"/>
                  </a:lnTo>
                  <a:lnTo>
                    <a:pt x="5039992" y="393949"/>
                  </a:lnTo>
                  <a:lnTo>
                    <a:pt x="0" y="393949"/>
                  </a:lnTo>
                  <a:close/>
                </a:path>
              </a:pathLst>
            </a:custGeom>
            <a:gradFill rotWithShape="true">
              <a:gsLst>
                <a:gs pos="0">
                  <a:srgbClr val="003060">
                    <a:alpha val="100000"/>
                  </a:srgbClr>
                </a:gs>
                <a:gs pos="100000">
                  <a:srgbClr val="003060">
                    <a:alpha val="0"/>
                  </a:srgbClr>
                </a:gs>
              </a:gsLst>
              <a:lin ang="5400000"/>
            </a:gradFill>
          </p:spPr>
        </p:sp>
        <p:sp>
          <p:nvSpPr>
            <p:cNvPr name="TextBox 5" id="5"/>
            <p:cNvSpPr txBox="true"/>
            <p:nvPr/>
          </p:nvSpPr>
          <p:spPr>
            <a:xfrm>
              <a:off x="0" y="-57150"/>
              <a:ext cx="5039992" cy="451099"/>
            </a:xfrm>
            <a:prstGeom prst="rect">
              <a:avLst/>
            </a:prstGeom>
          </p:spPr>
          <p:txBody>
            <a:bodyPr anchor="ctr" rtlCol="false" tIns="50800" lIns="50800" bIns="50800" rIns="50800"/>
            <a:lstStyle/>
            <a:p>
              <a:pPr algn="ctr">
                <a:lnSpc>
                  <a:spcPts val="3500"/>
                </a:lnSpc>
              </a:pPr>
            </a:p>
          </p:txBody>
        </p:sp>
      </p:grpSp>
      <p:grpSp>
        <p:nvGrpSpPr>
          <p:cNvPr name="Group 6" id="6"/>
          <p:cNvGrpSpPr/>
          <p:nvPr/>
        </p:nvGrpSpPr>
        <p:grpSpPr>
          <a:xfrm rot="0">
            <a:off x="-424110" y="-287852"/>
            <a:ext cx="19136220" cy="1035738"/>
            <a:chOff x="0" y="0"/>
            <a:chExt cx="5039992" cy="272787"/>
          </a:xfrm>
        </p:grpSpPr>
        <p:sp>
          <p:nvSpPr>
            <p:cNvPr name="Freeform 7" id="7"/>
            <p:cNvSpPr/>
            <p:nvPr/>
          </p:nvSpPr>
          <p:spPr>
            <a:xfrm flipH="false" flipV="false" rot="0">
              <a:off x="0" y="0"/>
              <a:ext cx="5039992" cy="272787"/>
            </a:xfrm>
            <a:custGeom>
              <a:avLst/>
              <a:gdLst/>
              <a:ahLst/>
              <a:cxnLst/>
              <a:rect r="r" b="b" t="t" l="l"/>
              <a:pathLst>
                <a:path h="272787" w="5039992">
                  <a:moveTo>
                    <a:pt x="0" y="0"/>
                  </a:moveTo>
                  <a:lnTo>
                    <a:pt x="5039992" y="0"/>
                  </a:lnTo>
                  <a:lnTo>
                    <a:pt x="5039992" y="272787"/>
                  </a:lnTo>
                  <a:lnTo>
                    <a:pt x="0" y="272787"/>
                  </a:lnTo>
                  <a:close/>
                </a:path>
              </a:pathLst>
            </a:custGeom>
            <a:gradFill rotWithShape="true">
              <a:gsLst>
                <a:gs pos="0">
                  <a:srgbClr val="003060">
                    <a:alpha val="100000"/>
                  </a:srgbClr>
                </a:gs>
                <a:gs pos="100000">
                  <a:srgbClr val="003060">
                    <a:alpha val="0"/>
                  </a:srgbClr>
                </a:gs>
              </a:gsLst>
              <a:lin ang="5400000"/>
            </a:gradFill>
          </p:spPr>
        </p:sp>
        <p:sp>
          <p:nvSpPr>
            <p:cNvPr name="TextBox 8" id="8"/>
            <p:cNvSpPr txBox="true"/>
            <p:nvPr/>
          </p:nvSpPr>
          <p:spPr>
            <a:xfrm>
              <a:off x="0" y="-57150"/>
              <a:ext cx="5039992" cy="329937"/>
            </a:xfrm>
            <a:prstGeom prst="rect">
              <a:avLst/>
            </a:prstGeom>
          </p:spPr>
          <p:txBody>
            <a:bodyPr anchor="ctr" rtlCol="false" tIns="50800" lIns="50800" bIns="50800" rIns="50800"/>
            <a:lstStyle/>
            <a:p>
              <a:pPr algn="ctr">
                <a:lnSpc>
                  <a:spcPts val="3500"/>
                </a:lnSpc>
              </a:pPr>
            </a:p>
          </p:txBody>
        </p:sp>
      </p:grpSp>
      <p:sp>
        <p:nvSpPr>
          <p:cNvPr name="TextBox 9" id="9"/>
          <p:cNvSpPr txBox="true"/>
          <p:nvPr/>
        </p:nvSpPr>
        <p:spPr>
          <a:xfrm rot="0">
            <a:off x="272756" y="1425560"/>
            <a:ext cx="17742488" cy="6778625"/>
          </a:xfrm>
          <a:prstGeom prst="rect">
            <a:avLst/>
          </a:prstGeom>
        </p:spPr>
        <p:txBody>
          <a:bodyPr anchor="t" rtlCol="false" tIns="0" lIns="0" bIns="0" rIns="0">
            <a:spAutoFit/>
          </a:bodyPr>
          <a:lstStyle/>
          <a:p>
            <a:pPr algn="just" rtl="true">
              <a:lnSpc>
                <a:spcPts val="4899"/>
              </a:lnSpc>
            </a:pPr>
            <a:r>
              <a:rPr lang="ar-EG" b="true" sz="3499">
                <a:solidFill>
                  <a:srgbClr val="000000"/>
                </a:solidFill>
                <a:latin typeface="Open Sans Bold"/>
                <a:ea typeface="Open Sans Bold"/>
                <a:cs typeface="Open Sans Bold"/>
                <a:sym typeface="Open Sans Bold"/>
                <a:rtl val="true"/>
              </a:rPr>
              <a:t>ومهما كان نوع التغيير المطلوب تحقيقه، فإنّ هناك بعض المتطلبات للتأكد من أنّ عملية التغيير تحقق الأهداف المرجوة منها وهي تتمثل فيما يلي:</a:t>
            </a:r>
          </a:p>
          <a:p>
            <a:pPr algn="just" rtl="true">
              <a:lnSpc>
                <a:spcPts val="4899"/>
              </a:lnSpc>
            </a:pPr>
            <a:r>
              <a:rPr lang="ar-EG" b="true" sz="3499">
                <a:solidFill>
                  <a:srgbClr val="000000"/>
                </a:solidFill>
                <a:latin typeface="Open Sans Bold"/>
                <a:ea typeface="Open Sans Bold"/>
                <a:cs typeface="Open Sans Bold"/>
                <a:sym typeface="Open Sans Bold"/>
                <a:rtl val="true"/>
              </a:rPr>
              <a:t>_</a:t>
            </a:r>
            <a:r>
              <a:rPr lang="ar-EG" sz="3499">
                <a:solidFill>
                  <a:srgbClr val="000000"/>
                </a:solidFill>
                <a:latin typeface="Open Sans"/>
                <a:ea typeface="Open Sans"/>
                <a:cs typeface="Open Sans"/>
                <a:sym typeface="Open Sans"/>
                <a:rtl val="true"/>
              </a:rPr>
              <a:t>الحفز على التغيير وتهيئة العاملين بالمنظمة بهدف تقليل درجة المقاومة لديهم ، وهذا يتضمن أيضا ايجاد بيئة مناسبة للتغيير والّتي بواسطتها يشعر الأفراد والمنظمات بحاجتهم، للتغيير من العناصر الهامة والضرورية نظرا لأنّ بعض الأفراد لا يرغبون عادة في التغيير وأنّ الوضع الراهن يكون هو الأفضل بالنسبة لهم.</a:t>
            </a:r>
          </a:p>
          <a:p>
            <a:pPr algn="just" rtl="true">
              <a:lnSpc>
                <a:spcPts val="4899"/>
              </a:lnSpc>
            </a:pPr>
            <a:r>
              <a:rPr lang="ar-EG" sz="3499">
                <a:solidFill>
                  <a:srgbClr val="000000"/>
                </a:solidFill>
                <a:latin typeface="Open Sans"/>
                <a:ea typeface="Open Sans"/>
                <a:cs typeface="Open Sans"/>
                <a:sym typeface="Open Sans"/>
                <a:rtl val="true"/>
              </a:rPr>
              <a:t>_</a:t>
            </a:r>
            <a:r>
              <a:rPr lang="ar-EG" sz="3499">
                <a:solidFill>
                  <a:srgbClr val="000000"/>
                </a:solidFill>
                <a:latin typeface="Open Sans"/>
                <a:ea typeface="Open Sans"/>
                <a:cs typeface="Open Sans"/>
                <a:sym typeface="Open Sans"/>
                <a:rtl val="true"/>
              </a:rPr>
              <a:t>ايجاد رؤية مستقبلية للمكانة الّتي يجب أن تكون عليها المنظمة، حيث يساعد تكوين رؤية مستقبلية للمنظمة في تحديد الاتجاه بالنسبة للتغيير وتمثل هذه الرؤية العنصر الأساسي في عملية التنبؤ بالتقدم والتطوير المراد تحقيقه وكذلك تزيد من درجة التزام العاملين في المنظمة بالتغيير من خلال تزويد</a:t>
            </a:r>
            <a:r>
              <a:rPr lang="ar-EG" sz="3499">
                <a:solidFill>
                  <a:srgbClr val="000000"/>
                </a:solidFill>
                <a:latin typeface="Open Sans"/>
                <a:ea typeface="Open Sans"/>
                <a:cs typeface="Open Sans"/>
                <a:sym typeface="Open Sans"/>
                <a:rtl val="true"/>
              </a:rPr>
              <a:t> أعضاء المنظمة بالهدف المشترك وأهمية الالتزام بتحقيقه.</a:t>
            </a:r>
          </a:p>
          <a:p>
            <a:pPr algn="just" rtl="true">
              <a:lnSpc>
                <a:spcPts val="4899"/>
              </a:lnSpc>
            </a:pPr>
          </a:p>
        </p:txBody>
      </p:sp>
      <p:sp>
        <p:nvSpPr>
          <p:cNvPr name="TextBox 10" id="10"/>
          <p:cNvSpPr txBox="true"/>
          <p:nvPr/>
        </p:nvSpPr>
        <p:spPr>
          <a:xfrm rot="0">
            <a:off x="5876041" y="4745721"/>
            <a:ext cx="3251151" cy="233553"/>
          </a:xfrm>
          <a:prstGeom prst="rect">
            <a:avLst/>
          </a:prstGeom>
        </p:spPr>
        <p:txBody>
          <a:bodyPr anchor="t" rtlCol="false" tIns="0" lIns="0" bIns="0" rIns="0">
            <a:spAutoFit/>
          </a:bodyPr>
          <a:lstStyle/>
          <a:p>
            <a:pPr algn="ctr">
              <a:lnSpc>
                <a:spcPts val="1746"/>
              </a:lnSpc>
            </a:pPr>
            <a:r>
              <a:rPr lang="en-US" sz="1800">
                <a:solidFill>
                  <a:srgbClr val="FFFFFF"/>
                </a:solidFill>
                <a:latin typeface="Garet"/>
                <a:ea typeface="Garet"/>
                <a:cs typeface="Garet"/>
                <a:sym typeface="Garet"/>
              </a:rPr>
              <a:t>INTERNAL STAKEHOLDER</a:t>
            </a:r>
          </a:p>
        </p:txBody>
      </p:sp>
      <p:sp>
        <p:nvSpPr>
          <p:cNvPr name="TextBox 11" id="11"/>
          <p:cNvSpPr txBox="true"/>
          <p:nvPr/>
        </p:nvSpPr>
        <p:spPr>
          <a:xfrm rot="0">
            <a:off x="2173590" y="6827882"/>
            <a:ext cx="2919239" cy="233553"/>
          </a:xfrm>
          <a:prstGeom prst="rect">
            <a:avLst/>
          </a:prstGeom>
        </p:spPr>
        <p:txBody>
          <a:bodyPr anchor="t" rtlCol="false" tIns="0" lIns="0" bIns="0" rIns="0">
            <a:spAutoFit/>
          </a:bodyPr>
          <a:lstStyle/>
          <a:p>
            <a:pPr algn="ctr">
              <a:lnSpc>
                <a:spcPts val="1746"/>
              </a:lnSpc>
            </a:pPr>
            <a:r>
              <a:rPr lang="en-US" sz="1800">
                <a:solidFill>
                  <a:srgbClr val="FFFFFF"/>
                </a:solidFill>
                <a:latin typeface="Garet"/>
                <a:ea typeface="Garet"/>
                <a:cs typeface="Garet"/>
                <a:sym typeface="Garet"/>
              </a:rPr>
              <a:t>STAKEHOLDER NAME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DAG2zbvadBg</dc:identifier>
  <dcterms:modified xsi:type="dcterms:W3CDTF">2011-08-01T06:04:30Z</dcterms:modified>
  <cp:revision>1</cp:revision>
  <dc:title>Blue and White Modern Business Proposal Presentation</dc:title>
</cp:coreProperties>
</file>