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anose="020F0502020204030204" pitchFamily="34" charset="0"/>
      <p:regular r:id="rId13"/>
      <p:bold r:id="rId14"/>
      <p:italic r:id="rId15"/>
      <p:boldItalic r:id="rId16"/>
    </p:embeddedFont>
    <p:embeddedFont>
      <p:font typeface="Inter" panose="020B0604020202020204" charset="0"/>
      <p:regular r:id="rId17"/>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5" d="100"/>
          <a:sy n="65" d="100"/>
        </p:scale>
        <p:origin x="1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10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427488" y="2731175"/>
            <a:ext cx="4919305" cy="2767132"/>
          </a:xfrm>
          <a:prstGeom prst="rect">
            <a:avLst/>
          </a:prstGeom>
        </p:spPr>
      </p:pic>
      <p:sp>
        <p:nvSpPr>
          <p:cNvPr id="3" name="Text 0"/>
          <p:cNvSpPr/>
          <p:nvPr/>
        </p:nvSpPr>
        <p:spPr>
          <a:xfrm>
            <a:off x="793790" y="1476732"/>
            <a:ext cx="7556421" cy="1488519"/>
          </a:xfrm>
          <a:prstGeom prst="rect">
            <a:avLst/>
          </a:prstGeom>
          <a:noFill/>
          <a:ln/>
        </p:spPr>
        <p:txBody>
          <a:bodyPr wrap="square" lIns="0" tIns="0" rIns="0" bIns="0" rtlCol="0" anchor="t"/>
          <a:lstStyle/>
          <a:p>
            <a:pPr marL="0" indent="0" algn="r" rtl="1">
              <a:lnSpc>
                <a:spcPts val="5850"/>
              </a:lnSpc>
              <a:buNone/>
            </a:pPr>
            <a:r>
              <a:rPr lang="en-US" sz="4650" b="1" dirty="0">
                <a:solidFill>
                  <a:srgbClr val="000000"/>
                </a:solidFill>
                <a:latin typeface="Petrona Bold" pitchFamily="34" charset="0"/>
                <a:ea typeface="Petrona Bold" pitchFamily="34" charset="-122"/>
                <a:cs typeface="Petrona Bold" pitchFamily="34" charset="-120"/>
              </a:rPr>
              <a:t>النظرية الجشطلتية: أسس ومفاهيم</a:t>
            </a:r>
            <a:endParaRPr lang="en-US" sz="4650" dirty="0"/>
          </a:p>
        </p:txBody>
      </p:sp>
      <p:sp>
        <p:nvSpPr>
          <p:cNvPr id="4" name="Text 1"/>
          <p:cNvSpPr/>
          <p:nvPr/>
        </p:nvSpPr>
        <p:spPr>
          <a:xfrm>
            <a:off x="793790" y="3305413"/>
            <a:ext cx="7556421" cy="1814513"/>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يعتبر ماكس فريتمر (1880-1943) مؤسس النظرية الجشطلتية، وقد انضم إليه في وقت مبكر ولفانج كوهلر (1887-1967) وكيرت كوفكا (1886-1941). نشر الأخيران أبحاثاً في النظرية الجشطلتية أكثر من فريتمر نفسه، وبعد عدة سنوات ارتبط كيرت لفين (1891-1947) بالثلاثة السابقين وسار على منوالهم لكنه سلك أسلوباً منفرداً قريباً جداً من النظرية الجشطلتية حيث أطلق على نظريته نظرية المجال.</a:t>
            </a:r>
            <a:endParaRPr lang="en-US" sz="1750" dirty="0"/>
          </a:p>
        </p:txBody>
      </p:sp>
      <p:sp>
        <p:nvSpPr>
          <p:cNvPr id="5" name="Text 2"/>
          <p:cNvSpPr/>
          <p:nvPr/>
        </p:nvSpPr>
        <p:spPr>
          <a:xfrm>
            <a:off x="793790" y="5375077"/>
            <a:ext cx="7556421" cy="725805"/>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ولدت النظرية الجشطلتية في ألمانيا وقدمت إلى الولايات المتحدة الأمريكية في العشرينات من القرن الماضي على يد كوفكا وكوهلر.</a:t>
            </a:r>
            <a:endParaRPr lang="en-US" sz="1750" dirty="0"/>
          </a:p>
        </p:txBody>
      </p:sp>
      <p:sp>
        <p:nvSpPr>
          <p:cNvPr id="6" name="Shape 3"/>
          <p:cNvSpPr/>
          <p:nvPr/>
        </p:nvSpPr>
        <p:spPr>
          <a:xfrm>
            <a:off x="7987308" y="6372939"/>
            <a:ext cx="362903" cy="362903"/>
          </a:xfrm>
          <a:prstGeom prst="roundRect">
            <a:avLst>
              <a:gd name="adj" fmla="val 25194296"/>
            </a:avLst>
          </a:prstGeom>
          <a:noFill/>
          <a:ln w="7620">
            <a:solidFill>
              <a:srgbClr val="FFFFFF"/>
            </a:solidFill>
            <a:prstDash val="solid"/>
          </a:ln>
        </p:spPr>
      </p:sp>
      <p:pic>
        <p:nvPicPr>
          <p:cNvPr id="7" name="Image 1" descr="preencoded.png"/>
          <p:cNvPicPr>
            <a:picLocks noChangeAspect="1"/>
          </p:cNvPicPr>
          <p:nvPr/>
        </p:nvPicPr>
        <p:blipFill>
          <a:blip r:embed="rId4"/>
          <a:stretch>
            <a:fillRect/>
          </a:stretch>
        </p:blipFill>
        <p:spPr>
          <a:xfrm>
            <a:off x="7994928" y="6380559"/>
            <a:ext cx="347663" cy="347663"/>
          </a:xfrm>
          <a:prstGeom prst="rect">
            <a:avLst/>
          </a:prstGeom>
        </p:spPr>
      </p:pic>
      <p:sp>
        <p:nvSpPr>
          <p:cNvPr id="8" name="Text 4"/>
          <p:cNvSpPr/>
          <p:nvPr/>
        </p:nvSpPr>
        <p:spPr>
          <a:xfrm>
            <a:off x="5591889" y="6356032"/>
            <a:ext cx="2282071" cy="396835"/>
          </a:xfrm>
          <a:prstGeom prst="rect">
            <a:avLst/>
          </a:prstGeom>
          <a:noFill/>
          <a:ln/>
        </p:spPr>
        <p:txBody>
          <a:bodyPr wrap="none" lIns="0" tIns="0" rIns="0" bIns="0" rtlCol="0" anchor="t"/>
          <a:lstStyle/>
          <a:p>
            <a:pPr marL="0" indent="0" algn="r" rtl="1">
              <a:lnSpc>
                <a:spcPts val="3100"/>
              </a:lnSpc>
              <a:buNone/>
            </a:pPr>
            <a:r>
              <a:rPr lang="en-US" sz="2200" b="1" dirty="0">
                <a:solidFill>
                  <a:srgbClr val="272525"/>
                </a:solidFill>
                <a:latin typeface="Inter Bold" pitchFamily="34" charset="0"/>
                <a:ea typeface="Inter Bold" pitchFamily="34" charset="-122"/>
                <a:cs typeface="Inter Bold" pitchFamily="34" charset="-120"/>
              </a:rPr>
              <a:t>par Asma Abbes</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3453170" y="828437"/>
            <a:ext cx="10383441" cy="744260"/>
          </a:xfrm>
          <a:prstGeom prst="rect">
            <a:avLst/>
          </a:prstGeom>
          <a:noFill/>
          <a:ln/>
        </p:spPr>
        <p:txBody>
          <a:bodyPr wrap="none" lIns="0" tIns="0" rIns="0" bIns="0" rtlCol="0" anchor="t"/>
          <a:lstStyle/>
          <a:p>
            <a:pPr marL="0" indent="0" algn="r" rtl="1">
              <a:lnSpc>
                <a:spcPts val="5850"/>
              </a:lnSpc>
              <a:buNone/>
            </a:pPr>
            <a:r>
              <a:rPr lang="en-US" sz="4650" b="1" dirty="0">
                <a:solidFill>
                  <a:srgbClr val="000000"/>
                </a:solidFill>
                <a:latin typeface="Petrona Bold" pitchFamily="34" charset="0"/>
                <a:ea typeface="Petrona Bold" pitchFamily="34" charset="-122"/>
                <a:cs typeface="Petrona Bold" pitchFamily="34" charset="-120"/>
              </a:rPr>
              <a:t>الخلاصة: أهمية النظرية الجشطلتية في التعليم</a:t>
            </a:r>
            <a:endParaRPr lang="en-US" sz="4650" dirty="0"/>
          </a:p>
        </p:txBody>
      </p:sp>
      <p:pic>
        <p:nvPicPr>
          <p:cNvPr id="3" name="Image 0" descr="preencoded.png"/>
          <p:cNvPicPr>
            <a:picLocks noChangeAspect="1"/>
          </p:cNvPicPr>
          <p:nvPr/>
        </p:nvPicPr>
        <p:blipFill>
          <a:blip r:embed="rId3"/>
          <a:stretch>
            <a:fillRect/>
          </a:stretch>
        </p:blipFill>
        <p:spPr>
          <a:xfrm>
            <a:off x="801410" y="2172295"/>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172295"/>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172295"/>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172295"/>
            <a:ext cx="3120866" cy="3120866"/>
          </a:xfrm>
          <a:prstGeom prst="rect">
            <a:avLst/>
          </a:prstGeom>
        </p:spPr>
      </p:pic>
      <p:sp>
        <p:nvSpPr>
          <p:cNvPr id="7" name="Text 1"/>
          <p:cNvSpPr/>
          <p:nvPr/>
        </p:nvSpPr>
        <p:spPr>
          <a:xfrm>
            <a:off x="793790" y="5694283"/>
            <a:ext cx="13042821" cy="725805"/>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قدمت النظرية الجشطلتية رؤية مختلفة للتعلم تركز على الإدراك الكلي والفهم بدلاً من الحفظ والتكرار. من خلال مفاهيم مثل الاستبصار والتنظيم الإدراكي، أثرت هذه النظرية بشكل كبير على الممارسات التربوية.</a:t>
            </a:r>
            <a:endParaRPr lang="en-US" sz="1750" dirty="0"/>
          </a:p>
        </p:txBody>
      </p:sp>
      <p:sp>
        <p:nvSpPr>
          <p:cNvPr id="8" name="Text 2"/>
          <p:cNvSpPr/>
          <p:nvPr/>
        </p:nvSpPr>
        <p:spPr>
          <a:xfrm>
            <a:off x="793790" y="6675239"/>
            <a:ext cx="13042821" cy="725805"/>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تشجع النظرية المعلمين على تقديم المعرفة بطريقة منظمة تساعد المتعلمين على إدراك العلاقات بين المفاهيم وفهم الصورة الكلية. كما تؤكد على أهمية تنظيم المواد التعليمية بطريقة تسهل على المتعلمين إدراك المعلومات المهمة وتكوين فهم متكامل للموضوع.</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624"/>
          </a:xfrm>
          <a:prstGeom prst="rect">
            <a:avLst/>
          </a:prstGeom>
        </p:spPr>
      </p:pic>
      <p:sp>
        <p:nvSpPr>
          <p:cNvPr id="3" name="Text 0"/>
          <p:cNvSpPr/>
          <p:nvPr/>
        </p:nvSpPr>
        <p:spPr>
          <a:xfrm>
            <a:off x="7907298" y="621387"/>
            <a:ext cx="5932170" cy="741402"/>
          </a:xfrm>
          <a:prstGeom prst="rect">
            <a:avLst/>
          </a:prstGeom>
          <a:noFill/>
          <a:ln/>
        </p:spPr>
        <p:txBody>
          <a:bodyPr wrap="none" lIns="0" tIns="0" rIns="0" bIns="0" rtlCol="0" anchor="t"/>
          <a:lstStyle/>
          <a:p>
            <a:pPr marL="0" indent="0" algn="r" rtl="1">
              <a:lnSpc>
                <a:spcPts val="5800"/>
              </a:lnSpc>
              <a:buNone/>
            </a:pPr>
            <a:r>
              <a:rPr lang="en-US" sz="4650" b="1" dirty="0">
                <a:solidFill>
                  <a:srgbClr val="000000"/>
                </a:solidFill>
                <a:latin typeface="Petrona Bold" pitchFamily="34" charset="0"/>
                <a:ea typeface="Petrona Bold" pitchFamily="34" charset="-122"/>
                <a:cs typeface="Petrona Bold" pitchFamily="34" charset="-120"/>
              </a:rPr>
              <a:t>تجارب كوهلر مع القردة</a:t>
            </a:r>
            <a:endParaRPr lang="en-US" sz="4650" dirty="0"/>
          </a:p>
        </p:txBody>
      </p:sp>
      <p:sp>
        <p:nvSpPr>
          <p:cNvPr id="4" name="Shape 1"/>
          <p:cNvSpPr/>
          <p:nvPr/>
        </p:nvSpPr>
        <p:spPr>
          <a:xfrm>
            <a:off x="13554789" y="1701760"/>
            <a:ext cx="30480" cy="5908477"/>
          </a:xfrm>
          <a:prstGeom prst="roundRect">
            <a:avLst>
              <a:gd name="adj" fmla="val 311406"/>
            </a:avLst>
          </a:prstGeom>
          <a:solidFill>
            <a:srgbClr val="B2D4E5"/>
          </a:solidFill>
          <a:ln/>
        </p:spPr>
      </p:sp>
      <p:sp>
        <p:nvSpPr>
          <p:cNvPr id="5" name="Shape 2"/>
          <p:cNvSpPr/>
          <p:nvPr/>
        </p:nvSpPr>
        <p:spPr>
          <a:xfrm>
            <a:off x="12683609" y="1940719"/>
            <a:ext cx="677942" cy="30480"/>
          </a:xfrm>
          <a:prstGeom prst="roundRect">
            <a:avLst>
              <a:gd name="adj" fmla="val 311406"/>
            </a:avLst>
          </a:prstGeom>
          <a:solidFill>
            <a:srgbClr val="B2D4E5"/>
          </a:solidFill>
          <a:ln/>
        </p:spPr>
      </p:sp>
      <p:sp>
        <p:nvSpPr>
          <p:cNvPr id="6" name="Shape 3"/>
          <p:cNvSpPr/>
          <p:nvPr/>
        </p:nvSpPr>
        <p:spPr>
          <a:xfrm>
            <a:off x="13331071" y="1701760"/>
            <a:ext cx="508397" cy="508397"/>
          </a:xfrm>
          <a:prstGeom prst="roundRect">
            <a:avLst>
              <a:gd name="adj" fmla="val 18670"/>
            </a:avLst>
          </a:prstGeom>
          <a:solidFill>
            <a:srgbClr val="CCEEFF"/>
          </a:solidFill>
          <a:ln w="7620">
            <a:solidFill>
              <a:srgbClr val="B2D4E5"/>
            </a:solidFill>
            <a:prstDash val="solid"/>
          </a:ln>
        </p:spPr>
      </p:sp>
      <p:sp>
        <p:nvSpPr>
          <p:cNvPr id="7" name="Text 4"/>
          <p:cNvSpPr/>
          <p:nvPr/>
        </p:nvSpPr>
        <p:spPr>
          <a:xfrm>
            <a:off x="13407330" y="1733550"/>
            <a:ext cx="355878" cy="444818"/>
          </a:xfrm>
          <a:prstGeom prst="rect">
            <a:avLst/>
          </a:prstGeom>
          <a:noFill/>
          <a:ln/>
        </p:spPr>
        <p:txBody>
          <a:bodyPr wrap="none" lIns="0" tIns="0" rIns="0" bIns="0" rtlCol="0" anchor="t"/>
          <a:lstStyle/>
          <a:p>
            <a:pPr marL="0" indent="0" algn="ctr" rtl="1">
              <a:lnSpc>
                <a:spcPts val="2800"/>
              </a:lnSpc>
              <a:buNone/>
            </a:pPr>
            <a:r>
              <a:rPr lang="en-US" sz="2800" b="1" dirty="0">
                <a:solidFill>
                  <a:srgbClr val="272525"/>
                </a:solidFill>
                <a:latin typeface="Petrona Bold" pitchFamily="34" charset="0"/>
                <a:ea typeface="Petrona Bold" pitchFamily="34" charset="-122"/>
                <a:cs typeface="Petrona Bold" pitchFamily="34" charset="-120"/>
              </a:rPr>
              <a:t>1</a:t>
            </a:r>
            <a:endParaRPr lang="en-US" sz="2800" dirty="0"/>
          </a:p>
        </p:txBody>
      </p:sp>
      <p:sp>
        <p:nvSpPr>
          <p:cNvPr id="8" name="Text 5"/>
          <p:cNvSpPr/>
          <p:nvPr/>
        </p:nvSpPr>
        <p:spPr>
          <a:xfrm>
            <a:off x="9489281" y="1779389"/>
            <a:ext cx="2966085" cy="370642"/>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التجربة الأولى</a:t>
            </a:r>
            <a:endParaRPr lang="en-US" sz="2300" dirty="0"/>
          </a:p>
        </p:txBody>
      </p:sp>
      <p:sp>
        <p:nvSpPr>
          <p:cNvPr id="9" name="Text 6"/>
          <p:cNvSpPr/>
          <p:nvPr/>
        </p:nvSpPr>
        <p:spPr>
          <a:xfrm>
            <a:off x="6277332" y="2285524"/>
            <a:ext cx="6178034" cy="1445895"/>
          </a:xfrm>
          <a:prstGeom prst="rect">
            <a:avLst/>
          </a:prstGeom>
          <a:noFill/>
          <a:ln/>
        </p:spPr>
        <p:txBody>
          <a:bodyPr wrap="square" lIns="0" tIns="0" rIns="0" bIns="0" rtlCol="0" anchor="t"/>
          <a:lstStyle/>
          <a:p>
            <a:pPr marL="0" indent="0" algn="r" rtl="1">
              <a:lnSpc>
                <a:spcPts val="2800"/>
              </a:lnSpc>
              <a:buNone/>
            </a:pPr>
            <a:r>
              <a:rPr lang="en-US" sz="1750" dirty="0">
                <a:solidFill>
                  <a:srgbClr val="272525"/>
                </a:solidFill>
                <a:latin typeface="Inter" pitchFamily="34" charset="0"/>
                <a:ea typeface="Inter" pitchFamily="34" charset="-122"/>
                <a:cs typeface="Inter" pitchFamily="34" charset="-120"/>
              </a:rPr>
              <a:t>وضع كوهلر قرداً جائعاً في قفص مغلق فيه بعض الموز، وفي طرف من القفص وضع صندوقاً. لم يستطع القرد الحصول على الموز إلا باستخدام الصندوق كسلم. زاد كوهلر تعقيد المشكلة بزيادة عدد الصناديق ورفع الموز إلى أعلى.</a:t>
            </a:r>
            <a:endParaRPr lang="en-US" sz="1750" dirty="0"/>
          </a:p>
        </p:txBody>
      </p:sp>
      <p:sp>
        <p:nvSpPr>
          <p:cNvPr id="10" name="Shape 7"/>
          <p:cNvSpPr/>
          <p:nvPr/>
        </p:nvSpPr>
        <p:spPr>
          <a:xfrm>
            <a:off x="12683609" y="4422338"/>
            <a:ext cx="677942" cy="30480"/>
          </a:xfrm>
          <a:prstGeom prst="roundRect">
            <a:avLst>
              <a:gd name="adj" fmla="val 311406"/>
            </a:avLst>
          </a:prstGeom>
          <a:solidFill>
            <a:srgbClr val="B2D4E5"/>
          </a:solidFill>
          <a:ln/>
        </p:spPr>
      </p:sp>
      <p:sp>
        <p:nvSpPr>
          <p:cNvPr id="11" name="Shape 8"/>
          <p:cNvSpPr/>
          <p:nvPr/>
        </p:nvSpPr>
        <p:spPr>
          <a:xfrm>
            <a:off x="13331071" y="4183380"/>
            <a:ext cx="508397" cy="508397"/>
          </a:xfrm>
          <a:prstGeom prst="roundRect">
            <a:avLst>
              <a:gd name="adj" fmla="val 18670"/>
            </a:avLst>
          </a:prstGeom>
          <a:solidFill>
            <a:srgbClr val="CCEEFF"/>
          </a:solidFill>
          <a:ln w="7620">
            <a:solidFill>
              <a:srgbClr val="B2D4E5"/>
            </a:solidFill>
            <a:prstDash val="solid"/>
          </a:ln>
        </p:spPr>
      </p:sp>
      <p:sp>
        <p:nvSpPr>
          <p:cNvPr id="12" name="Text 9"/>
          <p:cNvSpPr/>
          <p:nvPr/>
        </p:nvSpPr>
        <p:spPr>
          <a:xfrm>
            <a:off x="13407330" y="4215170"/>
            <a:ext cx="355878" cy="444818"/>
          </a:xfrm>
          <a:prstGeom prst="rect">
            <a:avLst/>
          </a:prstGeom>
          <a:noFill/>
          <a:ln/>
        </p:spPr>
        <p:txBody>
          <a:bodyPr wrap="none" lIns="0" tIns="0" rIns="0" bIns="0" rtlCol="0" anchor="t"/>
          <a:lstStyle/>
          <a:p>
            <a:pPr marL="0" indent="0" algn="ctr" rtl="1">
              <a:lnSpc>
                <a:spcPts val="2800"/>
              </a:lnSpc>
              <a:buNone/>
            </a:pPr>
            <a:r>
              <a:rPr lang="en-US" sz="2800" b="1" dirty="0">
                <a:solidFill>
                  <a:srgbClr val="272525"/>
                </a:solidFill>
                <a:latin typeface="Petrona Bold" pitchFamily="34" charset="0"/>
                <a:ea typeface="Petrona Bold" pitchFamily="34" charset="-122"/>
                <a:cs typeface="Petrona Bold" pitchFamily="34" charset="-120"/>
              </a:rPr>
              <a:t>2</a:t>
            </a:r>
            <a:endParaRPr lang="en-US" sz="2800" dirty="0"/>
          </a:p>
        </p:txBody>
      </p:sp>
      <p:sp>
        <p:nvSpPr>
          <p:cNvPr id="13" name="Text 10"/>
          <p:cNvSpPr/>
          <p:nvPr/>
        </p:nvSpPr>
        <p:spPr>
          <a:xfrm>
            <a:off x="9489281" y="4261009"/>
            <a:ext cx="2966085" cy="370642"/>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محاولات فاشلة</a:t>
            </a:r>
            <a:endParaRPr lang="en-US" sz="2300" dirty="0"/>
          </a:p>
        </p:txBody>
      </p:sp>
      <p:sp>
        <p:nvSpPr>
          <p:cNvPr id="14" name="Text 11"/>
          <p:cNvSpPr/>
          <p:nvPr/>
        </p:nvSpPr>
        <p:spPr>
          <a:xfrm>
            <a:off x="6277332" y="4767143"/>
            <a:ext cx="6178034" cy="722948"/>
          </a:xfrm>
          <a:prstGeom prst="rect">
            <a:avLst/>
          </a:prstGeom>
          <a:noFill/>
          <a:ln/>
        </p:spPr>
        <p:txBody>
          <a:bodyPr wrap="square" lIns="0" tIns="0" rIns="0" bIns="0" rtlCol="0" anchor="t"/>
          <a:lstStyle/>
          <a:p>
            <a:pPr marL="0" indent="0" algn="r" rtl="1">
              <a:lnSpc>
                <a:spcPts val="2800"/>
              </a:lnSpc>
              <a:buNone/>
            </a:pPr>
            <a:r>
              <a:rPr lang="en-US" sz="1750" dirty="0">
                <a:solidFill>
                  <a:srgbClr val="272525"/>
                </a:solidFill>
                <a:latin typeface="Inter" pitchFamily="34" charset="0"/>
                <a:ea typeface="Inter" pitchFamily="34" charset="-122"/>
                <a:cs typeface="Inter" pitchFamily="34" charset="-120"/>
              </a:rPr>
              <a:t>بعد عدد كبير من المحاولات الفاشلة، فجأة وضع القرد الصناديق فوق بعضها تحت الموز مباشرة وصعد عليها ليصل إلى هدفه.</a:t>
            </a:r>
            <a:endParaRPr lang="en-US" sz="1750" dirty="0"/>
          </a:p>
        </p:txBody>
      </p:sp>
      <p:sp>
        <p:nvSpPr>
          <p:cNvPr id="15" name="Shape 12"/>
          <p:cNvSpPr/>
          <p:nvPr/>
        </p:nvSpPr>
        <p:spPr>
          <a:xfrm>
            <a:off x="12683609" y="6181011"/>
            <a:ext cx="677942" cy="30480"/>
          </a:xfrm>
          <a:prstGeom prst="roundRect">
            <a:avLst>
              <a:gd name="adj" fmla="val 311406"/>
            </a:avLst>
          </a:prstGeom>
          <a:solidFill>
            <a:srgbClr val="B2D4E5"/>
          </a:solidFill>
          <a:ln/>
        </p:spPr>
      </p:sp>
      <p:sp>
        <p:nvSpPr>
          <p:cNvPr id="16" name="Shape 13"/>
          <p:cNvSpPr/>
          <p:nvPr/>
        </p:nvSpPr>
        <p:spPr>
          <a:xfrm>
            <a:off x="13331071" y="5942052"/>
            <a:ext cx="508397" cy="508397"/>
          </a:xfrm>
          <a:prstGeom prst="roundRect">
            <a:avLst>
              <a:gd name="adj" fmla="val 18670"/>
            </a:avLst>
          </a:prstGeom>
          <a:solidFill>
            <a:srgbClr val="CCEEFF"/>
          </a:solidFill>
          <a:ln w="7620">
            <a:solidFill>
              <a:srgbClr val="B2D4E5"/>
            </a:solidFill>
            <a:prstDash val="solid"/>
          </a:ln>
        </p:spPr>
      </p:sp>
      <p:sp>
        <p:nvSpPr>
          <p:cNvPr id="17" name="Text 14"/>
          <p:cNvSpPr/>
          <p:nvPr/>
        </p:nvSpPr>
        <p:spPr>
          <a:xfrm>
            <a:off x="13407330" y="5973842"/>
            <a:ext cx="355878" cy="444818"/>
          </a:xfrm>
          <a:prstGeom prst="rect">
            <a:avLst/>
          </a:prstGeom>
          <a:noFill/>
          <a:ln/>
        </p:spPr>
        <p:txBody>
          <a:bodyPr wrap="none" lIns="0" tIns="0" rIns="0" bIns="0" rtlCol="0" anchor="t"/>
          <a:lstStyle/>
          <a:p>
            <a:pPr marL="0" indent="0" algn="ctr" rtl="1">
              <a:lnSpc>
                <a:spcPts val="2800"/>
              </a:lnSpc>
              <a:buNone/>
            </a:pPr>
            <a:r>
              <a:rPr lang="en-US" sz="2800" b="1" dirty="0">
                <a:solidFill>
                  <a:srgbClr val="272525"/>
                </a:solidFill>
                <a:latin typeface="Petrona Bold" pitchFamily="34" charset="0"/>
                <a:ea typeface="Petrona Bold" pitchFamily="34" charset="-122"/>
                <a:cs typeface="Petrona Bold" pitchFamily="34" charset="-120"/>
              </a:rPr>
              <a:t>3</a:t>
            </a:r>
            <a:endParaRPr lang="en-US" sz="2800" dirty="0"/>
          </a:p>
        </p:txBody>
      </p:sp>
      <p:sp>
        <p:nvSpPr>
          <p:cNvPr id="18" name="Text 15"/>
          <p:cNvSpPr/>
          <p:nvPr/>
        </p:nvSpPr>
        <p:spPr>
          <a:xfrm>
            <a:off x="9489281" y="6019681"/>
            <a:ext cx="2966085" cy="370642"/>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الاستبصار</a:t>
            </a:r>
            <a:endParaRPr lang="en-US" sz="2300" dirty="0"/>
          </a:p>
        </p:txBody>
      </p:sp>
      <p:sp>
        <p:nvSpPr>
          <p:cNvPr id="19" name="Text 16"/>
          <p:cNvSpPr/>
          <p:nvPr/>
        </p:nvSpPr>
        <p:spPr>
          <a:xfrm>
            <a:off x="6277332" y="6525816"/>
            <a:ext cx="6178034" cy="1084421"/>
          </a:xfrm>
          <a:prstGeom prst="rect">
            <a:avLst/>
          </a:prstGeom>
          <a:noFill/>
          <a:ln/>
        </p:spPr>
        <p:txBody>
          <a:bodyPr wrap="square" lIns="0" tIns="0" rIns="0" bIns="0" rtlCol="0" anchor="t"/>
          <a:lstStyle/>
          <a:p>
            <a:pPr marL="0" indent="0" algn="r" rtl="1">
              <a:lnSpc>
                <a:spcPts val="2800"/>
              </a:lnSpc>
              <a:buNone/>
            </a:pPr>
            <a:r>
              <a:rPr lang="en-US" sz="1750" dirty="0">
                <a:solidFill>
                  <a:srgbClr val="272525"/>
                </a:solidFill>
                <a:latin typeface="Inter" pitchFamily="34" charset="0"/>
                <a:ea typeface="Inter" pitchFamily="34" charset="-122"/>
                <a:cs typeface="Inter" pitchFamily="34" charset="-120"/>
              </a:rPr>
              <a:t>أظهرت التجربة كيف يمكن للقرد أن يصل إلى حل المشكلة بشكل مفاجئ من خلال إدراك العلاقات بين عناصر الموقف، وهو ما يسمى بالاستبصار.</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624"/>
          </a:xfrm>
          <a:prstGeom prst="rect">
            <a:avLst/>
          </a:prstGeom>
        </p:spPr>
      </p:pic>
      <p:sp>
        <p:nvSpPr>
          <p:cNvPr id="3" name="Text 0"/>
          <p:cNvSpPr/>
          <p:nvPr/>
        </p:nvSpPr>
        <p:spPr>
          <a:xfrm>
            <a:off x="1123593" y="605195"/>
            <a:ext cx="7250073" cy="722233"/>
          </a:xfrm>
          <a:prstGeom prst="rect">
            <a:avLst/>
          </a:prstGeom>
          <a:noFill/>
          <a:ln/>
        </p:spPr>
        <p:txBody>
          <a:bodyPr wrap="none" lIns="0" tIns="0" rIns="0" bIns="0" rtlCol="0" anchor="t"/>
          <a:lstStyle/>
          <a:p>
            <a:pPr marL="0" indent="0" algn="r" rtl="1">
              <a:lnSpc>
                <a:spcPts val="5650"/>
              </a:lnSpc>
              <a:buNone/>
            </a:pPr>
            <a:r>
              <a:rPr lang="en-US" sz="4500" b="1" dirty="0">
                <a:solidFill>
                  <a:srgbClr val="000000"/>
                </a:solidFill>
                <a:latin typeface="Petrona Bold" pitchFamily="34" charset="0"/>
                <a:ea typeface="Petrona Bold" pitchFamily="34" charset="-122"/>
                <a:cs typeface="Petrona Bold" pitchFamily="34" charset="-120"/>
              </a:rPr>
              <a:t>تجربة العصوين: اختبار الاستبصار</a:t>
            </a:r>
            <a:endParaRPr lang="en-US" sz="4500" dirty="0"/>
          </a:p>
        </p:txBody>
      </p:sp>
      <p:pic>
        <p:nvPicPr>
          <p:cNvPr id="4" name="Image 1" descr="preencoded.png"/>
          <p:cNvPicPr>
            <a:picLocks noChangeAspect="1"/>
          </p:cNvPicPr>
          <p:nvPr/>
        </p:nvPicPr>
        <p:blipFill>
          <a:blip r:embed="rId4"/>
          <a:stretch>
            <a:fillRect/>
          </a:stretch>
        </p:blipFill>
        <p:spPr>
          <a:xfrm>
            <a:off x="7273171" y="1657469"/>
            <a:ext cx="1100495" cy="1989653"/>
          </a:xfrm>
          <a:prstGeom prst="rect">
            <a:avLst/>
          </a:prstGeom>
        </p:spPr>
      </p:pic>
      <p:sp>
        <p:nvSpPr>
          <p:cNvPr id="5" name="Text 1"/>
          <p:cNvSpPr/>
          <p:nvPr/>
        </p:nvSpPr>
        <p:spPr>
          <a:xfrm>
            <a:off x="4054316" y="1877497"/>
            <a:ext cx="2888813" cy="360998"/>
          </a:xfrm>
          <a:prstGeom prst="rect">
            <a:avLst/>
          </a:prstGeom>
          <a:noFill/>
          <a:ln/>
        </p:spPr>
        <p:txBody>
          <a:bodyPr wrap="none" lIns="0" tIns="0" rIns="0" bIns="0" rtlCol="0" anchor="t"/>
          <a:lstStyle/>
          <a:p>
            <a:pPr marL="0" indent="0" algn="r" rtl="1">
              <a:lnSpc>
                <a:spcPts val="2800"/>
              </a:lnSpc>
              <a:buNone/>
            </a:pPr>
            <a:r>
              <a:rPr lang="en-US" sz="2250" b="1" dirty="0">
                <a:solidFill>
                  <a:srgbClr val="272525"/>
                </a:solidFill>
                <a:latin typeface="Petrona Bold" pitchFamily="34" charset="0"/>
                <a:ea typeface="Petrona Bold" pitchFamily="34" charset="-122"/>
                <a:cs typeface="Petrona Bold" pitchFamily="34" charset="-120"/>
              </a:rPr>
              <a:t>إعداد التجربة</a:t>
            </a:r>
            <a:endParaRPr lang="en-US" sz="2250" dirty="0"/>
          </a:p>
        </p:txBody>
      </p:sp>
      <p:sp>
        <p:nvSpPr>
          <p:cNvPr id="6" name="Text 2"/>
          <p:cNvSpPr/>
          <p:nvPr/>
        </p:nvSpPr>
        <p:spPr>
          <a:xfrm>
            <a:off x="770334" y="2370534"/>
            <a:ext cx="6172795" cy="1056561"/>
          </a:xfrm>
          <a:prstGeom prst="rect">
            <a:avLst/>
          </a:prstGeom>
          <a:noFill/>
          <a:ln/>
        </p:spPr>
        <p:txBody>
          <a:bodyPr wrap="square" lIns="0" tIns="0" rIns="0" bIns="0" rtlCol="0" anchor="t"/>
          <a:lstStyle/>
          <a:p>
            <a:pPr marL="0" indent="0" algn="r" rtl="1">
              <a:lnSpc>
                <a:spcPts val="2750"/>
              </a:lnSpc>
              <a:buNone/>
            </a:pPr>
            <a:r>
              <a:rPr lang="en-US" sz="1700" dirty="0">
                <a:solidFill>
                  <a:srgbClr val="272525"/>
                </a:solidFill>
                <a:latin typeface="Inter" pitchFamily="34" charset="0"/>
                <a:ea typeface="Inter" pitchFamily="34" charset="-122"/>
                <a:cs typeface="Inter" pitchFamily="34" charset="-120"/>
              </a:rPr>
              <a:t>وضع كوهلر داخل القفص عصوين قصيرتين لا تكفي الواحدة منهما لجلب الطعام، ويمكن إدخال إحداهما في طرف الأخرى للحصول على عصا طويلة.</a:t>
            </a:r>
            <a:endParaRPr lang="en-US" sz="1700" dirty="0"/>
          </a:p>
        </p:txBody>
      </p:sp>
      <p:pic>
        <p:nvPicPr>
          <p:cNvPr id="7" name="Image 2" descr="preencoded.png"/>
          <p:cNvPicPr>
            <a:picLocks noChangeAspect="1"/>
          </p:cNvPicPr>
          <p:nvPr/>
        </p:nvPicPr>
        <p:blipFill>
          <a:blip r:embed="rId5"/>
          <a:stretch>
            <a:fillRect/>
          </a:stretch>
        </p:blipFill>
        <p:spPr>
          <a:xfrm>
            <a:off x="7273171" y="3647122"/>
            <a:ext cx="1100495" cy="1989653"/>
          </a:xfrm>
          <a:prstGeom prst="rect">
            <a:avLst/>
          </a:prstGeom>
        </p:spPr>
      </p:pic>
      <p:sp>
        <p:nvSpPr>
          <p:cNvPr id="8" name="Text 3"/>
          <p:cNvSpPr/>
          <p:nvPr/>
        </p:nvSpPr>
        <p:spPr>
          <a:xfrm>
            <a:off x="4054316" y="3867150"/>
            <a:ext cx="2888813" cy="360998"/>
          </a:xfrm>
          <a:prstGeom prst="rect">
            <a:avLst/>
          </a:prstGeom>
          <a:noFill/>
          <a:ln/>
        </p:spPr>
        <p:txBody>
          <a:bodyPr wrap="none" lIns="0" tIns="0" rIns="0" bIns="0" rtlCol="0" anchor="t"/>
          <a:lstStyle/>
          <a:p>
            <a:pPr marL="0" indent="0" algn="r" rtl="1">
              <a:lnSpc>
                <a:spcPts val="2800"/>
              </a:lnSpc>
              <a:buNone/>
            </a:pPr>
            <a:r>
              <a:rPr lang="en-US" sz="2250" b="1" dirty="0">
                <a:solidFill>
                  <a:srgbClr val="272525"/>
                </a:solidFill>
                <a:latin typeface="Petrona Bold" pitchFamily="34" charset="0"/>
                <a:ea typeface="Petrona Bold" pitchFamily="34" charset="-122"/>
                <a:cs typeface="Petrona Bold" pitchFamily="34" charset="-120"/>
              </a:rPr>
              <a:t>محاولات الشمبانزي</a:t>
            </a:r>
            <a:endParaRPr lang="en-US" sz="2250" dirty="0"/>
          </a:p>
        </p:txBody>
      </p:sp>
      <p:sp>
        <p:nvSpPr>
          <p:cNvPr id="9" name="Text 4"/>
          <p:cNvSpPr/>
          <p:nvPr/>
        </p:nvSpPr>
        <p:spPr>
          <a:xfrm>
            <a:off x="770334" y="4360188"/>
            <a:ext cx="6172795" cy="1056561"/>
          </a:xfrm>
          <a:prstGeom prst="rect">
            <a:avLst/>
          </a:prstGeom>
          <a:noFill/>
          <a:ln/>
        </p:spPr>
        <p:txBody>
          <a:bodyPr wrap="square" lIns="0" tIns="0" rIns="0" bIns="0" rtlCol="0" anchor="t"/>
          <a:lstStyle/>
          <a:p>
            <a:pPr marL="0" indent="0" algn="r" rtl="1">
              <a:lnSpc>
                <a:spcPts val="2750"/>
              </a:lnSpc>
              <a:buNone/>
            </a:pPr>
            <a:r>
              <a:rPr lang="en-US" sz="1700" dirty="0">
                <a:solidFill>
                  <a:srgbClr val="272525"/>
                </a:solidFill>
                <a:latin typeface="Inter" pitchFamily="34" charset="0"/>
                <a:ea typeface="Inter" pitchFamily="34" charset="-122"/>
                <a:cs typeface="Inter" pitchFamily="34" charset="-120"/>
              </a:rPr>
              <a:t>أجرى كوهلر التجربة على أذكى القردة وهو الشمبانزي سلطان، لكنه استغرق وقتاً طويلاً في محاولات فاشلة لجلب الطعام باستخدام إحدى العصوين.</a:t>
            </a:r>
            <a:endParaRPr lang="en-US" sz="1700" dirty="0"/>
          </a:p>
        </p:txBody>
      </p:sp>
      <p:pic>
        <p:nvPicPr>
          <p:cNvPr id="10" name="Image 3" descr="preencoded.png"/>
          <p:cNvPicPr>
            <a:picLocks noChangeAspect="1"/>
          </p:cNvPicPr>
          <p:nvPr/>
        </p:nvPicPr>
        <p:blipFill>
          <a:blip r:embed="rId6"/>
          <a:stretch>
            <a:fillRect/>
          </a:stretch>
        </p:blipFill>
        <p:spPr>
          <a:xfrm>
            <a:off x="7273171" y="5636776"/>
            <a:ext cx="1100495" cy="1989653"/>
          </a:xfrm>
          <a:prstGeom prst="rect">
            <a:avLst/>
          </a:prstGeom>
        </p:spPr>
      </p:pic>
      <p:sp>
        <p:nvSpPr>
          <p:cNvPr id="11" name="Text 5"/>
          <p:cNvSpPr/>
          <p:nvPr/>
        </p:nvSpPr>
        <p:spPr>
          <a:xfrm>
            <a:off x="4054316" y="5856803"/>
            <a:ext cx="2888813" cy="360998"/>
          </a:xfrm>
          <a:prstGeom prst="rect">
            <a:avLst/>
          </a:prstGeom>
          <a:noFill/>
          <a:ln/>
        </p:spPr>
        <p:txBody>
          <a:bodyPr wrap="none" lIns="0" tIns="0" rIns="0" bIns="0" rtlCol="0" anchor="t"/>
          <a:lstStyle/>
          <a:p>
            <a:pPr marL="0" indent="0" algn="r" rtl="1">
              <a:lnSpc>
                <a:spcPts val="2800"/>
              </a:lnSpc>
              <a:buNone/>
            </a:pPr>
            <a:r>
              <a:rPr lang="en-US" sz="2250" b="1" dirty="0">
                <a:solidFill>
                  <a:srgbClr val="272525"/>
                </a:solidFill>
                <a:latin typeface="Petrona Bold" pitchFamily="34" charset="0"/>
                <a:ea typeface="Petrona Bold" pitchFamily="34" charset="-122"/>
                <a:cs typeface="Petrona Bold" pitchFamily="34" charset="-120"/>
              </a:rPr>
              <a:t>لحظة الاستبصار</a:t>
            </a:r>
            <a:endParaRPr lang="en-US" sz="2250" dirty="0"/>
          </a:p>
        </p:txBody>
      </p:sp>
      <p:sp>
        <p:nvSpPr>
          <p:cNvPr id="12" name="Text 6"/>
          <p:cNvSpPr/>
          <p:nvPr/>
        </p:nvSpPr>
        <p:spPr>
          <a:xfrm>
            <a:off x="770334" y="6349841"/>
            <a:ext cx="6172795" cy="1056561"/>
          </a:xfrm>
          <a:prstGeom prst="rect">
            <a:avLst/>
          </a:prstGeom>
          <a:noFill/>
          <a:ln/>
        </p:spPr>
        <p:txBody>
          <a:bodyPr wrap="square" lIns="0" tIns="0" rIns="0" bIns="0" rtlCol="0" anchor="t"/>
          <a:lstStyle/>
          <a:p>
            <a:pPr marL="0" indent="0" algn="r" rtl="1">
              <a:lnSpc>
                <a:spcPts val="2750"/>
              </a:lnSpc>
              <a:buNone/>
            </a:pPr>
            <a:r>
              <a:rPr lang="en-US" sz="1700" dirty="0">
                <a:solidFill>
                  <a:srgbClr val="272525"/>
                </a:solidFill>
                <a:latin typeface="Inter" pitchFamily="34" charset="0"/>
                <a:ea typeface="Inter" pitchFamily="34" charset="-122"/>
                <a:cs typeface="Inter" pitchFamily="34" charset="-120"/>
              </a:rPr>
              <a:t>أثناء فترة راحة، جلس القرد يلعب بالعصوين ووضع إحداهما في طرف الأخرى. بمجرد أن وجد في يده عصا طويلة، قفز واستعملها في جلب الموز ونجح.</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4652129" y="3775829"/>
            <a:ext cx="9184481" cy="744260"/>
          </a:xfrm>
          <a:prstGeom prst="rect">
            <a:avLst/>
          </a:prstGeom>
          <a:noFill/>
          <a:ln/>
        </p:spPr>
        <p:txBody>
          <a:bodyPr wrap="none" lIns="0" tIns="0" rIns="0" bIns="0" rtlCol="0" anchor="t"/>
          <a:lstStyle/>
          <a:p>
            <a:pPr marL="0" indent="0" algn="r" rtl="1">
              <a:lnSpc>
                <a:spcPts val="5850"/>
              </a:lnSpc>
              <a:buNone/>
            </a:pPr>
            <a:r>
              <a:rPr lang="en-US" sz="4650" b="1" dirty="0">
                <a:solidFill>
                  <a:srgbClr val="000000"/>
                </a:solidFill>
                <a:latin typeface="Petrona Bold" pitchFamily="34" charset="0"/>
                <a:ea typeface="Petrona Bold" pitchFamily="34" charset="-122"/>
                <a:cs typeface="Petrona Bold" pitchFamily="34" charset="-120"/>
              </a:rPr>
              <a:t>مفهوم الاستبصار في النظرية الجشطلتية</a:t>
            </a:r>
            <a:endParaRPr lang="en-US" sz="4650" dirty="0"/>
          </a:p>
        </p:txBody>
      </p:sp>
      <p:sp>
        <p:nvSpPr>
          <p:cNvPr id="4" name="Shape 1"/>
          <p:cNvSpPr/>
          <p:nvPr/>
        </p:nvSpPr>
        <p:spPr>
          <a:xfrm>
            <a:off x="9640252" y="4860250"/>
            <a:ext cx="4196358" cy="2428637"/>
          </a:xfrm>
          <a:prstGeom prst="roundRect">
            <a:avLst>
              <a:gd name="adj" fmla="val 3923"/>
            </a:avLst>
          </a:prstGeom>
          <a:solidFill>
            <a:srgbClr val="CCEEFF"/>
          </a:solidFill>
          <a:ln w="7620">
            <a:solidFill>
              <a:srgbClr val="B2D4E5"/>
            </a:solidFill>
            <a:prstDash val="solid"/>
          </a:ln>
        </p:spPr>
      </p:sp>
      <p:sp>
        <p:nvSpPr>
          <p:cNvPr id="5" name="Text 2"/>
          <p:cNvSpPr/>
          <p:nvPr/>
        </p:nvSpPr>
        <p:spPr>
          <a:xfrm>
            <a:off x="10625138" y="5094684"/>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تعريف الاستبصار</a:t>
            </a:r>
            <a:endParaRPr lang="en-US" sz="2300" dirty="0"/>
          </a:p>
        </p:txBody>
      </p:sp>
      <p:sp>
        <p:nvSpPr>
          <p:cNvPr id="6" name="Text 3"/>
          <p:cNvSpPr/>
          <p:nvPr/>
        </p:nvSpPr>
        <p:spPr>
          <a:xfrm>
            <a:off x="9874687" y="5602843"/>
            <a:ext cx="3727490" cy="1451610"/>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هو الحل الفجائي لمشكلة سواء سبقته أو لم تسبقه محاولات وأخطاء. يمثل إعادة تنظيم للمجال الإدراكي بطريقة تسمح بفهم العلاقات بين عناصر الموقف.</a:t>
            </a:r>
            <a:endParaRPr lang="en-US" sz="1750" dirty="0"/>
          </a:p>
        </p:txBody>
      </p:sp>
      <p:sp>
        <p:nvSpPr>
          <p:cNvPr id="7" name="Shape 4"/>
          <p:cNvSpPr/>
          <p:nvPr/>
        </p:nvSpPr>
        <p:spPr>
          <a:xfrm>
            <a:off x="5217081" y="4860250"/>
            <a:ext cx="4196358" cy="2428637"/>
          </a:xfrm>
          <a:prstGeom prst="roundRect">
            <a:avLst>
              <a:gd name="adj" fmla="val 3923"/>
            </a:avLst>
          </a:prstGeom>
          <a:solidFill>
            <a:srgbClr val="CCEEFF"/>
          </a:solidFill>
          <a:ln w="7620">
            <a:solidFill>
              <a:srgbClr val="B2D4E5"/>
            </a:solidFill>
            <a:prstDash val="solid"/>
          </a:ln>
        </p:spPr>
      </p:sp>
      <p:sp>
        <p:nvSpPr>
          <p:cNvPr id="8" name="Text 5"/>
          <p:cNvSpPr/>
          <p:nvPr/>
        </p:nvSpPr>
        <p:spPr>
          <a:xfrm>
            <a:off x="6201966" y="5094684"/>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خصائص الاستبصار</a:t>
            </a:r>
            <a:endParaRPr lang="en-US" sz="2300" dirty="0"/>
          </a:p>
        </p:txBody>
      </p:sp>
      <p:sp>
        <p:nvSpPr>
          <p:cNvPr id="9" name="Text 6"/>
          <p:cNvSpPr/>
          <p:nvPr/>
        </p:nvSpPr>
        <p:spPr>
          <a:xfrm>
            <a:off x="5451515" y="5602843"/>
            <a:ext cx="3727490" cy="1451610"/>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يحدث بشكل مفاجئ ودون تخطيط مسبق. يعتمد على إدراك العلاقات الكلية في الموقف وليس على التجربة والخطأ العشوائية.</a:t>
            </a:r>
            <a:endParaRPr lang="en-US" sz="1750" dirty="0"/>
          </a:p>
        </p:txBody>
      </p:sp>
      <p:sp>
        <p:nvSpPr>
          <p:cNvPr id="10" name="Shape 7"/>
          <p:cNvSpPr/>
          <p:nvPr/>
        </p:nvSpPr>
        <p:spPr>
          <a:xfrm>
            <a:off x="793909" y="4860250"/>
            <a:ext cx="4196358" cy="2428637"/>
          </a:xfrm>
          <a:prstGeom prst="roundRect">
            <a:avLst>
              <a:gd name="adj" fmla="val 3923"/>
            </a:avLst>
          </a:prstGeom>
          <a:solidFill>
            <a:srgbClr val="CCEEFF"/>
          </a:solidFill>
          <a:ln w="7620">
            <a:solidFill>
              <a:srgbClr val="B2D4E5"/>
            </a:solidFill>
            <a:prstDash val="solid"/>
          </a:ln>
        </p:spPr>
      </p:sp>
      <p:sp>
        <p:nvSpPr>
          <p:cNvPr id="11" name="Text 8"/>
          <p:cNvSpPr/>
          <p:nvPr/>
        </p:nvSpPr>
        <p:spPr>
          <a:xfrm>
            <a:off x="1778794" y="5094684"/>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أهمية الاستبصار</a:t>
            </a:r>
            <a:endParaRPr lang="en-US" sz="2300" dirty="0"/>
          </a:p>
        </p:txBody>
      </p:sp>
      <p:sp>
        <p:nvSpPr>
          <p:cNvPr id="12" name="Text 9"/>
          <p:cNvSpPr/>
          <p:nvPr/>
        </p:nvSpPr>
        <p:spPr>
          <a:xfrm>
            <a:off x="1028343" y="5602843"/>
            <a:ext cx="3727490" cy="1451610"/>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يمثل جوهر التعلم في النظرية الجشطلتية، حيث يتم التعلم من خلال فهم وإدراك العلاقات في المجال الإدراكي وليس من خلال الارتباطات الآلية.</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289250" y="411956"/>
            <a:ext cx="5816798" cy="491490"/>
          </a:xfrm>
          <a:prstGeom prst="rect">
            <a:avLst/>
          </a:prstGeom>
          <a:noFill/>
          <a:ln/>
        </p:spPr>
        <p:txBody>
          <a:bodyPr wrap="none" lIns="0" tIns="0" rIns="0" bIns="0" rtlCol="0" anchor="t"/>
          <a:lstStyle/>
          <a:p>
            <a:pPr marL="0" indent="0" algn="r" rtl="1">
              <a:lnSpc>
                <a:spcPts val="3850"/>
              </a:lnSpc>
              <a:buNone/>
            </a:pPr>
            <a:r>
              <a:rPr lang="en-US" sz="3050" b="1" dirty="0">
                <a:solidFill>
                  <a:srgbClr val="000000"/>
                </a:solidFill>
                <a:latin typeface="Petrona Bold" pitchFamily="34" charset="0"/>
                <a:ea typeface="Petrona Bold" pitchFamily="34" charset="-122"/>
                <a:cs typeface="Petrona Bold" pitchFamily="34" charset="-120"/>
              </a:rPr>
              <a:t>مفاهيم أساسية في النظرية الجشطلتية</a:t>
            </a:r>
            <a:endParaRPr lang="en-US" sz="3050" dirty="0"/>
          </a:p>
        </p:txBody>
      </p:sp>
      <p:pic>
        <p:nvPicPr>
          <p:cNvPr id="3" name="Image 0" descr="preencoded.png"/>
          <p:cNvPicPr>
            <a:picLocks noChangeAspect="1"/>
          </p:cNvPicPr>
          <p:nvPr/>
        </p:nvPicPr>
        <p:blipFill>
          <a:blip r:embed="rId3"/>
          <a:stretch>
            <a:fillRect/>
          </a:stretch>
        </p:blipFill>
        <p:spPr>
          <a:xfrm>
            <a:off x="3240762" y="2371011"/>
            <a:ext cx="8148995" cy="8148995"/>
          </a:xfrm>
          <a:prstGeom prst="rect">
            <a:avLst/>
          </a:prstGeom>
        </p:spPr>
      </p:pic>
      <p:pic>
        <p:nvPicPr>
          <p:cNvPr id="4" name="Image 1" descr="preencoded.png"/>
          <p:cNvPicPr>
            <a:picLocks noChangeAspect="1"/>
          </p:cNvPicPr>
          <p:nvPr/>
        </p:nvPicPr>
        <p:blipFill>
          <a:blip r:embed="rId4"/>
          <a:stretch>
            <a:fillRect/>
          </a:stretch>
        </p:blipFill>
        <p:spPr>
          <a:xfrm>
            <a:off x="10012025" y="5117961"/>
            <a:ext cx="252770" cy="315992"/>
          </a:xfrm>
          <a:prstGeom prst="rect">
            <a:avLst/>
          </a:prstGeom>
        </p:spPr>
      </p:pic>
      <p:pic>
        <p:nvPicPr>
          <p:cNvPr id="5" name="Image 2" descr="preencoded.png"/>
          <p:cNvPicPr>
            <a:picLocks noChangeAspect="1"/>
          </p:cNvPicPr>
          <p:nvPr/>
        </p:nvPicPr>
        <p:blipFill>
          <a:blip r:embed="rId5"/>
          <a:stretch>
            <a:fillRect/>
          </a:stretch>
        </p:blipFill>
        <p:spPr>
          <a:xfrm>
            <a:off x="3240762" y="2371011"/>
            <a:ext cx="8148995" cy="8148995"/>
          </a:xfrm>
          <a:prstGeom prst="rect">
            <a:avLst/>
          </a:prstGeom>
        </p:spPr>
      </p:pic>
      <p:pic>
        <p:nvPicPr>
          <p:cNvPr id="6" name="Image 3" descr="preencoded.png"/>
          <p:cNvPicPr>
            <a:picLocks noChangeAspect="1"/>
          </p:cNvPicPr>
          <p:nvPr/>
        </p:nvPicPr>
        <p:blipFill>
          <a:blip r:embed="rId6"/>
          <a:stretch>
            <a:fillRect/>
          </a:stretch>
        </p:blipFill>
        <p:spPr>
          <a:xfrm>
            <a:off x="8358128" y="3464064"/>
            <a:ext cx="252770" cy="315992"/>
          </a:xfrm>
          <a:prstGeom prst="rect">
            <a:avLst/>
          </a:prstGeom>
        </p:spPr>
      </p:pic>
      <p:pic>
        <p:nvPicPr>
          <p:cNvPr id="7" name="Image 4" descr="preencoded.png"/>
          <p:cNvPicPr>
            <a:picLocks noChangeAspect="1"/>
          </p:cNvPicPr>
          <p:nvPr/>
        </p:nvPicPr>
        <p:blipFill>
          <a:blip r:embed="rId7"/>
          <a:stretch>
            <a:fillRect/>
          </a:stretch>
        </p:blipFill>
        <p:spPr>
          <a:xfrm>
            <a:off x="3240762" y="2371011"/>
            <a:ext cx="8148995" cy="8148995"/>
          </a:xfrm>
          <a:prstGeom prst="rect">
            <a:avLst/>
          </a:prstGeom>
        </p:spPr>
      </p:pic>
      <p:pic>
        <p:nvPicPr>
          <p:cNvPr id="8" name="Image 5" descr="preencoded.png"/>
          <p:cNvPicPr>
            <a:picLocks noChangeAspect="1"/>
          </p:cNvPicPr>
          <p:nvPr/>
        </p:nvPicPr>
        <p:blipFill>
          <a:blip r:embed="rId8"/>
          <a:stretch>
            <a:fillRect/>
          </a:stretch>
        </p:blipFill>
        <p:spPr>
          <a:xfrm>
            <a:off x="6019383" y="3464064"/>
            <a:ext cx="252770" cy="315992"/>
          </a:xfrm>
          <a:prstGeom prst="rect">
            <a:avLst/>
          </a:prstGeom>
        </p:spPr>
      </p:pic>
      <p:pic>
        <p:nvPicPr>
          <p:cNvPr id="9" name="Image 6" descr="preencoded.png"/>
          <p:cNvPicPr>
            <a:picLocks noChangeAspect="1"/>
          </p:cNvPicPr>
          <p:nvPr/>
        </p:nvPicPr>
        <p:blipFill>
          <a:blip r:embed="rId9"/>
          <a:stretch>
            <a:fillRect/>
          </a:stretch>
        </p:blipFill>
        <p:spPr>
          <a:xfrm>
            <a:off x="3240762" y="2371011"/>
            <a:ext cx="8148995" cy="8148995"/>
          </a:xfrm>
          <a:prstGeom prst="rect">
            <a:avLst/>
          </a:prstGeom>
        </p:spPr>
      </p:pic>
      <p:pic>
        <p:nvPicPr>
          <p:cNvPr id="10" name="Image 7" descr="preencoded.png"/>
          <p:cNvPicPr>
            <a:picLocks noChangeAspect="1"/>
          </p:cNvPicPr>
          <p:nvPr/>
        </p:nvPicPr>
        <p:blipFill>
          <a:blip r:embed="rId10"/>
          <a:stretch>
            <a:fillRect/>
          </a:stretch>
        </p:blipFill>
        <p:spPr>
          <a:xfrm>
            <a:off x="4365486" y="5117961"/>
            <a:ext cx="252770" cy="315992"/>
          </a:xfrm>
          <a:prstGeom prst="rect">
            <a:avLst/>
          </a:prstGeom>
        </p:spPr>
      </p:pic>
      <p:sp>
        <p:nvSpPr>
          <p:cNvPr id="11" name="Text 1"/>
          <p:cNvSpPr/>
          <p:nvPr/>
        </p:nvSpPr>
        <p:spPr>
          <a:xfrm>
            <a:off x="10173176" y="6670119"/>
            <a:ext cx="3932873" cy="491490"/>
          </a:xfrm>
          <a:prstGeom prst="rect">
            <a:avLst/>
          </a:prstGeom>
          <a:noFill/>
          <a:ln/>
        </p:spPr>
        <p:txBody>
          <a:bodyPr wrap="none" lIns="0" tIns="0" rIns="0" bIns="0" rtlCol="0" anchor="t"/>
          <a:lstStyle/>
          <a:p>
            <a:pPr marL="0" indent="0" algn="r">
              <a:lnSpc>
                <a:spcPts val="3850"/>
              </a:lnSpc>
              <a:buNone/>
            </a:pPr>
            <a:endParaRPr lang="en-US" sz="3050" dirty="0"/>
          </a:p>
        </p:txBody>
      </p:sp>
      <p:sp>
        <p:nvSpPr>
          <p:cNvPr id="12" name="Text 2"/>
          <p:cNvSpPr/>
          <p:nvPr/>
        </p:nvSpPr>
        <p:spPr>
          <a:xfrm>
            <a:off x="524351" y="7386280"/>
            <a:ext cx="13581698" cy="239554"/>
          </a:xfrm>
          <a:prstGeom prst="rect">
            <a:avLst/>
          </a:prstGeom>
          <a:noFill/>
          <a:ln/>
        </p:spPr>
        <p:txBody>
          <a:bodyPr wrap="none" lIns="0" tIns="0" rIns="0" bIns="0" rtlCol="0" anchor="t"/>
          <a:lstStyle/>
          <a:p>
            <a:pPr marL="0" indent="0" algn="r">
              <a:lnSpc>
                <a:spcPts val="1850"/>
              </a:lnSpc>
              <a:buNone/>
            </a:pPr>
            <a:endParaRPr lang="en-US" sz="1150" dirty="0"/>
          </a:p>
        </p:txBody>
      </p:sp>
      <p:sp>
        <p:nvSpPr>
          <p:cNvPr id="13" name="Text 3"/>
          <p:cNvSpPr/>
          <p:nvPr/>
        </p:nvSpPr>
        <p:spPr>
          <a:xfrm>
            <a:off x="524351" y="7929086"/>
            <a:ext cx="10373797" cy="239554"/>
          </a:xfrm>
          <a:prstGeom prst="rect">
            <a:avLst/>
          </a:prstGeom>
          <a:noFill/>
          <a:ln/>
        </p:spPr>
        <p:txBody>
          <a:bodyPr wrap="none" lIns="0" tIns="0" rIns="0" bIns="0" rtlCol="0" anchor="t"/>
          <a:lstStyle/>
          <a:p>
            <a:pPr marL="0" indent="0" algn="r">
              <a:lnSpc>
                <a:spcPts val="1850"/>
              </a:lnSpc>
              <a:buNone/>
            </a:pPr>
            <a:endParaRPr lang="en-US" sz="1150" dirty="0"/>
          </a:p>
        </p:txBody>
      </p:sp>
      <p:sp>
        <p:nvSpPr>
          <p:cNvPr id="14" name="Text 4"/>
          <p:cNvSpPr/>
          <p:nvPr/>
        </p:nvSpPr>
        <p:spPr>
          <a:xfrm>
            <a:off x="11271290" y="7929086"/>
            <a:ext cx="2842260" cy="239554"/>
          </a:xfrm>
          <a:prstGeom prst="rect">
            <a:avLst/>
          </a:prstGeom>
          <a:noFill/>
          <a:ln/>
        </p:spPr>
        <p:txBody>
          <a:bodyPr wrap="none" lIns="0" tIns="0" rIns="0" bIns="0" rtlCol="0" anchor="t"/>
          <a:lstStyle/>
          <a:p>
            <a:pPr marL="0" indent="0" algn="r">
              <a:lnSpc>
                <a:spcPts val="1850"/>
              </a:lnSpc>
              <a:buNone/>
            </a:pPr>
            <a:endParaRPr lang="en-US" sz="1150" dirty="0"/>
          </a:p>
        </p:txBody>
      </p:sp>
      <p:sp>
        <p:nvSpPr>
          <p:cNvPr id="15" name="Text 5"/>
          <p:cNvSpPr/>
          <p:nvPr/>
        </p:nvSpPr>
        <p:spPr>
          <a:xfrm>
            <a:off x="11509415" y="2526149"/>
            <a:ext cx="1966436" cy="245864"/>
          </a:xfrm>
          <a:prstGeom prst="rect">
            <a:avLst/>
          </a:prstGeom>
          <a:noFill/>
          <a:ln/>
        </p:spPr>
        <p:txBody>
          <a:bodyPr wrap="none" lIns="0" tIns="0" rIns="0" bIns="0" rtlCol="0" anchor="t"/>
          <a:lstStyle/>
          <a:p>
            <a:pPr marL="0" indent="0" algn="ctr" rtl="1">
              <a:lnSpc>
                <a:spcPts val="1900"/>
              </a:lnSpc>
              <a:buNone/>
            </a:pPr>
            <a:r>
              <a:rPr lang="en-US" sz="1500" b="1" dirty="0">
                <a:solidFill>
                  <a:srgbClr val="000000"/>
                </a:solidFill>
                <a:latin typeface="Petrona Bold" pitchFamily="34" charset="0"/>
                <a:ea typeface="Petrona Bold" pitchFamily="34" charset="-122"/>
                <a:cs typeface="Petrona Bold" pitchFamily="34" charset="-120"/>
              </a:rPr>
              <a:t>الإدراك</a:t>
            </a:r>
            <a:endParaRPr lang="en-US" sz="1500" dirty="0"/>
          </a:p>
        </p:txBody>
      </p:sp>
      <p:sp>
        <p:nvSpPr>
          <p:cNvPr id="16" name="Text 6"/>
          <p:cNvSpPr/>
          <p:nvPr/>
        </p:nvSpPr>
        <p:spPr>
          <a:xfrm>
            <a:off x="10879217" y="2861905"/>
            <a:ext cx="3226832" cy="718661"/>
          </a:xfrm>
          <a:prstGeom prst="rect">
            <a:avLst/>
          </a:prstGeom>
          <a:noFill/>
          <a:ln/>
        </p:spPr>
        <p:txBody>
          <a:bodyPr wrap="square" lIns="0" tIns="0" rIns="0" bIns="0" rtlCol="0" anchor="t"/>
          <a:lstStyle/>
          <a:p>
            <a:pPr marL="0" indent="0" algn="ctr" rtl="1">
              <a:lnSpc>
                <a:spcPts val="1850"/>
              </a:lnSpc>
              <a:buNone/>
            </a:pPr>
            <a:r>
              <a:rPr lang="en-US" sz="1150" dirty="0">
                <a:solidFill>
                  <a:srgbClr val="272525"/>
                </a:solidFill>
                <a:latin typeface="Inter" pitchFamily="34" charset="0"/>
                <a:ea typeface="Inter" pitchFamily="34" charset="-122"/>
                <a:cs typeface="Inter" pitchFamily="34" charset="-120"/>
              </a:rPr>
              <a:t>هو العملية التي تتم بها معرفة الفرد لبيئته الخارجية التي يعيش فيها ولحالته الداخلية. يركز على الكل وليس الأجزاء المنفصلة.</a:t>
            </a:r>
            <a:endParaRPr lang="en-US" sz="1150" dirty="0"/>
          </a:p>
        </p:txBody>
      </p:sp>
      <p:sp>
        <p:nvSpPr>
          <p:cNvPr id="17" name="Text 7"/>
          <p:cNvSpPr/>
          <p:nvPr/>
        </p:nvSpPr>
        <p:spPr>
          <a:xfrm>
            <a:off x="8057912" y="1203008"/>
            <a:ext cx="1966436" cy="245864"/>
          </a:xfrm>
          <a:prstGeom prst="rect">
            <a:avLst/>
          </a:prstGeom>
          <a:noFill/>
          <a:ln/>
        </p:spPr>
        <p:txBody>
          <a:bodyPr wrap="none" lIns="0" tIns="0" rIns="0" bIns="0" rtlCol="0" anchor="t"/>
          <a:lstStyle/>
          <a:p>
            <a:pPr marL="0" indent="0" algn="ctr" rtl="1">
              <a:lnSpc>
                <a:spcPts val="1900"/>
              </a:lnSpc>
              <a:buNone/>
            </a:pPr>
            <a:r>
              <a:rPr lang="en-US" sz="1500" b="1" dirty="0">
                <a:solidFill>
                  <a:srgbClr val="000000"/>
                </a:solidFill>
                <a:latin typeface="Petrona Bold" pitchFamily="34" charset="0"/>
                <a:ea typeface="Petrona Bold" pitchFamily="34" charset="-122"/>
                <a:cs typeface="Petrona Bold" pitchFamily="34" charset="-120"/>
              </a:rPr>
              <a:t>التنظيم</a:t>
            </a:r>
            <a:endParaRPr lang="en-US" sz="1500" dirty="0"/>
          </a:p>
        </p:txBody>
      </p:sp>
      <p:sp>
        <p:nvSpPr>
          <p:cNvPr id="18" name="Text 8"/>
          <p:cNvSpPr/>
          <p:nvPr/>
        </p:nvSpPr>
        <p:spPr>
          <a:xfrm>
            <a:off x="7427595" y="1538764"/>
            <a:ext cx="3226951" cy="718661"/>
          </a:xfrm>
          <a:prstGeom prst="rect">
            <a:avLst/>
          </a:prstGeom>
          <a:noFill/>
          <a:ln/>
        </p:spPr>
        <p:txBody>
          <a:bodyPr wrap="square" lIns="0" tIns="0" rIns="0" bIns="0" rtlCol="0" anchor="t"/>
          <a:lstStyle/>
          <a:p>
            <a:pPr marL="0" indent="0" algn="ctr" rtl="1">
              <a:lnSpc>
                <a:spcPts val="1850"/>
              </a:lnSpc>
              <a:buNone/>
            </a:pPr>
            <a:r>
              <a:rPr lang="en-US" sz="1150" dirty="0">
                <a:solidFill>
                  <a:srgbClr val="272525"/>
                </a:solidFill>
                <a:latin typeface="Inter" pitchFamily="34" charset="0"/>
                <a:ea typeface="Inter" pitchFamily="34" charset="-122"/>
                <a:cs typeface="Inter" pitchFamily="34" charset="-120"/>
              </a:rPr>
              <a:t>وفقاً للعلاقات القائمة بين الأجزاء المترابطة للجشطلت (الصيغة) تتكون البنية، وتتغير البنية بتغير العلاقات حتى لو بقيت أجزاء الكل كما كانت.</a:t>
            </a:r>
            <a:endParaRPr lang="en-US" sz="1150" dirty="0"/>
          </a:p>
        </p:txBody>
      </p:sp>
      <p:sp>
        <p:nvSpPr>
          <p:cNvPr id="19" name="Text 9"/>
          <p:cNvSpPr/>
          <p:nvPr/>
        </p:nvSpPr>
        <p:spPr>
          <a:xfrm>
            <a:off x="4606290" y="1203008"/>
            <a:ext cx="1966436" cy="245864"/>
          </a:xfrm>
          <a:prstGeom prst="rect">
            <a:avLst/>
          </a:prstGeom>
          <a:noFill/>
          <a:ln/>
        </p:spPr>
        <p:txBody>
          <a:bodyPr wrap="none" lIns="0" tIns="0" rIns="0" bIns="0" rtlCol="0" anchor="t"/>
          <a:lstStyle/>
          <a:p>
            <a:pPr marL="0" indent="0" algn="ctr" rtl="1">
              <a:lnSpc>
                <a:spcPts val="1900"/>
              </a:lnSpc>
              <a:buNone/>
            </a:pPr>
            <a:r>
              <a:rPr lang="en-US" sz="1500" b="1" dirty="0">
                <a:solidFill>
                  <a:srgbClr val="000000"/>
                </a:solidFill>
                <a:latin typeface="Petrona Bold" pitchFamily="34" charset="0"/>
                <a:ea typeface="Petrona Bold" pitchFamily="34" charset="-122"/>
                <a:cs typeface="Petrona Bold" pitchFamily="34" charset="-120"/>
              </a:rPr>
              <a:t>التبسيط</a:t>
            </a:r>
            <a:endParaRPr lang="en-US" sz="1500" dirty="0"/>
          </a:p>
        </p:txBody>
      </p:sp>
      <p:sp>
        <p:nvSpPr>
          <p:cNvPr id="20" name="Text 10"/>
          <p:cNvSpPr/>
          <p:nvPr/>
        </p:nvSpPr>
        <p:spPr>
          <a:xfrm>
            <a:off x="3975973" y="1538764"/>
            <a:ext cx="3226951" cy="718661"/>
          </a:xfrm>
          <a:prstGeom prst="rect">
            <a:avLst/>
          </a:prstGeom>
          <a:noFill/>
          <a:ln/>
        </p:spPr>
        <p:txBody>
          <a:bodyPr wrap="square" lIns="0" tIns="0" rIns="0" bIns="0" rtlCol="0" anchor="t"/>
          <a:lstStyle/>
          <a:p>
            <a:pPr marL="0" indent="0" algn="ctr" rtl="1">
              <a:lnSpc>
                <a:spcPts val="1850"/>
              </a:lnSpc>
              <a:buNone/>
            </a:pPr>
            <a:r>
              <a:rPr lang="en-US" sz="1150" dirty="0">
                <a:solidFill>
                  <a:srgbClr val="272525"/>
                </a:solidFill>
                <a:latin typeface="Inter" pitchFamily="34" charset="0"/>
                <a:ea typeface="Inter" pitchFamily="34" charset="-122"/>
                <a:cs typeface="Inter" pitchFamily="34" charset="-120"/>
              </a:rPr>
              <a:t>استبعاد التفاصيل التي تحول دون إدراك العلاقات الجوهرية في الموقف، مما يسهل فهم الموقف ككل متكامل.</a:t>
            </a:r>
            <a:endParaRPr lang="en-US" sz="1150" dirty="0"/>
          </a:p>
        </p:txBody>
      </p:sp>
      <p:sp>
        <p:nvSpPr>
          <p:cNvPr id="21" name="Text 11"/>
          <p:cNvSpPr/>
          <p:nvPr/>
        </p:nvSpPr>
        <p:spPr>
          <a:xfrm>
            <a:off x="1154668" y="2765703"/>
            <a:ext cx="1966436" cy="245864"/>
          </a:xfrm>
          <a:prstGeom prst="rect">
            <a:avLst/>
          </a:prstGeom>
          <a:noFill/>
          <a:ln/>
        </p:spPr>
        <p:txBody>
          <a:bodyPr wrap="none" lIns="0" tIns="0" rIns="0" bIns="0" rtlCol="0" anchor="t"/>
          <a:lstStyle/>
          <a:p>
            <a:pPr marL="0" indent="0" algn="ctr" rtl="1">
              <a:lnSpc>
                <a:spcPts val="1900"/>
              </a:lnSpc>
              <a:buNone/>
            </a:pPr>
            <a:r>
              <a:rPr lang="en-US" sz="1500" b="1" dirty="0">
                <a:solidFill>
                  <a:srgbClr val="000000"/>
                </a:solidFill>
                <a:latin typeface="Petrona Bold" pitchFamily="34" charset="0"/>
                <a:ea typeface="Petrona Bold" pitchFamily="34" charset="-122"/>
                <a:cs typeface="Petrona Bold" pitchFamily="34" charset="-120"/>
              </a:rPr>
              <a:t>الاستبصار</a:t>
            </a:r>
            <a:endParaRPr lang="en-US" sz="1500" dirty="0"/>
          </a:p>
        </p:txBody>
      </p:sp>
      <p:sp>
        <p:nvSpPr>
          <p:cNvPr id="22" name="Text 12"/>
          <p:cNvSpPr/>
          <p:nvPr/>
        </p:nvSpPr>
        <p:spPr>
          <a:xfrm>
            <a:off x="524351" y="3101459"/>
            <a:ext cx="3226951" cy="479108"/>
          </a:xfrm>
          <a:prstGeom prst="rect">
            <a:avLst/>
          </a:prstGeom>
          <a:noFill/>
          <a:ln/>
        </p:spPr>
        <p:txBody>
          <a:bodyPr wrap="square" lIns="0" tIns="0" rIns="0" bIns="0" rtlCol="0" anchor="t"/>
          <a:lstStyle/>
          <a:p>
            <a:pPr marL="0" indent="0" algn="ctr" rtl="1">
              <a:lnSpc>
                <a:spcPts val="1850"/>
              </a:lnSpc>
              <a:buNone/>
            </a:pPr>
            <a:r>
              <a:rPr lang="en-US" sz="1150" dirty="0">
                <a:solidFill>
                  <a:srgbClr val="272525"/>
                </a:solidFill>
                <a:latin typeface="Inter" pitchFamily="34" charset="0"/>
                <a:ea typeface="Inter" pitchFamily="34" charset="-122"/>
                <a:cs typeface="Inter" pitchFamily="34" charset="-120"/>
              </a:rPr>
              <a:t>الحل الفجائي للمشكلة من خلال إدراك العلاقات بين عناصر الموقف ككل متكامل.</a:t>
            </a:r>
            <a:endParaRPr lang="en-US" sz="11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93790" y="1676162"/>
            <a:ext cx="1020723" cy="1006792"/>
          </a:xfrm>
          <a:prstGeom prst="rect">
            <a:avLst/>
          </a:prstGeom>
        </p:spPr>
      </p:pic>
      <p:sp>
        <p:nvSpPr>
          <p:cNvPr id="3" name="Text 0"/>
          <p:cNvSpPr/>
          <p:nvPr/>
        </p:nvSpPr>
        <p:spPr>
          <a:xfrm>
            <a:off x="7889915" y="1647825"/>
            <a:ext cx="5954197" cy="744260"/>
          </a:xfrm>
          <a:prstGeom prst="rect">
            <a:avLst/>
          </a:prstGeom>
          <a:noFill/>
          <a:ln/>
        </p:spPr>
        <p:txBody>
          <a:bodyPr wrap="none" lIns="0" tIns="0" rIns="0" bIns="0" rtlCol="0" anchor="t"/>
          <a:lstStyle/>
          <a:p>
            <a:pPr marL="0" indent="0" algn="r" rtl="1">
              <a:lnSpc>
                <a:spcPts val="5850"/>
              </a:lnSpc>
              <a:buNone/>
            </a:pPr>
            <a:r>
              <a:rPr lang="en-US" sz="4650" b="1" dirty="0">
                <a:solidFill>
                  <a:srgbClr val="000000"/>
                </a:solidFill>
                <a:latin typeface="Petrona Bold" pitchFamily="34" charset="0"/>
                <a:ea typeface="Petrona Bold" pitchFamily="34" charset="-122"/>
                <a:cs typeface="Petrona Bold" pitchFamily="34" charset="-120"/>
              </a:rPr>
              <a:t>قانون الشكل والأرضية</a:t>
            </a:r>
            <a:endParaRPr lang="en-US" sz="4650" dirty="0"/>
          </a:p>
        </p:txBody>
      </p:sp>
      <p:sp>
        <p:nvSpPr>
          <p:cNvPr id="4" name="Text 1"/>
          <p:cNvSpPr/>
          <p:nvPr/>
        </p:nvSpPr>
        <p:spPr>
          <a:xfrm>
            <a:off x="4061460" y="3420070"/>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000000"/>
                </a:solidFill>
                <a:latin typeface="Petrona Bold" pitchFamily="34" charset="0"/>
                <a:ea typeface="Petrona Bold" pitchFamily="34" charset="-122"/>
                <a:cs typeface="Petrona Bold" pitchFamily="34" charset="-120"/>
              </a:rPr>
              <a:t>تعريف القانون</a:t>
            </a:r>
            <a:endParaRPr lang="en-US" sz="2300" dirty="0"/>
          </a:p>
        </p:txBody>
      </p:sp>
      <p:sp>
        <p:nvSpPr>
          <p:cNvPr id="5" name="Text 2"/>
          <p:cNvSpPr/>
          <p:nvPr/>
        </p:nvSpPr>
        <p:spPr>
          <a:xfrm>
            <a:off x="793790" y="4018955"/>
            <a:ext cx="6244709" cy="1088708"/>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يشير قانون الشكل والأرضية إلى كيفية تنظيم البيئة الخارجية بطريقة تسهل علينا إدراك الموضوع فيها. يميز الإنسان بين الشكل (الموضوع الرئيسي) والأرضية (الخلفية).</a:t>
            </a:r>
            <a:endParaRPr lang="en-US" sz="1750" dirty="0"/>
          </a:p>
        </p:txBody>
      </p:sp>
      <p:sp>
        <p:nvSpPr>
          <p:cNvPr id="6" name="Text 3"/>
          <p:cNvSpPr/>
          <p:nvPr/>
        </p:nvSpPr>
        <p:spPr>
          <a:xfrm>
            <a:off x="793790" y="5311735"/>
            <a:ext cx="6244709" cy="725805"/>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يساعد هذا التنظيم الإدراكي على تركيز الانتباه على العناصر المهمة في المجال البصري وتجاهل العناصر الأقل أهمية.</a:t>
            </a:r>
            <a:endParaRPr lang="en-US" sz="1750" dirty="0"/>
          </a:p>
        </p:txBody>
      </p:sp>
      <p:sp>
        <p:nvSpPr>
          <p:cNvPr id="7" name="Text 4"/>
          <p:cNvSpPr/>
          <p:nvPr/>
        </p:nvSpPr>
        <p:spPr>
          <a:xfrm>
            <a:off x="10867192" y="3420070"/>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000000"/>
                </a:solidFill>
                <a:latin typeface="Petrona Bold" pitchFamily="34" charset="0"/>
                <a:ea typeface="Petrona Bold" pitchFamily="34" charset="-122"/>
                <a:cs typeface="Petrona Bold" pitchFamily="34" charset="-120"/>
              </a:rPr>
              <a:t>تطبيقات تربوية</a:t>
            </a:r>
            <a:endParaRPr lang="en-US" sz="2300" dirty="0"/>
          </a:p>
        </p:txBody>
      </p:sp>
      <p:sp>
        <p:nvSpPr>
          <p:cNvPr id="8" name="Text 5"/>
          <p:cNvSpPr/>
          <p:nvPr/>
        </p:nvSpPr>
        <p:spPr>
          <a:xfrm>
            <a:off x="7599521" y="4018955"/>
            <a:ext cx="6244709" cy="1088708"/>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يستفيد المعلمون من هذا القانون في تصميم المواد التعليمية بحيث تبرز المعلومات المهمة (الشكل) عن الخلفية. يمكن استخدام الألوان والخطوط والتباين لتوجيه انتباه المتعلم نحو المفاهيم الأساسية.</a:t>
            </a:r>
            <a:endParaRPr lang="en-US" sz="1750" dirty="0"/>
          </a:p>
        </p:txBody>
      </p:sp>
      <p:sp>
        <p:nvSpPr>
          <p:cNvPr id="9" name="Text 6"/>
          <p:cNvSpPr/>
          <p:nvPr/>
        </p:nvSpPr>
        <p:spPr>
          <a:xfrm>
            <a:off x="7599521" y="5311735"/>
            <a:ext cx="6244709" cy="725805"/>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كما يساعد في تنظيم السبورة أو الشرائح التقديمية بطريقة تسهل على الطلاب التركيز على المعلومات الرئيسية دون تشتت.</a:t>
            </a:r>
            <a:endParaRPr lang="en-US" sz="1750" dirty="0"/>
          </a:p>
        </p:txBody>
      </p:sp>
      <p:sp>
        <p:nvSpPr>
          <p:cNvPr id="10" name="Text 7"/>
          <p:cNvSpPr/>
          <p:nvPr/>
        </p:nvSpPr>
        <p:spPr>
          <a:xfrm>
            <a:off x="7599521" y="6241613"/>
            <a:ext cx="6244709" cy="362903"/>
          </a:xfrm>
          <a:prstGeom prst="rect">
            <a:avLst/>
          </a:prstGeom>
          <a:noFill/>
          <a:ln/>
        </p:spPr>
        <p:txBody>
          <a:bodyPr wrap="non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هي كيفية تنظيم البيئة الخارجية أي يسهل علينا إدراك الموضوع فيها.</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146363" y="1247418"/>
            <a:ext cx="7690247" cy="744260"/>
          </a:xfrm>
          <a:prstGeom prst="rect">
            <a:avLst/>
          </a:prstGeom>
          <a:noFill/>
          <a:ln/>
        </p:spPr>
        <p:txBody>
          <a:bodyPr wrap="none" lIns="0" tIns="0" rIns="0" bIns="0" rtlCol="0" anchor="t"/>
          <a:lstStyle/>
          <a:p>
            <a:pPr marL="0" indent="0" algn="r" rtl="1">
              <a:lnSpc>
                <a:spcPts val="5850"/>
              </a:lnSpc>
              <a:buNone/>
            </a:pPr>
            <a:r>
              <a:rPr lang="en-US" sz="4650" b="1" dirty="0">
                <a:solidFill>
                  <a:srgbClr val="000000"/>
                </a:solidFill>
                <a:latin typeface="Petrona Bold" pitchFamily="34" charset="0"/>
                <a:ea typeface="Petrona Bold" pitchFamily="34" charset="-122"/>
                <a:cs typeface="Petrona Bold" pitchFamily="34" charset="-120"/>
              </a:rPr>
              <a:t>قوانين التقارب والتشابه والاتصال</a:t>
            </a:r>
            <a:endParaRPr lang="en-US" sz="4650" dirty="0"/>
          </a:p>
        </p:txBody>
      </p:sp>
      <p:pic>
        <p:nvPicPr>
          <p:cNvPr id="3" name="Image 0" descr="preencoded.png"/>
          <p:cNvPicPr>
            <a:picLocks noChangeAspect="1"/>
          </p:cNvPicPr>
          <p:nvPr/>
        </p:nvPicPr>
        <p:blipFill>
          <a:blip r:embed="rId3"/>
          <a:stretch>
            <a:fillRect/>
          </a:stretch>
        </p:blipFill>
        <p:spPr>
          <a:xfrm>
            <a:off x="13269635" y="2371487"/>
            <a:ext cx="566976" cy="566976"/>
          </a:xfrm>
          <a:prstGeom prst="rect">
            <a:avLst/>
          </a:prstGeom>
        </p:spPr>
      </p:pic>
      <p:sp>
        <p:nvSpPr>
          <p:cNvPr id="4" name="Text 1"/>
          <p:cNvSpPr/>
          <p:nvPr/>
        </p:nvSpPr>
        <p:spPr>
          <a:xfrm>
            <a:off x="10065782" y="2466499"/>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قانون التقارب</a:t>
            </a:r>
            <a:endParaRPr lang="en-US" sz="2300" dirty="0"/>
          </a:p>
        </p:txBody>
      </p:sp>
      <p:sp>
        <p:nvSpPr>
          <p:cNvPr id="5" name="Text 2"/>
          <p:cNvSpPr/>
          <p:nvPr/>
        </p:nvSpPr>
        <p:spPr>
          <a:xfrm>
            <a:off x="793790" y="2974658"/>
            <a:ext cx="12249031" cy="725805"/>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الأشياء المتقاربة في الزمان والمكان يسهل إدراكها على الأشياء المستقلة والمتباعدة. مثلاً، نحفظ اسم شخص ما لأنه يحمل نفس اسم شقيقنا.</a:t>
            </a:r>
            <a:endParaRPr lang="en-US" sz="1750" dirty="0"/>
          </a:p>
        </p:txBody>
      </p:sp>
      <p:pic>
        <p:nvPicPr>
          <p:cNvPr id="6" name="Image 1" descr="preencoded.png"/>
          <p:cNvPicPr>
            <a:picLocks noChangeAspect="1"/>
          </p:cNvPicPr>
          <p:nvPr/>
        </p:nvPicPr>
        <p:blipFill>
          <a:blip r:embed="rId4"/>
          <a:stretch>
            <a:fillRect/>
          </a:stretch>
        </p:blipFill>
        <p:spPr>
          <a:xfrm>
            <a:off x="13269635" y="4193738"/>
            <a:ext cx="566976" cy="566976"/>
          </a:xfrm>
          <a:prstGeom prst="rect">
            <a:avLst/>
          </a:prstGeom>
        </p:spPr>
      </p:pic>
      <p:sp>
        <p:nvSpPr>
          <p:cNvPr id="7" name="Text 3"/>
          <p:cNvSpPr/>
          <p:nvPr/>
        </p:nvSpPr>
        <p:spPr>
          <a:xfrm>
            <a:off x="10065782" y="4288750"/>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قانون التشابه</a:t>
            </a:r>
            <a:endParaRPr lang="en-US" sz="2300" dirty="0"/>
          </a:p>
        </p:txBody>
      </p:sp>
      <p:sp>
        <p:nvSpPr>
          <p:cNvPr id="8" name="Text 4"/>
          <p:cNvSpPr/>
          <p:nvPr/>
        </p:nvSpPr>
        <p:spPr>
          <a:xfrm>
            <a:off x="793790" y="4796909"/>
            <a:ext cx="12249031" cy="362903"/>
          </a:xfrm>
          <a:prstGeom prst="rect">
            <a:avLst/>
          </a:prstGeom>
          <a:noFill/>
          <a:ln/>
        </p:spPr>
        <p:txBody>
          <a:bodyPr wrap="non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الأشياء المتشابهة في اللون والشكل والاتجاه تدرك بسهولة على خلاف الأشياء غير المتشابهة. يميل العقل إلى تجميع العناصر المتشابهة معاً.</a:t>
            </a:r>
            <a:endParaRPr lang="en-US" sz="1750" dirty="0"/>
          </a:p>
        </p:txBody>
      </p:sp>
      <p:pic>
        <p:nvPicPr>
          <p:cNvPr id="9" name="Image 2" descr="preencoded.png"/>
          <p:cNvPicPr>
            <a:picLocks noChangeAspect="1"/>
          </p:cNvPicPr>
          <p:nvPr/>
        </p:nvPicPr>
        <p:blipFill>
          <a:blip r:embed="rId5"/>
          <a:stretch>
            <a:fillRect/>
          </a:stretch>
        </p:blipFill>
        <p:spPr>
          <a:xfrm>
            <a:off x="13269635" y="5653088"/>
            <a:ext cx="566976" cy="566976"/>
          </a:xfrm>
          <a:prstGeom prst="rect">
            <a:avLst/>
          </a:prstGeom>
        </p:spPr>
      </p:pic>
      <p:sp>
        <p:nvSpPr>
          <p:cNvPr id="10" name="Text 5"/>
          <p:cNvSpPr/>
          <p:nvPr/>
        </p:nvSpPr>
        <p:spPr>
          <a:xfrm>
            <a:off x="10065782" y="5748099"/>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قانون الاتصال</a:t>
            </a:r>
            <a:endParaRPr lang="en-US" sz="2300" dirty="0"/>
          </a:p>
        </p:txBody>
      </p:sp>
      <p:sp>
        <p:nvSpPr>
          <p:cNvPr id="11" name="Text 6"/>
          <p:cNvSpPr/>
          <p:nvPr/>
        </p:nvSpPr>
        <p:spPr>
          <a:xfrm>
            <a:off x="793790" y="6256258"/>
            <a:ext cx="12249031" cy="725805"/>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من السهل التعرف على أشياء متصلة لها علاقة فيما بينها. فمن السهل التعرف وحفظ جملة مقارنة بحفظ كلمات منفردة لا صلة لها ببعضها البعض.</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129111" y="600908"/>
            <a:ext cx="5736431" cy="716994"/>
          </a:xfrm>
          <a:prstGeom prst="rect">
            <a:avLst/>
          </a:prstGeom>
          <a:noFill/>
          <a:ln/>
        </p:spPr>
        <p:txBody>
          <a:bodyPr wrap="none" lIns="0" tIns="0" rIns="0" bIns="0" rtlCol="0" anchor="t"/>
          <a:lstStyle/>
          <a:p>
            <a:pPr marL="0" indent="0" algn="r" rtl="1">
              <a:lnSpc>
                <a:spcPts val="5600"/>
              </a:lnSpc>
              <a:buNone/>
            </a:pPr>
            <a:r>
              <a:rPr lang="en-US" sz="4500" b="1" dirty="0">
                <a:solidFill>
                  <a:srgbClr val="000000"/>
                </a:solidFill>
                <a:latin typeface="Petrona Bold" pitchFamily="34" charset="0"/>
                <a:ea typeface="Petrona Bold" pitchFamily="34" charset="-122"/>
                <a:cs typeface="Petrona Bold" pitchFamily="34" charset="-120"/>
              </a:rPr>
              <a:t>قوانين الشمول والإغلاق</a:t>
            </a:r>
            <a:endParaRPr lang="en-US" sz="4500" dirty="0"/>
          </a:p>
        </p:txBody>
      </p:sp>
      <p:pic>
        <p:nvPicPr>
          <p:cNvPr id="3" name="Image 0" descr="preencoded.png"/>
          <p:cNvPicPr>
            <a:picLocks noChangeAspect="1"/>
          </p:cNvPicPr>
          <p:nvPr/>
        </p:nvPicPr>
        <p:blipFill>
          <a:blip r:embed="rId3"/>
          <a:stretch>
            <a:fillRect/>
          </a:stretch>
        </p:blipFill>
        <p:spPr>
          <a:xfrm>
            <a:off x="10266640" y="1754862"/>
            <a:ext cx="3012996" cy="3012996"/>
          </a:xfrm>
          <a:prstGeom prst="rect">
            <a:avLst/>
          </a:prstGeom>
        </p:spPr>
      </p:pic>
      <p:sp>
        <p:nvSpPr>
          <p:cNvPr id="4" name="Text 1"/>
          <p:cNvSpPr/>
          <p:nvPr/>
        </p:nvSpPr>
        <p:spPr>
          <a:xfrm>
            <a:off x="10339030" y="5040987"/>
            <a:ext cx="2868216" cy="358497"/>
          </a:xfrm>
          <a:prstGeom prst="rect">
            <a:avLst/>
          </a:prstGeom>
          <a:noFill/>
          <a:ln/>
        </p:spPr>
        <p:txBody>
          <a:bodyPr wrap="none" lIns="0" tIns="0" rIns="0" bIns="0" rtlCol="0" anchor="t"/>
          <a:lstStyle/>
          <a:p>
            <a:pPr marL="0" indent="0" algn="ctr" rtl="1">
              <a:lnSpc>
                <a:spcPts val="2800"/>
              </a:lnSpc>
              <a:buNone/>
            </a:pPr>
            <a:r>
              <a:rPr lang="en-US" sz="2250" b="1" dirty="0">
                <a:solidFill>
                  <a:srgbClr val="272525"/>
                </a:solidFill>
                <a:latin typeface="Petrona Bold" pitchFamily="34" charset="0"/>
                <a:ea typeface="Petrona Bold" pitchFamily="34" charset="-122"/>
                <a:cs typeface="Petrona Bold" pitchFamily="34" charset="-120"/>
              </a:rPr>
              <a:t>قانون الشمول</a:t>
            </a:r>
            <a:endParaRPr lang="en-US" sz="2250" dirty="0"/>
          </a:p>
        </p:txBody>
      </p:sp>
      <p:sp>
        <p:nvSpPr>
          <p:cNvPr id="5" name="Text 2"/>
          <p:cNvSpPr/>
          <p:nvPr/>
        </p:nvSpPr>
        <p:spPr>
          <a:xfrm>
            <a:off x="9680734" y="5530572"/>
            <a:ext cx="4184809" cy="1048703"/>
          </a:xfrm>
          <a:prstGeom prst="rect">
            <a:avLst/>
          </a:prstGeom>
          <a:noFill/>
          <a:ln/>
        </p:spPr>
        <p:txBody>
          <a:bodyPr wrap="square" lIns="0" tIns="0" rIns="0" bIns="0" rtlCol="0" anchor="t"/>
          <a:lstStyle/>
          <a:p>
            <a:pPr marL="0" indent="0" algn="ctr" rtl="1">
              <a:lnSpc>
                <a:spcPts val="2750"/>
              </a:lnSpc>
              <a:buNone/>
            </a:pPr>
            <a:r>
              <a:rPr lang="en-US" sz="1700" dirty="0">
                <a:solidFill>
                  <a:srgbClr val="272525"/>
                </a:solidFill>
                <a:latin typeface="Inter" pitchFamily="34" charset="0"/>
                <a:ea typeface="Inter" pitchFamily="34" charset="-122"/>
                <a:cs typeface="Inter" pitchFamily="34" charset="-120"/>
              </a:rPr>
              <a:t>من السهل التعرف على الشيء إذا كان ما يحتويه يشمله كله. مثلاً، إدراك طريق بمجرد رسم صفين من الأشجار.</a:t>
            </a:r>
            <a:endParaRPr lang="en-US" sz="1700" dirty="0"/>
          </a:p>
        </p:txBody>
      </p:sp>
      <p:pic>
        <p:nvPicPr>
          <p:cNvPr id="6" name="Image 1" descr="preencoded.png"/>
          <p:cNvPicPr>
            <a:picLocks noChangeAspect="1"/>
          </p:cNvPicPr>
          <p:nvPr/>
        </p:nvPicPr>
        <p:blipFill>
          <a:blip r:embed="rId4"/>
          <a:stretch>
            <a:fillRect/>
          </a:stretch>
        </p:blipFill>
        <p:spPr>
          <a:xfrm>
            <a:off x="5808702" y="1754862"/>
            <a:ext cx="3012996" cy="3012996"/>
          </a:xfrm>
          <a:prstGeom prst="rect">
            <a:avLst/>
          </a:prstGeom>
        </p:spPr>
      </p:pic>
      <p:sp>
        <p:nvSpPr>
          <p:cNvPr id="7" name="Text 3"/>
          <p:cNvSpPr/>
          <p:nvPr/>
        </p:nvSpPr>
        <p:spPr>
          <a:xfrm>
            <a:off x="5881092" y="5040987"/>
            <a:ext cx="2868216" cy="358497"/>
          </a:xfrm>
          <a:prstGeom prst="rect">
            <a:avLst/>
          </a:prstGeom>
          <a:noFill/>
          <a:ln/>
        </p:spPr>
        <p:txBody>
          <a:bodyPr wrap="none" lIns="0" tIns="0" rIns="0" bIns="0" rtlCol="0" anchor="t"/>
          <a:lstStyle/>
          <a:p>
            <a:pPr marL="0" indent="0" algn="ctr" rtl="1">
              <a:lnSpc>
                <a:spcPts val="2800"/>
              </a:lnSpc>
              <a:buNone/>
            </a:pPr>
            <a:r>
              <a:rPr lang="en-US" sz="2250" b="1" dirty="0">
                <a:solidFill>
                  <a:srgbClr val="272525"/>
                </a:solidFill>
                <a:latin typeface="Petrona Bold" pitchFamily="34" charset="0"/>
                <a:ea typeface="Petrona Bold" pitchFamily="34" charset="-122"/>
                <a:cs typeface="Petrona Bold" pitchFamily="34" charset="-120"/>
              </a:rPr>
              <a:t>قانون الإغلاق</a:t>
            </a:r>
            <a:endParaRPr lang="en-US" sz="2250" dirty="0"/>
          </a:p>
        </p:txBody>
      </p:sp>
      <p:sp>
        <p:nvSpPr>
          <p:cNvPr id="8" name="Text 4"/>
          <p:cNvSpPr/>
          <p:nvPr/>
        </p:nvSpPr>
        <p:spPr>
          <a:xfrm>
            <a:off x="5222796" y="5530572"/>
            <a:ext cx="4184809" cy="1048703"/>
          </a:xfrm>
          <a:prstGeom prst="rect">
            <a:avLst/>
          </a:prstGeom>
          <a:noFill/>
          <a:ln/>
        </p:spPr>
        <p:txBody>
          <a:bodyPr wrap="square" lIns="0" tIns="0" rIns="0" bIns="0" rtlCol="0" anchor="t"/>
          <a:lstStyle/>
          <a:p>
            <a:pPr marL="0" indent="0" algn="ctr" rtl="1">
              <a:lnSpc>
                <a:spcPts val="2750"/>
              </a:lnSpc>
              <a:buNone/>
            </a:pPr>
            <a:r>
              <a:rPr lang="en-US" sz="1700" dirty="0">
                <a:solidFill>
                  <a:srgbClr val="272525"/>
                </a:solidFill>
                <a:latin typeface="Inter" pitchFamily="34" charset="0"/>
                <a:ea typeface="Inter" pitchFamily="34" charset="-122"/>
                <a:cs typeface="Inter" pitchFamily="34" charset="-120"/>
              </a:rPr>
              <a:t>الأشياء الناقصة تدعونا لسد الثغرات الموجودة حتى يسهل إدراكها. لاحظ علماء الجشطلت أن الأشياء الناقصة تسبب توتراً للفرد.ة التنظيم</a:t>
            </a:r>
            <a:endParaRPr lang="en-US" sz="1700" dirty="0"/>
          </a:p>
        </p:txBody>
      </p:sp>
      <p:sp>
        <p:nvSpPr>
          <p:cNvPr id="9" name="Text 5"/>
          <p:cNvSpPr/>
          <p:nvPr/>
        </p:nvSpPr>
        <p:spPr>
          <a:xfrm>
            <a:off x="5222796" y="6710363"/>
            <a:ext cx="4184809" cy="1048703"/>
          </a:xfrm>
          <a:prstGeom prst="rect">
            <a:avLst/>
          </a:prstGeom>
          <a:noFill/>
          <a:ln/>
        </p:spPr>
        <p:txBody>
          <a:bodyPr wrap="square" lIns="0" tIns="0" rIns="0" bIns="0" rtlCol="0" anchor="t"/>
          <a:lstStyle/>
          <a:p>
            <a:pPr marL="0" indent="0" algn="ctr" rtl="1">
              <a:lnSpc>
                <a:spcPts val="2750"/>
              </a:lnSpc>
              <a:buNone/>
            </a:pPr>
            <a:r>
              <a:rPr lang="en-US" sz="1700" dirty="0">
                <a:solidFill>
                  <a:srgbClr val="272525"/>
                </a:solidFill>
                <a:latin typeface="Inter" pitchFamily="34" charset="0"/>
                <a:ea typeface="Inter" pitchFamily="34" charset="-122"/>
                <a:cs typeface="Inter" pitchFamily="34" charset="-120"/>
              </a:rPr>
              <a:t>يلجأ الفرد لإعادة تنظيم الأشياء الناقصة وإكمالها حتى يتعرف عليها، مما يخفف التوتر الناتج عن النقص في الإدراك.</a:t>
            </a:r>
            <a:endParaRPr lang="en-US" sz="1700" dirty="0"/>
          </a:p>
        </p:txBody>
      </p:sp>
      <p:pic>
        <p:nvPicPr>
          <p:cNvPr id="10" name="Image 2" descr="preencoded.png"/>
          <p:cNvPicPr>
            <a:picLocks noChangeAspect="1"/>
          </p:cNvPicPr>
          <p:nvPr/>
        </p:nvPicPr>
        <p:blipFill>
          <a:blip r:embed="rId5"/>
          <a:stretch>
            <a:fillRect/>
          </a:stretch>
        </p:blipFill>
        <p:spPr>
          <a:xfrm>
            <a:off x="1350764" y="1754862"/>
            <a:ext cx="3012996" cy="3012996"/>
          </a:xfrm>
          <a:prstGeom prst="rect">
            <a:avLst/>
          </a:prstGeom>
        </p:spPr>
      </p:pic>
      <p:sp>
        <p:nvSpPr>
          <p:cNvPr id="11" name="Text 6"/>
          <p:cNvSpPr/>
          <p:nvPr/>
        </p:nvSpPr>
        <p:spPr>
          <a:xfrm>
            <a:off x="1423154" y="5040987"/>
            <a:ext cx="2868216" cy="358497"/>
          </a:xfrm>
          <a:prstGeom prst="rect">
            <a:avLst/>
          </a:prstGeom>
          <a:noFill/>
          <a:ln/>
        </p:spPr>
        <p:txBody>
          <a:bodyPr wrap="none" lIns="0" tIns="0" rIns="0" bIns="0" rtlCol="0" anchor="t"/>
          <a:lstStyle/>
          <a:p>
            <a:pPr marL="0" indent="0" algn="ctr" rtl="1">
              <a:lnSpc>
                <a:spcPts val="2800"/>
              </a:lnSpc>
              <a:buNone/>
            </a:pPr>
            <a:r>
              <a:rPr lang="en-US" sz="2250" b="1" dirty="0">
                <a:solidFill>
                  <a:srgbClr val="272525"/>
                </a:solidFill>
                <a:latin typeface="Petrona Bold" pitchFamily="34" charset="0"/>
                <a:ea typeface="Petrona Bold" pitchFamily="34" charset="-122"/>
                <a:cs typeface="Petrona Bold" pitchFamily="34" charset="-120"/>
              </a:rPr>
              <a:t>قانون الإستمرارية</a:t>
            </a:r>
            <a:endParaRPr lang="en-US" sz="2250" dirty="0"/>
          </a:p>
        </p:txBody>
      </p:sp>
      <p:sp>
        <p:nvSpPr>
          <p:cNvPr id="12" name="Text 7"/>
          <p:cNvSpPr/>
          <p:nvPr/>
        </p:nvSpPr>
        <p:spPr>
          <a:xfrm>
            <a:off x="764858" y="5530572"/>
            <a:ext cx="4184809" cy="1048703"/>
          </a:xfrm>
          <a:prstGeom prst="rect">
            <a:avLst/>
          </a:prstGeom>
          <a:noFill/>
          <a:ln/>
        </p:spPr>
        <p:txBody>
          <a:bodyPr wrap="square" lIns="0" tIns="0" rIns="0" bIns="0" rtlCol="0" anchor="t"/>
          <a:lstStyle/>
          <a:p>
            <a:pPr marL="0" indent="0" algn="ctr" rtl="1">
              <a:lnSpc>
                <a:spcPts val="2750"/>
              </a:lnSpc>
              <a:buNone/>
            </a:pPr>
            <a:r>
              <a:rPr lang="en-US" sz="1700" dirty="0">
                <a:solidFill>
                  <a:srgbClr val="272525"/>
                </a:solidFill>
                <a:latin typeface="Inter" pitchFamily="34" charset="0"/>
                <a:ea typeface="Inter" pitchFamily="34" charset="-122"/>
                <a:cs typeface="Inter" pitchFamily="34" charset="-120"/>
              </a:rPr>
              <a:t>يقترح هذا ال قانون أن العناصر المتوالية والتي تنتظم على طول خط أو منحنى ما يعرض على أنها تبع نمدا موحدا مستمرا، ونميل إلى تجميعها معا</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881807" y="577215"/>
            <a:ext cx="8013978" cy="688777"/>
          </a:xfrm>
          <a:prstGeom prst="rect">
            <a:avLst/>
          </a:prstGeom>
          <a:noFill/>
          <a:ln/>
        </p:spPr>
        <p:txBody>
          <a:bodyPr wrap="none" lIns="0" tIns="0" rIns="0" bIns="0" rtlCol="0" anchor="t"/>
          <a:lstStyle/>
          <a:p>
            <a:pPr marL="0" indent="0" algn="r" rtl="1">
              <a:lnSpc>
                <a:spcPts val="5400"/>
              </a:lnSpc>
              <a:buNone/>
            </a:pPr>
            <a:r>
              <a:rPr lang="en-US" sz="4300" b="1" dirty="0">
                <a:solidFill>
                  <a:srgbClr val="000000"/>
                </a:solidFill>
                <a:latin typeface="Petrona Bold" pitchFamily="34" charset="0"/>
                <a:ea typeface="Petrona Bold" pitchFamily="34" charset="-122"/>
                <a:cs typeface="Petrona Bold" pitchFamily="34" charset="-120"/>
              </a:rPr>
              <a:t>التطبيقات التربوية للنظرية الجشطلتية</a:t>
            </a:r>
            <a:endParaRPr lang="en-US" sz="4300" dirty="0"/>
          </a:p>
        </p:txBody>
      </p:sp>
      <p:pic>
        <p:nvPicPr>
          <p:cNvPr id="3" name="Image 0" descr="preencoded.png"/>
          <p:cNvPicPr>
            <a:picLocks noChangeAspect="1"/>
          </p:cNvPicPr>
          <p:nvPr/>
        </p:nvPicPr>
        <p:blipFill>
          <a:blip r:embed="rId3"/>
          <a:stretch>
            <a:fillRect/>
          </a:stretch>
        </p:blipFill>
        <p:spPr>
          <a:xfrm>
            <a:off x="9791224" y="1685806"/>
            <a:ext cx="1628656" cy="1225748"/>
          </a:xfrm>
          <a:prstGeom prst="rect">
            <a:avLst/>
          </a:prstGeom>
        </p:spPr>
      </p:pic>
      <p:pic>
        <p:nvPicPr>
          <p:cNvPr id="4" name="Image 1" descr="preencoded.png"/>
          <p:cNvPicPr>
            <a:picLocks noChangeAspect="1"/>
          </p:cNvPicPr>
          <p:nvPr/>
        </p:nvPicPr>
        <p:blipFill>
          <a:blip r:embed="rId4"/>
          <a:stretch>
            <a:fillRect/>
          </a:stretch>
        </p:blipFill>
        <p:spPr>
          <a:xfrm>
            <a:off x="10457974" y="2266474"/>
            <a:ext cx="295156" cy="368975"/>
          </a:xfrm>
          <a:prstGeom prst="rect">
            <a:avLst/>
          </a:prstGeom>
        </p:spPr>
      </p:pic>
      <p:sp>
        <p:nvSpPr>
          <p:cNvPr id="5" name="Text 1"/>
          <p:cNvSpPr/>
          <p:nvPr/>
        </p:nvSpPr>
        <p:spPr>
          <a:xfrm>
            <a:off x="6955869" y="1895713"/>
            <a:ext cx="2625447" cy="344329"/>
          </a:xfrm>
          <a:prstGeom prst="rect">
            <a:avLst/>
          </a:prstGeom>
          <a:noFill/>
          <a:ln/>
        </p:spPr>
        <p:txBody>
          <a:bodyPr wrap="none" lIns="0" tIns="0" rIns="0" bIns="0" rtlCol="0" anchor="t"/>
          <a:lstStyle/>
          <a:p>
            <a:pPr marL="0" indent="0" algn="r" rtl="1">
              <a:lnSpc>
                <a:spcPts val="2700"/>
              </a:lnSpc>
              <a:buNone/>
            </a:pPr>
            <a:r>
              <a:rPr lang="en-US" sz="2150" b="1" dirty="0">
                <a:solidFill>
                  <a:srgbClr val="272525"/>
                </a:solidFill>
                <a:latin typeface="Petrona Bold" pitchFamily="34" charset="0"/>
                <a:ea typeface="Petrona Bold" pitchFamily="34" charset="-122"/>
                <a:cs typeface="Petrona Bold" pitchFamily="34" charset="-120"/>
              </a:rPr>
              <a:t>التعلم ذو المعنى</a:t>
            </a:r>
            <a:endParaRPr lang="en-US" sz="2150" dirty="0"/>
          </a:p>
        </p:txBody>
      </p:sp>
      <p:sp>
        <p:nvSpPr>
          <p:cNvPr id="6" name="Text 2"/>
          <p:cNvSpPr/>
          <p:nvPr/>
        </p:nvSpPr>
        <p:spPr>
          <a:xfrm>
            <a:off x="6955869" y="2365891"/>
            <a:ext cx="2625447" cy="335756"/>
          </a:xfrm>
          <a:prstGeom prst="rect">
            <a:avLst/>
          </a:prstGeom>
          <a:noFill/>
          <a:ln/>
        </p:spPr>
        <p:txBody>
          <a:bodyPr wrap="none" lIns="0" tIns="0" rIns="0" bIns="0" rtlCol="0" anchor="t"/>
          <a:lstStyle/>
          <a:p>
            <a:pPr marL="0" indent="0" algn="r" rtl="1">
              <a:lnSpc>
                <a:spcPts val="2600"/>
              </a:lnSpc>
              <a:buNone/>
            </a:pPr>
            <a:r>
              <a:rPr lang="en-US" sz="1650" dirty="0">
                <a:solidFill>
                  <a:srgbClr val="272525"/>
                </a:solidFill>
                <a:latin typeface="Inter" pitchFamily="34" charset="0"/>
                <a:ea typeface="Inter" pitchFamily="34" charset="-122"/>
                <a:cs typeface="Inter" pitchFamily="34" charset="-120"/>
              </a:rPr>
              <a:t>التركيز على الفهم بدلاً من الحفظ</a:t>
            </a:r>
            <a:endParaRPr lang="en-US" sz="1650" dirty="0"/>
          </a:p>
        </p:txBody>
      </p:sp>
      <p:sp>
        <p:nvSpPr>
          <p:cNvPr id="7" name="Shape 3"/>
          <p:cNvSpPr/>
          <p:nvPr/>
        </p:nvSpPr>
        <p:spPr>
          <a:xfrm>
            <a:off x="787003" y="2928223"/>
            <a:ext cx="8951833" cy="11430"/>
          </a:xfrm>
          <a:prstGeom prst="roundRect">
            <a:avLst>
              <a:gd name="adj" fmla="val 771352"/>
            </a:avLst>
          </a:prstGeom>
          <a:solidFill>
            <a:srgbClr val="B2D4E5"/>
          </a:solidFill>
          <a:ln/>
        </p:spPr>
      </p:sp>
      <p:pic>
        <p:nvPicPr>
          <p:cNvPr id="8" name="Image 2" descr="preencoded.png"/>
          <p:cNvPicPr>
            <a:picLocks noChangeAspect="1"/>
          </p:cNvPicPr>
          <p:nvPr/>
        </p:nvPicPr>
        <p:blipFill>
          <a:blip r:embed="rId5"/>
          <a:stretch>
            <a:fillRect/>
          </a:stretch>
        </p:blipFill>
        <p:spPr>
          <a:xfrm>
            <a:off x="8976955" y="2963942"/>
            <a:ext cx="3257312" cy="1225748"/>
          </a:xfrm>
          <a:prstGeom prst="rect">
            <a:avLst/>
          </a:prstGeom>
        </p:spPr>
      </p:pic>
      <p:pic>
        <p:nvPicPr>
          <p:cNvPr id="9" name="Image 3" descr="preencoded.png"/>
          <p:cNvPicPr>
            <a:picLocks noChangeAspect="1"/>
          </p:cNvPicPr>
          <p:nvPr/>
        </p:nvPicPr>
        <p:blipFill>
          <a:blip r:embed="rId6"/>
          <a:stretch>
            <a:fillRect/>
          </a:stretch>
        </p:blipFill>
        <p:spPr>
          <a:xfrm>
            <a:off x="10458093" y="3392329"/>
            <a:ext cx="295156" cy="368975"/>
          </a:xfrm>
          <a:prstGeom prst="rect">
            <a:avLst/>
          </a:prstGeom>
        </p:spPr>
      </p:pic>
      <p:sp>
        <p:nvSpPr>
          <p:cNvPr id="10" name="Text 4"/>
          <p:cNvSpPr/>
          <p:nvPr/>
        </p:nvSpPr>
        <p:spPr>
          <a:xfrm>
            <a:off x="6385679" y="3173849"/>
            <a:ext cx="2381369" cy="344329"/>
          </a:xfrm>
          <a:prstGeom prst="rect">
            <a:avLst/>
          </a:prstGeom>
          <a:noFill/>
          <a:ln/>
        </p:spPr>
        <p:txBody>
          <a:bodyPr wrap="none" lIns="0" tIns="0" rIns="0" bIns="0" rtlCol="0" anchor="t"/>
          <a:lstStyle/>
          <a:p>
            <a:pPr marL="0" indent="0" algn="r" rtl="1">
              <a:lnSpc>
                <a:spcPts val="2700"/>
              </a:lnSpc>
              <a:buNone/>
            </a:pPr>
            <a:r>
              <a:rPr lang="en-US" sz="2150" b="1" dirty="0">
                <a:solidFill>
                  <a:srgbClr val="272525"/>
                </a:solidFill>
                <a:latin typeface="Petrona Bold" pitchFamily="34" charset="0"/>
                <a:ea typeface="Petrona Bold" pitchFamily="34" charset="-122"/>
                <a:cs typeface="Petrona Bold" pitchFamily="34" charset="-120"/>
              </a:rPr>
              <a:t>تعليم القراءة والكتابة</a:t>
            </a:r>
            <a:endParaRPr lang="en-US" sz="2150" dirty="0"/>
          </a:p>
        </p:txBody>
      </p:sp>
      <p:sp>
        <p:nvSpPr>
          <p:cNvPr id="11" name="Text 5"/>
          <p:cNvSpPr/>
          <p:nvPr/>
        </p:nvSpPr>
        <p:spPr>
          <a:xfrm>
            <a:off x="6385679" y="3644027"/>
            <a:ext cx="2381369" cy="335756"/>
          </a:xfrm>
          <a:prstGeom prst="rect">
            <a:avLst/>
          </a:prstGeom>
          <a:noFill/>
          <a:ln/>
        </p:spPr>
        <p:txBody>
          <a:bodyPr wrap="none" lIns="0" tIns="0" rIns="0" bIns="0" rtlCol="0" anchor="t"/>
          <a:lstStyle/>
          <a:p>
            <a:pPr marL="0" indent="0" algn="r" rtl="1">
              <a:lnSpc>
                <a:spcPts val="2600"/>
              </a:lnSpc>
              <a:buNone/>
            </a:pPr>
            <a:r>
              <a:rPr lang="en-US" sz="1650" dirty="0">
                <a:solidFill>
                  <a:srgbClr val="272525"/>
                </a:solidFill>
                <a:latin typeface="Inter" pitchFamily="34" charset="0"/>
                <a:ea typeface="Inter" pitchFamily="34" charset="-122"/>
                <a:cs typeface="Inter" pitchFamily="34" charset="-120"/>
              </a:rPr>
              <a:t>الانتقال من الكلية إلى الجزئية</a:t>
            </a:r>
            <a:endParaRPr lang="en-US" sz="1650" dirty="0"/>
          </a:p>
        </p:txBody>
      </p:sp>
      <p:sp>
        <p:nvSpPr>
          <p:cNvPr id="12" name="Shape 6"/>
          <p:cNvSpPr/>
          <p:nvPr/>
        </p:nvSpPr>
        <p:spPr>
          <a:xfrm>
            <a:off x="787003" y="4206359"/>
            <a:ext cx="8137565" cy="11430"/>
          </a:xfrm>
          <a:prstGeom prst="roundRect">
            <a:avLst>
              <a:gd name="adj" fmla="val 771352"/>
            </a:avLst>
          </a:prstGeom>
          <a:solidFill>
            <a:srgbClr val="B2D4E5"/>
          </a:solidFill>
          <a:ln/>
        </p:spPr>
      </p:sp>
      <p:pic>
        <p:nvPicPr>
          <p:cNvPr id="13" name="Image 4" descr="preencoded.png"/>
          <p:cNvPicPr>
            <a:picLocks noChangeAspect="1"/>
          </p:cNvPicPr>
          <p:nvPr/>
        </p:nvPicPr>
        <p:blipFill>
          <a:blip r:embed="rId7"/>
          <a:stretch>
            <a:fillRect/>
          </a:stretch>
        </p:blipFill>
        <p:spPr>
          <a:xfrm>
            <a:off x="8162568" y="4242078"/>
            <a:ext cx="4885968" cy="1225748"/>
          </a:xfrm>
          <a:prstGeom prst="rect">
            <a:avLst/>
          </a:prstGeom>
        </p:spPr>
      </p:pic>
      <p:pic>
        <p:nvPicPr>
          <p:cNvPr id="14" name="Image 5" descr="preencoded.png"/>
          <p:cNvPicPr>
            <a:picLocks noChangeAspect="1"/>
          </p:cNvPicPr>
          <p:nvPr/>
        </p:nvPicPr>
        <p:blipFill>
          <a:blip r:embed="rId8"/>
          <a:stretch>
            <a:fillRect/>
          </a:stretch>
        </p:blipFill>
        <p:spPr>
          <a:xfrm>
            <a:off x="10457974" y="4670465"/>
            <a:ext cx="295156" cy="368975"/>
          </a:xfrm>
          <a:prstGeom prst="rect">
            <a:avLst/>
          </a:prstGeom>
        </p:spPr>
      </p:pic>
      <p:sp>
        <p:nvSpPr>
          <p:cNvPr id="15" name="Text 7"/>
          <p:cNvSpPr/>
          <p:nvPr/>
        </p:nvSpPr>
        <p:spPr>
          <a:xfrm>
            <a:off x="5063490" y="4451985"/>
            <a:ext cx="2889171" cy="344329"/>
          </a:xfrm>
          <a:prstGeom prst="rect">
            <a:avLst/>
          </a:prstGeom>
          <a:noFill/>
          <a:ln/>
        </p:spPr>
        <p:txBody>
          <a:bodyPr wrap="none" lIns="0" tIns="0" rIns="0" bIns="0" rtlCol="0" anchor="t"/>
          <a:lstStyle/>
          <a:p>
            <a:pPr marL="0" indent="0" algn="r" rtl="1">
              <a:lnSpc>
                <a:spcPts val="2700"/>
              </a:lnSpc>
              <a:buNone/>
            </a:pPr>
            <a:r>
              <a:rPr lang="en-US" sz="2150" b="1" dirty="0">
                <a:solidFill>
                  <a:srgbClr val="272525"/>
                </a:solidFill>
                <a:latin typeface="Petrona Bold" pitchFamily="34" charset="0"/>
                <a:ea typeface="Petrona Bold" pitchFamily="34" charset="-122"/>
                <a:cs typeface="Petrona Bold" pitchFamily="34" charset="-120"/>
              </a:rPr>
              <a:t>إدراك التخطيطات والخرائط</a:t>
            </a:r>
            <a:endParaRPr lang="en-US" sz="2150" dirty="0"/>
          </a:p>
        </p:txBody>
      </p:sp>
      <p:sp>
        <p:nvSpPr>
          <p:cNvPr id="16" name="Text 8"/>
          <p:cNvSpPr/>
          <p:nvPr/>
        </p:nvSpPr>
        <p:spPr>
          <a:xfrm>
            <a:off x="5063490" y="4922163"/>
            <a:ext cx="2889171" cy="335756"/>
          </a:xfrm>
          <a:prstGeom prst="rect">
            <a:avLst/>
          </a:prstGeom>
          <a:noFill/>
          <a:ln/>
        </p:spPr>
        <p:txBody>
          <a:bodyPr wrap="none" lIns="0" tIns="0" rIns="0" bIns="0" rtlCol="0" anchor="t"/>
          <a:lstStyle/>
          <a:p>
            <a:pPr marL="0" indent="0" algn="r" rtl="1">
              <a:lnSpc>
                <a:spcPts val="2600"/>
              </a:lnSpc>
              <a:buNone/>
            </a:pPr>
            <a:r>
              <a:rPr lang="en-US" sz="1650" dirty="0">
                <a:solidFill>
                  <a:srgbClr val="272525"/>
                </a:solidFill>
                <a:latin typeface="Inter" pitchFamily="34" charset="0"/>
                <a:ea typeface="Inter" pitchFamily="34" charset="-122"/>
                <a:cs typeface="Inter" pitchFamily="34" charset="-120"/>
              </a:rPr>
              <a:t>فهم العلاقات بين العناصر</a:t>
            </a:r>
            <a:endParaRPr lang="en-US" sz="1650" dirty="0"/>
          </a:p>
        </p:txBody>
      </p:sp>
      <p:sp>
        <p:nvSpPr>
          <p:cNvPr id="17" name="Shape 9"/>
          <p:cNvSpPr/>
          <p:nvPr/>
        </p:nvSpPr>
        <p:spPr>
          <a:xfrm>
            <a:off x="787003" y="5484495"/>
            <a:ext cx="7323177" cy="11430"/>
          </a:xfrm>
          <a:prstGeom prst="roundRect">
            <a:avLst>
              <a:gd name="adj" fmla="val 771352"/>
            </a:avLst>
          </a:prstGeom>
          <a:solidFill>
            <a:srgbClr val="B2D4E5"/>
          </a:solidFill>
          <a:ln/>
        </p:spPr>
      </p:sp>
      <p:pic>
        <p:nvPicPr>
          <p:cNvPr id="18" name="Image 6" descr="preencoded.png"/>
          <p:cNvPicPr>
            <a:picLocks noChangeAspect="1"/>
          </p:cNvPicPr>
          <p:nvPr/>
        </p:nvPicPr>
        <p:blipFill>
          <a:blip r:embed="rId9"/>
          <a:stretch>
            <a:fillRect/>
          </a:stretch>
        </p:blipFill>
        <p:spPr>
          <a:xfrm>
            <a:off x="7348180" y="5520214"/>
            <a:ext cx="6514743" cy="1225748"/>
          </a:xfrm>
          <a:prstGeom prst="rect">
            <a:avLst/>
          </a:prstGeom>
        </p:spPr>
      </p:pic>
      <p:pic>
        <p:nvPicPr>
          <p:cNvPr id="19" name="Image 7" descr="preencoded.png"/>
          <p:cNvPicPr>
            <a:picLocks noChangeAspect="1"/>
          </p:cNvPicPr>
          <p:nvPr/>
        </p:nvPicPr>
        <p:blipFill>
          <a:blip r:embed="rId10"/>
          <a:stretch>
            <a:fillRect/>
          </a:stretch>
        </p:blipFill>
        <p:spPr>
          <a:xfrm>
            <a:off x="10458093" y="5948601"/>
            <a:ext cx="295156" cy="368975"/>
          </a:xfrm>
          <a:prstGeom prst="rect">
            <a:avLst/>
          </a:prstGeom>
        </p:spPr>
      </p:pic>
      <p:sp>
        <p:nvSpPr>
          <p:cNvPr id="20" name="Text 10"/>
          <p:cNvSpPr/>
          <p:nvPr/>
        </p:nvSpPr>
        <p:spPr>
          <a:xfrm>
            <a:off x="4383167" y="5730121"/>
            <a:ext cx="2755106" cy="344329"/>
          </a:xfrm>
          <a:prstGeom prst="rect">
            <a:avLst/>
          </a:prstGeom>
          <a:noFill/>
          <a:ln/>
        </p:spPr>
        <p:txBody>
          <a:bodyPr wrap="none" lIns="0" tIns="0" rIns="0" bIns="0" rtlCol="0" anchor="t"/>
          <a:lstStyle/>
          <a:p>
            <a:pPr marL="0" indent="0" algn="r" rtl="1">
              <a:lnSpc>
                <a:spcPts val="2700"/>
              </a:lnSpc>
              <a:buNone/>
            </a:pPr>
            <a:r>
              <a:rPr lang="en-US" sz="2150" b="1" dirty="0">
                <a:solidFill>
                  <a:srgbClr val="272525"/>
                </a:solidFill>
                <a:latin typeface="Petrona Bold" pitchFamily="34" charset="0"/>
                <a:ea typeface="Petrona Bold" pitchFamily="34" charset="-122"/>
                <a:cs typeface="Petrona Bold" pitchFamily="34" charset="-120"/>
              </a:rPr>
              <a:t>حل المشكلات</a:t>
            </a:r>
            <a:endParaRPr lang="en-US" sz="2150" dirty="0"/>
          </a:p>
        </p:txBody>
      </p:sp>
      <p:sp>
        <p:nvSpPr>
          <p:cNvPr id="21" name="Text 11"/>
          <p:cNvSpPr/>
          <p:nvPr/>
        </p:nvSpPr>
        <p:spPr>
          <a:xfrm>
            <a:off x="3972758" y="6200299"/>
            <a:ext cx="3165515" cy="335756"/>
          </a:xfrm>
          <a:prstGeom prst="rect">
            <a:avLst/>
          </a:prstGeom>
          <a:noFill/>
          <a:ln/>
        </p:spPr>
        <p:txBody>
          <a:bodyPr wrap="none" lIns="0" tIns="0" rIns="0" bIns="0" rtlCol="0" anchor="t"/>
          <a:lstStyle/>
          <a:p>
            <a:pPr marL="0" indent="0" algn="r" rtl="1">
              <a:lnSpc>
                <a:spcPts val="2600"/>
              </a:lnSpc>
              <a:buNone/>
            </a:pPr>
            <a:r>
              <a:rPr lang="en-US" sz="1650" dirty="0">
                <a:solidFill>
                  <a:srgbClr val="272525"/>
                </a:solidFill>
                <a:latin typeface="Inter" pitchFamily="34" charset="0"/>
                <a:ea typeface="Inter" pitchFamily="34" charset="-122"/>
                <a:cs typeface="Inter" pitchFamily="34" charset="-120"/>
              </a:rPr>
              <a:t>تشجيع الاستبصار وإعادة تنظيم المجال</a:t>
            </a:r>
            <a:endParaRPr lang="en-US" sz="1650" dirty="0"/>
          </a:p>
        </p:txBody>
      </p:sp>
      <p:sp>
        <p:nvSpPr>
          <p:cNvPr id="22" name="Text 12"/>
          <p:cNvSpPr/>
          <p:nvPr/>
        </p:nvSpPr>
        <p:spPr>
          <a:xfrm>
            <a:off x="734616" y="6982063"/>
            <a:ext cx="13161169" cy="671512"/>
          </a:xfrm>
          <a:prstGeom prst="rect">
            <a:avLst/>
          </a:prstGeom>
          <a:noFill/>
          <a:ln/>
        </p:spPr>
        <p:txBody>
          <a:bodyPr wrap="square" lIns="0" tIns="0" rIns="0" bIns="0" rtlCol="0" anchor="t"/>
          <a:lstStyle/>
          <a:p>
            <a:pPr marL="0" indent="0" algn="r" rtl="1">
              <a:lnSpc>
                <a:spcPts val="2600"/>
              </a:lnSpc>
              <a:buNone/>
            </a:pPr>
            <a:r>
              <a:rPr lang="en-US" sz="1650" dirty="0">
                <a:solidFill>
                  <a:srgbClr val="272525"/>
                </a:solidFill>
                <a:latin typeface="Inter" pitchFamily="34" charset="0"/>
                <a:ea typeface="Inter" pitchFamily="34" charset="-122"/>
                <a:cs typeface="Inter" pitchFamily="34" charset="-120"/>
              </a:rPr>
              <a:t>تعمل النظرية الجشطلتية على إدراك المعنى والفهم والتركيز على الموضوع بشتى مظاهره وأشكاله لتفادي طريقة الحفظ فهي ضد الحفظ تماماً. يستخدم المعلمون مبدأ النظرية الكلية في تعليم القراءة والكتابة عند الأطفال المبتدئين وفي إدراك التخطيطات والخرائط الجغرافية.</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906</Words>
  <Application>Microsoft Office PowerPoint</Application>
  <PresentationFormat>Personnalisé</PresentationFormat>
  <Paragraphs>83</Paragraphs>
  <Slides>10</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Calibri</vt:lpstr>
      <vt:lpstr>Inter</vt:lpstr>
      <vt:lpstr>Inter Bold</vt:lpstr>
      <vt:lpstr>Arial</vt:lpstr>
      <vt:lpstr>Petrona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1</cp:revision>
  <dcterms:created xsi:type="dcterms:W3CDTF">2025-05-07T10:16:39Z</dcterms:created>
  <dcterms:modified xsi:type="dcterms:W3CDTF">2025-05-07T11:21:18Z</dcterms:modified>
</cp:coreProperties>
</file>