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5" r:id="rId9"/>
    <p:sldId id="266" r:id="rId10"/>
    <p:sldId id="267" r:id="rId11"/>
    <p:sldId id="268" r:id="rId12"/>
    <p:sldId id="270" r:id="rId13"/>
    <p:sldId id="269" r:id="rId14"/>
    <p:sldId id="271" r:id="rId15"/>
    <p:sldId id="272" r:id="rId16"/>
    <p:sldId id="273" r:id="rId17"/>
    <p:sldId id="274" r:id="rId18"/>
    <p:sldId id="288" r:id="rId19"/>
    <p:sldId id="291" r:id="rId20"/>
    <p:sldId id="289" r:id="rId21"/>
    <p:sldId id="290" r:id="rId22"/>
    <p:sldId id="275" r:id="rId23"/>
    <p:sldId id="276" r:id="rId24"/>
    <p:sldId id="277" r:id="rId25"/>
    <p:sldId id="278" r:id="rId26"/>
    <p:sldId id="279" r:id="rId27"/>
    <p:sldId id="280" r:id="rId28"/>
    <p:sldId id="281" r:id="rId29"/>
    <p:sldId id="293" r:id="rId30"/>
    <p:sldId id="282" r:id="rId31"/>
    <p:sldId id="286" r:id="rId32"/>
    <p:sldId id="287" r:id="rId33"/>
    <p:sldId id="294" r:id="rId34"/>
    <p:sldId id="283" r:id="rId35"/>
    <p:sldId id="292" r:id="rId36"/>
    <p:sldId id="284" r:id="rId37"/>
    <p:sldId id="285" r:id="rId38"/>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291" autoAdjust="0"/>
  </p:normalViewPr>
  <p:slideViewPr>
    <p:cSldViewPr snapToGrid="0">
      <p:cViewPr varScale="1">
        <p:scale>
          <a:sx n="65" d="100"/>
          <a:sy n="65" d="100"/>
        </p:scale>
        <p:origin x="858" y="60"/>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Modifier le style des sous-titres du masque</a:t>
            </a:r>
          </a:p>
        </p:txBody>
      </p:sp>
      <p:sp>
        <p:nvSpPr>
          <p:cNvPr id="4" name="Espace réservé de la date 3"/>
          <p:cNvSpPr>
            <a:spLocks noGrp="1"/>
          </p:cNvSpPr>
          <p:nvPr>
            <p:ph type="dt" sz="half" idx="10"/>
          </p:nvPr>
        </p:nvSpPr>
        <p:spPr/>
        <p:txBody>
          <a:bodyPr/>
          <a:lstStyle/>
          <a:p>
            <a:fld id="{56E73B22-1337-4872-818A-24D1BBF9E5A5}" type="datetimeFigureOut">
              <a:rPr lang="fr-FR" smtClean="0"/>
              <a:t>03/05/2025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8864985-9566-4437-9946-B1BD8A7D776A}" type="slidenum">
              <a:rPr lang="fr-FR" smtClean="0"/>
              <a:t>‹N°›</a:t>
            </a:fld>
            <a:endParaRPr lang="fr-FR"/>
          </a:p>
        </p:txBody>
      </p:sp>
    </p:spTree>
    <p:extLst>
      <p:ext uri="{BB962C8B-B14F-4D97-AF65-F5344CB8AC3E}">
        <p14:creationId xmlns:p14="http://schemas.microsoft.com/office/powerpoint/2010/main" val="12852514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56E73B22-1337-4872-818A-24D1BBF9E5A5}" type="datetimeFigureOut">
              <a:rPr lang="fr-FR" smtClean="0"/>
              <a:t>03/05/2025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8864985-9566-4437-9946-B1BD8A7D776A}" type="slidenum">
              <a:rPr lang="fr-FR" smtClean="0"/>
              <a:t>‹N°›</a:t>
            </a:fld>
            <a:endParaRPr lang="fr-FR"/>
          </a:p>
        </p:txBody>
      </p:sp>
    </p:spTree>
    <p:extLst>
      <p:ext uri="{BB962C8B-B14F-4D97-AF65-F5344CB8AC3E}">
        <p14:creationId xmlns:p14="http://schemas.microsoft.com/office/powerpoint/2010/main" val="11834038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56E73B22-1337-4872-818A-24D1BBF9E5A5}" type="datetimeFigureOut">
              <a:rPr lang="fr-FR" smtClean="0"/>
              <a:t>03/05/2025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8864985-9566-4437-9946-B1BD8A7D776A}" type="slidenum">
              <a:rPr lang="fr-FR" smtClean="0"/>
              <a:t>‹N°›</a:t>
            </a:fld>
            <a:endParaRPr lang="fr-FR"/>
          </a:p>
        </p:txBody>
      </p:sp>
    </p:spTree>
    <p:extLst>
      <p:ext uri="{BB962C8B-B14F-4D97-AF65-F5344CB8AC3E}">
        <p14:creationId xmlns:p14="http://schemas.microsoft.com/office/powerpoint/2010/main" val="39061681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56E73B22-1337-4872-818A-24D1BBF9E5A5}" type="datetimeFigureOut">
              <a:rPr lang="fr-FR" smtClean="0"/>
              <a:t>03/05/2025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8864985-9566-4437-9946-B1BD8A7D776A}" type="slidenum">
              <a:rPr lang="fr-FR" smtClean="0"/>
              <a:t>‹N°›</a:t>
            </a:fld>
            <a:endParaRPr lang="fr-FR"/>
          </a:p>
        </p:txBody>
      </p:sp>
    </p:spTree>
    <p:extLst>
      <p:ext uri="{BB962C8B-B14F-4D97-AF65-F5344CB8AC3E}">
        <p14:creationId xmlns:p14="http://schemas.microsoft.com/office/powerpoint/2010/main" val="15961023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p:cNvSpPr>
            <a:spLocks noGrp="1"/>
          </p:cNvSpPr>
          <p:nvPr>
            <p:ph type="dt" sz="half" idx="10"/>
          </p:nvPr>
        </p:nvSpPr>
        <p:spPr/>
        <p:txBody>
          <a:bodyPr/>
          <a:lstStyle/>
          <a:p>
            <a:fld id="{56E73B22-1337-4872-818A-24D1BBF9E5A5}" type="datetimeFigureOut">
              <a:rPr lang="fr-FR" smtClean="0"/>
              <a:t>03/05/2025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8864985-9566-4437-9946-B1BD8A7D776A}" type="slidenum">
              <a:rPr lang="fr-FR" smtClean="0"/>
              <a:t>‹N°›</a:t>
            </a:fld>
            <a:endParaRPr lang="fr-FR"/>
          </a:p>
        </p:txBody>
      </p:sp>
    </p:spTree>
    <p:extLst>
      <p:ext uri="{BB962C8B-B14F-4D97-AF65-F5344CB8AC3E}">
        <p14:creationId xmlns:p14="http://schemas.microsoft.com/office/powerpoint/2010/main" val="19111624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838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72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56E73B22-1337-4872-818A-24D1BBF9E5A5}" type="datetimeFigureOut">
              <a:rPr lang="fr-FR" smtClean="0"/>
              <a:t>03/05/2025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B8864985-9566-4437-9946-B1BD8A7D776A}" type="slidenum">
              <a:rPr lang="fr-FR" smtClean="0"/>
              <a:t>‹N°›</a:t>
            </a:fld>
            <a:endParaRPr lang="fr-FR"/>
          </a:p>
        </p:txBody>
      </p:sp>
    </p:spTree>
    <p:extLst>
      <p:ext uri="{BB962C8B-B14F-4D97-AF65-F5344CB8AC3E}">
        <p14:creationId xmlns:p14="http://schemas.microsoft.com/office/powerpoint/2010/main" val="6142334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56E73B22-1337-4872-818A-24D1BBF9E5A5}" type="datetimeFigureOut">
              <a:rPr lang="fr-FR" smtClean="0"/>
              <a:t>03/05/2025</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B8864985-9566-4437-9946-B1BD8A7D776A}" type="slidenum">
              <a:rPr lang="fr-FR" smtClean="0"/>
              <a:t>‹N°›</a:t>
            </a:fld>
            <a:endParaRPr lang="fr-FR"/>
          </a:p>
        </p:txBody>
      </p:sp>
    </p:spTree>
    <p:extLst>
      <p:ext uri="{BB962C8B-B14F-4D97-AF65-F5344CB8AC3E}">
        <p14:creationId xmlns:p14="http://schemas.microsoft.com/office/powerpoint/2010/main" val="33518224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56E73B22-1337-4872-818A-24D1BBF9E5A5}" type="datetimeFigureOut">
              <a:rPr lang="fr-FR" smtClean="0"/>
              <a:t>03/05/2025</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B8864985-9566-4437-9946-B1BD8A7D776A}" type="slidenum">
              <a:rPr lang="fr-FR" smtClean="0"/>
              <a:t>‹N°›</a:t>
            </a:fld>
            <a:endParaRPr lang="fr-FR"/>
          </a:p>
        </p:txBody>
      </p:sp>
    </p:spTree>
    <p:extLst>
      <p:ext uri="{BB962C8B-B14F-4D97-AF65-F5344CB8AC3E}">
        <p14:creationId xmlns:p14="http://schemas.microsoft.com/office/powerpoint/2010/main" val="24224683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56E73B22-1337-4872-818A-24D1BBF9E5A5}" type="datetimeFigureOut">
              <a:rPr lang="fr-FR" smtClean="0"/>
              <a:t>03/05/2025</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B8864985-9566-4437-9946-B1BD8A7D776A}" type="slidenum">
              <a:rPr lang="fr-FR" smtClean="0"/>
              <a:t>‹N°›</a:t>
            </a:fld>
            <a:endParaRPr lang="fr-FR"/>
          </a:p>
        </p:txBody>
      </p:sp>
    </p:spTree>
    <p:extLst>
      <p:ext uri="{BB962C8B-B14F-4D97-AF65-F5344CB8AC3E}">
        <p14:creationId xmlns:p14="http://schemas.microsoft.com/office/powerpoint/2010/main" val="7561036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56E73B22-1337-4872-818A-24D1BBF9E5A5}" type="datetimeFigureOut">
              <a:rPr lang="fr-FR" smtClean="0"/>
              <a:t>03/05/2025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B8864985-9566-4437-9946-B1BD8A7D776A}" type="slidenum">
              <a:rPr lang="fr-FR" smtClean="0"/>
              <a:t>‹N°›</a:t>
            </a:fld>
            <a:endParaRPr lang="fr-FR"/>
          </a:p>
        </p:txBody>
      </p:sp>
    </p:spTree>
    <p:extLst>
      <p:ext uri="{BB962C8B-B14F-4D97-AF65-F5344CB8AC3E}">
        <p14:creationId xmlns:p14="http://schemas.microsoft.com/office/powerpoint/2010/main" val="3387484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56E73B22-1337-4872-818A-24D1BBF9E5A5}" type="datetimeFigureOut">
              <a:rPr lang="fr-FR" smtClean="0"/>
              <a:t>03/05/2025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B8864985-9566-4437-9946-B1BD8A7D776A}" type="slidenum">
              <a:rPr lang="fr-FR" smtClean="0"/>
              <a:t>‹N°›</a:t>
            </a:fld>
            <a:endParaRPr lang="fr-FR"/>
          </a:p>
        </p:txBody>
      </p:sp>
    </p:spTree>
    <p:extLst>
      <p:ext uri="{BB962C8B-B14F-4D97-AF65-F5344CB8AC3E}">
        <p14:creationId xmlns:p14="http://schemas.microsoft.com/office/powerpoint/2010/main" val="10560665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E73B22-1337-4872-818A-24D1BBF9E5A5}" type="datetimeFigureOut">
              <a:rPr lang="fr-FR" smtClean="0"/>
              <a:t>03/05/2025</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864985-9566-4437-9946-B1BD8A7D776A}" type="slidenum">
              <a:rPr lang="fr-FR" smtClean="0"/>
              <a:t>‹N°›</a:t>
            </a:fld>
            <a:endParaRPr lang="fr-FR"/>
          </a:p>
        </p:txBody>
      </p:sp>
    </p:spTree>
    <p:extLst>
      <p:ext uri="{BB962C8B-B14F-4D97-AF65-F5344CB8AC3E}">
        <p14:creationId xmlns:p14="http://schemas.microsoft.com/office/powerpoint/2010/main" val="8748086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oleObject" Target="../embeddings/oleObject1.bin"/><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oleObject" Target="../embeddings/oleObject2.bin"/><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oleObject" Target="../embeddings/oleObject3.bin"/><Relationship Id="rId1" Type="http://schemas.openxmlformats.org/officeDocument/2006/relationships/slideLayout" Target="../slideLayouts/slideLayout1.xml"/><Relationship Id="rId5" Type="http://schemas.openxmlformats.org/officeDocument/2006/relationships/image" Target="../media/image16.wmf"/><Relationship Id="rId4" Type="http://schemas.openxmlformats.org/officeDocument/2006/relationships/oleObject" Target="../embeddings/oleObject4.bin"/></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image" Target="../media/image22.emf"/><Relationship Id="rId1" Type="http://schemas.openxmlformats.org/officeDocument/2006/relationships/slideLayout" Target="../slideLayouts/slideLayout2.xml"/><Relationship Id="rId4" Type="http://schemas.openxmlformats.org/officeDocument/2006/relationships/image" Target="../media/image23.wmf"/></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382138" y="232012"/>
            <a:ext cx="11464120" cy="769441"/>
          </a:xfrm>
          <a:prstGeom prst="rect">
            <a:avLst/>
          </a:prstGeom>
          <a:solidFill>
            <a:schemeClr val="accent4">
              <a:lumMod val="60000"/>
              <a:lumOff val="40000"/>
            </a:schemeClr>
          </a:solidFill>
          <a:ln w="12700">
            <a:solidFill>
              <a:schemeClr val="tx1"/>
            </a:solidFill>
            <a:prstDash val="solid"/>
          </a:ln>
        </p:spPr>
        <p:txBody>
          <a:bodyPr wrap="square" rtlCol="0">
            <a:spAutoFit/>
          </a:bodyPr>
          <a:lstStyle/>
          <a:p>
            <a:pPr algn="ctr"/>
            <a:r>
              <a:rPr lang="fr-FR" sz="44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VOIRIE ET RESEAUX DIVERS</a:t>
            </a:r>
          </a:p>
        </p:txBody>
      </p:sp>
      <p:sp>
        <p:nvSpPr>
          <p:cNvPr id="6" name="ZoneTexte 5"/>
          <p:cNvSpPr txBox="1"/>
          <p:nvPr/>
        </p:nvSpPr>
        <p:spPr>
          <a:xfrm>
            <a:off x="3006661" y="2683741"/>
            <a:ext cx="6215074" cy="707886"/>
          </a:xfrm>
          <a:prstGeom prst="rect">
            <a:avLst/>
          </a:prstGeom>
          <a:solidFill>
            <a:schemeClr val="accent6">
              <a:lumMod val="60000"/>
              <a:lumOff val="40000"/>
            </a:schemeClr>
          </a:solidFill>
          <a:ln w="28575">
            <a:solidFill>
              <a:schemeClr val="accent2">
                <a:lumMod val="50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4000" b="1" dirty="0"/>
              <a:t>TOPOGRAPHIE &amp; VOIRIE</a:t>
            </a:r>
            <a:endParaRPr lang="fr-FR" sz="13800" b="1" cap="small" dirty="0">
              <a:solidFill>
                <a:schemeClr val="tx1"/>
              </a:solidFill>
            </a:endParaRPr>
          </a:p>
        </p:txBody>
      </p:sp>
      <p:sp>
        <p:nvSpPr>
          <p:cNvPr id="7" name="Rectangle 3"/>
          <p:cNvSpPr txBox="1">
            <a:spLocks noChangeArrowheads="1"/>
          </p:cNvSpPr>
          <p:nvPr/>
        </p:nvSpPr>
        <p:spPr>
          <a:xfrm>
            <a:off x="7833815" y="6288201"/>
            <a:ext cx="4012443" cy="369332"/>
          </a:xfrm>
          <a:prstGeom prst="rect">
            <a:avLst/>
          </a:prstGeom>
          <a:solidFill>
            <a:schemeClr val="accent2">
              <a:lumMod val="40000"/>
              <a:lumOff val="60000"/>
            </a:schemeClr>
          </a:solidFill>
          <a:ln w="28575">
            <a:solidFill>
              <a:schemeClr val="tx1"/>
            </a:solidFill>
          </a:ln>
        </p:spPr>
        <p:txBody>
          <a:bodyPr wrap="square">
            <a:spAutoFit/>
          </a:bodyPr>
          <a:lstStyle/>
          <a:p>
            <a:pPr indent="-342900">
              <a:defRPr/>
            </a:pPr>
            <a:r>
              <a:rPr lang="fr-FR" dirty="0"/>
              <a:t>Chargé du module </a:t>
            </a:r>
            <a:r>
              <a:rPr lang="fr-FR" b="1" dirty="0"/>
              <a:t>BOUNACEUR Sofiane</a:t>
            </a:r>
          </a:p>
        </p:txBody>
      </p:sp>
      <p:sp>
        <p:nvSpPr>
          <p:cNvPr id="8" name="Rectangle 7"/>
          <p:cNvSpPr/>
          <p:nvPr/>
        </p:nvSpPr>
        <p:spPr>
          <a:xfrm>
            <a:off x="163774" y="5995813"/>
            <a:ext cx="3643306" cy="646331"/>
          </a:xfrm>
          <a:prstGeom prst="rect">
            <a:avLst/>
          </a:prstGeom>
          <a:solidFill>
            <a:schemeClr val="accent3">
              <a:lumMod val="60000"/>
              <a:lumOff val="40000"/>
            </a:schemeClr>
          </a:solidFill>
          <a:ln w="28575">
            <a:solidFill>
              <a:schemeClr val="tx1"/>
            </a:solidFill>
          </a:ln>
        </p:spPr>
        <p:txBody>
          <a:bodyPr wrap="square">
            <a:spAutoFit/>
          </a:bodyPr>
          <a:lstStyle/>
          <a:p>
            <a:r>
              <a:rPr lang="fr-FR" b="1" dirty="0"/>
              <a:t>ISTA</a:t>
            </a:r>
            <a:br>
              <a:rPr lang="fr-FR" b="1" dirty="0"/>
            </a:br>
            <a:r>
              <a:rPr lang="fr-FR" b="1" dirty="0"/>
              <a:t>Année </a:t>
            </a:r>
            <a:r>
              <a:rPr lang="fr-FR" b="1"/>
              <a:t>Universitaire 2024/2025</a:t>
            </a:r>
            <a:endParaRPr lang="fr-FR" b="1" dirty="0"/>
          </a:p>
        </p:txBody>
      </p:sp>
    </p:spTree>
    <p:extLst>
      <p:ext uri="{BB962C8B-B14F-4D97-AF65-F5344CB8AC3E}">
        <p14:creationId xmlns:p14="http://schemas.microsoft.com/office/powerpoint/2010/main" val="23027519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770934" y="158901"/>
            <a:ext cx="4772564" cy="646331"/>
          </a:xfrm>
          <a:prstGeom prst="rect">
            <a:avLst/>
          </a:prstGeom>
          <a:solidFill>
            <a:schemeClr val="accent6">
              <a:lumMod val="60000"/>
              <a:lumOff val="40000"/>
            </a:schemeClr>
          </a:solidFill>
          <a:ln w="28575">
            <a:solidFill>
              <a:schemeClr val="accent2">
                <a:lumMod val="50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3600" b="1" dirty="0"/>
              <a:t>PLAN TOPOGRAPHIQUE</a:t>
            </a:r>
            <a:endParaRPr lang="fr-FR" sz="11500" b="1" cap="small" dirty="0">
              <a:solidFill>
                <a:schemeClr val="tx1"/>
              </a:solidFill>
            </a:endParaRPr>
          </a:p>
        </p:txBody>
      </p:sp>
      <p:sp>
        <p:nvSpPr>
          <p:cNvPr id="4" name="Rectangle 3"/>
          <p:cNvSpPr/>
          <p:nvPr/>
        </p:nvSpPr>
        <p:spPr>
          <a:xfrm>
            <a:off x="286603" y="1864521"/>
            <a:ext cx="7547211" cy="3785652"/>
          </a:xfrm>
          <a:prstGeom prst="rect">
            <a:avLst/>
          </a:prstGeom>
        </p:spPr>
        <p:txBody>
          <a:bodyPr wrap="square">
            <a:spAutoFit/>
          </a:bodyPr>
          <a:lstStyle/>
          <a:p>
            <a:pPr algn="just">
              <a:lnSpc>
                <a:spcPct val="200000"/>
              </a:lnSpc>
            </a:pPr>
            <a:r>
              <a:rPr lang="fr-FR" sz="2400" dirty="0">
                <a:latin typeface="Arial" panose="020B0604020202020204" pitchFamily="34" charset="0"/>
                <a:cs typeface="Arial" panose="020B0604020202020204" pitchFamily="34" charset="0"/>
              </a:rPr>
              <a:t>Un Modèle numérique de Terrain (M.N.T) (Digital Terrain Model : D.T.M) est une représentation numérique du terrain en terme d’altitude. Il fournit des renseignements non seulement sur les formes du relief, mais également sur leur position. </a:t>
            </a:r>
          </a:p>
        </p:txBody>
      </p:sp>
      <p:sp>
        <p:nvSpPr>
          <p:cNvPr id="5" name="ZoneTexte 4"/>
          <p:cNvSpPr txBox="1"/>
          <p:nvPr/>
        </p:nvSpPr>
        <p:spPr>
          <a:xfrm>
            <a:off x="3848369" y="805232"/>
            <a:ext cx="4617692" cy="523220"/>
          </a:xfrm>
          <a:prstGeom prst="rect">
            <a:avLst/>
          </a:prstGeom>
          <a:solidFill>
            <a:schemeClr val="accent2">
              <a:lumMod val="40000"/>
              <a:lumOff val="60000"/>
            </a:schemeClr>
          </a:solidFill>
          <a:ln w="28575">
            <a:solidFill>
              <a:schemeClr val="accent2">
                <a:lumMod val="50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2800" b="1" dirty="0">
                <a:solidFill>
                  <a:srgbClr val="FF0000"/>
                </a:solidFill>
              </a:rPr>
              <a:t>Modèle numérique du terrain</a:t>
            </a:r>
            <a:endParaRPr lang="fr-FR" sz="8800" b="1" cap="small" dirty="0">
              <a:solidFill>
                <a:srgbClr val="FF0000"/>
              </a:solidFill>
            </a:endParaRPr>
          </a:p>
        </p:txBody>
      </p:sp>
      <p:pic>
        <p:nvPicPr>
          <p:cNvPr id="7" name="Picture 3"/>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17350" y="2885956"/>
            <a:ext cx="4033623" cy="2764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726030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5175" y="1965754"/>
            <a:ext cx="10067498" cy="4651979"/>
          </a:xfrm>
          <a:prstGeom prst="rect">
            <a:avLst/>
          </a:prstGeom>
        </p:spPr>
        <p:txBody>
          <a:bodyPr wrap="square">
            <a:spAutoFit/>
          </a:bodyPr>
          <a:lstStyle/>
          <a:p>
            <a:pPr algn="just">
              <a:lnSpc>
                <a:spcPct val="150000"/>
              </a:lnSpc>
            </a:pPr>
            <a:r>
              <a:rPr lang="fr-FR" sz="2000" dirty="0">
                <a:solidFill>
                  <a:srgbClr val="000000"/>
                </a:solidFill>
                <a:latin typeface="Arial" panose="020B0604020202020204" pitchFamily="34" charset="0"/>
                <a:cs typeface="Arial" panose="020B0604020202020204" pitchFamily="34" charset="0"/>
              </a:rPr>
              <a:t>- Extraction des paramètres du terrain. </a:t>
            </a:r>
          </a:p>
          <a:p>
            <a:pPr algn="just">
              <a:lnSpc>
                <a:spcPct val="150000"/>
              </a:lnSpc>
            </a:pPr>
            <a:r>
              <a:rPr lang="fr-FR" sz="2000" dirty="0">
                <a:solidFill>
                  <a:srgbClr val="000000"/>
                </a:solidFill>
                <a:latin typeface="Arial" panose="020B0604020202020204" pitchFamily="34" charset="0"/>
                <a:cs typeface="Arial" panose="020B0604020202020204" pitchFamily="34" charset="0"/>
              </a:rPr>
              <a:t>- Tracés des profils topographiques. </a:t>
            </a:r>
          </a:p>
          <a:p>
            <a:pPr algn="just">
              <a:lnSpc>
                <a:spcPct val="150000"/>
              </a:lnSpc>
            </a:pPr>
            <a:r>
              <a:rPr lang="fr-FR" sz="2000" dirty="0">
                <a:solidFill>
                  <a:srgbClr val="000000"/>
                </a:solidFill>
                <a:latin typeface="Arial" panose="020B0604020202020204" pitchFamily="34" charset="0"/>
                <a:cs typeface="Arial" panose="020B0604020202020204" pitchFamily="34" charset="0"/>
              </a:rPr>
              <a:t>- Modélisation de l'écoulement de l'eau ou de la masse du mouvement. </a:t>
            </a:r>
          </a:p>
          <a:p>
            <a:pPr algn="just">
              <a:lnSpc>
                <a:spcPct val="150000"/>
              </a:lnSpc>
            </a:pPr>
            <a:r>
              <a:rPr lang="fr-FR" sz="2000" dirty="0">
                <a:solidFill>
                  <a:srgbClr val="000000"/>
                </a:solidFill>
                <a:latin typeface="Arial" panose="020B0604020202020204" pitchFamily="34" charset="0"/>
                <a:cs typeface="Arial" panose="020B0604020202020204" pitchFamily="34" charset="0"/>
              </a:rPr>
              <a:t>- Création de cartes en relief et analyse de surface. </a:t>
            </a:r>
          </a:p>
          <a:p>
            <a:pPr algn="just">
              <a:lnSpc>
                <a:spcPct val="150000"/>
              </a:lnSpc>
            </a:pPr>
            <a:r>
              <a:rPr lang="fr-FR" sz="2000" dirty="0">
                <a:solidFill>
                  <a:srgbClr val="000000"/>
                </a:solidFill>
                <a:latin typeface="Arial" panose="020B0604020202020204" pitchFamily="34" charset="0"/>
                <a:cs typeface="Arial" panose="020B0604020202020204" pitchFamily="34" charset="0"/>
              </a:rPr>
              <a:t>- Rendu de visualisation et planification du vol (simulation de vol) en 3D. </a:t>
            </a:r>
          </a:p>
          <a:p>
            <a:pPr algn="just">
              <a:lnSpc>
                <a:spcPct val="150000"/>
              </a:lnSpc>
            </a:pPr>
            <a:r>
              <a:rPr lang="fr-FR" sz="2000" dirty="0">
                <a:solidFill>
                  <a:srgbClr val="000000"/>
                </a:solidFill>
                <a:latin typeface="Arial" panose="020B0604020202020204" pitchFamily="34" charset="0"/>
                <a:cs typeface="Arial" panose="020B0604020202020204" pitchFamily="34" charset="0"/>
              </a:rPr>
              <a:t>- Rectification géométrique de photographie aérienne ou d’imagerie satellitaire. </a:t>
            </a:r>
          </a:p>
          <a:p>
            <a:pPr algn="just">
              <a:lnSpc>
                <a:spcPct val="150000"/>
              </a:lnSpc>
            </a:pPr>
            <a:r>
              <a:rPr lang="fr-FR" sz="2000" dirty="0">
                <a:solidFill>
                  <a:srgbClr val="000000"/>
                </a:solidFill>
                <a:latin typeface="Arial" panose="020B0604020202020204" pitchFamily="34" charset="0"/>
                <a:cs typeface="Arial" panose="020B0604020202020204" pitchFamily="34" charset="0"/>
              </a:rPr>
              <a:t>- Systèmes d'information géographique (SIG) et Systèmes de positionnement global (GPS). </a:t>
            </a:r>
          </a:p>
          <a:p>
            <a:pPr algn="just">
              <a:lnSpc>
                <a:spcPct val="150000"/>
              </a:lnSpc>
            </a:pPr>
            <a:r>
              <a:rPr lang="fr-FR" sz="2000" dirty="0">
                <a:solidFill>
                  <a:srgbClr val="000000"/>
                </a:solidFill>
                <a:latin typeface="Arial" panose="020B0604020202020204" pitchFamily="34" charset="0"/>
                <a:cs typeface="Arial" panose="020B0604020202020204" pitchFamily="34" charset="0"/>
              </a:rPr>
              <a:t>- Cartographie de base. </a:t>
            </a:r>
          </a:p>
          <a:p>
            <a:pPr algn="just">
              <a:lnSpc>
                <a:spcPct val="150000"/>
              </a:lnSpc>
            </a:pPr>
            <a:r>
              <a:rPr lang="fr-FR" sz="2000" dirty="0">
                <a:solidFill>
                  <a:srgbClr val="000000"/>
                </a:solidFill>
                <a:latin typeface="Arial" panose="020B0604020202020204" pitchFamily="34" charset="0"/>
                <a:cs typeface="Arial" panose="020B0604020202020204" pitchFamily="34" charset="0"/>
              </a:rPr>
              <a:t>- Précision agricole et forestière. </a:t>
            </a:r>
          </a:p>
        </p:txBody>
      </p:sp>
      <p:sp>
        <p:nvSpPr>
          <p:cNvPr id="3" name="ZoneTexte 2"/>
          <p:cNvSpPr txBox="1"/>
          <p:nvPr/>
        </p:nvSpPr>
        <p:spPr>
          <a:xfrm>
            <a:off x="3770934" y="158901"/>
            <a:ext cx="4772564" cy="646331"/>
          </a:xfrm>
          <a:prstGeom prst="rect">
            <a:avLst/>
          </a:prstGeom>
          <a:solidFill>
            <a:schemeClr val="accent6">
              <a:lumMod val="60000"/>
              <a:lumOff val="40000"/>
            </a:schemeClr>
          </a:solidFill>
          <a:ln w="28575">
            <a:solidFill>
              <a:schemeClr val="accent2">
                <a:lumMod val="50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3600" b="1" dirty="0"/>
              <a:t>PLAN TOPOGRAPHIQUE</a:t>
            </a:r>
            <a:endParaRPr lang="fr-FR" sz="11500" b="1" cap="small" dirty="0">
              <a:solidFill>
                <a:schemeClr val="tx1"/>
              </a:solidFill>
            </a:endParaRPr>
          </a:p>
        </p:txBody>
      </p:sp>
      <p:sp>
        <p:nvSpPr>
          <p:cNvPr id="4" name="ZoneTexte 3"/>
          <p:cNvSpPr txBox="1"/>
          <p:nvPr/>
        </p:nvSpPr>
        <p:spPr>
          <a:xfrm>
            <a:off x="3848369" y="805232"/>
            <a:ext cx="4617692" cy="523220"/>
          </a:xfrm>
          <a:prstGeom prst="rect">
            <a:avLst/>
          </a:prstGeom>
          <a:solidFill>
            <a:schemeClr val="accent2">
              <a:lumMod val="40000"/>
              <a:lumOff val="60000"/>
            </a:schemeClr>
          </a:solidFill>
          <a:ln w="28575">
            <a:solidFill>
              <a:schemeClr val="accent2">
                <a:lumMod val="50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2800" b="1" dirty="0">
                <a:solidFill>
                  <a:srgbClr val="FF0000"/>
                </a:solidFill>
              </a:rPr>
              <a:t>Modèle numérique du terrain</a:t>
            </a:r>
            <a:endParaRPr lang="fr-FR" sz="8800" b="1" cap="small" dirty="0">
              <a:solidFill>
                <a:srgbClr val="FF0000"/>
              </a:solidFill>
            </a:endParaRPr>
          </a:p>
        </p:txBody>
      </p:sp>
      <p:sp>
        <p:nvSpPr>
          <p:cNvPr id="5" name="Rectangle 4"/>
          <p:cNvSpPr/>
          <p:nvPr/>
        </p:nvSpPr>
        <p:spPr>
          <a:xfrm rot="1868403">
            <a:off x="8791110" y="943977"/>
            <a:ext cx="3197284" cy="577850"/>
          </a:xfrm>
          <a:prstGeom prst="rect">
            <a:avLst/>
          </a:prstGeom>
          <a:solidFill>
            <a:schemeClr val="accent1">
              <a:lumMod val="60000"/>
              <a:lumOff val="40000"/>
            </a:schemeClr>
          </a:solidFill>
          <a:ln w="38100">
            <a:solidFill>
              <a:schemeClr val="bg1"/>
            </a:solidFill>
          </a:ln>
        </p:spPr>
        <p:style>
          <a:lnRef idx="2">
            <a:schemeClr val="dk1"/>
          </a:lnRef>
          <a:fillRef idx="1">
            <a:schemeClr val="lt1"/>
          </a:fillRef>
          <a:effectRef idx="0">
            <a:schemeClr val="dk1"/>
          </a:effectRef>
          <a:fontRef idx="minor">
            <a:schemeClr val="dk1"/>
          </a:fontRef>
        </p:style>
        <p:txBody>
          <a:bodyPr wrap="square">
            <a:spAutoFit/>
          </a:bodyPr>
          <a:lstStyle/>
          <a:p>
            <a:pPr algn="just">
              <a:lnSpc>
                <a:spcPct val="150000"/>
              </a:lnSpc>
            </a:pPr>
            <a:r>
              <a:rPr lang="fr-FR" sz="2400" b="1" u="none" strike="noStrike" baseline="0" dirty="0">
                <a:solidFill>
                  <a:srgbClr val="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Utilisation des MNT </a:t>
            </a:r>
            <a:endParaRPr lang="fr-FR" sz="2400" b="0" u="none" strike="noStrike" baseline="0" dirty="0">
              <a:solidFill>
                <a:srgbClr val="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6" name="Rectangle 5"/>
          <p:cNvSpPr/>
          <p:nvPr/>
        </p:nvSpPr>
        <p:spPr>
          <a:xfrm rot="20077757">
            <a:off x="241124" y="781466"/>
            <a:ext cx="2547646" cy="584775"/>
          </a:xfrm>
          <a:prstGeom prst="rect">
            <a:avLst/>
          </a:prstGeom>
          <a:solidFill>
            <a:schemeClr val="accent5">
              <a:lumMod val="50000"/>
            </a:schemeClr>
          </a:solidFill>
          <a:ln w="38100">
            <a:solidFill>
              <a:schemeClr val="bg1"/>
            </a:solidFill>
          </a:ln>
        </p:spPr>
        <p:style>
          <a:lnRef idx="2">
            <a:schemeClr val="dk1"/>
          </a:lnRef>
          <a:fillRef idx="1">
            <a:schemeClr val="lt1"/>
          </a:fillRef>
          <a:effectRef idx="0">
            <a:schemeClr val="dk1"/>
          </a:effectRef>
          <a:fontRef idx="minor">
            <a:schemeClr val="dk1"/>
          </a:fontRef>
        </p:style>
        <p:txBody>
          <a:bodyPr wrap="square">
            <a:spAutoFit/>
          </a:bodyPr>
          <a:lstStyle/>
          <a:p>
            <a:r>
              <a:rPr lang="fr-FR" sz="3200" dirty="0">
                <a:ln w="18415" cmpd="sng">
                  <a:solidFill>
                    <a:srgbClr val="FFFFFF"/>
                  </a:solidFill>
                  <a:prstDash val="solid"/>
                </a:ln>
                <a:solidFill>
                  <a:srgbClr val="FFFFFF"/>
                </a:solidFill>
                <a:effectLst>
                  <a:outerShdw blurRad="63500" dir="3600000" algn="tl" rotWithShape="0">
                    <a:srgbClr val="000000">
                      <a:alpha val="70000"/>
                    </a:srgbClr>
                  </a:outerShdw>
                </a:effectLst>
              </a:rPr>
              <a:t>POURQUOI?...</a:t>
            </a:r>
          </a:p>
        </p:txBody>
      </p:sp>
    </p:spTree>
    <p:extLst>
      <p:ext uri="{BB962C8B-B14F-4D97-AF65-F5344CB8AC3E}">
        <p14:creationId xmlns:p14="http://schemas.microsoft.com/office/powerpoint/2010/main" val="534761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770933" y="23990"/>
            <a:ext cx="4772564" cy="646331"/>
          </a:xfrm>
          <a:prstGeom prst="rect">
            <a:avLst/>
          </a:prstGeom>
          <a:solidFill>
            <a:schemeClr val="accent6">
              <a:lumMod val="60000"/>
              <a:lumOff val="40000"/>
            </a:schemeClr>
          </a:solidFill>
          <a:ln w="28575">
            <a:solidFill>
              <a:schemeClr val="accent2">
                <a:lumMod val="50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3600" b="1" dirty="0"/>
              <a:t>PLAN TOPOGRAPHIQUE</a:t>
            </a:r>
            <a:endParaRPr lang="fr-FR" sz="11500" b="1" cap="small" dirty="0">
              <a:solidFill>
                <a:schemeClr val="tx1"/>
              </a:solidFill>
            </a:endParaRPr>
          </a:p>
        </p:txBody>
      </p:sp>
      <p:sp>
        <p:nvSpPr>
          <p:cNvPr id="3" name="ZoneTexte 2"/>
          <p:cNvSpPr txBox="1"/>
          <p:nvPr/>
        </p:nvSpPr>
        <p:spPr>
          <a:xfrm>
            <a:off x="3848369" y="681074"/>
            <a:ext cx="4617692" cy="523220"/>
          </a:xfrm>
          <a:prstGeom prst="rect">
            <a:avLst/>
          </a:prstGeom>
          <a:solidFill>
            <a:schemeClr val="accent2">
              <a:lumMod val="40000"/>
              <a:lumOff val="60000"/>
            </a:schemeClr>
          </a:solidFill>
          <a:ln w="28575">
            <a:solidFill>
              <a:schemeClr val="accent2">
                <a:lumMod val="50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2800" b="1" dirty="0">
                <a:solidFill>
                  <a:srgbClr val="FF0000"/>
                </a:solidFill>
              </a:rPr>
              <a:t>AMENAGEMENT</a:t>
            </a:r>
            <a:endParaRPr lang="fr-FR" sz="8800" b="1" cap="small" dirty="0">
              <a:solidFill>
                <a:srgbClr val="FF0000"/>
              </a:solidFill>
            </a:endParaRPr>
          </a:p>
        </p:txBody>
      </p:sp>
      <p:pic>
        <p:nvPicPr>
          <p:cNvPr id="6" name="Image 5"/>
          <p:cNvPicPr>
            <a:picLocks noChangeAspect="1"/>
          </p:cNvPicPr>
          <p:nvPr/>
        </p:nvPicPr>
        <p:blipFill rotWithShape="1">
          <a:blip r:embed="rId2" cstate="print">
            <a:extLst>
              <a:ext uri="{28A0092B-C50C-407E-A947-70E740481C1C}">
                <a14:useLocalDpi xmlns:a14="http://schemas.microsoft.com/office/drawing/2010/main" val="0"/>
              </a:ext>
            </a:extLst>
          </a:blip>
          <a:srcRect l="17001" r="23217"/>
          <a:stretch/>
        </p:blipFill>
        <p:spPr>
          <a:xfrm>
            <a:off x="2792421" y="1331642"/>
            <a:ext cx="7101088" cy="5406437"/>
          </a:xfrm>
          <a:prstGeom prst="rect">
            <a:avLst/>
          </a:prstGeom>
          <a:ln w="28575">
            <a:solidFill>
              <a:schemeClr val="tx1"/>
            </a:solidFill>
          </a:ln>
        </p:spPr>
      </p:pic>
    </p:spTree>
    <p:extLst>
      <p:ext uri="{BB962C8B-B14F-4D97-AF65-F5344CB8AC3E}">
        <p14:creationId xmlns:p14="http://schemas.microsoft.com/office/powerpoint/2010/main" val="1078628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770934" y="158901"/>
            <a:ext cx="4772564" cy="646331"/>
          </a:xfrm>
          <a:prstGeom prst="rect">
            <a:avLst/>
          </a:prstGeom>
          <a:solidFill>
            <a:schemeClr val="accent6">
              <a:lumMod val="60000"/>
              <a:lumOff val="40000"/>
            </a:schemeClr>
          </a:solidFill>
          <a:ln w="28575">
            <a:solidFill>
              <a:schemeClr val="accent2">
                <a:lumMod val="50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3600" b="1" dirty="0"/>
              <a:t>PLAN TOPOGRAPHIQUE</a:t>
            </a:r>
            <a:endParaRPr lang="fr-FR" sz="11500" b="1" cap="small" dirty="0">
              <a:solidFill>
                <a:schemeClr val="tx1"/>
              </a:solidFill>
            </a:endParaRPr>
          </a:p>
        </p:txBody>
      </p:sp>
      <p:graphicFrame>
        <p:nvGraphicFramePr>
          <p:cNvPr id="3" name="Object 5"/>
          <p:cNvGraphicFramePr>
            <a:graphicFrameLocks noChangeAspect="1"/>
          </p:cNvGraphicFramePr>
          <p:nvPr>
            <p:extLst>
              <p:ext uri="{D42A27DB-BD31-4B8C-83A1-F6EECF244321}">
                <p14:modId xmlns:p14="http://schemas.microsoft.com/office/powerpoint/2010/main" val="3288908027"/>
              </p:ext>
            </p:extLst>
          </p:nvPr>
        </p:nvGraphicFramePr>
        <p:xfrm>
          <a:off x="1585216" y="1364775"/>
          <a:ext cx="9144000" cy="5227093"/>
        </p:xfrm>
        <a:graphic>
          <a:graphicData uri="http://schemas.openxmlformats.org/presentationml/2006/ole">
            <mc:AlternateContent xmlns:mc="http://schemas.openxmlformats.org/markup-compatibility/2006">
              <mc:Choice xmlns:v="urn:schemas-microsoft-com:vml" Requires="v">
                <p:oleObj name="Drawing" r:id="rId2" imgW="7201080" imgH="3779640" progId="AutoCAD.Drawing.15">
                  <p:embed/>
                </p:oleObj>
              </mc:Choice>
              <mc:Fallback>
                <p:oleObj name="Drawing" r:id="rId2" imgW="7201080" imgH="3779640" progId="AutoCAD.Drawing.15">
                  <p:embed/>
                  <p:pic>
                    <p:nvPicPr>
                      <p:cNvPr id="102405" name="Object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5216" y="1364775"/>
                        <a:ext cx="9144000" cy="5227093"/>
                      </a:xfrm>
                      <a:prstGeom prst="rect">
                        <a:avLst/>
                      </a:prstGeom>
                      <a:noFill/>
                      <a:ln>
                        <a:noFill/>
                      </a:ln>
                      <a:effectLst/>
                    </p:spPr>
                  </p:pic>
                </p:oleObj>
              </mc:Fallback>
            </mc:AlternateContent>
          </a:graphicData>
        </a:graphic>
      </p:graphicFrame>
      <p:sp>
        <p:nvSpPr>
          <p:cNvPr id="4" name="ZoneTexte 3"/>
          <p:cNvSpPr txBox="1"/>
          <p:nvPr/>
        </p:nvSpPr>
        <p:spPr>
          <a:xfrm>
            <a:off x="3848369" y="805232"/>
            <a:ext cx="4617692" cy="523220"/>
          </a:xfrm>
          <a:prstGeom prst="rect">
            <a:avLst/>
          </a:prstGeom>
          <a:solidFill>
            <a:schemeClr val="accent2">
              <a:lumMod val="40000"/>
              <a:lumOff val="60000"/>
            </a:schemeClr>
          </a:solidFill>
          <a:ln w="28575">
            <a:solidFill>
              <a:schemeClr val="accent2">
                <a:lumMod val="50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2800" b="1" dirty="0">
                <a:solidFill>
                  <a:srgbClr val="FF0000"/>
                </a:solidFill>
              </a:rPr>
              <a:t>IMPLANTATION- EXEMPLE</a:t>
            </a:r>
            <a:endParaRPr lang="fr-FR" sz="8800" b="1" cap="small" dirty="0">
              <a:solidFill>
                <a:srgbClr val="FF0000"/>
              </a:solidFill>
            </a:endParaRPr>
          </a:p>
        </p:txBody>
      </p:sp>
    </p:spTree>
    <p:extLst>
      <p:ext uri="{BB962C8B-B14F-4D97-AF65-F5344CB8AC3E}">
        <p14:creationId xmlns:p14="http://schemas.microsoft.com/office/powerpoint/2010/main" val="26193829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3979" y="1000037"/>
            <a:ext cx="11295797" cy="1015663"/>
          </a:xfrm>
          <a:prstGeom prst="rect">
            <a:avLst/>
          </a:prstGeom>
        </p:spPr>
        <p:txBody>
          <a:bodyPr wrap="square">
            <a:spAutoFit/>
          </a:bodyPr>
          <a:lstStyle/>
          <a:p>
            <a:pPr algn="just">
              <a:lnSpc>
                <a:spcPct val="150000"/>
              </a:lnSpc>
            </a:pPr>
            <a:r>
              <a:rPr lang="fr-FR" sz="2000" dirty="0">
                <a:solidFill>
                  <a:srgbClr val="000000"/>
                </a:solidFill>
                <a:latin typeface="Arial" panose="020B0604020202020204" pitchFamily="34" charset="0"/>
                <a:cs typeface="Arial" panose="020B0604020202020204" pitchFamily="34" charset="0"/>
              </a:rPr>
              <a:t>La voirie reste toujours l’équipement principal du milieu urbain qui peut prévoir les caractères de circulation et leur intensité tout en assurant la bonne desserte entre îlots.</a:t>
            </a:r>
          </a:p>
        </p:txBody>
      </p:sp>
      <p:sp>
        <p:nvSpPr>
          <p:cNvPr id="3" name="ZoneTexte 2"/>
          <p:cNvSpPr txBox="1"/>
          <p:nvPr/>
        </p:nvSpPr>
        <p:spPr>
          <a:xfrm>
            <a:off x="5142731" y="158901"/>
            <a:ext cx="1838295" cy="646331"/>
          </a:xfrm>
          <a:prstGeom prst="rect">
            <a:avLst/>
          </a:prstGeom>
          <a:solidFill>
            <a:schemeClr val="accent6">
              <a:lumMod val="60000"/>
              <a:lumOff val="40000"/>
            </a:schemeClr>
          </a:solidFill>
          <a:ln w="28575">
            <a:solidFill>
              <a:schemeClr val="accent2">
                <a:lumMod val="50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3600" b="1" dirty="0"/>
              <a:t>VOIRIE</a:t>
            </a:r>
            <a:endParaRPr lang="fr-FR" sz="11500" b="1" cap="small" dirty="0">
              <a:solidFill>
                <a:schemeClr val="tx1"/>
              </a:solidFill>
            </a:endParaRPr>
          </a:p>
        </p:txBody>
      </p:sp>
      <p:sp>
        <p:nvSpPr>
          <p:cNvPr id="4" name="Rectangle 3"/>
          <p:cNvSpPr/>
          <p:nvPr/>
        </p:nvSpPr>
        <p:spPr>
          <a:xfrm>
            <a:off x="413979" y="2210505"/>
            <a:ext cx="9944670" cy="3785652"/>
          </a:xfrm>
          <a:prstGeom prst="rect">
            <a:avLst/>
          </a:prstGeom>
        </p:spPr>
        <p:txBody>
          <a:bodyPr wrap="square">
            <a:spAutoFit/>
          </a:bodyPr>
          <a:lstStyle/>
          <a:p>
            <a:pPr algn="just">
              <a:lnSpc>
                <a:spcPct val="150000"/>
              </a:lnSpc>
            </a:pPr>
            <a:r>
              <a:rPr lang="fr-FR" sz="2000" dirty="0">
                <a:solidFill>
                  <a:srgbClr val="000000"/>
                </a:solidFill>
                <a:latin typeface="Arial" panose="020B0604020202020204" pitchFamily="34" charset="0"/>
                <a:cs typeface="Arial" panose="020B0604020202020204" pitchFamily="34" charset="0"/>
              </a:rPr>
              <a:t>L’étude de la voirie doit répondre aux conditions suivantes :</a:t>
            </a:r>
          </a:p>
          <a:p>
            <a:pPr marL="342900" indent="-342900" algn="just">
              <a:lnSpc>
                <a:spcPct val="150000"/>
              </a:lnSpc>
              <a:buFont typeface="Wingdings" panose="05000000000000000000" pitchFamily="2" charset="2"/>
              <a:buChar char="Ø"/>
            </a:pPr>
            <a:r>
              <a:rPr lang="fr-FR" sz="2000" dirty="0">
                <a:solidFill>
                  <a:srgbClr val="000000"/>
                </a:solidFill>
                <a:latin typeface="Arial" panose="020B0604020202020204" pitchFamily="34" charset="0"/>
                <a:cs typeface="Arial" panose="020B0604020202020204" pitchFamily="34" charset="0"/>
              </a:rPr>
              <a:t>La desserte de tous les foyers ;</a:t>
            </a:r>
          </a:p>
          <a:p>
            <a:pPr marL="342900" indent="-342900" algn="just">
              <a:lnSpc>
                <a:spcPct val="150000"/>
              </a:lnSpc>
              <a:buFont typeface="Wingdings" panose="05000000000000000000" pitchFamily="2" charset="2"/>
              <a:buChar char="Ø"/>
            </a:pPr>
            <a:r>
              <a:rPr lang="fr-FR" sz="2000" dirty="0">
                <a:solidFill>
                  <a:srgbClr val="000000"/>
                </a:solidFill>
                <a:latin typeface="Arial" panose="020B0604020202020204" pitchFamily="34" charset="0"/>
                <a:cs typeface="Arial" panose="020B0604020202020204" pitchFamily="34" charset="0"/>
              </a:rPr>
              <a:t>Permettre une bonne évacuation des eaux pluviales ;</a:t>
            </a:r>
          </a:p>
          <a:p>
            <a:pPr marL="342900" indent="-342900" algn="just">
              <a:lnSpc>
                <a:spcPct val="150000"/>
              </a:lnSpc>
              <a:buFont typeface="Wingdings" panose="05000000000000000000" pitchFamily="2" charset="2"/>
              <a:buChar char="Ø"/>
            </a:pPr>
            <a:r>
              <a:rPr lang="fr-FR" sz="2000" dirty="0">
                <a:solidFill>
                  <a:srgbClr val="000000"/>
                </a:solidFill>
                <a:latin typeface="Arial" panose="020B0604020202020204" pitchFamily="34" charset="0"/>
                <a:cs typeface="Arial" panose="020B0604020202020204" pitchFamily="34" charset="0"/>
              </a:rPr>
              <a:t>La circulation des piétons dans de bonnes conditions ;</a:t>
            </a:r>
          </a:p>
          <a:p>
            <a:pPr marL="342900" indent="-342900" algn="just">
              <a:lnSpc>
                <a:spcPct val="150000"/>
              </a:lnSpc>
              <a:buFont typeface="Wingdings" panose="05000000000000000000" pitchFamily="2" charset="2"/>
              <a:buChar char="Ø"/>
            </a:pPr>
            <a:r>
              <a:rPr lang="fr-FR" sz="2000" dirty="0">
                <a:solidFill>
                  <a:srgbClr val="000000"/>
                </a:solidFill>
                <a:latin typeface="Arial" panose="020B0604020202020204" pitchFamily="34" charset="0"/>
                <a:cs typeface="Arial" panose="020B0604020202020204" pitchFamily="34" charset="0"/>
              </a:rPr>
              <a:t>Abriter le passage des réseaux divers.</a:t>
            </a:r>
          </a:p>
          <a:p>
            <a:pPr marL="342900" indent="-342900" algn="just">
              <a:lnSpc>
                <a:spcPct val="150000"/>
              </a:lnSpc>
              <a:buFont typeface="Wingdings" panose="05000000000000000000" pitchFamily="2" charset="2"/>
              <a:buChar char="Ø"/>
            </a:pPr>
            <a:r>
              <a:rPr lang="fr-FR" sz="2000" dirty="0">
                <a:solidFill>
                  <a:srgbClr val="000000"/>
                </a:solidFill>
                <a:latin typeface="Arial" panose="020B0604020202020204" pitchFamily="34" charset="0"/>
                <a:cs typeface="Arial" panose="020B0604020202020204" pitchFamily="34" charset="0"/>
              </a:rPr>
              <a:t>Le calcul de la structure des chaussées sera conditionné par :</a:t>
            </a:r>
          </a:p>
          <a:p>
            <a:pPr marL="1714500" lvl="3" indent="-342900" algn="just">
              <a:lnSpc>
                <a:spcPct val="150000"/>
              </a:lnSpc>
              <a:buFont typeface="Wingdings" panose="05000000000000000000" pitchFamily="2" charset="2"/>
              <a:buChar char="§"/>
            </a:pPr>
            <a:r>
              <a:rPr lang="fr-FR" sz="2000" dirty="0">
                <a:solidFill>
                  <a:srgbClr val="000000"/>
                </a:solidFill>
                <a:latin typeface="Arial" panose="020B0604020202020204" pitchFamily="34" charset="0"/>
                <a:cs typeface="Arial" panose="020B0604020202020204" pitchFamily="34" charset="0"/>
              </a:rPr>
              <a:t>La bonne connaissance du sol ;</a:t>
            </a:r>
          </a:p>
          <a:p>
            <a:pPr marL="1714500" lvl="3" indent="-342900" algn="just">
              <a:lnSpc>
                <a:spcPct val="150000"/>
              </a:lnSpc>
              <a:buFont typeface="Wingdings" panose="05000000000000000000" pitchFamily="2" charset="2"/>
              <a:buChar char="§"/>
            </a:pPr>
            <a:r>
              <a:rPr lang="fr-FR" sz="2000" dirty="0">
                <a:solidFill>
                  <a:srgbClr val="000000"/>
                </a:solidFill>
                <a:latin typeface="Arial" panose="020B0604020202020204" pitchFamily="34" charset="0"/>
                <a:cs typeface="Arial" panose="020B0604020202020204" pitchFamily="34" charset="0"/>
              </a:rPr>
              <a:t>L’importance du trafic.</a:t>
            </a:r>
          </a:p>
        </p:txBody>
      </p:sp>
    </p:spTree>
    <p:extLst>
      <p:ext uri="{BB962C8B-B14F-4D97-AF65-F5344CB8AC3E}">
        <p14:creationId xmlns:p14="http://schemas.microsoft.com/office/powerpoint/2010/main" val="40959464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5142731" y="158901"/>
            <a:ext cx="1838295" cy="646331"/>
          </a:xfrm>
          <a:prstGeom prst="rect">
            <a:avLst/>
          </a:prstGeom>
          <a:solidFill>
            <a:schemeClr val="accent6">
              <a:lumMod val="60000"/>
              <a:lumOff val="40000"/>
            </a:schemeClr>
          </a:solidFill>
          <a:ln w="28575">
            <a:solidFill>
              <a:schemeClr val="accent2">
                <a:lumMod val="50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3600" b="1" dirty="0"/>
              <a:t>VOIRIE</a:t>
            </a:r>
            <a:endParaRPr lang="fr-FR" sz="11500" b="1" cap="small" dirty="0">
              <a:solidFill>
                <a:schemeClr val="tx1"/>
              </a:solidFill>
            </a:endParaRPr>
          </a:p>
        </p:txBody>
      </p:sp>
      <p:sp>
        <p:nvSpPr>
          <p:cNvPr id="3" name="Rectangle 2"/>
          <p:cNvSpPr/>
          <p:nvPr/>
        </p:nvSpPr>
        <p:spPr>
          <a:xfrm>
            <a:off x="277500" y="1050583"/>
            <a:ext cx="11227558" cy="1938992"/>
          </a:xfrm>
          <a:prstGeom prst="rect">
            <a:avLst/>
          </a:prstGeom>
        </p:spPr>
        <p:txBody>
          <a:bodyPr wrap="square">
            <a:spAutoFit/>
          </a:bodyPr>
          <a:lstStyle/>
          <a:p>
            <a:pPr algn="just">
              <a:lnSpc>
                <a:spcPct val="150000"/>
              </a:lnSpc>
            </a:pPr>
            <a:r>
              <a:rPr lang="fr-FR" sz="2000" dirty="0">
                <a:solidFill>
                  <a:srgbClr val="000000"/>
                </a:solidFill>
                <a:latin typeface="Arial" panose="020B0604020202020204" pitchFamily="34" charset="0"/>
                <a:cs typeface="Arial" panose="020B0604020202020204" pitchFamily="34" charset="0"/>
              </a:rPr>
              <a:t>La classification des voies se fait selon trois critères : fonctionnel, technique et administratif.</a:t>
            </a:r>
          </a:p>
          <a:p>
            <a:pPr marL="342900" indent="-342900" algn="just">
              <a:lnSpc>
                <a:spcPct val="150000"/>
              </a:lnSpc>
              <a:buFont typeface="Wingdings" panose="05000000000000000000" pitchFamily="2" charset="2"/>
              <a:buChar char="ü"/>
            </a:pPr>
            <a:r>
              <a:rPr lang="fr-FR" sz="2000" dirty="0">
                <a:solidFill>
                  <a:srgbClr val="000000"/>
                </a:solidFill>
                <a:latin typeface="Arial" panose="020B0604020202020204" pitchFamily="34" charset="0"/>
                <a:cs typeface="Arial" panose="020B0604020202020204" pitchFamily="34" charset="0"/>
              </a:rPr>
              <a:t>Réseau routier inter urbain</a:t>
            </a:r>
          </a:p>
          <a:p>
            <a:pPr marL="342900" indent="-342900" algn="just">
              <a:lnSpc>
                <a:spcPct val="150000"/>
              </a:lnSpc>
              <a:buFont typeface="Wingdings" panose="05000000000000000000" pitchFamily="2" charset="2"/>
              <a:buChar char="ü"/>
            </a:pPr>
            <a:r>
              <a:rPr lang="fr-FR" sz="2000" dirty="0">
                <a:solidFill>
                  <a:srgbClr val="000000"/>
                </a:solidFill>
                <a:latin typeface="Arial" panose="020B0604020202020204" pitchFamily="34" charset="0"/>
                <a:cs typeface="Arial" panose="020B0604020202020204" pitchFamily="34" charset="0"/>
              </a:rPr>
              <a:t>Réseau routier suburbain</a:t>
            </a:r>
          </a:p>
          <a:p>
            <a:pPr marL="342900" indent="-342900" algn="just">
              <a:lnSpc>
                <a:spcPct val="150000"/>
              </a:lnSpc>
              <a:buFont typeface="Wingdings" panose="05000000000000000000" pitchFamily="2" charset="2"/>
              <a:buChar char="ü"/>
            </a:pPr>
            <a:r>
              <a:rPr lang="fr-FR" sz="2000" dirty="0">
                <a:solidFill>
                  <a:srgbClr val="000000"/>
                </a:solidFill>
                <a:latin typeface="Arial" panose="020B0604020202020204" pitchFamily="34" charset="0"/>
                <a:cs typeface="Arial" panose="020B0604020202020204" pitchFamily="34" charset="0"/>
              </a:rPr>
              <a:t>Réseau routier urbain</a:t>
            </a:r>
          </a:p>
        </p:txBody>
      </p:sp>
      <p:sp>
        <p:nvSpPr>
          <p:cNvPr id="4" name="Rectangle 3"/>
          <p:cNvSpPr/>
          <p:nvPr/>
        </p:nvSpPr>
        <p:spPr>
          <a:xfrm>
            <a:off x="277500" y="3180645"/>
            <a:ext cx="11227558" cy="496996"/>
          </a:xfrm>
          <a:prstGeom prst="rect">
            <a:avLst/>
          </a:prstGeom>
        </p:spPr>
        <p:txBody>
          <a:bodyPr wrap="square">
            <a:spAutoFit/>
          </a:bodyPr>
          <a:lstStyle/>
          <a:p>
            <a:pPr algn="just">
              <a:lnSpc>
                <a:spcPct val="150000"/>
              </a:lnSpc>
            </a:pPr>
            <a:r>
              <a:rPr lang="fr-FR" sz="2000" dirty="0">
                <a:solidFill>
                  <a:srgbClr val="000000"/>
                </a:solidFill>
                <a:latin typeface="Arial" panose="020B0604020202020204" pitchFamily="34" charset="0"/>
                <a:cs typeface="Arial" panose="020B0604020202020204" pitchFamily="34" charset="0"/>
              </a:rPr>
              <a:t>Une autre classification que nous avons distinguée:</a:t>
            </a:r>
          </a:p>
        </p:txBody>
      </p:sp>
      <p:sp>
        <p:nvSpPr>
          <p:cNvPr id="5" name="Rectangle 4"/>
          <p:cNvSpPr/>
          <p:nvPr/>
        </p:nvSpPr>
        <p:spPr>
          <a:xfrm>
            <a:off x="277500" y="3855067"/>
            <a:ext cx="11609700" cy="2585323"/>
          </a:xfrm>
          <a:prstGeom prst="rect">
            <a:avLst/>
          </a:prstGeom>
        </p:spPr>
        <p:txBody>
          <a:bodyPr wrap="square">
            <a:spAutoFit/>
          </a:bodyPr>
          <a:lstStyle/>
          <a:p>
            <a:pPr marL="285750" indent="-285750">
              <a:lnSpc>
                <a:spcPct val="150000"/>
              </a:lnSpc>
              <a:buFont typeface="Wingdings" panose="05000000000000000000" pitchFamily="2" charset="2"/>
              <a:buChar char="Ø"/>
            </a:pPr>
            <a:r>
              <a:rPr lang="fr-FR" b="1" dirty="0">
                <a:latin typeface="Times New Roman" panose="02020603050405020304" pitchFamily="18" charset="0"/>
              </a:rPr>
              <a:t>Les voies primaires </a:t>
            </a:r>
            <a:r>
              <a:rPr lang="fr-FR" dirty="0">
                <a:latin typeface="TimesNewRomanPSMT"/>
              </a:rPr>
              <a:t>:</a:t>
            </a:r>
          </a:p>
          <a:p>
            <a:pPr>
              <a:lnSpc>
                <a:spcPct val="150000"/>
              </a:lnSpc>
            </a:pPr>
            <a:r>
              <a:rPr lang="fr-FR" dirty="0">
                <a:latin typeface="TimesNewRomanPSMT"/>
              </a:rPr>
              <a:t>Elles assurent les liaisons et les circulations entre la zone urbanisée et l’extérieur.</a:t>
            </a:r>
          </a:p>
          <a:p>
            <a:pPr marL="285750" indent="-285750">
              <a:lnSpc>
                <a:spcPct val="150000"/>
              </a:lnSpc>
              <a:buFont typeface="Wingdings" panose="05000000000000000000" pitchFamily="2" charset="2"/>
              <a:buChar char="Ø"/>
            </a:pPr>
            <a:r>
              <a:rPr lang="fr-FR" b="1" dirty="0">
                <a:latin typeface="Times New Roman" panose="02020603050405020304" pitchFamily="18" charset="0"/>
              </a:rPr>
              <a:t>Les voies secondaires </a:t>
            </a:r>
            <a:r>
              <a:rPr lang="fr-FR" dirty="0">
                <a:latin typeface="TimesNewRomanPSMT"/>
              </a:rPr>
              <a:t>:</a:t>
            </a:r>
          </a:p>
          <a:p>
            <a:pPr>
              <a:lnSpc>
                <a:spcPct val="150000"/>
              </a:lnSpc>
            </a:pPr>
            <a:r>
              <a:rPr lang="fr-FR" dirty="0">
                <a:latin typeface="TimesNewRomanPSMT"/>
              </a:rPr>
              <a:t>Ce sont les voies situées à l’intérieur de la zone, elles assurent la communication intérieure (viabilité de base).</a:t>
            </a:r>
          </a:p>
          <a:p>
            <a:pPr marL="285750" indent="-285750">
              <a:lnSpc>
                <a:spcPct val="150000"/>
              </a:lnSpc>
              <a:buFont typeface="Wingdings" panose="05000000000000000000" pitchFamily="2" charset="2"/>
              <a:buChar char="Ø"/>
            </a:pPr>
            <a:r>
              <a:rPr lang="fr-FR" b="1" dirty="0">
                <a:latin typeface="Times New Roman" panose="02020603050405020304" pitchFamily="18" charset="0"/>
              </a:rPr>
              <a:t>Les voies tertiaires </a:t>
            </a:r>
            <a:r>
              <a:rPr lang="fr-FR" dirty="0">
                <a:latin typeface="TimesNewRomanPSMT"/>
              </a:rPr>
              <a:t>:</a:t>
            </a:r>
          </a:p>
          <a:p>
            <a:pPr>
              <a:lnSpc>
                <a:spcPct val="150000"/>
              </a:lnSpc>
            </a:pPr>
            <a:r>
              <a:rPr lang="fr-FR" dirty="0">
                <a:latin typeface="TimesNewRomanPSMT"/>
              </a:rPr>
              <a:t>Ce sont les voies qui desservent directement à l’intérieur des îlots.</a:t>
            </a:r>
            <a:endParaRPr lang="fr-FR" dirty="0"/>
          </a:p>
        </p:txBody>
      </p:sp>
    </p:spTree>
    <p:extLst>
      <p:ext uri="{BB962C8B-B14F-4D97-AF65-F5344CB8AC3E}">
        <p14:creationId xmlns:p14="http://schemas.microsoft.com/office/powerpoint/2010/main" val="21142598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rotWithShape="1">
          <a:blip r:embed="rId2">
            <a:extLst>
              <a:ext uri="{28A0092B-C50C-407E-A947-70E740481C1C}">
                <a14:useLocalDpi xmlns:a14="http://schemas.microsoft.com/office/drawing/2010/main" val="0"/>
              </a:ext>
            </a:extLst>
          </a:blip>
          <a:srcRect b="13512"/>
          <a:stretch/>
        </p:blipFill>
        <p:spPr>
          <a:xfrm>
            <a:off x="586854" y="1601764"/>
            <a:ext cx="11290394" cy="4730798"/>
          </a:xfrm>
          <a:prstGeom prst="rect">
            <a:avLst/>
          </a:prstGeom>
        </p:spPr>
      </p:pic>
      <p:sp>
        <p:nvSpPr>
          <p:cNvPr id="6" name="ZoneTexte 5"/>
          <p:cNvSpPr txBox="1"/>
          <p:nvPr/>
        </p:nvSpPr>
        <p:spPr>
          <a:xfrm>
            <a:off x="5700712" y="2006220"/>
            <a:ext cx="1062677" cy="369332"/>
          </a:xfrm>
          <a:prstGeom prst="rect">
            <a:avLst/>
          </a:prstGeom>
          <a:solidFill>
            <a:schemeClr val="bg1"/>
          </a:solidFill>
        </p:spPr>
        <p:txBody>
          <a:bodyPr wrap="square" rtlCol="0">
            <a:spAutoFit/>
          </a:bodyPr>
          <a:lstStyle/>
          <a:p>
            <a:r>
              <a:rPr lang="fr-FR" dirty="0"/>
              <a:t>EMPRISE</a:t>
            </a:r>
          </a:p>
        </p:txBody>
      </p:sp>
      <p:sp>
        <p:nvSpPr>
          <p:cNvPr id="7" name="ZoneTexte 6"/>
          <p:cNvSpPr txBox="1"/>
          <p:nvPr/>
        </p:nvSpPr>
        <p:spPr>
          <a:xfrm>
            <a:off x="5700712" y="2620431"/>
            <a:ext cx="1062677" cy="369332"/>
          </a:xfrm>
          <a:prstGeom prst="rect">
            <a:avLst/>
          </a:prstGeom>
          <a:solidFill>
            <a:schemeClr val="bg1"/>
          </a:solidFill>
        </p:spPr>
        <p:txBody>
          <a:bodyPr wrap="square" rtlCol="0">
            <a:spAutoFit/>
          </a:bodyPr>
          <a:lstStyle/>
          <a:p>
            <a:r>
              <a:rPr lang="fr-FR" dirty="0"/>
              <a:t>ASSIETTE</a:t>
            </a:r>
          </a:p>
        </p:txBody>
      </p:sp>
      <p:sp>
        <p:nvSpPr>
          <p:cNvPr id="8" name="ZoneTexte 7"/>
          <p:cNvSpPr txBox="1"/>
          <p:nvPr/>
        </p:nvSpPr>
        <p:spPr>
          <a:xfrm>
            <a:off x="5591893" y="3786295"/>
            <a:ext cx="1280314" cy="369332"/>
          </a:xfrm>
          <a:prstGeom prst="rect">
            <a:avLst/>
          </a:prstGeom>
          <a:solidFill>
            <a:schemeClr val="bg1"/>
          </a:solidFill>
        </p:spPr>
        <p:txBody>
          <a:bodyPr wrap="square" rtlCol="0">
            <a:spAutoFit/>
          </a:bodyPr>
          <a:lstStyle/>
          <a:p>
            <a:r>
              <a:rPr lang="fr-FR" dirty="0"/>
              <a:t>CHAUSSEE</a:t>
            </a:r>
          </a:p>
        </p:txBody>
      </p:sp>
      <p:sp>
        <p:nvSpPr>
          <p:cNvPr id="9" name="ZoneTexte 8"/>
          <p:cNvSpPr txBox="1"/>
          <p:nvPr/>
        </p:nvSpPr>
        <p:spPr>
          <a:xfrm>
            <a:off x="5483075" y="3203363"/>
            <a:ext cx="1497951" cy="369332"/>
          </a:xfrm>
          <a:prstGeom prst="rect">
            <a:avLst/>
          </a:prstGeom>
          <a:solidFill>
            <a:schemeClr val="bg1"/>
          </a:solidFill>
        </p:spPr>
        <p:txBody>
          <a:bodyPr wrap="square" rtlCol="0">
            <a:spAutoFit/>
          </a:bodyPr>
          <a:lstStyle/>
          <a:p>
            <a:r>
              <a:rPr lang="fr-FR" dirty="0"/>
              <a:t>PLATE-FORME</a:t>
            </a:r>
          </a:p>
        </p:txBody>
      </p:sp>
      <p:sp>
        <p:nvSpPr>
          <p:cNvPr id="10" name="ZoneTexte 9"/>
          <p:cNvSpPr txBox="1"/>
          <p:nvPr/>
        </p:nvSpPr>
        <p:spPr>
          <a:xfrm>
            <a:off x="8093123" y="3967163"/>
            <a:ext cx="723331" cy="369332"/>
          </a:xfrm>
          <a:prstGeom prst="rect">
            <a:avLst/>
          </a:prstGeom>
          <a:solidFill>
            <a:schemeClr val="bg1"/>
          </a:solidFill>
        </p:spPr>
        <p:txBody>
          <a:bodyPr wrap="square" rtlCol="0">
            <a:spAutoFit/>
          </a:bodyPr>
          <a:lstStyle/>
          <a:p>
            <a:r>
              <a:rPr lang="fr-FR" dirty="0"/>
              <a:t>Accot</a:t>
            </a:r>
          </a:p>
        </p:txBody>
      </p:sp>
      <p:sp>
        <p:nvSpPr>
          <p:cNvPr id="11" name="ZoneTexte 10"/>
          <p:cNvSpPr txBox="1"/>
          <p:nvPr/>
        </p:nvSpPr>
        <p:spPr>
          <a:xfrm>
            <a:off x="3755410" y="3967163"/>
            <a:ext cx="723331" cy="369332"/>
          </a:xfrm>
          <a:prstGeom prst="rect">
            <a:avLst/>
          </a:prstGeom>
          <a:solidFill>
            <a:schemeClr val="bg1"/>
          </a:solidFill>
        </p:spPr>
        <p:txBody>
          <a:bodyPr wrap="square" rtlCol="0">
            <a:spAutoFit/>
          </a:bodyPr>
          <a:lstStyle/>
          <a:p>
            <a:r>
              <a:rPr lang="fr-FR" dirty="0"/>
              <a:t>Accot</a:t>
            </a:r>
          </a:p>
        </p:txBody>
      </p:sp>
      <p:sp>
        <p:nvSpPr>
          <p:cNvPr id="12" name="ZoneTexte 11"/>
          <p:cNvSpPr txBox="1"/>
          <p:nvPr/>
        </p:nvSpPr>
        <p:spPr>
          <a:xfrm>
            <a:off x="9125376" y="4373103"/>
            <a:ext cx="723331" cy="369332"/>
          </a:xfrm>
          <a:prstGeom prst="rect">
            <a:avLst/>
          </a:prstGeom>
          <a:solidFill>
            <a:schemeClr val="bg1"/>
          </a:solidFill>
        </p:spPr>
        <p:txBody>
          <a:bodyPr wrap="square" rtlCol="0">
            <a:spAutoFit/>
          </a:bodyPr>
          <a:lstStyle/>
          <a:p>
            <a:r>
              <a:rPr lang="fr-FR" dirty="0"/>
              <a:t>Fosse</a:t>
            </a:r>
          </a:p>
        </p:txBody>
      </p:sp>
      <p:sp>
        <p:nvSpPr>
          <p:cNvPr id="13" name="ZoneTexte 12"/>
          <p:cNvSpPr txBox="1"/>
          <p:nvPr/>
        </p:nvSpPr>
        <p:spPr>
          <a:xfrm>
            <a:off x="1419367" y="4755500"/>
            <a:ext cx="816163" cy="369332"/>
          </a:xfrm>
          <a:prstGeom prst="rect">
            <a:avLst/>
          </a:prstGeom>
          <a:solidFill>
            <a:schemeClr val="bg1"/>
          </a:solidFill>
        </p:spPr>
        <p:txBody>
          <a:bodyPr wrap="square" rtlCol="0">
            <a:spAutoFit/>
          </a:bodyPr>
          <a:lstStyle/>
          <a:p>
            <a:r>
              <a:rPr lang="fr-FR" dirty="0"/>
              <a:t>Berme</a:t>
            </a:r>
          </a:p>
        </p:txBody>
      </p:sp>
      <p:sp>
        <p:nvSpPr>
          <p:cNvPr id="14" name="ZoneTexte 13"/>
          <p:cNvSpPr txBox="1"/>
          <p:nvPr/>
        </p:nvSpPr>
        <p:spPr>
          <a:xfrm>
            <a:off x="2503803" y="3683517"/>
            <a:ext cx="1032253" cy="646331"/>
          </a:xfrm>
          <a:prstGeom prst="rect">
            <a:avLst/>
          </a:prstGeom>
          <a:solidFill>
            <a:schemeClr val="bg1"/>
          </a:solidFill>
        </p:spPr>
        <p:txBody>
          <a:bodyPr wrap="square" rtlCol="0">
            <a:spAutoFit/>
          </a:bodyPr>
          <a:lstStyle/>
          <a:p>
            <a:r>
              <a:rPr lang="fr-FR" dirty="0"/>
              <a:t>Talus du remblais</a:t>
            </a:r>
          </a:p>
        </p:txBody>
      </p:sp>
      <p:sp>
        <p:nvSpPr>
          <p:cNvPr id="15" name="ZoneTexte 14"/>
          <p:cNvSpPr txBox="1"/>
          <p:nvPr/>
        </p:nvSpPr>
        <p:spPr>
          <a:xfrm>
            <a:off x="4228332" y="65697"/>
            <a:ext cx="3864791" cy="646331"/>
          </a:xfrm>
          <a:prstGeom prst="rect">
            <a:avLst/>
          </a:prstGeom>
          <a:solidFill>
            <a:schemeClr val="accent6">
              <a:lumMod val="60000"/>
              <a:lumOff val="40000"/>
            </a:schemeClr>
          </a:solidFill>
          <a:ln w="28575">
            <a:solidFill>
              <a:schemeClr val="accent2">
                <a:lumMod val="50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3600" b="1" dirty="0"/>
              <a:t>PROFIL DES VOIES</a:t>
            </a:r>
            <a:endParaRPr lang="fr-FR" sz="11500" b="1" cap="small" dirty="0">
              <a:solidFill>
                <a:schemeClr val="tx1"/>
              </a:solidFill>
            </a:endParaRPr>
          </a:p>
        </p:txBody>
      </p:sp>
      <p:sp>
        <p:nvSpPr>
          <p:cNvPr id="16" name="Rectangle 15"/>
          <p:cNvSpPr/>
          <p:nvPr/>
        </p:nvSpPr>
        <p:spPr>
          <a:xfrm>
            <a:off x="3834068" y="842114"/>
            <a:ext cx="5291308" cy="461665"/>
          </a:xfrm>
          <a:prstGeom prst="rect">
            <a:avLst/>
          </a:prstGeom>
          <a:solidFill>
            <a:srgbClr val="FFFF00"/>
          </a:solidFill>
          <a:ln>
            <a:solidFill>
              <a:schemeClr val="tx1"/>
            </a:solidFill>
          </a:ln>
        </p:spPr>
        <p:txBody>
          <a:bodyPr wrap="square">
            <a:spAutoFit/>
          </a:bodyPr>
          <a:lstStyle/>
          <a:p>
            <a:pPr algn="ctr"/>
            <a:r>
              <a:rPr lang="fr-FR" sz="2400" b="1" cap="small" dirty="0">
                <a:solidFill>
                  <a:srgbClr val="FF0000"/>
                </a:solidFill>
                <a:effectLst>
                  <a:outerShdw blurRad="38100" dist="38100" dir="2700000" algn="tl">
                    <a:srgbClr val="000000">
                      <a:alpha val="43137"/>
                    </a:srgbClr>
                  </a:outerShdw>
                </a:effectLst>
              </a:rPr>
              <a:t>PROFIL EN TRAVERS TYPE (ROUTE)</a:t>
            </a:r>
            <a:endParaRPr lang="fr-FR" sz="8000" b="1" cap="small"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3375482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t 5"/>
          <p:cNvGraphicFramePr>
            <a:graphicFrameLocks noChangeAspect="1"/>
          </p:cNvGraphicFramePr>
          <p:nvPr>
            <p:extLst>
              <p:ext uri="{D42A27DB-BD31-4B8C-83A1-F6EECF244321}">
                <p14:modId xmlns:p14="http://schemas.microsoft.com/office/powerpoint/2010/main" val="1696176646"/>
              </p:ext>
            </p:extLst>
          </p:nvPr>
        </p:nvGraphicFramePr>
        <p:xfrm>
          <a:off x="43215" y="1216694"/>
          <a:ext cx="12037325" cy="5441728"/>
        </p:xfrm>
        <a:graphic>
          <a:graphicData uri="http://schemas.openxmlformats.org/presentationml/2006/ole">
            <mc:AlternateContent xmlns:mc="http://schemas.openxmlformats.org/markup-compatibility/2006">
              <mc:Choice xmlns:v="urn:schemas-microsoft-com:vml" Requires="v">
                <p:oleObj name="AutoCAD Drawing" r:id="rId2" imgW="12477600" imgH="4724280" progId="AutoCAD.Drawing.17">
                  <p:embed/>
                </p:oleObj>
              </mc:Choice>
              <mc:Fallback>
                <p:oleObj name="AutoCAD Drawing" r:id="rId2" imgW="12477600" imgH="4724280" progId="AutoCAD.Drawing.17">
                  <p:embed/>
                  <p:pic>
                    <p:nvPicPr>
                      <p:cNvPr id="0" name=""/>
                      <p:cNvPicPr/>
                      <p:nvPr/>
                    </p:nvPicPr>
                    <p:blipFill>
                      <a:blip r:embed="rId3"/>
                      <a:stretch>
                        <a:fillRect/>
                      </a:stretch>
                    </p:blipFill>
                    <p:spPr>
                      <a:xfrm>
                        <a:off x="43215" y="1216694"/>
                        <a:ext cx="12037325" cy="5441728"/>
                      </a:xfrm>
                      <a:prstGeom prst="rect">
                        <a:avLst/>
                      </a:prstGeom>
                    </p:spPr>
                  </p:pic>
                </p:oleObj>
              </mc:Fallback>
            </mc:AlternateContent>
          </a:graphicData>
        </a:graphic>
      </p:graphicFrame>
      <p:sp>
        <p:nvSpPr>
          <p:cNvPr id="2" name="ZoneTexte 1"/>
          <p:cNvSpPr txBox="1"/>
          <p:nvPr/>
        </p:nvSpPr>
        <p:spPr>
          <a:xfrm>
            <a:off x="5142731" y="158901"/>
            <a:ext cx="1838295" cy="646331"/>
          </a:xfrm>
          <a:prstGeom prst="rect">
            <a:avLst/>
          </a:prstGeom>
          <a:solidFill>
            <a:schemeClr val="accent6">
              <a:lumMod val="60000"/>
              <a:lumOff val="40000"/>
            </a:schemeClr>
          </a:solidFill>
          <a:ln w="28575">
            <a:solidFill>
              <a:schemeClr val="accent2">
                <a:lumMod val="50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3600" b="1" dirty="0"/>
              <a:t>VOIRIE</a:t>
            </a:r>
            <a:endParaRPr lang="fr-FR" sz="11500" b="1" cap="small" dirty="0">
              <a:solidFill>
                <a:schemeClr val="tx1"/>
              </a:solidFill>
            </a:endParaRPr>
          </a:p>
        </p:txBody>
      </p:sp>
      <p:sp>
        <p:nvSpPr>
          <p:cNvPr id="3" name="Rectangle 2"/>
          <p:cNvSpPr/>
          <p:nvPr/>
        </p:nvSpPr>
        <p:spPr>
          <a:xfrm>
            <a:off x="156816" y="1032028"/>
            <a:ext cx="5233164" cy="369332"/>
          </a:xfrm>
          <a:prstGeom prst="rect">
            <a:avLst/>
          </a:prstGeom>
          <a:solidFill>
            <a:srgbClr val="FFFF00"/>
          </a:solidFill>
          <a:ln w="3175">
            <a:solidFill>
              <a:schemeClr val="tx1"/>
            </a:solidFill>
          </a:ln>
        </p:spPr>
        <p:txBody>
          <a:bodyPr wrap="none">
            <a:spAutoFit/>
          </a:bodyPr>
          <a:lstStyle/>
          <a:p>
            <a:r>
              <a:rPr lang="fr-FR" b="1" dirty="0">
                <a:solidFill>
                  <a:srgbClr val="FF0000"/>
                </a:solidFill>
                <a:latin typeface="Times New Roman" panose="02020603050405020304" pitchFamily="18" charset="0"/>
              </a:rPr>
              <a:t>PROFIL EN TRAVERS D’UNE VOIE URBAINE :</a:t>
            </a:r>
            <a:endParaRPr lang="fr-FR" dirty="0">
              <a:solidFill>
                <a:srgbClr val="FF0000"/>
              </a:solidFill>
            </a:endParaRPr>
          </a:p>
        </p:txBody>
      </p:sp>
      <p:grpSp>
        <p:nvGrpSpPr>
          <p:cNvPr id="9" name="Groupe 8"/>
          <p:cNvGrpSpPr/>
          <p:nvPr/>
        </p:nvGrpSpPr>
        <p:grpSpPr>
          <a:xfrm>
            <a:off x="3034937" y="4624258"/>
            <a:ext cx="5229497" cy="718456"/>
            <a:chOff x="3034937" y="4624258"/>
            <a:chExt cx="5229497" cy="718456"/>
          </a:xfrm>
        </p:grpSpPr>
        <p:sp>
          <p:nvSpPr>
            <p:cNvPr id="7" name="Ellipse 6"/>
            <p:cNvSpPr/>
            <p:nvPr/>
          </p:nvSpPr>
          <p:spPr>
            <a:xfrm>
              <a:off x="7410994" y="4624258"/>
              <a:ext cx="853440" cy="62701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Ellipse 7"/>
            <p:cNvSpPr/>
            <p:nvPr/>
          </p:nvSpPr>
          <p:spPr>
            <a:xfrm>
              <a:off x="3034937" y="4715698"/>
              <a:ext cx="853440" cy="62701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Tree>
    <p:extLst>
      <p:ext uri="{BB962C8B-B14F-4D97-AF65-F5344CB8AC3E}">
        <p14:creationId xmlns:p14="http://schemas.microsoft.com/office/powerpoint/2010/main" val="1691302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5044325" y="158901"/>
            <a:ext cx="2035108" cy="646331"/>
          </a:xfrm>
          <a:prstGeom prst="rect">
            <a:avLst/>
          </a:prstGeom>
          <a:solidFill>
            <a:schemeClr val="accent6">
              <a:lumMod val="60000"/>
              <a:lumOff val="40000"/>
            </a:schemeClr>
          </a:solidFill>
          <a:ln w="28575">
            <a:solidFill>
              <a:schemeClr val="accent2">
                <a:lumMod val="50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3600" b="1" dirty="0"/>
              <a:t>VOIRIE</a:t>
            </a:r>
          </a:p>
        </p:txBody>
      </p:sp>
      <p:sp>
        <p:nvSpPr>
          <p:cNvPr id="5" name="Rectangle 4"/>
          <p:cNvSpPr/>
          <p:nvPr/>
        </p:nvSpPr>
        <p:spPr>
          <a:xfrm>
            <a:off x="4448204" y="811634"/>
            <a:ext cx="3227358" cy="461665"/>
          </a:xfrm>
          <a:prstGeom prst="rect">
            <a:avLst/>
          </a:prstGeom>
          <a:solidFill>
            <a:srgbClr val="FFFF00"/>
          </a:solidFill>
          <a:ln>
            <a:solidFill>
              <a:schemeClr val="tx1"/>
            </a:solidFill>
          </a:ln>
        </p:spPr>
        <p:txBody>
          <a:bodyPr wrap="none">
            <a:spAutoFit/>
          </a:bodyPr>
          <a:lstStyle/>
          <a:p>
            <a:pPr algn="ctr"/>
            <a:r>
              <a:rPr lang="fr-FR" sz="2400" b="1" cap="small" dirty="0">
                <a:solidFill>
                  <a:srgbClr val="FF0000"/>
                </a:solidFill>
                <a:effectLst>
                  <a:outerShdw blurRad="38100" dist="38100" dir="2700000" algn="tl">
                    <a:srgbClr val="000000">
                      <a:alpha val="43137"/>
                    </a:srgbClr>
                  </a:outerShdw>
                </a:effectLst>
              </a:rPr>
              <a:t>BORDURE DE TROTTOIR</a:t>
            </a:r>
            <a:endParaRPr lang="fr-FR" sz="8000" b="1" cap="small" dirty="0">
              <a:solidFill>
                <a:srgbClr val="FF0000"/>
              </a:solidFill>
              <a:effectLst>
                <a:outerShdw blurRad="38100" dist="38100" dir="2700000" algn="tl">
                  <a:srgbClr val="000000">
                    <a:alpha val="43137"/>
                  </a:srgbClr>
                </a:outerShdw>
              </a:effectLst>
            </a:endParaRPr>
          </a:p>
        </p:txBody>
      </p:sp>
      <p:sp>
        <p:nvSpPr>
          <p:cNvPr id="6" name="Rectangle 5"/>
          <p:cNvSpPr/>
          <p:nvPr/>
        </p:nvSpPr>
        <p:spPr>
          <a:xfrm>
            <a:off x="172868" y="1950245"/>
            <a:ext cx="11778019" cy="400110"/>
          </a:xfrm>
          <a:prstGeom prst="rect">
            <a:avLst/>
          </a:prstGeom>
        </p:spPr>
        <p:txBody>
          <a:bodyPr wrap="square">
            <a:spAutoFit/>
          </a:bodyPr>
          <a:lstStyle/>
          <a:p>
            <a:r>
              <a:rPr lang="fr-FR" sz="2000" i="1" dirty="0">
                <a:latin typeface="Arial" panose="020B0604020202020204" pitchFamily="34" charset="0"/>
              </a:rPr>
              <a:t>Les bordures de trottoir de type T sont plus spécialement destinées aux voiries urbaines :</a:t>
            </a:r>
            <a:endParaRPr lang="fr-FR" sz="2000" i="1" dirty="0"/>
          </a:p>
        </p:txBody>
      </p:sp>
      <p:pic>
        <p:nvPicPr>
          <p:cNvPr id="7" name="Image 6"/>
          <p:cNvPicPr>
            <a:picLocks noChangeAspect="1"/>
          </p:cNvPicPr>
          <p:nvPr/>
        </p:nvPicPr>
        <p:blipFill>
          <a:blip r:embed="rId2"/>
          <a:stretch>
            <a:fillRect/>
          </a:stretch>
        </p:blipFill>
        <p:spPr>
          <a:xfrm>
            <a:off x="1362191" y="2487101"/>
            <a:ext cx="8682562" cy="4104768"/>
          </a:xfrm>
          <a:prstGeom prst="rect">
            <a:avLst/>
          </a:prstGeom>
        </p:spPr>
      </p:pic>
      <p:sp>
        <p:nvSpPr>
          <p:cNvPr id="8" name="Rectangle 7"/>
          <p:cNvSpPr/>
          <p:nvPr/>
        </p:nvSpPr>
        <p:spPr>
          <a:xfrm>
            <a:off x="273749" y="1358652"/>
            <a:ext cx="6805684" cy="523220"/>
          </a:xfrm>
          <a:prstGeom prst="rect">
            <a:avLst/>
          </a:prstGeom>
        </p:spPr>
        <p:txBody>
          <a:bodyPr wrap="square">
            <a:spAutoFit/>
          </a:bodyPr>
          <a:lstStyle/>
          <a:p>
            <a:r>
              <a:rPr lang="fr-FR" sz="2800" b="1" dirty="0"/>
              <a:t>Les bordures de trottoir non franchissables</a:t>
            </a:r>
            <a:endParaRPr lang="fr-FR" sz="3200" b="1" dirty="0"/>
          </a:p>
        </p:txBody>
      </p:sp>
    </p:spTree>
    <p:extLst>
      <p:ext uri="{BB962C8B-B14F-4D97-AF65-F5344CB8AC3E}">
        <p14:creationId xmlns:p14="http://schemas.microsoft.com/office/powerpoint/2010/main" val="29679701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5044325" y="158901"/>
            <a:ext cx="2035108" cy="646331"/>
          </a:xfrm>
          <a:prstGeom prst="rect">
            <a:avLst/>
          </a:prstGeom>
          <a:solidFill>
            <a:schemeClr val="accent6">
              <a:lumMod val="60000"/>
              <a:lumOff val="40000"/>
            </a:schemeClr>
          </a:solidFill>
          <a:ln w="28575">
            <a:solidFill>
              <a:schemeClr val="accent2">
                <a:lumMod val="50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3600" b="1" dirty="0"/>
              <a:t>VOIRIE</a:t>
            </a:r>
          </a:p>
        </p:txBody>
      </p:sp>
      <p:sp>
        <p:nvSpPr>
          <p:cNvPr id="5" name="Rectangle 4"/>
          <p:cNvSpPr/>
          <p:nvPr/>
        </p:nvSpPr>
        <p:spPr>
          <a:xfrm>
            <a:off x="4448204" y="811634"/>
            <a:ext cx="3227358" cy="461665"/>
          </a:xfrm>
          <a:prstGeom prst="rect">
            <a:avLst/>
          </a:prstGeom>
          <a:solidFill>
            <a:srgbClr val="FFFF00"/>
          </a:solidFill>
          <a:ln>
            <a:solidFill>
              <a:schemeClr val="tx1"/>
            </a:solidFill>
          </a:ln>
        </p:spPr>
        <p:txBody>
          <a:bodyPr wrap="none">
            <a:spAutoFit/>
          </a:bodyPr>
          <a:lstStyle/>
          <a:p>
            <a:pPr algn="ctr"/>
            <a:r>
              <a:rPr lang="fr-FR" sz="2400" b="1" cap="small" dirty="0">
                <a:solidFill>
                  <a:srgbClr val="FF0000"/>
                </a:solidFill>
                <a:effectLst>
                  <a:outerShdw blurRad="38100" dist="38100" dir="2700000" algn="tl">
                    <a:srgbClr val="000000">
                      <a:alpha val="43137"/>
                    </a:srgbClr>
                  </a:outerShdw>
                </a:effectLst>
              </a:rPr>
              <a:t>BORDURE DE TROTTOIR</a:t>
            </a:r>
            <a:endParaRPr lang="fr-FR" sz="8000" b="1" cap="small" dirty="0">
              <a:solidFill>
                <a:srgbClr val="FF0000"/>
              </a:solidFill>
              <a:effectLst>
                <a:outerShdw blurRad="38100" dist="38100" dir="2700000" algn="tl">
                  <a:srgbClr val="000000">
                    <a:alpha val="43137"/>
                  </a:srgbClr>
                </a:outerShdw>
              </a:effectLst>
            </a:endParaRPr>
          </a:p>
        </p:txBody>
      </p:sp>
      <p:sp>
        <p:nvSpPr>
          <p:cNvPr id="6" name="Rectangle 5"/>
          <p:cNvSpPr/>
          <p:nvPr/>
        </p:nvSpPr>
        <p:spPr>
          <a:xfrm>
            <a:off x="275228" y="1434742"/>
            <a:ext cx="11573301" cy="400110"/>
          </a:xfrm>
          <a:prstGeom prst="rect">
            <a:avLst/>
          </a:prstGeom>
        </p:spPr>
        <p:txBody>
          <a:bodyPr wrap="square">
            <a:spAutoFit/>
          </a:bodyPr>
          <a:lstStyle/>
          <a:p>
            <a:r>
              <a:rPr lang="fr-FR" sz="2000" i="1" dirty="0">
                <a:latin typeface="Arial" panose="020B0604020202020204" pitchFamily="34" charset="0"/>
              </a:rPr>
              <a:t>Les bordures </a:t>
            </a:r>
            <a:r>
              <a:rPr lang="fr-FR" sz="2000" b="1" i="1" dirty="0">
                <a:latin typeface="Arial" panose="020B0604020202020204" pitchFamily="34" charset="0"/>
              </a:rPr>
              <a:t>I1 – I2 </a:t>
            </a:r>
            <a:r>
              <a:rPr lang="fr-FR" sz="2000" i="1" dirty="0">
                <a:latin typeface="Arial" panose="020B0604020202020204" pitchFamily="34" charset="0"/>
              </a:rPr>
              <a:t>sont des bordures destinées à la délimitation des îlots directionnels.</a:t>
            </a:r>
            <a:endParaRPr lang="fr-FR" sz="2000" i="1" dirty="0"/>
          </a:p>
        </p:txBody>
      </p:sp>
      <p:pic>
        <p:nvPicPr>
          <p:cNvPr id="7" name="Image 6"/>
          <p:cNvPicPr>
            <a:picLocks noChangeAspect="1"/>
          </p:cNvPicPr>
          <p:nvPr/>
        </p:nvPicPr>
        <p:blipFill>
          <a:blip r:embed="rId2"/>
          <a:stretch>
            <a:fillRect/>
          </a:stretch>
        </p:blipFill>
        <p:spPr>
          <a:xfrm>
            <a:off x="3746664" y="2057413"/>
            <a:ext cx="4930154" cy="2101755"/>
          </a:xfrm>
          <a:prstGeom prst="rect">
            <a:avLst/>
          </a:prstGeom>
        </p:spPr>
      </p:pic>
      <p:sp>
        <p:nvSpPr>
          <p:cNvPr id="8" name="Rectangle 7"/>
          <p:cNvSpPr/>
          <p:nvPr/>
        </p:nvSpPr>
        <p:spPr>
          <a:xfrm>
            <a:off x="128524" y="4367045"/>
            <a:ext cx="4160113" cy="369332"/>
          </a:xfrm>
          <a:prstGeom prst="rect">
            <a:avLst/>
          </a:prstGeom>
        </p:spPr>
        <p:txBody>
          <a:bodyPr wrap="none">
            <a:spAutoFit/>
          </a:bodyPr>
          <a:lstStyle/>
          <a:p>
            <a:r>
              <a:rPr lang="fr-FR" b="1" dirty="0">
                <a:latin typeface="Arial" panose="020B0604020202020204" pitchFamily="34" charset="0"/>
              </a:rPr>
              <a:t>Les bordures inclinées ou arrondies</a:t>
            </a:r>
            <a:endParaRPr lang="fr-FR" dirty="0"/>
          </a:p>
        </p:txBody>
      </p:sp>
      <p:sp>
        <p:nvSpPr>
          <p:cNvPr id="9" name="Rectangle 8"/>
          <p:cNvSpPr/>
          <p:nvPr/>
        </p:nvSpPr>
        <p:spPr>
          <a:xfrm>
            <a:off x="107699" y="5034297"/>
            <a:ext cx="6456874" cy="1015663"/>
          </a:xfrm>
          <a:prstGeom prst="rect">
            <a:avLst/>
          </a:prstGeom>
        </p:spPr>
        <p:txBody>
          <a:bodyPr wrap="square">
            <a:spAutoFit/>
          </a:bodyPr>
          <a:lstStyle/>
          <a:p>
            <a:pPr algn="just"/>
            <a:r>
              <a:rPr lang="fr-FR" sz="2000" i="1" dirty="0">
                <a:latin typeface="Arial" panose="020B0604020202020204" pitchFamily="34" charset="0"/>
              </a:rPr>
              <a:t>Les bordures P1 – P2 et P3 sont utilisées pour délimiter des espaces de stationnement, des allées piétonnes, des espaces verts, des terrains de loisirs, de sports.</a:t>
            </a:r>
          </a:p>
        </p:txBody>
      </p:sp>
      <p:pic>
        <p:nvPicPr>
          <p:cNvPr id="10" name="Image 9"/>
          <p:cNvPicPr>
            <a:picLocks noChangeAspect="1"/>
          </p:cNvPicPr>
          <p:nvPr/>
        </p:nvPicPr>
        <p:blipFill>
          <a:blip r:embed="rId3"/>
          <a:stretch>
            <a:fillRect/>
          </a:stretch>
        </p:blipFill>
        <p:spPr>
          <a:xfrm>
            <a:off x="6974688" y="4367045"/>
            <a:ext cx="4352954" cy="2464502"/>
          </a:xfrm>
          <a:prstGeom prst="rect">
            <a:avLst/>
          </a:prstGeom>
        </p:spPr>
      </p:pic>
    </p:spTree>
    <p:extLst>
      <p:ext uri="{BB962C8B-B14F-4D97-AF65-F5344CB8AC3E}">
        <p14:creationId xmlns:p14="http://schemas.microsoft.com/office/powerpoint/2010/main" val="23069784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4303197" y="145254"/>
            <a:ext cx="3339549" cy="646331"/>
          </a:xfrm>
          <a:prstGeom prst="rect">
            <a:avLst/>
          </a:prstGeom>
          <a:solidFill>
            <a:schemeClr val="accent6">
              <a:lumMod val="60000"/>
              <a:lumOff val="40000"/>
            </a:schemeClr>
          </a:solidFill>
          <a:ln w="28575">
            <a:solidFill>
              <a:schemeClr val="accent2">
                <a:lumMod val="50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3600" b="1" dirty="0"/>
              <a:t>GENERALITES</a:t>
            </a:r>
            <a:endParaRPr lang="fr-FR" sz="11500" b="1" cap="small" dirty="0">
              <a:solidFill>
                <a:schemeClr val="tx1"/>
              </a:solidFill>
            </a:endParaRPr>
          </a:p>
        </p:txBody>
      </p:sp>
      <p:sp>
        <p:nvSpPr>
          <p:cNvPr id="5" name="ZoneTexte 4"/>
          <p:cNvSpPr txBox="1"/>
          <p:nvPr/>
        </p:nvSpPr>
        <p:spPr>
          <a:xfrm>
            <a:off x="597917" y="1203769"/>
            <a:ext cx="10975384" cy="4893647"/>
          </a:xfrm>
          <a:prstGeom prst="rect">
            <a:avLst/>
          </a:prstGeom>
          <a:ln w="38100">
            <a:solidFill>
              <a:schemeClr val="tx1"/>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just"/>
            <a:endParaRPr lang="fr-FR" sz="2400" dirty="0">
              <a:latin typeface="Arial" panose="020B0604020202020204" pitchFamily="34" charset="0"/>
              <a:cs typeface="Arial" panose="020B0604020202020204" pitchFamily="34" charset="0"/>
            </a:endParaRPr>
          </a:p>
          <a:p>
            <a:pPr algn="just"/>
            <a:r>
              <a:rPr lang="fr-FR" sz="2400" dirty="0">
                <a:latin typeface="Arial" panose="020B0604020202020204" pitchFamily="34" charset="0"/>
                <a:cs typeface="Arial" panose="020B0604020202020204" pitchFamily="34" charset="0"/>
              </a:rPr>
              <a:t>Voirie &amp; réseau divers (VRD). Par ce terme, on désigne la réalisation des voies d'accès, la mise en œuvre des réseaux d'alimentation en eau, en électricité et en télécommunication.</a:t>
            </a:r>
          </a:p>
          <a:p>
            <a:pPr algn="just"/>
            <a:endParaRPr lang="fr-FR" sz="2400" dirty="0">
              <a:latin typeface="Arial" panose="020B0604020202020204" pitchFamily="34" charset="0"/>
              <a:cs typeface="Arial" panose="020B0604020202020204" pitchFamily="34" charset="0"/>
            </a:endParaRPr>
          </a:p>
          <a:p>
            <a:pPr algn="just"/>
            <a:r>
              <a:rPr lang="fr-FR" sz="2400" dirty="0">
                <a:latin typeface="Arial" panose="020B0604020202020204" pitchFamily="34" charset="0"/>
                <a:cs typeface="Arial" panose="020B0604020202020204" pitchFamily="34" charset="0"/>
              </a:rPr>
              <a:t>Les VRD concernent aussi la construction et l'entretien des réseaux d'évacuation d'eau de pluie, ou d'eaux usées. Ces réseaux permettent à un terrain de recevoir une construction,</a:t>
            </a:r>
          </a:p>
          <a:p>
            <a:pPr algn="just"/>
            <a:endParaRPr lang="fr-FR" sz="2400" dirty="0">
              <a:latin typeface="Arial" panose="020B0604020202020204" pitchFamily="34" charset="0"/>
              <a:cs typeface="Arial" panose="020B0604020202020204" pitchFamily="34" charset="0"/>
            </a:endParaRPr>
          </a:p>
          <a:p>
            <a:pPr algn="just"/>
            <a:r>
              <a:rPr lang="fr-FR" sz="2400" dirty="0">
                <a:latin typeface="Arial" panose="020B0604020202020204" pitchFamily="34" charset="0"/>
                <a:cs typeface="Arial" panose="020B0604020202020204" pitchFamily="34" charset="0"/>
              </a:rPr>
              <a:t>Le plan topographique est un document de base pour toute étude de V.R.D</a:t>
            </a:r>
            <a:r>
              <a:rPr lang="fr-FR" sz="2400" b="1" dirty="0">
                <a:latin typeface="Arial" panose="020B0604020202020204" pitchFamily="34" charset="0"/>
                <a:cs typeface="Arial" panose="020B0604020202020204" pitchFamily="34" charset="0"/>
              </a:rPr>
              <a:t>, </a:t>
            </a:r>
            <a:r>
              <a:rPr lang="fr-FR" sz="2400" dirty="0">
                <a:latin typeface="Arial" panose="020B0604020202020204" pitchFamily="34" charset="0"/>
                <a:cs typeface="Arial" panose="020B0604020202020204" pitchFamily="34" charset="0"/>
              </a:rPr>
              <a:t>il présente tous les détails planimétriques et altimétriques figurant dans la zone d’étude.</a:t>
            </a:r>
          </a:p>
          <a:p>
            <a:pPr algn="just"/>
            <a:endParaRPr lang="fr-FR"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35105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5044325" y="158901"/>
            <a:ext cx="2035108" cy="646331"/>
          </a:xfrm>
          <a:prstGeom prst="rect">
            <a:avLst/>
          </a:prstGeom>
          <a:solidFill>
            <a:schemeClr val="accent6">
              <a:lumMod val="60000"/>
              <a:lumOff val="40000"/>
            </a:schemeClr>
          </a:solidFill>
          <a:ln w="28575">
            <a:solidFill>
              <a:schemeClr val="accent2">
                <a:lumMod val="50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3600" b="1" dirty="0"/>
              <a:t>VOIRIE</a:t>
            </a:r>
          </a:p>
        </p:txBody>
      </p:sp>
      <p:sp>
        <p:nvSpPr>
          <p:cNvPr id="5" name="Rectangle 4"/>
          <p:cNvSpPr/>
          <p:nvPr/>
        </p:nvSpPr>
        <p:spPr>
          <a:xfrm>
            <a:off x="3514169" y="811634"/>
            <a:ext cx="5095434" cy="461665"/>
          </a:xfrm>
          <a:prstGeom prst="rect">
            <a:avLst/>
          </a:prstGeom>
          <a:solidFill>
            <a:srgbClr val="FFFF00"/>
          </a:solidFill>
          <a:ln>
            <a:solidFill>
              <a:schemeClr val="tx1"/>
            </a:solidFill>
          </a:ln>
        </p:spPr>
        <p:txBody>
          <a:bodyPr wrap="none">
            <a:spAutoFit/>
          </a:bodyPr>
          <a:lstStyle/>
          <a:p>
            <a:pPr algn="ctr"/>
            <a:r>
              <a:rPr lang="fr-FR" sz="2400" b="1" cap="small" dirty="0">
                <a:solidFill>
                  <a:srgbClr val="FF0000"/>
                </a:solidFill>
                <a:effectLst>
                  <a:outerShdw blurRad="38100" dist="38100" dir="2700000" algn="tl">
                    <a:srgbClr val="000000">
                      <a:alpha val="43137"/>
                    </a:srgbClr>
                  </a:outerShdw>
                </a:effectLst>
              </a:rPr>
              <a:t>BORDURE DE TROTTOIR &amp; CANIVEAUX</a:t>
            </a:r>
            <a:endParaRPr lang="fr-FR" sz="8000" b="1" cap="small" dirty="0">
              <a:solidFill>
                <a:srgbClr val="FF0000"/>
              </a:solidFill>
              <a:effectLst>
                <a:outerShdw blurRad="38100" dist="38100" dir="2700000" algn="tl">
                  <a:srgbClr val="000000">
                    <a:alpha val="43137"/>
                  </a:srgbClr>
                </a:outerShdw>
              </a:effectLst>
            </a:endParaRPr>
          </a:p>
        </p:txBody>
      </p:sp>
      <p:sp>
        <p:nvSpPr>
          <p:cNvPr id="6" name="Rectangle 5"/>
          <p:cNvSpPr/>
          <p:nvPr/>
        </p:nvSpPr>
        <p:spPr>
          <a:xfrm>
            <a:off x="273749" y="1290412"/>
            <a:ext cx="6805684" cy="523220"/>
          </a:xfrm>
          <a:prstGeom prst="rect">
            <a:avLst/>
          </a:prstGeom>
        </p:spPr>
        <p:txBody>
          <a:bodyPr wrap="square">
            <a:spAutoFit/>
          </a:bodyPr>
          <a:lstStyle/>
          <a:p>
            <a:r>
              <a:rPr lang="fr-FR" sz="2800" b="1" dirty="0"/>
              <a:t>Les bordures de trottoir franchissables</a:t>
            </a:r>
            <a:endParaRPr lang="fr-FR" sz="3200" b="1" dirty="0"/>
          </a:p>
        </p:txBody>
      </p:sp>
      <p:sp>
        <p:nvSpPr>
          <p:cNvPr id="7" name="Rectangle 6"/>
          <p:cNvSpPr/>
          <p:nvPr/>
        </p:nvSpPr>
        <p:spPr>
          <a:xfrm>
            <a:off x="245661" y="1776153"/>
            <a:ext cx="9389660" cy="400110"/>
          </a:xfrm>
          <a:prstGeom prst="rect">
            <a:avLst/>
          </a:prstGeom>
        </p:spPr>
        <p:txBody>
          <a:bodyPr wrap="square">
            <a:spAutoFit/>
          </a:bodyPr>
          <a:lstStyle/>
          <a:p>
            <a:r>
              <a:rPr lang="fr-FR" sz="2000" i="1" dirty="0">
                <a:latin typeface="Arial" panose="020B0604020202020204" pitchFamily="34" charset="0"/>
              </a:rPr>
              <a:t>Les bordures de type </a:t>
            </a:r>
            <a:r>
              <a:rPr lang="fr-FR" sz="2000" b="1" i="1" dirty="0">
                <a:latin typeface="Arial" panose="020B0604020202020204" pitchFamily="34" charset="0"/>
              </a:rPr>
              <a:t>A1 et A2 </a:t>
            </a:r>
            <a:r>
              <a:rPr lang="fr-FR" sz="2000" i="1" dirty="0">
                <a:latin typeface="Arial" panose="020B0604020202020204" pitchFamily="34" charset="0"/>
              </a:rPr>
              <a:t>sont des bordures d’accotement franchissables</a:t>
            </a:r>
            <a:endParaRPr lang="fr-FR" sz="2000" i="1" dirty="0"/>
          </a:p>
        </p:txBody>
      </p:sp>
      <p:pic>
        <p:nvPicPr>
          <p:cNvPr id="8" name="Image 7"/>
          <p:cNvPicPr>
            <a:picLocks noChangeAspect="1"/>
          </p:cNvPicPr>
          <p:nvPr/>
        </p:nvPicPr>
        <p:blipFill>
          <a:blip r:embed="rId2"/>
          <a:stretch>
            <a:fillRect/>
          </a:stretch>
        </p:blipFill>
        <p:spPr>
          <a:xfrm>
            <a:off x="3451102" y="2118039"/>
            <a:ext cx="3999514" cy="2221949"/>
          </a:xfrm>
          <a:prstGeom prst="rect">
            <a:avLst/>
          </a:prstGeom>
        </p:spPr>
      </p:pic>
      <p:sp>
        <p:nvSpPr>
          <p:cNvPr id="9" name="Rectangle 8"/>
          <p:cNvSpPr/>
          <p:nvPr/>
        </p:nvSpPr>
        <p:spPr>
          <a:xfrm>
            <a:off x="245661" y="4374733"/>
            <a:ext cx="11777224" cy="1015663"/>
          </a:xfrm>
          <a:prstGeom prst="rect">
            <a:avLst/>
          </a:prstGeom>
        </p:spPr>
        <p:txBody>
          <a:bodyPr wrap="square">
            <a:spAutoFit/>
          </a:bodyPr>
          <a:lstStyle/>
          <a:p>
            <a:pPr algn="just"/>
            <a:r>
              <a:rPr lang="fr-FR" sz="2000" i="1" dirty="0">
                <a:latin typeface="Arial" panose="020B0604020202020204" pitchFamily="34" charset="0"/>
              </a:rPr>
              <a:t>Les bordures CS1 – CS2 sont des caniveaux à simple pente destinés à être utilisés, soit avec des bordures de type A, soit avec des bordures de type T. Les bordures CS1 et CS2 sont les plus fréquemment utilisées.</a:t>
            </a:r>
          </a:p>
        </p:txBody>
      </p:sp>
      <p:pic>
        <p:nvPicPr>
          <p:cNvPr id="10" name="Image 9"/>
          <p:cNvPicPr>
            <a:picLocks noChangeAspect="1"/>
          </p:cNvPicPr>
          <p:nvPr/>
        </p:nvPicPr>
        <p:blipFill>
          <a:blip r:embed="rId3"/>
          <a:stretch>
            <a:fillRect/>
          </a:stretch>
        </p:blipFill>
        <p:spPr>
          <a:xfrm>
            <a:off x="3441508" y="5104263"/>
            <a:ext cx="4234054" cy="1716879"/>
          </a:xfrm>
          <a:prstGeom prst="rect">
            <a:avLst/>
          </a:prstGeom>
        </p:spPr>
      </p:pic>
    </p:spTree>
    <p:extLst>
      <p:ext uri="{BB962C8B-B14F-4D97-AF65-F5344CB8AC3E}">
        <p14:creationId xmlns:p14="http://schemas.microsoft.com/office/powerpoint/2010/main" val="250991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5044325" y="158901"/>
            <a:ext cx="2035108" cy="646331"/>
          </a:xfrm>
          <a:prstGeom prst="rect">
            <a:avLst/>
          </a:prstGeom>
          <a:solidFill>
            <a:schemeClr val="accent6">
              <a:lumMod val="60000"/>
              <a:lumOff val="40000"/>
            </a:schemeClr>
          </a:solidFill>
          <a:ln w="28575">
            <a:solidFill>
              <a:schemeClr val="accent2">
                <a:lumMod val="50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3600" b="1" dirty="0"/>
              <a:t>VOIRIE</a:t>
            </a:r>
          </a:p>
        </p:txBody>
      </p:sp>
      <p:sp>
        <p:nvSpPr>
          <p:cNvPr id="6" name="Rectangle 5"/>
          <p:cNvSpPr/>
          <p:nvPr/>
        </p:nvSpPr>
        <p:spPr>
          <a:xfrm>
            <a:off x="304799" y="1466081"/>
            <a:ext cx="11568753" cy="707886"/>
          </a:xfrm>
          <a:prstGeom prst="rect">
            <a:avLst/>
          </a:prstGeom>
        </p:spPr>
        <p:txBody>
          <a:bodyPr wrap="square">
            <a:spAutoFit/>
          </a:bodyPr>
          <a:lstStyle/>
          <a:p>
            <a:r>
              <a:rPr lang="fr-FR" sz="2000" i="1" dirty="0">
                <a:latin typeface="Arial" panose="020B0604020202020204" pitchFamily="34" charset="0"/>
              </a:rPr>
              <a:t>Les bordures </a:t>
            </a:r>
            <a:r>
              <a:rPr lang="fr-FR" sz="2000" b="1" i="1" dirty="0">
                <a:latin typeface="Arial" panose="020B0604020202020204" pitchFamily="34" charset="0"/>
              </a:rPr>
              <a:t>AC1 et AC2 </a:t>
            </a:r>
            <a:r>
              <a:rPr lang="fr-FR" sz="2000" i="1" dirty="0">
                <a:latin typeface="Arial" panose="020B0604020202020204" pitchFamily="34" charset="0"/>
              </a:rPr>
              <a:t>sont des bordures d’accotement franchissables avec caniveau simple pente intégrée.</a:t>
            </a:r>
            <a:endParaRPr lang="fr-FR" sz="2000" i="1" dirty="0"/>
          </a:p>
        </p:txBody>
      </p:sp>
      <p:pic>
        <p:nvPicPr>
          <p:cNvPr id="7" name="Image 6"/>
          <p:cNvPicPr>
            <a:picLocks noChangeAspect="1"/>
          </p:cNvPicPr>
          <p:nvPr/>
        </p:nvPicPr>
        <p:blipFill>
          <a:blip r:embed="rId2"/>
          <a:stretch>
            <a:fillRect/>
          </a:stretch>
        </p:blipFill>
        <p:spPr>
          <a:xfrm>
            <a:off x="4448203" y="1883392"/>
            <a:ext cx="3022787" cy="1992572"/>
          </a:xfrm>
          <a:prstGeom prst="rect">
            <a:avLst/>
          </a:prstGeom>
        </p:spPr>
      </p:pic>
      <p:sp>
        <p:nvSpPr>
          <p:cNvPr id="8" name="Rectangle 7"/>
          <p:cNvSpPr/>
          <p:nvPr/>
        </p:nvSpPr>
        <p:spPr>
          <a:xfrm>
            <a:off x="304799" y="3957850"/>
            <a:ext cx="10995546" cy="400110"/>
          </a:xfrm>
          <a:prstGeom prst="rect">
            <a:avLst/>
          </a:prstGeom>
        </p:spPr>
        <p:txBody>
          <a:bodyPr wrap="square">
            <a:spAutoFit/>
          </a:bodyPr>
          <a:lstStyle/>
          <a:p>
            <a:r>
              <a:rPr lang="fr-FR" sz="2000" i="1" dirty="0">
                <a:latin typeface="Arial" panose="020B0604020202020204" pitchFamily="34" charset="0"/>
              </a:rPr>
              <a:t>Les bordures </a:t>
            </a:r>
            <a:r>
              <a:rPr lang="fr-FR" sz="2000" b="1" i="1" dirty="0">
                <a:latin typeface="Arial" panose="020B0604020202020204" pitchFamily="34" charset="0"/>
              </a:rPr>
              <a:t>CC1 et CC2 </a:t>
            </a:r>
            <a:r>
              <a:rPr lang="fr-FR" sz="2000" i="1" dirty="0">
                <a:latin typeface="Arial" panose="020B0604020202020204" pitchFamily="34" charset="0"/>
              </a:rPr>
              <a:t>sont des caniveaux  à double pente.</a:t>
            </a:r>
            <a:endParaRPr lang="fr-FR" sz="2000" i="1" dirty="0"/>
          </a:p>
        </p:txBody>
      </p:sp>
      <p:pic>
        <p:nvPicPr>
          <p:cNvPr id="9" name="Image 8"/>
          <p:cNvPicPr>
            <a:picLocks noChangeAspect="1"/>
          </p:cNvPicPr>
          <p:nvPr/>
        </p:nvPicPr>
        <p:blipFill>
          <a:blip r:embed="rId3"/>
          <a:stretch>
            <a:fillRect/>
          </a:stretch>
        </p:blipFill>
        <p:spPr>
          <a:xfrm>
            <a:off x="3415137" y="4671217"/>
            <a:ext cx="6082395" cy="1552510"/>
          </a:xfrm>
          <a:prstGeom prst="rect">
            <a:avLst/>
          </a:prstGeom>
        </p:spPr>
      </p:pic>
      <p:sp>
        <p:nvSpPr>
          <p:cNvPr id="10" name="Rectangle 9"/>
          <p:cNvSpPr/>
          <p:nvPr/>
        </p:nvSpPr>
        <p:spPr>
          <a:xfrm>
            <a:off x="3514169" y="811634"/>
            <a:ext cx="5095434" cy="461665"/>
          </a:xfrm>
          <a:prstGeom prst="rect">
            <a:avLst/>
          </a:prstGeom>
          <a:solidFill>
            <a:srgbClr val="FFFF00"/>
          </a:solidFill>
          <a:ln>
            <a:solidFill>
              <a:schemeClr val="tx1"/>
            </a:solidFill>
          </a:ln>
        </p:spPr>
        <p:txBody>
          <a:bodyPr wrap="none">
            <a:spAutoFit/>
          </a:bodyPr>
          <a:lstStyle/>
          <a:p>
            <a:pPr algn="ctr"/>
            <a:r>
              <a:rPr lang="fr-FR" sz="2400" b="1" cap="small" dirty="0">
                <a:solidFill>
                  <a:srgbClr val="FF0000"/>
                </a:solidFill>
                <a:effectLst>
                  <a:outerShdw blurRad="38100" dist="38100" dir="2700000" algn="tl">
                    <a:srgbClr val="000000">
                      <a:alpha val="43137"/>
                    </a:srgbClr>
                  </a:outerShdw>
                </a:effectLst>
              </a:rPr>
              <a:t>BORDURE DE TROTTOIR &amp; CANIVEAUX</a:t>
            </a:r>
            <a:endParaRPr lang="fr-FR" sz="8000" b="1" cap="small"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2024878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5044325" y="158901"/>
            <a:ext cx="2035108" cy="646331"/>
          </a:xfrm>
          <a:prstGeom prst="rect">
            <a:avLst/>
          </a:prstGeom>
          <a:solidFill>
            <a:schemeClr val="accent6">
              <a:lumMod val="60000"/>
              <a:lumOff val="40000"/>
            </a:schemeClr>
          </a:solidFill>
          <a:ln w="28575">
            <a:solidFill>
              <a:schemeClr val="accent2">
                <a:lumMod val="50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3600" b="1" dirty="0"/>
              <a:t>VOIRIE</a:t>
            </a:r>
          </a:p>
        </p:txBody>
      </p:sp>
      <p:graphicFrame>
        <p:nvGraphicFramePr>
          <p:cNvPr id="9" name="Objet 8"/>
          <p:cNvGraphicFramePr>
            <a:graphicFrameLocks noChangeAspect="1"/>
          </p:cNvGraphicFramePr>
          <p:nvPr>
            <p:extLst>
              <p:ext uri="{D42A27DB-BD31-4B8C-83A1-F6EECF244321}">
                <p14:modId xmlns:p14="http://schemas.microsoft.com/office/powerpoint/2010/main" val="505286613"/>
              </p:ext>
            </p:extLst>
          </p:nvPr>
        </p:nvGraphicFramePr>
        <p:xfrm>
          <a:off x="-2063375" y="1494194"/>
          <a:ext cx="11578163" cy="4396759"/>
        </p:xfrm>
        <a:graphic>
          <a:graphicData uri="http://schemas.openxmlformats.org/presentationml/2006/ole">
            <mc:AlternateContent xmlns:mc="http://schemas.openxmlformats.org/markup-compatibility/2006">
              <mc:Choice xmlns:v="urn:schemas-microsoft-com:vml" Requires="v">
                <p:oleObj name="AutoCAD Drawing" r:id="rId2" imgW="12477600" imgH="4724280" progId="AutoCAD.Drawing.17">
                  <p:embed/>
                </p:oleObj>
              </mc:Choice>
              <mc:Fallback>
                <p:oleObj name="AutoCAD Drawing" r:id="rId2" imgW="12477600" imgH="4724280" progId="AutoCAD.Drawing.17">
                  <p:embed/>
                  <p:pic>
                    <p:nvPicPr>
                      <p:cNvPr id="0" name=""/>
                      <p:cNvPicPr/>
                      <p:nvPr/>
                    </p:nvPicPr>
                    <p:blipFill>
                      <a:blip r:embed="rId3"/>
                      <a:stretch>
                        <a:fillRect/>
                      </a:stretch>
                    </p:blipFill>
                    <p:spPr>
                      <a:xfrm>
                        <a:off x="-2063375" y="1494194"/>
                        <a:ext cx="11578163" cy="4396759"/>
                      </a:xfrm>
                      <a:prstGeom prst="rect">
                        <a:avLst/>
                      </a:prstGeom>
                    </p:spPr>
                  </p:pic>
                </p:oleObj>
              </mc:Fallback>
            </mc:AlternateContent>
          </a:graphicData>
        </a:graphic>
      </p:graphicFrame>
      <p:graphicFrame>
        <p:nvGraphicFramePr>
          <p:cNvPr id="10" name="Objet 9"/>
          <p:cNvGraphicFramePr>
            <a:graphicFrameLocks noChangeAspect="1"/>
          </p:cNvGraphicFramePr>
          <p:nvPr>
            <p:extLst>
              <p:ext uri="{D42A27DB-BD31-4B8C-83A1-F6EECF244321}">
                <p14:modId xmlns:p14="http://schemas.microsoft.com/office/powerpoint/2010/main" val="1654283456"/>
              </p:ext>
            </p:extLst>
          </p:nvPr>
        </p:nvGraphicFramePr>
        <p:xfrm>
          <a:off x="4488597" y="2153493"/>
          <a:ext cx="8128000" cy="3078163"/>
        </p:xfrm>
        <a:graphic>
          <a:graphicData uri="http://schemas.openxmlformats.org/presentationml/2006/ole">
            <mc:AlternateContent xmlns:mc="http://schemas.openxmlformats.org/markup-compatibility/2006">
              <mc:Choice xmlns:v="urn:schemas-microsoft-com:vml" Requires="v">
                <p:oleObj name="AutoCAD Drawing" r:id="rId4" imgW="12477600" imgH="4724280" progId="AutoCAD.Drawing.17">
                  <p:embed/>
                </p:oleObj>
              </mc:Choice>
              <mc:Fallback>
                <p:oleObj name="AutoCAD Drawing" r:id="rId4" imgW="12477600" imgH="4724280" progId="AutoCAD.Drawing.17">
                  <p:embed/>
                  <p:pic>
                    <p:nvPicPr>
                      <p:cNvPr id="0" name=""/>
                      <p:cNvPicPr/>
                      <p:nvPr/>
                    </p:nvPicPr>
                    <p:blipFill>
                      <a:blip r:embed="rId5"/>
                      <a:stretch>
                        <a:fillRect/>
                      </a:stretch>
                    </p:blipFill>
                    <p:spPr>
                      <a:xfrm>
                        <a:off x="4488597" y="2153493"/>
                        <a:ext cx="8128000" cy="3078163"/>
                      </a:xfrm>
                      <a:prstGeom prst="rect">
                        <a:avLst/>
                      </a:prstGeom>
                    </p:spPr>
                  </p:pic>
                </p:oleObj>
              </mc:Fallback>
            </mc:AlternateContent>
          </a:graphicData>
        </a:graphic>
      </p:graphicFrame>
      <p:sp>
        <p:nvSpPr>
          <p:cNvPr id="7" name="Rectangle 6"/>
          <p:cNvSpPr/>
          <p:nvPr/>
        </p:nvSpPr>
        <p:spPr>
          <a:xfrm>
            <a:off x="3514169" y="811634"/>
            <a:ext cx="5095434" cy="461665"/>
          </a:xfrm>
          <a:prstGeom prst="rect">
            <a:avLst/>
          </a:prstGeom>
          <a:solidFill>
            <a:srgbClr val="FFFF00"/>
          </a:solidFill>
          <a:ln>
            <a:solidFill>
              <a:schemeClr val="tx1"/>
            </a:solidFill>
          </a:ln>
        </p:spPr>
        <p:txBody>
          <a:bodyPr wrap="none">
            <a:spAutoFit/>
          </a:bodyPr>
          <a:lstStyle/>
          <a:p>
            <a:pPr algn="ctr"/>
            <a:r>
              <a:rPr lang="fr-FR" sz="2400" b="1" cap="small" dirty="0">
                <a:solidFill>
                  <a:srgbClr val="FF0000"/>
                </a:solidFill>
                <a:effectLst>
                  <a:outerShdw blurRad="38100" dist="38100" dir="2700000" algn="tl">
                    <a:srgbClr val="000000">
                      <a:alpha val="43137"/>
                    </a:srgbClr>
                  </a:outerShdw>
                </a:effectLst>
              </a:rPr>
              <a:t>BORDURE DE TROTTOIR &amp; CANIVEAUX</a:t>
            </a:r>
            <a:endParaRPr lang="fr-FR" sz="8000" b="1" cap="small"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5958469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5142731" y="158901"/>
            <a:ext cx="1838295" cy="646331"/>
          </a:xfrm>
          <a:prstGeom prst="rect">
            <a:avLst/>
          </a:prstGeom>
          <a:solidFill>
            <a:schemeClr val="accent6">
              <a:lumMod val="60000"/>
              <a:lumOff val="40000"/>
            </a:schemeClr>
          </a:solidFill>
          <a:ln w="28575">
            <a:solidFill>
              <a:schemeClr val="accent2">
                <a:lumMod val="50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3600" b="1" dirty="0"/>
              <a:t>VOIRIE</a:t>
            </a:r>
            <a:endParaRPr lang="fr-FR" sz="11500" b="1" cap="small" dirty="0">
              <a:solidFill>
                <a:schemeClr val="tx1"/>
              </a:solidFill>
            </a:endParaRPr>
          </a:p>
        </p:txBody>
      </p:sp>
      <p:sp>
        <p:nvSpPr>
          <p:cNvPr id="8" name="Rectangle 7"/>
          <p:cNvSpPr/>
          <p:nvPr/>
        </p:nvSpPr>
        <p:spPr>
          <a:xfrm>
            <a:off x="5044324" y="811634"/>
            <a:ext cx="2035109" cy="461665"/>
          </a:xfrm>
          <a:prstGeom prst="rect">
            <a:avLst/>
          </a:prstGeom>
          <a:solidFill>
            <a:srgbClr val="FFFF00"/>
          </a:solidFill>
          <a:ln>
            <a:solidFill>
              <a:schemeClr val="tx1"/>
            </a:solidFill>
          </a:ln>
        </p:spPr>
        <p:txBody>
          <a:bodyPr wrap="none">
            <a:spAutoFit/>
          </a:bodyPr>
          <a:lstStyle/>
          <a:p>
            <a:pPr algn="ctr"/>
            <a:r>
              <a:rPr lang="fr-FR" sz="2400" b="1" cap="small" dirty="0">
                <a:solidFill>
                  <a:srgbClr val="FF0000"/>
                </a:solidFill>
                <a:effectLst>
                  <a:outerShdw blurRad="38100" dist="38100" dir="2700000" algn="tl">
                    <a:srgbClr val="000000">
                      <a:alpha val="43137"/>
                    </a:srgbClr>
                  </a:outerShdw>
                </a:effectLst>
              </a:rPr>
              <a:t>VOIE URBAINE</a:t>
            </a:r>
            <a:endParaRPr lang="fr-FR" sz="8000" b="1" cap="small" dirty="0">
              <a:solidFill>
                <a:srgbClr val="FF0000"/>
              </a:solidFill>
              <a:effectLst>
                <a:outerShdw blurRad="38100" dist="38100" dir="2700000" algn="tl">
                  <a:srgbClr val="000000">
                    <a:alpha val="43137"/>
                  </a:srgbClr>
                </a:outerShdw>
              </a:effectLst>
            </a:endParaRPr>
          </a:p>
        </p:txBody>
      </p:sp>
      <p:sp>
        <p:nvSpPr>
          <p:cNvPr id="9" name="Rectangle 8"/>
          <p:cNvSpPr/>
          <p:nvPr/>
        </p:nvSpPr>
        <p:spPr>
          <a:xfrm>
            <a:off x="116001" y="1273299"/>
            <a:ext cx="11891754" cy="5693866"/>
          </a:xfrm>
          <a:prstGeom prst="rect">
            <a:avLst/>
          </a:prstGeom>
        </p:spPr>
        <p:txBody>
          <a:bodyPr wrap="square">
            <a:spAutoFit/>
          </a:bodyPr>
          <a:lstStyle/>
          <a:p>
            <a:pPr marL="285750" indent="-285750" algn="just">
              <a:spcBef>
                <a:spcPts val="600"/>
              </a:spcBef>
              <a:spcAft>
                <a:spcPts val="600"/>
              </a:spcAft>
              <a:buFont typeface="Arial" panose="020B0604020202020204" pitchFamily="34" charset="0"/>
              <a:buChar char="•"/>
            </a:pPr>
            <a:r>
              <a:rPr lang="fr-FR" sz="2200" dirty="0">
                <a:latin typeface="Arial" panose="020B0604020202020204" pitchFamily="34" charset="0"/>
                <a:cs typeface="Arial" panose="020B0604020202020204" pitchFamily="34" charset="0"/>
              </a:rPr>
              <a:t>L’emprise : C’est la partie du terrain délimité par les bâtis et formée par la chaussée et trottoirs.</a:t>
            </a:r>
          </a:p>
          <a:p>
            <a:pPr marL="285750" indent="-285750" algn="just">
              <a:spcBef>
                <a:spcPts val="600"/>
              </a:spcBef>
              <a:spcAft>
                <a:spcPts val="600"/>
              </a:spcAft>
              <a:buFont typeface="Arial" panose="020B0604020202020204" pitchFamily="34" charset="0"/>
              <a:buChar char="•"/>
            </a:pPr>
            <a:r>
              <a:rPr lang="fr-FR" sz="2200" dirty="0">
                <a:latin typeface="Arial" panose="020B0604020202020204" pitchFamily="34" charset="0"/>
                <a:cs typeface="Arial" panose="020B0604020202020204" pitchFamily="34" charset="0"/>
              </a:rPr>
              <a:t>La chaussée : Au sens géométrique c’est l’aire aménagée pour la circulation des véhicules.</a:t>
            </a:r>
          </a:p>
          <a:p>
            <a:pPr marL="285750" indent="-285750" algn="just">
              <a:spcBef>
                <a:spcPts val="600"/>
              </a:spcBef>
              <a:spcAft>
                <a:spcPts val="600"/>
              </a:spcAft>
              <a:buFont typeface="Arial" panose="020B0604020202020204" pitchFamily="34" charset="0"/>
              <a:buChar char="•"/>
            </a:pPr>
            <a:r>
              <a:rPr lang="fr-FR" sz="2200" dirty="0">
                <a:latin typeface="Arial" panose="020B0604020202020204" pitchFamily="34" charset="0"/>
                <a:cs typeface="Arial" panose="020B0604020202020204" pitchFamily="34" charset="0"/>
              </a:rPr>
              <a:t>Les trottoirs : C’est l’espace aménagé pour la circulation des piétons, Ils ont un dévers de 2% afin de permettre l’évacuation de l’eau vers les caniveaux.</a:t>
            </a:r>
          </a:p>
          <a:p>
            <a:pPr marL="285750" indent="-285750" algn="just">
              <a:spcBef>
                <a:spcPts val="600"/>
              </a:spcBef>
              <a:spcAft>
                <a:spcPts val="600"/>
              </a:spcAft>
              <a:buFont typeface="Arial" panose="020B0604020202020204" pitchFamily="34" charset="0"/>
              <a:buChar char="•"/>
            </a:pPr>
            <a:r>
              <a:rPr lang="fr-FR" sz="2200" dirty="0">
                <a:latin typeface="Arial" panose="020B0604020202020204" pitchFamily="34" charset="0"/>
                <a:cs typeface="Arial" panose="020B0604020202020204" pitchFamily="34" charset="0"/>
              </a:rPr>
              <a:t>Les avaloirs : sont des ouvrages destinés à collecter en surface les eaux de ruissellement.</a:t>
            </a:r>
          </a:p>
          <a:p>
            <a:pPr marL="285750" indent="-285750" algn="just">
              <a:spcBef>
                <a:spcPts val="600"/>
              </a:spcBef>
              <a:spcAft>
                <a:spcPts val="600"/>
              </a:spcAft>
              <a:buFont typeface="Arial" panose="020B0604020202020204" pitchFamily="34" charset="0"/>
              <a:buChar char="•"/>
            </a:pPr>
            <a:r>
              <a:rPr lang="fr-FR" sz="2200" dirty="0">
                <a:latin typeface="Arial" panose="020B0604020202020204" pitchFamily="34" charset="0"/>
                <a:cs typeface="Arial" panose="020B0604020202020204" pitchFamily="34" charset="0"/>
              </a:rPr>
              <a:t>Les aires de stationnement: C’est la partie réservée à l’immobilisation des véhicules.</a:t>
            </a:r>
          </a:p>
          <a:p>
            <a:pPr lvl="1" algn="just">
              <a:spcBef>
                <a:spcPts val="600"/>
              </a:spcBef>
              <a:spcAft>
                <a:spcPts val="600"/>
              </a:spcAft>
            </a:pPr>
            <a:r>
              <a:rPr lang="fr-FR" sz="2200" dirty="0">
                <a:latin typeface="Arial" panose="020B0604020202020204" pitchFamily="34" charset="0"/>
                <a:cs typeface="Arial" panose="020B0604020202020204" pitchFamily="34" charset="0"/>
              </a:rPr>
              <a:t>- L e nombre de places à prévoir en général est de :</a:t>
            </a:r>
          </a:p>
          <a:p>
            <a:pPr marL="1200150" lvl="2" indent="-285750" algn="just">
              <a:spcBef>
                <a:spcPts val="600"/>
              </a:spcBef>
              <a:spcAft>
                <a:spcPts val="600"/>
              </a:spcAft>
              <a:buFont typeface="Wingdings" panose="05000000000000000000" pitchFamily="2" charset="2"/>
              <a:buChar char="ü"/>
            </a:pPr>
            <a:r>
              <a:rPr lang="fr-FR" sz="2200" dirty="0">
                <a:latin typeface="Arial" panose="020B0604020202020204" pitchFamily="34" charset="0"/>
                <a:cs typeface="Arial" panose="020B0604020202020204" pitchFamily="34" charset="0"/>
              </a:rPr>
              <a:t>Habitat collectif : 1 à 1.5 places / logts .</a:t>
            </a:r>
          </a:p>
          <a:p>
            <a:pPr marL="1200150" lvl="2" indent="-285750" algn="just">
              <a:spcBef>
                <a:spcPts val="600"/>
              </a:spcBef>
              <a:spcAft>
                <a:spcPts val="600"/>
              </a:spcAft>
              <a:buFont typeface="Wingdings" panose="05000000000000000000" pitchFamily="2" charset="2"/>
              <a:buChar char="ü"/>
            </a:pPr>
            <a:r>
              <a:rPr lang="fr-FR" sz="2200" dirty="0">
                <a:latin typeface="Arial" panose="020B0604020202020204" pitchFamily="34" charset="0"/>
                <a:cs typeface="Arial" panose="020B0604020202020204" pitchFamily="34" charset="0"/>
              </a:rPr>
              <a:t>Habitat individuel : 0.3 à 0.5 places / pavillon en plus du garage individuel.</a:t>
            </a:r>
          </a:p>
          <a:p>
            <a:pPr marL="1200150" lvl="2" indent="-285750" algn="just">
              <a:spcBef>
                <a:spcPts val="600"/>
              </a:spcBef>
              <a:spcAft>
                <a:spcPts val="600"/>
              </a:spcAft>
              <a:buFont typeface="Wingdings" panose="05000000000000000000" pitchFamily="2" charset="2"/>
              <a:buChar char="ü"/>
            </a:pPr>
            <a:r>
              <a:rPr lang="fr-FR" sz="2200" dirty="0">
                <a:latin typeface="Arial" panose="020B0604020202020204" pitchFamily="34" charset="0"/>
                <a:cs typeface="Arial" panose="020B0604020202020204" pitchFamily="34" charset="0"/>
              </a:rPr>
              <a:t>Zone commerciale : aire de stationnement 1à 3 fois moins que les aires de vente.</a:t>
            </a:r>
          </a:p>
          <a:p>
            <a:pPr marL="285750" indent="-285750" algn="just">
              <a:spcBef>
                <a:spcPts val="600"/>
              </a:spcBef>
              <a:spcAft>
                <a:spcPts val="600"/>
              </a:spcAft>
              <a:buFont typeface="Arial" panose="020B0604020202020204" pitchFamily="34" charset="0"/>
              <a:buChar char="•"/>
            </a:pPr>
            <a:r>
              <a:rPr lang="fr-FR" sz="2200" dirty="0">
                <a:latin typeface="Arial" panose="020B0604020202020204" pitchFamily="34" charset="0"/>
                <a:cs typeface="Arial" panose="020B0604020202020204" pitchFamily="34" charset="0"/>
              </a:rPr>
              <a:t>Les carrefours : c’est la zone de communication entre deux ou plusieurs voies.</a:t>
            </a:r>
          </a:p>
        </p:txBody>
      </p:sp>
    </p:spTree>
    <p:extLst>
      <p:ext uri="{BB962C8B-B14F-4D97-AF65-F5344CB8AC3E}">
        <p14:creationId xmlns:p14="http://schemas.microsoft.com/office/powerpoint/2010/main" val="42401685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5142731" y="158901"/>
            <a:ext cx="1838295" cy="646331"/>
          </a:xfrm>
          <a:prstGeom prst="rect">
            <a:avLst/>
          </a:prstGeom>
          <a:solidFill>
            <a:schemeClr val="accent6">
              <a:lumMod val="60000"/>
              <a:lumOff val="40000"/>
            </a:schemeClr>
          </a:solidFill>
          <a:ln w="28575">
            <a:solidFill>
              <a:schemeClr val="accent2">
                <a:lumMod val="50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3600" b="1" dirty="0"/>
              <a:t>VOIRIE</a:t>
            </a:r>
            <a:endParaRPr lang="fr-FR" sz="11500" b="1" cap="small" dirty="0">
              <a:solidFill>
                <a:schemeClr val="tx1"/>
              </a:solidFill>
            </a:endParaRPr>
          </a:p>
        </p:txBody>
      </p:sp>
      <p:sp>
        <p:nvSpPr>
          <p:cNvPr id="2" name="Rectangle 1"/>
          <p:cNvSpPr/>
          <p:nvPr/>
        </p:nvSpPr>
        <p:spPr>
          <a:xfrm>
            <a:off x="327546" y="1113262"/>
            <a:ext cx="6359857" cy="400110"/>
          </a:xfrm>
          <a:prstGeom prst="rect">
            <a:avLst/>
          </a:prstGeom>
        </p:spPr>
        <p:txBody>
          <a:bodyPr wrap="square">
            <a:spAutoFit/>
          </a:bodyPr>
          <a:lstStyle/>
          <a:p>
            <a:r>
              <a:rPr lang="fr-FR" sz="2000" dirty="0">
                <a:latin typeface="Times New Roman" panose="02020603050405020304" pitchFamily="18" charset="0"/>
              </a:rPr>
              <a:t>Caractéristiques géométriques de la voirie :</a:t>
            </a:r>
            <a:endParaRPr lang="fr-FR" sz="2000" dirty="0"/>
          </a:p>
        </p:txBody>
      </p:sp>
      <p:sp>
        <p:nvSpPr>
          <p:cNvPr id="3" name="Rectangle 2"/>
          <p:cNvSpPr/>
          <p:nvPr/>
        </p:nvSpPr>
        <p:spPr>
          <a:xfrm>
            <a:off x="327546" y="1636736"/>
            <a:ext cx="1888209" cy="646331"/>
          </a:xfrm>
          <a:prstGeom prst="rect">
            <a:avLst/>
          </a:prstGeom>
        </p:spPr>
        <p:txBody>
          <a:bodyPr wrap="none">
            <a:spAutoFit/>
          </a:bodyPr>
          <a:lstStyle/>
          <a:p>
            <a:r>
              <a:rPr lang="fr-FR" b="1" dirty="0">
                <a:latin typeface="Times New Roman" panose="02020603050405020304" pitchFamily="18" charset="0"/>
              </a:rPr>
              <a:t>1. Tracé en plan :</a:t>
            </a:r>
          </a:p>
          <a:p>
            <a:pPr marL="342900" indent="-342900">
              <a:buFont typeface="+mj-lt"/>
              <a:buAutoNum type="arabicPeriod"/>
            </a:pPr>
            <a:endParaRPr lang="fr-FR" dirty="0"/>
          </a:p>
        </p:txBody>
      </p:sp>
      <p:sp>
        <p:nvSpPr>
          <p:cNvPr id="6" name="Rectangle 5"/>
          <p:cNvSpPr/>
          <p:nvPr/>
        </p:nvSpPr>
        <p:spPr>
          <a:xfrm>
            <a:off x="459474" y="2088488"/>
            <a:ext cx="11400430" cy="1338828"/>
          </a:xfrm>
          <a:prstGeom prst="rect">
            <a:avLst/>
          </a:prstGeom>
        </p:spPr>
        <p:txBody>
          <a:bodyPr wrap="square">
            <a:spAutoFit/>
          </a:bodyPr>
          <a:lstStyle/>
          <a:p>
            <a:pPr algn="just">
              <a:lnSpc>
                <a:spcPct val="150000"/>
              </a:lnSpc>
            </a:pPr>
            <a:r>
              <a:rPr lang="fr-FR" dirty="0">
                <a:latin typeface="Arial" panose="020B0604020202020204" pitchFamily="34" charset="0"/>
                <a:cs typeface="Arial" panose="020B0604020202020204" pitchFamily="34" charset="0"/>
              </a:rPr>
              <a:t>Le tracé en plan ou encore tracé horizontal représente une reproduction à échelle réduite une projection verticale de l’axe de la chaussée sur un plan horizontal, ce dernier est en général une carte topographique ou un plan de situation ou un relief du terrain présenté par les courbes de niveau.</a:t>
            </a:r>
          </a:p>
        </p:txBody>
      </p:sp>
      <p:sp>
        <p:nvSpPr>
          <p:cNvPr id="7" name="Rectangle 6"/>
          <p:cNvSpPr/>
          <p:nvPr/>
        </p:nvSpPr>
        <p:spPr>
          <a:xfrm>
            <a:off x="327546" y="3566323"/>
            <a:ext cx="4273606" cy="369332"/>
          </a:xfrm>
          <a:prstGeom prst="rect">
            <a:avLst/>
          </a:prstGeom>
        </p:spPr>
        <p:txBody>
          <a:bodyPr wrap="none">
            <a:spAutoFit/>
          </a:bodyPr>
          <a:lstStyle/>
          <a:p>
            <a:r>
              <a:rPr lang="fr-FR" b="1" dirty="0">
                <a:latin typeface="Times New Roman" panose="02020603050405020304" pitchFamily="18" charset="0"/>
              </a:rPr>
              <a:t>2. Règles à respecter dans le tracé en plan</a:t>
            </a:r>
          </a:p>
        </p:txBody>
      </p:sp>
      <p:sp>
        <p:nvSpPr>
          <p:cNvPr id="8" name="Rectangle 7"/>
          <p:cNvSpPr/>
          <p:nvPr/>
        </p:nvSpPr>
        <p:spPr>
          <a:xfrm>
            <a:off x="723331" y="4079521"/>
            <a:ext cx="6257695" cy="461665"/>
          </a:xfrm>
          <a:prstGeom prst="rect">
            <a:avLst/>
          </a:prstGeom>
        </p:spPr>
        <p:txBody>
          <a:bodyPr wrap="square">
            <a:spAutoFit/>
          </a:bodyPr>
          <a:lstStyle/>
          <a:p>
            <a:r>
              <a:rPr lang="fr-FR" sz="2400" i="1" dirty="0">
                <a:effectLst>
                  <a:outerShdw blurRad="38100" dist="38100" dir="2700000" algn="tl">
                    <a:srgbClr val="000000">
                      <a:alpha val="43137"/>
                    </a:srgbClr>
                  </a:outerShdw>
                </a:effectLst>
                <a:latin typeface="Times New Roman" panose="02020603050405020304" pitchFamily="18" charset="0"/>
              </a:rPr>
              <a:t>Éviter de : </a:t>
            </a:r>
            <a:endParaRPr lang="fr-FR" sz="2400" i="1" dirty="0">
              <a:effectLst>
                <a:outerShdw blurRad="38100" dist="38100" dir="2700000" algn="tl">
                  <a:srgbClr val="000000">
                    <a:alpha val="43137"/>
                  </a:srgbClr>
                </a:outerShdw>
              </a:effectLst>
            </a:endParaRPr>
          </a:p>
        </p:txBody>
      </p:sp>
      <p:sp>
        <p:nvSpPr>
          <p:cNvPr id="9" name="Rectangle 8"/>
          <p:cNvSpPr/>
          <p:nvPr/>
        </p:nvSpPr>
        <p:spPr>
          <a:xfrm>
            <a:off x="459474" y="4685052"/>
            <a:ext cx="11400430" cy="1703030"/>
          </a:xfrm>
          <a:prstGeom prst="rect">
            <a:avLst/>
          </a:prstGeom>
        </p:spPr>
        <p:txBody>
          <a:bodyPr wrap="square">
            <a:spAutoFit/>
          </a:bodyPr>
          <a:lstStyle/>
          <a:p>
            <a:pPr algn="just">
              <a:lnSpc>
                <a:spcPct val="150000"/>
              </a:lnSpc>
            </a:pPr>
            <a:r>
              <a:rPr lang="fr-FR" dirty="0">
                <a:solidFill>
                  <a:srgbClr val="000000"/>
                </a:solidFill>
                <a:latin typeface="___WRD_EMBED_SUB_39"/>
              </a:rPr>
              <a:t>- </a:t>
            </a:r>
            <a:r>
              <a:rPr lang="fr-FR" dirty="0">
                <a:latin typeface="Arial" panose="020B0604020202020204" pitchFamily="34" charset="0"/>
                <a:cs typeface="Arial" panose="020B0604020202020204" pitchFamily="34" charset="0"/>
              </a:rPr>
              <a:t>passer sur les terrains agricoles, des zones forestières et les propriétés privées. </a:t>
            </a:r>
          </a:p>
          <a:p>
            <a:pPr algn="just">
              <a:lnSpc>
                <a:spcPct val="150000"/>
              </a:lnSpc>
            </a:pPr>
            <a:r>
              <a:rPr lang="fr-FR" dirty="0">
                <a:latin typeface="Arial" panose="020B0604020202020204" pitchFamily="34" charset="0"/>
                <a:cs typeface="Arial" panose="020B0604020202020204" pitchFamily="34" charset="0"/>
              </a:rPr>
              <a:t>- les sites qui sont sujets à des problèmes géologiques et archéologique. </a:t>
            </a:r>
          </a:p>
          <a:p>
            <a:pPr algn="just">
              <a:lnSpc>
                <a:spcPct val="150000"/>
              </a:lnSpc>
            </a:pPr>
            <a:r>
              <a:rPr lang="fr-FR" dirty="0">
                <a:latin typeface="Arial" panose="020B0604020202020204" pitchFamily="34" charset="0"/>
                <a:cs typeface="Arial" panose="020B0604020202020204" pitchFamily="34" charset="0"/>
              </a:rPr>
              <a:t>- les franchissements des oueds afin d’éviter le maximum de constructions des ouvrages d’art et cela pour des raisons économiques, si on n’a pas le choix on essaye de les franchir perpendiculairement. </a:t>
            </a:r>
          </a:p>
        </p:txBody>
      </p:sp>
    </p:spTree>
    <p:extLst>
      <p:ext uri="{BB962C8B-B14F-4D97-AF65-F5344CB8AC3E}">
        <p14:creationId xmlns:p14="http://schemas.microsoft.com/office/powerpoint/2010/main" val="20373587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5142731" y="158901"/>
            <a:ext cx="1838295" cy="646331"/>
          </a:xfrm>
          <a:prstGeom prst="rect">
            <a:avLst/>
          </a:prstGeom>
          <a:solidFill>
            <a:schemeClr val="accent6">
              <a:lumMod val="60000"/>
              <a:lumOff val="40000"/>
            </a:schemeClr>
          </a:solidFill>
          <a:ln w="28575">
            <a:solidFill>
              <a:schemeClr val="accent2">
                <a:lumMod val="50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3600" b="1" dirty="0"/>
              <a:t>VOIRIE</a:t>
            </a:r>
            <a:endParaRPr lang="fr-FR" sz="11500" b="1" cap="small" dirty="0">
              <a:solidFill>
                <a:schemeClr val="tx1"/>
              </a:solidFill>
            </a:endParaRPr>
          </a:p>
        </p:txBody>
      </p:sp>
      <p:sp>
        <p:nvSpPr>
          <p:cNvPr id="3" name="Rectangle 2"/>
          <p:cNvSpPr/>
          <p:nvPr/>
        </p:nvSpPr>
        <p:spPr>
          <a:xfrm>
            <a:off x="504968" y="1363620"/>
            <a:ext cx="2838734" cy="461665"/>
          </a:xfrm>
          <a:prstGeom prst="rect">
            <a:avLst/>
          </a:prstGeom>
        </p:spPr>
        <p:txBody>
          <a:bodyPr wrap="square">
            <a:spAutoFit/>
          </a:bodyPr>
          <a:lstStyle/>
          <a:p>
            <a:r>
              <a:rPr lang="fr-FR" sz="2400" i="1" dirty="0">
                <a:effectLst>
                  <a:outerShdw blurRad="38100" dist="38100" dir="2700000" algn="tl">
                    <a:srgbClr val="000000">
                      <a:alpha val="43137"/>
                    </a:srgbClr>
                  </a:outerShdw>
                </a:effectLst>
                <a:latin typeface="Times New Roman" panose="02020603050405020304" pitchFamily="18" charset="0"/>
              </a:rPr>
              <a:t>Essaye de :</a:t>
            </a:r>
            <a:endParaRPr lang="fr-FR" sz="2400" i="1" dirty="0">
              <a:effectLst>
                <a:outerShdw blurRad="38100" dist="38100" dir="2700000" algn="tl">
                  <a:srgbClr val="000000">
                    <a:alpha val="43137"/>
                  </a:srgbClr>
                </a:outerShdw>
              </a:effectLst>
            </a:endParaRPr>
          </a:p>
        </p:txBody>
      </p:sp>
      <p:sp>
        <p:nvSpPr>
          <p:cNvPr id="2" name="Rectangle 1"/>
          <p:cNvSpPr/>
          <p:nvPr/>
        </p:nvSpPr>
        <p:spPr>
          <a:xfrm>
            <a:off x="700583" y="2304160"/>
            <a:ext cx="11009195" cy="3170099"/>
          </a:xfrm>
          <a:prstGeom prst="rect">
            <a:avLst/>
          </a:prstGeom>
        </p:spPr>
        <p:txBody>
          <a:bodyPr wrap="square">
            <a:spAutoFit/>
          </a:bodyPr>
          <a:lstStyle/>
          <a:p>
            <a:pPr>
              <a:lnSpc>
                <a:spcPct val="200000"/>
              </a:lnSpc>
            </a:pPr>
            <a:r>
              <a:rPr lang="fr-FR" sz="2000" dirty="0">
                <a:latin typeface="Arial" panose="020B0604020202020204" pitchFamily="34" charset="0"/>
                <a:cs typeface="Arial" panose="020B0604020202020204" pitchFamily="34" charset="0"/>
              </a:rPr>
              <a:t>- adapter au maximum le terrain naturel afin d’éviter les terrassements importants.</a:t>
            </a:r>
          </a:p>
          <a:p>
            <a:pPr>
              <a:lnSpc>
                <a:spcPct val="200000"/>
              </a:lnSpc>
            </a:pPr>
            <a:r>
              <a:rPr lang="fr-FR" sz="2000" dirty="0">
                <a:latin typeface="Arial" panose="020B0604020202020204" pitchFamily="34" charset="0"/>
                <a:cs typeface="Arial" panose="020B0604020202020204" pitchFamily="34" charset="0"/>
              </a:rPr>
              <a:t>- utiliser des grands rayons si l’état du terrain le permet.</a:t>
            </a:r>
          </a:p>
          <a:p>
            <a:pPr>
              <a:lnSpc>
                <a:spcPct val="200000"/>
              </a:lnSpc>
            </a:pPr>
            <a:r>
              <a:rPr lang="fr-FR" sz="2000" dirty="0">
                <a:latin typeface="Arial" panose="020B0604020202020204" pitchFamily="34" charset="0"/>
                <a:cs typeface="Arial" panose="020B0604020202020204" pitchFamily="34" charset="0"/>
              </a:rPr>
              <a:t>- respecter la pente maximum.</a:t>
            </a:r>
          </a:p>
          <a:p>
            <a:pPr>
              <a:lnSpc>
                <a:spcPct val="200000"/>
              </a:lnSpc>
            </a:pPr>
            <a:r>
              <a:rPr lang="fr-FR" sz="2000" dirty="0">
                <a:latin typeface="Arial" panose="020B0604020202020204" pitchFamily="34" charset="0"/>
                <a:cs typeface="Arial" panose="020B0604020202020204" pitchFamily="34" charset="0"/>
              </a:rPr>
              <a:t>- respecter la longueur minimale des alignements droits si c’est possible.</a:t>
            </a:r>
          </a:p>
          <a:p>
            <a:pPr>
              <a:lnSpc>
                <a:spcPct val="200000"/>
              </a:lnSpc>
            </a:pPr>
            <a:r>
              <a:rPr lang="fr-FR" sz="2000" dirty="0">
                <a:latin typeface="Arial" panose="020B0604020202020204" pitchFamily="34" charset="0"/>
                <a:cs typeface="Arial" panose="020B0604020202020204" pitchFamily="34" charset="0"/>
              </a:rPr>
              <a:t>- se raccorder sur les réseaux existants.</a:t>
            </a:r>
          </a:p>
        </p:txBody>
      </p:sp>
    </p:spTree>
    <p:extLst>
      <p:ext uri="{BB962C8B-B14F-4D97-AF65-F5344CB8AC3E}">
        <p14:creationId xmlns:p14="http://schemas.microsoft.com/office/powerpoint/2010/main" val="21425814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5142731" y="158901"/>
            <a:ext cx="1838295" cy="646331"/>
          </a:xfrm>
          <a:prstGeom prst="rect">
            <a:avLst/>
          </a:prstGeom>
          <a:solidFill>
            <a:schemeClr val="accent6">
              <a:lumMod val="60000"/>
              <a:lumOff val="40000"/>
            </a:schemeClr>
          </a:solidFill>
          <a:ln w="28575">
            <a:solidFill>
              <a:schemeClr val="accent2">
                <a:lumMod val="50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3600" b="1" dirty="0"/>
              <a:t>VOIRIE</a:t>
            </a:r>
            <a:endParaRPr lang="fr-FR" sz="11500" b="1" cap="small" dirty="0">
              <a:solidFill>
                <a:schemeClr val="tx1"/>
              </a:solidFill>
            </a:endParaRPr>
          </a:p>
        </p:txBody>
      </p:sp>
      <p:sp>
        <p:nvSpPr>
          <p:cNvPr id="2" name="Rectangle 1"/>
          <p:cNvSpPr/>
          <p:nvPr/>
        </p:nvSpPr>
        <p:spPr>
          <a:xfrm>
            <a:off x="345742" y="1404427"/>
            <a:ext cx="5167953" cy="461665"/>
          </a:xfrm>
          <a:prstGeom prst="rect">
            <a:avLst/>
          </a:prstGeom>
        </p:spPr>
        <p:txBody>
          <a:bodyPr wrap="square">
            <a:spAutoFit/>
          </a:bodyPr>
          <a:lstStyle/>
          <a:p>
            <a:r>
              <a:rPr lang="fr-FR" sz="2400" dirty="0">
                <a:solidFill>
                  <a:srgbClr val="000000"/>
                </a:solidFill>
                <a:latin typeface="Times New Roman" panose="02020603050405020304" pitchFamily="18" charset="0"/>
              </a:rPr>
              <a:t>Les éléments du tracé en plan : </a:t>
            </a:r>
          </a:p>
        </p:txBody>
      </p:sp>
      <p:sp>
        <p:nvSpPr>
          <p:cNvPr id="3" name="Rectangle 2"/>
          <p:cNvSpPr/>
          <p:nvPr/>
        </p:nvSpPr>
        <p:spPr>
          <a:xfrm>
            <a:off x="746077" y="2403732"/>
            <a:ext cx="9953767" cy="2195794"/>
          </a:xfrm>
          <a:prstGeom prst="rect">
            <a:avLst/>
          </a:prstGeom>
        </p:spPr>
        <p:txBody>
          <a:bodyPr wrap="square">
            <a:spAutoFit/>
          </a:bodyPr>
          <a:lstStyle/>
          <a:p>
            <a:pPr>
              <a:lnSpc>
                <a:spcPct val="200000"/>
              </a:lnSpc>
            </a:pPr>
            <a:r>
              <a:rPr lang="fr-FR" sz="2400" dirty="0">
                <a:latin typeface="Times New Roman" panose="02020603050405020304" pitchFamily="18" charset="0"/>
                <a:cs typeface="Times New Roman" panose="02020603050405020304" pitchFamily="18" charset="0"/>
              </a:rPr>
              <a:t>- Lignes droites de longueur limitée en fonction de la vitesse de référence.</a:t>
            </a:r>
          </a:p>
          <a:p>
            <a:pPr>
              <a:lnSpc>
                <a:spcPct val="200000"/>
              </a:lnSpc>
            </a:pPr>
            <a:r>
              <a:rPr lang="fr-FR" sz="2400" dirty="0">
                <a:latin typeface="Times New Roman" panose="02020603050405020304" pitchFamily="18" charset="0"/>
                <a:cs typeface="Times New Roman" panose="02020603050405020304" pitchFamily="18" charset="0"/>
              </a:rPr>
              <a:t>- Courbes de raccordements à rayons de courbure variable.</a:t>
            </a:r>
          </a:p>
          <a:p>
            <a:pPr>
              <a:lnSpc>
                <a:spcPct val="200000"/>
              </a:lnSpc>
            </a:pPr>
            <a:r>
              <a:rPr lang="fr-FR" sz="2400" dirty="0">
                <a:latin typeface="Times New Roman" panose="02020603050405020304" pitchFamily="18" charset="0"/>
                <a:cs typeface="Times New Roman" panose="02020603050405020304" pitchFamily="18" charset="0"/>
              </a:rPr>
              <a:t>- Arcs de cercle à rayon de courbure constants</a:t>
            </a:r>
          </a:p>
        </p:txBody>
      </p:sp>
    </p:spTree>
    <p:extLst>
      <p:ext uri="{BB962C8B-B14F-4D97-AF65-F5344CB8AC3E}">
        <p14:creationId xmlns:p14="http://schemas.microsoft.com/office/powerpoint/2010/main" val="9125932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5142731" y="158901"/>
            <a:ext cx="1838295" cy="646331"/>
          </a:xfrm>
          <a:prstGeom prst="rect">
            <a:avLst/>
          </a:prstGeom>
          <a:solidFill>
            <a:schemeClr val="accent6">
              <a:lumMod val="60000"/>
              <a:lumOff val="40000"/>
            </a:schemeClr>
          </a:solidFill>
          <a:ln w="28575">
            <a:solidFill>
              <a:schemeClr val="accent2">
                <a:lumMod val="50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3600" b="1" dirty="0"/>
              <a:t>VOIRIE</a:t>
            </a:r>
            <a:endParaRPr lang="fr-FR" sz="11500" b="1" cap="small" dirty="0">
              <a:solidFill>
                <a:schemeClr val="tx1"/>
              </a:solidFill>
            </a:endParaRPr>
          </a:p>
        </p:txBody>
      </p:sp>
      <p:sp>
        <p:nvSpPr>
          <p:cNvPr id="2" name="Rectangle 1"/>
          <p:cNvSpPr/>
          <p:nvPr/>
        </p:nvSpPr>
        <p:spPr>
          <a:xfrm>
            <a:off x="352795" y="1033397"/>
            <a:ext cx="4408579" cy="430887"/>
          </a:xfrm>
          <a:prstGeom prst="rect">
            <a:avLst/>
          </a:prstGeom>
        </p:spPr>
        <p:txBody>
          <a:bodyPr wrap="none">
            <a:spAutoFit/>
          </a:bodyPr>
          <a:lstStyle/>
          <a:p>
            <a:r>
              <a:rPr lang="fr-FR" sz="2200" b="1" dirty="0">
                <a:latin typeface="Times New Roman" panose="02020603050405020304" pitchFamily="18" charset="0"/>
                <a:cs typeface="Times New Roman" panose="02020603050405020304" pitchFamily="18" charset="0"/>
              </a:rPr>
              <a:t>Rayons de raccordements en plan :</a:t>
            </a:r>
          </a:p>
        </p:txBody>
      </p:sp>
      <p:sp>
        <p:nvSpPr>
          <p:cNvPr id="3" name="Rectangle 2"/>
          <p:cNvSpPr/>
          <p:nvPr/>
        </p:nvSpPr>
        <p:spPr>
          <a:xfrm>
            <a:off x="163773" y="1695567"/>
            <a:ext cx="11846257" cy="4832092"/>
          </a:xfrm>
          <a:prstGeom prst="rect">
            <a:avLst/>
          </a:prstGeom>
        </p:spPr>
        <p:txBody>
          <a:bodyPr wrap="square">
            <a:spAutoFit/>
          </a:bodyPr>
          <a:lstStyle/>
          <a:p>
            <a:pPr>
              <a:lnSpc>
                <a:spcPct val="200000"/>
              </a:lnSpc>
            </a:pPr>
            <a:r>
              <a:rPr lang="fr-FR" sz="2200" b="1" i="1" dirty="0">
                <a:latin typeface="Times New Roman" panose="02020603050405020304" pitchFamily="18" charset="0"/>
                <a:cs typeface="Times New Roman" panose="02020603050405020304" pitchFamily="18" charset="0"/>
              </a:rPr>
              <a:t>Les rayons de raccordement en planimétrie se calculent en fonction de la vitesse de base. Ils doivent assurer :</a:t>
            </a:r>
          </a:p>
          <a:p>
            <a:pPr>
              <a:lnSpc>
                <a:spcPct val="200000"/>
              </a:lnSpc>
            </a:pPr>
            <a:r>
              <a:rPr lang="fr-FR" sz="2200" dirty="0">
                <a:latin typeface="Times New Roman" panose="02020603050405020304" pitchFamily="18" charset="0"/>
                <a:cs typeface="Times New Roman" panose="02020603050405020304" pitchFamily="18" charset="0"/>
              </a:rPr>
              <a:t>- La stabilité sous l’effet de la force centrifuge.</a:t>
            </a:r>
          </a:p>
          <a:p>
            <a:pPr>
              <a:lnSpc>
                <a:spcPct val="200000"/>
              </a:lnSpc>
            </a:pPr>
            <a:r>
              <a:rPr lang="fr-FR" sz="2200" dirty="0">
                <a:latin typeface="Times New Roman" panose="02020603050405020304" pitchFamily="18" charset="0"/>
                <a:cs typeface="Times New Roman" panose="02020603050405020304" pitchFamily="18" charset="0"/>
              </a:rPr>
              <a:t>- La visibilité.</a:t>
            </a:r>
          </a:p>
          <a:p>
            <a:pPr>
              <a:lnSpc>
                <a:spcPct val="200000"/>
              </a:lnSpc>
            </a:pPr>
            <a:r>
              <a:rPr lang="fr-FR" sz="2200" dirty="0">
                <a:latin typeface="Times New Roman" panose="02020603050405020304" pitchFamily="18" charset="0"/>
                <a:cs typeface="Times New Roman" panose="02020603050405020304" pitchFamily="18" charset="0"/>
              </a:rPr>
              <a:t>- L’inscription des véhicules longs et encombrants.</a:t>
            </a:r>
          </a:p>
          <a:p>
            <a:pPr>
              <a:lnSpc>
                <a:spcPct val="200000"/>
              </a:lnSpc>
            </a:pPr>
            <a:r>
              <a:rPr lang="fr-FR" sz="2200" dirty="0">
                <a:latin typeface="Times New Roman" panose="02020603050405020304" pitchFamily="18" charset="0"/>
                <a:cs typeface="Times New Roman" panose="02020603050405020304" pitchFamily="18" charset="0"/>
              </a:rPr>
              <a:t>Pour assurer la sécurité des usagers il est préférable de prendre des rayons aussi grands que possible. La vitesse de base étant connue, le dévers fixé, la relation donnant la valeur du rayon minimal normal est :</a:t>
            </a:r>
          </a:p>
        </p:txBody>
      </p:sp>
    </p:spTree>
    <p:extLst>
      <p:ext uri="{BB962C8B-B14F-4D97-AF65-F5344CB8AC3E}">
        <p14:creationId xmlns:p14="http://schemas.microsoft.com/office/powerpoint/2010/main" val="13704873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5142731" y="158901"/>
            <a:ext cx="1838295" cy="646331"/>
          </a:xfrm>
          <a:prstGeom prst="rect">
            <a:avLst/>
          </a:prstGeom>
          <a:solidFill>
            <a:schemeClr val="accent6">
              <a:lumMod val="60000"/>
              <a:lumOff val="40000"/>
            </a:schemeClr>
          </a:solidFill>
          <a:ln w="28575">
            <a:solidFill>
              <a:schemeClr val="accent2">
                <a:lumMod val="50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3600" b="1" dirty="0"/>
              <a:t>VOIRIE</a:t>
            </a:r>
            <a:endParaRPr lang="fr-FR" sz="11500" b="1" cap="small" dirty="0">
              <a:solidFill>
                <a:schemeClr val="tx1"/>
              </a:solidFill>
            </a:endParaRPr>
          </a:p>
        </p:txBody>
      </p:sp>
      <p:sp>
        <p:nvSpPr>
          <p:cNvPr id="3" name="Rectangle 2"/>
          <p:cNvSpPr/>
          <p:nvPr/>
        </p:nvSpPr>
        <p:spPr>
          <a:xfrm>
            <a:off x="352795" y="1033397"/>
            <a:ext cx="4408579" cy="430887"/>
          </a:xfrm>
          <a:prstGeom prst="rect">
            <a:avLst/>
          </a:prstGeom>
        </p:spPr>
        <p:txBody>
          <a:bodyPr wrap="none">
            <a:spAutoFit/>
          </a:bodyPr>
          <a:lstStyle/>
          <a:p>
            <a:r>
              <a:rPr lang="fr-FR" sz="2200" b="1" dirty="0">
                <a:latin typeface="Times New Roman" panose="02020603050405020304" pitchFamily="18" charset="0"/>
                <a:cs typeface="Times New Roman" panose="02020603050405020304" pitchFamily="18" charset="0"/>
              </a:rPr>
              <a:t>Rayons de raccordements en plan :</a:t>
            </a:r>
          </a:p>
        </p:txBody>
      </p:sp>
      <p:pic>
        <p:nvPicPr>
          <p:cNvPr id="2" name="Image 1"/>
          <p:cNvPicPr>
            <a:picLocks noChangeAspect="1"/>
          </p:cNvPicPr>
          <p:nvPr/>
        </p:nvPicPr>
        <p:blipFill>
          <a:blip r:embed="rId2"/>
          <a:stretch>
            <a:fillRect/>
          </a:stretch>
        </p:blipFill>
        <p:spPr>
          <a:xfrm>
            <a:off x="4405622" y="1746280"/>
            <a:ext cx="2313698" cy="1163614"/>
          </a:xfrm>
          <a:prstGeom prst="rect">
            <a:avLst/>
          </a:prstGeom>
        </p:spPr>
      </p:pic>
      <p:sp>
        <p:nvSpPr>
          <p:cNvPr id="5" name="Rectangle 4"/>
          <p:cNvSpPr/>
          <p:nvPr/>
        </p:nvSpPr>
        <p:spPr>
          <a:xfrm>
            <a:off x="532263" y="2931196"/>
            <a:ext cx="4229111" cy="430887"/>
          </a:xfrm>
          <a:prstGeom prst="rect">
            <a:avLst/>
          </a:prstGeom>
        </p:spPr>
        <p:txBody>
          <a:bodyPr wrap="square">
            <a:spAutoFit/>
          </a:bodyPr>
          <a:lstStyle/>
          <a:p>
            <a:r>
              <a:rPr lang="fr-FR" sz="2200" b="1" dirty="0">
                <a:latin typeface="Times New Roman" panose="02020603050405020304" pitchFamily="18" charset="0"/>
                <a:cs typeface="Times New Roman" panose="02020603050405020304" pitchFamily="18" charset="0"/>
              </a:rPr>
              <a:t>Avec :</a:t>
            </a:r>
          </a:p>
        </p:txBody>
      </p:sp>
      <p:sp>
        <p:nvSpPr>
          <p:cNvPr id="6" name="Rectangle 5"/>
          <p:cNvSpPr/>
          <p:nvPr/>
        </p:nvSpPr>
        <p:spPr>
          <a:xfrm>
            <a:off x="3329206" y="3383385"/>
            <a:ext cx="6096000" cy="2459071"/>
          </a:xfrm>
          <a:prstGeom prst="rect">
            <a:avLst/>
          </a:prstGeom>
        </p:spPr>
        <p:txBody>
          <a:bodyPr>
            <a:spAutoFit/>
          </a:bodyPr>
          <a:lstStyle/>
          <a:p>
            <a:pPr>
              <a:lnSpc>
                <a:spcPct val="200000"/>
              </a:lnSpc>
            </a:pPr>
            <a:r>
              <a:rPr lang="fr-FR" sz="2000" dirty="0">
                <a:latin typeface="Arial" panose="020B0604020202020204" pitchFamily="34" charset="0"/>
                <a:cs typeface="Arial" panose="020B0604020202020204" pitchFamily="34" charset="0"/>
              </a:rPr>
              <a:t>R : Rayon en (m).</a:t>
            </a:r>
          </a:p>
          <a:p>
            <a:pPr>
              <a:lnSpc>
                <a:spcPct val="200000"/>
              </a:lnSpc>
            </a:pPr>
            <a:r>
              <a:rPr lang="fr-FR" sz="2000" dirty="0">
                <a:latin typeface="Arial" panose="020B0604020202020204" pitchFamily="34" charset="0"/>
                <a:cs typeface="Arial" panose="020B0604020202020204" pitchFamily="34" charset="0"/>
              </a:rPr>
              <a:t>V : vitesse en Km/h. </a:t>
            </a:r>
          </a:p>
          <a:p>
            <a:pPr>
              <a:lnSpc>
                <a:spcPct val="200000"/>
              </a:lnSpc>
            </a:pPr>
            <a:r>
              <a:rPr lang="fr-FR" sz="2000" dirty="0">
                <a:latin typeface="Arial" panose="020B0604020202020204" pitchFamily="34" charset="0"/>
                <a:cs typeface="Arial" panose="020B0604020202020204" pitchFamily="34" charset="0"/>
              </a:rPr>
              <a:t>d : dévers en % .</a:t>
            </a:r>
          </a:p>
          <a:p>
            <a:pPr>
              <a:lnSpc>
                <a:spcPct val="200000"/>
              </a:lnSpc>
            </a:pPr>
            <a:r>
              <a:rPr lang="fr-FR" sz="2000" dirty="0">
                <a:latin typeface="Arial" panose="020B0604020202020204" pitchFamily="34" charset="0"/>
                <a:cs typeface="Arial" panose="020B0604020202020204" pitchFamily="34" charset="0"/>
              </a:rPr>
              <a:t>f : coefficient de frottement transversal .</a:t>
            </a:r>
          </a:p>
        </p:txBody>
      </p:sp>
    </p:spTree>
    <p:extLst>
      <p:ext uri="{BB962C8B-B14F-4D97-AF65-F5344CB8AC3E}">
        <p14:creationId xmlns:p14="http://schemas.microsoft.com/office/powerpoint/2010/main" val="7023678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95C0BBCC-D454-43F2-7FA4-8973556A5EB6}"/>
              </a:ext>
            </a:extLst>
          </p:cNvPr>
          <p:cNvSpPr txBox="1"/>
          <p:nvPr/>
        </p:nvSpPr>
        <p:spPr>
          <a:xfrm>
            <a:off x="5142731" y="158901"/>
            <a:ext cx="1838295" cy="646331"/>
          </a:xfrm>
          <a:prstGeom prst="rect">
            <a:avLst/>
          </a:prstGeom>
          <a:solidFill>
            <a:schemeClr val="accent6">
              <a:lumMod val="60000"/>
              <a:lumOff val="40000"/>
            </a:schemeClr>
          </a:solidFill>
          <a:ln w="28575">
            <a:solidFill>
              <a:schemeClr val="accent2">
                <a:lumMod val="50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3600" b="1" dirty="0"/>
              <a:t>VOIRIE</a:t>
            </a:r>
            <a:endParaRPr lang="fr-FR" sz="11500" b="1" cap="small" dirty="0">
              <a:solidFill>
                <a:schemeClr val="tx1"/>
              </a:solidFill>
            </a:endParaRPr>
          </a:p>
        </p:txBody>
      </p:sp>
    </p:spTree>
    <p:extLst>
      <p:ext uri="{BB962C8B-B14F-4D97-AF65-F5344CB8AC3E}">
        <p14:creationId xmlns:p14="http://schemas.microsoft.com/office/powerpoint/2010/main" val="31381057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4303197" y="145254"/>
            <a:ext cx="3339549" cy="646331"/>
          </a:xfrm>
          <a:prstGeom prst="rect">
            <a:avLst/>
          </a:prstGeom>
          <a:solidFill>
            <a:schemeClr val="accent6">
              <a:lumMod val="60000"/>
              <a:lumOff val="40000"/>
            </a:schemeClr>
          </a:solidFill>
          <a:ln w="28575">
            <a:solidFill>
              <a:schemeClr val="accent2">
                <a:lumMod val="50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3600" b="1" dirty="0"/>
              <a:t>GENERALITES</a:t>
            </a:r>
            <a:endParaRPr lang="fr-FR" sz="11500" b="1" cap="small" dirty="0">
              <a:solidFill>
                <a:schemeClr val="tx1"/>
              </a:solidFill>
            </a:endParaRPr>
          </a:p>
        </p:txBody>
      </p:sp>
      <p:pic>
        <p:nvPicPr>
          <p:cNvPr id="4" name="Image 3"/>
          <p:cNvPicPr>
            <a:picLocks noChangeAspect="1"/>
          </p:cNvPicPr>
          <p:nvPr/>
        </p:nvPicPr>
        <p:blipFill>
          <a:blip r:embed="rId2"/>
          <a:stretch>
            <a:fillRect/>
          </a:stretch>
        </p:blipFill>
        <p:spPr>
          <a:xfrm>
            <a:off x="353666" y="1310185"/>
            <a:ext cx="11456973" cy="4585648"/>
          </a:xfrm>
          <a:prstGeom prst="rect">
            <a:avLst/>
          </a:prstGeom>
        </p:spPr>
      </p:pic>
      <p:sp>
        <p:nvSpPr>
          <p:cNvPr id="5" name="Rectangle 4"/>
          <p:cNvSpPr/>
          <p:nvPr/>
        </p:nvSpPr>
        <p:spPr>
          <a:xfrm>
            <a:off x="4643120" y="6045101"/>
            <a:ext cx="4235455" cy="523220"/>
          </a:xfrm>
          <a:prstGeom prst="rect">
            <a:avLst/>
          </a:prstGeom>
        </p:spPr>
        <p:txBody>
          <a:bodyPr wrap="none">
            <a:spAutoFit/>
          </a:bodyPr>
          <a:lstStyle/>
          <a:p>
            <a:r>
              <a:rPr lang="fr-FR" sz="2800" b="1">
                <a:solidFill>
                  <a:srgbClr val="FF0000"/>
                </a:solidFill>
                <a:latin typeface="Arial" panose="020B0604020202020204" pitchFamily="34" charset="0"/>
                <a:cs typeface="Arial" panose="020B0604020202020204" pitchFamily="34" charset="0"/>
              </a:rPr>
              <a:t>Organigramme du VRD </a:t>
            </a:r>
          </a:p>
        </p:txBody>
      </p:sp>
    </p:spTree>
    <p:extLst>
      <p:ext uri="{BB962C8B-B14F-4D97-AF65-F5344CB8AC3E}">
        <p14:creationId xmlns:p14="http://schemas.microsoft.com/office/powerpoint/2010/main" val="39683683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5142731" y="158901"/>
            <a:ext cx="1838295" cy="646331"/>
          </a:xfrm>
          <a:prstGeom prst="rect">
            <a:avLst/>
          </a:prstGeom>
          <a:solidFill>
            <a:schemeClr val="accent6">
              <a:lumMod val="60000"/>
              <a:lumOff val="40000"/>
            </a:schemeClr>
          </a:solidFill>
          <a:ln w="28575">
            <a:solidFill>
              <a:schemeClr val="accent2">
                <a:lumMod val="50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3600" b="1" dirty="0"/>
              <a:t>VOIRIE</a:t>
            </a:r>
            <a:endParaRPr lang="fr-FR" sz="11500" b="1" cap="small" dirty="0">
              <a:solidFill>
                <a:schemeClr val="tx1"/>
              </a:solidFill>
            </a:endParaRPr>
          </a:p>
        </p:txBody>
      </p:sp>
      <p:sp>
        <p:nvSpPr>
          <p:cNvPr id="2" name="Rectangle 1"/>
          <p:cNvSpPr/>
          <p:nvPr/>
        </p:nvSpPr>
        <p:spPr>
          <a:xfrm>
            <a:off x="287682" y="1128931"/>
            <a:ext cx="5806782" cy="400110"/>
          </a:xfrm>
          <a:prstGeom prst="rect">
            <a:avLst/>
          </a:prstGeom>
        </p:spPr>
        <p:txBody>
          <a:bodyPr wrap="none">
            <a:spAutoFit/>
          </a:bodyPr>
          <a:lstStyle/>
          <a:p>
            <a:r>
              <a:rPr lang="fr-FR" sz="2000" b="1" dirty="0">
                <a:latin typeface="Times New Roman" panose="02020603050405020304" pitchFamily="18" charset="0"/>
              </a:rPr>
              <a:t>Éléments de raccordement circulaire en altimétrie :</a:t>
            </a:r>
            <a:endParaRPr lang="fr-FR" sz="2000" dirty="0"/>
          </a:p>
        </p:txBody>
      </p:sp>
      <p:pic>
        <p:nvPicPr>
          <p:cNvPr id="5" name="Image 4"/>
          <p:cNvPicPr>
            <a:picLocks noChangeAspect="1"/>
          </p:cNvPicPr>
          <p:nvPr/>
        </p:nvPicPr>
        <p:blipFill>
          <a:blip r:embed="rId2"/>
          <a:stretch>
            <a:fillRect/>
          </a:stretch>
        </p:blipFill>
        <p:spPr>
          <a:xfrm>
            <a:off x="1198023" y="1852740"/>
            <a:ext cx="5503028" cy="4682487"/>
          </a:xfrm>
          <a:prstGeom prst="rect">
            <a:avLst/>
          </a:prstGeom>
        </p:spPr>
      </p:pic>
    </p:spTree>
    <p:extLst>
      <p:ext uri="{BB962C8B-B14F-4D97-AF65-F5344CB8AC3E}">
        <p14:creationId xmlns:p14="http://schemas.microsoft.com/office/powerpoint/2010/main" val="42196357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2"/>
          <a:stretch>
            <a:fillRect/>
          </a:stretch>
        </p:blipFill>
        <p:spPr>
          <a:xfrm>
            <a:off x="682085" y="1506136"/>
            <a:ext cx="5871115" cy="4609366"/>
          </a:xfrm>
          <a:prstGeom prst="rect">
            <a:avLst/>
          </a:prstGeom>
        </p:spPr>
      </p:pic>
      <p:sp>
        <p:nvSpPr>
          <p:cNvPr id="6" name="ZoneTexte 5"/>
          <p:cNvSpPr txBox="1"/>
          <p:nvPr/>
        </p:nvSpPr>
        <p:spPr>
          <a:xfrm>
            <a:off x="5142731" y="158901"/>
            <a:ext cx="1838295" cy="646331"/>
          </a:xfrm>
          <a:prstGeom prst="rect">
            <a:avLst/>
          </a:prstGeom>
          <a:solidFill>
            <a:schemeClr val="accent6">
              <a:lumMod val="60000"/>
              <a:lumOff val="40000"/>
            </a:schemeClr>
          </a:solidFill>
          <a:ln w="28575">
            <a:solidFill>
              <a:schemeClr val="accent2">
                <a:lumMod val="50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3600" b="1" dirty="0"/>
              <a:t>VOIRIE</a:t>
            </a:r>
            <a:endParaRPr lang="fr-FR" sz="11500" b="1" cap="small" dirty="0">
              <a:solidFill>
                <a:schemeClr val="tx1"/>
              </a:solidFill>
            </a:endParaRPr>
          </a:p>
        </p:txBody>
      </p:sp>
      <p:pic>
        <p:nvPicPr>
          <p:cNvPr id="9" name="Image 8">
            <a:extLst>
              <a:ext uri="{FF2B5EF4-FFF2-40B4-BE49-F238E27FC236}">
                <a16:creationId xmlns:a16="http://schemas.microsoft.com/office/drawing/2014/main" id="{A892A926-330B-5DAF-AEB7-53FC2274D4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53200" y="1665369"/>
            <a:ext cx="5154323" cy="4290900"/>
          </a:xfrm>
          <a:prstGeom prst="rect">
            <a:avLst/>
          </a:prstGeom>
        </p:spPr>
      </p:pic>
    </p:spTree>
    <p:extLst>
      <p:ext uri="{BB962C8B-B14F-4D97-AF65-F5344CB8AC3E}">
        <p14:creationId xmlns:p14="http://schemas.microsoft.com/office/powerpoint/2010/main" val="34036569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0" y="58648"/>
            <a:ext cx="3864791" cy="646331"/>
          </a:xfrm>
          <a:prstGeom prst="rect">
            <a:avLst/>
          </a:prstGeom>
          <a:solidFill>
            <a:schemeClr val="accent6">
              <a:lumMod val="60000"/>
              <a:lumOff val="40000"/>
            </a:schemeClr>
          </a:solidFill>
          <a:ln w="28575">
            <a:solidFill>
              <a:schemeClr val="accent2">
                <a:lumMod val="50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3600" b="1" dirty="0"/>
              <a:t>PROFIL DES VOIES</a:t>
            </a:r>
            <a:endParaRPr lang="fr-FR" sz="11500" b="1" cap="small" dirty="0">
              <a:solidFill>
                <a:schemeClr val="tx1"/>
              </a:solidFill>
            </a:endParaRPr>
          </a:p>
        </p:txBody>
      </p:sp>
      <p:sp>
        <p:nvSpPr>
          <p:cNvPr id="5" name="Rectangle 4"/>
          <p:cNvSpPr/>
          <p:nvPr/>
        </p:nvSpPr>
        <p:spPr>
          <a:xfrm>
            <a:off x="782272" y="852577"/>
            <a:ext cx="2300245" cy="461665"/>
          </a:xfrm>
          <a:prstGeom prst="rect">
            <a:avLst/>
          </a:prstGeom>
          <a:solidFill>
            <a:srgbClr val="FFFF00"/>
          </a:solidFill>
          <a:ln>
            <a:solidFill>
              <a:schemeClr val="tx1"/>
            </a:solidFill>
          </a:ln>
        </p:spPr>
        <p:txBody>
          <a:bodyPr wrap="none">
            <a:spAutoFit/>
          </a:bodyPr>
          <a:lstStyle/>
          <a:p>
            <a:pPr algn="ctr"/>
            <a:r>
              <a:rPr lang="fr-FR" sz="2400" b="1" cap="small" dirty="0">
                <a:solidFill>
                  <a:srgbClr val="FF0000"/>
                </a:solidFill>
                <a:effectLst>
                  <a:outerShdw blurRad="38100" dist="38100" dir="2700000" algn="tl">
                    <a:srgbClr val="000000">
                      <a:alpha val="43137"/>
                    </a:srgbClr>
                  </a:outerShdw>
                </a:effectLst>
              </a:rPr>
              <a:t>PROFIL EN LONG</a:t>
            </a:r>
            <a:endParaRPr lang="fr-FR" sz="8000" b="1" cap="small" dirty="0">
              <a:solidFill>
                <a:srgbClr val="FF0000"/>
              </a:solidFill>
              <a:effectLst>
                <a:outerShdw blurRad="38100" dist="38100" dir="2700000" algn="tl">
                  <a:srgbClr val="000000">
                    <a:alpha val="43137"/>
                  </a:srgbClr>
                </a:outerShdw>
              </a:effectLst>
            </a:endParaRPr>
          </a:p>
        </p:txBody>
      </p:sp>
      <p:pic>
        <p:nvPicPr>
          <p:cNvPr id="6" name="Image 5"/>
          <p:cNvPicPr>
            <a:picLocks noChangeAspect="1"/>
          </p:cNvPicPr>
          <p:nvPr/>
        </p:nvPicPr>
        <p:blipFill rotWithShape="1">
          <a:blip r:embed="rId2" cstate="print">
            <a:extLst>
              <a:ext uri="{28A0092B-C50C-407E-A947-70E740481C1C}">
                <a14:useLocalDpi xmlns:a14="http://schemas.microsoft.com/office/drawing/2010/main" val="0"/>
              </a:ext>
            </a:extLst>
          </a:blip>
          <a:srcRect l="31763" r="38251"/>
          <a:stretch/>
        </p:blipFill>
        <p:spPr>
          <a:xfrm>
            <a:off x="4053384" y="58648"/>
            <a:ext cx="7947547" cy="6858000"/>
          </a:xfrm>
          <a:prstGeom prst="rect">
            <a:avLst/>
          </a:prstGeom>
          <a:ln w="3175">
            <a:solidFill>
              <a:schemeClr val="tx1"/>
            </a:solidFill>
          </a:ln>
        </p:spPr>
      </p:pic>
    </p:spTree>
    <p:extLst>
      <p:ext uri="{BB962C8B-B14F-4D97-AF65-F5344CB8AC3E}">
        <p14:creationId xmlns:p14="http://schemas.microsoft.com/office/powerpoint/2010/main" val="5581067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1C9BA10F-AED4-C4CC-C475-78823D8F38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2116" y="211048"/>
            <a:ext cx="11267768" cy="6435904"/>
          </a:xfrm>
          <a:prstGeom prst="rect">
            <a:avLst/>
          </a:prstGeom>
          <a:noFill/>
          <a:ln>
            <a:noFill/>
          </a:ln>
        </p:spPr>
      </p:pic>
      <p:sp>
        <p:nvSpPr>
          <p:cNvPr id="4" name="ZoneTexte 3">
            <a:extLst>
              <a:ext uri="{FF2B5EF4-FFF2-40B4-BE49-F238E27FC236}">
                <a16:creationId xmlns:a16="http://schemas.microsoft.com/office/drawing/2014/main" id="{3F0DEBB1-8E2F-EC17-DA2C-FE824D68684B}"/>
              </a:ext>
            </a:extLst>
          </p:cNvPr>
          <p:cNvSpPr txBox="1"/>
          <p:nvPr/>
        </p:nvSpPr>
        <p:spPr>
          <a:xfrm>
            <a:off x="3837710" y="211048"/>
            <a:ext cx="3864791" cy="646331"/>
          </a:xfrm>
          <a:prstGeom prst="rect">
            <a:avLst/>
          </a:prstGeom>
          <a:solidFill>
            <a:schemeClr val="accent6">
              <a:lumMod val="60000"/>
              <a:lumOff val="40000"/>
            </a:schemeClr>
          </a:solidFill>
          <a:ln w="28575">
            <a:solidFill>
              <a:schemeClr val="accent2">
                <a:lumMod val="50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3600" b="1" dirty="0"/>
              <a:t>PROFIL DES VOIES</a:t>
            </a:r>
            <a:endParaRPr lang="fr-FR" sz="11500" b="1" cap="small" dirty="0">
              <a:solidFill>
                <a:schemeClr val="tx1"/>
              </a:solidFill>
            </a:endParaRPr>
          </a:p>
        </p:txBody>
      </p:sp>
      <p:sp>
        <p:nvSpPr>
          <p:cNvPr id="5" name="Rectangle 4">
            <a:extLst>
              <a:ext uri="{FF2B5EF4-FFF2-40B4-BE49-F238E27FC236}">
                <a16:creationId xmlns:a16="http://schemas.microsoft.com/office/drawing/2014/main" id="{AD8E9A2A-CAAE-DE29-C478-2BE1467DC30D}"/>
              </a:ext>
            </a:extLst>
          </p:cNvPr>
          <p:cNvSpPr/>
          <p:nvPr/>
        </p:nvSpPr>
        <p:spPr>
          <a:xfrm>
            <a:off x="4412682" y="1004977"/>
            <a:ext cx="2714846" cy="461665"/>
          </a:xfrm>
          <a:prstGeom prst="rect">
            <a:avLst/>
          </a:prstGeom>
          <a:solidFill>
            <a:srgbClr val="FFFF00"/>
          </a:solidFill>
          <a:ln>
            <a:solidFill>
              <a:schemeClr val="tx1"/>
            </a:solidFill>
          </a:ln>
        </p:spPr>
        <p:txBody>
          <a:bodyPr wrap="none">
            <a:spAutoFit/>
          </a:bodyPr>
          <a:lstStyle/>
          <a:p>
            <a:pPr algn="ctr"/>
            <a:r>
              <a:rPr lang="fr-FR" sz="2400" b="1" cap="small" dirty="0">
                <a:solidFill>
                  <a:srgbClr val="FF0000"/>
                </a:solidFill>
                <a:effectLst>
                  <a:outerShdw blurRad="38100" dist="38100" dir="2700000" algn="tl">
                    <a:srgbClr val="000000">
                      <a:alpha val="43137"/>
                    </a:srgbClr>
                  </a:outerShdw>
                </a:effectLst>
              </a:rPr>
              <a:t>PROFIL EN TRAVERS</a:t>
            </a:r>
            <a:endParaRPr lang="fr-FR" sz="8000" b="1" cap="small"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47377061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5142731" y="158901"/>
            <a:ext cx="1838295" cy="646331"/>
          </a:xfrm>
          <a:prstGeom prst="rect">
            <a:avLst/>
          </a:prstGeom>
          <a:solidFill>
            <a:schemeClr val="accent6">
              <a:lumMod val="60000"/>
              <a:lumOff val="40000"/>
            </a:schemeClr>
          </a:solidFill>
          <a:ln w="28575">
            <a:solidFill>
              <a:schemeClr val="accent2">
                <a:lumMod val="50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3600" b="1" dirty="0"/>
              <a:t>VOIRIE</a:t>
            </a:r>
            <a:endParaRPr lang="fr-FR" sz="11500" b="1" cap="small" dirty="0">
              <a:solidFill>
                <a:schemeClr val="tx1"/>
              </a:solidFill>
            </a:endParaRPr>
          </a:p>
        </p:txBody>
      </p:sp>
      <p:sp>
        <p:nvSpPr>
          <p:cNvPr id="2" name="Rectangle 1"/>
          <p:cNvSpPr/>
          <p:nvPr/>
        </p:nvSpPr>
        <p:spPr>
          <a:xfrm>
            <a:off x="250855" y="975781"/>
            <a:ext cx="4466287" cy="400110"/>
          </a:xfrm>
          <a:prstGeom prst="rect">
            <a:avLst/>
          </a:prstGeom>
        </p:spPr>
        <p:txBody>
          <a:bodyPr wrap="none">
            <a:spAutoFit/>
          </a:bodyPr>
          <a:lstStyle/>
          <a:p>
            <a:r>
              <a:rPr lang="fr-FR" sz="2000" b="1" dirty="0">
                <a:latin typeface="Times New Roman" panose="02020603050405020304" pitchFamily="18" charset="0"/>
              </a:rPr>
              <a:t>Plan d’implantation d’axe de la voirie :</a:t>
            </a:r>
            <a:endParaRPr lang="fr-FR" sz="2000" dirty="0"/>
          </a:p>
        </p:txBody>
      </p:sp>
      <p:sp>
        <p:nvSpPr>
          <p:cNvPr id="3" name="Rectangle 2"/>
          <p:cNvSpPr/>
          <p:nvPr/>
        </p:nvSpPr>
        <p:spPr>
          <a:xfrm>
            <a:off x="250855" y="1537610"/>
            <a:ext cx="9548238" cy="878574"/>
          </a:xfrm>
          <a:prstGeom prst="rect">
            <a:avLst/>
          </a:prstGeom>
        </p:spPr>
        <p:txBody>
          <a:bodyPr wrap="square">
            <a:spAutoFit/>
          </a:bodyPr>
          <a:lstStyle/>
          <a:p>
            <a:pPr algn="just">
              <a:lnSpc>
                <a:spcPct val="150000"/>
              </a:lnSpc>
            </a:pPr>
            <a:r>
              <a:rPr lang="fr-FR" dirty="0">
                <a:latin typeface="TimesNewRomanPSMT"/>
              </a:rPr>
              <a:t>Permet la matérialisation des points d’axes et de tangence sur terrain à partir des stations.</a:t>
            </a:r>
          </a:p>
          <a:p>
            <a:pPr algn="just">
              <a:lnSpc>
                <a:spcPct val="150000"/>
              </a:lnSpc>
            </a:pPr>
            <a:r>
              <a:rPr lang="fr-FR" dirty="0">
                <a:latin typeface="TimesNewRomanPSMT"/>
              </a:rPr>
              <a:t>La méthode appliquée pour l’implantation est celle par rayonnement.</a:t>
            </a:r>
            <a:endParaRPr lang="fr-FR" dirty="0"/>
          </a:p>
        </p:txBody>
      </p:sp>
      <p:pic>
        <p:nvPicPr>
          <p:cNvPr id="5" name="Image 4"/>
          <p:cNvPicPr>
            <a:picLocks noChangeAspect="1"/>
          </p:cNvPicPr>
          <p:nvPr/>
        </p:nvPicPr>
        <p:blipFill>
          <a:blip r:embed="rId2">
            <a:grayscl/>
          </a:blip>
          <a:stretch>
            <a:fillRect/>
          </a:stretch>
        </p:blipFill>
        <p:spPr>
          <a:xfrm>
            <a:off x="1730902" y="2416183"/>
            <a:ext cx="8661952" cy="4271219"/>
          </a:xfrm>
          <a:prstGeom prst="rect">
            <a:avLst/>
          </a:prstGeom>
        </p:spPr>
      </p:pic>
    </p:spTree>
    <p:extLst>
      <p:ext uri="{BB962C8B-B14F-4D97-AF65-F5344CB8AC3E}">
        <p14:creationId xmlns:p14="http://schemas.microsoft.com/office/powerpoint/2010/main" val="307721356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5142731" y="158901"/>
            <a:ext cx="1838295" cy="646331"/>
          </a:xfrm>
          <a:prstGeom prst="rect">
            <a:avLst/>
          </a:prstGeom>
          <a:solidFill>
            <a:schemeClr val="accent6">
              <a:lumMod val="60000"/>
              <a:lumOff val="40000"/>
            </a:schemeClr>
          </a:solidFill>
          <a:ln w="28575">
            <a:solidFill>
              <a:schemeClr val="accent2">
                <a:lumMod val="50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3600" b="1" dirty="0"/>
              <a:t>VOIRIE</a:t>
            </a:r>
            <a:endParaRPr lang="fr-FR" sz="11500" b="1" cap="small" dirty="0">
              <a:solidFill>
                <a:schemeClr val="tx1"/>
              </a:solidFill>
            </a:endParaRPr>
          </a:p>
        </p:txBody>
      </p:sp>
      <p:sp>
        <p:nvSpPr>
          <p:cNvPr id="5" name="Rectangle 4"/>
          <p:cNvSpPr/>
          <p:nvPr/>
        </p:nvSpPr>
        <p:spPr>
          <a:xfrm>
            <a:off x="201554" y="805232"/>
            <a:ext cx="3459537" cy="523220"/>
          </a:xfrm>
          <a:prstGeom prst="rect">
            <a:avLst/>
          </a:prstGeom>
        </p:spPr>
        <p:txBody>
          <a:bodyPr wrap="none">
            <a:spAutoFit/>
          </a:bodyPr>
          <a:lstStyle/>
          <a:p>
            <a:r>
              <a:rPr lang="fr-FR" sz="2800" b="1" dirty="0">
                <a:latin typeface="Times New Roman" panose="02020603050405020304" pitchFamily="18" charset="0"/>
                <a:ea typeface="Times New Roman" panose="02020603050405020304" pitchFamily="18" charset="0"/>
              </a:rPr>
              <a:t>Calcul des cubatures </a:t>
            </a:r>
            <a:endParaRPr lang="fr-FR" sz="2800" dirty="0"/>
          </a:p>
        </p:txBody>
      </p:sp>
      <p:pic>
        <p:nvPicPr>
          <p:cNvPr id="6" name="Image 5"/>
          <p:cNvPicPr>
            <a:picLocks noChangeAspect="1"/>
          </p:cNvPicPr>
          <p:nvPr/>
        </p:nvPicPr>
        <p:blipFill>
          <a:blip r:embed="rId2">
            <a:grayscl/>
          </a:blip>
          <a:stretch>
            <a:fillRect/>
          </a:stretch>
        </p:blipFill>
        <p:spPr>
          <a:xfrm>
            <a:off x="1931322" y="1328452"/>
            <a:ext cx="8386250" cy="4135270"/>
          </a:xfrm>
          <a:prstGeom prst="rect">
            <a:avLst/>
          </a:prstGeom>
        </p:spPr>
      </p:pic>
      <p:sp>
        <p:nvSpPr>
          <p:cNvPr id="8"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graphicFrame>
        <p:nvGraphicFramePr>
          <p:cNvPr id="9" name="Objet 8"/>
          <p:cNvGraphicFramePr>
            <a:graphicFrameLocks noChangeAspect="1"/>
          </p:cNvGraphicFramePr>
          <p:nvPr>
            <p:extLst>
              <p:ext uri="{D42A27DB-BD31-4B8C-83A1-F6EECF244321}">
                <p14:modId xmlns:p14="http://schemas.microsoft.com/office/powerpoint/2010/main" val="2347961871"/>
              </p:ext>
            </p:extLst>
          </p:nvPr>
        </p:nvGraphicFramePr>
        <p:xfrm>
          <a:off x="2965613" y="5704748"/>
          <a:ext cx="6260773" cy="1013649"/>
        </p:xfrm>
        <a:graphic>
          <a:graphicData uri="http://schemas.openxmlformats.org/presentationml/2006/ole">
            <mc:AlternateContent xmlns:mc="http://schemas.openxmlformats.org/markup-compatibility/2006">
              <mc:Choice xmlns:v="urn:schemas-microsoft-com:vml" Requires="v">
                <p:oleObj r:id="rId3" imgW="2692400" imgH="431800" progId="Equation.DSMT4">
                  <p:embed/>
                </p:oleObj>
              </mc:Choice>
              <mc:Fallback>
                <p:oleObj r:id="rId3" imgW="2692400" imgH="431800" progId="Equation.DSMT4">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65613" y="5704748"/>
                        <a:ext cx="6260773" cy="1013649"/>
                      </a:xfrm>
                      <a:prstGeom prst="rect">
                        <a:avLst/>
                      </a:prstGeom>
                      <a:noFill/>
                    </p:spPr>
                  </p:pic>
                </p:oleObj>
              </mc:Fallback>
            </mc:AlternateContent>
          </a:graphicData>
        </a:graphic>
      </p:graphicFrame>
    </p:spTree>
    <p:extLst>
      <p:ext uri="{BB962C8B-B14F-4D97-AF65-F5344CB8AC3E}">
        <p14:creationId xmlns:p14="http://schemas.microsoft.com/office/powerpoint/2010/main" val="303804311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5142731" y="158901"/>
            <a:ext cx="1838295" cy="646331"/>
          </a:xfrm>
          <a:prstGeom prst="rect">
            <a:avLst/>
          </a:prstGeom>
          <a:solidFill>
            <a:schemeClr val="accent6">
              <a:lumMod val="60000"/>
              <a:lumOff val="40000"/>
            </a:schemeClr>
          </a:solidFill>
          <a:ln w="28575">
            <a:solidFill>
              <a:schemeClr val="accent2">
                <a:lumMod val="50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3600" b="1" dirty="0"/>
              <a:t>VOIRIE</a:t>
            </a:r>
            <a:endParaRPr lang="fr-FR" sz="11500" b="1" cap="small" dirty="0">
              <a:solidFill>
                <a:schemeClr val="tx1"/>
              </a:solidFill>
            </a:endParaRPr>
          </a:p>
        </p:txBody>
      </p:sp>
      <p:sp>
        <p:nvSpPr>
          <p:cNvPr id="2" name="Rectangle 1"/>
          <p:cNvSpPr/>
          <p:nvPr/>
        </p:nvSpPr>
        <p:spPr>
          <a:xfrm>
            <a:off x="454925" y="1184771"/>
            <a:ext cx="3038011" cy="461665"/>
          </a:xfrm>
          <a:prstGeom prst="rect">
            <a:avLst/>
          </a:prstGeom>
        </p:spPr>
        <p:txBody>
          <a:bodyPr wrap="none">
            <a:spAutoFit/>
          </a:bodyPr>
          <a:lstStyle/>
          <a:p>
            <a:r>
              <a:rPr lang="fr-FR" sz="2400" b="1" dirty="0">
                <a:latin typeface="Times New Roman" panose="02020603050405020304" pitchFamily="18" charset="0"/>
              </a:rPr>
              <a:t>Plan de masse voirie :</a:t>
            </a:r>
            <a:endParaRPr lang="fr-FR" sz="2400" dirty="0"/>
          </a:p>
        </p:txBody>
      </p:sp>
      <p:sp>
        <p:nvSpPr>
          <p:cNvPr id="3" name="Rectangle 2"/>
          <p:cNvSpPr/>
          <p:nvPr/>
        </p:nvSpPr>
        <p:spPr>
          <a:xfrm>
            <a:off x="705186" y="2010855"/>
            <a:ext cx="10927308" cy="1687963"/>
          </a:xfrm>
          <a:prstGeom prst="rect">
            <a:avLst/>
          </a:prstGeom>
        </p:spPr>
        <p:txBody>
          <a:bodyPr wrap="square">
            <a:spAutoFit/>
          </a:bodyPr>
          <a:lstStyle/>
          <a:p>
            <a:pPr algn="just">
              <a:lnSpc>
                <a:spcPct val="150000"/>
              </a:lnSpc>
            </a:pPr>
            <a:r>
              <a:rPr lang="fr-FR" sz="2400" dirty="0">
                <a:latin typeface="Times New Roman" panose="02020603050405020304" pitchFamily="18" charset="0"/>
                <a:cs typeface="Times New Roman" panose="02020603050405020304" pitchFamily="18" charset="0"/>
              </a:rPr>
              <a:t>Il contient toutes les caractéristiques géométriques, techniques et dimensionnelles de la voirie, telles que : rayon de courbure avec toutes les caractéristiques, les courbures de trottoirs, la largeur de la chaussée et des trottoirs.</a:t>
            </a:r>
          </a:p>
        </p:txBody>
      </p:sp>
      <p:sp>
        <p:nvSpPr>
          <p:cNvPr id="5" name="Rectangle 4"/>
          <p:cNvSpPr/>
          <p:nvPr/>
        </p:nvSpPr>
        <p:spPr>
          <a:xfrm>
            <a:off x="664606" y="4063238"/>
            <a:ext cx="11179595" cy="1687963"/>
          </a:xfrm>
          <a:prstGeom prst="rect">
            <a:avLst/>
          </a:prstGeom>
        </p:spPr>
        <p:txBody>
          <a:bodyPr wrap="square">
            <a:spAutoFit/>
          </a:bodyPr>
          <a:lstStyle/>
          <a:p>
            <a:pPr algn="just">
              <a:lnSpc>
                <a:spcPct val="150000"/>
              </a:lnSpc>
            </a:pPr>
            <a:r>
              <a:rPr lang="fr-FR" sz="2400" dirty="0">
                <a:latin typeface="Times New Roman" panose="02020603050405020304" pitchFamily="18" charset="0"/>
                <a:cs typeface="Times New Roman" panose="02020603050405020304" pitchFamily="18" charset="0"/>
              </a:rPr>
              <a:t>Il sera considéré comme un document de base pour l’élaboration des profils en longs et des profils en travers, des tracés en plan de l’adduction en eau potable, de l’Assainissement, de l’éclairage public et du plan multi-réseaux.</a:t>
            </a:r>
          </a:p>
        </p:txBody>
      </p:sp>
    </p:spTree>
    <p:extLst>
      <p:ext uri="{BB962C8B-B14F-4D97-AF65-F5344CB8AC3E}">
        <p14:creationId xmlns:p14="http://schemas.microsoft.com/office/powerpoint/2010/main" val="83785059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677039" y="2569030"/>
            <a:ext cx="7410390" cy="1344992"/>
          </a:xfrm>
          <a:prstGeom prst="rect">
            <a:avLst/>
          </a:prstGeom>
          <a:ln w="76200">
            <a:solidFill>
              <a:srgbClr val="7030A0"/>
            </a:solidFill>
          </a:ln>
        </p:spPr>
        <p:txBody>
          <a:bodyPr wrap="none">
            <a:prstTxWarp prst="textDeflate">
              <a:avLst/>
            </a:prstTxWarp>
            <a:spAutoFit/>
          </a:bodyPr>
          <a:lstStyle/>
          <a:p>
            <a:r>
              <a:rPr lang="fr-FR" sz="3600" b="1" dirty="0">
                <a:latin typeface="Times New Roman" panose="02020603050405020304" pitchFamily="18" charset="0"/>
              </a:rPr>
              <a:t>MERCI POUR VOTRE ATTENTION</a:t>
            </a:r>
            <a:endParaRPr lang="fr-FR" sz="3600" dirty="0"/>
          </a:p>
        </p:txBody>
      </p:sp>
    </p:spTree>
    <p:extLst>
      <p:ext uri="{BB962C8B-B14F-4D97-AF65-F5344CB8AC3E}">
        <p14:creationId xmlns:p14="http://schemas.microsoft.com/office/powerpoint/2010/main" val="7703838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6811" y="1760266"/>
            <a:ext cx="11104729" cy="3624838"/>
          </a:xfrm>
          <a:prstGeom prst="rect">
            <a:avLst/>
          </a:prstGeom>
        </p:spPr>
        <p:txBody>
          <a:bodyPr wrap="square">
            <a:spAutoFit/>
          </a:bodyPr>
          <a:lstStyle/>
          <a:p>
            <a:pPr algn="just">
              <a:lnSpc>
                <a:spcPct val="250000"/>
              </a:lnSpc>
            </a:pPr>
            <a:r>
              <a:rPr lang="fr-FR" sz="2400" dirty="0">
                <a:solidFill>
                  <a:schemeClr val="dk1"/>
                </a:solidFill>
                <a:latin typeface="Arial" panose="020B0604020202020204" pitchFamily="34" charset="0"/>
                <a:cs typeface="Arial" panose="020B0604020202020204" pitchFamily="34" charset="0"/>
              </a:rPr>
              <a:t>L’élaboration d’un projet VRD nécessite une bonne connaissance du site et de ses caractéristiques. À cet effet , on a recours à la mise en œuvre de cartes topographique restituant le relief de la région en se basant sur des mesures de terrain par levé en utilisant des appareils et instruments adéquats.</a:t>
            </a:r>
          </a:p>
        </p:txBody>
      </p:sp>
      <p:sp>
        <p:nvSpPr>
          <p:cNvPr id="3" name="ZoneTexte 2"/>
          <p:cNvSpPr txBox="1"/>
          <p:nvPr/>
        </p:nvSpPr>
        <p:spPr>
          <a:xfrm>
            <a:off x="4303197" y="145254"/>
            <a:ext cx="3339549" cy="646331"/>
          </a:xfrm>
          <a:prstGeom prst="rect">
            <a:avLst/>
          </a:prstGeom>
          <a:solidFill>
            <a:schemeClr val="accent6">
              <a:lumMod val="60000"/>
              <a:lumOff val="40000"/>
            </a:schemeClr>
          </a:solidFill>
          <a:ln w="28575">
            <a:solidFill>
              <a:schemeClr val="accent2">
                <a:lumMod val="50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3600" b="1" dirty="0"/>
              <a:t>GENERALITES</a:t>
            </a:r>
            <a:endParaRPr lang="fr-FR" sz="11500" b="1" cap="small" dirty="0">
              <a:solidFill>
                <a:schemeClr val="tx1"/>
              </a:solidFill>
            </a:endParaRPr>
          </a:p>
        </p:txBody>
      </p:sp>
    </p:spTree>
    <p:extLst>
      <p:ext uri="{BB962C8B-B14F-4D97-AF65-F5344CB8AC3E}">
        <p14:creationId xmlns:p14="http://schemas.microsoft.com/office/powerpoint/2010/main" val="41852315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770934" y="213493"/>
            <a:ext cx="4772564" cy="646331"/>
          </a:xfrm>
          <a:prstGeom prst="rect">
            <a:avLst/>
          </a:prstGeom>
          <a:solidFill>
            <a:schemeClr val="accent6">
              <a:lumMod val="60000"/>
              <a:lumOff val="40000"/>
            </a:schemeClr>
          </a:solidFill>
          <a:ln w="28575">
            <a:solidFill>
              <a:schemeClr val="accent2">
                <a:lumMod val="50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3600" b="1" dirty="0"/>
              <a:t>PLAN TOPOGRAPHIQUE</a:t>
            </a:r>
            <a:endParaRPr lang="fr-FR" sz="11500" b="1" cap="small" dirty="0">
              <a:solidFill>
                <a:schemeClr val="tx1"/>
              </a:solidFill>
            </a:endParaRPr>
          </a:p>
        </p:txBody>
      </p:sp>
      <p:sp>
        <p:nvSpPr>
          <p:cNvPr id="3" name="ZoneTexte 2"/>
          <p:cNvSpPr txBox="1"/>
          <p:nvPr/>
        </p:nvSpPr>
        <p:spPr>
          <a:xfrm>
            <a:off x="4576151" y="859824"/>
            <a:ext cx="3162129" cy="523220"/>
          </a:xfrm>
          <a:prstGeom prst="rect">
            <a:avLst/>
          </a:prstGeom>
          <a:solidFill>
            <a:schemeClr val="accent2">
              <a:lumMod val="40000"/>
              <a:lumOff val="60000"/>
            </a:schemeClr>
          </a:solidFill>
          <a:ln w="28575">
            <a:solidFill>
              <a:schemeClr val="accent2">
                <a:lumMod val="50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2800" b="1" dirty="0">
                <a:solidFill>
                  <a:srgbClr val="FF0000"/>
                </a:solidFill>
              </a:rPr>
              <a:t>VERIFICATION</a:t>
            </a:r>
            <a:endParaRPr lang="fr-FR" sz="8800" b="1" cap="small" dirty="0">
              <a:solidFill>
                <a:srgbClr val="FF0000"/>
              </a:solidFill>
            </a:endParaRPr>
          </a:p>
        </p:txBody>
      </p:sp>
      <p:sp>
        <p:nvSpPr>
          <p:cNvPr id="4" name="Rectangle 3"/>
          <p:cNvSpPr/>
          <p:nvPr/>
        </p:nvSpPr>
        <p:spPr>
          <a:xfrm>
            <a:off x="461548" y="1764072"/>
            <a:ext cx="8607189" cy="646331"/>
          </a:xfrm>
          <a:prstGeom prst="rect">
            <a:avLst/>
          </a:prstGeom>
        </p:spPr>
        <p:txBody>
          <a:bodyPr wrap="square">
            <a:spAutoFit/>
          </a:bodyPr>
          <a:lstStyle/>
          <a:p>
            <a:pPr algn="just">
              <a:lnSpc>
                <a:spcPct val="150000"/>
              </a:lnSpc>
            </a:pPr>
            <a:r>
              <a:rPr lang="fr-FR" sz="2400" b="1" dirty="0">
                <a:solidFill>
                  <a:srgbClr val="000000"/>
                </a:solidFill>
                <a:latin typeface="Arial" panose="020B0604020202020204" pitchFamily="34" charset="0"/>
                <a:cs typeface="Arial" panose="020B0604020202020204" pitchFamily="34" charset="0"/>
              </a:rPr>
              <a:t>Le plan topographique fournit nécessite des vérifications:</a:t>
            </a:r>
            <a:endParaRPr lang="fr-FR" sz="2400" b="1" dirty="0">
              <a:latin typeface="Arial" panose="020B0604020202020204" pitchFamily="34" charset="0"/>
              <a:cs typeface="Arial" panose="020B0604020202020204" pitchFamily="34" charset="0"/>
            </a:endParaRPr>
          </a:p>
        </p:txBody>
      </p:sp>
      <p:sp>
        <p:nvSpPr>
          <p:cNvPr id="5" name="Rectangle 4"/>
          <p:cNvSpPr/>
          <p:nvPr/>
        </p:nvSpPr>
        <p:spPr>
          <a:xfrm>
            <a:off x="461548" y="2968852"/>
            <a:ext cx="11391333" cy="2308324"/>
          </a:xfrm>
          <a:prstGeom prst="rect">
            <a:avLst/>
          </a:prstGeom>
        </p:spPr>
        <p:txBody>
          <a:bodyPr wrap="square">
            <a:spAutoFit/>
          </a:bodyPr>
          <a:lstStyle/>
          <a:p>
            <a:pPr algn="just"/>
            <a:r>
              <a:rPr lang="fr-FR" sz="2400" b="1" dirty="0">
                <a:latin typeface="Arial" panose="020B0604020202020204" pitchFamily="34" charset="0"/>
                <a:cs typeface="Arial" panose="020B0604020202020204" pitchFamily="34" charset="0"/>
              </a:rPr>
              <a:t>1- AU BUREAU : </a:t>
            </a:r>
            <a:r>
              <a:rPr lang="fr-FR" sz="2400" dirty="0">
                <a:latin typeface="Arial" panose="020B0604020202020204" pitchFamily="34" charset="0"/>
                <a:cs typeface="Arial" panose="020B0604020202020204" pitchFamily="34" charset="0"/>
              </a:rPr>
              <a:t>cette première vérification consiste à contrôler le carnet d’observations, les calculs des coordonnées des stations et toutes les opérations faites sous Autocad.</a:t>
            </a:r>
          </a:p>
          <a:p>
            <a:pPr algn="just"/>
            <a:endParaRPr lang="fr-FR" sz="2400" b="1" dirty="0">
              <a:latin typeface="Arial" panose="020B0604020202020204" pitchFamily="34" charset="0"/>
              <a:cs typeface="Arial" panose="020B0604020202020204" pitchFamily="34" charset="0"/>
            </a:endParaRPr>
          </a:p>
          <a:p>
            <a:pPr algn="just"/>
            <a:r>
              <a:rPr lang="fr-FR" sz="2400" b="1" dirty="0">
                <a:latin typeface="Arial" panose="020B0604020202020204" pitchFamily="34" charset="0"/>
                <a:cs typeface="Arial" panose="020B0604020202020204" pitchFamily="34" charset="0"/>
              </a:rPr>
              <a:t>2-  SUR LE TERRAIN : </a:t>
            </a:r>
            <a:r>
              <a:rPr lang="fr-FR" sz="2400" dirty="0">
                <a:latin typeface="Arial" panose="020B0604020202020204" pitchFamily="34" charset="0"/>
                <a:cs typeface="Arial" panose="020B0604020202020204" pitchFamily="34" charset="0"/>
              </a:rPr>
              <a:t>notre sortie sur terrain nous a permis de mieux connaître la topographie de la zone et détecter les anomalies.</a:t>
            </a:r>
          </a:p>
        </p:txBody>
      </p:sp>
    </p:spTree>
    <p:extLst>
      <p:ext uri="{BB962C8B-B14F-4D97-AF65-F5344CB8AC3E}">
        <p14:creationId xmlns:p14="http://schemas.microsoft.com/office/powerpoint/2010/main" val="30535120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770934" y="213493"/>
            <a:ext cx="4772564" cy="646331"/>
          </a:xfrm>
          <a:prstGeom prst="rect">
            <a:avLst/>
          </a:prstGeom>
          <a:solidFill>
            <a:schemeClr val="accent6">
              <a:lumMod val="60000"/>
              <a:lumOff val="40000"/>
            </a:schemeClr>
          </a:solidFill>
          <a:ln w="28575">
            <a:solidFill>
              <a:schemeClr val="accent2">
                <a:lumMod val="50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3600" b="1" dirty="0"/>
              <a:t>PLAN TOPOGRAPHIQUE</a:t>
            </a:r>
            <a:endParaRPr lang="fr-FR" sz="11500" b="1" cap="small" dirty="0">
              <a:solidFill>
                <a:schemeClr val="tx1"/>
              </a:solidFill>
            </a:endParaRPr>
          </a:p>
        </p:txBody>
      </p:sp>
      <p:sp>
        <p:nvSpPr>
          <p:cNvPr id="3" name="ZoneTexte 2"/>
          <p:cNvSpPr txBox="1"/>
          <p:nvPr/>
        </p:nvSpPr>
        <p:spPr>
          <a:xfrm>
            <a:off x="4576151" y="859824"/>
            <a:ext cx="3162129" cy="523220"/>
          </a:xfrm>
          <a:prstGeom prst="rect">
            <a:avLst/>
          </a:prstGeom>
          <a:solidFill>
            <a:schemeClr val="accent2">
              <a:lumMod val="40000"/>
              <a:lumOff val="60000"/>
            </a:schemeClr>
          </a:solidFill>
          <a:ln w="28575">
            <a:solidFill>
              <a:schemeClr val="accent2">
                <a:lumMod val="50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2800" b="1" dirty="0">
                <a:solidFill>
                  <a:srgbClr val="FF0000"/>
                </a:solidFill>
              </a:rPr>
              <a:t>VERIFICATION</a:t>
            </a:r>
            <a:endParaRPr lang="fr-FR" sz="8800" b="1" cap="small" dirty="0">
              <a:solidFill>
                <a:srgbClr val="FF0000"/>
              </a:solidFill>
            </a:endParaRPr>
          </a:p>
        </p:txBody>
      </p:sp>
      <p:sp>
        <p:nvSpPr>
          <p:cNvPr id="4" name="Rectangle 3"/>
          <p:cNvSpPr/>
          <p:nvPr/>
        </p:nvSpPr>
        <p:spPr>
          <a:xfrm rot="19793623">
            <a:off x="443250" y="1090656"/>
            <a:ext cx="2547646" cy="584775"/>
          </a:xfrm>
          <a:prstGeom prst="rect">
            <a:avLst/>
          </a:prstGeom>
          <a:solidFill>
            <a:schemeClr val="accent5">
              <a:lumMod val="50000"/>
            </a:schemeClr>
          </a:solidFill>
          <a:ln w="38100">
            <a:solidFill>
              <a:schemeClr val="bg1"/>
            </a:solidFill>
          </a:ln>
        </p:spPr>
        <p:style>
          <a:lnRef idx="2">
            <a:schemeClr val="dk1"/>
          </a:lnRef>
          <a:fillRef idx="1">
            <a:schemeClr val="lt1"/>
          </a:fillRef>
          <a:effectRef idx="0">
            <a:schemeClr val="dk1"/>
          </a:effectRef>
          <a:fontRef idx="minor">
            <a:schemeClr val="dk1"/>
          </a:fontRef>
        </p:style>
        <p:txBody>
          <a:bodyPr wrap="square">
            <a:spAutoFit/>
          </a:bodyPr>
          <a:lstStyle/>
          <a:p>
            <a:r>
              <a:rPr lang="fr-FR" sz="3200" dirty="0">
                <a:ln w="18415" cmpd="sng">
                  <a:solidFill>
                    <a:srgbClr val="FFFFFF"/>
                  </a:solidFill>
                  <a:prstDash val="solid"/>
                </a:ln>
                <a:solidFill>
                  <a:srgbClr val="FFFFFF"/>
                </a:solidFill>
                <a:effectLst>
                  <a:outerShdw blurRad="63500" dir="3600000" algn="tl" rotWithShape="0">
                    <a:srgbClr val="000000">
                      <a:alpha val="70000"/>
                    </a:srgbClr>
                  </a:outerShdw>
                </a:effectLst>
              </a:rPr>
              <a:t>COMMENT?...</a:t>
            </a:r>
          </a:p>
        </p:txBody>
      </p:sp>
      <p:sp>
        <p:nvSpPr>
          <p:cNvPr id="5" name="Rectangle 4"/>
          <p:cNvSpPr/>
          <p:nvPr/>
        </p:nvSpPr>
        <p:spPr>
          <a:xfrm>
            <a:off x="652617" y="2446460"/>
            <a:ext cx="11179992" cy="1200329"/>
          </a:xfrm>
          <a:prstGeom prst="rect">
            <a:avLst/>
          </a:prstGeom>
        </p:spPr>
        <p:txBody>
          <a:bodyPr wrap="square">
            <a:spAutoFit/>
          </a:bodyPr>
          <a:lstStyle/>
          <a:p>
            <a:pPr algn="just">
              <a:lnSpc>
                <a:spcPct val="150000"/>
              </a:lnSpc>
            </a:pPr>
            <a:r>
              <a:rPr lang="fr-FR" sz="2400" dirty="0">
                <a:solidFill>
                  <a:srgbClr val="000000"/>
                </a:solidFill>
                <a:latin typeface="Arial" panose="020B0604020202020204" pitchFamily="34" charset="0"/>
                <a:cs typeface="Arial" panose="020B0604020202020204" pitchFamily="34" charset="0"/>
              </a:rPr>
              <a:t>S’il s’agit d’un terrain cadastré, il faut ramener l’extrait du plan cadastral avec le numéro d’ilot et numéro de section.</a:t>
            </a:r>
            <a:endParaRPr lang="fr-FR" sz="2400" dirty="0">
              <a:latin typeface="Arial" panose="020B0604020202020204" pitchFamily="34" charset="0"/>
              <a:cs typeface="Arial" panose="020B0604020202020204" pitchFamily="34" charset="0"/>
            </a:endParaRPr>
          </a:p>
        </p:txBody>
      </p:sp>
      <p:sp>
        <p:nvSpPr>
          <p:cNvPr id="6" name="Rectangle 5"/>
          <p:cNvSpPr/>
          <p:nvPr/>
        </p:nvSpPr>
        <p:spPr>
          <a:xfrm>
            <a:off x="652617" y="4565359"/>
            <a:ext cx="11179992" cy="1131848"/>
          </a:xfrm>
          <a:prstGeom prst="rect">
            <a:avLst/>
          </a:prstGeom>
        </p:spPr>
        <p:txBody>
          <a:bodyPr wrap="square">
            <a:spAutoFit/>
          </a:bodyPr>
          <a:lstStyle/>
          <a:p>
            <a:pPr algn="just">
              <a:lnSpc>
                <a:spcPct val="150000"/>
              </a:lnSpc>
            </a:pPr>
            <a:r>
              <a:rPr lang="fr-FR" sz="2400" dirty="0">
                <a:solidFill>
                  <a:srgbClr val="000000"/>
                </a:solidFill>
                <a:latin typeface="Arial" panose="020B0604020202020204" pitchFamily="34" charset="0"/>
                <a:cs typeface="Arial" panose="020B0604020202020204" pitchFamily="34" charset="0"/>
              </a:rPr>
              <a:t>Voir la délimitation du terrain si elle coïncide avec la forme du plan cadastral par la réalisation d’un plan de bornage (levé topographique).</a:t>
            </a:r>
            <a:endParaRPr lang="fr-FR"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479435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770934" y="213493"/>
            <a:ext cx="4772564" cy="646331"/>
          </a:xfrm>
          <a:prstGeom prst="rect">
            <a:avLst/>
          </a:prstGeom>
          <a:solidFill>
            <a:schemeClr val="accent6">
              <a:lumMod val="60000"/>
              <a:lumOff val="40000"/>
            </a:schemeClr>
          </a:solidFill>
          <a:ln w="28575">
            <a:solidFill>
              <a:schemeClr val="accent2">
                <a:lumMod val="50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3600" b="1" dirty="0"/>
              <a:t>PLAN TOPOGRAPHIQUE</a:t>
            </a:r>
            <a:endParaRPr lang="fr-FR" sz="11500" b="1" cap="small" dirty="0">
              <a:solidFill>
                <a:schemeClr val="tx1"/>
              </a:solidFill>
            </a:endParaRPr>
          </a:p>
        </p:txBody>
      </p:sp>
      <p:sp>
        <p:nvSpPr>
          <p:cNvPr id="3" name="ZoneTexte 2"/>
          <p:cNvSpPr txBox="1"/>
          <p:nvPr/>
        </p:nvSpPr>
        <p:spPr>
          <a:xfrm>
            <a:off x="4576151" y="859824"/>
            <a:ext cx="3162129" cy="523220"/>
          </a:xfrm>
          <a:prstGeom prst="rect">
            <a:avLst/>
          </a:prstGeom>
          <a:solidFill>
            <a:schemeClr val="accent2">
              <a:lumMod val="40000"/>
              <a:lumOff val="60000"/>
            </a:schemeClr>
          </a:solidFill>
          <a:ln w="28575">
            <a:solidFill>
              <a:schemeClr val="accent2">
                <a:lumMod val="50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2800" b="1" dirty="0">
                <a:solidFill>
                  <a:srgbClr val="FF0000"/>
                </a:solidFill>
              </a:rPr>
              <a:t>VERIFICATION</a:t>
            </a:r>
            <a:endParaRPr lang="fr-FR" sz="8800" b="1" cap="small" dirty="0">
              <a:solidFill>
                <a:srgbClr val="FF0000"/>
              </a:solidFill>
            </a:endParaRPr>
          </a:p>
        </p:txBody>
      </p:sp>
      <p:sp>
        <p:nvSpPr>
          <p:cNvPr id="4" name="Rectangle 3"/>
          <p:cNvSpPr/>
          <p:nvPr/>
        </p:nvSpPr>
        <p:spPr>
          <a:xfrm rot="19793623">
            <a:off x="443250" y="1090656"/>
            <a:ext cx="2547646" cy="584775"/>
          </a:xfrm>
          <a:prstGeom prst="rect">
            <a:avLst/>
          </a:prstGeom>
          <a:solidFill>
            <a:schemeClr val="accent5">
              <a:lumMod val="50000"/>
            </a:schemeClr>
          </a:solidFill>
          <a:ln w="38100">
            <a:solidFill>
              <a:schemeClr val="bg1"/>
            </a:solidFill>
          </a:ln>
        </p:spPr>
        <p:style>
          <a:lnRef idx="2">
            <a:schemeClr val="dk1"/>
          </a:lnRef>
          <a:fillRef idx="1">
            <a:schemeClr val="lt1"/>
          </a:fillRef>
          <a:effectRef idx="0">
            <a:schemeClr val="dk1"/>
          </a:effectRef>
          <a:fontRef idx="minor">
            <a:schemeClr val="dk1"/>
          </a:fontRef>
        </p:style>
        <p:txBody>
          <a:bodyPr wrap="square">
            <a:spAutoFit/>
          </a:bodyPr>
          <a:lstStyle/>
          <a:p>
            <a:r>
              <a:rPr lang="fr-FR" sz="3200" dirty="0">
                <a:ln w="18415" cmpd="sng">
                  <a:solidFill>
                    <a:srgbClr val="FFFFFF"/>
                  </a:solidFill>
                  <a:prstDash val="solid"/>
                </a:ln>
                <a:solidFill>
                  <a:srgbClr val="FFFFFF"/>
                </a:solidFill>
                <a:effectLst>
                  <a:outerShdw blurRad="63500" dir="3600000" algn="tl" rotWithShape="0">
                    <a:srgbClr val="000000">
                      <a:alpha val="70000"/>
                    </a:srgbClr>
                  </a:outerShdw>
                </a:effectLst>
              </a:rPr>
              <a:t>COMMENT?...</a:t>
            </a:r>
          </a:p>
        </p:txBody>
      </p:sp>
      <p:sp>
        <p:nvSpPr>
          <p:cNvPr id="5" name="Rectangle 4"/>
          <p:cNvSpPr/>
          <p:nvPr/>
        </p:nvSpPr>
        <p:spPr>
          <a:xfrm>
            <a:off x="567219" y="2355351"/>
            <a:ext cx="11179992" cy="1131848"/>
          </a:xfrm>
          <a:prstGeom prst="rect">
            <a:avLst/>
          </a:prstGeom>
        </p:spPr>
        <p:txBody>
          <a:bodyPr wrap="square">
            <a:spAutoFit/>
          </a:bodyPr>
          <a:lstStyle/>
          <a:p>
            <a:pPr algn="just">
              <a:lnSpc>
                <a:spcPct val="150000"/>
              </a:lnSpc>
            </a:pPr>
            <a:r>
              <a:rPr lang="fr-FR" sz="2400" dirty="0">
                <a:solidFill>
                  <a:srgbClr val="000000"/>
                </a:solidFill>
                <a:latin typeface="Arial" panose="020B0604020202020204" pitchFamily="34" charset="0"/>
                <a:cs typeface="Arial" panose="020B0604020202020204" pitchFamily="34" charset="0"/>
              </a:rPr>
              <a:t>On doit vérifier sur le plan topographique si la surface du terrain est la même qui est déclarée par le propriétaire du terrain.</a:t>
            </a:r>
            <a:endParaRPr lang="fr-FR" sz="2400" dirty="0">
              <a:latin typeface="Arial" panose="020B0604020202020204" pitchFamily="34" charset="0"/>
              <a:cs typeface="Arial" panose="020B0604020202020204" pitchFamily="34" charset="0"/>
            </a:endParaRPr>
          </a:p>
        </p:txBody>
      </p:sp>
      <p:sp>
        <p:nvSpPr>
          <p:cNvPr id="6" name="Rectangle 5"/>
          <p:cNvSpPr/>
          <p:nvPr/>
        </p:nvSpPr>
        <p:spPr>
          <a:xfrm>
            <a:off x="567219" y="3782397"/>
            <a:ext cx="11179992" cy="1200329"/>
          </a:xfrm>
          <a:prstGeom prst="rect">
            <a:avLst/>
          </a:prstGeom>
        </p:spPr>
        <p:txBody>
          <a:bodyPr wrap="square">
            <a:spAutoFit/>
          </a:bodyPr>
          <a:lstStyle/>
          <a:p>
            <a:pPr algn="just">
              <a:lnSpc>
                <a:spcPct val="150000"/>
              </a:lnSpc>
            </a:pPr>
            <a:r>
              <a:rPr lang="fr-FR" sz="2400" dirty="0">
                <a:solidFill>
                  <a:srgbClr val="000000"/>
                </a:solidFill>
                <a:latin typeface="Arial" panose="020B0604020202020204" pitchFamily="34" charset="0"/>
                <a:cs typeface="Arial" panose="020B0604020202020204" pitchFamily="34" charset="0"/>
              </a:rPr>
              <a:t>On doit vérifier l’exactitude du l’extrait cadastral avec le plan topographique réalisé.</a:t>
            </a:r>
            <a:endParaRPr lang="fr-FR" sz="2400" dirty="0">
              <a:latin typeface="Arial" panose="020B0604020202020204" pitchFamily="34" charset="0"/>
              <a:cs typeface="Arial" panose="020B0604020202020204" pitchFamily="34" charset="0"/>
            </a:endParaRPr>
          </a:p>
        </p:txBody>
      </p:sp>
      <p:sp>
        <p:nvSpPr>
          <p:cNvPr id="7" name="Rectangle 6"/>
          <p:cNvSpPr/>
          <p:nvPr/>
        </p:nvSpPr>
        <p:spPr>
          <a:xfrm>
            <a:off x="623885" y="5277924"/>
            <a:ext cx="11179992" cy="1200329"/>
          </a:xfrm>
          <a:prstGeom prst="rect">
            <a:avLst/>
          </a:prstGeom>
        </p:spPr>
        <p:txBody>
          <a:bodyPr wrap="square">
            <a:spAutoFit/>
          </a:bodyPr>
          <a:lstStyle/>
          <a:p>
            <a:pPr algn="just">
              <a:lnSpc>
                <a:spcPct val="150000"/>
              </a:lnSpc>
            </a:pPr>
            <a:r>
              <a:rPr lang="fr-FR" sz="2400" dirty="0">
                <a:solidFill>
                  <a:srgbClr val="000000"/>
                </a:solidFill>
                <a:latin typeface="Arial" panose="020B0604020202020204" pitchFamily="34" charset="0"/>
                <a:cs typeface="Arial" panose="020B0604020202020204" pitchFamily="34" charset="0"/>
              </a:rPr>
              <a:t>Vérification de la mesure des différents détails dessines sur le plan topographique avec ce qui existe sur terrain.</a:t>
            </a:r>
            <a:endParaRPr lang="fr-FR"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149555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760761" y="99438"/>
            <a:ext cx="4772564" cy="646331"/>
          </a:xfrm>
          <a:prstGeom prst="rect">
            <a:avLst/>
          </a:prstGeom>
          <a:solidFill>
            <a:schemeClr val="accent6">
              <a:lumMod val="60000"/>
              <a:lumOff val="40000"/>
            </a:schemeClr>
          </a:solidFill>
          <a:ln w="28575">
            <a:solidFill>
              <a:schemeClr val="accent2">
                <a:lumMod val="50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3600" b="1" dirty="0"/>
              <a:t>PLAN TOPOGRAPHIQUE</a:t>
            </a:r>
            <a:endParaRPr lang="fr-FR" sz="11500" b="1" cap="small" dirty="0">
              <a:solidFill>
                <a:schemeClr val="tx1"/>
              </a:solidFill>
            </a:endParaRPr>
          </a:p>
        </p:txBody>
      </p:sp>
      <p:sp>
        <p:nvSpPr>
          <p:cNvPr id="3" name="ZoneTexte 2"/>
          <p:cNvSpPr txBox="1"/>
          <p:nvPr/>
        </p:nvSpPr>
        <p:spPr>
          <a:xfrm>
            <a:off x="4565978" y="745769"/>
            <a:ext cx="3162129" cy="523220"/>
          </a:xfrm>
          <a:prstGeom prst="rect">
            <a:avLst/>
          </a:prstGeom>
          <a:solidFill>
            <a:schemeClr val="accent2">
              <a:lumMod val="40000"/>
              <a:lumOff val="60000"/>
            </a:schemeClr>
          </a:solidFill>
          <a:ln w="28575">
            <a:solidFill>
              <a:schemeClr val="accent2">
                <a:lumMod val="50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2800" b="1" dirty="0">
                <a:solidFill>
                  <a:srgbClr val="FF0000"/>
                </a:solidFill>
              </a:rPr>
              <a:t>EXEMPLE</a:t>
            </a:r>
            <a:endParaRPr lang="fr-FR" sz="8800" b="1" cap="small" dirty="0">
              <a:solidFill>
                <a:srgbClr val="FF0000"/>
              </a:solidFill>
            </a:endParaRPr>
          </a:p>
        </p:txBody>
      </p:sp>
      <p:pic>
        <p:nvPicPr>
          <p:cNvPr id="4" name="Image 3"/>
          <p:cNvPicPr>
            <a:picLocks noChangeAspect="1"/>
          </p:cNvPicPr>
          <p:nvPr/>
        </p:nvPicPr>
        <p:blipFill rotWithShape="1">
          <a:blip r:embed="rId2"/>
          <a:srcRect l="41752" t="13246" r="41864" b="22047"/>
          <a:stretch/>
        </p:blipFill>
        <p:spPr>
          <a:xfrm rot="5400000">
            <a:off x="3553980" y="-859793"/>
            <a:ext cx="5186123" cy="9689909"/>
          </a:xfrm>
          <a:prstGeom prst="rect">
            <a:avLst/>
          </a:prstGeom>
        </p:spPr>
      </p:pic>
    </p:spTree>
    <p:extLst>
      <p:ext uri="{BB962C8B-B14F-4D97-AF65-F5344CB8AC3E}">
        <p14:creationId xmlns:p14="http://schemas.microsoft.com/office/powerpoint/2010/main" val="16303819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770934" y="158901"/>
            <a:ext cx="4772564" cy="646331"/>
          </a:xfrm>
          <a:prstGeom prst="rect">
            <a:avLst/>
          </a:prstGeom>
          <a:solidFill>
            <a:schemeClr val="accent6">
              <a:lumMod val="60000"/>
              <a:lumOff val="40000"/>
            </a:schemeClr>
          </a:solidFill>
          <a:ln w="28575">
            <a:solidFill>
              <a:schemeClr val="accent2">
                <a:lumMod val="50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3600" b="1" dirty="0"/>
              <a:t>PLAN TOPOGRAPHIQUE</a:t>
            </a:r>
            <a:endParaRPr lang="fr-FR" sz="11500" b="1" cap="small" dirty="0">
              <a:solidFill>
                <a:schemeClr val="tx1"/>
              </a:solidFill>
            </a:endParaRPr>
          </a:p>
        </p:txBody>
      </p:sp>
      <p:sp>
        <p:nvSpPr>
          <p:cNvPr id="3" name="ZoneTexte 2"/>
          <p:cNvSpPr txBox="1"/>
          <p:nvPr/>
        </p:nvSpPr>
        <p:spPr>
          <a:xfrm>
            <a:off x="3848369" y="805232"/>
            <a:ext cx="4617692" cy="523220"/>
          </a:xfrm>
          <a:prstGeom prst="rect">
            <a:avLst/>
          </a:prstGeom>
          <a:solidFill>
            <a:schemeClr val="accent2">
              <a:lumMod val="40000"/>
              <a:lumOff val="60000"/>
            </a:schemeClr>
          </a:solidFill>
          <a:ln w="28575">
            <a:solidFill>
              <a:schemeClr val="accent2">
                <a:lumMod val="50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2800" b="1" dirty="0">
                <a:solidFill>
                  <a:srgbClr val="FF0000"/>
                </a:solidFill>
              </a:rPr>
              <a:t>Modèle numérique du terrain</a:t>
            </a:r>
            <a:endParaRPr lang="fr-FR" sz="8800" b="1" cap="small" dirty="0">
              <a:solidFill>
                <a:srgbClr val="FF0000"/>
              </a:solidFill>
            </a:endParaRPr>
          </a:p>
        </p:txBody>
      </p:sp>
      <p:pic>
        <p:nvPicPr>
          <p:cNvPr id="4" name="Picture 3"/>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971" y="1603067"/>
            <a:ext cx="8726488" cy="5006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222849"/>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1297</TotalTime>
  <Words>1602</Words>
  <Application>Microsoft Office PowerPoint</Application>
  <PresentationFormat>Grand écran</PresentationFormat>
  <Paragraphs>177</Paragraphs>
  <Slides>37</Slides>
  <Notes>0</Notes>
  <HiddenSlides>0</HiddenSlides>
  <MMClips>0</MMClips>
  <ScaleCrop>false</ScaleCrop>
  <HeadingPairs>
    <vt:vector size="8" baseType="variant">
      <vt:variant>
        <vt:lpstr>Polices utilisées</vt:lpstr>
      </vt:variant>
      <vt:variant>
        <vt:i4>7</vt:i4>
      </vt:variant>
      <vt:variant>
        <vt:lpstr>Thème</vt:lpstr>
      </vt:variant>
      <vt:variant>
        <vt:i4>1</vt:i4>
      </vt:variant>
      <vt:variant>
        <vt:lpstr>Serveurs OLE incorporés</vt:lpstr>
      </vt:variant>
      <vt:variant>
        <vt:i4>3</vt:i4>
      </vt:variant>
      <vt:variant>
        <vt:lpstr>Titres des diapositives</vt:lpstr>
      </vt:variant>
      <vt:variant>
        <vt:i4>37</vt:i4>
      </vt:variant>
    </vt:vector>
  </HeadingPairs>
  <TitlesOfParts>
    <vt:vector size="48" baseType="lpstr">
      <vt:lpstr>___WRD_EMBED_SUB_39</vt:lpstr>
      <vt:lpstr>Arial</vt:lpstr>
      <vt:lpstr>Calibri</vt:lpstr>
      <vt:lpstr>Calibri Light</vt:lpstr>
      <vt:lpstr>Times New Roman</vt:lpstr>
      <vt:lpstr>TimesNewRomanPSMT</vt:lpstr>
      <vt:lpstr>Wingdings</vt:lpstr>
      <vt:lpstr>Thème Office</vt:lpstr>
      <vt:lpstr>Drawing</vt:lpstr>
      <vt:lpstr>AutoCAD Drawing</vt:lpstr>
      <vt:lpstr>Equation.DSMT4</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Nyrhu Group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HP</dc:creator>
  <cp:lastModifiedBy>BOUNACEUR SOUFIANE</cp:lastModifiedBy>
  <cp:revision>89</cp:revision>
  <dcterms:created xsi:type="dcterms:W3CDTF">2018-09-15T21:52:08Z</dcterms:created>
  <dcterms:modified xsi:type="dcterms:W3CDTF">2025-05-03T21:15:01Z</dcterms:modified>
</cp:coreProperties>
</file>