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Nunito Semi Bold"/>
      <p:regular r:id="rId27"/>
    </p:embeddedFont>
    <p:embeddedFont>
      <p:font typeface="Nunito Semi Bold"/>
      <p:regular r:id="rId28"/>
    </p:embeddedFont>
    <p:embeddedFont>
      <p:font typeface="Nunito Semi Bold"/>
      <p:regular r:id="rId29"/>
    </p:embeddedFont>
    <p:embeddedFont>
      <p:font typeface="Nunito Semi Bold"/>
      <p:regular r:id="rId30"/>
    </p:embeddedFont>
    <p:embeddedFont>
      <p:font typeface="PT Sans"/>
      <p:regular r:id="rId31"/>
    </p:embeddedFont>
    <p:embeddedFont>
      <p:font typeface="PT Sans"/>
      <p:regular r:id="rId32"/>
    </p:embeddedFont>
    <p:embeddedFont>
      <p:font typeface="PT Sans"/>
      <p:regular r:id="rId33"/>
    </p:embeddedFont>
    <p:embeddedFont>
      <p:font typeface="PT Sans"/>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20.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603534"/>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Citation, Marginalisation and Referencing</a:t>
            </a:r>
            <a:endParaRPr lang="en-US" sz="4400" dirty="0"/>
          </a:p>
        </p:txBody>
      </p:sp>
      <p:sp>
        <p:nvSpPr>
          <p:cNvPr id="4" name="Text 1"/>
          <p:cNvSpPr/>
          <p:nvPr/>
        </p:nvSpPr>
        <p:spPr>
          <a:xfrm>
            <a:off x="837724" y="3370540"/>
            <a:ext cx="7468553"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Welcome to this presentation on citation practices and marginalisation in academic referencing. We'll explore the importance of proper citation and examine how referencing practices can either perpetuate or challenge systemic biases.</a:t>
            </a:r>
            <a:endParaRPr lang="en-US" sz="1850" dirty="0"/>
          </a:p>
        </p:txBody>
      </p:sp>
      <p:sp>
        <p:nvSpPr>
          <p:cNvPr id="5" name="Text 2"/>
          <p:cNvSpPr/>
          <p:nvPr/>
        </p:nvSpPr>
        <p:spPr>
          <a:xfrm>
            <a:off x="837724" y="5171837"/>
            <a:ext cx="7468553" cy="76604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Our focus will be on understanding both technical and ethical dimensions of scholarly attribution.</a:t>
            </a:r>
            <a:endParaRPr lang="en-US" sz="1850" dirty="0"/>
          </a:p>
        </p:txBody>
      </p:sp>
      <p:sp>
        <p:nvSpPr>
          <p:cNvPr id="6" name="Shape 3"/>
          <p:cNvSpPr/>
          <p:nvPr/>
        </p:nvSpPr>
        <p:spPr>
          <a:xfrm>
            <a:off x="837724" y="6224945"/>
            <a:ext cx="382905" cy="382905"/>
          </a:xfrm>
          <a:prstGeom prst="roundRect">
            <a:avLst>
              <a:gd name="adj" fmla="val 23878209"/>
            </a:avLst>
          </a:prstGeom>
          <a:noFill/>
          <a:ln w="7620">
            <a:solidFill>
              <a:srgbClr val="4D4D51"/>
            </a:solidFill>
            <a:prstDash val="solid"/>
          </a:ln>
        </p:spPr>
      </p:sp>
      <p:pic>
        <p:nvPicPr>
          <p:cNvPr id="7" name="Image 1" descr="preencoded.png">    </p:cNvPr>
          <p:cNvPicPr>
            <a:picLocks noChangeAspect="1"/>
          </p:cNvPicPr>
          <p:nvPr/>
        </p:nvPicPr>
        <p:blipFill>
          <a:blip r:embed="rId2"/>
          <a:stretch>
            <a:fillRect/>
          </a:stretch>
        </p:blipFill>
        <p:spPr>
          <a:xfrm>
            <a:off x="845344" y="6232565"/>
            <a:ext cx="367665" cy="367665"/>
          </a:xfrm>
          <a:prstGeom prst="rect">
            <a:avLst/>
          </a:prstGeom>
        </p:spPr>
      </p:pic>
      <p:sp>
        <p:nvSpPr>
          <p:cNvPr id="8" name="Text 4"/>
          <p:cNvSpPr/>
          <p:nvPr/>
        </p:nvSpPr>
        <p:spPr>
          <a:xfrm>
            <a:off x="1340287" y="6207085"/>
            <a:ext cx="1848088" cy="418862"/>
          </a:xfrm>
          <a:prstGeom prst="rect">
            <a:avLst/>
          </a:prstGeom>
          <a:noFill/>
          <a:ln/>
        </p:spPr>
        <p:txBody>
          <a:bodyPr wrap="none" lIns="0" tIns="0" rIns="0" bIns="0" rtlCol="0" anchor="t"/>
          <a:lstStyle/>
          <a:p>
            <a:pPr algn="l" indent="0" marL="0">
              <a:lnSpc>
                <a:spcPts val="3250"/>
              </a:lnSpc>
              <a:buNone/>
            </a:pPr>
            <a:r>
              <a:rPr lang="en-US" sz="2350" b="1" dirty="0">
                <a:solidFill>
                  <a:srgbClr val="FFFFFF"/>
                </a:solidFill>
                <a:latin typeface="PT Sans Bold" pitchFamily="34" charset="0"/>
                <a:ea typeface="PT Sans Bold" pitchFamily="34" charset="-122"/>
                <a:cs typeface="PT Sans Bold" pitchFamily="34" charset="-120"/>
              </a:rPr>
              <a:t>by Djazia CHIB</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041797"/>
            <a:ext cx="9386292"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Marginalisation in Academic Citation</a:t>
            </a:r>
            <a:endParaRPr lang="en-US" sz="4400" dirty="0"/>
          </a:p>
        </p:txBody>
      </p:sp>
      <p:sp>
        <p:nvSpPr>
          <p:cNvPr id="3" name="Shape 1"/>
          <p:cNvSpPr/>
          <p:nvPr/>
        </p:nvSpPr>
        <p:spPr>
          <a:xfrm>
            <a:off x="837724" y="2224564"/>
            <a:ext cx="2159079" cy="1357193"/>
          </a:xfrm>
          <a:prstGeom prst="roundRect">
            <a:avLst>
              <a:gd name="adj" fmla="val 26457"/>
            </a:avLst>
          </a:prstGeom>
          <a:solidFill>
            <a:srgbClr val="00002E"/>
          </a:solidFill>
          <a:ln w="22860">
            <a:solidFill>
              <a:srgbClr val="F2B42D"/>
            </a:solidFill>
            <a:prstDash val="solid"/>
          </a:ln>
        </p:spPr>
      </p:sp>
      <p:pic>
        <p:nvPicPr>
          <p:cNvPr id="4" name="Image 0" descr="preencoded.png">    </p:cNvPr>
          <p:cNvPicPr>
            <a:picLocks noChangeAspect="1"/>
          </p:cNvPicPr>
          <p:nvPr/>
        </p:nvPicPr>
        <p:blipFill>
          <a:blip r:embed="rId1"/>
          <a:stretch>
            <a:fillRect/>
          </a:stretch>
        </p:blipFill>
        <p:spPr>
          <a:xfrm>
            <a:off x="1748909" y="2692718"/>
            <a:ext cx="336590" cy="420767"/>
          </a:xfrm>
          <a:prstGeom prst="rect">
            <a:avLst/>
          </a:prstGeom>
        </p:spPr>
      </p:pic>
      <p:sp>
        <p:nvSpPr>
          <p:cNvPr id="5" name="Text 2"/>
          <p:cNvSpPr/>
          <p:nvPr/>
        </p:nvSpPr>
        <p:spPr>
          <a:xfrm>
            <a:off x="3236119" y="246387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Citation Bias</a:t>
            </a:r>
            <a:endParaRPr lang="en-US" sz="2200" dirty="0"/>
          </a:p>
        </p:txBody>
      </p:sp>
      <p:sp>
        <p:nvSpPr>
          <p:cNvPr id="6" name="Text 3"/>
          <p:cNvSpPr/>
          <p:nvPr/>
        </p:nvSpPr>
        <p:spPr>
          <a:xfrm>
            <a:off x="3236119" y="2959417"/>
            <a:ext cx="4416147"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Systematic under-citation of certain groups</a:t>
            </a:r>
            <a:endParaRPr lang="en-US" sz="1850" dirty="0"/>
          </a:p>
        </p:txBody>
      </p:sp>
      <p:sp>
        <p:nvSpPr>
          <p:cNvPr id="7" name="Shape 4"/>
          <p:cNvSpPr/>
          <p:nvPr/>
        </p:nvSpPr>
        <p:spPr>
          <a:xfrm>
            <a:off x="3116461" y="3566517"/>
            <a:ext cx="10556558" cy="15240"/>
          </a:xfrm>
          <a:prstGeom prst="roundRect">
            <a:avLst>
              <a:gd name="adj" fmla="val 2356110"/>
            </a:avLst>
          </a:prstGeom>
          <a:solidFill>
            <a:srgbClr val="F2B42D"/>
          </a:solidFill>
          <a:ln/>
        </p:spPr>
      </p:sp>
      <p:sp>
        <p:nvSpPr>
          <p:cNvPr id="8" name="Shape 5"/>
          <p:cNvSpPr/>
          <p:nvPr/>
        </p:nvSpPr>
        <p:spPr>
          <a:xfrm>
            <a:off x="837724" y="3701415"/>
            <a:ext cx="4318278" cy="1357193"/>
          </a:xfrm>
          <a:prstGeom prst="roundRect">
            <a:avLst>
              <a:gd name="adj" fmla="val 26457"/>
            </a:avLst>
          </a:prstGeom>
          <a:solidFill>
            <a:srgbClr val="00002E"/>
          </a:solidFill>
          <a:ln w="22860">
            <a:solidFill>
              <a:srgbClr val="D7425E"/>
            </a:solidFill>
            <a:prstDash val="solid"/>
          </a:ln>
        </p:spPr>
      </p:sp>
      <p:pic>
        <p:nvPicPr>
          <p:cNvPr id="9" name="Image 1" descr="preencoded.png">    </p:cNvPr>
          <p:cNvPicPr>
            <a:picLocks noChangeAspect="1"/>
          </p:cNvPicPr>
          <p:nvPr/>
        </p:nvPicPr>
        <p:blipFill>
          <a:blip r:embed="rId2"/>
          <a:stretch>
            <a:fillRect/>
          </a:stretch>
        </p:blipFill>
        <p:spPr>
          <a:xfrm>
            <a:off x="2828568" y="4169569"/>
            <a:ext cx="336590" cy="420767"/>
          </a:xfrm>
          <a:prstGeom prst="rect">
            <a:avLst/>
          </a:prstGeom>
        </p:spPr>
      </p:pic>
      <p:sp>
        <p:nvSpPr>
          <p:cNvPr id="10" name="Text 6"/>
          <p:cNvSpPr/>
          <p:nvPr/>
        </p:nvSpPr>
        <p:spPr>
          <a:xfrm>
            <a:off x="5395317" y="3940731"/>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Invisibility</a:t>
            </a:r>
            <a:endParaRPr lang="en-US" sz="2200" dirty="0"/>
          </a:p>
        </p:txBody>
      </p:sp>
      <p:sp>
        <p:nvSpPr>
          <p:cNvPr id="11" name="Text 7"/>
          <p:cNvSpPr/>
          <p:nvPr/>
        </p:nvSpPr>
        <p:spPr>
          <a:xfrm>
            <a:off x="5395317" y="4436269"/>
            <a:ext cx="5631656"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Minority scholars' work overlooked in literature reviews</a:t>
            </a:r>
            <a:endParaRPr lang="en-US" sz="1850" dirty="0"/>
          </a:p>
        </p:txBody>
      </p:sp>
      <p:sp>
        <p:nvSpPr>
          <p:cNvPr id="12" name="Shape 8"/>
          <p:cNvSpPr/>
          <p:nvPr/>
        </p:nvSpPr>
        <p:spPr>
          <a:xfrm>
            <a:off x="5275659" y="5043368"/>
            <a:ext cx="8397359" cy="15240"/>
          </a:xfrm>
          <a:prstGeom prst="roundRect">
            <a:avLst>
              <a:gd name="adj" fmla="val 2356110"/>
            </a:avLst>
          </a:prstGeom>
          <a:solidFill>
            <a:srgbClr val="D7425E"/>
          </a:solidFill>
          <a:ln/>
        </p:spPr>
      </p:sp>
      <p:sp>
        <p:nvSpPr>
          <p:cNvPr id="13" name="Shape 9"/>
          <p:cNvSpPr/>
          <p:nvPr/>
        </p:nvSpPr>
        <p:spPr>
          <a:xfrm>
            <a:off x="837724" y="5178266"/>
            <a:ext cx="6477476" cy="1357193"/>
          </a:xfrm>
          <a:prstGeom prst="roundRect">
            <a:avLst>
              <a:gd name="adj" fmla="val 26457"/>
            </a:avLst>
          </a:prstGeom>
          <a:solidFill>
            <a:srgbClr val="00002E"/>
          </a:solidFill>
          <a:ln w="22860">
            <a:solidFill>
              <a:srgbClr val="DD785E"/>
            </a:solidFill>
            <a:prstDash val="solid"/>
          </a:ln>
        </p:spPr>
      </p:sp>
      <p:pic>
        <p:nvPicPr>
          <p:cNvPr id="14" name="Image 2" descr="preencoded.png">    </p:cNvPr>
          <p:cNvPicPr>
            <a:picLocks noChangeAspect="1"/>
          </p:cNvPicPr>
          <p:nvPr/>
        </p:nvPicPr>
        <p:blipFill>
          <a:blip r:embed="rId3"/>
          <a:stretch>
            <a:fillRect/>
          </a:stretch>
        </p:blipFill>
        <p:spPr>
          <a:xfrm>
            <a:off x="3908107" y="5646420"/>
            <a:ext cx="336590" cy="420767"/>
          </a:xfrm>
          <a:prstGeom prst="rect">
            <a:avLst/>
          </a:prstGeom>
        </p:spPr>
      </p:pic>
      <p:sp>
        <p:nvSpPr>
          <p:cNvPr id="15" name="Text 10"/>
          <p:cNvSpPr/>
          <p:nvPr/>
        </p:nvSpPr>
        <p:spPr>
          <a:xfrm>
            <a:off x="7554516" y="541758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Citation Circles</a:t>
            </a:r>
            <a:endParaRPr lang="en-US" sz="2200" dirty="0"/>
          </a:p>
        </p:txBody>
      </p:sp>
      <p:sp>
        <p:nvSpPr>
          <p:cNvPr id="16" name="Text 11"/>
          <p:cNvSpPr/>
          <p:nvPr/>
        </p:nvSpPr>
        <p:spPr>
          <a:xfrm>
            <a:off x="7554516" y="5913120"/>
            <a:ext cx="4894778"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Exclusive networks cite only within their groups</a:t>
            </a:r>
            <a:endParaRPr lang="en-US" sz="1850" dirty="0"/>
          </a:p>
        </p:txBody>
      </p:sp>
      <p:sp>
        <p:nvSpPr>
          <p:cNvPr id="17" name="Text 12"/>
          <p:cNvSpPr/>
          <p:nvPr/>
        </p:nvSpPr>
        <p:spPr>
          <a:xfrm>
            <a:off x="837724" y="6804660"/>
            <a:ext cx="12954952"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These practices maintain knowledge hierarchies. They perpetuate existing power imbalances in academia.</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36521" y="606504"/>
            <a:ext cx="7670959" cy="1237774"/>
          </a:xfrm>
          <a:prstGeom prst="rect">
            <a:avLst/>
          </a:prstGeom>
          <a:noFill/>
          <a:ln/>
        </p:spPr>
        <p:txBody>
          <a:bodyPr wrap="square" lIns="0" tIns="0" rIns="0" bIns="0" rtlCol="0" anchor="t"/>
          <a:lstStyle/>
          <a:p>
            <a:pPr algn="l" indent="0" marL="0">
              <a:lnSpc>
                <a:spcPts val="4850"/>
              </a:lnSpc>
              <a:buNone/>
            </a:pPr>
            <a:r>
              <a:rPr lang="en-US" sz="3850" dirty="0">
                <a:solidFill>
                  <a:srgbClr val="FFFFFF"/>
                </a:solidFill>
                <a:latin typeface="Nunito Semi Bold" pitchFamily="34" charset="0"/>
                <a:ea typeface="Nunito Semi Bold" pitchFamily="34" charset="-122"/>
                <a:cs typeface="Nunito Semi Bold" pitchFamily="34" charset="-120"/>
              </a:rPr>
              <a:t>The Matthew Effect: 'Cumulative Advantage'</a:t>
            </a:r>
            <a:endParaRPr lang="en-US" sz="3850" dirty="0"/>
          </a:p>
        </p:txBody>
      </p:sp>
      <p:sp>
        <p:nvSpPr>
          <p:cNvPr id="4" name="Shape 1"/>
          <p:cNvSpPr/>
          <p:nvPr/>
        </p:nvSpPr>
        <p:spPr>
          <a:xfrm>
            <a:off x="736521" y="2159913"/>
            <a:ext cx="7670959" cy="5463064"/>
          </a:xfrm>
          <a:prstGeom prst="roundRect">
            <a:avLst>
              <a:gd name="adj" fmla="val 5779"/>
            </a:avLst>
          </a:prstGeom>
          <a:noFill/>
          <a:ln w="7620">
            <a:solidFill>
              <a:srgbClr val="FFFFFF">
                <a:alpha val="24000"/>
              </a:srgbClr>
            </a:solidFill>
            <a:prstDash val="solid"/>
          </a:ln>
        </p:spPr>
      </p:sp>
      <p:sp>
        <p:nvSpPr>
          <p:cNvPr id="5" name="Shape 2"/>
          <p:cNvSpPr/>
          <p:nvPr/>
        </p:nvSpPr>
        <p:spPr>
          <a:xfrm>
            <a:off x="744141" y="2167533"/>
            <a:ext cx="7655719" cy="1277779"/>
          </a:xfrm>
          <a:prstGeom prst="rect">
            <a:avLst/>
          </a:prstGeom>
          <a:solidFill>
            <a:srgbClr val="FFFFFF">
              <a:alpha val="4000"/>
            </a:srgbClr>
          </a:solidFill>
          <a:ln/>
        </p:spPr>
      </p:sp>
      <p:sp>
        <p:nvSpPr>
          <p:cNvPr id="6" name="Text 3"/>
          <p:cNvSpPr/>
          <p:nvPr/>
        </p:nvSpPr>
        <p:spPr>
          <a:xfrm>
            <a:off x="954524" y="2301359"/>
            <a:ext cx="3403283" cy="336709"/>
          </a:xfrm>
          <a:prstGeom prst="rect">
            <a:avLst/>
          </a:prstGeom>
          <a:noFill/>
          <a:ln/>
        </p:spPr>
        <p:txBody>
          <a:bodyPr wrap="non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Concept Origin</a:t>
            </a:r>
            <a:endParaRPr lang="en-US" sz="1650" dirty="0"/>
          </a:p>
        </p:txBody>
      </p:sp>
      <p:sp>
        <p:nvSpPr>
          <p:cNvPr id="7" name="Text 4"/>
          <p:cNvSpPr/>
          <p:nvPr/>
        </p:nvSpPr>
        <p:spPr>
          <a:xfrm>
            <a:off x="4786193" y="2301359"/>
            <a:ext cx="3403283" cy="1010126"/>
          </a:xfrm>
          <a:prstGeom prst="rect">
            <a:avLst/>
          </a:prstGeom>
          <a:noFill/>
          <a:ln/>
        </p:spPr>
        <p:txBody>
          <a:bodyPr wrap="squar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Named by sociologist Robert K. Merton (1968), from biblical quote "To those who have, more shall be given"</a:t>
            </a:r>
            <a:endParaRPr lang="en-US" sz="1650" dirty="0"/>
          </a:p>
        </p:txBody>
      </p:sp>
      <p:sp>
        <p:nvSpPr>
          <p:cNvPr id="8" name="Shape 5"/>
          <p:cNvSpPr/>
          <p:nvPr/>
        </p:nvSpPr>
        <p:spPr>
          <a:xfrm>
            <a:off x="744141" y="3445312"/>
            <a:ext cx="7655719" cy="1614488"/>
          </a:xfrm>
          <a:prstGeom prst="rect">
            <a:avLst/>
          </a:prstGeom>
          <a:solidFill>
            <a:srgbClr val="000000">
              <a:alpha val="4000"/>
            </a:srgbClr>
          </a:solidFill>
          <a:ln/>
        </p:spPr>
      </p:sp>
      <p:sp>
        <p:nvSpPr>
          <p:cNvPr id="9" name="Text 6"/>
          <p:cNvSpPr/>
          <p:nvPr/>
        </p:nvSpPr>
        <p:spPr>
          <a:xfrm>
            <a:off x="954524" y="3579138"/>
            <a:ext cx="3403283" cy="336709"/>
          </a:xfrm>
          <a:prstGeom prst="rect">
            <a:avLst/>
          </a:prstGeom>
          <a:noFill/>
          <a:ln/>
        </p:spPr>
        <p:txBody>
          <a:bodyPr wrap="non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Academic Impact</a:t>
            </a:r>
            <a:endParaRPr lang="en-US" sz="1650" dirty="0"/>
          </a:p>
        </p:txBody>
      </p:sp>
      <p:sp>
        <p:nvSpPr>
          <p:cNvPr id="10" name="Text 7"/>
          <p:cNvSpPr/>
          <p:nvPr/>
        </p:nvSpPr>
        <p:spPr>
          <a:xfrm>
            <a:off x="4786193" y="3579138"/>
            <a:ext cx="3403283" cy="1346835"/>
          </a:xfrm>
          <a:prstGeom prst="rect">
            <a:avLst/>
          </a:prstGeom>
          <a:noFill/>
          <a:ln/>
        </p:spPr>
        <p:txBody>
          <a:bodyPr wrap="squar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Well-known scholars receive disproportionate credit even when collaborating with lesser-known researchers</a:t>
            </a:r>
            <a:endParaRPr lang="en-US" sz="1650" dirty="0"/>
          </a:p>
        </p:txBody>
      </p:sp>
      <p:sp>
        <p:nvSpPr>
          <p:cNvPr id="11" name="Shape 8"/>
          <p:cNvSpPr/>
          <p:nvPr/>
        </p:nvSpPr>
        <p:spPr>
          <a:xfrm>
            <a:off x="744141" y="5059799"/>
            <a:ext cx="7655719" cy="1277779"/>
          </a:xfrm>
          <a:prstGeom prst="rect">
            <a:avLst/>
          </a:prstGeom>
          <a:solidFill>
            <a:srgbClr val="FFFFFF">
              <a:alpha val="4000"/>
            </a:srgbClr>
          </a:solidFill>
          <a:ln/>
        </p:spPr>
      </p:sp>
      <p:sp>
        <p:nvSpPr>
          <p:cNvPr id="12" name="Text 9"/>
          <p:cNvSpPr/>
          <p:nvPr/>
        </p:nvSpPr>
        <p:spPr>
          <a:xfrm>
            <a:off x="954524" y="5193625"/>
            <a:ext cx="3403283" cy="336709"/>
          </a:xfrm>
          <a:prstGeom prst="rect">
            <a:avLst/>
          </a:prstGeom>
          <a:noFill/>
          <a:ln/>
        </p:spPr>
        <p:txBody>
          <a:bodyPr wrap="non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Citation Pattern</a:t>
            </a:r>
            <a:endParaRPr lang="en-US" sz="1650" dirty="0"/>
          </a:p>
        </p:txBody>
      </p:sp>
      <p:sp>
        <p:nvSpPr>
          <p:cNvPr id="13" name="Text 10"/>
          <p:cNvSpPr/>
          <p:nvPr/>
        </p:nvSpPr>
        <p:spPr>
          <a:xfrm>
            <a:off x="4786193" y="5193625"/>
            <a:ext cx="3403283" cy="1010126"/>
          </a:xfrm>
          <a:prstGeom prst="rect">
            <a:avLst/>
          </a:prstGeom>
          <a:noFill/>
          <a:ln/>
        </p:spPr>
        <p:txBody>
          <a:bodyPr wrap="squar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Papers from prestigious institutions receive 5-15% more citations regardless of quality</a:t>
            </a:r>
            <a:endParaRPr lang="en-US" sz="1650" dirty="0"/>
          </a:p>
        </p:txBody>
      </p:sp>
      <p:sp>
        <p:nvSpPr>
          <p:cNvPr id="14" name="Shape 11"/>
          <p:cNvSpPr/>
          <p:nvPr/>
        </p:nvSpPr>
        <p:spPr>
          <a:xfrm>
            <a:off x="744141" y="6337578"/>
            <a:ext cx="7655719" cy="1277779"/>
          </a:xfrm>
          <a:prstGeom prst="rect">
            <a:avLst/>
          </a:prstGeom>
          <a:solidFill>
            <a:srgbClr val="000000">
              <a:alpha val="4000"/>
            </a:srgbClr>
          </a:solidFill>
          <a:ln/>
        </p:spPr>
      </p:sp>
      <p:sp>
        <p:nvSpPr>
          <p:cNvPr id="15" name="Text 12"/>
          <p:cNvSpPr/>
          <p:nvPr/>
        </p:nvSpPr>
        <p:spPr>
          <a:xfrm>
            <a:off x="954524" y="6471404"/>
            <a:ext cx="3403283" cy="336709"/>
          </a:xfrm>
          <a:prstGeom prst="rect">
            <a:avLst/>
          </a:prstGeom>
          <a:noFill/>
          <a:ln/>
        </p:spPr>
        <p:txBody>
          <a:bodyPr wrap="non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Feedback Loop</a:t>
            </a:r>
            <a:endParaRPr lang="en-US" sz="1650" dirty="0"/>
          </a:p>
        </p:txBody>
      </p:sp>
      <p:sp>
        <p:nvSpPr>
          <p:cNvPr id="16" name="Text 13"/>
          <p:cNvSpPr/>
          <p:nvPr/>
        </p:nvSpPr>
        <p:spPr>
          <a:xfrm>
            <a:off x="4786193" y="6471404"/>
            <a:ext cx="3403283" cy="1010126"/>
          </a:xfrm>
          <a:prstGeom prst="rect">
            <a:avLst/>
          </a:prstGeom>
          <a:noFill/>
          <a:ln/>
        </p:spPr>
        <p:txBody>
          <a:bodyPr wrap="squar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Higher citation counts lead to greater visibility, creating self-reinforcing cycle of advantage</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76977" y="453390"/>
            <a:ext cx="8706922" cy="484823"/>
          </a:xfrm>
          <a:prstGeom prst="rect">
            <a:avLst/>
          </a:prstGeom>
          <a:noFill/>
          <a:ln/>
        </p:spPr>
        <p:txBody>
          <a:bodyPr wrap="none" lIns="0" tIns="0" rIns="0" bIns="0" rtlCol="0" anchor="t"/>
          <a:lstStyle/>
          <a:p>
            <a:pPr algn="l" indent="0" marL="0">
              <a:lnSpc>
                <a:spcPts val="3800"/>
              </a:lnSpc>
              <a:buNone/>
            </a:pPr>
            <a:r>
              <a:rPr lang="en-US" sz="3050" dirty="0">
                <a:solidFill>
                  <a:srgbClr val="FFFFFF"/>
                </a:solidFill>
                <a:latin typeface="Nunito Semi Bold" pitchFamily="34" charset="0"/>
                <a:ea typeface="Nunito Semi Bold" pitchFamily="34" charset="-122"/>
                <a:cs typeface="Nunito Semi Bold" pitchFamily="34" charset="-120"/>
              </a:rPr>
              <a:t>Citation Gaps: Women and Global South Authors</a:t>
            </a:r>
            <a:endParaRPr lang="en-US" sz="3050" dirty="0"/>
          </a:p>
        </p:txBody>
      </p:sp>
      <p:pic>
        <p:nvPicPr>
          <p:cNvPr id="3" name="Image 0" descr="preencoded.png">    </p:cNvPr>
          <p:cNvPicPr>
            <a:picLocks noChangeAspect="1"/>
          </p:cNvPicPr>
          <p:nvPr/>
        </p:nvPicPr>
        <p:blipFill>
          <a:blip r:embed="rId1"/>
          <a:stretch>
            <a:fillRect/>
          </a:stretch>
        </p:blipFill>
        <p:spPr>
          <a:xfrm>
            <a:off x="576977" y="1267897"/>
            <a:ext cx="13476446" cy="7546777"/>
          </a:xfrm>
          <a:prstGeom prst="rect">
            <a:avLst/>
          </a:prstGeom>
        </p:spPr>
      </p:pic>
      <p:sp>
        <p:nvSpPr>
          <p:cNvPr id="4" name="Text 1"/>
          <p:cNvSpPr/>
          <p:nvPr/>
        </p:nvSpPr>
        <p:spPr>
          <a:xfrm>
            <a:off x="576977" y="9000053"/>
            <a:ext cx="13476446" cy="263843"/>
          </a:xfrm>
          <a:prstGeom prst="rect">
            <a:avLst/>
          </a:prstGeom>
          <a:noFill/>
          <a:ln/>
        </p:spPr>
        <p:txBody>
          <a:bodyPr wrap="none" lIns="0" tIns="0" rIns="0" bIns="0" rtlCol="0" anchor="t"/>
          <a:lstStyle/>
          <a:p>
            <a:pPr algn="l" indent="0" marL="0">
              <a:lnSpc>
                <a:spcPts val="2050"/>
              </a:lnSpc>
              <a:buNone/>
            </a:pPr>
            <a:r>
              <a:rPr lang="en-US" sz="1250" dirty="0">
                <a:solidFill>
                  <a:srgbClr val="FFFFFF"/>
                </a:solidFill>
                <a:latin typeface="PT Sans" pitchFamily="34" charset="0"/>
                <a:ea typeface="PT Sans" pitchFamily="34" charset="-122"/>
                <a:cs typeface="PT Sans" pitchFamily="34" charset="-120"/>
              </a:rPr>
              <a:t>Women comprise less than 30% of citations in STEM fields. African and Asian scholars remain significantly underrepresented in top journals.</a:t>
            </a:r>
            <a:endParaRPr lang="en-US" sz="12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553"/>
          </a:xfrm>
          <a:prstGeom prst="rect">
            <a:avLst/>
          </a:prstGeom>
        </p:spPr>
      </p:pic>
      <p:sp>
        <p:nvSpPr>
          <p:cNvPr id="3" name="Text 0"/>
          <p:cNvSpPr/>
          <p:nvPr/>
        </p:nvSpPr>
        <p:spPr>
          <a:xfrm>
            <a:off x="6275189" y="619839"/>
            <a:ext cx="7566422" cy="1325642"/>
          </a:xfrm>
          <a:prstGeom prst="rect">
            <a:avLst/>
          </a:prstGeom>
          <a:noFill/>
          <a:ln/>
        </p:spPr>
        <p:txBody>
          <a:bodyPr wrap="square" lIns="0" tIns="0" rIns="0" bIns="0" rtlCol="0" anchor="t"/>
          <a:lstStyle/>
          <a:p>
            <a:pPr algn="l" indent="0" marL="0">
              <a:lnSpc>
                <a:spcPts val="5200"/>
              </a:lnSpc>
              <a:buNone/>
            </a:pPr>
            <a:r>
              <a:rPr lang="en-US" sz="4150" dirty="0">
                <a:solidFill>
                  <a:srgbClr val="FFFFFF"/>
                </a:solidFill>
                <a:latin typeface="Nunito Semi Bold" pitchFamily="34" charset="0"/>
                <a:ea typeface="Nunito Semi Bold" pitchFamily="34" charset="-122"/>
                <a:cs typeface="Nunito Semi Bold" pitchFamily="34" charset="-120"/>
              </a:rPr>
              <a:t>Language Barriers in Citation Practices</a:t>
            </a:r>
            <a:endParaRPr lang="en-US" sz="4150" dirty="0"/>
          </a:p>
        </p:txBody>
      </p:sp>
      <p:sp>
        <p:nvSpPr>
          <p:cNvPr id="4" name="Text 1"/>
          <p:cNvSpPr/>
          <p:nvPr/>
        </p:nvSpPr>
        <p:spPr>
          <a:xfrm>
            <a:off x="6275189" y="2396133"/>
            <a:ext cx="3614142" cy="743783"/>
          </a:xfrm>
          <a:prstGeom prst="rect">
            <a:avLst/>
          </a:prstGeom>
          <a:noFill/>
          <a:ln/>
        </p:spPr>
        <p:txBody>
          <a:bodyPr wrap="none" lIns="0" tIns="0" rIns="0" bIns="0" rtlCol="0" anchor="t"/>
          <a:lstStyle/>
          <a:p>
            <a:pPr algn="ctr" indent="0" marL="0">
              <a:lnSpc>
                <a:spcPts val="5850"/>
              </a:lnSpc>
              <a:buNone/>
            </a:pPr>
            <a:r>
              <a:rPr lang="en-US" sz="5850" dirty="0">
                <a:solidFill>
                  <a:srgbClr val="F2B42D"/>
                </a:solidFill>
                <a:latin typeface="Nunito Semi Bold" pitchFamily="34" charset="0"/>
                <a:ea typeface="Nunito Semi Bold" pitchFamily="34" charset="-122"/>
                <a:cs typeface="Nunito Semi Bold" pitchFamily="34" charset="-120"/>
              </a:rPr>
              <a:t>95%</a:t>
            </a:r>
            <a:endParaRPr lang="en-US" sz="5850" dirty="0"/>
          </a:p>
        </p:txBody>
      </p:sp>
      <p:sp>
        <p:nvSpPr>
          <p:cNvPr id="5" name="Text 2"/>
          <p:cNvSpPr/>
          <p:nvPr/>
        </p:nvSpPr>
        <p:spPr>
          <a:xfrm>
            <a:off x="6756440" y="3421499"/>
            <a:ext cx="2651641" cy="331351"/>
          </a:xfrm>
          <a:prstGeom prst="rect">
            <a:avLst/>
          </a:prstGeom>
          <a:noFill/>
          <a:ln/>
        </p:spPr>
        <p:txBody>
          <a:bodyPr wrap="none" lIns="0" tIns="0" rIns="0" bIns="0" rtlCol="0" anchor="t"/>
          <a:lstStyle/>
          <a:p>
            <a:pPr algn="ctr" indent="0" marL="0">
              <a:lnSpc>
                <a:spcPts val="2600"/>
              </a:lnSpc>
              <a:buNone/>
            </a:pPr>
            <a:r>
              <a:rPr lang="en-US" sz="2050" dirty="0">
                <a:solidFill>
                  <a:srgbClr val="FFFFFF"/>
                </a:solidFill>
                <a:latin typeface="Nunito Semi Bold" pitchFamily="34" charset="0"/>
                <a:ea typeface="Nunito Semi Bold" pitchFamily="34" charset="-122"/>
                <a:cs typeface="Nunito Semi Bold" pitchFamily="34" charset="-120"/>
              </a:rPr>
              <a:t>English Dominance</a:t>
            </a:r>
            <a:endParaRPr lang="en-US" sz="2050" dirty="0"/>
          </a:p>
        </p:txBody>
      </p:sp>
      <p:sp>
        <p:nvSpPr>
          <p:cNvPr id="6" name="Text 3"/>
          <p:cNvSpPr/>
          <p:nvPr/>
        </p:nvSpPr>
        <p:spPr>
          <a:xfrm>
            <a:off x="6275189" y="3887986"/>
            <a:ext cx="3614142" cy="721043"/>
          </a:xfrm>
          <a:prstGeom prst="rect">
            <a:avLst/>
          </a:prstGeom>
          <a:noFill/>
          <a:ln/>
        </p:spPr>
        <p:txBody>
          <a:bodyPr wrap="square" lIns="0" tIns="0" rIns="0" bIns="0" rtlCol="0" anchor="t"/>
          <a:lstStyle/>
          <a:p>
            <a:pPr algn="ctr" indent="0" marL="0">
              <a:lnSpc>
                <a:spcPts val="2800"/>
              </a:lnSpc>
              <a:buNone/>
            </a:pPr>
            <a:r>
              <a:rPr lang="en-US" sz="1750" dirty="0">
                <a:solidFill>
                  <a:srgbClr val="FFFFFF"/>
                </a:solidFill>
                <a:latin typeface="PT Sans" pitchFamily="34" charset="0"/>
                <a:ea typeface="PT Sans" pitchFamily="34" charset="-122"/>
                <a:cs typeface="PT Sans" pitchFamily="34" charset="-120"/>
              </a:rPr>
              <a:t>Percentage of top journal articles published in English</a:t>
            </a:r>
            <a:endParaRPr lang="en-US" sz="1750" dirty="0"/>
          </a:p>
        </p:txBody>
      </p:sp>
      <p:sp>
        <p:nvSpPr>
          <p:cNvPr id="7" name="Text 4"/>
          <p:cNvSpPr/>
          <p:nvPr/>
        </p:nvSpPr>
        <p:spPr>
          <a:xfrm>
            <a:off x="10227350" y="2396133"/>
            <a:ext cx="3614261" cy="743783"/>
          </a:xfrm>
          <a:prstGeom prst="rect">
            <a:avLst/>
          </a:prstGeom>
          <a:noFill/>
          <a:ln/>
        </p:spPr>
        <p:txBody>
          <a:bodyPr wrap="none" lIns="0" tIns="0" rIns="0" bIns="0" rtlCol="0" anchor="t"/>
          <a:lstStyle/>
          <a:p>
            <a:pPr algn="ctr" indent="0" marL="0">
              <a:lnSpc>
                <a:spcPts val="5850"/>
              </a:lnSpc>
              <a:buNone/>
            </a:pPr>
            <a:r>
              <a:rPr lang="en-US" sz="5850" dirty="0">
                <a:solidFill>
                  <a:srgbClr val="D7425E"/>
                </a:solidFill>
                <a:latin typeface="Nunito Semi Bold" pitchFamily="34" charset="0"/>
                <a:ea typeface="Nunito Semi Bold" pitchFamily="34" charset="-122"/>
                <a:cs typeface="Nunito Semi Bold" pitchFamily="34" charset="-120"/>
              </a:rPr>
              <a:t>80%</a:t>
            </a:r>
            <a:endParaRPr lang="en-US" sz="5850" dirty="0"/>
          </a:p>
        </p:txBody>
      </p:sp>
      <p:sp>
        <p:nvSpPr>
          <p:cNvPr id="8" name="Text 5"/>
          <p:cNvSpPr/>
          <p:nvPr/>
        </p:nvSpPr>
        <p:spPr>
          <a:xfrm>
            <a:off x="10708600" y="3421499"/>
            <a:ext cx="2651641" cy="331351"/>
          </a:xfrm>
          <a:prstGeom prst="rect">
            <a:avLst/>
          </a:prstGeom>
          <a:noFill/>
          <a:ln/>
        </p:spPr>
        <p:txBody>
          <a:bodyPr wrap="none" lIns="0" tIns="0" rIns="0" bIns="0" rtlCol="0" anchor="t"/>
          <a:lstStyle/>
          <a:p>
            <a:pPr algn="ctr" indent="0" marL="0">
              <a:lnSpc>
                <a:spcPts val="2600"/>
              </a:lnSpc>
              <a:buNone/>
            </a:pPr>
            <a:r>
              <a:rPr lang="en-US" sz="2050" dirty="0">
                <a:solidFill>
                  <a:srgbClr val="FFFFFF"/>
                </a:solidFill>
                <a:latin typeface="Nunito Semi Bold" pitchFamily="34" charset="0"/>
                <a:ea typeface="Nunito Semi Bold" pitchFamily="34" charset="-122"/>
                <a:cs typeface="Nunito Semi Bold" pitchFamily="34" charset="-120"/>
              </a:rPr>
              <a:t>Citation Advantage</a:t>
            </a:r>
            <a:endParaRPr lang="en-US" sz="2050" dirty="0"/>
          </a:p>
        </p:txBody>
      </p:sp>
      <p:sp>
        <p:nvSpPr>
          <p:cNvPr id="9" name="Text 6"/>
          <p:cNvSpPr/>
          <p:nvPr/>
        </p:nvSpPr>
        <p:spPr>
          <a:xfrm>
            <a:off x="10227350" y="3887986"/>
            <a:ext cx="3614261" cy="721043"/>
          </a:xfrm>
          <a:prstGeom prst="rect">
            <a:avLst/>
          </a:prstGeom>
          <a:noFill/>
          <a:ln/>
        </p:spPr>
        <p:txBody>
          <a:bodyPr wrap="square" lIns="0" tIns="0" rIns="0" bIns="0" rtlCol="0" anchor="t"/>
          <a:lstStyle/>
          <a:p>
            <a:pPr algn="ctr" indent="0" marL="0">
              <a:lnSpc>
                <a:spcPts val="2800"/>
              </a:lnSpc>
              <a:buNone/>
            </a:pPr>
            <a:r>
              <a:rPr lang="en-US" sz="1750" dirty="0">
                <a:solidFill>
                  <a:srgbClr val="FFFFFF"/>
                </a:solidFill>
                <a:latin typeface="PT Sans" pitchFamily="34" charset="0"/>
                <a:ea typeface="PT Sans" pitchFamily="34" charset="-122"/>
                <a:cs typeface="PT Sans" pitchFamily="34" charset="-120"/>
              </a:rPr>
              <a:t>English publications receive higher citation counts</a:t>
            </a:r>
            <a:endParaRPr lang="en-US" sz="1750" dirty="0"/>
          </a:p>
        </p:txBody>
      </p:sp>
      <p:sp>
        <p:nvSpPr>
          <p:cNvPr id="10" name="Text 7"/>
          <p:cNvSpPr/>
          <p:nvPr/>
        </p:nvSpPr>
        <p:spPr>
          <a:xfrm>
            <a:off x="8251269" y="5397818"/>
            <a:ext cx="3614142" cy="743783"/>
          </a:xfrm>
          <a:prstGeom prst="rect">
            <a:avLst/>
          </a:prstGeom>
          <a:noFill/>
          <a:ln/>
        </p:spPr>
        <p:txBody>
          <a:bodyPr wrap="none" lIns="0" tIns="0" rIns="0" bIns="0" rtlCol="0" anchor="t"/>
          <a:lstStyle/>
          <a:p>
            <a:pPr algn="ctr" indent="0" marL="0">
              <a:lnSpc>
                <a:spcPts val="5850"/>
              </a:lnSpc>
              <a:buNone/>
            </a:pPr>
            <a:r>
              <a:rPr lang="en-US" sz="5850" dirty="0">
                <a:solidFill>
                  <a:srgbClr val="DD785E"/>
                </a:solidFill>
                <a:latin typeface="Nunito Semi Bold" pitchFamily="34" charset="0"/>
                <a:ea typeface="Nunito Semi Bold" pitchFamily="34" charset="-122"/>
                <a:cs typeface="Nunito Semi Bold" pitchFamily="34" charset="-120"/>
              </a:rPr>
              <a:t>40%</a:t>
            </a:r>
            <a:endParaRPr lang="en-US" sz="5850" dirty="0"/>
          </a:p>
        </p:txBody>
      </p:sp>
      <p:sp>
        <p:nvSpPr>
          <p:cNvPr id="11" name="Text 8"/>
          <p:cNvSpPr/>
          <p:nvPr/>
        </p:nvSpPr>
        <p:spPr>
          <a:xfrm>
            <a:off x="8732520" y="6423184"/>
            <a:ext cx="2651641" cy="331351"/>
          </a:xfrm>
          <a:prstGeom prst="rect">
            <a:avLst/>
          </a:prstGeom>
          <a:noFill/>
          <a:ln/>
        </p:spPr>
        <p:txBody>
          <a:bodyPr wrap="none" lIns="0" tIns="0" rIns="0" bIns="0" rtlCol="0" anchor="t"/>
          <a:lstStyle/>
          <a:p>
            <a:pPr algn="ctr" indent="0" marL="0">
              <a:lnSpc>
                <a:spcPts val="2600"/>
              </a:lnSpc>
              <a:buNone/>
            </a:pPr>
            <a:r>
              <a:rPr lang="en-US" sz="2050" dirty="0">
                <a:solidFill>
                  <a:srgbClr val="FFFFFF"/>
                </a:solidFill>
                <a:latin typeface="Nunito Semi Bold" pitchFamily="34" charset="0"/>
                <a:ea typeface="Nunito Semi Bold" pitchFamily="34" charset="-122"/>
                <a:cs typeface="Nunito Semi Bold" pitchFamily="34" charset="-120"/>
              </a:rPr>
              <a:t>Knowledge Gap</a:t>
            </a:r>
            <a:endParaRPr lang="en-US" sz="2050" dirty="0"/>
          </a:p>
        </p:txBody>
      </p:sp>
      <p:sp>
        <p:nvSpPr>
          <p:cNvPr id="12" name="Text 9"/>
          <p:cNvSpPr/>
          <p:nvPr/>
        </p:nvSpPr>
        <p:spPr>
          <a:xfrm>
            <a:off x="8251269" y="6889671"/>
            <a:ext cx="3614142" cy="721043"/>
          </a:xfrm>
          <a:prstGeom prst="rect">
            <a:avLst/>
          </a:prstGeom>
          <a:noFill/>
          <a:ln/>
        </p:spPr>
        <p:txBody>
          <a:bodyPr wrap="square" lIns="0" tIns="0" rIns="0" bIns="0" rtlCol="0" anchor="t"/>
          <a:lstStyle/>
          <a:p>
            <a:pPr algn="ctr" indent="0" marL="0">
              <a:lnSpc>
                <a:spcPts val="2800"/>
              </a:lnSpc>
              <a:buNone/>
            </a:pPr>
            <a:r>
              <a:rPr lang="en-US" sz="1750" dirty="0">
                <a:solidFill>
                  <a:srgbClr val="FFFFFF"/>
                </a:solidFill>
                <a:latin typeface="PT Sans" pitchFamily="34" charset="0"/>
                <a:ea typeface="PT Sans" pitchFamily="34" charset="-122"/>
                <a:cs typeface="PT Sans" pitchFamily="34" charset="-120"/>
              </a:rPr>
              <a:t>Valuable non-English research remains uncited</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37724" y="1306473"/>
            <a:ext cx="10908506"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Power Dynamics in Knowledge Production</a:t>
            </a:r>
            <a:endParaRPr lang="en-US" sz="4400" dirty="0"/>
          </a:p>
        </p:txBody>
      </p:sp>
      <p:pic>
        <p:nvPicPr>
          <p:cNvPr id="3" name="Image 0" descr="preencoded.png">    </p:cNvPr>
          <p:cNvPicPr>
            <a:picLocks noChangeAspect="1"/>
          </p:cNvPicPr>
          <p:nvPr/>
        </p:nvPicPr>
        <p:blipFill>
          <a:blip r:embed="rId1"/>
          <a:stretch>
            <a:fillRect/>
          </a:stretch>
        </p:blipFill>
        <p:spPr>
          <a:xfrm>
            <a:off x="845344" y="2642830"/>
            <a:ext cx="3091339" cy="3091339"/>
          </a:xfrm>
          <a:prstGeom prst="rect">
            <a:avLst/>
          </a:prstGeom>
        </p:spPr>
      </p:pic>
      <p:pic>
        <p:nvPicPr>
          <p:cNvPr id="4" name="Image 1" descr="preencoded.png">    </p:cNvPr>
          <p:cNvPicPr>
            <a:picLocks noChangeAspect="1"/>
          </p:cNvPicPr>
          <p:nvPr/>
        </p:nvPicPr>
        <p:blipFill>
          <a:blip r:embed="rId2"/>
          <a:stretch>
            <a:fillRect/>
          </a:stretch>
        </p:blipFill>
        <p:spPr>
          <a:xfrm>
            <a:off x="4128135" y="2642830"/>
            <a:ext cx="3091339" cy="3091339"/>
          </a:xfrm>
          <a:prstGeom prst="rect">
            <a:avLst/>
          </a:prstGeom>
        </p:spPr>
      </p:pic>
      <p:pic>
        <p:nvPicPr>
          <p:cNvPr id="5" name="Image 2" descr="preencoded.png">    </p:cNvPr>
          <p:cNvPicPr>
            <a:picLocks noChangeAspect="1"/>
          </p:cNvPicPr>
          <p:nvPr/>
        </p:nvPicPr>
        <p:blipFill>
          <a:blip r:embed="rId3"/>
          <a:stretch>
            <a:fillRect/>
          </a:stretch>
        </p:blipFill>
        <p:spPr>
          <a:xfrm>
            <a:off x="7410926" y="2642830"/>
            <a:ext cx="3091339" cy="3091339"/>
          </a:xfrm>
          <a:prstGeom prst="rect">
            <a:avLst/>
          </a:prstGeom>
        </p:spPr>
      </p:pic>
      <p:pic>
        <p:nvPicPr>
          <p:cNvPr id="6" name="Image 3" descr="preencoded.png">    </p:cNvPr>
          <p:cNvPicPr>
            <a:picLocks noChangeAspect="1"/>
          </p:cNvPicPr>
          <p:nvPr/>
        </p:nvPicPr>
        <p:blipFill>
          <a:blip r:embed="rId4"/>
          <a:stretch>
            <a:fillRect/>
          </a:stretch>
        </p:blipFill>
        <p:spPr>
          <a:xfrm>
            <a:off x="10693718" y="2642830"/>
            <a:ext cx="3091339" cy="3091339"/>
          </a:xfrm>
          <a:prstGeom prst="rect">
            <a:avLst/>
          </a:prstGeom>
        </p:spPr>
      </p:pic>
      <p:sp>
        <p:nvSpPr>
          <p:cNvPr id="7" name="Text 1"/>
          <p:cNvSpPr/>
          <p:nvPr/>
        </p:nvSpPr>
        <p:spPr>
          <a:xfrm>
            <a:off x="837724" y="6156960"/>
            <a:ext cx="12954952" cy="76604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Powerful gatekeepers determine what knowledge counts. Editorial boards remain dominated by Western scholars from elite institutions.</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0104" y="652820"/>
            <a:ext cx="7483792" cy="1394936"/>
          </a:xfrm>
          <a:prstGeom prst="rect">
            <a:avLst/>
          </a:prstGeom>
          <a:noFill/>
          <a:ln/>
        </p:spPr>
        <p:txBody>
          <a:bodyPr wrap="square" lIns="0" tIns="0" rIns="0" bIns="0" rtlCol="0" anchor="t"/>
          <a:lstStyle/>
          <a:p>
            <a:pPr algn="l" indent="0" marL="0">
              <a:lnSpc>
                <a:spcPts val="5450"/>
              </a:lnSpc>
              <a:buNone/>
            </a:pPr>
            <a:r>
              <a:rPr lang="en-US" sz="4350" dirty="0">
                <a:solidFill>
                  <a:srgbClr val="FFFFFF"/>
                </a:solidFill>
                <a:latin typeface="Nunito Semi Bold" pitchFamily="34" charset="0"/>
                <a:ea typeface="Nunito Semi Bold" pitchFamily="34" charset="-122"/>
                <a:cs typeface="Nunito Semi Bold" pitchFamily="34" charset="-120"/>
              </a:rPr>
              <a:t>Marginalisation in Digital Space</a:t>
            </a:r>
            <a:endParaRPr lang="en-US" sz="4350" dirty="0"/>
          </a:p>
        </p:txBody>
      </p:sp>
      <p:pic>
        <p:nvPicPr>
          <p:cNvPr id="4" name="Image 1" descr="preencoded.png">    </p:cNvPr>
          <p:cNvPicPr>
            <a:picLocks noChangeAspect="1"/>
          </p:cNvPicPr>
          <p:nvPr/>
        </p:nvPicPr>
        <p:blipFill>
          <a:blip r:embed="rId2"/>
          <a:stretch>
            <a:fillRect/>
          </a:stretch>
        </p:blipFill>
        <p:spPr>
          <a:xfrm>
            <a:off x="830104" y="2444948"/>
            <a:ext cx="592931" cy="592931"/>
          </a:xfrm>
          <a:prstGeom prst="rect">
            <a:avLst/>
          </a:prstGeom>
        </p:spPr>
      </p:pic>
      <p:sp>
        <p:nvSpPr>
          <p:cNvPr id="5" name="Text 1"/>
          <p:cNvSpPr/>
          <p:nvPr/>
        </p:nvSpPr>
        <p:spPr>
          <a:xfrm>
            <a:off x="1660208" y="2403515"/>
            <a:ext cx="2790349" cy="348853"/>
          </a:xfrm>
          <a:prstGeom prst="rect">
            <a:avLst/>
          </a:prstGeom>
          <a:noFill/>
          <a:ln/>
        </p:spPr>
        <p:txBody>
          <a:bodyPr wrap="none" lIns="0" tIns="0" rIns="0" bIns="0" rtlCol="0" anchor="t"/>
          <a:lstStyle/>
          <a:p>
            <a:pPr algn="l" indent="0" marL="0">
              <a:lnSpc>
                <a:spcPts val="2700"/>
              </a:lnSpc>
              <a:buNone/>
            </a:pPr>
            <a:r>
              <a:rPr lang="en-US" sz="2150" dirty="0">
                <a:solidFill>
                  <a:srgbClr val="FFFFFF"/>
                </a:solidFill>
                <a:latin typeface="Nunito Semi Bold" pitchFamily="34" charset="0"/>
                <a:ea typeface="Nunito Semi Bold" pitchFamily="34" charset="-122"/>
                <a:cs typeface="Nunito Semi Bold" pitchFamily="34" charset="-120"/>
              </a:rPr>
              <a:t>Altmetrics Disparity</a:t>
            </a:r>
            <a:endParaRPr lang="en-US" sz="2150" dirty="0"/>
          </a:p>
        </p:txBody>
      </p:sp>
      <p:sp>
        <p:nvSpPr>
          <p:cNvPr id="6" name="Text 2"/>
          <p:cNvSpPr/>
          <p:nvPr/>
        </p:nvSpPr>
        <p:spPr>
          <a:xfrm>
            <a:off x="1660208" y="2894648"/>
            <a:ext cx="6653689" cy="758904"/>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Social media attention favours scholars from prestigious institutions. Digital visibility reflects existing inequalities.</a:t>
            </a:r>
            <a:endParaRPr lang="en-US" sz="1850" dirty="0"/>
          </a:p>
        </p:txBody>
      </p:sp>
      <p:sp>
        <p:nvSpPr>
          <p:cNvPr id="7" name="Shape 3"/>
          <p:cNvSpPr/>
          <p:nvPr/>
        </p:nvSpPr>
        <p:spPr>
          <a:xfrm>
            <a:off x="859750" y="4394716"/>
            <a:ext cx="533638" cy="616625"/>
          </a:xfrm>
          <a:prstGeom prst="roundRect">
            <a:avLst>
              <a:gd name="adj" fmla="val 10281"/>
            </a:avLst>
          </a:prstGeom>
          <a:solidFill>
            <a:srgbClr val="4D4D51"/>
          </a:solidFill>
          <a:ln/>
        </p:spPr>
      </p:sp>
      <p:pic>
        <p:nvPicPr>
          <p:cNvPr id="8" name="Image 2" descr="preencoded.png">    </p:cNvPr>
          <p:cNvPicPr>
            <a:picLocks noChangeAspect="1"/>
          </p:cNvPicPr>
          <p:nvPr/>
        </p:nvPicPr>
        <p:blipFill>
          <a:blip r:embed="rId3"/>
          <a:stretch>
            <a:fillRect/>
          </a:stretch>
        </p:blipFill>
        <p:spPr>
          <a:xfrm>
            <a:off x="830104" y="4406503"/>
            <a:ext cx="592931" cy="592931"/>
          </a:xfrm>
          <a:prstGeom prst="rect">
            <a:avLst/>
          </a:prstGeom>
        </p:spPr>
      </p:pic>
      <p:sp>
        <p:nvSpPr>
          <p:cNvPr id="9" name="Text 4"/>
          <p:cNvSpPr/>
          <p:nvPr/>
        </p:nvSpPr>
        <p:spPr>
          <a:xfrm>
            <a:off x="1660208" y="4365069"/>
            <a:ext cx="2790349" cy="348853"/>
          </a:xfrm>
          <a:prstGeom prst="rect">
            <a:avLst/>
          </a:prstGeom>
          <a:noFill/>
          <a:ln/>
        </p:spPr>
        <p:txBody>
          <a:bodyPr wrap="none" lIns="0" tIns="0" rIns="0" bIns="0" rtlCol="0" anchor="t"/>
          <a:lstStyle/>
          <a:p>
            <a:pPr algn="l" indent="0" marL="0">
              <a:lnSpc>
                <a:spcPts val="2700"/>
              </a:lnSpc>
              <a:buNone/>
            </a:pPr>
            <a:r>
              <a:rPr lang="en-US" sz="2150" dirty="0">
                <a:solidFill>
                  <a:srgbClr val="FFFFFF"/>
                </a:solidFill>
                <a:latin typeface="Nunito Semi Bold" pitchFamily="34" charset="0"/>
                <a:ea typeface="Nunito Semi Bold" pitchFamily="34" charset="-122"/>
                <a:cs typeface="Nunito Semi Bold" pitchFamily="34" charset="-120"/>
              </a:rPr>
              <a:t>Access Barriers</a:t>
            </a:r>
            <a:endParaRPr lang="en-US" sz="2150" dirty="0"/>
          </a:p>
        </p:txBody>
      </p:sp>
      <p:sp>
        <p:nvSpPr>
          <p:cNvPr id="10" name="Text 5"/>
          <p:cNvSpPr/>
          <p:nvPr/>
        </p:nvSpPr>
        <p:spPr>
          <a:xfrm>
            <a:off x="1660208" y="4856202"/>
            <a:ext cx="6653689" cy="758904"/>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Paywalls restrict access for scholars in underresourced settings. Open access publishing costs remain prohibitive.</a:t>
            </a:r>
            <a:endParaRPr lang="en-US" sz="1850" dirty="0"/>
          </a:p>
        </p:txBody>
      </p:sp>
      <p:sp>
        <p:nvSpPr>
          <p:cNvPr id="11" name="Shape 6"/>
          <p:cNvSpPr/>
          <p:nvPr/>
        </p:nvSpPr>
        <p:spPr>
          <a:xfrm>
            <a:off x="859750" y="6356271"/>
            <a:ext cx="533638" cy="616625"/>
          </a:xfrm>
          <a:prstGeom prst="roundRect">
            <a:avLst>
              <a:gd name="adj" fmla="val 10281"/>
            </a:avLst>
          </a:prstGeom>
          <a:solidFill>
            <a:srgbClr val="4D4D51"/>
          </a:solidFill>
          <a:ln/>
        </p:spPr>
      </p:sp>
      <p:pic>
        <p:nvPicPr>
          <p:cNvPr id="12" name="Image 3" descr="preencoded.png">    </p:cNvPr>
          <p:cNvPicPr>
            <a:picLocks noChangeAspect="1"/>
          </p:cNvPicPr>
          <p:nvPr/>
        </p:nvPicPr>
        <p:blipFill>
          <a:blip r:embed="rId4"/>
          <a:stretch>
            <a:fillRect/>
          </a:stretch>
        </p:blipFill>
        <p:spPr>
          <a:xfrm>
            <a:off x="830104" y="6368058"/>
            <a:ext cx="592931" cy="592931"/>
          </a:xfrm>
          <a:prstGeom prst="rect">
            <a:avLst/>
          </a:prstGeom>
        </p:spPr>
      </p:pic>
      <p:sp>
        <p:nvSpPr>
          <p:cNvPr id="13" name="Text 7"/>
          <p:cNvSpPr/>
          <p:nvPr/>
        </p:nvSpPr>
        <p:spPr>
          <a:xfrm>
            <a:off x="1660208" y="6326624"/>
            <a:ext cx="2790349" cy="348853"/>
          </a:xfrm>
          <a:prstGeom prst="rect">
            <a:avLst/>
          </a:prstGeom>
          <a:noFill/>
          <a:ln/>
        </p:spPr>
        <p:txBody>
          <a:bodyPr wrap="none" lIns="0" tIns="0" rIns="0" bIns="0" rtlCol="0" anchor="t"/>
          <a:lstStyle/>
          <a:p>
            <a:pPr algn="l" indent="0" marL="0">
              <a:lnSpc>
                <a:spcPts val="2700"/>
              </a:lnSpc>
              <a:buNone/>
            </a:pPr>
            <a:r>
              <a:rPr lang="en-US" sz="2150" dirty="0">
                <a:solidFill>
                  <a:srgbClr val="FFFFFF"/>
                </a:solidFill>
                <a:latin typeface="Nunito Semi Bold" pitchFamily="34" charset="0"/>
                <a:ea typeface="Nunito Semi Bold" pitchFamily="34" charset="-122"/>
                <a:cs typeface="Nunito Semi Bold" pitchFamily="34" charset="-120"/>
              </a:rPr>
              <a:t>Algorithmic Bias</a:t>
            </a:r>
            <a:endParaRPr lang="en-US" sz="2150" dirty="0"/>
          </a:p>
        </p:txBody>
      </p:sp>
      <p:sp>
        <p:nvSpPr>
          <p:cNvPr id="14" name="Text 8"/>
          <p:cNvSpPr/>
          <p:nvPr/>
        </p:nvSpPr>
        <p:spPr>
          <a:xfrm>
            <a:off x="1660208" y="6817757"/>
            <a:ext cx="6653689" cy="758904"/>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Search algorithms prioritize established sources. New and diverse perspectives receive less visibility.</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803559"/>
            <a:ext cx="8900279"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Data: Case Studies of Citation Bias</a:t>
            </a:r>
            <a:endParaRPr lang="en-US" sz="4400" dirty="0"/>
          </a:p>
        </p:txBody>
      </p:sp>
      <p:sp>
        <p:nvSpPr>
          <p:cNvPr id="3" name="Text 1"/>
          <p:cNvSpPr/>
          <p:nvPr/>
        </p:nvSpPr>
        <p:spPr>
          <a:xfrm>
            <a:off x="837724" y="310586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PNAS Study (2020)</a:t>
            </a:r>
            <a:endParaRPr lang="en-US" sz="2200" dirty="0"/>
          </a:p>
        </p:txBody>
      </p:sp>
      <p:sp>
        <p:nvSpPr>
          <p:cNvPr id="4" name="Text 2"/>
          <p:cNvSpPr/>
          <p:nvPr/>
        </p:nvSpPr>
        <p:spPr>
          <a:xfrm>
            <a:off x="837724" y="3697129"/>
            <a:ext cx="6185535"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Papers by Black authors cited up to 5 times less frequently. This disparity persists even when controlling for field and publication venue.</a:t>
            </a:r>
            <a:endParaRPr lang="en-US" sz="1850" dirty="0"/>
          </a:p>
        </p:txBody>
      </p:sp>
      <p:sp>
        <p:nvSpPr>
          <p:cNvPr id="5" name="Text 3"/>
          <p:cNvSpPr/>
          <p:nvPr/>
        </p:nvSpPr>
        <p:spPr>
          <a:xfrm>
            <a:off x="837724" y="5061585"/>
            <a:ext cx="6185535"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Citation gap increases for work addressing racism and similar topics. Fields with fewer Black scholars show larger disparities.</a:t>
            </a:r>
            <a:endParaRPr lang="en-US" sz="1850" dirty="0"/>
          </a:p>
        </p:txBody>
      </p:sp>
      <p:sp>
        <p:nvSpPr>
          <p:cNvPr id="6" name="Text 4"/>
          <p:cNvSpPr/>
          <p:nvPr/>
        </p:nvSpPr>
        <p:spPr>
          <a:xfrm>
            <a:off x="7614761" y="310586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Science Study (2018)</a:t>
            </a:r>
            <a:endParaRPr lang="en-US" sz="2200" dirty="0"/>
          </a:p>
        </p:txBody>
      </p:sp>
      <p:sp>
        <p:nvSpPr>
          <p:cNvPr id="7" name="Text 5"/>
          <p:cNvSpPr/>
          <p:nvPr/>
        </p:nvSpPr>
        <p:spPr>
          <a:xfrm>
            <a:off x="7614761" y="3697129"/>
            <a:ext cx="6185535"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Women-led research teams cited 20% less often. Citation disadvantage greater in fields where women comprise minority.</a:t>
            </a:r>
            <a:endParaRPr lang="en-US" sz="1850" dirty="0"/>
          </a:p>
        </p:txBody>
      </p:sp>
      <p:sp>
        <p:nvSpPr>
          <p:cNvPr id="8" name="Text 6"/>
          <p:cNvSpPr/>
          <p:nvPr/>
        </p:nvSpPr>
        <p:spPr>
          <a:xfrm>
            <a:off x="7614761" y="5061585"/>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Self-citation patterns differ significantly by gender. Men self-cite 56% more than women, amplifying visibility gaps.</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433"/>
          </a:xfrm>
          <a:prstGeom prst="rect">
            <a:avLst/>
          </a:prstGeom>
        </p:spPr>
      </p:pic>
      <p:sp>
        <p:nvSpPr>
          <p:cNvPr id="3" name="Text 0"/>
          <p:cNvSpPr/>
          <p:nvPr/>
        </p:nvSpPr>
        <p:spPr>
          <a:xfrm>
            <a:off x="6245304" y="596265"/>
            <a:ext cx="7626191" cy="1275398"/>
          </a:xfrm>
          <a:prstGeom prst="rect">
            <a:avLst/>
          </a:prstGeom>
          <a:noFill/>
          <a:ln/>
        </p:spPr>
        <p:txBody>
          <a:bodyPr wrap="square" lIns="0" tIns="0" rIns="0" bIns="0" rtlCol="0" anchor="t"/>
          <a:lstStyle/>
          <a:p>
            <a:pPr algn="l" indent="0" marL="0">
              <a:lnSpc>
                <a:spcPts val="5000"/>
              </a:lnSpc>
              <a:buNone/>
            </a:pPr>
            <a:r>
              <a:rPr lang="en-US" sz="4000" dirty="0">
                <a:solidFill>
                  <a:srgbClr val="FFFFFF"/>
                </a:solidFill>
                <a:latin typeface="Nunito Semi Bold" pitchFamily="34" charset="0"/>
                <a:ea typeface="Nunito Semi Bold" pitchFamily="34" charset="-122"/>
                <a:cs typeface="Nunito Semi Bold" pitchFamily="34" charset="-120"/>
              </a:rPr>
              <a:t>Real-World Impact: Exclusion from Recognition</a:t>
            </a:r>
            <a:endParaRPr lang="en-US" sz="4000" dirty="0"/>
          </a:p>
        </p:txBody>
      </p:sp>
      <p:sp>
        <p:nvSpPr>
          <p:cNvPr id="4" name="Shape 1"/>
          <p:cNvSpPr/>
          <p:nvPr/>
        </p:nvSpPr>
        <p:spPr>
          <a:xfrm>
            <a:off x="6245304" y="2196822"/>
            <a:ext cx="162520" cy="1142524"/>
          </a:xfrm>
          <a:prstGeom prst="roundRect">
            <a:avLst>
              <a:gd name="adj" fmla="val 200142"/>
            </a:avLst>
          </a:prstGeom>
          <a:solidFill>
            <a:srgbClr val="00002E"/>
          </a:solidFill>
          <a:ln w="22860">
            <a:solidFill>
              <a:srgbClr val="F2B42D"/>
            </a:solidFill>
            <a:prstDash val="solid"/>
          </a:ln>
        </p:spPr>
      </p:sp>
      <p:sp>
        <p:nvSpPr>
          <p:cNvPr id="5" name="Text 2"/>
          <p:cNvSpPr/>
          <p:nvPr/>
        </p:nvSpPr>
        <p:spPr>
          <a:xfrm>
            <a:off x="6732984" y="2196822"/>
            <a:ext cx="2950488" cy="318849"/>
          </a:xfrm>
          <a:prstGeom prst="rect">
            <a:avLst/>
          </a:prstGeom>
          <a:noFill/>
          <a:ln/>
        </p:spPr>
        <p:txBody>
          <a:bodyPr wrap="non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Academic Career Barriers</a:t>
            </a:r>
            <a:endParaRPr lang="en-US" sz="2000" dirty="0"/>
          </a:p>
        </p:txBody>
      </p:sp>
      <p:sp>
        <p:nvSpPr>
          <p:cNvPr id="6" name="Text 3"/>
          <p:cNvSpPr/>
          <p:nvPr/>
        </p:nvSpPr>
        <p:spPr>
          <a:xfrm>
            <a:off x="6732984" y="2645688"/>
            <a:ext cx="7138511" cy="693658"/>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Lower citation counts affect tenure decisions. Marginalised scholars face additional hurdles for promotion.</a:t>
            </a:r>
            <a:endParaRPr lang="en-US" sz="1700" dirty="0"/>
          </a:p>
        </p:txBody>
      </p:sp>
      <p:sp>
        <p:nvSpPr>
          <p:cNvPr id="7" name="Shape 4"/>
          <p:cNvSpPr/>
          <p:nvPr/>
        </p:nvSpPr>
        <p:spPr>
          <a:xfrm>
            <a:off x="6570464" y="3556159"/>
            <a:ext cx="162520" cy="1142524"/>
          </a:xfrm>
          <a:prstGeom prst="roundRect">
            <a:avLst>
              <a:gd name="adj" fmla="val 200142"/>
            </a:avLst>
          </a:prstGeom>
          <a:solidFill>
            <a:srgbClr val="00002E"/>
          </a:solidFill>
          <a:ln w="22860">
            <a:solidFill>
              <a:srgbClr val="D7425E"/>
            </a:solidFill>
            <a:prstDash val="solid"/>
          </a:ln>
        </p:spPr>
      </p:sp>
      <p:sp>
        <p:nvSpPr>
          <p:cNvPr id="8" name="Text 5"/>
          <p:cNvSpPr/>
          <p:nvPr/>
        </p:nvSpPr>
        <p:spPr>
          <a:xfrm>
            <a:off x="7058144" y="3556159"/>
            <a:ext cx="3145869" cy="318849"/>
          </a:xfrm>
          <a:prstGeom prst="rect">
            <a:avLst/>
          </a:prstGeom>
          <a:noFill/>
          <a:ln/>
        </p:spPr>
        <p:txBody>
          <a:bodyPr wrap="non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Reduced Research Funding</a:t>
            </a:r>
            <a:endParaRPr lang="en-US" sz="2000" dirty="0"/>
          </a:p>
        </p:txBody>
      </p:sp>
      <p:sp>
        <p:nvSpPr>
          <p:cNvPr id="9" name="Text 6"/>
          <p:cNvSpPr/>
          <p:nvPr/>
        </p:nvSpPr>
        <p:spPr>
          <a:xfrm>
            <a:off x="7058144" y="4005024"/>
            <a:ext cx="6813352" cy="693658"/>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Citation metrics influence grant allocations. Undercited researchers struggle to secure adequate funding.</a:t>
            </a:r>
            <a:endParaRPr lang="en-US" sz="1700" dirty="0"/>
          </a:p>
        </p:txBody>
      </p:sp>
      <p:sp>
        <p:nvSpPr>
          <p:cNvPr id="10" name="Shape 7"/>
          <p:cNvSpPr/>
          <p:nvPr/>
        </p:nvSpPr>
        <p:spPr>
          <a:xfrm>
            <a:off x="6895743" y="4915495"/>
            <a:ext cx="162520" cy="1142524"/>
          </a:xfrm>
          <a:prstGeom prst="roundRect">
            <a:avLst>
              <a:gd name="adj" fmla="val 200142"/>
            </a:avLst>
          </a:prstGeom>
          <a:solidFill>
            <a:srgbClr val="00002E"/>
          </a:solidFill>
          <a:ln w="22860">
            <a:solidFill>
              <a:srgbClr val="DD785E"/>
            </a:solidFill>
            <a:prstDash val="solid"/>
          </a:ln>
        </p:spPr>
      </p:sp>
      <p:sp>
        <p:nvSpPr>
          <p:cNvPr id="11" name="Text 8"/>
          <p:cNvSpPr/>
          <p:nvPr/>
        </p:nvSpPr>
        <p:spPr>
          <a:xfrm>
            <a:off x="7383423" y="4915495"/>
            <a:ext cx="2759035" cy="318849"/>
          </a:xfrm>
          <a:prstGeom prst="rect">
            <a:avLst/>
          </a:prstGeom>
          <a:noFill/>
          <a:ln/>
        </p:spPr>
        <p:txBody>
          <a:bodyPr wrap="non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Limited Policy Influence</a:t>
            </a:r>
            <a:endParaRPr lang="en-US" sz="2000" dirty="0"/>
          </a:p>
        </p:txBody>
      </p:sp>
      <p:sp>
        <p:nvSpPr>
          <p:cNvPr id="12" name="Text 9"/>
          <p:cNvSpPr/>
          <p:nvPr/>
        </p:nvSpPr>
        <p:spPr>
          <a:xfrm>
            <a:off x="7383423" y="5364361"/>
            <a:ext cx="6488073" cy="693658"/>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Policymakers rely on heavily-cited research. Marginalised perspectives rarely shape public policies.</a:t>
            </a:r>
            <a:endParaRPr lang="en-US" sz="1700" dirty="0"/>
          </a:p>
        </p:txBody>
      </p:sp>
      <p:sp>
        <p:nvSpPr>
          <p:cNvPr id="13" name="Shape 10"/>
          <p:cNvSpPr/>
          <p:nvPr/>
        </p:nvSpPr>
        <p:spPr>
          <a:xfrm>
            <a:off x="7221022" y="6274832"/>
            <a:ext cx="162520" cy="1142524"/>
          </a:xfrm>
          <a:prstGeom prst="roundRect">
            <a:avLst>
              <a:gd name="adj" fmla="val 200142"/>
            </a:avLst>
          </a:prstGeom>
          <a:solidFill>
            <a:srgbClr val="00002E"/>
          </a:solidFill>
          <a:ln w="22860">
            <a:solidFill>
              <a:srgbClr val="48A8E2"/>
            </a:solidFill>
            <a:prstDash val="solid"/>
          </a:ln>
        </p:spPr>
      </p:sp>
      <p:sp>
        <p:nvSpPr>
          <p:cNvPr id="14" name="Text 11"/>
          <p:cNvSpPr/>
          <p:nvPr/>
        </p:nvSpPr>
        <p:spPr>
          <a:xfrm>
            <a:off x="7708702" y="6274832"/>
            <a:ext cx="3485317" cy="318849"/>
          </a:xfrm>
          <a:prstGeom prst="rect">
            <a:avLst/>
          </a:prstGeom>
          <a:noFill/>
          <a:ln/>
        </p:spPr>
        <p:txBody>
          <a:bodyPr wrap="non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Perpetuated Knowledge Gaps</a:t>
            </a:r>
            <a:endParaRPr lang="en-US" sz="2000" dirty="0"/>
          </a:p>
        </p:txBody>
      </p:sp>
      <p:sp>
        <p:nvSpPr>
          <p:cNvPr id="15" name="Text 12"/>
          <p:cNvSpPr/>
          <p:nvPr/>
        </p:nvSpPr>
        <p:spPr>
          <a:xfrm>
            <a:off x="7708702" y="6723697"/>
            <a:ext cx="6162794" cy="693658"/>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Important research questions remain unexplored. Mainstream narratives dominate without diverse challenges.</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4968" y="836771"/>
            <a:ext cx="7519154" cy="584002"/>
          </a:xfrm>
          <a:prstGeom prst="rect">
            <a:avLst/>
          </a:prstGeom>
          <a:noFill/>
          <a:ln/>
        </p:spPr>
        <p:txBody>
          <a:bodyPr wrap="none" lIns="0" tIns="0" rIns="0" bIns="0" rtlCol="0" anchor="t"/>
          <a:lstStyle/>
          <a:p>
            <a:pPr algn="l" indent="0" marL="0">
              <a:lnSpc>
                <a:spcPts val="4550"/>
              </a:lnSpc>
              <a:buNone/>
            </a:pPr>
            <a:r>
              <a:rPr lang="en-US" sz="3650" dirty="0">
                <a:solidFill>
                  <a:srgbClr val="FFFFFF"/>
                </a:solidFill>
                <a:latin typeface="Nunito Semi Bold" pitchFamily="34" charset="0"/>
                <a:ea typeface="Nunito Semi Bold" pitchFamily="34" charset="-122"/>
                <a:cs typeface="Nunito Semi Bold" pitchFamily="34" charset="-120"/>
              </a:rPr>
              <a:t>Strategies for Inclusive Referencing</a:t>
            </a:r>
            <a:endParaRPr lang="en-US" sz="3650" dirty="0"/>
          </a:p>
        </p:txBody>
      </p:sp>
      <p:sp>
        <p:nvSpPr>
          <p:cNvPr id="4" name="Shape 1"/>
          <p:cNvSpPr/>
          <p:nvPr/>
        </p:nvSpPr>
        <p:spPr>
          <a:xfrm>
            <a:off x="694968" y="1941909"/>
            <a:ext cx="446723" cy="446723"/>
          </a:xfrm>
          <a:prstGeom prst="roundRect">
            <a:avLst>
              <a:gd name="adj" fmla="val 66674"/>
            </a:avLst>
          </a:prstGeom>
          <a:solidFill>
            <a:srgbClr val="00002E"/>
          </a:solidFill>
          <a:ln w="22860">
            <a:solidFill>
              <a:srgbClr val="F2B42D"/>
            </a:solidFill>
            <a:prstDash val="solid"/>
          </a:ln>
        </p:spPr>
      </p:sp>
      <p:pic>
        <p:nvPicPr>
          <p:cNvPr id="5" name="Image 1" descr="preencoded.png">    </p:cNvPr>
          <p:cNvPicPr>
            <a:picLocks noChangeAspect="1"/>
          </p:cNvPicPr>
          <p:nvPr/>
        </p:nvPicPr>
        <p:blipFill>
          <a:blip r:embed="rId2"/>
          <a:stretch>
            <a:fillRect/>
          </a:stretch>
        </p:blipFill>
        <p:spPr>
          <a:xfrm>
            <a:off x="778193" y="1990070"/>
            <a:ext cx="280273" cy="350401"/>
          </a:xfrm>
          <a:prstGeom prst="rect">
            <a:avLst/>
          </a:prstGeom>
        </p:spPr>
      </p:pic>
      <p:sp>
        <p:nvSpPr>
          <p:cNvPr id="6" name="Text 2"/>
          <p:cNvSpPr/>
          <p:nvPr/>
        </p:nvSpPr>
        <p:spPr>
          <a:xfrm>
            <a:off x="1340168" y="1941909"/>
            <a:ext cx="2404467"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Diversify Your Reading</a:t>
            </a:r>
            <a:endParaRPr lang="en-US" sz="1800" dirty="0"/>
          </a:p>
        </p:txBody>
      </p:sp>
      <p:sp>
        <p:nvSpPr>
          <p:cNvPr id="7" name="Text 3"/>
          <p:cNvSpPr/>
          <p:nvPr/>
        </p:nvSpPr>
        <p:spPr>
          <a:xfrm>
            <a:off x="1340168" y="2352913"/>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Actively seek scholarship from underrepresented groups. Use databases that highlight diverse research.</a:t>
            </a:r>
            <a:endParaRPr lang="en-US" sz="1550" dirty="0"/>
          </a:p>
        </p:txBody>
      </p:sp>
      <p:sp>
        <p:nvSpPr>
          <p:cNvPr id="8" name="Shape 4"/>
          <p:cNvSpPr/>
          <p:nvPr/>
        </p:nvSpPr>
        <p:spPr>
          <a:xfrm>
            <a:off x="694968" y="3410069"/>
            <a:ext cx="446723" cy="446723"/>
          </a:xfrm>
          <a:prstGeom prst="roundRect">
            <a:avLst>
              <a:gd name="adj" fmla="val 66674"/>
            </a:avLst>
          </a:prstGeom>
          <a:solidFill>
            <a:srgbClr val="00002E"/>
          </a:solidFill>
          <a:ln w="22860">
            <a:solidFill>
              <a:srgbClr val="D7425E"/>
            </a:solidFill>
            <a:prstDash val="solid"/>
          </a:ln>
        </p:spPr>
      </p:sp>
      <p:pic>
        <p:nvPicPr>
          <p:cNvPr id="9" name="Image 2" descr="preencoded.png">    </p:cNvPr>
          <p:cNvPicPr>
            <a:picLocks noChangeAspect="1"/>
          </p:cNvPicPr>
          <p:nvPr/>
        </p:nvPicPr>
        <p:blipFill>
          <a:blip r:embed="rId3"/>
          <a:stretch>
            <a:fillRect/>
          </a:stretch>
        </p:blipFill>
        <p:spPr>
          <a:xfrm>
            <a:off x="778193" y="3458230"/>
            <a:ext cx="280273" cy="350401"/>
          </a:xfrm>
          <a:prstGeom prst="rect">
            <a:avLst/>
          </a:prstGeom>
        </p:spPr>
      </p:pic>
      <p:sp>
        <p:nvSpPr>
          <p:cNvPr id="10" name="Text 5"/>
          <p:cNvSpPr/>
          <p:nvPr/>
        </p:nvSpPr>
        <p:spPr>
          <a:xfrm>
            <a:off x="1340168" y="3410069"/>
            <a:ext cx="2336006"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Citation Audits</a:t>
            </a:r>
            <a:endParaRPr lang="en-US" sz="1800" dirty="0"/>
          </a:p>
        </p:txBody>
      </p:sp>
      <p:sp>
        <p:nvSpPr>
          <p:cNvPr id="11" name="Text 6"/>
          <p:cNvSpPr/>
          <p:nvPr/>
        </p:nvSpPr>
        <p:spPr>
          <a:xfrm>
            <a:off x="1340168" y="3821073"/>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Review your reference lists for diversity. Check gender, geographical, and institutional representation.</a:t>
            </a:r>
            <a:endParaRPr lang="en-US" sz="1550" dirty="0"/>
          </a:p>
        </p:txBody>
      </p:sp>
      <p:sp>
        <p:nvSpPr>
          <p:cNvPr id="12" name="Shape 7"/>
          <p:cNvSpPr/>
          <p:nvPr/>
        </p:nvSpPr>
        <p:spPr>
          <a:xfrm>
            <a:off x="694968" y="4878229"/>
            <a:ext cx="446723" cy="446723"/>
          </a:xfrm>
          <a:prstGeom prst="roundRect">
            <a:avLst>
              <a:gd name="adj" fmla="val 66674"/>
            </a:avLst>
          </a:prstGeom>
          <a:solidFill>
            <a:srgbClr val="00002E"/>
          </a:solidFill>
          <a:ln w="22860">
            <a:solidFill>
              <a:srgbClr val="DD785E"/>
            </a:solidFill>
            <a:prstDash val="solid"/>
          </a:ln>
        </p:spPr>
      </p:sp>
      <p:pic>
        <p:nvPicPr>
          <p:cNvPr id="13" name="Image 3" descr="preencoded.png">    </p:cNvPr>
          <p:cNvPicPr>
            <a:picLocks noChangeAspect="1"/>
          </p:cNvPicPr>
          <p:nvPr/>
        </p:nvPicPr>
        <p:blipFill>
          <a:blip r:embed="rId4"/>
          <a:stretch>
            <a:fillRect/>
          </a:stretch>
        </p:blipFill>
        <p:spPr>
          <a:xfrm>
            <a:off x="778193" y="4926390"/>
            <a:ext cx="280273" cy="350401"/>
          </a:xfrm>
          <a:prstGeom prst="rect">
            <a:avLst/>
          </a:prstGeom>
        </p:spPr>
      </p:pic>
      <p:sp>
        <p:nvSpPr>
          <p:cNvPr id="14" name="Text 8"/>
          <p:cNvSpPr/>
          <p:nvPr/>
        </p:nvSpPr>
        <p:spPr>
          <a:xfrm>
            <a:off x="1340168" y="4878229"/>
            <a:ext cx="2648426"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Cross-Language Citation</a:t>
            </a:r>
            <a:endParaRPr lang="en-US" sz="1800" dirty="0"/>
          </a:p>
        </p:txBody>
      </p:sp>
      <p:sp>
        <p:nvSpPr>
          <p:cNvPr id="15" name="Text 9"/>
          <p:cNvSpPr/>
          <p:nvPr/>
        </p:nvSpPr>
        <p:spPr>
          <a:xfrm>
            <a:off x="1340168" y="5289233"/>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Include relevant non-English sources. Acknowledge language limitations when reviewing literature.</a:t>
            </a:r>
            <a:endParaRPr lang="en-US" sz="1550" dirty="0"/>
          </a:p>
        </p:txBody>
      </p:sp>
      <p:sp>
        <p:nvSpPr>
          <p:cNvPr id="16" name="Shape 10"/>
          <p:cNvSpPr/>
          <p:nvPr/>
        </p:nvSpPr>
        <p:spPr>
          <a:xfrm>
            <a:off x="694968" y="6346388"/>
            <a:ext cx="446723" cy="446723"/>
          </a:xfrm>
          <a:prstGeom prst="roundRect">
            <a:avLst>
              <a:gd name="adj" fmla="val 66674"/>
            </a:avLst>
          </a:prstGeom>
          <a:solidFill>
            <a:srgbClr val="00002E"/>
          </a:solidFill>
          <a:ln w="22860">
            <a:solidFill>
              <a:srgbClr val="48A8E2"/>
            </a:solidFill>
            <a:prstDash val="solid"/>
          </a:ln>
        </p:spPr>
      </p:sp>
      <p:pic>
        <p:nvPicPr>
          <p:cNvPr id="17" name="Image 4" descr="preencoded.png">    </p:cNvPr>
          <p:cNvPicPr>
            <a:picLocks noChangeAspect="1"/>
          </p:cNvPicPr>
          <p:nvPr/>
        </p:nvPicPr>
        <p:blipFill>
          <a:blip r:embed="rId5"/>
          <a:stretch>
            <a:fillRect/>
          </a:stretch>
        </p:blipFill>
        <p:spPr>
          <a:xfrm>
            <a:off x="778193" y="6394549"/>
            <a:ext cx="280273" cy="350401"/>
          </a:xfrm>
          <a:prstGeom prst="rect">
            <a:avLst/>
          </a:prstGeom>
        </p:spPr>
      </p:pic>
      <p:sp>
        <p:nvSpPr>
          <p:cNvPr id="18" name="Text 11"/>
          <p:cNvSpPr/>
          <p:nvPr/>
        </p:nvSpPr>
        <p:spPr>
          <a:xfrm>
            <a:off x="1340168" y="6346388"/>
            <a:ext cx="3018473"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Amplify Marginalised Voices</a:t>
            </a:r>
            <a:endParaRPr lang="en-US" sz="1800" dirty="0"/>
          </a:p>
        </p:txBody>
      </p:sp>
      <p:sp>
        <p:nvSpPr>
          <p:cNvPr id="19" name="Text 12"/>
          <p:cNvSpPr/>
          <p:nvPr/>
        </p:nvSpPr>
        <p:spPr>
          <a:xfrm>
            <a:off x="1340168" y="6757392"/>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Highlight contributions from underrepresented scholars. Contextualise research within diverse traditions.</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290995"/>
            <a:ext cx="9362718"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Future Directions in Citation Practice</a:t>
            </a:r>
            <a:endParaRPr lang="en-US" sz="4400" dirty="0"/>
          </a:p>
        </p:txBody>
      </p:sp>
      <p:pic>
        <p:nvPicPr>
          <p:cNvPr id="3" name="Image 0" descr="preencoded.png">    </p:cNvPr>
          <p:cNvPicPr>
            <a:picLocks noChangeAspect="1"/>
          </p:cNvPicPr>
          <p:nvPr/>
        </p:nvPicPr>
        <p:blipFill>
          <a:blip r:embed="rId1"/>
          <a:stretch>
            <a:fillRect/>
          </a:stretch>
        </p:blipFill>
        <p:spPr>
          <a:xfrm>
            <a:off x="837724" y="2473762"/>
            <a:ext cx="4078962" cy="2520910"/>
          </a:xfrm>
          <a:prstGeom prst="rect">
            <a:avLst/>
          </a:prstGeom>
        </p:spPr>
      </p:pic>
      <p:sp>
        <p:nvSpPr>
          <p:cNvPr id="4" name="Text 1"/>
          <p:cNvSpPr/>
          <p:nvPr/>
        </p:nvSpPr>
        <p:spPr>
          <a:xfrm>
            <a:off x="837724" y="5293876"/>
            <a:ext cx="3182898"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AI-Driven Bias Detection</a:t>
            </a:r>
            <a:endParaRPr lang="en-US" sz="2200" dirty="0"/>
          </a:p>
        </p:txBody>
      </p:sp>
      <p:sp>
        <p:nvSpPr>
          <p:cNvPr id="5" name="Text 2"/>
          <p:cNvSpPr/>
          <p:nvPr/>
        </p:nvSpPr>
        <p:spPr>
          <a:xfrm>
            <a:off x="837724" y="5789414"/>
            <a:ext cx="4078962"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New tools can identify citation gaps. They analyse patterns across massive publication datasets.</a:t>
            </a:r>
            <a:endParaRPr lang="en-US" sz="1850" dirty="0"/>
          </a:p>
        </p:txBody>
      </p:sp>
      <p:pic>
        <p:nvPicPr>
          <p:cNvPr id="6" name="Image 1" descr="preencoded.png">    </p:cNvPr>
          <p:cNvPicPr>
            <a:picLocks noChangeAspect="1"/>
          </p:cNvPicPr>
          <p:nvPr/>
        </p:nvPicPr>
        <p:blipFill>
          <a:blip r:embed="rId2"/>
          <a:stretch>
            <a:fillRect/>
          </a:stretch>
        </p:blipFill>
        <p:spPr>
          <a:xfrm>
            <a:off x="5275659" y="2473762"/>
            <a:ext cx="4078962" cy="2520910"/>
          </a:xfrm>
          <a:prstGeom prst="rect">
            <a:avLst/>
          </a:prstGeom>
        </p:spPr>
      </p:pic>
      <p:sp>
        <p:nvSpPr>
          <p:cNvPr id="7" name="Text 3"/>
          <p:cNvSpPr/>
          <p:nvPr/>
        </p:nvSpPr>
        <p:spPr>
          <a:xfrm>
            <a:off x="5275659" y="5293876"/>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Open Peer Review</a:t>
            </a:r>
            <a:endParaRPr lang="en-US" sz="2200" dirty="0"/>
          </a:p>
        </p:txBody>
      </p:sp>
      <p:sp>
        <p:nvSpPr>
          <p:cNvPr id="8" name="Text 4"/>
          <p:cNvSpPr/>
          <p:nvPr/>
        </p:nvSpPr>
        <p:spPr>
          <a:xfrm>
            <a:off x="5275659" y="5789414"/>
            <a:ext cx="4078962"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Transparent review processes reduce bias. They increase accountability in academic gatekeeping.</a:t>
            </a:r>
            <a:endParaRPr lang="en-US" sz="1850" dirty="0"/>
          </a:p>
        </p:txBody>
      </p:sp>
      <p:pic>
        <p:nvPicPr>
          <p:cNvPr id="9" name="Image 2" descr="preencoded.png">    </p:cNvPr>
          <p:cNvPicPr>
            <a:picLocks noChangeAspect="1"/>
          </p:cNvPicPr>
          <p:nvPr/>
        </p:nvPicPr>
        <p:blipFill>
          <a:blip r:embed="rId3"/>
          <a:stretch>
            <a:fillRect/>
          </a:stretch>
        </p:blipFill>
        <p:spPr>
          <a:xfrm>
            <a:off x="9713595" y="2473762"/>
            <a:ext cx="4079081" cy="2521029"/>
          </a:xfrm>
          <a:prstGeom prst="rect">
            <a:avLst/>
          </a:prstGeom>
        </p:spPr>
      </p:pic>
      <p:sp>
        <p:nvSpPr>
          <p:cNvPr id="10" name="Text 5"/>
          <p:cNvSpPr/>
          <p:nvPr/>
        </p:nvSpPr>
        <p:spPr>
          <a:xfrm>
            <a:off x="9713595" y="5293995"/>
            <a:ext cx="3832979"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Citation Diversity Dashboards</a:t>
            </a:r>
            <a:endParaRPr lang="en-US" sz="2200" dirty="0"/>
          </a:p>
        </p:txBody>
      </p:sp>
      <p:sp>
        <p:nvSpPr>
          <p:cNvPr id="11" name="Text 6"/>
          <p:cNvSpPr/>
          <p:nvPr/>
        </p:nvSpPr>
        <p:spPr>
          <a:xfrm>
            <a:off x="9713595" y="5789533"/>
            <a:ext cx="4079081"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Visual tools make reference diversity measurable. They encourage balanced citation practices.</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92160"/>
          </a:xfrm>
          <a:prstGeom prst="rect">
            <a:avLst/>
          </a:prstGeom>
        </p:spPr>
      </p:pic>
      <p:sp>
        <p:nvSpPr>
          <p:cNvPr id="3" name="Text 0"/>
          <p:cNvSpPr/>
          <p:nvPr/>
        </p:nvSpPr>
        <p:spPr>
          <a:xfrm>
            <a:off x="837724" y="3803333"/>
            <a:ext cx="5632490"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Why Do We Cite?</a:t>
            </a:r>
            <a:endParaRPr lang="en-US" sz="4400" dirty="0"/>
          </a:p>
        </p:txBody>
      </p:sp>
      <p:sp>
        <p:nvSpPr>
          <p:cNvPr id="4" name="Shape 1"/>
          <p:cNvSpPr/>
          <p:nvPr/>
        </p:nvSpPr>
        <p:spPr>
          <a:xfrm>
            <a:off x="837724" y="4866323"/>
            <a:ext cx="4158734" cy="2551986"/>
          </a:xfrm>
          <a:prstGeom prst="roundRect">
            <a:avLst>
              <a:gd name="adj" fmla="val 14070"/>
            </a:avLst>
          </a:prstGeom>
          <a:solidFill>
            <a:srgbClr val="00002E"/>
          </a:solidFill>
          <a:ln w="22860">
            <a:solidFill>
              <a:srgbClr val="F2B42D"/>
            </a:solidFill>
            <a:prstDash val="solid"/>
          </a:ln>
        </p:spPr>
      </p:sp>
      <p:sp>
        <p:nvSpPr>
          <p:cNvPr id="5" name="Text 2"/>
          <p:cNvSpPr/>
          <p:nvPr/>
        </p:nvSpPr>
        <p:spPr>
          <a:xfrm>
            <a:off x="1099899" y="512849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Intellectual Property</a:t>
            </a:r>
            <a:endParaRPr lang="en-US" sz="2200" dirty="0"/>
          </a:p>
        </p:txBody>
      </p:sp>
      <p:sp>
        <p:nvSpPr>
          <p:cNvPr id="6" name="Text 3"/>
          <p:cNvSpPr/>
          <p:nvPr/>
        </p:nvSpPr>
        <p:spPr>
          <a:xfrm>
            <a:off x="1099899" y="5624036"/>
            <a:ext cx="3634383"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Citations acknowledge the original creators of ideas. They respect intellectual ownership and give credit where it's due.</a:t>
            </a:r>
            <a:endParaRPr lang="en-US" sz="1850" dirty="0"/>
          </a:p>
        </p:txBody>
      </p:sp>
      <p:sp>
        <p:nvSpPr>
          <p:cNvPr id="7" name="Shape 4"/>
          <p:cNvSpPr/>
          <p:nvPr/>
        </p:nvSpPr>
        <p:spPr>
          <a:xfrm>
            <a:off x="5235773" y="4866323"/>
            <a:ext cx="4158734" cy="2551986"/>
          </a:xfrm>
          <a:prstGeom prst="roundRect">
            <a:avLst>
              <a:gd name="adj" fmla="val 14070"/>
            </a:avLst>
          </a:prstGeom>
          <a:solidFill>
            <a:srgbClr val="00002E"/>
          </a:solidFill>
          <a:ln w="22860">
            <a:solidFill>
              <a:srgbClr val="D7425E"/>
            </a:solidFill>
            <a:prstDash val="solid"/>
          </a:ln>
        </p:spPr>
      </p:sp>
      <p:sp>
        <p:nvSpPr>
          <p:cNvPr id="8" name="Text 5"/>
          <p:cNvSpPr/>
          <p:nvPr/>
        </p:nvSpPr>
        <p:spPr>
          <a:xfrm>
            <a:off x="5497949" y="512849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Academic Integrity</a:t>
            </a:r>
            <a:endParaRPr lang="en-US" sz="2200" dirty="0"/>
          </a:p>
        </p:txBody>
      </p:sp>
      <p:sp>
        <p:nvSpPr>
          <p:cNvPr id="9" name="Text 6"/>
          <p:cNvSpPr/>
          <p:nvPr/>
        </p:nvSpPr>
        <p:spPr>
          <a:xfrm>
            <a:off x="5497949" y="5624036"/>
            <a:ext cx="3634383"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Proper referencing demonstrates scholarly honesty. It builds trust in your work and upholds academic standards.</a:t>
            </a:r>
            <a:endParaRPr lang="en-US" sz="1850" dirty="0"/>
          </a:p>
        </p:txBody>
      </p:sp>
      <p:sp>
        <p:nvSpPr>
          <p:cNvPr id="10" name="Shape 7"/>
          <p:cNvSpPr/>
          <p:nvPr/>
        </p:nvSpPr>
        <p:spPr>
          <a:xfrm>
            <a:off x="9633823" y="4866323"/>
            <a:ext cx="4158734" cy="2551986"/>
          </a:xfrm>
          <a:prstGeom prst="roundRect">
            <a:avLst>
              <a:gd name="adj" fmla="val 14070"/>
            </a:avLst>
          </a:prstGeom>
          <a:solidFill>
            <a:srgbClr val="00002E"/>
          </a:solidFill>
          <a:ln w="22860">
            <a:solidFill>
              <a:srgbClr val="DD785E"/>
            </a:solidFill>
            <a:prstDash val="solid"/>
          </a:ln>
        </p:spPr>
      </p:sp>
      <p:sp>
        <p:nvSpPr>
          <p:cNvPr id="11" name="Text 8"/>
          <p:cNvSpPr/>
          <p:nvPr/>
        </p:nvSpPr>
        <p:spPr>
          <a:xfrm>
            <a:off x="9895999" y="5128498"/>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Building Knowledge</a:t>
            </a:r>
            <a:endParaRPr lang="en-US" sz="2200" dirty="0"/>
          </a:p>
        </p:txBody>
      </p:sp>
      <p:sp>
        <p:nvSpPr>
          <p:cNvPr id="12" name="Text 9"/>
          <p:cNvSpPr/>
          <p:nvPr/>
        </p:nvSpPr>
        <p:spPr>
          <a:xfrm>
            <a:off x="9895999" y="5624036"/>
            <a:ext cx="3634383"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Citations connect your work to broader conversations. They situate your contribution within existing knowledge frameworks.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12694" y="822365"/>
            <a:ext cx="6912888" cy="694373"/>
          </a:xfrm>
          <a:prstGeom prst="rect">
            <a:avLst/>
          </a:prstGeom>
          <a:noFill/>
          <a:ln/>
        </p:spPr>
        <p:txBody>
          <a:bodyPr wrap="none" lIns="0" tIns="0" rIns="0" bIns="0" rtlCol="0" anchor="t"/>
          <a:lstStyle/>
          <a:p>
            <a:pPr algn="l" indent="0" marL="0">
              <a:lnSpc>
                <a:spcPts val="5450"/>
              </a:lnSpc>
              <a:buNone/>
            </a:pPr>
            <a:r>
              <a:rPr lang="en-US" sz="4350" dirty="0">
                <a:solidFill>
                  <a:srgbClr val="FFFFFF"/>
                </a:solidFill>
                <a:latin typeface="Nunito Semi Bold" pitchFamily="34" charset="0"/>
                <a:ea typeface="Nunito Semi Bold" pitchFamily="34" charset="-122"/>
                <a:cs typeface="Nunito Semi Bold" pitchFamily="34" charset="-120"/>
              </a:rPr>
              <a:t>Conclusion &amp; Call to Action</a:t>
            </a:r>
            <a:endParaRPr lang="en-US" sz="4350" dirty="0"/>
          </a:p>
        </p:txBody>
      </p:sp>
      <p:sp>
        <p:nvSpPr>
          <p:cNvPr id="4" name="Shape 1"/>
          <p:cNvSpPr/>
          <p:nvPr/>
        </p:nvSpPr>
        <p:spPr>
          <a:xfrm>
            <a:off x="6312694" y="1870829"/>
            <a:ext cx="3627715" cy="2517338"/>
          </a:xfrm>
          <a:prstGeom prst="roundRect">
            <a:avLst>
              <a:gd name="adj" fmla="val 14069"/>
            </a:avLst>
          </a:prstGeom>
          <a:solidFill>
            <a:srgbClr val="00002E"/>
          </a:solidFill>
          <a:ln w="22860">
            <a:solidFill>
              <a:srgbClr val="F2B42D"/>
            </a:solidFill>
            <a:prstDash val="solid"/>
          </a:ln>
        </p:spPr>
      </p:sp>
      <p:sp>
        <p:nvSpPr>
          <p:cNvPr id="5" name="Text 2"/>
          <p:cNvSpPr/>
          <p:nvPr/>
        </p:nvSpPr>
        <p:spPr>
          <a:xfrm>
            <a:off x="6571655" y="2129790"/>
            <a:ext cx="3089791" cy="347186"/>
          </a:xfrm>
          <a:prstGeom prst="rect">
            <a:avLst/>
          </a:prstGeom>
          <a:noFill/>
          <a:ln/>
        </p:spPr>
        <p:txBody>
          <a:bodyPr wrap="none" lIns="0" tIns="0" rIns="0" bIns="0" rtlCol="0" anchor="t"/>
          <a:lstStyle/>
          <a:p>
            <a:pPr algn="l" indent="0" marL="0">
              <a:lnSpc>
                <a:spcPts val="2700"/>
              </a:lnSpc>
              <a:buNone/>
            </a:pPr>
            <a:r>
              <a:rPr lang="en-US" sz="2150" dirty="0">
                <a:solidFill>
                  <a:srgbClr val="FFFFFF"/>
                </a:solidFill>
                <a:latin typeface="Nunito Semi Bold" pitchFamily="34" charset="0"/>
                <a:ea typeface="Nunito Semi Bold" pitchFamily="34" charset="-122"/>
                <a:cs typeface="Nunito Semi Bold" pitchFamily="34" charset="-120"/>
              </a:rPr>
              <a:t>Individual Responsibility</a:t>
            </a:r>
            <a:endParaRPr lang="en-US" sz="2150" dirty="0"/>
          </a:p>
        </p:txBody>
      </p:sp>
      <p:sp>
        <p:nvSpPr>
          <p:cNvPr id="6" name="Text 3"/>
          <p:cNvSpPr/>
          <p:nvPr/>
        </p:nvSpPr>
        <p:spPr>
          <a:xfrm>
            <a:off x="6571655" y="2618542"/>
            <a:ext cx="3109793" cy="1510665"/>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Examine your own citation practices. Make conscious choices about whose work you amplify.</a:t>
            </a:r>
            <a:endParaRPr lang="en-US" sz="1850" dirty="0"/>
          </a:p>
        </p:txBody>
      </p:sp>
      <p:sp>
        <p:nvSpPr>
          <p:cNvPr id="7" name="Shape 4"/>
          <p:cNvSpPr/>
          <p:nvPr/>
        </p:nvSpPr>
        <p:spPr>
          <a:xfrm>
            <a:off x="10176510" y="1870829"/>
            <a:ext cx="3627715" cy="2517338"/>
          </a:xfrm>
          <a:prstGeom prst="roundRect">
            <a:avLst>
              <a:gd name="adj" fmla="val 14069"/>
            </a:avLst>
          </a:prstGeom>
          <a:solidFill>
            <a:srgbClr val="00002E"/>
          </a:solidFill>
          <a:ln w="22860">
            <a:solidFill>
              <a:srgbClr val="D7425E"/>
            </a:solidFill>
            <a:prstDash val="solid"/>
          </a:ln>
        </p:spPr>
      </p:sp>
      <p:sp>
        <p:nvSpPr>
          <p:cNvPr id="8" name="Text 5"/>
          <p:cNvSpPr/>
          <p:nvPr/>
        </p:nvSpPr>
        <p:spPr>
          <a:xfrm>
            <a:off x="10435471" y="2129790"/>
            <a:ext cx="2777609" cy="347186"/>
          </a:xfrm>
          <a:prstGeom prst="rect">
            <a:avLst/>
          </a:prstGeom>
          <a:noFill/>
          <a:ln/>
        </p:spPr>
        <p:txBody>
          <a:bodyPr wrap="none" lIns="0" tIns="0" rIns="0" bIns="0" rtlCol="0" anchor="t"/>
          <a:lstStyle/>
          <a:p>
            <a:pPr algn="l" indent="0" marL="0">
              <a:lnSpc>
                <a:spcPts val="2700"/>
              </a:lnSpc>
              <a:buNone/>
            </a:pPr>
            <a:r>
              <a:rPr lang="en-US" sz="2150" dirty="0">
                <a:solidFill>
                  <a:srgbClr val="FFFFFF"/>
                </a:solidFill>
                <a:latin typeface="Nunito Semi Bold" pitchFamily="34" charset="0"/>
                <a:ea typeface="Nunito Semi Bold" pitchFamily="34" charset="-122"/>
                <a:cs typeface="Nunito Semi Bold" pitchFamily="34" charset="-120"/>
              </a:rPr>
              <a:t>Institutional Change</a:t>
            </a:r>
            <a:endParaRPr lang="en-US" sz="2150" dirty="0"/>
          </a:p>
        </p:txBody>
      </p:sp>
      <p:sp>
        <p:nvSpPr>
          <p:cNvPr id="9" name="Text 6"/>
          <p:cNvSpPr/>
          <p:nvPr/>
        </p:nvSpPr>
        <p:spPr>
          <a:xfrm>
            <a:off x="10435471" y="2618542"/>
            <a:ext cx="3109793" cy="1510665"/>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Advocate for citation diversity guidelines. Support journals that monitor and address citation bias.</a:t>
            </a:r>
            <a:endParaRPr lang="en-US" sz="1850" dirty="0"/>
          </a:p>
        </p:txBody>
      </p:sp>
      <p:sp>
        <p:nvSpPr>
          <p:cNvPr id="10" name="Shape 7"/>
          <p:cNvSpPr/>
          <p:nvPr/>
        </p:nvSpPr>
        <p:spPr>
          <a:xfrm>
            <a:off x="6312694" y="4624268"/>
            <a:ext cx="7491413" cy="1762006"/>
          </a:xfrm>
          <a:prstGeom prst="roundRect">
            <a:avLst>
              <a:gd name="adj" fmla="val 20099"/>
            </a:avLst>
          </a:prstGeom>
          <a:solidFill>
            <a:srgbClr val="00002E"/>
          </a:solidFill>
          <a:ln w="22860">
            <a:solidFill>
              <a:srgbClr val="DD785E"/>
            </a:solidFill>
            <a:prstDash val="solid"/>
          </a:ln>
        </p:spPr>
      </p:sp>
      <p:sp>
        <p:nvSpPr>
          <p:cNvPr id="11" name="Text 8"/>
          <p:cNvSpPr/>
          <p:nvPr/>
        </p:nvSpPr>
        <p:spPr>
          <a:xfrm>
            <a:off x="6571655" y="4883229"/>
            <a:ext cx="2777609" cy="347186"/>
          </a:xfrm>
          <a:prstGeom prst="rect">
            <a:avLst/>
          </a:prstGeom>
          <a:noFill/>
          <a:ln/>
        </p:spPr>
        <p:txBody>
          <a:bodyPr wrap="none" lIns="0" tIns="0" rIns="0" bIns="0" rtlCol="0" anchor="t"/>
          <a:lstStyle/>
          <a:p>
            <a:pPr algn="l" indent="0" marL="0">
              <a:lnSpc>
                <a:spcPts val="2700"/>
              </a:lnSpc>
              <a:buNone/>
            </a:pPr>
            <a:r>
              <a:rPr lang="en-US" sz="2150" dirty="0">
                <a:solidFill>
                  <a:srgbClr val="FFFFFF"/>
                </a:solidFill>
                <a:latin typeface="Nunito Semi Bold" pitchFamily="34" charset="0"/>
                <a:ea typeface="Nunito Semi Bold" pitchFamily="34" charset="-122"/>
                <a:cs typeface="Nunito Semi Bold" pitchFamily="34" charset="-120"/>
              </a:rPr>
              <a:t>Educational Reform</a:t>
            </a:r>
            <a:endParaRPr lang="en-US" sz="2150" dirty="0"/>
          </a:p>
        </p:txBody>
      </p:sp>
      <p:sp>
        <p:nvSpPr>
          <p:cNvPr id="12" name="Text 9"/>
          <p:cNvSpPr/>
          <p:nvPr/>
        </p:nvSpPr>
        <p:spPr>
          <a:xfrm>
            <a:off x="6571655" y="5371981"/>
            <a:ext cx="6973491" cy="755333"/>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Teach students about citation ethics. Include diverse scholars in reading lists and curricula.</a:t>
            </a:r>
            <a:endParaRPr lang="en-US" sz="1850" dirty="0"/>
          </a:p>
        </p:txBody>
      </p:sp>
      <p:sp>
        <p:nvSpPr>
          <p:cNvPr id="13" name="Text 10"/>
          <p:cNvSpPr/>
          <p:nvPr/>
        </p:nvSpPr>
        <p:spPr>
          <a:xfrm>
            <a:off x="6312694" y="6651784"/>
            <a:ext cx="7491413" cy="755333"/>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Citation is never neutral. It reflects and reinforces power structures. With mindful practice, we can make referencing a tool for greater inclusion.</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26956" y="503753"/>
            <a:ext cx="7862888" cy="1076563"/>
          </a:xfrm>
          <a:prstGeom prst="rect">
            <a:avLst/>
          </a:prstGeom>
          <a:noFill/>
          <a:ln/>
        </p:spPr>
        <p:txBody>
          <a:bodyPr wrap="square" lIns="0" tIns="0" rIns="0" bIns="0" rtlCol="0" anchor="t"/>
          <a:lstStyle/>
          <a:p>
            <a:pPr algn="l" indent="0" marL="0">
              <a:lnSpc>
                <a:spcPts val="4200"/>
              </a:lnSpc>
              <a:buNone/>
            </a:pPr>
            <a:r>
              <a:rPr lang="en-US" sz="3350" dirty="0">
                <a:solidFill>
                  <a:srgbClr val="FFFFFF"/>
                </a:solidFill>
                <a:latin typeface="Nunito Semi Bold" pitchFamily="34" charset="0"/>
                <a:ea typeface="Nunito Semi Bold" pitchFamily="34" charset="-122"/>
                <a:cs typeface="Nunito Semi Bold" pitchFamily="34" charset="-120"/>
              </a:rPr>
              <a:t>The Historical Roots of Citation Practices</a:t>
            </a:r>
            <a:endParaRPr lang="en-US" sz="3350" dirty="0"/>
          </a:p>
        </p:txBody>
      </p:sp>
      <p:sp>
        <p:nvSpPr>
          <p:cNvPr id="4" name="Shape 1"/>
          <p:cNvSpPr/>
          <p:nvPr/>
        </p:nvSpPr>
        <p:spPr>
          <a:xfrm>
            <a:off x="6332815" y="1854756"/>
            <a:ext cx="22860" cy="5871091"/>
          </a:xfrm>
          <a:prstGeom prst="roundRect">
            <a:avLst>
              <a:gd name="adj" fmla="val 1200972"/>
            </a:avLst>
          </a:prstGeom>
          <a:solidFill>
            <a:srgbClr val="FFFFFF">
              <a:alpha val="24000"/>
            </a:srgbClr>
          </a:solidFill>
          <a:ln/>
        </p:spPr>
      </p:sp>
      <p:sp>
        <p:nvSpPr>
          <p:cNvPr id="5" name="Shape 2"/>
          <p:cNvSpPr/>
          <p:nvPr/>
        </p:nvSpPr>
        <p:spPr>
          <a:xfrm>
            <a:off x="6515814" y="2255044"/>
            <a:ext cx="548997" cy="22860"/>
          </a:xfrm>
          <a:prstGeom prst="roundRect">
            <a:avLst>
              <a:gd name="adj" fmla="val 1200972"/>
            </a:avLst>
          </a:prstGeom>
          <a:solidFill>
            <a:srgbClr val="F2B42D"/>
          </a:solidFill>
          <a:ln/>
        </p:spPr>
      </p:sp>
      <p:sp>
        <p:nvSpPr>
          <p:cNvPr id="6" name="Shape 3"/>
          <p:cNvSpPr/>
          <p:nvPr/>
        </p:nvSpPr>
        <p:spPr>
          <a:xfrm>
            <a:off x="6126956" y="2060615"/>
            <a:ext cx="411718" cy="411718"/>
          </a:xfrm>
          <a:prstGeom prst="roundRect">
            <a:avLst>
              <a:gd name="adj" fmla="val 66682"/>
            </a:avLst>
          </a:prstGeom>
          <a:solidFill>
            <a:srgbClr val="00002E"/>
          </a:solidFill>
          <a:ln w="22860">
            <a:solidFill>
              <a:srgbClr val="F2B42D"/>
            </a:solidFill>
            <a:prstDash val="solid"/>
          </a:ln>
        </p:spPr>
      </p:sp>
      <p:sp>
        <p:nvSpPr>
          <p:cNvPr id="7" name="Text 4"/>
          <p:cNvSpPr/>
          <p:nvPr/>
        </p:nvSpPr>
        <p:spPr>
          <a:xfrm>
            <a:off x="6203633" y="2105025"/>
            <a:ext cx="258366" cy="322898"/>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1</a:t>
            </a:r>
            <a:endParaRPr lang="en-US" sz="2000" dirty="0"/>
          </a:p>
        </p:txBody>
      </p:sp>
      <p:sp>
        <p:nvSpPr>
          <p:cNvPr id="8" name="Text 5"/>
          <p:cNvSpPr/>
          <p:nvPr/>
        </p:nvSpPr>
        <p:spPr>
          <a:xfrm>
            <a:off x="7247930" y="2037755"/>
            <a:ext cx="2153245"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17th Century</a:t>
            </a:r>
            <a:endParaRPr lang="en-US" sz="1650" dirty="0"/>
          </a:p>
        </p:txBody>
      </p:sp>
      <p:sp>
        <p:nvSpPr>
          <p:cNvPr id="9" name="Text 6"/>
          <p:cNvSpPr/>
          <p:nvPr/>
        </p:nvSpPr>
        <p:spPr>
          <a:xfrm>
            <a:off x="7247930" y="2416731"/>
            <a:ext cx="6741914" cy="585549"/>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Early scientific journals emerge. Basic attribution begins with footnotes and margin notes.</a:t>
            </a:r>
            <a:endParaRPr lang="en-US" sz="1400" dirty="0"/>
          </a:p>
        </p:txBody>
      </p:sp>
      <p:sp>
        <p:nvSpPr>
          <p:cNvPr id="10" name="Shape 7"/>
          <p:cNvSpPr/>
          <p:nvPr/>
        </p:nvSpPr>
        <p:spPr>
          <a:xfrm>
            <a:off x="6515814" y="3768566"/>
            <a:ext cx="548997" cy="22860"/>
          </a:xfrm>
          <a:prstGeom prst="roundRect">
            <a:avLst>
              <a:gd name="adj" fmla="val 1200972"/>
            </a:avLst>
          </a:prstGeom>
          <a:solidFill>
            <a:srgbClr val="D7425E"/>
          </a:solidFill>
          <a:ln/>
        </p:spPr>
      </p:sp>
      <p:sp>
        <p:nvSpPr>
          <p:cNvPr id="11" name="Shape 8"/>
          <p:cNvSpPr/>
          <p:nvPr/>
        </p:nvSpPr>
        <p:spPr>
          <a:xfrm>
            <a:off x="6126956" y="3574137"/>
            <a:ext cx="411718" cy="411718"/>
          </a:xfrm>
          <a:prstGeom prst="roundRect">
            <a:avLst>
              <a:gd name="adj" fmla="val 66682"/>
            </a:avLst>
          </a:prstGeom>
          <a:solidFill>
            <a:srgbClr val="00002E"/>
          </a:solidFill>
          <a:ln w="22860">
            <a:solidFill>
              <a:srgbClr val="D7425E"/>
            </a:solidFill>
            <a:prstDash val="solid"/>
          </a:ln>
        </p:spPr>
      </p:sp>
      <p:sp>
        <p:nvSpPr>
          <p:cNvPr id="12" name="Text 9"/>
          <p:cNvSpPr/>
          <p:nvPr/>
        </p:nvSpPr>
        <p:spPr>
          <a:xfrm>
            <a:off x="6203633" y="3618548"/>
            <a:ext cx="258366" cy="322898"/>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2</a:t>
            </a:r>
            <a:endParaRPr lang="en-US" sz="2000" dirty="0"/>
          </a:p>
        </p:txBody>
      </p:sp>
      <p:sp>
        <p:nvSpPr>
          <p:cNvPr id="13" name="Text 10"/>
          <p:cNvSpPr/>
          <p:nvPr/>
        </p:nvSpPr>
        <p:spPr>
          <a:xfrm>
            <a:off x="7247930" y="3551277"/>
            <a:ext cx="2153245"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18th Century</a:t>
            </a:r>
            <a:endParaRPr lang="en-US" sz="1650" dirty="0"/>
          </a:p>
        </p:txBody>
      </p:sp>
      <p:sp>
        <p:nvSpPr>
          <p:cNvPr id="14" name="Text 11"/>
          <p:cNvSpPr/>
          <p:nvPr/>
        </p:nvSpPr>
        <p:spPr>
          <a:xfrm>
            <a:off x="7247930" y="3930253"/>
            <a:ext cx="6741914" cy="585549"/>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Enlightenment scholars develop more systematic referencing. The concept of intellectual property strengthens.</a:t>
            </a:r>
            <a:endParaRPr lang="en-US" sz="1400" dirty="0"/>
          </a:p>
        </p:txBody>
      </p:sp>
      <p:sp>
        <p:nvSpPr>
          <p:cNvPr id="15" name="Shape 12"/>
          <p:cNvSpPr/>
          <p:nvPr/>
        </p:nvSpPr>
        <p:spPr>
          <a:xfrm>
            <a:off x="6515814" y="5282089"/>
            <a:ext cx="548997" cy="22860"/>
          </a:xfrm>
          <a:prstGeom prst="roundRect">
            <a:avLst>
              <a:gd name="adj" fmla="val 1200972"/>
            </a:avLst>
          </a:prstGeom>
          <a:solidFill>
            <a:srgbClr val="DD785E"/>
          </a:solidFill>
          <a:ln/>
        </p:spPr>
      </p:sp>
      <p:sp>
        <p:nvSpPr>
          <p:cNvPr id="16" name="Shape 13"/>
          <p:cNvSpPr/>
          <p:nvPr/>
        </p:nvSpPr>
        <p:spPr>
          <a:xfrm>
            <a:off x="6126956" y="5087660"/>
            <a:ext cx="411718" cy="411718"/>
          </a:xfrm>
          <a:prstGeom prst="roundRect">
            <a:avLst>
              <a:gd name="adj" fmla="val 66682"/>
            </a:avLst>
          </a:prstGeom>
          <a:solidFill>
            <a:srgbClr val="00002E"/>
          </a:solidFill>
          <a:ln w="22860">
            <a:solidFill>
              <a:srgbClr val="DD785E"/>
            </a:solidFill>
            <a:prstDash val="solid"/>
          </a:ln>
        </p:spPr>
      </p:sp>
      <p:sp>
        <p:nvSpPr>
          <p:cNvPr id="17" name="Text 14"/>
          <p:cNvSpPr/>
          <p:nvPr/>
        </p:nvSpPr>
        <p:spPr>
          <a:xfrm>
            <a:off x="6203633" y="5132070"/>
            <a:ext cx="258366" cy="322898"/>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3</a:t>
            </a:r>
            <a:endParaRPr lang="en-US" sz="2000" dirty="0"/>
          </a:p>
        </p:txBody>
      </p:sp>
      <p:sp>
        <p:nvSpPr>
          <p:cNvPr id="18" name="Text 15"/>
          <p:cNvSpPr/>
          <p:nvPr/>
        </p:nvSpPr>
        <p:spPr>
          <a:xfrm>
            <a:off x="7247930" y="5064800"/>
            <a:ext cx="2153245"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19th Century</a:t>
            </a:r>
            <a:endParaRPr lang="en-US" sz="1650" dirty="0"/>
          </a:p>
        </p:txBody>
      </p:sp>
      <p:sp>
        <p:nvSpPr>
          <p:cNvPr id="19" name="Text 16"/>
          <p:cNvSpPr/>
          <p:nvPr/>
        </p:nvSpPr>
        <p:spPr>
          <a:xfrm>
            <a:off x="7247930" y="5443776"/>
            <a:ext cx="6741914" cy="585549"/>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Citation conventions formalize. Scientific disciplines establish specific documentation requirements.</a:t>
            </a:r>
            <a:endParaRPr lang="en-US" sz="1400" dirty="0"/>
          </a:p>
        </p:txBody>
      </p:sp>
      <p:sp>
        <p:nvSpPr>
          <p:cNvPr id="20" name="Shape 17"/>
          <p:cNvSpPr/>
          <p:nvPr/>
        </p:nvSpPr>
        <p:spPr>
          <a:xfrm>
            <a:off x="6515814" y="6795611"/>
            <a:ext cx="548997" cy="22860"/>
          </a:xfrm>
          <a:prstGeom prst="roundRect">
            <a:avLst>
              <a:gd name="adj" fmla="val 1200972"/>
            </a:avLst>
          </a:prstGeom>
          <a:solidFill>
            <a:srgbClr val="48A8E2"/>
          </a:solidFill>
          <a:ln/>
        </p:spPr>
      </p:sp>
      <p:sp>
        <p:nvSpPr>
          <p:cNvPr id="21" name="Shape 18"/>
          <p:cNvSpPr/>
          <p:nvPr/>
        </p:nvSpPr>
        <p:spPr>
          <a:xfrm>
            <a:off x="6126956" y="6601182"/>
            <a:ext cx="411718" cy="411718"/>
          </a:xfrm>
          <a:prstGeom prst="roundRect">
            <a:avLst>
              <a:gd name="adj" fmla="val 66682"/>
            </a:avLst>
          </a:prstGeom>
          <a:solidFill>
            <a:srgbClr val="00002E"/>
          </a:solidFill>
          <a:ln w="22860">
            <a:solidFill>
              <a:srgbClr val="48A8E2"/>
            </a:solidFill>
            <a:prstDash val="solid"/>
          </a:ln>
        </p:spPr>
      </p:sp>
      <p:sp>
        <p:nvSpPr>
          <p:cNvPr id="22" name="Text 19"/>
          <p:cNvSpPr/>
          <p:nvPr/>
        </p:nvSpPr>
        <p:spPr>
          <a:xfrm>
            <a:off x="6203633" y="6645592"/>
            <a:ext cx="258366" cy="322898"/>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4</a:t>
            </a:r>
            <a:endParaRPr lang="en-US" sz="2000" dirty="0"/>
          </a:p>
        </p:txBody>
      </p:sp>
      <p:sp>
        <p:nvSpPr>
          <p:cNvPr id="23" name="Text 20"/>
          <p:cNvSpPr/>
          <p:nvPr/>
        </p:nvSpPr>
        <p:spPr>
          <a:xfrm>
            <a:off x="7247930" y="6578322"/>
            <a:ext cx="2153245"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20th Century</a:t>
            </a:r>
            <a:endParaRPr lang="en-US" sz="1650" dirty="0"/>
          </a:p>
        </p:txBody>
      </p:sp>
      <p:sp>
        <p:nvSpPr>
          <p:cNvPr id="24" name="Text 21"/>
          <p:cNvSpPr/>
          <p:nvPr/>
        </p:nvSpPr>
        <p:spPr>
          <a:xfrm>
            <a:off x="7247930" y="6957298"/>
            <a:ext cx="6741914" cy="585549"/>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Major citation styles codify. APA (1929), MLA (1951), and others create standardized formats.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15515"/>
          </a:xfrm>
          <a:prstGeom prst="rect">
            <a:avLst/>
          </a:prstGeom>
        </p:spPr>
      </p:pic>
      <p:sp>
        <p:nvSpPr>
          <p:cNvPr id="3" name="Text 0"/>
          <p:cNvSpPr/>
          <p:nvPr/>
        </p:nvSpPr>
        <p:spPr>
          <a:xfrm>
            <a:off x="620316" y="2702838"/>
            <a:ext cx="5685234" cy="521256"/>
          </a:xfrm>
          <a:prstGeom prst="rect">
            <a:avLst/>
          </a:prstGeom>
          <a:noFill/>
          <a:ln/>
        </p:spPr>
        <p:txBody>
          <a:bodyPr wrap="none" lIns="0" tIns="0" rIns="0" bIns="0" rtlCol="0" anchor="t"/>
          <a:lstStyle/>
          <a:p>
            <a:pPr algn="l" indent="0" marL="0">
              <a:lnSpc>
                <a:spcPts val="4100"/>
              </a:lnSpc>
              <a:buNone/>
            </a:pPr>
            <a:r>
              <a:rPr lang="en-US" sz="3250" dirty="0">
                <a:solidFill>
                  <a:srgbClr val="FFFFFF"/>
                </a:solidFill>
                <a:latin typeface="Nunito Semi Bold" pitchFamily="34" charset="0"/>
                <a:ea typeface="Nunito Semi Bold" pitchFamily="34" charset="-122"/>
                <a:cs typeface="Nunito Semi Bold" pitchFamily="34" charset="-120"/>
              </a:rPr>
              <a:t>Core Functions of Referencing</a:t>
            </a:r>
            <a:endParaRPr lang="en-US" sz="3250" dirty="0"/>
          </a:p>
        </p:txBody>
      </p:sp>
      <p:pic>
        <p:nvPicPr>
          <p:cNvPr id="4" name="Image 1" descr="preencoded.png">    </p:cNvPr>
          <p:cNvPicPr>
            <a:picLocks noChangeAspect="1"/>
          </p:cNvPicPr>
          <p:nvPr/>
        </p:nvPicPr>
        <p:blipFill>
          <a:blip r:embed="rId2"/>
          <a:stretch>
            <a:fillRect/>
          </a:stretch>
        </p:blipFill>
        <p:spPr>
          <a:xfrm>
            <a:off x="620316" y="3489960"/>
            <a:ext cx="886182" cy="1063466"/>
          </a:xfrm>
          <a:prstGeom prst="rect">
            <a:avLst/>
          </a:prstGeom>
        </p:spPr>
      </p:pic>
      <p:sp>
        <p:nvSpPr>
          <p:cNvPr id="5" name="Text 1"/>
          <p:cNvSpPr/>
          <p:nvPr/>
        </p:nvSpPr>
        <p:spPr>
          <a:xfrm>
            <a:off x="1772364" y="3667125"/>
            <a:ext cx="2416731" cy="260509"/>
          </a:xfrm>
          <a:prstGeom prst="rect">
            <a:avLst/>
          </a:prstGeom>
          <a:noFill/>
          <a:ln/>
        </p:spPr>
        <p:txBody>
          <a:bodyPr wrap="none" lIns="0" tIns="0" rIns="0" bIns="0" rtlCol="0" anchor="t"/>
          <a:lstStyle/>
          <a:p>
            <a:pPr algn="l" indent="0" marL="0">
              <a:lnSpc>
                <a:spcPts val="2050"/>
              </a:lnSpc>
              <a:buNone/>
            </a:pPr>
            <a:r>
              <a:rPr lang="en-US" sz="1600" dirty="0">
                <a:solidFill>
                  <a:srgbClr val="FFFFFF"/>
                </a:solidFill>
                <a:latin typeface="Nunito Semi Bold" pitchFamily="34" charset="0"/>
                <a:ea typeface="Nunito Semi Bold" pitchFamily="34" charset="-122"/>
                <a:cs typeface="Nunito Semi Bold" pitchFamily="34" charset="-120"/>
              </a:rPr>
              <a:t>Tracing Research Lineage</a:t>
            </a:r>
            <a:endParaRPr lang="en-US" sz="1600" dirty="0"/>
          </a:p>
        </p:txBody>
      </p:sp>
      <p:sp>
        <p:nvSpPr>
          <p:cNvPr id="6" name="Text 2"/>
          <p:cNvSpPr/>
          <p:nvPr/>
        </p:nvSpPr>
        <p:spPr>
          <a:xfrm>
            <a:off x="1772364" y="4033957"/>
            <a:ext cx="12237720" cy="283607"/>
          </a:xfrm>
          <a:prstGeom prst="rect">
            <a:avLst/>
          </a:prstGeom>
          <a:noFill/>
          <a:ln/>
        </p:spPr>
        <p:txBody>
          <a:bodyPr wrap="none" lIns="0" tIns="0" rIns="0" bIns="0" rtlCol="0" anchor="t"/>
          <a:lstStyle/>
          <a:p>
            <a:pPr algn="l" indent="0" marL="0">
              <a:lnSpc>
                <a:spcPts val="2200"/>
              </a:lnSpc>
              <a:buNone/>
            </a:pPr>
            <a:r>
              <a:rPr lang="en-US" sz="1350" dirty="0">
                <a:solidFill>
                  <a:srgbClr val="FFFFFF"/>
                </a:solidFill>
                <a:latin typeface="PT Sans" pitchFamily="34" charset="0"/>
                <a:ea typeface="PT Sans" pitchFamily="34" charset="-122"/>
                <a:cs typeface="PT Sans" pitchFamily="34" charset="-120"/>
              </a:rPr>
              <a:t>Citations map intellectual genealogies. They show how ideas evolve across time and disciplines.</a:t>
            </a:r>
            <a:endParaRPr lang="en-US" sz="1350" dirty="0"/>
          </a:p>
        </p:txBody>
      </p:sp>
      <p:pic>
        <p:nvPicPr>
          <p:cNvPr id="7" name="Image 2" descr="preencoded.png">    </p:cNvPr>
          <p:cNvPicPr>
            <a:picLocks noChangeAspect="1"/>
          </p:cNvPicPr>
          <p:nvPr/>
        </p:nvPicPr>
        <p:blipFill>
          <a:blip r:embed="rId3"/>
          <a:stretch>
            <a:fillRect/>
          </a:stretch>
        </p:blipFill>
        <p:spPr>
          <a:xfrm>
            <a:off x="620316" y="4553426"/>
            <a:ext cx="886182" cy="1063466"/>
          </a:xfrm>
          <a:prstGeom prst="rect">
            <a:avLst/>
          </a:prstGeom>
        </p:spPr>
      </p:pic>
      <p:sp>
        <p:nvSpPr>
          <p:cNvPr id="8" name="Text 3"/>
          <p:cNvSpPr/>
          <p:nvPr/>
        </p:nvSpPr>
        <p:spPr>
          <a:xfrm>
            <a:off x="1772364" y="4730591"/>
            <a:ext cx="2085142" cy="260509"/>
          </a:xfrm>
          <a:prstGeom prst="rect">
            <a:avLst/>
          </a:prstGeom>
          <a:noFill/>
          <a:ln/>
        </p:spPr>
        <p:txBody>
          <a:bodyPr wrap="none" lIns="0" tIns="0" rIns="0" bIns="0" rtlCol="0" anchor="t"/>
          <a:lstStyle/>
          <a:p>
            <a:pPr algn="l" indent="0" marL="0">
              <a:lnSpc>
                <a:spcPts val="2050"/>
              </a:lnSpc>
              <a:buNone/>
            </a:pPr>
            <a:r>
              <a:rPr lang="en-US" sz="1600" dirty="0">
                <a:solidFill>
                  <a:srgbClr val="FFFFFF"/>
                </a:solidFill>
                <a:latin typeface="Nunito Semi Bold" pitchFamily="34" charset="0"/>
                <a:ea typeface="Nunito Semi Bold" pitchFamily="34" charset="-122"/>
                <a:cs typeface="Nunito Semi Bold" pitchFamily="34" charset="-120"/>
              </a:rPr>
              <a:t>Supporting Claims</a:t>
            </a:r>
            <a:endParaRPr lang="en-US" sz="1600" dirty="0"/>
          </a:p>
        </p:txBody>
      </p:sp>
      <p:sp>
        <p:nvSpPr>
          <p:cNvPr id="9" name="Text 4"/>
          <p:cNvSpPr/>
          <p:nvPr/>
        </p:nvSpPr>
        <p:spPr>
          <a:xfrm>
            <a:off x="1772364" y="5097423"/>
            <a:ext cx="12237720" cy="283607"/>
          </a:xfrm>
          <a:prstGeom prst="rect">
            <a:avLst/>
          </a:prstGeom>
          <a:noFill/>
          <a:ln/>
        </p:spPr>
        <p:txBody>
          <a:bodyPr wrap="none" lIns="0" tIns="0" rIns="0" bIns="0" rtlCol="0" anchor="t"/>
          <a:lstStyle/>
          <a:p>
            <a:pPr algn="l" indent="0" marL="0">
              <a:lnSpc>
                <a:spcPts val="2200"/>
              </a:lnSpc>
              <a:buNone/>
            </a:pPr>
            <a:r>
              <a:rPr lang="en-US" sz="1350" dirty="0">
                <a:solidFill>
                  <a:srgbClr val="FFFFFF"/>
                </a:solidFill>
                <a:latin typeface="PT Sans" pitchFamily="34" charset="0"/>
                <a:ea typeface="PT Sans" pitchFamily="34" charset="-122"/>
                <a:cs typeface="PT Sans" pitchFamily="34" charset="-120"/>
              </a:rPr>
              <a:t>References strengthen arguments with evidence. They bolster credibility through external validation.</a:t>
            </a:r>
            <a:endParaRPr lang="en-US" sz="1350" dirty="0"/>
          </a:p>
        </p:txBody>
      </p:sp>
      <p:pic>
        <p:nvPicPr>
          <p:cNvPr id="10" name="Image 3" descr="preencoded.png">    </p:cNvPr>
          <p:cNvPicPr>
            <a:picLocks noChangeAspect="1"/>
          </p:cNvPicPr>
          <p:nvPr/>
        </p:nvPicPr>
        <p:blipFill>
          <a:blip r:embed="rId4"/>
          <a:stretch>
            <a:fillRect/>
          </a:stretch>
        </p:blipFill>
        <p:spPr>
          <a:xfrm>
            <a:off x="620316" y="5616892"/>
            <a:ext cx="886182" cy="1063466"/>
          </a:xfrm>
          <a:prstGeom prst="rect">
            <a:avLst/>
          </a:prstGeom>
        </p:spPr>
      </p:pic>
      <p:sp>
        <p:nvSpPr>
          <p:cNvPr id="11" name="Text 5"/>
          <p:cNvSpPr/>
          <p:nvPr/>
        </p:nvSpPr>
        <p:spPr>
          <a:xfrm>
            <a:off x="1772364" y="5794058"/>
            <a:ext cx="2924770" cy="260509"/>
          </a:xfrm>
          <a:prstGeom prst="rect">
            <a:avLst/>
          </a:prstGeom>
          <a:noFill/>
          <a:ln/>
        </p:spPr>
        <p:txBody>
          <a:bodyPr wrap="none" lIns="0" tIns="0" rIns="0" bIns="0" rtlCol="0" anchor="t"/>
          <a:lstStyle/>
          <a:p>
            <a:pPr algn="l" indent="0" marL="0">
              <a:lnSpc>
                <a:spcPts val="2050"/>
              </a:lnSpc>
              <a:buNone/>
            </a:pPr>
            <a:r>
              <a:rPr lang="en-US" sz="1600" dirty="0">
                <a:solidFill>
                  <a:srgbClr val="FFFFFF"/>
                </a:solidFill>
                <a:latin typeface="Nunito Semi Bold" pitchFamily="34" charset="0"/>
                <a:ea typeface="Nunito Semi Bold" pitchFamily="34" charset="-122"/>
                <a:cs typeface="Nunito Semi Bold" pitchFamily="34" charset="-120"/>
              </a:rPr>
              <a:t>Creating Knowledge Networks</a:t>
            </a:r>
            <a:endParaRPr lang="en-US" sz="1600" dirty="0"/>
          </a:p>
        </p:txBody>
      </p:sp>
      <p:sp>
        <p:nvSpPr>
          <p:cNvPr id="12" name="Text 6"/>
          <p:cNvSpPr/>
          <p:nvPr/>
        </p:nvSpPr>
        <p:spPr>
          <a:xfrm>
            <a:off x="1772364" y="6160889"/>
            <a:ext cx="12237720" cy="283607"/>
          </a:xfrm>
          <a:prstGeom prst="rect">
            <a:avLst/>
          </a:prstGeom>
          <a:noFill/>
          <a:ln/>
        </p:spPr>
        <p:txBody>
          <a:bodyPr wrap="none" lIns="0" tIns="0" rIns="0" bIns="0" rtlCol="0" anchor="t"/>
          <a:lstStyle/>
          <a:p>
            <a:pPr algn="l" indent="0" marL="0">
              <a:lnSpc>
                <a:spcPts val="2200"/>
              </a:lnSpc>
              <a:buNone/>
            </a:pPr>
            <a:r>
              <a:rPr lang="en-US" sz="1350" dirty="0">
                <a:solidFill>
                  <a:srgbClr val="FFFFFF"/>
                </a:solidFill>
                <a:latin typeface="PT Sans" pitchFamily="34" charset="0"/>
                <a:ea typeface="PT Sans" pitchFamily="34" charset="-122"/>
                <a:cs typeface="PT Sans" pitchFamily="34" charset="-120"/>
              </a:rPr>
              <a:t>Citations connect researchers across institutions. They form webs of related scholarship.</a:t>
            </a:r>
            <a:endParaRPr lang="en-US" sz="1350" dirty="0"/>
          </a:p>
        </p:txBody>
      </p:sp>
      <p:pic>
        <p:nvPicPr>
          <p:cNvPr id="13" name="Image 4" descr="preencoded.png">    </p:cNvPr>
          <p:cNvPicPr>
            <a:picLocks noChangeAspect="1"/>
          </p:cNvPicPr>
          <p:nvPr/>
        </p:nvPicPr>
        <p:blipFill>
          <a:blip r:embed="rId5"/>
          <a:stretch>
            <a:fillRect/>
          </a:stretch>
        </p:blipFill>
        <p:spPr>
          <a:xfrm>
            <a:off x="620316" y="6680359"/>
            <a:ext cx="886182" cy="1063466"/>
          </a:xfrm>
          <a:prstGeom prst="rect">
            <a:avLst/>
          </a:prstGeom>
        </p:spPr>
      </p:pic>
      <p:sp>
        <p:nvSpPr>
          <p:cNvPr id="14" name="Text 7"/>
          <p:cNvSpPr/>
          <p:nvPr/>
        </p:nvSpPr>
        <p:spPr>
          <a:xfrm>
            <a:off x="1772364" y="6857524"/>
            <a:ext cx="2720102" cy="260509"/>
          </a:xfrm>
          <a:prstGeom prst="rect">
            <a:avLst/>
          </a:prstGeom>
          <a:noFill/>
          <a:ln/>
        </p:spPr>
        <p:txBody>
          <a:bodyPr wrap="none" lIns="0" tIns="0" rIns="0" bIns="0" rtlCol="0" anchor="t"/>
          <a:lstStyle/>
          <a:p>
            <a:pPr algn="l" indent="0" marL="0">
              <a:lnSpc>
                <a:spcPts val="2050"/>
              </a:lnSpc>
              <a:buNone/>
            </a:pPr>
            <a:r>
              <a:rPr lang="en-US" sz="1600" dirty="0">
                <a:solidFill>
                  <a:srgbClr val="FFFFFF"/>
                </a:solidFill>
                <a:latin typeface="Nunito Semi Bold" pitchFamily="34" charset="0"/>
                <a:ea typeface="Nunito Semi Bold" pitchFamily="34" charset="-122"/>
                <a:cs typeface="Nunito Semi Bold" pitchFamily="34" charset="-120"/>
              </a:rPr>
              <a:t>Upholding Ethical Standards</a:t>
            </a:r>
            <a:endParaRPr lang="en-US" sz="1600" dirty="0"/>
          </a:p>
        </p:txBody>
      </p:sp>
      <p:sp>
        <p:nvSpPr>
          <p:cNvPr id="15" name="Text 8"/>
          <p:cNvSpPr/>
          <p:nvPr/>
        </p:nvSpPr>
        <p:spPr>
          <a:xfrm>
            <a:off x="1772364" y="7224355"/>
            <a:ext cx="12237720" cy="283607"/>
          </a:xfrm>
          <a:prstGeom prst="rect">
            <a:avLst/>
          </a:prstGeom>
          <a:noFill/>
          <a:ln/>
        </p:spPr>
        <p:txBody>
          <a:bodyPr wrap="none" lIns="0" tIns="0" rIns="0" bIns="0" rtlCol="0" anchor="t"/>
          <a:lstStyle/>
          <a:p>
            <a:pPr algn="l" indent="0" marL="0">
              <a:lnSpc>
                <a:spcPts val="2200"/>
              </a:lnSpc>
              <a:buNone/>
            </a:pPr>
            <a:r>
              <a:rPr lang="en-US" sz="1350" dirty="0">
                <a:solidFill>
                  <a:srgbClr val="FFFFFF"/>
                </a:solidFill>
                <a:latin typeface="PT Sans" pitchFamily="34" charset="0"/>
                <a:ea typeface="PT Sans" pitchFamily="34" charset="-122"/>
                <a:cs typeface="PT Sans" pitchFamily="34" charset="-120"/>
              </a:rPr>
              <a:t>Proper attribution prevents theft of ideas. It maintains integrity in knowledge production.</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088469"/>
            <a:ext cx="7830860"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Citation as Academic Currency</a:t>
            </a:r>
            <a:endParaRPr lang="en-US" sz="4400" dirty="0"/>
          </a:p>
        </p:txBody>
      </p:sp>
      <p:sp>
        <p:nvSpPr>
          <p:cNvPr id="3" name="Text 1"/>
          <p:cNvSpPr/>
          <p:nvPr/>
        </p:nvSpPr>
        <p:spPr>
          <a:xfrm>
            <a:off x="837724" y="2390775"/>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Quantifying Impact</a:t>
            </a:r>
            <a:endParaRPr lang="en-US" sz="2200" dirty="0"/>
          </a:p>
        </p:txBody>
      </p:sp>
      <p:sp>
        <p:nvSpPr>
          <p:cNvPr id="4" name="Text 2"/>
          <p:cNvSpPr/>
          <p:nvPr/>
        </p:nvSpPr>
        <p:spPr>
          <a:xfrm>
            <a:off x="837724" y="2982039"/>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H-index measures both productivity and citation impact. It has become a key metric for evaluating scholars.</a:t>
            </a:r>
            <a:endParaRPr lang="en-US" sz="1850" dirty="0"/>
          </a:p>
        </p:txBody>
      </p:sp>
      <p:sp>
        <p:nvSpPr>
          <p:cNvPr id="5" name="Text 3"/>
          <p:cNvSpPr/>
          <p:nvPr/>
        </p:nvSpPr>
        <p:spPr>
          <a:xfrm>
            <a:off x="837724" y="3963472"/>
            <a:ext cx="6185535"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Universities increasingly use citation counts in hiring decisions. Grant committees consider citation metrics in funding choices.</a:t>
            </a:r>
            <a:endParaRPr lang="en-US" sz="1850" dirty="0"/>
          </a:p>
        </p:txBody>
      </p:sp>
      <p:pic>
        <p:nvPicPr>
          <p:cNvPr id="6" name="Image 0" descr="preencoded.png">    </p:cNvPr>
          <p:cNvPicPr>
            <a:picLocks noChangeAspect="1"/>
          </p:cNvPicPr>
          <p:nvPr/>
        </p:nvPicPr>
        <p:blipFill>
          <a:blip r:embed="rId1"/>
          <a:stretch>
            <a:fillRect/>
          </a:stretch>
        </p:blipFill>
        <p:spPr>
          <a:xfrm>
            <a:off x="7614761" y="2420660"/>
            <a:ext cx="6185535" cy="3469838"/>
          </a:xfrm>
          <a:prstGeom prst="rect">
            <a:avLst/>
          </a:prstGeom>
        </p:spPr>
      </p:pic>
      <p:sp>
        <p:nvSpPr>
          <p:cNvPr id="7" name="Text 4"/>
          <p:cNvSpPr/>
          <p:nvPr/>
        </p:nvSpPr>
        <p:spPr>
          <a:xfrm>
            <a:off x="7614761" y="6159698"/>
            <a:ext cx="6185535" cy="76604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Scholars' reputations often hinge on citation counts. This creates pressure to publish in high-impact journals.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290995"/>
            <a:ext cx="8675013"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Most Common Referencing Styles</a:t>
            </a:r>
            <a:endParaRPr lang="en-US" sz="4400" dirty="0"/>
          </a:p>
        </p:txBody>
      </p:sp>
      <p:pic>
        <p:nvPicPr>
          <p:cNvPr id="3" name="Image 0" descr="preencoded.png">    </p:cNvPr>
          <p:cNvPicPr>
            <a:picLocks noChangeAspect="1"/>
          </p:cNvPicPr>
          <p:nvPr/>
        </p:nvPicPr>
        <p:blipFill>
          <a:blip r:embed="rId1"/>
          <a:stretch>
            <a:fillRect/>
          </a:stretch>
        </p:blipFill>
        <p:spPr>
          <a:xfrm>
            <a:off x="837724" y="2473762"/>
            <a:ext cx="4078962" cy="2520910"/>
          </a:xfrm>
          <a:prstGeom prst="rect">
            <a:avLst/>
          </a:prstGeom>
        </p:spPr>
      </p:pic>
      <p:sp>
        <p:nvSpPr>
          <p:cNvPr id="4" name="Text 1"/>
          <p:cNvSpPr/>
          <p:nvPr/>
        </p:nvSpPr>
        <p:spPr>
          <a:xfrm>
            <a:off x="837724" y="5293876"/>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APA Style</a:t>
            </a:r>
            <a:endParaRPr lang="en-US" sz="2200" dirty="0"/>
          </a:p>
        </p:txBody>
      </p:sp>
      <p:sp>
        <p:nvSpPr>
          <p:cNvPr id="5" name="Text 2"/>
          <p:cNvSpPr/>
          <p:nvPr/>
        </p:nvSpPr>
        <p:spPr>
          <a:xfrm>
            <a:off x="837724" y="5789414"/>
            <a:ext cx="4078962"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Favoured in social sciences. Uses author-date in-text citations and alphabetical reference list.</a:t>
            </a:r>
            <a:endParaRPr lang="en-US" sz="1850" dirty="0"/>
          </a:p>
        </p:txBody>
      </p:sp>
      <p:pic>
        <p:nvPicPr>
          <p:cNvPr id="6" name="Image 1" descr="preencoded.png">    </p:cNvPr>
          <p:cNvPicPr>
            <a:picLocks noChangeAspect="1"/>
          </p:cNvPicPr>
          <p:nvPr/>
        </p:nvPicPr>
        <p:blipFill>
          <a:blip r:embed="rId2"/>
          <a:stretch>
            <a:fillRect/>
          </a:stretch>
        </p:blipFill>
        <p:spPr>
          <a:xfrm>
            <a:off x="5275659" y="2473762"/>
            <a:ext cx="4078962" cy="2520910"/>
          </a:xfrm>
          <a:prstGeom prst="rect">
            <a:avLst/>
          </a:prstGeom>
        </p:spPr>
      </p:pic>
      <p:sp>
        <p:nvSpPr>
          <p:cNvPr id="7" name="Text 3"/>
          <p:cNvSpPr/>
          <p:nvPr/>
        </p:nvSpPr>
        <p:spPr>
          <a:xfrm>
            <a:off x="5275659" y="5293876"/>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MLA Style</a:t>
            </a:r>
            <a:endParaRPr lang="en-US" sz="2200" dirty="0"/>
          </a:p>
        </p:txBody>
      </p:sp>
      <p:sp>
        <p:nvSpPr>
          <p:cNvPr id="8" name="Text 4"/>
          <p:cNvSpPr/>
          <p:nvPr/>
        </p:nvSpPr>
        <p:spPr>
          <a:xfrm>
            <a:off x="5275659" y="5789414"/>
            <a:ext cx="4078962"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Common in humanities. Uses author-page number format and Works Cited page.</a:t>
            </a:r>
            <a:endParaRPr lang="en-US" sz="1850" dirty="0"/>
          </a:p>
        </p:txBody>
      </p:sp>
      <p:pic>
        <p:nvPicPr>
          <p:cNvPr id="9" name="Image 2" descr="preencoded.png">    </p:cNvPr>
          <p:cNvPicPr>
            <a:picLocks noChangeAspect="1"/>
          </p:cNvPicPr>
          <p:nvPr/>
        </p:nvPicPr>
        <p:blipFill>
          <a:blip r:embed="rId3"/>
          <a:stretch>
            <a:fillRect/>
          </a:stretch>
        </p:blipFill>
        <p:spPr>
          <a:xfrm>
            <a:off x="9713595" y="2473762"/>
            <a:ext cx="4079081" cy="2521029"/>
          </a:xfrm>
          <a:prstGeom prst="rect">
            <a:avLst/>
          </a:prstGeom>
        </p:spPr>
      </p:pic>
      <p:sp>
        <p:nvSpPr>
          <p:cNvPr id="10" name="Text 5"/>
          <p:cNvSpPr/>
          <p:nvPr/>
        </p:nvSpPr>
        <p:spPr>
          <a:xfrm>
            <a:off x="9713595" y="5293995"/>
            <a:ext cx="302835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Chicago/Harvard Styles</a:t>
            </a:r>
            <a:endParaRPr lang="en-US" sz="2200" dirty="0"/>
          </a:p>
        </p:txBody>
      </p:sp>
      <p:sp>
        <p:nvSpPr>
          <p:cNvPr id="11" name="Text 6"/>
          <p:cNvSpPr/>
          <p:nvPr/>
        </p:nvSpPr>
        <p:spPr>
          <a:xfrm>
            <a:off x="9713595" y="5789533"/>
            <a:ext cx="4079081"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Used across disciplines. Offer footnote/endnote options and detailed bibliography formats.</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256348"/>
            <a:ext cx="6540103"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Mechanics of Referencing</a:t>
            </a:r>
            <a:endParaRPr lang="en-US" sz="4400" dirty="0"/>
          </a:p>
        </p:txBody>
      </p:sp>
      <p:sp>
        <p:nvSpPr>
          <p:cNvPr id="3" name="Text 1"/>
          <p:cNvSpPr/>
          <p:nvPr/>
        </p:nvSpPr>
        <p:spPr>
          <a:xfrm>
            <a:off x="1872972" y="2660571"/>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In-text Citations</a:t>
            </a:r>
            <a:endParaRPr lang="en-US" sz="2200" dirty="0"/>
          </a:p>
        </p:txBody>
      </p:sp>
      <p:sp>
        <p:nvSpPr>
          <p:cNvPr id="4" name="Text 2"/>
          <p:cNvSpPr/>
          <p:nvPr/>
        </p:nvSpPr>
        <p:spPr>
          <a:xfrm>
            <a:off x="837724" y="3156109"/>
            <a:ext cx="3851434" cy="1149072"/>
          </a:xfrm>
          <a:prstGeom prst="rect">
            <a:avLst/>
          </a:prstGeom>
          <a:noFill/>
          <a:ln/>
        </p:spPr>
        <p:txBody>
          <a:bodyPr wrap="square" lIns="0" tIns="0" rIns="0" bIns="0" rtlCol="0" anchor="t"/>
          <a:lstStyle/>
          <a:p>
            <a:pPr algn="r" indent="0" marL="0">
              <a:lnSpc>
                <a:spcPts val="3000"/>
              </a:lnSpc>
              <a:buNone/>
            </a:pPr>
            <a:r>
              <a:rPr lang="en-US" sz="1850" dirty="0">
                <a:solidFill>
                  <a:srgbClr val="FFFFFF"/>
                </a:solidFill>
                <a:latin typeface="PT Sans" pitchFamily="34" charset="0"/>
                <a:ea typeface="PT Sans" pitchFamily="34" charset="-122"/>
                <a:cs typeface="PT Sans" pitchFamily="34" charset="-120"/>
              </a:rPr>
              <a:t>Brief references within the main text. They connect specific claims to sources.</a:t>
            </a:r>
            <a:endParaRPr lang="en-US" sz="1850" dirty="0"/>
          </a:p>
        </p:txBody>
      </p:sp>
      <p:pic>
        <p:nvPicPr>
          <p:cNvPr id="5" name="Image 0" descr="preencoded.png">    </p:cNvPr>
          <p:cNvPicPr>
            <a:picLocks noChangeAspect="1"/>
          </p:cNvPicPr>
          <p:nvPr/>
        </p:nvPicPr>
        <p:blipFill>
          <a:blip r:embed="rId1"/>
          <a:stretch>
            <a:fillRect/>
          </a:stretch>
        </p:blipFill>
        <p:spPr>
          <a:xfrm>
            <a:off x="5048131" y="2439114"/>
            <a:ext cx="4534138" cy="4534138"/>
          </a:xfrm>
          <a:prstGeom prst="rect">
            <a:avLst/>
          </a:prstGeom>
        </p:spPr>
      </p:pic>
      <p:pic>
        <p:nvPicPr>
          <p:cNvPr id="6" name="Image 1" descr="preencoded.png">    </p:cNvPr>
          <p:cNvPicPr>
            <a:picLocks noChangeAspect="1"/>
          </p:cNvPicPr>
          <p:nvPr/>
        </p:nvPicPr>
        <p:blipFill>
          <a:blip r:embed="rId2"/>
          <a:stretch>
            <a:fillRect/>
          </a:stretch>
        </p:blipFill>
        <p:spPr>
          <a:xfrm>
            <a:off x="6223516" y="3183969"/>
            <a:ext cx="358140" cy="447675"/>
          </a:xfrm>
          <a:prstGeom prst="rect">
            <a:avLst/>
          </a:prstGeom>
        </p:spPr>
      </p:pic>
      <p:sp>
        <p:nvSpPr>
          <p:cNvPr id="7" name="Text 3"/>
          <p:cNvSpPr/>
          <p:nvPr/>
        </p:nvSpPr>
        <p:spPr>
          <a:xfrm>
            <a:off x="9941243" y="2660571"/>
            <a:ext cx="3547943"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Reference List/Bibliography</a:t>
            </a:r>
            <a:endParaRPr lang="en-US" sz="2200" dirty="0"/>
          </a:p>
        </p:txBody>
      </p:sp>
      <p:sp>
        <p:nvSpPr>
          <p:cNvPr id="8" name="Text 4"/>
          <p:cNvSpPr/>
          <p:nvPr/>
        </p:nvSpPr>
        <p:spPr>
          <a:xfrm>
            <a:off x="9941243" y="3156109"/>
            <a:ext cx="3851434"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Complete source details at document end. Includes all works cited or consulted.</a:t>
            </a:r>
            <a:endParaRPr lang="en-US" sz="1850" dirty="0"/>
          </a:p>
        </p:txBody>
      </p:sp>
      <p:pic>
        <p:nvPicPr>
          <p:cNvPr id="9" name="Image 2" descr="preencoded.png">    </p:cNvPr>
          <p:cNvPicPr>
            <a:picLocks noChangeAspect="1"/>
          </p:cNvPicPr>
          <p:nvPr/>
        </p:nvPicPr>
        <p:blipFill>
          <a:blip r:embed="rId3"/>
          <a:stretch>
            <a:fillRect/>
          </a:stretch>
        </p:blipFill>
        <p:spPr>
          <a:xfrm>
            <a:off x="5048131" y="2439114"/>
            <a:ext cx="4534138" cy="4534138"/>
          </a:xfrm>
          <a:prstGeom prst="rect">
            <a:avLst/>
          </a:prstGeom>
        </p:spPr>
      </p:pic>
      <p:pic>
        <p:nvPicPr>
          <p:cNvPr id="10" name="Image 3" descr="preencoded.png">    </p:cNvPr>
          <p:cNvPicPr>
            <a:picLocks noChangeAspect="1"/>
          </p:cNvPicPr>
          <p:nvPr/>
        </p:nvPicPr>
        <p:blipFill>
          <a:blip r:embed="rId4"/>
          <a:stretch>
            <a:fillRect/>
          </a:stretch>
        </p:blipFill>
        <p:spPr>
          <a:xfrm>
            <a:off x="8434388" y="3569732"/>
            <a:ext cx="358140" cy="447675"/>
          </a:xfrm>
          <a:prstGeom prst="rect">
            <a:avLst/>
          </a:prstGeom>
        </p:spPr>
      </p:pic>
      <p:sp>
        <p:nvSpPr>
          <p:cNvPr id="11" name="Text 5"/>
          <p:cNvSpPr/>
          <p:nvPr/>
        </p:nvSpPr>
        <p:spPr>
          <a:xfrm>
            <a:off x="9941243" y="510706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DOIs and Permalinks</a:t>
            </a:r>
            <a:endParaRPr lang="en-US" sz="2200" dirty="0"/>
          </a:p>
        </p:txBody>
      </p:sp>
      <p:sp>
        <p:nvSpPr>
          <p:cNvPr id="12" name="Text 6"/>
          <p:cNvSpPr/>
          <p:nvPr/>
        </p:nvSpPr>
        <p:spPr>
          <a:xfrm>
            <a:off x="9941243" y="5602605"/>
            <a:ext cx="3851434"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Digital identifiers ensure permanent access. They remain stable even if URLs change.</a:t>
            </a:r>
            <a:endParaRPr lang="en-US" sz="1850" dirty="0"/>
          </a:p>
        </p:txBody>
      </p:sp>
      <p:pic>
        <p:nvPicPr>
          <p:cNvPr id="13" name="Image 4" descr="preencoded.png">    </p:cNvPr>
          <p:cNvPicPr>
            <a:picLocks noChangeAspect="1"/>
          </p:cNvPicPr>
          <p:nvPr/>
        </p:nvPicPr>
        <p:blipFill>
          <a:blip r:embed="rId5"/>
          <a:stretch>
            <a:fillRect/>
          </a:stretch>
        </p:blipFill>
        <p:spPr>
          <a:xfrm>
            <a:off x="5048131" y="2439114"/>
            <a:ext cx="4534138" cy="4534138"/>
          </a:xfrm>
          <a:prstGeom prst="rect">
            <a:avLst/>
          </a:prstGeom>
        </p:spPr>
      </p:pic>
      <p:pic>
        <p:nvPicPr>
          <p:cNvPr id="14" name="Image 5" descr="preencoded.png">    </p:cNvPr>
          <p:cNvPicPr>
            <a:picLocks noChangeAspect="1"/>
          </p:cNvPicPr>
          <p:nvPr/>
        </p:nvPicPr>
        <p:blipFill>
          <a:blip r:embed="rId6"/>
          <a:stretch>
            <a:fillRect/>
          </a:stretch>
        </p:blipFill>
        <p:spPr>
          <a:xfrm>
            <a:off x="8048625" y="5780603"/>
            <a:ext cx="358140" cy="447675"/>
          </a:xfrm>
          <a:prstGeom prst="rect">
            <a:avLst/>
          </a:prstGeom>
        </p:spPr>
      </p:pic>
      <p:sp>
        <p:nvSpPr>
          <p:cNvPr id="15" name="Text 7"/>
          <p:cNvSpPr/>
          <p:nvPr/>
        </p:nvSpPr>
        <p:spPr>
          <a:xfrm>
            <a:off x="1872972" y="5107067"/>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Formatting Details</a:t>
            </a:r>
            <a:endParaRPr lang="en-US" sz="2200" dirty="0"/>
          </a:p>
        </p:txBody>
      </p:sp>
      <p:sp>
        <p:nvSpPr>
          <p:cNvPr id="16" name="Text 8"/>
          <p:cNvSpPr/>
          <p:nvPr/>
        </p:nvSpPr>
        <p:spPr>
          <a:xfrm>
            <a:off x="837724" y="5602605"/>
            <a:ext cx="3851434" cy="1149072"/>
          </a:xfrm>
          <a:prstGeom prst="rect">
            <a:avLst/>
          </a:prstGeom>
          <a:noFill/>
          <a:ln/>
        </p:spPr>
        <p:txBody>
          <a:bodyPr wrap="square" lIns="0" tIns="0" rIns="0" bIns="0" rtlCol="0" anchor="t"/>
          <a:lstStyle/>
          <a:p>
            <a:pPr algn="r" indent="0" marL="0">
              <a:lnSpc>
                <a:spcPts val="3000"/>
              </a:lnSpc>
              <a:buNone/>
            </a:pPr>
            <a:r>
              <a:rPr lang="en-US" sz="1850" dirty="0">
                <a:solidFill>
                  <a:srgbClr val="FFFFFF"/>
                </a:solidFill>
                <a:latin typeface="PT Sans" pitchFamily="34" charset="0"/>
                <a:ea typeface="PT Sans" pitchFamily="34" charset="-122"/>
                <a:cs typeface="PT Sans" pitchFamily="34" charset="-120"/>
              </a:rPr>
              <a:t>Punctuation, capitalization, and ordering matters. Follow style guide requirements precisely.</a:t>
            </a:r>
            <a:endParaRPr lang="en-US" sz="1850" dirty="0"/>
          </a:p>
        </p:txBody>
      </p:sp>
      <p:pic>
        <p:nvPicPr>
          <p:cNvPr id="17" name="Image 6" descr="preencoded.png">    </p:cNvPr>
          <p:cNvPicPr>
            <a:picLocks noChangeAspect="1"/>
          </p:cNvPicPr>
          <p:nvPr/>
        </p:nvPicPr>
        <p:blipFill>
          <a:blip r:embed="rId7"/>
          <a:stretch>
            <a:fillRect/>
          </a:stretch>
        </p:blipFill>
        <p:spPr>
          <a:xfrm>
            <a:off x="5048131" y="2439114"/>
            <a:ext cx="4534138" cy="4534138"/>
          </a:xfrm>
          <a:prstGeom prst="rect">
            <a:avLst/>
          </a:prstGeom>
        </p:spPr>
      </p:pic>
      <p:pic>
        <p:nvPicPr>
          <p:cNvPr id="18" name="Image 7" descr="preencoded.png">    </p:cNvPr>
          <p:cNvPicPr>
            <a:picLocks noChangeAspect="1"/>
          </p:cNvPicPr>
          <p:nvPr/>
        </p:nvPicPr>
        <p:blipFill>
          <a:blip r:embed="rId8"/>
          <a:stretch>
            <a:fillRect/>
          </a:stretch>
        </p:blipFill>
        <p:spPr>
          <a:xfrm>
            <a:off x="5837753" y="5394841"/>
            <a:ext cx="358140" cy="4476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9641"/>
          </a:xfrm>
          <a:prstGeom prst="rect">
            <a:avLst/>
          </a:prstGeom>
        </p:spPr>
      </p:pic>
      <p:sp>
        <p:nvSpPr>
          <p:cNvPr id="3" name="Text 0"/>
          <p:cNvSpPr/>
          <p:nvPr/>
        </p:nvSpPr>
        <p:spPr>
          <a:xfrm>
            <a:off x="795099" y="3464362"/>
            <a:ext cx="8341281" cy="668179"/>
          </a:xfrm>
          <a:prstGeom prst="rect">
            <a:avLst/>
          </a:prstGeom>
          <a:noFill/>
          <a:ln/>
        </p:spPr>
        <p:txBody>
          <a:bodyPr wrap="none" lIns="0" tIns="0" rIns="0" bIns="0" rtlCol="0" anchor="t"/>
          <a:lstStyle/>
          <a:p>
            <a:pPr algn="l" indent="0" marL="0">
              <a:lnSpc>
                <a:spcPts val="5250"/>
              </a:lnSpc>
              <a:buNone/>
            </a:pPr>
            <a:r>
              <a:rPr lang="en-US" sz="4200" dirty="0">
                <a:solidFill>
                  <a:srgbClr val="FFFFFF"/>
                </a:solidFill>
                <a:latin typeface="Nunito Semi Bold" pitchFamily="34" charset="0"/>
                <a:ea typeface="Nunito Semi Bold" pitchFamily="34" charset="-122"/>
                <a:cs typeface="Nunito Semi Bold" pitchFamily="34" charset="-120"/>
              </a:rPr>
              <a:t>Referencing Tools and Technology</a:t>
            </a:r>
            <a:endParaRPr lang="en-US" sz="4200" dirty="0"/>
          </a:p>
        </p:txBody>
      </p:sp>
      <p:sp>
        <p:nvSpPr>
          <p:cNvPr id="4" name="Shape 1"/>
          <p:cNvSpPr/>
          <p:nvPr/>
        </p:nvSpPr>
        <p:spPr>
          <a:xfrm>
            <a:off x="795099" y="4728805"/>
            <a:ext cx="511135" cy="511135"/>
          </a:xfrm>
          <a:prstGeom prst="roundRect">
            <a:avLst>
              <a:gd name="adj" fmla="val 66669"/>
            </a:avLst>
          </a:prstGeom>
          <a:solidFill>
            <a:srgbClr val="00002E"/>
          </a:solidFill>
          <a:ln w="22860">
            <a:solidFill>
              <a:srgbClr val="F2B42D"/>
            </a:solidFill>
            <a:prstDash val="solid"/>
          </a:ln>
        </p:spPr>
      </p:sp>
      <p:pic>
        <p:nvPicPr>
          <p:cNvPr id="5" name="Image 1" descr="preencoded.png">    </p:cNvPr>
          <p:cNvPicPr>
            <a:picLocks noChangeAspect="1"/>
          </p:cNvPicPr>
          <p:nvPr/>
        </p:nvPicPr>
        <p:blipFill>
          <a:blip r:embed="rId2"/>
          <a:stretch>
            <a:fillRect/>
          </a:stretch>
        </p:blipFill>
        <p:spPr>
          <a:xfrm>
            <a:off x="890290" y="4783872"/>
            <a:ext cx="320635" cy="400883"/>
          </a:xfrm>
          <a:prstGeom prst="rect">
            <a:avLst/>
          </a:prstGeom>
        </p:spPr>
      </p:pic>
      <p:sp>
        <p:nvSpPr>
          <p:cNvPr id="6" name="Text 2"/>
          <p:cNvSpPr/>
          <p:nvPr/>
        </p:nvSpPr>
        <p:spPr>
          <a:xfrm>
            <a:off x="1533406" y="4728805"/>
            <a:ext cx="2672596" cy="334089"/>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Zotero</a:t>
            </a:r>
            <a:endParaRPr lang="en-US" sz="2100" dirty="0"/>
          </a:p>
        </p:txBody>
      </p:sp>
      <p:sp>
        <p:nvSpPr>
          <p:cNvPr id="7" name="Text 3"/>
          <p:cNvSpPr/>
          <p:nvPr/>
        </p:nvSpPr>
        <p:spPr>
          <a:xfrm>
            <a:off x="1533406" y="5199102"/>
            <a:ext cx="5668208" cy="726758"/>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Free, open-source reference manager. Excellent for collaborative projects and browser integration.</a:t>
            </a:r>
            <a:endParaRPr lang="en-US" sz="1750" dirty="0"/>
          </a:p>
        </p:txBody>
      </p:sp>
      <p:sp>
        <p:nvSpPr>
          <p:cNvPr id="8" name="Shape 4"/>
          <p:cNvSpPr/>
          <p:nvPr/>
        </p:nvSpPr>
        <p:spPr>
          <a:xfrm>
            <a:off x="7428786" y="4728805"/>
            <a:ext cx="511135" cy="511135"/>
          </a:xfrm>
          <a:prstGeom prst="roundRect">
            <a:avLst>
              <a:gd name="adj" fmla="val 66669"/>
            </a:avLst>
          </a:prstGeom>
          <a:solidFill>
            <a:srgbClr val="00002E"/>
          </a:solidFill>
          <a:ln w="22860">
            <a:solidFill>
              <a:srgbClr val="D7425E"/>
            </a:solidFill>
            <a:prstDash val="solid"/>
          </a:ln>
        </p:spPr>
      </p:sp>
      <p:pic>
        <p:nvPicPr>
          <p:cNvPr id="9" name="Image 2" descr="preencoded.png">    </p:cNvPr>
          <p:cNvPicPr>
            <a:picLocks noChangeAspect="1"/>
          </p:cNvPicPr>
          <p:nvPr/>
        </p:nvPicPr>
        <p:blipFill>
          <a:blip r:embed="rId3"/>
          <a:stretch>
            <a:fillRect/>
          </a:stretch>
        </p:blipFill>
        <p:spPr>
          <a:xfrm>
            <a:off x="7523976" y="4783872"/>
            <a:ext cx="320635" cy="400883"/>
          </a:xfrm>
          <a:prstGeom prst="rect">
            <a:avLst/>
          </a:prstGeom>
        </p:spPr>
      </p:pic>
      <p:sp>
        <p:nvSpPr>
          <p:cNvPr id="10" name="Text 5"/>
          <p:cNvSpPr/>
          <p:nvPr/>
        </p:nvSpPr>
        <p:spPr>
          <a:xfrm>
            <a:off x="8167092" y="4728805"/>
            <a:ext cx="2672596" cy="334089"/>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EndNote</a:t>
            </a:r>
            <a:endParaRPr lang="en-US" sz="2100" dirty="0"/>
          </a:p>
        </p:txBody>
      </p:sp>
      <p:sp>
        <p:nvSpPr>
          <p:cNvPr id="11" name="Text 6"/>
          <p:cNvSpPr/>
          <p:nvPr/>
        </p:nvSpPr>
        <p:spPr>
          <a:xfrm>
            <a:off x="8167092" y="5199102"/>
            <a:ext cx="5668208" cy="726758"/>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Comprehensive commercial solution. Offers robust manuscript formatting and library management.</a:t>
            </a:r>
            <a:endParaRPr lang="en-US" sz="1750" dirty="0"/>
          </a:p>
        </p:txBody>
      </p:sp>
      <p:sp>
        <p:nvSpPr>
          <p:cNvPr id="12" name="Shape 7"/>
          <p:cNvSpPr/>
          <p:nvPr/>
        </p:nvSpPr>
        <p:spPr>
          <a:xfrm>
            <a:off x="795099" y="6408539"/>
            <a:ext cx="511135" cy="511135"/>
          </a:xfrm>
          <a:prstGeom prst="roundRect">
            <a:avLst>
              <a:gd name="adj" fmla="val 66669"/>
            </a:avLst>
          </a:prstGeom>
          <a:solidFill>
            <a:srgbClr val="00002E"/>
          </a:solidFill>
          <a:ln w="22860">
            <a:solidFill>
              <a:srgbClr val="DD785E"/>
            </a:solidFill>
            <a:prstDash val="solid"/>
          </a:ln>
        </p:spPr>
      </p:sp>
      <p:pic>
        <p:nvPicPr>
          <p:cNvPr id="13" name="Image 3" descr="preencoded.png">    </p:cNvPr>
          <p:cNvPicPr>
            <a:picLocks noChangeAspect="1"/>
          </p:cNvPicPr>
          <p:nvPr/>
        </p:nvPicPr>
        <p:blipFill>
          <a:blip r:embed="rId4"/>
          <a:stretch>
            <a:fillRect/>
          </a:stretch>
        </p:blipFill>
        <p:spPr>
          <a:xfrm>
            <a:off x="890290" y="6463605"/>
            <a:ext cx="320635" cy="400883"/>
          </a:xfrm>
          <a:prstGeom prst="rect">
            <a:avLst/>
          </a:prstGeom>
        </p:spPr>
      </p:pic>
      <p:sp>
        <p:nvSpPr>
          <p:cNvPr id="14" name="Text 8"/>
          <p:cNvSpPr/>
          <p:nvPr/>
        </p:nvSpPr>
        <p:spPr>
          <a:xfrm>
            <a:off x="1533406" y="6408539"/>
            <a:ext cx="2672596" cy="334089"/>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Mendeley</a:t>
            </a:r>
            <a:endParaRPr lang="en-US" sz="2100" dirty="0"/>
          </a:p>
        </p:txBody>
      </p:sp>
      <p:sp>
        <p:nvSpPr>
          <p:cNvPr id="15" name="Text 9"/>
          <p:cNvSpPr/>
          <p:nvPr/>
        </p:nvSpPr>
        <p:spPr>
          <a:xfrm>
            <a:off x="1533406" y="6878836"/>
            <a:ext cx="5668208" cy="726758"/>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Reference manager with social networking features. Includes PDF annotation and sharing capabilities.</a:t>
            </a:r>
            <a:endParaRPr lang="en-US" sz="1750" dirty="0"/>
          </a:p>
        </p:txBody>
      </p:sp>
      <p:sp>
        <p:nvSpPr>
          <p:cNvPr id="16" name="Shape 10"/>
          <p:cNvSpPr/>
          <p:nvPr/>
        </p:nvSpPr>
        <p:spPr>
          <a:xfrm>
            <a:off x="7428786" y="6408539"/>
            <a:ext cx="511135" cy="511135"/>
          </a:xfrm>
          <a:prstGeom prst="roundRect">
            <a:avLst>
              <a:gd name="adj" fmla="val 66669"/>
            </a:avLst>
          </a:prstGeom>
          <a:solidFill>
            <a:srgbClr val="00002E"/>
          </a:solidFill>
          <a:ln w="22860">
            <a:solidFill>
              <a:srgbClr val="48A8E2"/>
            </a:solidFill>
            <a:prstDash val="solid"/>
          </a:ln>
        </p:spPr>
      </p:sp>
      <p:pic>
        <p:nvPicPr>
          <p:cNvPr id="17" name="Image 4" descr="preencoded.png">    </p:cNvPr>
          <p:cNvPicPr>
            <a:picLocks noChangeAspect="1"/>
          </p:cNvPicPr>
          <p:nvPr/>
        </p:nvPicPr>
        <p:blipFill>
          <a:blip r:embed="rId5"/>
          <a:stretch>
            <a:fillRect/>
          </a:stretch>
        </p:blipFill>
        <p:spPr>
          <a:xfrm>
            <a:off x="7523976" y="6463605"/>
            <a:ext cx="320635" cy="400883"/>
          </a:xfrm>
          <a:prstGeom prst="rect">
            <a:avLst/>
          </a:prstGeom>
        </p:spPr>
      </p:pic>
      <p:sp>
        <p:nvSpPr>
          <p:cNvPr id="18" name="Text 11"/>
          <p:cNvSpPr/>
          <p:nvPr/>
        </p:nvSpPr>
        <p:spPr>
          <a:xfrm>
            <a:off x="8167092" y="6408539"/>
            <a:ext cx="3767018" cy="334089"/>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Citation Machine/Citethisforme</a:t>
            </a:r>
            <a:endParaRPr lang="en-US" sz="2100" dirty="0"/>
          </a:p>
        </p:txBody>
      </p:sp>
      <p:sp>
        <p:nvSpPr>
          <p:cNvPr id="19" name="Text 12"/>
          <p:cNvSpPr/>
          <p:nvPr/>
        </p:nvSpPr>
        <p:spPr>
          <a:xfrm>
            <a:off x="8167092" y="6878836"/>
            <a:ext cx="5668208" cy="726758"/>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Web-based citation generators. Quick solutions for simpler referencing needs.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719376"/>
            <a:ext cx="8229600"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Plagiarism and Ethical Concerns</a:t>
            </a:r>
            <a:endParaRPr lang="en-US" sz="4400" dirty="0"/>
          </a:p>
        </p:txBody>
      </p:sp>
      <p:pic>
        <p:nvPicPr>
          <p:cNvPr id="3" name="Image 0" descr="preencoded.png">    </p:cNvPr>
          <p:cNvPicPr>
            <a:picLocks noChangeAspect="1"/>
          </p:cNvPicPr>
          <p:nvPr/>
        </p:nvPicPr>
        <p:blipFill>
          <a:blip r:embed="rId1"/>
          <a:stretch>
            <a:fillRect/>
          </a:stretch>
        </p:blipFill>
        <p:spPr>
          <a:xfrm>
            <a:off x="3274814" y="1902143"/>
            <a:ext cx="1603058" cy="1357193"/>
          </a:xfrm>
          <a:prstGeom prst="rect">
            <a:avLst/>
          </a:prstGeom>
        </p:spPr>
      </p:pic>
      <p:pic>
        <p:nvPicPr>
          <p:cNvPr id="4" name="Image 1" descr="preencoded.png">    </p:cNvPr>
          <p:cNvPicPr>
            <a:picLocks noChangeAspect="1"/>
          </p:cNvPicPr>
          <p:nvPr/>
        </p:nvPicPr>
        <p:blipFill>
          <a:blip r:embed="rId2"/>
          <a:stretch>
            <a:fillRect/>
          </a:stretch>
        </p:blipFill>
        <p:spPr>
          <a:xfrm>
            <a:off x="3907988" y="2537936"/>
            <a:ext cx="336590" cy="420767"/>
          </a:xfrm>
          <a:prstGeom prst="rect">
            <a:avLst/>
          </a:prstGeom>
        </p:spPr>
      </p:pic>
      <p:sp>
        <p:nvSpPr>
          <p:cNvPr id="5" name="Text 1"/>
          <p:cNvSpPr/>
          <p:nvPr/>
        </p:nvSpPr>
        <p:spPr>
          <a:xfrm>
            <a:off x="5117187" y="2141458"/>
            <a:ext cx="2816662"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Intentional Plagiarism</a:t>
            </a:r>
            <a:endParaRPr lang="en-US" sz="2200" dirty="0"/>
          </a:p>
        </p:txBody>
      </p:sp>
      <p:sp>
        <p:nvSpPr>
          <p:cNvPr id="6" name="Text 2"/>
          <p:cNvSpPr/>
          <p:nvPr/>
        </p:nvSpPr>
        <p:spPr>
          <a:xfrm>
            <a:off x="5117187" y="2636996"/>
            <a:ext cx="3214092"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Deliberate theft of ideas or text</a:t>
            </a:r>
            <a:endParaRPr lang="en-US" sz="1850" dirty="0"/>
          </a:p>
        </p:txBody>
      </p:sp>
      <p:sp>
        <p:nvSpPr>
          <p:cNvPr id="7" name="Shape 3"/>
          <p:cNvSpPr/>
          <p:nvPr/>
        </p:nvSpPr>
        <p:spPr>
          <a:xfrm>
            <a:off x="4937641" y="3273981"/>
            <a:ext cx="8795266" cy="15240"/>
          </a:xfrm>
          <a:prstGeom prst="roundRect">
            <a:avLst>
              <a:gd name="adj" fmla="val 2356110"/>
            </a:avLst>
          </a:prstGeom>
          <a:solidFill>
            <a:srgbClr val="F2B42D"/>
          </a:solidFill>
          <a:ln/>
        </p:spPr>
      </p:sp>
      <p:pic>
        <p:nvPicPr>
          <p:cNvPr id="8" name="Image 2" descr="preencoded.png">    </p:cNvPr>
          <p:cNvPicPr>
            <a:picLocks noChangeAspect="1"/>
          </p:cNvPicPr>
          <p:nvPr/>
        </p:nvPicPr>
        <p:blipFill>
          <a:blip r:embed="rId3"/>
          <a:stretch>
            <a:fillRect/>
          </a:stretch>
        </p:blipFill>
        <p:spPr>
          <a:xfrm>
            <a:off x="2473285" y="3319105"/>
            <a:ext cx="3206234" cy="1357193"/>
          </a:xfrm>
          <a:prstGeom prst="rect">
            <a:avLst/>
          </a:prstGeom>
        </p:spPr>
      </p:pic>
      <p:pic>
        <p:nvPicPr>
          <p:cNvPr id="9" name="Image 3" descr="preencoded.png">    </p:cNvPr>
          <p:cNvPicPr>
            <a:picLocks noChangeAspect="1"/>
          </p:cNvPicPr>
          <p:nvPr/>
        </p:nvPicPr>
        <p:blipFill>
          <a:blip r:embed="rId4"/>
          <a:stretch>
            <a:fillRect/>
          </a:stretch>
        </p:blipFill>
        <p:spPr>
          <a:xfrm>
            <a:off x="3907988" y="3787259"/>
            <a:ext cx="336590" cy="420767"/>
          </a:xfrm>
          <a:prstGeom prst="rect">
            <a:avLst/>
          </a:prstGeom>
        </p:spPr>
      </p:pic>
      <p:sp>
        <p:nvSpPr>
          <p:cNvPr id="10" name="Text 4"/>
          <p:cNvSpPr/>
          <p:nvPr/>
        </p:nvSpPr>
        <p:spPr>
          <a:xfrm>
            <a:off x="5918835" y="3558421"/>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Self-Plagiarism</a:t>
            </a:r>
            <a:endParaRPr lang="en-US" sz="2200" dirty="0"/>
          </a:p>
        </p:txBody>
      </p:sp>
      <p:sp>
        <p:nvSpPr>
          <p:cNvPr id="11" name="Text 5"/>
          <p:cNvSpPr/>
          <p:nvPr/>
        </p:nvSpPr>
        <p:spPr>
          <a:xfrm>
            <a:off x="5918835" y="4053959"/>
            <a:ext cx="5033129"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Reusing your own work without acknowledgment</a:t>
            </a:r>
            <a:endParaRPr lang="en-US" sz="1850" dirty="0"/>
          </a:p>
        </p:txBody>
      </p:sp>
      <p:sp>
        <p:nvSpPr>
          <p:cNvPr id="12" name="Shape 6"/>
          <p:cNvSpPr/>
          <p:nvPr/>
        </p:nvSpPr>
        <p:spPr>
          <a:xfrm>
            <a:off x="5739289" y="4690943"/>
            <a:ext cx="7993618" cy="15240"/>
          </a:xfrm>
          <a:prstGeom prst="roundRect">
            <a:avLst>
              <a:gd name="adj" fmla="val 2356110"/>
            </a:avLst>
          </a:prstGeom>
          <a:solidFill>
            <a:srgbClr val="D7425E"/>
          </a:solidFill>
          <a:ln/>
        </p:spPr>
      </p:sp>
      <p:pic>
        <p:nvPicPr>
          <p:cNvPr id="13" name="Image 4" descr="preencoded.png">    </p:cNvPr>
          <p:cNvPicPr>
            <a:picLocks noChangeAspect="1"/>
          </p:cNvPicPr>
          <p:nvPr/>
        </p:nvPicPr>
        <p:blipFill>
          <a:blip r:embed="rId5"/>
          <a:stretch>
            <a:fillRect/>
          </a:stretch>
        </p:blipFill>
        <p:spPr>
          <a:xfrm>
            <a:off x="1671638" y="4736068"/>
            <a:ext cx="4809411" cy="1357193"/>
          </a:xfrm>
          <a:prstGeom prst="rect">
            <a:avLst/>
          </a:prstGeom>
        </p:spPr>
      </p:pic>
      <p:pic>
        <p:nvPicPr>
          <p:cNvPr id="14" name="Image 5" descr="preencoded.png">    </p:cNvPr>
          <p:cNvPicPr>
            <a:picLocks noChangeAspect="1"/>
          </p:cNvPicPr>
          <p:nvPr/>
        </p:nvPicPr>
        <p:blipFill>
          <a:blip r:embed="rId6"/>
          <a:stretch>
            <a:fillRect/>
          </a:stretch>
        </p:blipFill>
        <p:spPr>
          <a:xfrm>
            <a:off x="3907988" y="5204222"/>
            <a:ext cx="336590" cy="420767"/>
          </a:xfrm>
          <a:prstGeom prst="rect">
            <a:avLst/>
          </a:prstGeom>
        </p:spPr>
      </p:pic>
      <p:sp>
        <p:nvSpPr>
          <p:cNvPr id="15" name="Text 7"/>
          <p:cNvSpPr/>
          <p:nvPr/>
        </p:nvSpPr>
        <p:spPr>
          <a:xfrm>
            <a:off x="6720364" y="497538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Mosaic Plagiarism</a:t>
            </a:r>
            <a:endParaRPr lang="en-US" sz="2200" dirty="0"/>
          </a:p>
        </p:txBody>
      </p:sp>
      <p:sp>
        <p:nvSpPr>
          <p:cNvPr id="16" name="Text 8"/>
          <p:cNvSpPr/>
          <p:nvPr/>
        </p:nvSpPr>
        <p:spPr>
          <a:xfrm>
            <a:off x="6720364" y="5470922"/>
            <a:ext cx="5078849"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Patching together sources without proper citation</a:t>
            </a:r>
            <a:endParaRPr lang="en-US" sz="1850" dirty="0"/>
          </a:p>
        </p:txBody>
      </p:sp>
      <p:sp>
        <p:nvSpPr>
          <p:cNvPr id="17" name="Shape 9"/>
          <p:cNvSpPr/>
          <p:nvPr/>
        </p:nvSpPr>
        <p:spPr>
          <a:xfrm>
            <a:off x="6540818" y="6107906"/>
            <a:ext cx="7192089" cy="15240"/>
          </a:xfrm>
          <a:prstGeom prst="roundRect">
            <a:avLst>
              <a:gd name="adj" fmla="val 2356110"/>
            </a:avLst>
          </a:prstGeom>
          <a:solidFill>
            <a:srgbClr val="DD785E"/>
          </a:solidFill>
          <a:ln/>
        </p:spPr>
      </p:sp>
      <p:pic>
        <p:nvPicPr>
          <p:cNvPr id="18" name="Image 6" descr="preencoded.png">    </p:cNvPr>
          <p:cNvPicPr>
            <a:picLocks noChangeAspect="1"/>
          </p:cNvPicPr>
          <p:nvPr/>
        </p:nvPicPr>
        <p:blipFill>
          <a:blip r:embed="rId7"/>
          <a:stretch>
            <a:fillRect/>
          </a:stretch>
        </p:blipFill>
        <p:spPr>
          <a:xfrm>
            <a:off x="870109" y="6153031"/>
            <a:ext cx="6412587" cy="1357193"/>
          </a:xfrm>
          <a:prstGeom prst="rect">
            <a:avLst/>
          </a:prstGeom>
        </p:spPr>
      </p:pic>
      <p:pic>
        <p:nvPicPr>
          <p:cNvPr id="19" name="Image 7" descr="preencoded.png">    </p:cNvPr>
          <p:cNvPicPr>
            <a:picLocks noChangeAspect="1"/>
          </p:cNvPicPr>
          <p:nvPr/>
        </p:nvPicPr>
        <p:blipFill>
          <a:blip r:embed="rId8"/>
          <a:stretch>
            <a:fillRect/>
          </a:stretch>
        </p:blipFill>
        <p:spPr>
          <a:xfrm>
            <a:off x="3907988" y="6621185"/>
            <a:ext cx="336590" cy="420767"/>
          </a:xfrm>
          <a:prstGeom prst="rect">
            <a:avLst/>
          </a:prstGeom>
        </p:spPr>
      </p:pic>
      <p:sp>
        <p:nvSpPr>
          <p:cNvPr id="20" name="Text 10"/>
          <p:cNvSpPr/>
          <p:nvPr/>
        </p:nvSpPr>
        <p:spPr>
          <a:xfrm>
            <a:off x="7522012" y="639234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Accidental Plagiarism</a:t>
            </a:r>
            <a:endParaRPr lang="en-US" sz="2200" dirty="0"/>
          </a:p>
        </p:txBody>
      </p:sp>
      <p:sp>
        <p:nvSpPr>
          <p:cNvPr id="21" name="Text 11"/>
          <p:cNvSpPr/>
          <p:nvPr/>
        </p:nvSpPr>
        <p:spPr>
          <a:xfrm>
            <a:off x="7522012" y="6887885"/>
            <a:ext cx="5463897"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Citation errors or misattribution through carelessness</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2025-04-18T17:14:26Z</dcterms:created>
  <dcterms:modified xsi:type="dcterms:W3CDTF">2025-04-18T17:14:26Z</dcterms:modified>
</cp:coreProperties>
</file>