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60" r:id="rId3"/>
    <p:sldId id="258" r:id="rId4"/>
    <p:sldId id="259" r:id="rId5"/>
    <p:sldId id="261" r:id="rId6"/>
    <p:sldId id="262" r:id="rId7"/>
    <p:sldId id="263" r:id="rId8"/>
    <p:sldId id="264" r:id="rId9"/>
    <p:sldId id="265" r:id="rId10"/>
    <p:sldId id="266" r:id="rId11"/>
    <p:sldId id="278" r:id="rId12"/>
    <p:sldId id="268" r:id="rId13"/>
    <p:sldId id="269" r:id="rId14"/>
    <p:sldId id="270" r:id="rId15"/>
    <p:sldId id="271" r:id="rId16"/>
    <p:sldId id="272" r:id="rId17"/>
    <p:sldId id="273" r:id="rId18"/>
    <p:sldId id="274" r:id="rId19"/>
    <p:sldId id="275" r:id="rId20"/>
    <p:sldId id="276" r:id="rId21"/>
    <p:sldId id="277" r:id="rId22"/>
    <p:sldId id="279" r:id="rId23"/>
    <p:sldId id="280" r:id="rId24"/>
    <p:sldId id="281" r:id="rId25"/>
    <p:sldId id="282" r:id="rId26"/>
    <p:sldId id="283" r:id="rId27"/>
    <p:sldId id="284" r:id="rId28"/>
    <p:sldId id="285" r:id="rId29"/>
    <p:sldId id="286" r:id="rId30"/>
    <p:sldId id="287"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88" autoAdjust="0"/>
    <p:restoredTop sz="94660"/>
  </p:normalViewPr>
  <p:slideViewPr>
    <p:cSldViewPr snapToGrid="0">
      <p:cViewPr varScale="1">
        <p:scale>
          <a:sx n="72" d="100"/>
          <a:sy n="72" d="100"/>
        </p:scale>
        <p:origin x="94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B86A6D-1C56-4960-8007-00897BC4C4A9}" type="datetimeFigureOut">
              <a:rPr lang="fr-DZ" smtClean="0"/>
              <a:t>26/10/2023</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172EE7-C23B-4DD3-AF90-8F81BEF58BEC}" type="slidenum">
              <a:rPr lang="fr-DZ" smtClean="0"/>
              <a:t>‹N°›</a:t>
            </a:fld>
            <a:endParaRPr lang="fr-DZ"/>
          </a:p>
        </p:txBody>
      </p:sp>
    </p:spTree>
    <p:extLst>
      <p:ext uri="{BB962C8B-B14F-4D97-AF65-F5344CB8AC3E}">
        <p14:creationId xmlns:p14="http://schemas.microsoft.com/office/powerpoint/2010/main" val="966742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a:t>Modifiez le style du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5C46243-4A8A-4228-82F6-966F17F35D75}" type="datetime1">
              <a:rPr lang="fr-DZ" smtClean="0"/>
              <a:t>26/10/2023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8DB3BFF6-A516-4EF8-A7EC-AC6AFD743F44}" type="slidenum">
              <a:rPr lang="fr-DZ" smtClean="0"/>
              <a:t>‹N°›</a:t>
            </a:fld>
            <a:endParaRPr lang="fr-DZ"/>
          </a:p>
        </p:txBody>
      </p:sp>
    </p:spTree>
    <p:extLst>
      <p:ext uri="{BB962C8B-B14F-4D97-AF65-F5344CB8AC3E}">
        <p14:creationId xmlns:p14="http://schemas.microsoft.com/office/powerpoint/2010/main" val="3200054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FC87DA7-468E-4ADA-81AD-C0F73E41089F}" type="datetime1">
              <a:rPr lang="fr-DZ" smtClean="0"/>
              <a:t>26/10/2023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228539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98AC9C-0423-4490-B941-46EA16940007}" type="datetime1">
              <a:rPr lang="fr-DZ" smtClean="0"/>
              <a:t>26/10/2023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325374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AA371B7-3BDA-4B96-A0A4-5CC14BDCF431}" type="datetime1">
              <a:rPr lang="fr-DZ" smtClean="0"/>
              <a:t>26/10/2023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229348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a:t>Modifiez le style du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A0CA5ABF-4490-407D-9C7B-620C723B29CD}" type="datetime1">
              <a:rPr lang="fr-DZ" smtClean="0"/>
              <a:t>26/10/2023</a:t>
            </a:fld>
            <a:endParaRPr lang="fr-DZ"/>
          </a:p>
        </p:txBody>
      </p:sp>
      <p:sp>
        <p:nvSpPr>
          <p:cNvPr id="5" name="Footer Placeholder 4"/>
          <p:cNvSpPr>
            <a:spLocks noGrp="1"/>
          </p:cNvSpPr>
          <p:nvPr>
            <p:ph type="ftr" sz="quarter" idx="11"/>
          </p:nvPr>
        </p:nvSpPr>
        <p:spPr>
          <a:xfrm>
            <a:off x="2182708" y="6272784"/>
            <a:ext cx="6327648" cy="365125"/>
          </a:xfrm>
        </p:spPr>
        <p:txBody>
          <a:bodyPr/>
          <a:lstStyle/>
          <a:p>
            <a:r>
              <a:rPr lang="fr-FR"/>
              <a:t>Dr Saidi Farah</a:t>
            </a:r>
            <a:endParaRPr lang="fr-DZ"/>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DB3BFF6-A516-4EF8-A7EC-AC6AFD743F44}" type="slidenum">
              <a:rPr lang="fr-DZ" smtClean="0"/>
              <a:t>‹N°›</a:t>
            </a:fld>
            <a:endParaRPr lang="fr-DZ"/>
          </a:p>
        </p:txBody>
      </p:sp>
    </p:spTree>
    <p:extLst>
      <p:ext uri="{BB962C8B-B14F-4D97-AF65-F5344CB8AC3E}">
        <p14:creationId xmlns:p14="http://schemas.microsoft.com/office/powerpoint/2010/main" val="363863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CC5F015-8A55-45C1-A779-B11C4C3EC4D4}" type="datetime1">
              <a:rPr lang="fr-DZ" smtClean="0"/>
              <a:t>26/10/2023</a:t>
            </a:fld>
            <a:endParaRPr lang="fr-DZ"/>
          </a:p>
        </p:txBody>
      </p:sp>
      <p:sp>
        <p:nvSpPr>
          <p:cNvPr id="6" name="Footer Placeholder 5"/>
          <p:cNvSpPr>
            <a:spLocks noGrp="1"/>
          </p:cNvSpPr>
          <p:nvPr>
            <p:ph type="ftr" sz="quarter" idx="11"/>
          </p:nvPr>
        </p:nvSpPr>
        <p:spPr/>
        <p:txBody>
          <a:bodyPr/>
          <a:lstStyle/>
          <a:p>
            <a:r>
              <a:rPr lang="fr-FR"/>
              <a:t>Dr Saidi Farah</a:t>
            </a:r>
            <a:endParaRPr lang="fr-DZ"/>
          </a:p>
        </p:txBody>
      </p:sp>
      <p:sp>
        <p:nvSpPr>
          <p:cNvPr id="7" name="Slide Number Placeholder 6"/>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1916518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4B603CD-0398-483F-88DD-0C2D88E2F653}" type="datetime1">
              <a:rPr lang="fr-DZ" smtClean="0"/>
              <a:t>26/10/2023</a:t>
            </a:fld>
            <a:endParaRPr lang="fr-DZ"/>
          </a:p>
        </p:txBody>
      </p:sp>
      <p:sp>
        <p:nvSpPr>
          <p:cNvPr id="8" name="Footer Placeholder 7"/>
          <p:cNvSpPr>
            <a:spLocks noGrp="1"/>
          </p:cNvSpPr>
          <p:nvPr>
            <p:ph type="ftr" sz="quarter" idx="11"/>
          </p:nvPr>
        </p:nvSpPr>
        <p:spPr/>
        <p:txBody>
          <a:bodyPr/>
          <a:lstStyle/>
          <a:p>
            <a:r>
              <a:rPr lang="fr-FR"/>
              <a:t>Dr Saidi Farah</a:t>
            </a:r>
            <a:endParaRPr lang="fr-DZ"/>
          </a:p>
        </p:txBody>
      </p:sp>
      <p:sp>
        <p:nvSpPr>
          <p:cNvPr id="9" name="Slide Number Placeholder 8"/>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193750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01B2C59-D572-4863-B3AF-58D6277125AF}" type="datetime1">
              <a:rPr lang="fr-DZ" smtClean="0"/>
              <a:t>26/10/2023</a:t>
            </a:fld>
            <a:endParaRPr lang="fr-DZ"/>
          </a:p>
        </p:txBody>
      </p:sp>
      <p:sp>
        <p:nvSpPr>
          <p:cNvPr id="4" name="Footer Placeholder 3"/>
          <p:cNvSpPr>
            <a:spLocks noGrp="1"/>
          </p:cNvSpPr>
          <p:nvPr>
            <p:ph type="ftr" sz="quarter" idx="11"/>
          </p:nvPr>
        </p:nvSpPr>
        <p:spPr/>
        <p:txBody>
          <a:bodyPr/>
          <a:lstStyle/>
          <a:p>
            <a:r>
              <a:rPr lang="fr-FR"/>
              <a:t>Dr Saidi Farah</a:t>
            </a:r>
            <a:endParaRPr lang="fr-DZ"/>
          </a:p>
        </p:txBody>
      </p:sp>
      <p:sp>
        <p:nvSpPr>
          <p:cNvPr id="5" name="Slide Number Placeholder 4"/>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3738443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6B9E9-C804-45A0-B257-E84E83838077}" type="datetime1">
              <a:rPr lang="fr-DZ" smtClean="0"/>
              <a:t>26/10/2023</a:t>
            </a:fld>
            <a:endParaRPr lang="fr-DZ"/>
          </a:p>
        </p:txBody>
      </p:sp>
      <p:sp>
        <p:nvSpPr>
          <p:cNvPr id="3" name="Footer Placeholder 2"/>
          <p:cNvSpPr>
            <a:spLocks noGrp="1"/>
          </p:cNvSpPr>
          <p:nvPr>
            <p:ph type="ftr" sz="quarter" idx="11"/>
          </p:nvPr>
        </p:nvSpPr>
        <p:spPr/>
        <p:txBody>
          <a:bodyPr/>
          <a:lstStyle/>
          <a:p>
            <a:r>
              <a:rPr lang="fr-FR"/>
              <a:t>Dr Saidi Farah</a:t>
            </a:r>
            <a:endParaRPr lang="fr-DZ"/>
          </a:p>
        </p:txBody>
      </p:sp>
      <p:sp>
        <p:nvSpPr>
          <p:cNvPr id="4" name="Slide Number Placeholder 3"/>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47580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Modifiez le style du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E7EC539-4C1C-45FF-9A08-C9550487120A}" type="datetime1">
              <a:rPr lang="fr-DZ" smtClean="0"/>
              <a:t>26/10/2023</a:t>
            </a:fld>
            <a:endParaRPr lang="fr-DZ"/>
          </a:p>
        </p:txBody>
      </p:sp>
      <p:sp>
        <p:nvSpPr>
          <p:cNvPr id="6" name="Footer Placeholder 5"/>
          <p:cNvSpPr>
            <a:spLocks noGrp="1"/>
          </p:cNvSpPr>
          <p:nvPr>
            <p:ph type="ftr" sz="quarter" idx="11"/>
          </p:nvPr>
        </p:nvSpPr>
        <p:spPr/>
        <p:txBody>
          <a:bodyPr/>
          <a:lstStyle/>
          <a:p>
            <a:r>
              <a:rPr lang="fr-FR"/>
              <a:t>Dr Saidi Farah</a:t>
            </a:r>
            <a:endParaRPr lang="fr-DZ"/>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558187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Modifiez le style du titre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C0C0EDD-5DBC-430F-9756-34A169747F8F}" type="datetime1">
              <a:rPr lang="fr-DZ" smtClean="0"/>
              <a:t>26/10/2023</a:t>
            </a:fld>
            <a:endParaRPr lang="fr-DZ"/>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DB3BFF6-A516-4EF8-A7EC-AC6AFD743F44}" type="slidenum">
              <a:rPr lang="fr-DZ" smtClean="0"/>
              <a:t>‹N°›</a:t>
            </a:fld>
            <a:endParaRPr lang="fr-DZ"/>
          </a:p>
        </p:txBody>
      </p:sp>
    </p:spTree>
    <p:extLst>
      <p:ext uri="{BB962C8B-B14F-4D97-AF65-F5344CB8AC3E}">
        <p14:creationId xmlns:p14="http://schemas.microsoft.com/office/powerpoint/2010/main" val="3589685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FCE6E20-00BA-4B90-8A36-17F1A1AC2342}" type="datetime1">
              <a:rPr lang="fr-DZ" smtClean="0"/>
              <a:t>26/10/2023</a:t>
            </a:fld>
            <a:endParaRPr lang="fr-DZ"/>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fr-FR"/>
              <a:t>Dr Saidi Farah</a:t>
            </a:r>
            <a:endParaRPr lang="fr-DZ"/>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8DB3BFF6-A516-4EF8-A7EC-AC6AFD743F44}" type="slidenum">
              <a:rPr lang="fr-DZ" smtClean="0"/>
              <a:t>‹N°›</a:t>
            </a:fld>
            <a:endParaRPr lang="fr-DZ"/>
          </a:p>
        </p:txBody>
      </p:sp>
    </p:spTree>
    <p:extLst>
      <p:ext uri="{BB962C8B-B14F-4D97-AF65-F5344CB8AC3E}">
        <p14:creationId xmlns:p14="http://schemas.microsoft.com/office/powerpoint/2010/main" val="21983474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universitevirtuelle.edu/intelligence-artificiell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854C6A-CD26-0B9B-44B3-39D538643B85}"/>
              </a:ext>
            </a:extLst>
          </p:cNvPr>
          <p:cNvSpPr>
            <a:spLocks noGrp="1"/>
          </p:cNvSpPr>
          <p:nvPr>
            <p:ph type="ctrTitle"/>
          </p:nvPr>
        </p:nvSpPr>
        <p:spPr>
          <a:xfrm>
            <a:off x="2692398" y="1871131"/>
            <a:ext cx="6981689" cy="1515533"/>
          </a:xfrm>
        </p:spPr>
        <p:txBody>
          <a:bodyPr>
            <a:normAutofit fontScale="90000"/>
          </a:bodyPr>
          <a:lstStyle/>
          <a:p>
            <a:r>
              <a:rPr lang="fr-FR" sz="4800" b="1" dirty="0"/>
              <a:t>Recherche documentaire et conception de mémoire</a:t>
            </a:r>
            <a:endParaRPr lang="fr-DZ" sz="4800" b="1" dirty="0"/>
          </a:p>
        </p:txBody>
      </p:sp>
      <p:sp>
        <p:nvSpPr>
          <p:cNvPr id="4" name="Espace réservé de la date 3">
            <a:extLst>
              <a:ext uri="{FF2B5EF4-FFF2-40B4-BE49-F238E27FC236}">
                <a16:creationId xmlns:a16="http://schemas.microsoft.com/office/drawing/2014/main" id="{2C26118D-6EB7-DF70-6882-18C7C0A06F1E}"/>
              </a:ext>
            </a:extLst>
          </p:cNvPr>
          <p:cNvSpPr>
            <a:spLocks noGrp="1"/>
          </p:cNvSpPr>
          <p:nvPr>
            <p:ph type="dt" sz="half" idx="10"/>
          </p:nvPr>
        </p:nvSpPr>
        <p:spPr/>
        <p:txBody>
          <a:bodyPr/>
          <a:lstStyle/>
          <a:p>
            <a:fld id="{D24CEBE0-32B0-4D2B-A8BF-4CA84AF5E3E6}" type="datetime1">
              <a:rPr lang="fr-DZ" smtClean="0"/>
              <a:t>26/10/2023</a:t>
            </a:fld>
            <a:endParaRPr lang="fr-DZ"/>
          </a:p>
        </p:txBody>
      </p:sp>
      <p:sp>
        <p:nvSpPr>
          <p:cNvPr id="5" name="Espace réservé du pied de page 4">
            <a:extLst>
              <a:ext uri="{FF2B5EF4-FFF2-40B4-BE49-F238E27FC236}">
                <a16:creationId xmlns:a16="http://schemas.microsoft.com/office/drawing/2014/main" id="{5DEBC934-3876-0D1E-AD9B-E59CE7B60877}"/>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ACBB6782-181B-BAA7-3604-187141F32F9B}"/>
              </a:ext>
            </a:extLst>
          </p:cNvPr>
          <p:cNvSpPr>
            <a:spLocks noGrp="1"/>
          </p:cNvSpPr>
          <p:nvPr>
            <p:ph type="sldNum" sz="quarter" idx="12"/>
          </p:nvPr>
        </p:nvSpPr>
        <p:spPr/>
        <p:txBody>
          <a:bodyPr/>
          <a:lstStyle/>
          <a:p>
            <a:fld id="{780CBB45-6781-4EB6-89CA-DCE037E6F8B9}" type="slidenum">
              <a:rPr lang="fr-DZ" smtClean="0"/>
              <a:t>1</a:t>
            </a:fld>
            <a:endParaRPr lang="fr-DZ"/>
          </a:p>
        </p:txBody>
      </p:sp>
    </p:spTree>
    <p:extLst>
      <p:ext uri="{BB962C8B-B14F-4D97-AF65-F5344CB8AC3E}">
        <p14:creationId xmlns:p14="http://schemas.microsoft.com/office/powerpoint/2010/main" val="199511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fontScale="92500" lnSpcReduction="10000"/>
          </a:bodyPr>
          <a:lstStyle/>
          <a:p>
            <a:r>
              <a:rPr lang="fr-FR" sz="2400" b="1" dirty="0">
                <a:solidFill>
                  <a:srgbClr val="0070C0"/>
                </a:solidFill>
                <a:latin typeface="Arial" panose="020B0604020202020204" pitchFamily="34" charset="0"/>
                <a:cs typeface="Arial" panose="020B0604020202020204" pitchFamily="34" charset="0"/>
              </a:rPr>
              <a:t>Page de titre (page de garde)</a:t>
            </a:r>
            <a:endParaRPr lang="fr-DZ" sz="24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10</a:t>
            </a:fld>
            <a:endParaRPr lang="fr-DZ"/>
          </a:p>
        </p:txBody>
      </p:sp>
      <p:pic>
        <p:nvPicPr>
          <p:cNvPr id="8" name="Image 7">
            <a:extLst>
              <a:ext uri="{FF2B5EF4-FFF2-40B4-BE49-F238E27FC236}">
                <a16:creationId xmlns:a16="http://schemas.microsoft.com/office/drawing/2014/main" id="{356A91E0-F461-D6CA-B5EC-2B6D919DA5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1408" y="1142416"/>
            <a:ext cx="7474226" cy="5495493"/>
          </a:xfrm>
          <a:prstGeom prst="rect">
            <a:avLst/>
          </a:prstGeom>
        </p:spPr>
      </p:pic>
    </p:spTree>
    <p:extLst>
      <p:ext uri="{BB962C8B-B14F-4D97-AF65-F5344CB8AC3E}">
        <p14:creationId xmlns:p14="http://schemas.microsoft.com/office/powerpoint/2010/main" val="3986450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latin typeface="Arial" panose="020B0604020202020204" pitchFamily="34" charset="0"/>
                <a:ea typeface="Calibri" panose="020F0502020204030204" pitchFamily="34" charset="0"/>
              </a:rPr>
              <a:t>Remerciement</a:t>
            </a:r>
            <a:r>
              <a:rPr lang="fr-FR" b="1" dirty="0">
                <a:solidFill>
                  <a:srgbClr val="0070C0"/>
                </a:solidFill>
                <a:effectLst/>
                <a:latin typeface="Arial" panose="020B0604020202020204" pitchFamily="34" charset="0"/>
                <a:ea typeface="Calibri" panose="020F0502020204030204" pitchFamily="34" charset="0"/>
              </a:rPr>
              <a:t> </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11</a:t>
            </a:fld>
            <a:endParaRPr lang="fr-DZ"/>
          </a:p>
        </p:txBody>
      </p:sp>
      <p:pic>
        <p:nvPicPr>
          <p:cNvPr id="8" name="Image 7">
            <a:extLst>
              <a:ext uri="{FF2B5EF4-FFF2-40B4-BE49-F238E27FC236}">
                <a16:creationId xmlns:a16="http://schemas.microsoft.com/office/drawing/2014/main" id="{A2926791-42BF-8107-F707-EAECDBFFA9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0" y="777292"/>
            <a:ext cx="5042452" cy="5756030"/>
          </a:xfrm>
          <a:prstGeom prst="rect">
            <a:avLst/>
          </a:prstGeom>
        </p:spPr>
      </p:pic>
    </p:spTree>
    <p:extLst>
      <p:ext uri="{BB962C8B-B14F-4D97-AF65-F5344CB8AC3E}">
        <p14:creationId xmlns:p14="http://schemas.microsoft.com/office/powerpoint/2010/main" val="4214763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DZ" b="1" dirty="0">
                <a:solidFill>
                  <a:srgbClr val="0070C0"/>
                </a:solidFill>
                <a:effectLst/>
                <a:latin typeface="Arial" panose="020B0604020202020204" pitchFamily="34" charset="0"/>
                <a:ea typeface="Calibri" panose="020F0502020204030204" pitchFamily="34" charset="0"/>
              </a:rPr>
              <a:t>Résumé ou résumé exécutif </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12</a:t>
            </a:fld>
            <a:endParaRPr lang="fr-DZ"/>
          </a:p>
        </p:txBody>
      </p:sp>
      <p:pic>
        <p:nvPicPr>
          <p:cNvPr id="9" name="Image 8">
            <a:extLst>
              <a:ext uri="{FF2B5EF4-FFF2-40B4-BE49-F238E27FC236}">
                <a16:creationId xmlns:a16="http://schemas.microsoft.com/office/drawing/2014/main" id="{13FD4281-E50C-BFA8-82F2-146B28E8BF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4096" y="777292"/>
            <a:ext cx="5963376" cy="5756030"/>
          </a:xfrm>
          <a:prstGeom prst="rect">
            <a:avLst/>
          </a:prstGeom>
        </p:spPr>
      </p:pic>
    </p:spTree>
    <p:extLst>
      <p:ext uri="{BB962C8B-B14F-4D97-AF65-F5344CB8AC3E}">
        <p14:creationId xmlns:p14="http://schemas.microsoft.com/office/powerpoint/2010/main" val="2733192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fontScale="92500" lnSpcReduction="10000"/>
          </a:bodyPr>
          <a:lstStyle/>
          <a:p>
            <a:r>
              <a:rPr lang="fr-DZ" sz="2400" b="1" dirty="0">
                <a:solidFill>
                  <a:srgbClr val="0070C0"/>
                </a:solidFill>
                <a:effectLst/>
                <a:latin typeface="Arial" panose="020B0604020202020204" pitchFamily="34" charset="0"/>
                <a:ea typeface="Calibri" panose="020F0502020204030204" pitchFamily="34" charset="0"/>
              </a:rPr>
              <a:t>Table des matières </a:t>
            </a:r>
            <a:endParaRPr lang="fr-DZ" sz="36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13</a:t>
            </a:fld>
            <a:endParaRPr lang="fr-DZ"/>
          </a:p>
        </p:txBody>
      </p:sp>
      <p:pic>
        <p:nvPicPr>
          <p:cNvPr id="8" name="Image 7">
            <a:extLst>
              <a:ext uri="{FF2B5EF4-FFF2-40B4-BE49-F238E27FC236}">
                <a16:creationId xmlns:a16="http://schemas.microsoft.com/office/drawing/2014/main" id="{9F737AB2-3E75-3AB8-D4B7-1C5E845A8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3982" y="1142417"/>
            <a:ext cx="8484036" cy="5130366"/>
          </a:xfrm>
          <a:prstGeom prst="rect">
            <a:avLst/>
          </a:prstGeom>
        </p:spPr>
      </p:pic>
    </p:spTree>
    <p:extLst>
      <p:ext uri="{BB962C8B-B14F-4D97-AF65-F5344CB8AC3E}">
        <p14:creationId xmlns:p14="http://schemas.microsoft.com/office/powerpoint/2010/main" val="3707312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1"/>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2191195"/>
          </a:xfrm>
        </p:spPr>
        <p:txBody>
          <a:bodyPr>
            <a:normAutofit/>
          </a:bodyPr>
          <a:lstStyle/>
          <a:p>
            <a:r>
              <a:rPr lang="fr-FR" b="1" dirty="0">
                <a:solidFill>
                  <a:srgbClr val="0070C0"/>
                </a:solidFill>
                <a:latin typeface="Arial" panose="020B0604020202020204" pitchFamily="34" charset="0"/>
                <a:ea typeface="Calibri" panose="020F0502020204030204" pitchFamily="34" charset="0"/>
              </a:rPr>
              <a:t>Introduction</a:t>
            </a:r>
            <a:r>
              <a:rPr lang="fr-DZ" b="1" dirty="0">
                <a:solidFill>
                  <a:srgbClr val="0070C0"/>
                </a:solidFill>
                <a:effectLst/>
                <a:latin typeface="Arial" panose="020B0604020202020204" pitchFamily="34" charset="0"/>
                <a:ea typeface="Calibri" panose="020F0502020204030204" pitchFamily="34" charset="0"/>
              </a:rPr>
              <a:t> </a:t>
            </a:r>
            <a:endParaRPr lang="fr-FR" b="1" dirty="0">
              <a:solidFill>
                <a:srgbClr val="0070C0"/>
              </a:solidFill>
              <a:effectLst/>
              <a:latin typeface="Arial" panose="020B0604020202020204" pitchFamily="34" charset="0"/>
              <a:ea typeface="Calibri" panose="020F0502020204030204" pitchFamily="34" charset="0"/>
            </a:endParaRPr>
          </a:p>
          <a:p>
            <a:pPr marL="0" indent="0">
              <a:buNone/>
            </a:pP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14</a:t>
            </a:fld>
            <a:endParaRPr lang="fr-DZ"/>
          </a:p>
        </p:txBody>
      </p:sp>
      <p:sp>
        <p:nvSpPr>
          <p:cNvPr id="7" name="Rectangle 6">
            <a:extLst>
              <a:ext uri="{FF2B5EF4-FFF2-40B4-BE49-F238E27FC236}">
                <a16:creationId xmlns:a16="http://schemas.microsoft.com/office/drawing/2014/main" id="{FE39E2FD-BD4F-B61D-BBD5-95D8E3AED189}"/>
              </a:ext>
            </a:extLst>
          </p:cNvPr>
          <p:cNvSpPr/>
          <p:nvPr/>
        </p:nvSpPr>
        <p:spPr>
          <a:xfrm>
            <a:off x="1088136" y="1417983"/>
            <a:ext cx="4544038" cy="95985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Accroche</a:t>
            </a:r>
            <a:endParaRPr lang="fr-DZ" dirty="0"/>
          </a:p>
        </p:txBody>
      </p:sp>
      <p:sp>
        <p:nvSpPr>
          <p:cNvPr id="8" name="Rectangle 7">
            <a:extLst>
              <a:ext uri="{FF2B5EF4-FFF2-40B4-BE49-F238E27FC236}">
                <a16:creationId xmlns:a16="http://schemas.microsoft.com/office/drawing/2014/main" id="{37A434AB-FE42-1FE8-602E-A51461E88884}"/>
              </a:ext>
            </a:extLst>
          </p:cNvPr>
          <p:cNvSpPr/>
          <p:nvPr/>
        </p:nvSpPr>
        <p:spPr>
          <a:xfrm>
            <a:off x="1088136" y="2539943"/>
            <a:ext cx="4544038" cy="959855"/>
          </a:xfrm>
          <a:prstGeom prst="rect">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Sujet</a:t>
            </a:r>
            <a:endParaRPr lang="fr-DZ" dirty="0"/>
          </a:p>
        </p:txBody>
      </p:sp>
      <p:sp>
        <p:nvSpPr>
          <p:cNvPr id="9" name="Rectangle 8">
            <a:extLst>
              <a:ext uri="{FF2B5EF4-FFF2-40B4-BE49-F238E27FC236}">
                <a16:creationId xmlns:a16="http://schemas.microsoft.com/office/drawing/2014/main" id="{EBD11546-D7BC-FC63-51F3-0BAFE5A915E5}"/>
              </a:ext>
            </a:extLst>
          </p:cNvPr>
          <p:cNvSpPr/>
          <p:nvPr/>
        </p:nvSpPr>
        <p:spPr>
          <a:xfrm>
            <a:off x="1117688" y="3784223"/>
            <a:ext cx="4544038" cy="959855"/>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Argument</a:t>
            </a:r>
            <a:endParaRPr lang="fr-DZ" dirty="0"/>
          </a:p>
        </p:txBody>
      </p:sp>
      <p:cxnSp>
        <p:nvCxnSpPr>
          <p:cNvPr id="13" name="Connecteur : en angle 12">
            <a:extLst>
              <a:ext uri="{FF2B5EF4-FFF2-40B4-BE49-F238E27FC236}">
                <a16:creationId xmlns:a16="http://schemas.microsoft.com/office/drawing/2014/main" id="{450A5D74-2641-7D17-1BC6-607728B68E0B}"/>
              </a:ext>
            </a:extLst>
          </p:cNvPr>
          <p:cNvCxnSpPr>
            <a:stCxn id="7" idx="3"/>
            <a:endCxn id="8" idx="3"/>
          </p:cNvCxnSpPr>
          <p:nvPr/>
        </p:nvCxnSpPr>
        <p:spPr>
          <a:xfrm>
            <a:off x="5632174" y="1897911"/>
            <a:ext cx="12700" cy="1121960"/>
          </a:xfrm>
          <a:prstGeom prst="bentConnector3">
            <a:avLst>
              <a:gd name="adj1" fmla="val 6286961"/>
            </a:avLst>
          </a:prstGeom>
        </p:spPr>
        <p:style>
          <a:lnRef idx="1">
            <a:schemeClr val="accent1"/>
          </a:lnRef>
          <a:fillRef idx="0">
            <a:schemeClr val="accent1"/>
          </a:fillRef>
          <a:effectRef idx="0">
            <a:schemeClr val="accent1"/>
          </a:effectRef>
          <a:fontRef idx="minor">
            <a:schemeClr val="tx1"/>
          </a:fontRef>
        </p:style>
      </p:cxnSp>
      <p:cxnSp>
        <p:nvCxnSpPr>
          <p:cNvPr id="15" name="Connecteur : en angle 14">
            <a:extLst>
              <a:ext uri="{FF2B5EF4-FFF2-40B4-BE49-F238E27FC236}">
                <a16:creationId xmlns:a16="http://schemas.microsoft.com/office/drawing/2014/main" id="{5320EB52-6BD5-F3FF-C9DF-F27E9B96266B}"/>
              </a:ext>
            </a:extLst>
          </p:cNvPr>
          <p:cNvCxnSpPr/>
          <p:nvPr/>
        </p:nvCxnSpPr>
        <p:spPr>
          <a:xfrm>
            <a:off x="5625824" y="3019870"/>
            <a:ext cx="12700" cy="1121960"/>
          </a:xfrm>
          <a:prstGeom prst="bentConnector3">
            <a:avLst>
              <a:gd name="adj1" fmla="val 6286961"/>
            </a:avLst>
          </a:prstGeom>
        </p:spPr>
        <p:style>
          <a:lnRef idx="1">
            <a:schemeClr val="accent1"/>
          </a:lnRef>
          <a:fillRef idx="0">
            <a:schemeClr val="accent1"/>
          </a:fillRef>
          <a:effectRef idx="0">
            <a:schemeClr val="accent1"/>
          </a:effectRef>
          <a:fontRef idx="minor">
            <a:schemeClr val="tx1"/>
          </a:fontRef>
        </p:style>
      </p:cxnSp>
      <p:sp>
        <p:nvSpPr>
          <p:cNvPr id="16" name="Ellipse 15">
            <a:extLst>
              <a:ext uri="{FF2B5EF4-FFF2-40B4-BE49-F238E27FC236}">
                <a16:creationId xmlns:a16="http://schemas.microsoft.com/office/drawing/2014/main" id="{3030A3E0-97ED-189F-8258-4914B285E9AE}"/>
              </a:ext>
            </a:extLst>
          </p:cNvPr>
          <p:cNvSpPr/>
          <p:nvPr/>
        </p:nvSpPr>
        <p:spPr>
          <a:xfrm>
            <a:off x="7832035" y="2545292"/>
            <a:ext cx="3380541" cy="120048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sz="2400" b="1" dirty="0"/>
              <a:t>Introduction</a:t>
            </a:r>
            <a:endParaRPr lang="fr-DZ" sz="2400" b="1" dirty="0"/>
          </a:p>
        </p:txBody>
      </p:sp>
      <p:cxnSp>
        <p:nvCxnSpPr>
          <p:cNvPr id="18" name="Connecteur droit 17">
            <a:extLst>
              <a:ext uri="{FF2B5EF4-FFF2-40B4-BE49-F238E27FC236}">
                <a16:creationId xmlns:a16="http://schemas.microsoft.com/office/drawing/2014/main" id="{F8323808-B46A-289E-351E-0F774C200CA8}"/>
              </a:ext>
            </a:extLst>
          </p:cNvPr>
          <p:cNvCxnSpPr/>
          <p:nvPr/>
        </p:nvCxnSpPr>
        <p:spPr>
          <a:xfrm>
            <a:off x="6427304" y="3019870"/>
            <a:ext cx="140473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615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DZ" b="1" dirty="0">
                <a:solidFill>
                  <a:srgbClr val="0070C0"/>
                </a:solidFill>
                <a:effectLst/>
                <a:latin typeface="Arial" panose="020B0604020202020204" pitchFamily="34" charset="0"/>
                <a:ea typeface="Calibri" panose="020F0502020204030204" pitchFamily="34" charset="0"/>
              </a:rPr>
              <a:t>R</a:t>
            </a:r>
            <a:r>
              <a:rPr lang="fr-FR" b="1" dirty="0" err="1">
                <a:solidFill>
                  <a:srgbClr val="0070C0"/>
                </a:solidFill>
                <a:effectLst/>
                <a:latin typeface="Arial" panose="020B0604020202020204" pitchFamily="34" charset="0"/>
                <a:ea typeface="Calibri" panose="020F0502020204030204" pitchFamily="34" charset="0"/>
              </a:rPr>
              <a:t>evues</a:t>
            </a:r>
            <a:r>
              <a:rPr lang="fr-FR" b="1" dirty="0">
                <a:solidFill>
                  <a:srgbClr val="0070C0"/>
                </a:solidFill>
                <a:effectLst/>
                <a:latin typeface="Arial" panose="020B0604020202020204" pitchFamily="34" charset="0"/>
                <a:ea typeface="Calibri" panose="020F0502020204030204" pitchFamily="34" charset="0"/>
              </a:rPr>
              <a:t> de la littérature</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15</a:t>
            </a:fld>
            <a:endParaRPr lang="fr-DZ"/>
          </a:p>
        </p:txBody>
      </p:sp>
      <p:pic>
        <p:nvPicPr>
          <p:cNvPr id="12" name="Image 11">
            <a:extLst>
              <a:ext uri="{FF2B5EF4-FFF2-40B4-BE49-F238E27FC236}">
                <a16:creationId xmlns:a16="http://schemas.microsoft.com/office/drawing/2014/main" id="{23CE4644-4145-A606-4590-88E5F0C1D1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136" y="1938660"/>
            <a:ext cx="10265068" cy="2153892"/>
          </a:xfrm>
          <a:prstGeom prst="rect">
            <a:avLst/>
          </a:prstGeom>
        </p:spPr>
      </p:pic>
    </p:spTree>
    <p:extLst>
      <p:ext uri="{BB962C8B-B14F-4D97-AF65-F5344CB8AC3E}">
        <p14:creationId xmlns:p14="http://schemas.microsoft.com/office/powerpoint/2010/main" val="4249065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effectLst/>
                <a:latin typeface="Arial" panose="020B0604020202020204" pitchFamily="34" charset="0"/>
                <a:ea typeface="Calibri" panose="020F0502020204030204" pitchFamily="34" charset="0"/>
              </a:rPr>
              <a:t>Méthodologie</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16</a:t>
            </a:fld>
            <a:endParaRPr lang="fr-DZ"/>
          </a:p>
        </p:txBody>
      </p:sp>
      <p:pic>
        <p:nvPicPr>
          <p:cNvPr id="8" name="Image 7">
            <a:extLst>
              <a:ext uri="{FF2B5EF4-FFF2-40B4-BE49-F238E27FC236}">
                <a16:creationId xmlns:a16="http://schemas.microsoft.com/office/drawing/2014/main" id="{4E496E69-671C-1E6A-10DB-C9DCECD2F1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312" y="1352550"/>
            <a:ext cx="10926815" cy="4728158"/>
          </a:xfrm>
          <a:prstGeom prst="rect">
            <a:avLst/>
          </a:prstGeom>
        </p:spPr>
      </p:pic>
    </p:spTree>
    <p:extLst>
      <p:ext uri="{BB962C8B-B14F-4D97-AF65-F5344CB8AC3E}">
        <p14:creationId xmlns:p14="http://schemas.microsoft.com/office/powerpoint/2010/main" val="3483073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effectLst/>
                <a:latin typeface="Arial" panose="020B0604020202020204" pitchFamily="34" charset="0"/>
                <a:ea typeface="Calibri" panose="020F0502020204030204" pitchFamily="34" charset="0"/>
              </a:rPr>
              <a:t>Résultats</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17</a:t>
            </a:fld>
            <a:endParaRPr lang="fr-DZ"/>
          </a:p>
        </p:txBody>
      </p:sp>
      <p:pic>
        <p:nvPicPr>
          <p:cNvPr id="8" name="Image 7">
            <a:extLst>
              <a:ext uri="{FF2B5EF4-FFF2-40B4-BE49-F238E27FC236}">
                <a16:creationId xmlns:a16="http://schemas.microsoft.com/office/drawing/2014/main" id="{4CE20C95-D83A-F431-5DA8-3FC3AAC34E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695" y="1142417"/>
            <a:ext cx="9819861" cy="4662035"/>
          </a:xfrm>
          <a:prstGeom prst="rect">
            <a:avLst/>
          </a:prstGeom>
        </p:spPr>
      </p:pic>
    </p:spTree>
    <p:extLst>
      <p:ext uri="{BB962C8B-B14F-4D97-AF65-F5344CB8AC3E}">
        <p14:creationId xmlns:p14="http://schemas.microsoft.com/office/powerpoint/2010/main" val="2042887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effectLst/>
                <a:latin typeface="Arial" panose="020B0604020202020204" pitchFamily="34" charset="0"/>
                <a:ea typeface="Calibri" panose="020F0502020204030204" pitchFamily="34" charset="0"/>
              </a:rPr>
              <a:t>Discussion </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18</a:t>
            </a:fld>
            <a:endParaRPr lang="fr-DZ"/>
          </a:p>
        </p:txBody>
      </p:sp>
      <p:sp>
        <p:nvSpPr>
          <p:cNvPr id="7" name="Ellipse 6">
            <a:extLst>
              <a:ext uri="{FF2B5EF4-FFF2-40B4-BE49-F238E27FC236}">
                <a16:creationId xmlns:a16="http://schemas.microsoft.com/office/drawing/2014/main" id="{32422BD4-B992-E347-85AD-745723207FFC}"/>
              </a:ext>
            </a:extLst>
          </p:cNvPr>
          <p:cNvSpPr/>
          <p:nvPr/>
        </p:nvSpPr>
        <p:spPr>
          <a:xfrm>
            <a:off x="368490" y="1464253"/>
            <a:ext cx="3421632" cy="183850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DZ" sz="2400" b="1" dirty="0">
                <a:effectLst/>
                <a:latin typeface="Arial" panose="020B0604020202020204" pitchFamily="34" charset="0"/>
                <a:ea typeface="Calibri" panose="020F0502020204030204" pitchFamily="34" charset="0"/>
              </a:rPr>
              <a:t>Interprétez vos résultats</a:t>
            </a:r>
            <a:endParaRPr lang="fr-DZ" sz="2400" b="1" dirty="0"/>
          </a:p>
        </p:txBody>
      </p:sp>
      <p:sp>
        <p:nvSpPr>
          <p:cNvPr id="9" name="Ellipse 8">
            <a:extLst>
              <a:ext uri="{FF2B5EF4-FFF2-40B4-BE49-F238E27FC236}">
                <a16:creationId xmlns:a16="http://schemas.microsoft.com/office/drawing/2014/main" id="{DB1C39FA-E91B-EA0B-D322-045D81541464}"/>
              </a:ext>
            </a:extLst>
          </p:cNvPr>
          <p:cNvSpPr/>
          <p:nvPr/>
        </p:nvSpPr>
        <p:spPr>
          <a:xfrm>
            <a:off x="4107977" y="2398594"/>
            <a:ext cx="4135271" cy="2060812"/>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800" b="1" dirty="0">
                <a:effectLst/>
                <a:latin typeface="Arial" panose="020B0604020202020204" pitchFamily="34" charset="0"/>
                <a:ea typeface="Calibri" panose="020F0502020204030204" pitchFamily="34" charset="0"/>
              </a:rPr>
              <a:t>objectifs de recherche</a:t>
            </a:r>
            <a:endParaRPr lang="fr-DZ" sz="2800" b="1" dirty="0"/>
          </a:p>
        </p:txBody>
      </p:sp>
      <p:sp>
        <p:nvSpPr>
          <p:cNvPr id="10" name="Ellipse 9">
            <a:extLst>
              <a:ext uri="{FF2B5EF4-FFF2-40B4-BE49-F238E27FC236}">
                <a16:creationId xmlns:a16="http://schemas.microsoft.com/office/drawing/2014/main" id="{A360E58F-D6D3-3F73-68D5-B106985CC8A7}"/>
              </a:ext>
            </a:extLst>
          </p:cNvPr>
          <p:cNvSpPr/>
          <p:nvPr/>
        </p:nvSpPr>
        <p:spPr>
          <a:xfrm>
            <a:off x="8243248" y="4211971"/>
            <a:ext cx="3630897" cy="20608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400" b="1" dirty="0">
                <a:effectLst/>
                <a:latin typeface="Arial" panose="020B0604020202020204" pitchFamily="34" charset="0"/>
                <a:ea typeface="Calibri" panose="020F0502020204030204" pitchFamily="34" charset="0"/>
              </a:rPr>
              <a:t>discutez des implications de vos conclusions</a:t>
            </a:r>
            <a:endParaRPr lang="fr-DZ" sz="2400" b="1" dirty="0"/>
          </a:p>
        </p:txBody>
      </p:sp>
      <p:cxnSp>
        <p:nvCxnSpPr>
          <p:cNvPr id="12" name="Connecteur droit avec flèche 11">
            <a:extLst>
              <a:ext uri="{FF2B5EF4-FFF2-40B4-BE49-F238E27FC236}">
                <a16:creationId xmlns:a16="http://schemas.microsoft.com/office/drawing/2014/main" id="{5249A669-18EA-20D4-7E15-4DCB2711509A}"/>
              </a:ext>
            </a:extLst>
          </p:cNvPr>
          <p:cNvCxnSpPr>
            <a:cxnSpLocks/>
            <a:stCxn id="7" idx="6"/>
            <a:endCxn id="9" idx="1"/>
          </p:cNvCxnSpPr>
          <p:nvPr/>
        </p:nvCxnSpPr>
        <p:spPr>
          <a:xfrm>
            <a:off x="3790122" y="2383506"/>
            <a:ext cx="923451" cy="3168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F22DC06C-BDD3-01E6-66F5-4B9D453E498A}"/>
              </a:ext>
            </a:extLst>
          </p:cNvPr>
          <p:cNvCxnSpPr>
            <a:cxnSpLocks/>
            <a:stCxn id="9" idx="5"/>
            <a:endCxn id="10" idx="1"/>
          </p:cNvCxnSpPr>
          <p:nvPr/>
        </p:nvCxnSpPr>
        <p:spPr>
          <a:xfrm>
            <a:off x="7637652" y="4157607"/>
            <a:ext cx="1137329" cy="3561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169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27295"/>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effectLst/>
                <a:latin typeface="Arial" panose="020B0604020202020204" pitchFamily="34" charset="0"/>
                <a:ea typeface="Calibri" panose="020F0502020204030204" pitchFamily="34" charset="0"/>
              </a:rPr>
              <a:t>Conclusion </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19</a:t>
            </a:fld>
            <a:endParaRPr lang="fr-DZ"/>
          </a:p>
        </p:txBody>
      </p:sp>
      <p:sp>
        <p:nvSpPr>
          <p:cNvPr id="9" name="Ellipse 8">
            <a:extLst>
              <a:ext uri="{FF2B5EF4-FFF2-40B4-BE49-F238E27FC236}">
                <a16:creationId xmlns:a16="http://schemas.microsoft.com/office/drawing/2014/main" id="{394195ED-DBAE-6708-9FE2-6865E06D4D2A}"/>
              </a:ext>
            </a:extLst>
          </p:cNvPr>
          <p:cNvSpPr/>
          <p:nvPr/>
        </p:nvSpPr>
        <p:spPr>
          <a:xfrm>
            <a:off x="2738650" y="2074460"/>
            <a:ext cx="6714699" cy="3821373"/>
          </a:xfrm>
          <a:prstGeom prst="ellipse">
            <a:avLst/>
          </a:prstGeom>
          <a:ln>
            <a:prstDash val="lg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fr-DZ"/>
          </a:p>
        </p:txBody>
      </p:sp>
      <p:sp>
        <p:nvSpPr>
          <p:cNvPr id="10" name="Ellipse 9">
            <a:extLst>
              <a:ext uri="{FF2B5EF4-FFF2-40B4-BE49-F238E27FC236}">
                <a16:creationId xmlns:a16="http://schemas.microsoft.com/office/drawing/2014/main" id="{42754666-7FF9-C0C6-F73A-A715B66A7E49}"/>
              </a:ext>
            </a:extLst>
          </p:cNvPr>
          <p:cNvSpPr/>
          <p:nvPr/>
        </p:nvSpPr>
        <p:spPr>
          <a:xfrm>
            <a:off x="2513463" y="1886350"/>
            <a:ext cx="2729552" cy="163314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latin typeface="Arial" panose="020B0604020202020204" pitchFamily="34" charset="0"/>
                <a:cs typeface="Arial" panose="020B0604020202020204" pitchFamily="34" charset="0"/>
              </a:rPr>
              <a:t>concision</a:t>
            </a:r>
            <a:endParaRPr lang="fr-DZ" sz="2800" b="1" dirty="0">
              <a:latin typeface="Arial" panose="020B0604020202020204" pitchFamily="34" charset="0"/>
              <a:cs typeface="Arial" panose="020B0604020202020204" pitchFamily="34" charset="0"/>
            </a:endParaRPr>
          </a:p>
        </p:txBody>
      </p:sp>
      <p:sp>
        <p:nvSpPr>
          <p:cNvPr id="11" name="Ellipse 10">
            <a:extLst>
              <a:ext uri="{FF2B5EF4-FFF2-40B4-BE49-F238E27FC236}">
                <a16:creationId xmlns:a16="http://schemas.microsoft.com/office/drawing/2014/main" id="{3C036B7B-6D8F-4798-6300-2910693C5BA9}"/>
              </a:ext>
            </a:extLst>
          </p:cNvPr>
          <p:cNvSpPr/>
          <p:nvPr/>
        </p:nvSpPr>
        <p:spPr>
          <a:xfrm>
            <a:off x="2513463" y="4492910"/>
            <a:ext cx="2729552" cy="1633140"/>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latin typeface="Arial" panose="020B0604020202020204" pitchFamily="34" charset="0"/>
                <a:cs typeface="Arial" panose="020B0604020202020204" pitchFamily="34" charset="0"/>
              </a:rPr>
              <a:t>Relecture</a:t>
            </a:r>
            <a:endParaRPr lang="fr-DZ" sz="2800" b="1" dirty="0">
              <a:latin typeface="Arial" panose="020B0604020202020204" pitchFamily="34" charset="0"/>
              <a:cs typeface="Arial" panose="020B0604020202020204" pitchFamily="34" charset="0"/>
            </a:endParaRPr>
          </a:p>
        </p:txBody>
      </p:sp>
      <p:sp>
        <p:nvSpPr>
          <p:cNvPr id="12" name="Ellipse 11">
            <a:extLst>
              <a:ext uri="{FF2B5EF4-FFF2-40B4-BE49-F238E27FC236}">
                <a16:creationId xmlns:a16="http://schemas.microsoft.com/office/drawing/2014/main" id="{B40EC3EE-756B-8893-E83B-C59BC4DDB38D}"/>
              </a:ext>
            </a:extLst>
          </p:cNvPr>
          <p:cNvSpPr/>
          <p:nvPr/>
        </p:nvSpPr>
        <p:spPr>
          <a:xfrm>
            <a:off x="7220987" y="4492910"/>
            <a:ext cx="3273552" cy="1633140"/>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panose="020B0604020202020204" pitchFamily="34" charset="0"/>
                <a:cs typeface="Arial" panose="020B0604020202020204" pitchFamily="34" charset="0"/>
              </a:rPr>
              <a:t>Réponse à la problématique </a:t>
            </a:r>
            <a:endParaRPr lang="fr-DZ" sz="2400" b="1" dirty="0">
              <a:latin typeface="Arial" panose="020B0604020202020204" pitchFamily="34" charset="0"/>
              <a:cs typeface="Arial" panose="020B0604020202020204" pitchFamily="34" charset="0"/>
            </a:endParaRPr>
          </a:p>
        </p:txBody>
      </p:sp>
      <p:sp>
        <p:nvSpPr>
          <p:cNvPr id="13" name="Ellipse 12">
            <a:extLst>
              <a:ext uri="{FF2B5EF4-FFF2-40B4-BE49-F238E27FC236}">
                <a16:creationId xmlns:a16="http://schemas.microsoft.com/office/drawing/2014/main" id="{74205C7C-6942-3D2B-65EE-B71B8966EBC4}"/>
              </a:ext>
            </a:extLst>
          </p:cNvPr>
          <p:cNvSpPr/>
          <p:nvPr/>
        </p:nvSpPr>
        <p:spPr>
          <a:xfrm>
            <a:off x="7220987" y="1886350"/>
            <a:ext cx="2729552" cy="163314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latin typeface="Arial" panose="020B0604020202020204" pitchFamily="34" charset="0"/>
                <a:cs typeface="Arial" panose="020B0604020202020204" pitchFamily="34" charset="0"/>
              </a:rPr>
              <a:t>Mots clés</a:t>
            </a:r>
            <a:endParaRPr lang="fr-DZ"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456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F7945-2DB8-6EC5-0B6E-465DC265C4C5}"/>
              </a:ext>
            </a:extLst>
          </p:cNvPr>
          <p:cNvSpPr>
            <a:spLocks noGrp="1"/>
          </p:cNvSpPr>
          <p:nvPr>
            <p:ph type="title"/>
          </p:nvPr>
        </p:nvSpPr>
        <p:spPr/>
        <p:txBody>
          <a:bodyPr/>
          <a:lstStyle/>
          <a:p>
            <a:r>
              <a:rPr lang="fr-DZ" sz="8000" b="1" kern="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Chapitre I-4 </a:t>
            </a:r>
            <a:endParaRPr lang="fr-DZ" dirty="0"/>
          </a:p>
        </p:txBody>
      </p:sp>
      <p:sp>
        <p:nvSpPr>
          <p:cNvPr id="3" name="Espace réservé du texte 2">
            <a:extLst>
              <a:ext uri="{FF2B5EF4-FFF2-40B4-BE49-F238E27FC236}">
                <a16:creationId xmlns:a16="http://schemas.microsoft.com/office/drawing/2014/main" id="{8940AEC1-1232-8474-2797-67295CF65659}"/>
              </a:ext>
            </a:extLst>
          </p:cNvPr>
          <p:cNvSpPr>
            <a:spLocks noGrp="1"/>
          </p:cNvSpPr>
          <p:nvPr>
            <p:ph type="body" idx="1"/>
          </p:nvPr>
        </p:nvSpPr>
        <p:spPr/>
        <p:txBody>
          <a:bodyPr>
            <a:normAutofit/>
          </a:bodyPr>
          <a:lstStyle/>
          <a:p>
            <a:r>
              <a:rPr lang="fr-DZ" sz="4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Traiter l’information</a:t>
            </a:r>
            <a:endParaRPr lang="fr-DZ" sz="4800" dirty="0"/>
          </a:p>
        </p:txBody>
      </p:sp>
      <p:sp>
        <p:nvSpPr>
          <p:cNvPr id="4" name="Espace réservé de la date 3">
            <a:extLst>
              <a:ext uri="{FF2B5EF4-FFF2-40B4-BE49-F238E27FC236}">
                <a16:creationId xmlns:a16="http://schemas.microsoft.com/office/drawing/2014/main" id="{A1B8D5F8-3896-CE39-35D6-01C4CB4DEEBD}"/>
              </a:ext>
            </a:extLst>
          </p:cNvPr>
          <p:cNvSpPr>
            <a:spLocks noGrp="1"/>
          </p:cNvSpPr>
          <p:nvPr>
            <p:ph type="dt" sz="half" idx="10"/>
          </p:nvPr>
        </p:nvSpPr>
        <p:spPr/>
        <p:txBody>
          <a:bodyPr/>
          <a:lstStyle/>
          <a:p>
            <a:fld id="{A0CA5ABF-4490-407D-9C7B-620C723B29CD}" type="datetime1">
              <a:rPr lang="fr-DZ" smtClean="0"/>
              <a:t>26/10/2023</a:t>
            </a:fld>
            <a:endParaRPr lang="fr-DZ"/>
          </a:p>
        </p:txBody>
      </p:sp>
      <p:sp>
        <p:nvSpPr>
          <p:cNvPr id="5" name="Espace réservé du pied de page 4">
            <a:extLst>
              <a:ext uri="{FF2B5EF4-FFF2-40B4-BE49-F238E27FC236}">
                <a16:creationId xmlns:a16="http://schemas.microsoft.com/office/drawing/2014/main" id="{E910F1F5-94B0-85CC-0CFB-386A1F267B9C}"/>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83B9CB90-4DF8-1EF1-0671-A6BE6EE96CCD}"/>
              </a:ext>
            </a:extLst>
          </p:cNvPr>
          <p:cNvSpPr>
            <a:spLocks noGrp="1"/>
          </p:cNvSpPr>
          <p:nvPr>
            <p:ph type="sldNum" sz="quarter" idx="12"/>
          </p:nvPr>
        </p:nvSpPr>
        <p:spPr/>
        <p:txBody>
          <a:bodyPr/>
          <a:lstStyle/>
          <a:p>
            <a:fld id="{8DB3BFF6-A516-4EF8-A7EC-AC6AFD743F44}" type="slidenum">
              <a:rPr lang="fr-DZ" smtClean="0"/>
              <a:t>2</a:t>
            </a:fld>
            <a:endParaRPr lang="fr-DZ" dirty="0"/>
          </a:p>
        </p:txBody>
      </p:sp>
    </p:spTree>
    <p:extLst>
      <p:ext uri="{BB962C8B-B14F-4D97-AF65-F5344CB8AC3E}">
        <p14:creationId xmlns:p14="http://schemas.microsoft.com/office/powerpoint/2010/main" val="3689290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effectLst/>
                <a:latin typeface="Arial" panose="020B0604020202020204" pitchFamily="34" charset="0"/>
                <a:ea typeface="Calibri" panose="020F0502020204030204" pitchFamily="34" charset="0"/>
              </a:rPr>
              <a:t>Bibliographie</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20</a:t>
            </a:fld>
            <a:endParaRPr lang="fr-DZ"/>
          </a:p>
        </p:txBody>
      </p:sp>
      <p:pic>
        <p:nvPicPr>
          <p:cNvPr id="8" name="Image 7">
            <a:extLst>
              <a:ext uri="{FF2B5EF4-FFF2-40B4-BE49-F238E27FC236}">
                <a16:creationId xmlns:a16="http://schemas.microsoft.com/office/drawing/2014/main" id="{B29E092F-1090-BD79-513D-C699153902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7240" y="777291"/>
            <a:ext cx="6744488" cy="5987943"/>
          </a:xfrm>
          <a:prstGeom prst="rect">
            <a:avLst/>
          </a:prstGeom>
        </p:spPr>
      </p:pic>
    </p:spTree>
    <p:extLst>
      <p:ext uri="{BB962C8B-B14F-4D97-AF65-F5344CB8AC3E}">
        <p14:creationId xmlns:p14="http://schemas.microsoft.com/office/powerpoint/2010/main" val="3911589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29A30B-966A-6563-ACDB-F0BF8BA318C2}"/>
              </a:ext>
            </a:extLst>
          </p:cNvPr>
          <p:cNvSpPr>
            <a:spLocks noGrp="1"/>
          </p:cNvSpPr>
          <p:nvPr>
            <p:ph type="title"/>
          </p:nvPr>
        </p:nvSpPr>
        <p:spPr>
          <a:xfrm>
            <a:off x="486752"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4.5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 plan final de votre recherche</a:t>
            </a:r>
            <a:endParaRPr lang="fr-DZ" sz="7200" dirty="0"/>
          </a:p>
        </p:txBody>
      </p:sp>
      <p:sp>
        <p:nvSpPr>
          <p:cNvPr id="3" name="Espace réservé du contenu 2">
            <a:extLst>
              <a:ext uri="{FF2B5EF4-FFF2-40B4-BE49-F238E27FC236}">
                <a16:creationId xmlns:a16="http://schemas.microsoft.com/office/drawing/2014/main" id="{E1CFC16D-30BE-E085-9191-63030765E75C}"/>
              </a:ext>
            </a:extLst>
          </p:cNvPr>
          <p:cNvSpPr>
            <a:spLocks noGrp="1"/>
          </p:cNvSpPr>
          <p:nvPr>
            <p:ph idx="1"/>
          </p:nvPr>
        </p:nvSpPr>
        <p:spPr>
          <a:xfrm>
            <a:off x="632526" y="777292"/>
            <a:ext cx="10058400" cy="365125"/>
          </a:xfrm>
        </p:spPr>
        <p:txBody>
          <a:bodyPr>
            <a:normAutofit lnSpcReduction="10000"/>
          </a:bodyPr>
          <a:lstStyle/>
          <a:p>
            <a:r>
              <a:rPr lang="fr-FR" b="1" dirty="0">
                <a:solidFill>
                  <a:srgbClr val="0070C0"/>
                </a:solidFill>
                <a:latin typeface="Arial" panose="020B0604020202020204" pitchFamily="34" charset="0"/>
                <a:ea typeface="Calibri" panose="020F0502020204030204" pitchFamily="34" charset="0"/>
              </a:rPr>
              <a:t>Annexes</a:t>
            </a:r>
            <a:r>
              <a:rPr lang="fr-FR" b="1" dirty="0">
                <a:solidFill>
                  <a:srgbClr val="0070C0"/>
                </a:solidFill>
                <a:effectLst/>
                <a:latin typeface="Arial" panose="020B0604020202020204" pitchFamily="34" charset="0"/>
                <a:ea typeface="Calibri" panose="020F0502020204030204" pitchFamily="34" charset="0"/>
              </a:rPr>
              <a:t> </a:t>
            </a:r>
            <a:endParaRPr lang="fr-DZ" sz="2800" b="1" dirty="0">
              <a:solidFill>
                <a:srgbClr val="0070C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15953BB-8294-168D-A855-1D7D03C37B70}"/>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8C20D380-0B86-5DB2-90D3-B56E1E6F3E4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208FFFC1-1391-4FBE-EEBC-B23C4B4CD72E}"/>
              </a:ext>
            </a:extLst>
          </p:cNvPr>
          <p:cNvSpPr>
            <a:spLocks noGrp="1"/>
          </p:cNvSpPr>
          <p:nvPr>
            <p:ph type="sldNum" sz="quarter" idx="12"/>
          </p:nvPr>
        </p:nvSpPr>
        <p:spPr/>
        <p:txBody>
          <a:bodyPr/>
          <a:lstStyle/>
          <a:p>
            <a:fld id="{8DB3BFF6-A516-4EF8-A7EC-AC6AFD743F44}" type="slidenum">
              <a:rPr lang="fr-DZ" smtClean="0"/>
              <a:t>21</a:t>
            </a:fld>
            <a:endParaRPr lang="fr-DZ"/>
          </a:p>
        </p:txBody>
      </p:sp>
      <p:pic>
        <p:nvPicPr>
          <p:cNvPr id="8" name="Image 7">
            <a:extLst>
              <a:ext uri="{FF2B5EF4-FFF2-40B4-BE49-F238E27FC236}">
                <a16:creationId xmlns:a16="http://schemas.microsoft.com/office/drawing/2014/main" id="{A2F52A68-93AA-747E-720B-A0240BD6D4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2139" y="1142417"/>
            <a:ext cx="6809132" cy="4609026"/>
          </a:xfrm>
          <a:prstGeom prst="rect">
            <a:avLst/>
          </a:prstGeom>
        </p:spPr>
      </p:pic>
    </p:spTree>
    <p:extLst>
      <p:ext uri="{BB962C8B-B14F-4D97-AF65-F5344CB8AC3E}">
        <p14:creationId xmlns:p14="http://schemas.microsoft.com/office/powerpoint/2010/main" val="202449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F7945-2DB8-6EC5-0B6E-465DC265C4C5}"/>
              </a:ext>
            </a:extLst>
          </p:cNvPr>
          <p:cNvSpPr>
            <a:spLocks noGrp="1"/>
          </p:cNvSpPr>
          <p:nvPr>
            <p:ph type="title"/>
          </p:nvPr>
        </p:nvSpPr>
        <p:spPr/>
        <p:txBody>
          <a:bodyPr/>
          <a:lstStyle/>
          <a:p>
            <a:r>
              <a:rPr lang="fr-DZ" sz="8000" b="1" kern="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Chapitre I-</a:t>
            </a:r>
            <a:r>
              <a:rPr lang="fr-FR" sz="8000" b="1" kern="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5</a:t>
            </a:r>
            <a:r>
              <a:rPr lang="fr-DZ" sz="8000" b="1" kern="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endParaRPr lang="fr-DZ" dirty="0"/>
          </a:p>
        </p:txBody>
      </p:sp>
      <p:sp>
        <p:nvSpPr>
          <p:cNvPr id="3" name="Espace réservé du texte 2">
            <a:extLst>
              <a:ext uri="{FF2B5EF4-FFF2-40B4-BE49-F238E27FC236}">
                <a16:creationId xmlns:a16="http://schemas.microsoft.com/office/drawing/2014/main" id="{8940AEC1-1232-8474-2797-67295CF65659}"/>
              </a:ext>
            </a:extLst>
          </p:cNvPr>
          <p:cNvSpPr>
            <a:spLocks noGrp="1"/>
          </p:cNvSpPr>
          <p:nvPr>
            <p:ph type="body" idx="1"/>
          </p:nvPr>
        </p:nvSpPr>
        <p:spPr/>
        <p:txBody>
          <a:bodyPr>
            <a:normAutofit/>
          </a:bodyPr>
          <a:lstStyle/>
          <a:p>
            <a:r>
              <a:rPr lang="fr-DZ" sz="3600" b="1" dirty="0">
                <a:effectLst/>
                <a:latin typeface="Arial" panose="020B0604020202020204" pitchFamily="34" charset="0"/>
                <a:ea typeface="Calibri" panose="020F0502020204030204" pitchFamily="34" charset="0"/>
              </a:rPr>
              <a:t>La présentation de la bibliographie</a:t>
            </a:r>
            <a:endParaRPr lang="fr-DZ" sz="8000" dirty="0"/>
          </a:p>
        </p:txBody>
      </p:sp>
      <p:sp>
        <p:nvSpPr>
          <p:cNvPr id="4" name="Espace réservé de la date 3">
            <a:extLst>
              <a:ext uri="{FF2B5EF4-FFF2-40B4-BE49-F238E27FC236}">
                <a16:creationId xmlns:a16="http://schemas.microsoft.com/office/drawing/2014/main" id="{A1B8D5F8-3896-CE39-35D6-01C4CB4DEEBD}"/>
              </a:ext>
            </a:extLst>
          </p:cNvPr>
          <p:cNvSpPr>
            <a:spLocks noGrp="1"/>
          </p:cNvSpPr>
          <p:nvPr>
            <p:ph type="dt" sz="half" idx="10"/>
          </p:nvPr>
        </p:nvSpPr>
        <p:spPr/>
        <p:txBody>
          <a:bodyPr/>
          <a:lstStyle/>
          <a:p>
            <a:fld id="{A0CA5ABF-4490-407D-9C7B-620C723B29CD}" type="datetime1">
              <a:rPr lang="fr-DZ" smtClean="0"/>
              <a:t>26/10/2023</a:t>
            </a:fld>
            <a:endParaRPr lang="fr-DZ"/>
          </a:p>
        </p:txBody>
      </p:sp>
      <p:sp>
        <p:nvSpPr>
          <p:cNvPr id="5" name="Espace réservé du pied de page 4">
            <a:extLst>
              <a:ext uri="{FF2B5EF4-FFF2-40B4-BE49-F238E27FC236}">
                <a16:creationId xmlns:a16="http://schemas.microsoft.com/office/drawing/2014/main" id="{E910F1F5-94B0-85CC-0CFB-386A1F267B9C}"/>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83B9CB90-4DF8-1EF1-0671-A6BE6EE96CCD}"/>
              </a:ext>
            </a:extLst>
          </p:cNvPr>
          <p:cNvSpPr>
            <a:spLocks noGrp="1"/>
          </p:cNvSpPr>
          <p:nvPr>
            <p:ph type="sldNum" sz="quarter" idx="12"/>
          </p:nvPr>
        </p:nvSpPr>
        <p:spPr/>
        <p:txBody>
          <a:bodyPr/>
          <a:lstStyle/>
          <a:p>
            <a:fld id="{8DB3BFF6-A516-4EF8-A7EC-AC6AFD743F44}" type="slidenum">
              <a:rPr lang="fr-DZ" smtClean="0"/>
              <a:t>22</a:t>
            </a:fld>
            <a:endParaRPr lang="fr-DZ" dirty="0"/>
          </a:p>
        </p:txBody>
      </p:sp>
    </p:spTree>
    <p:extLst>
      <p:ext uri="{BB962C8B-B14F-4D97-AF65-F5344CB8AC3E}">
        <p14:creationId xmlns:p14="http://schemas.microsoft.com/office/powerpoint/2010/main" val="1786192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1117CE-02C7-4EE7-DEE7-0618530426DD}"/>
              </a:ext>
            </a:extLst>
          </p:cNvPr>
          <p:cNvSpPr>
            <a:spLocks noGrp="1"/>
          </p:cNvSpPr>
          <p:nvPr>
            <p:ph type="title"/>
          </p:nvPr>
        </p:nvSpPr>
        <p:spPr>
          <a:xfrm>
            <a:off x="712040" y="0"/>
            <a:ext cx="10058400" cy="827333"/>
          </a:xfrm>
        </p:spPr>
        <p:txBody>
          <a:bodyPr>
            <a:normAutofit/>
          </a:bodyPr>
          <a:lstStyle/>
          <a:p>
            <a:r>
              <a:rPr lang="fr-FR" sz="24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5.1 </a:t>
            </a:r>
            <a:r>
              <a:rPr lang="fr-DZ" sz="24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Les systèmes de présentation d'une bibliographie </a:t>
            </a:r>
            <a:endParaRPr lang="fr-DZ" sz="6600" dirty="0"/>
          </a:p>
        </p:txBody>
      </p:sp>
      <p:sp>
        <p:nvSpPr>
          <p:cNvPr id="3" name="Espace réservé du contenu 2">
            <a:extLst>
              <a:ext uri="{FF2B5EF4-FFF2-40B4-BE49-F238E27FC236}">
                <a16:creationId xmlns:a16="http://schemas.microsoft.com/office/drawing/2014/main" id="{E254DC3C-14EA-69D8-C188-C4B31B0DF9FE}"/>
              </a:ext>
            </a:extLst>
          </p:cNvPr>
          <p:cNvSpPr>
            <a:spLocks noGrp="1"/>
          </p:cNvSpPr>
          <p:nvPr>
            <p:ph idx="1"/>
          </p:nvPr>
        </p:nvSpPr>
        <p:spPr>
          <a:xfrm>
            <a:off x="219787" y="827333"/>
            <a:ext cx="11752425" cy="5284967"/>
          </a:xfrm>
        </p:spPr>
        <p:txBody>
          <a:bodyPr>
            <a:normAutofit/>
          </a:bodyPr>
          <a:lstStyle/>
          <a:p>
            <a:pPr marL="0" indent="0">
              <a:buNone/>
            </a:pPr>
            <a:r>
              <a:rPr lang="fr-DZ" dirty="0">
                <a:effectLst/>
                <a:latin typeface="Arial" panose="020B0604020202020204" pitchFamily="34" charset="0"/>
                <a:ea typeface="Calibri" panose="020F0502020204030204" pitchFamily="34" charset="0"/>
              </a:rPr>
              <a:t>Il existe plusieurs systèmes de présentation d'une bibliographie, chacun ayant ses propres règles et conventions. </a:t>
            </a:r>
            <a:endParaRPr lang="fr-FR" dirty="0">
              <a:effectLst/>
              <a:latin typeface="Arial" panose="020B0604020202020204" pitchFamily="34" charset="0"/>
              <a:ea typeface="Calibri" panose="020F0502020204030204" pitchFamily="34" charset="0"/>
            </a:endParaRPr>
          </a:p>
          <a:p>
            <a:r>
              <a:rPr lang="fr-DZ" sz="2400" b="1" kern="100" dirty="0">
                <a:effectLst/>
                <a:latin typeface="Arial" panose="020B0604020202020204" pitchFamily="34" charset="0"/>
                <a:ea typeface="Calibri" panose="020F0502020204030204" pitchFamily="34" charset="0"/>
                <a:cs typeface="Arial" panose="020B0604020202020204" pitchFamily="34" charset="0"/>
              </a:rPr>
              <a:t>Système Vancouver</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fr-DZ" sz="1800" kern="100" dirty="0">
                <a:effectLst/>
                <a:latin typeface="Arial" panose="020B0604020202020204" pitchFamily="34" charset="0"/>
                <a:ea typeface="Calibri" panose="020F0502020204030204" pitchFamily="34" charset="0"/>
                <a:cs typeface="Arial" panose="020B0604020202020204" pitchFamily="34" charset="0"/>
              </a:rPr>
              <a:t>Il est principalement utilisé dans les domaines des sciences médicales et de la santé.</a:t>
            </a:r>
            <a:r>
              <a:rPr lang="fr-FR" sz="1800" kern="100" dirty="0">
                <a:effectLst/>
                <a:latin typeface="Arial" panose="020B060402020202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Il utilise des numéros d'appel en exposant dans le texte (par exemple, [1]).</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r>
              <a:rPr lang="fr-DZ" sz="2400" b="1" kern="100" dirty="0">
                <a:effectLst/>
                <a:latin typeface="Arial" panose="020B0604020202020204" pitchFamily="34" charset="0"/>
                <a:ea typeface="Calibri" panose="020F0502020204030204" pitchFamily="34" charset="0"/>
                <a:cs typeface="Arial" panose="020B0604020202020204" pitchFamily="34" charset="0"/>
              </a:rPr>
              <a:t>Système MLA (Modern </a:t>
            </a:r>
            <a:r>
              <a:rPr lang="fr-DZ" sz="2400" b="1" kern="100" dirty="0" err="1">
                <a:effectLst/>
                <a:latin typeface="Arial" panose="020B0604020202020204" pitchFamily="34" charset="0"/>
                <a:ea typeface="Calibri" panose="020F0502020204030204" pitchFamily="34" charset="0"/>
                <a:cs typeface="Arial" panose="020B0604020202020204" pitchFamily="34" charset="0"/>
              </a:rPr>
              <a:t>Language</a:t>
            </a:r>
            <a:r>
              <a:rPr lang="fr-DZ" sz="2400" b="1" kern="100" dirty="0">
                <a:effectLst/>
                <a:latin typeface="Arial" panose="020B0604020202020204" pitchFamily="34" charset="0"/>
                <a:ea typeface="Calibri" panose="020F0502020204030204" pitchFamily="34" charset="0"/>
                <a:cs typeface="Arial" panose="020B0604020202020204" pitchFamily="34" charset="0"/>
              </a:rPr>
              <a:t> Association)</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r>
              <a:rPr lang="fr-DZ" sz="1800" kern="100" dirty="0">
                <a:effectLst/>
                <a:latin typeface="Arial" panose="020B0604020202020204" pitchFamily="34" charset="0"/>
                <a:ea typeface="Calibri" panose="020F0502020204030204" pitchFamily="34" charset="0"/>
                <a:cs typeface="Arial" panose="020B0604020202020204" pitchFamily="34" charset="0"/>
              </a:rPr>
              <a:t>Principalement utilisé dans les domaines de la littérature, de la linguistique et des études culturelles.</a:t>
            </a:r>
            <a:r>
              <a:rPr lang="fr-FR" sz="1800" kern="100" dirty="0">
                <a:latin typeface="Calibri" panose="020F050202020403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Utilise des citations en texte avec le nom de l'auteur et le numéro de page (par exemple, Smith 42).</a:t>
            </a:r>
            <a:endParaRPr lang="fr-FR" sz="18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800"/>
              </a:spcAft>
            </a:pPr>
            <a:r>
              <a:rPr lang="fr-DZ" sz="2400" b="1" kern="100" dirty="0">
                <a:effectLst/>
                <a:latin typeface="Arial" panose="020B0604020202020204" pitchFamily="34" charset="0"/>
                <a:ea typeface="Calibri" panose="020F0502020204030204" pitchFamily="34" charset="0"/>
                <a:cs typeface="Arial" panose="020B0604020202020204" pitchFamily="34" charset="0"/>
              </a:rPr>
              <a:t>Système APA (American </a:t>
            </a:r>
            <a:r>
              <a:rPr lang="fr-DZ" sz="2400" b="1" kern="100" dirty="0" err="1">
                <a:effectLst/>
                <a:latin typeface="Arial" panose="020B0604020202020204" pitchFamily="34" charset="0"/>
                <a:ea typeface="Calibri" panose="020F0502020204030204" pitchFamily="34" charset="0"/>
                <a:cs typeface="Arial" panose="020B0604020202020204" pitchFamily="34" charset="0"/>
              </a:rPr>
              <a:t>Psychological</a:t>
            </a:r>
            <a:r>
              <a:rPr lang="fr-DZ" sz="2400" b="1" kern="100" dirty="0">
                <a:effectLst/>
                <a:latin typeface="Arial" panose="020B0604020202020204" pitchFamily="34" charset="0"/>
                <a:ea typeface="Calibri" panose="020F0502020204030204" pitchFamily="34" charset="0"/>
                <a:cs typeface="Arial" panose="020B0604020202020204" pitchFamily="34" charset="0"/>
              </a:rPr>
              <a:t> Association) </a:t>
            </a:r>
            <a:r>
              <a:rPr lang="fr-DZ" sz="2400" kern="100" dirty="0">
                <a:effectLst/>
                <a:latin typeface="Arial" panose="020B0604020202020204" pitchFamily="34" charset="0"/>
                <a:ea typeface="Calibri" panose="020F0502020204030204" pitchFamily="34" charset="0"/>
                <a:cs typeface="Arial" panose="020B0604020202020204" pitchFamily="34" charset="0"/>
              </a:rPr>
              <a:t>:</a:t>
            </a:r>
            <a:endParaRPr lang="fr-FR" sz="2400" kern="100" dirty="0">
              <a:latin typeface="Arial" panose="020B060402020202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r>
              <a:rPr lang="fr-FR" sz="1800" kern="100" dirty="0">
                <a:latin typeface="Arial" panose="020B0604020202020204" pitchFamily="34" charset="0"/>
                <a:ea typeface="Calibri" panose="020F0502020204030204" pitchFamily="34" charset="0"/>
                <a:cs typeface="Arial" panose="020B0604020202020204" pitchFamily="34" charset="0"/>
              </a:rPr>
              <a:t>Ut</a:t>
            </a:r>
            <a:r>
              <a:rPr lang="fr-DZ" sz="1800" kern="100" dirty="0" err="1">
                <a:effectLst/>
                <a:latin typeface="Arial" panose="020B0604020202020204" pitchFamily="34" charset="0"/>
                <a:ea typeface="Calibri" panose="020F0502020204030204" pitchFamily="34" charset="0"/>
                <a:cs typeface="Arial" panose="020B0604020202020204" pitchFamily="34" charset="0"/>
              </a:rPr>
              <a:t>ilisé</a:t>
            </a:r>
            <a:r>
              <a:rPr lang="fr-DZ" sz="1800" kern="100" dirty="0">
                <a:effectLst/>
                <a:latin typeface="Arial" panose="020B0604020202020204" pitchFamily="34" charset="0"/>
                <a:ea typeface="Calibri" panose="020F0502020204030204" pitchFamily="34" charset="0"/>
                <a:cs typeface="Arial" panose="020B0604020202020204" pitchFamily="34" charset="0"/>
              </a:rPr>
              <a:t> dans les domaines de la psychologie, de l'éducation et des sciences sociales.</a:t>
            </a:r>
            <a:r>
              <a:rPr lang="fr-FR" sz="1800" kern="100" dirty="0">
                <a:effectLst/>
                <a:latin typeface="Arial" panose="020B060402020202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Utilise des citations en texte avec le nom de l'auteur et l'année de publication (par exemple, Smith, 2019).</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endParaRPr lang="fr-DZ" dirty="0"/>
          </a:p>
        </p:txBody>
      </p:sp>
      <p:sp>
        <p:nvSpPr>
          <p:cNvPr id="4" name="Espace réservé de la date 3">
            <a:extLst>
              <a:ext uri="{FF2B5EF4-FFF2-40B4-BE49-F238E27FC236}">
                <a16:creationId xmlns:a16="http://schemas.microsoft.com/office/drawing/2014/main" id="{DE78FE5A-0642-C7DE-BFD2-CFE06649B273}"/>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65A6CC2E-CFCF-0F82-2AD6-0539B6917D2F}"/>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A522EFCD-7442-276F-F89F-5A733FF94635}"/>
              </a:ext>
            </a:extLst>
          </p:cNvPr>
          <p:cNvSpPr>
            <a:spLocks noGrp="1"/>
          </p:cNvSpPr>
          <p:nvPr>
            <p:ph type="sldNum" sz="quarter" idx="12"/>
          </p:nvPr>
        </p:nvSpPr>
        <p:spPr/>
        <p:txBody>
          <a:bodyPr/>
          <a:lstStyle/>
          <a:p>
            <a:fld id="{8DB3BFF6-A516-4EF8-A7EC-AC6AFD743F44}" type="slidenum">
              <a:rPr lang="fr-DZ" smtClean="0"/>
              <a:t>23</a:t>
            </a:fld>
            <a:endParaRPr lang="fr-DZ"/>
          </a:p>
        </p:txBody>
      </p:sp>
    </p:spTree>
    <p:extLst>
      <p:ext uri="{BB962C8B-B14F-4D97-AF65-F5344CB8AC3E}">
        <p14:creationId xmlns:p14="http://schemas.microsoft.com/office/powerpoint/2010/main" val="1087923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1117CE-02C7-4EE7-DEE7-0618530426DD}"/>
              </a:ext>
            </a:extLst>
          </p:cNvPr>
          <p:cNvSpPr>
            <a:spLocks noGrp="1"/>
          </p:cNvSpPr>
          <p:nvPr>
            <p:ph type="title"/>
          </p:nvPr>
        </p:nvSpPr>
        <p:spPr>
          <a:xfrm>
            <a:off x="712040" y="0"/>
            <a:ext cx="10058400" cy="827333"/>
          </a:xfrm>
        </p:spPr>
        <p:txBody>
          <a:bodyPr>
            <a:normAutofit/>
          </a:bodyPr>
          <a:lstStyle/>
          <a:p>
            <a:r>
              <a:rPr lang="fr-FR" sz="24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5.1 </a:t>
            </a:r>
            <a:r>
              <a:rPr lang="fr-DZ" sz="24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Les systèmes de présentation d'une bibliographie </a:t>
            </a:r>
            <a:endParaRPr lang="fr-DZ" sz="6600" dirty="0"/>
          </a:p>
        </p:txBody>
      </p:sp>
      <p:sp>
        <p:nvSpPr>
          <p:cNvPr id="3" name="Espace réservé du contenu 2">
            <a:extLst>
              <a:ext uri="{FF2B5EF4-FFF2-40B4-BE49-F238E27FC236}">
                <a16:creationId xmlns:a16="http://schemas.microsoft.com/office/drawing/2014/main" id="{E254DC3C-14EA-69D8-C188-C4B31B0DF9FE}"/>
              </a:ext>
            </a:extLst>
          </p:cNvPr>
          <p:cNvSpPr>
            <a:spLocks noGrp="1"/>
          </p:cNvSpPr>
          <p:nvPr>
            <p:ph idx="1"/>
          </p:nvPr>
        </p:nvSpPr>
        <p:spPr>
          <a:xfrm>
            <a:off x="240792" y="678511"/>
            <a:ext cx="11752425" cy="5788550"/>
          </a:xfrm>
        </p:spPr>
        <p:txBody>
          <a:bodyPr>
            <a:normAutofit/>
          </a:bodyPr>
          <a:lstStyle/>
          <a:p>
            <a:pPr marL="342900" lvl="0" indent="-342900" rtl="0">
              <a:lnSpc>
                <a:spcPct val="115000"/>
              </a:lnSpc>
              <a:spcAft>
                <a:spcPts val="800"/>
              </a:spcAft>
              <a:buFont typeface="Wingdings" panose="05000000000000000000" pitchFamily="2"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Système Chicago</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r>
              <a:rPr lang="fr-DZ" sz="1800" kern="100" dirty="0">
                <a:effectLst/>
                <a:latin typeface="Arial" panose="020B0604020202020204" pitchFamily="34" charset="0"/>
                <a:ea typeface="Calibri" panose="020F0502020204030204" pitchFamily="34" charset="0"/>
                <a:cs typeface="Arial" panose="020B0604020202020204" pitchFamily="34" charset="0"/>
              </a:rPr>
              <a:t>Il est utilisé dans divers domaines, y compris l'histoire, la sociologie et la philosophie.</a:t>
            </a:r>
            <a:r>
              <a:rPr lang="fr-FR" sz="1800" kern="100" dirty="0">
                <a:effectLst/>
                <a:latin typeface="Arial" panose="020B060402020202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Le style Chicago offre deux systèmes de citation : l'</a:t>
            </a:r>
            <a:r>
              <a:rPr lang="fr-DZ" sz="1800" kern="100" dirty="0" err="1">
                <a:effectLst/>
                <a:latin typeface="Arial" panose="020B0604020202020204" pitchFamily="34" charset="0"/>
                <a:ea typeface="Calibri" panose="020F0502020204030204" pitchFamily="34" charset="0"/>
                <a:cs typeface="Arial" panose="020B0604020202020204" pitchFamily="34" charset="0"/>
              </a:rPr>
              <a:t>author</a:t>
            </a:r>
            <a:r>
              <a:rPr lang="fr-DZ" sz="1800" kern="100" dirty="0">
                <a:effectLst/>
                <a:latin typeface="Arial" panose="020B0604020202020204" pitchFamily="34" charset="0"/>
                <a:ea typeface="Calibri" panose="020F0502020204030204" pitchFamily="34" charset="0"/>
                <a:cs typeface="Arial" panose="020B0604020202020204" pitchFamily="34" charset="0"/>
              </a:rPr>
              <a:t>-date (similaire au système Harvard) et le système de notes de bas de page (notes et bibliographie).</a:t>
            </a:r>
            <a:endParaRPr lang="fr-FR" sz="1800" b="1"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rtl="0">
              <a:lnSpc>
                <a:spcPct val="115000"/>
              </a:lnSpc>
              <a:spcAft>
                <a:spcPts val="800"/>
              </a:spcAft>
              <a:buFont typeface="Wingdings" panose="05000000000000000000" pitchFamily="2"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Systèmes mixtes</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FR" sz="2400" kern="100" dirty="0">
              <a:latin typeface="Calibri" panose="020F0502020204030204" pitchFamily="34" charset="0"/>
              <a:ea typeface="Calibri" panose="020F0502020204030204" pitchFamily="34" charset="0"/>
              <a:cs typeface="Arial" panose="020B0604020202020204" pitchFamily="34" charset="0"/>
            </a:endParaRPr>
          </a:p>
          <a:p>
            <a:pPr marL="0" lvl="0" indent="0" rtl="0">
              <a:lnSpc>
                <a:spcPct val="115000"/>
              </a:lnSpc>
              <a:spcAft>
                <a:spcPts val="800"/>
              </a:spcAft>
              <a:buNone/>
            </a:pPr>
            <a:r>
              <a:rPr lang="fr-DZ" sz="1800" dirty="0">
                <a:effectLst/>
                <a:latin typeface="Arial" panose="020B0604020202020204" pitchFamily="34" charset="0"/>
                <a:ea typeface="Calibri" panose="020F0502020204030204" pitchFamily="34" charset="0"/>
              </a:rPr>
              <a:t>Parfois, les chercheurs optent pour un mélange de différents systèmes de citation en fonction des besoins de leur recherche ou des directives de leur institution. </a:t>
            </a:r>
            <a:endParaRPr lang="fr-FR" sz="1800" dirty="0">
              <a:effectLst/>
              <a:latin typeface="Arial" panose="020B0604020202020204" pitchFamily="34" charset="0"/>
              <a:ea typeface="Calibri" panose="020F0502020204030204" pitchFamily="34" charset="0"/>
            </a:endParaRPr>
          </a:p>
          <a:p>
            <a:pPr>
              <a:lnSpc>
                <a:spcPct val="115000"/>
              </a:lnSpc>
              <a:spcAft>
                <a:spcPts val="800"/>
              </a:spcAft>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endParaRPr lang="fr-DZ" dirty="0"/>
          </a:p>
        </p:txBody>
      </p:sp>
      <p:sp>
        <p:nvSpPr>
          <p:cNvPr id="4" name="Espace réservé de la date 3">
            <a:extLst>
              <a:ext uri="{FF2B5EF4-FFF2-40B4-BE49-F238E27FC236}">
                <a16:creationId xmlns:a16="http://schemas.microsoft.com/office/drawing/2014/main" id="{DE78FE5A-0642-C7DE-BFD2-CFE06649B273}"/>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65A6CC2E-CFCF-0F82-2AD6-0539B6917D2F}"/>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A522EFCD-7442-276F-F89F-5A733FF94635}"/>
              </a:ext>
            </a:extLst>
          </p:cNvPr>
          <p:cNvSpPr>
            <a:spLocks noGrp="1"/>
          </p:cNvSpPr>
          <p:nvPr>
            <p:ph type="sldNum" sz="quarter" idx="12"/>
          </p:nvPr>
        </p:nvSpPr>
        <p:spPr/>
        <p:txBody>
          <a:bodyPr/>
          <a:lstStyle/>
          <a:p>
            <a:fld id="{8DB3BFF6-A516-4EF8-A7EC-AC6AFD743F44}" type="slidenum">
              <a:rPr lang="fr-DZ" smtClean="0"/>
              <a:t>24</a:t>
            </a:fld>
            <a:endParaRPr lang="fr-DZ"/>
          </a:p>
        </p:txBody>
      </p:sp>
      <p:sp>
        <p:nvSpPr>
          <p:cNvPr id="7" name="Rectangle 6">
            <a:extLst>
              <a:ext uri="{FF2B5EF4-FFF2-40B4-BE49-F238E27FC236}">
                <a16:creationId xmlns:a16="http://schemas.microsoft.com/office/drawing/2014/main" id="{CF8833A7-1A57-43B2-901E-4193EE64AEC5}"/>
              </a:ext>
            </a:extLst>
          </p:cNvPr>
          <p:cNvSpPr/>
          <p:nvPr/>
        </p:nvSpPr>
        <p:spPr>
          <a:xfrm>
            <a:off x="506300" y="4205813"/>
            <a:ext cx="11124868" cy="1564448"/>
          </a:xfrm>
          <a:prstGeom prst="rect">
            <a:avLst/>
          </a:prstGeom>
          <a:solidFill>
            <a:schemeClr val="bg1">
              <a:lumMod val="85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lvl="0" indent="0" rtl="0">
              <a:lnSpc>
                <a:spcPct val="115000"/>
              </a:lnSpc>
              <a:spcAft>
                <a:spcPts val="800"/>
              </a:spcAft>
              <a:buNone/>
            </a:pPr>
            <a:r>
              <a:rPr lang="fr-FR" sz="2400" b="1" kern="100" dirty="0">
                <a:solidFill>
                  <a:srgbClr val="FF0000"/>
                </a:solidFill>
                <a:latin typeface="Arial" panose="020B0604020202020204" pitchFamily="34" charset="0"/>
                <a:ea typeface="Calibri" panose="020F0502020204030204" pitchFamily="34" charset="0"/>
                <a:cs typeface="Arial" panose="020B0604020202020204" pitchFamily="34" charset="0"/>
              </a:rPr>
              <a:t>Remarque:</a:t>
            </a:r>
          </a:p>
          <a:p>
            <a:pPr marL="0" lvl="0" indent="0" rtl="0">
              <a:lnSpc>
                <a:spcPct val="115000"/>
              </a:lnSpc>
              <a:spcAft>
                <a:spcPts val="800"/>
              </a:spcAft>
              <a:buNone/>
            </a:pPr>
            <a:r>
              <a:rPr lang="fr-DZ" sz="2000" dirty="0">
                <a:effectLst/>
                <a:latin typeface="Arial" panose="020B0604020202020204" pitchFamily="34" charset="0"/>
                <a:ea typeface="Calibri" panose="020F0502020204030204" pitchFamily="34" charset="0"/>
              </a:rPr>
              <a:t>Il est essentiel de connaître les règles spécifiques du système de citation que vous utilisez et de les suivre avec précision. Cela garantira que vos citations et votre bibliographie sont correctes et cohérentes. </a:t>
            </a:r>
            <a:endParaRPr lang="fr-DZ" sz="2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12750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09C4A-7888-DE00-6947-3B75E84F03E1}"/>
              </a:ext>
            </a:extLst>
          </p:cNvPr>
          <p:cNvSpPr>
            <a:spLocks noGrp="1"/>
          </p:cNvSpPr>
          <p:nvPr>
            <p:ph type="title"/>
          </p:nvPr>
        </p:nvSpPr>
        <p:spPr>
          <a:xfrm>
            <a:off x="645778" y="0"/>
            <a:ext cx="10058400" cy="761072"/>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5.2 Présentation des documents</a:t>
            </a:r>
            <a:endParaRPr lang="fr-DZ" sz="7200" dirty="0"/>
          </a:p>
        </p:txBody>
      </p:sp>
      <p:sp>
        <p:nvSpPr>
          <p:cNvPr id="3" name="Espace réservé du contenu 2">
            <a:extLst>
              <a:ext uri="{FF2B5EF4-FFF2-40B4-BE49-F238E27FC236}">
                <a16:creationId xmlns:a16="http://schemas.microsoft.com/office/drawing/2014/main" id="{27C3022D-A0A6-1575-121C-C6889529BA6E}"/>
              </a:ext>
            </a:extLst>
          </p:cNvPr>
          <p:cNvSpPr>
            <a:spLocks noGrp="1"/>
          </p:cNvSpPr>
          <p:nvPr>
            <p:ph idx="1"/>
          </p:nvPr>
        </p:nvSpPr>
        <p:spPr>
          <a:xfrm>
            <a:off x="1069848" y="1073426"/>
            <a:ext cx="10058400" cy="5098774"/>
          </a:xfrm>
        </p:spPr>
        <p:txBody>
          <a:bodyPr>
            <a:normAutofit/>
          </a:bodyPr>
          <a:lstStyle/>
          <a:p>
            <a:pPr lvl="0" rtl="0">
              <a:lnSpc>
                <a:spcPct val="115000"/>
              </a:lnSpc>
              <a:spcAft>
                <a:spcPts val="800"/>
              </a:spcAft>
              <a:buFont typeface="Wingdings" panose="05000000000000000000" pitchFamily="2" charset="2"/>
              <a:buChar char="q"/>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Livre imprimé</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Auteur(s) : Nom(s) de l'auteur ou des auteurs.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Titre du livre : En italique ou en caractères gras.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Éditeur : Nom de la maison d'édition.</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Année de publication : L'année à laquelle le livre a été publié.</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Lieu de publication : La ville où le livre a été imprimé.</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Exemple : Smith, John. Le Guide de la Recherche Documentaire. Presses Universitaires, 2020. Paris.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dirty="0"/>
          </a:p>
        </p:txBody>
      </p:sp>
      <p:sp>
        <p:nvSpPr>
          <p:cNvPr id="4" name="Espace réservé de la date 3">
            <a:extLst>
              <a:ext uri="{FF2B5EF4-FFF2-40B4-BE49-F238E27FC236}">
                <a16:creationId xmlns:a16="http://schemas.microsoft.com/office/drawing/2014/main" id="{7AAB9064-3639-99F5-60A5-0E6C3CF1AA9A}"/>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F45119D1-3FC7-95C1-78EB-52A9317EAFF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9FFF768-C340-E4C5-9C87-5DC904DCCE79}"/>
              </a:ext>
            </a:extLst>
          </p:cNvPr>
          <p:cNvSpPr>
            <a:spLocks noGrp="1"/>
          </p:cNvSpPr>
          <p:nvPr>
            <p:ph type="sldNum" sz="quarter" idx="12"/>
          </p:nvPr>
        </p:nvSpPr>
        <p:spPr/>
        <p:txBody>
          <a:bodyPr/>
          <a:lstStyle/>
          <a:p>
            <a:fld id="{8DB3BFF6-A516-4EF8-A7EC-AC6AFD743F44}" type="slidenum">
              <a:rPr lang="fr-DZ" smtClean="0"/>
              <a:t>25</a:t>
            </a:fld>
            <a:endParaRPr lang="fr-DZ"/>
          </a:p>
        </p:txBody>
      </p:sp>
    </p:spTree>
    <p:extLst>
      <p:ext uri="{BB962C8B-B14F-4D97-AF65-F5344CB8AC3E}">
        <p14:creationId xmlns:p14="http://schemas.microsoft.com/office/powerpoint/2010/main" val="4294875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09C4A-7888-DE00-6947-3B75E84F03E1}"/>
              </a:ext>
            </a:extLst>
          </p:cNvPr>
          <p:cNvSpPr>
            <a:spLocks noGrp="1"/>
          </p:cNvSpPr>
          <p:nvPr>
            <p:ph type="title"/>
          </p:nvPr>
        </p:nvSpPr>
        <p:spPr>
          <a:xfrm>
            <a:off x="645778" y="0"/>
            <a:ext cx="10058400" cy="761072"/>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5.2 Présentation des documents</a:t>
            </a:r>
            <a:endParaRPr lang="fr-DZ" sz="7200" dirty="0"/>
          </a:p>
        </p:txBody>
      </p:sp>
      <p:sp>
        <p:nvSpPr>
          <p:cNvPr id="3" name="Espace réservé du contenu 2">
            <a:extLst>
              <a:ext uri="{FF2B5EF4-FFF2-40B4-BE49-F238E27FC236}">
                <a16:creationId xmlns:a16="http://schemas.microsoft.com/office/drawing/2014/main" id="{27C3022D-A0A6-1575-121C-C6889529BA6E}"/>
              </a:ext>
            </a:extLst>
          </p:cNvPr>
          <p:cNvSpPr>
            <a:spLocks noGrp="1"/>
          </p:cNvSpPr>
          <p:nvPr>
            <p:ph idx="1"/>
          </p:nvPr>
        </p:nvSpPr>
        <p:spPr>
          <a:xfrm>
            <a:off x="1069848" y="1073426"/>
            <a:ext cx="10058400" cy="5098774"/>
          </a:xfrm>
        </p:spPr>
        <p:txBody>
          <a:bodyPr>
            <a:normAutofit/>
          </a:bodyPr>
          <a:lstStyle/>
          <a:p>
            <a:pPr lvl="0" rtl="0">
              <a:lnSpc>
                <a:spcPct val="115000"/>
              </a:lnSpc>
              <a:spcAft>
                <a:spcPts val="800"/>
              </a:spcAft>
              <a:buFont typeface="Wingdings" panose="05000000000000000000" pitchFamily="2" charset="2"/>
              <a:buChar char="q"/>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Article de revue imprimée</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Auteur(s) : Nom(s) de l'auteur de l'article.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Titre de l'article : Entre guillemets.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Titre de la revue : En italique ou en caractères gras.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Volume et numéro de la revue : Exemple : Vol. 25, No. 3.</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Pages : Les pages de début et de fin de l'article.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Exemple : Brown, Mary. "Nouvelles Tendances en Psychologie Cognitive." Revue de Psychologie Moderne, Vol. 12, No. 2, 2019, pp. 45-59.</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dirty="0"/>
          </a:p>
        </p:txBody>
      </p:sp>
      <p:sp>
        <p:nvSpPr>
          <p:cNvPr id="4" name="Espace réservé de la date 3">
            <a:extLst>
              <a:ext uri="{FF2B5EF4-FFF2-40B4-BE49-F238E27FC236}">
                <a16:creationId xmlns:a16="http://schemas.microsoft.com/office/drawing/2014/main" id="{7AAB9064-3639-99F5-60A5-0E6C3CF1AA9A}"/>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F45119D1-3FC7-95C1-78EB-52A9317EAFF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9FFF768-C340-E4C5-9C87-5DC904DCCE79}"/>
              </a:ext>
            </a:extLst>
          </p:cNvPr>
          <p:cNvSpPr>
            <a:spLocks noGrp="1"/>
          </p:cNvSpPr>
          <p:nvPr>
            <p:ph type="sldNum" sz="quarter" idx="12"/>
          </p:nvPr>
        </p:nvSpPr>
        <p:spPr/>
        <p:txBody>
          <a:bodyPr/>
          <a:lstStyle/>
          <a:p>
            <a:fld id="{8DB3BFF6-A516-4EF8-A7EC-AC6AFD743F44}" type="slidenum">
              <a:rPr lang="fr-DZ" smtClean="0"/>
              <a:t>26</a:t>
            </a:fld>
            <a:endParaRPr lang="fr-DZ"/>
          </a:p>
        </p:txBody>
      </p:sp>
    </p:spTree>
    <p:extLst>
      <p:ext uri="{BB962C8B-B14F-4D97-AF65-F5344CB8AC3E}">
        <p14:creationId xmlns:p14="http://schemas.microsoft.com/office/powerpoint/2010/main" val="2465008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09C4A-7888-DE00-6947-3B75E84F03E1}"/>
              </a:ext>
            </a:extLst>
          </p:cNvPr>
          <p:cNvSpPr>
            <a:spLocks noGrp="1"/>
          </p:cNvSpPr>
          <p:nvPr>
            <p:ph type="title"/>
          </p:nvPr>
        </p:nvSpPr>
        <p:spPr>
          <a:xfrm>
            <a:off x="645778" y="0"/>
            <a:ext cx="10058400" cy="761072"/>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5.2 Présentation des documents</a:t>
            </a:r>
            <a:endParaRPr lang="fr-DZ" sz="7200" dirty="0"/>
          </a:p>
        </p:txBody>
      </p:sp>
      <p:sp>
        <p:nvSpPr>
          <p:cNvPr id="3" name="Espace réservé du contenu 2">
            <a:extLst>
              <a:ext uri="{FF2B5EF4-FFF2-40B4-BE49-F238E27FC236}">
                <a16:creationId xmlns:a16="http://schemas.microsoft.com/office/drawing/2014/main" id="{27C3022D-A0A6-1575-121C-C6889529BA6E}"/>
              </a:ext>
            </a:extLst>
          </p:cNvPr>
          <p:cNvSpPr>
            <a:spLocks noGrp="1"/>
          </p:cNvSpPr>
          <p:nvPr>
            <p:ph idx="1"/>
          </p:nvPr>
        </p:nvSpPr>
        <p:spPr>
          <a:xfrm>
            <a:off x="1069848" y="1073426"/>
            <a:ext cx="10058400" cy="5098774"/>
          </a:xfrm>
        </p:spPr>
        <p:txBody>
          <a:bodyPr>
            <a:normAutofit/>
          </a:bodyPr>
          <a:lstStyle/>
          <a:p>
            <a:pPr lvl="0" rtl="0">
              <a:lnSpc>
                <a:spcPct val="115000"/>
              </a:lnSpc>
              <a:spcAft>
                <a:spcPts val="800"/>
              </a:spcAft>
              <a:buFont typeface="Wingdings" panose="05000000000000000000" pitchFamily="2" charset="2"/>
              <a:buChar char="q"/>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Site web</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Auteur(s) : Nom(s) de l'auteur ou de l'entité responsable du site web (le cas échéant).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lvl="0" rtl="0">
              <a:lnSpc>
                <a:spcPct val="115000"/>
              </a:lnSpc>
              <a:spcAft>
                <a:spcPts val="800"/>
              </a:spcAft>
              <a:buFont typeface="Wingdings" panose="05000000000000000000" pitchFamily="2" charset="2"/>
              <a:buChar char="q"/>
            </a:pPr>
            <a:r>
              <a:rPr lang="fr-DZ" sz="2400" b="1" kern="100" dirty="0">
                <a:effectLst/>
                <a:latin typeface="Arial" panose="020B0604020202020204" pitchFamily="34" charset="0"/>
                <a:ea typeface="Calibri" panose="020F0502020204030204" pitchFamily="34" charset="0"/>
                <a:cs typeface="Arial" panose="020B0604020202020204" pitchFamily="34" charset="0"/>
              </a:rPr>
              <a:t>Titre de la page ou du document</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r>
              <a:rPr lang="fr-DZ" sz="1800" kern="100" dirty="0">
                <a:effectLst/>
                <a:latin typeface="Arial" panose="020B0604020202020204" pitchFamily="34" charset="0"/>
                <a:ea typeface="Calibri" panose="020F0502020204030204" pitchFamily="34" charset="0"/>
                <a:cs typeface="Arial" panose="020B0604020202020204" pitchFamily="34" charset="0"/>
              </a:rPr>
              <a:t>:</a:t>
            </a:r>
            <a:endParaRPr lang="fr-FR" sz="18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 En italique ou en caractères gras.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URL : Adresse web complète.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Exemple : "Introduction à l'Intelligence Artificielle." Université Virtuelle, </a:t>
            </a:r>
            <a:r>
              <a:rPr lang="fr-DZ" sz="1800" u="sng" kern="100"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www.universitevirtuelle.edu/intelligence-artificielle</a:t>
            </a:r>
            <a:r>
              <a:rPr lang="fr-DZ" sz="1800" kern="100" dirty="0">
                <a:effectLst/>
                <a:latin typeface="Arial" panose="020B0604020202020204" pitchFamily="34" charset="0"/>
                <a:ea typeface="Calibri" panose="020F0502020204030204" pitchFamily="34" charset="0"/>
                <a:cs typeface="Arial" panose="020B0604020202020204" pitchFamily="34" charset="0"/>
              </a:rPr>
              <a: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dirty="0"/>
          </a:p>
        </p:txBody>
      </p:sp>
      <p:sp>
        <p:nvSpPr>
          <p:cNvPr id="4" name="Espace réservé de la date 3">
            <a:extLst>
              <a:ext uri="{FF2B5EF4-FFF2-40B4-BE49-F238E27FC236}">
                <a16:creationId xmlns:a16="http://schemas.microsoft.com/office/drawing/2014/main" id="{7AAB9064-3639-99F5-60A5-0E6C3CF1AA9A}"/>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F45119D1-3FC7-95C1-78EB-52A9317EAFF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9FFF768-C340-E4C5-9C87-5DC904DCCE79}"/>
              </a:ext>
            </a:extLst>
          </p:cNvPr>
          <p:cNvSpPr>
            <a:spLocks noGrp="1"/>
          </p:cNvSpPr>
          <p:nvPr>
            <p:ph type="sldNum" sz="quarter" idx="12"/>
          </p:nvPr>
        </p:nvSpPr>
        <p:spPr/>
        <p:txBody>
          <a:bodyPr/>
          <a:lstStyle/>
          <a:p>
            <a:fld id="{8DB3BFF6-A516-4EF8-A7EC-AC6AFD743F44}" type="slidenum">
              <a:rPr lang="fr-DZ" smtClean="0"/>
              <a:t>27</a:t>
            </a:fld>
            <a:endParaRPr lang="fr-DZ"/>
          </a:p>
        </p:txBody>
      </p:sp>
    </p:spTree>
    <p:extLst>
      <p:ext uri="{BB962C8B-B14F-4D97-AF65-F5344CB8AC3E}">
        <p14:creationId xmlns:p14="http://schemas.microsoft.com/office/powerpoint/2010/main" val="1035830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09C4A-7888-DE00-6947-3B75E84F03E1}"/>
              </a:ext>
            </a:extLst>
          </p:cNvPr>
          <p:cNvSpPr>
            <a:spLocks noGrp="1"/>
          </p:cNvSpPr>
          <p:nvPr>
            <p:ph type="title"/>
          </p:nvPr>
        </p:nvSpPr>
        <p:spPr>
          <a:xfrm>
            <a:off x="645778" y="0"/>
            <a:ext cx="10058400" cy="761072"/>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5.2 Présentation des documents</a:t>
            </a:r>
            <a:endParaRPr lang="fr-DZ" sz="7200" dirty="0"/>
          </a:p>
        </p:txBody>
      </p:sp>
      <p:sp>
        <p:nvSpPr>
          <p:cNvPr id="3" name="Espace réservé du contenu 2">
            <a:extLst>
              <a:ext uri="{FF2B5EF4-FFF2-40B4-BE49-F238E27FC236}">
                <a16:creationId xmlns:a16="http://schemas.microsoft.com/office/drawing/2014/main" id="{27C3022D-A0A6-1575-121C-C6889529BA6E}"/>
              </a:ext>
            </a:extLst>
          </p:cNvPr>
          <p:cNvSpPr>
            <a:spLocks noGrp="1"/>
          </p:cNvSpPr>
          <p:nvPr>
            <p:ph idx="1"/>
          </p:nvPr>
        </p:nvSpPr>
        <p:spPr>
          <a:xfrm>
            <a:off x="1069848" y="1073426"/>
            <a:ext cx="10058400" cy="5098774"/>
          </a:xfrm>
        </p:spPr>
        <p:txBody>
          <a:bodyPr>
            <a:normAutofit/>
          </a:bodyPr>
          <a:lstStyle/>
          <a:p>
            <a:pPr lvl="0" rtl="0">
              <a:lnSpc>
                <a:spcPct val="115000"/>
              </a:lnSpc>
              <a:spcAft>
                <a:spcPts val="800"/>
              </a:spcAft>
              <a:buFont typeface="Wingdings" panose="05000000000000000000" pitchFamily="2" charset="2"/>
              <a:buChar char="q"/>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Rapport technique</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Auteur(s) : Nom(s) de l'auteur ou de l'entité responsable du rapport.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Titre du rapport : En italique ou en caractères gras.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Numéro de rapport (le cas échéant) : Numéro d'identification du rapport.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Institution ou organisme de publication : L'entité qui a publié le rapport.</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Année de publication : L'année à laquelle le rapport a été publié.</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Exemple : Johnson, Lisa. Étude sur l'Impact Environnemental de la Technologie Solaire. Rapport Technique No. 1234, Agence de Protection de l'Environnement, 2021.</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dirty="0"/>
          </a:p>
        </p:txBody>
      </p:sp>
      <p:sp>
        <p:nvSpPr>
          <p:cNvPr id="4" name="Espace réservé de la date 3">
            <a:extLst>
              <a:ext uri="{FF2B5EF4-FFF2-40B4-BE49-F238E27FC236}">
                <a16:creationId xmlns:a16="http://schemas.microsoft.com/office/drawing/2014/main" id="{7AAB9064-3639-99F5-60A5-0E6C3CF1AA9A}"/>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F45119D1-3FC7-95C1-78EB-52A9317EAFF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9FFF768-C340-E4C5-9C87-5DC904DCCE79}"/>
              </a:ext>
            </a:extLst>
          </p:cNvPr>
          <p:cNvSpPr>
            <a:spLocks noGrp="1"/>
          </p:cNvSpPr>
          <p:nvPr>
            <p:ph type="sldNum" sz="quarter" idx="12"/>
          </p:nvPr>
        </p:nvSpPr>
        <p:spPr/>
        <p:txBody>
          <a:bodyPr/>
          <a:lstStyle/>
          <a:p>
            <a:fld id="{8DB3BFF6-A516-4EF8-A7EC-AC6AFD743F44}" type="slidenum">
              <a:rPr lang="fr-DZ" smtClean="0"/>
              <a:t>28</a:t>
            </a:fld>
            <a:endParaRPr lang="fr-DZ"/>
          </a:p>
        </p:txBody>
      </p:sp>
    </p:spTree>
    <p:extLst>
      <p:ext uri="{BB962C8B-B14F-4D97-AF65-F5344CB8AC3E}">
        <p14:creationId xmlns:p14="http://schemas.microsoft.com/office/powerpoint/2010/main" val="2461927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09C4A-7888-DE00-6947-3B75E84F03E1}"/>
              </a:ext>
            </a:extLst>
          </p:cNvPr>
          <p:cNvSpPr>
            <a:spLocks noGrp="1"/>
          </p:cNvSpPr>
          <p:nvPr>
            <p:ph type="title"/>
          </p:nvPr>
        </p:nvSpPr>
        <p:spPr>
          <a:xfrm>
            <a:off x="645778" y="0"/>
            <a:ext cx="10058400" cy="761072"/>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5.2 Présentation des documents</a:t>
            </a:r>
            <a:endParaRPr lang="fr-DZ" sz="7200" dirty="0"/>
          </a:p>
        </p:txBody>
      </p:sp>
      <p:sp>
        <p:nvSpPr>
          <p:cNvPr id="3" name="Espace réservé du contenu 2">
            <a:extLst>
              <a:ext uri="{FF2B5EF4-FFF2-40B4-BE49-F238E27FC236}">
                <a16:creationId xmlns:a16="http://schemas.microsoft.com/office/drawing/2014/main" id="{27C3022D-A0A6-1575-121C-C6889529BA6E}"/>
              </a:ext>
            </a:extLst>
          </p:cNvPr>
          <p:cNvSpPr>
            <a:spLocks noGrp="1"/>
          </p:cNvSpPr>
          <p:nvPr>
            <p:ph idx="1"/>
          </p:nvPr>
        </p:nvSpPr>
        <p:spPr>
          <a:xfrm>
            <a:off x="1069848" y="1073426"/>
            <a:ext cx="10058400" cy="5098774"/>
          </a:xfrm>
        </p:spPr>
        <p:txBody>
          <a:bodyPr>
            <a:normAutofit/>
          </a:bodyPr>
          <a:lstStyle/>
          <a:p>
            <a:pPr lvl="0" rtl="0">
              <a:lnSpc>
                <a:spcPct val="115000"/>
              </a:lnSpc>
              <a:spcAft>
                <a:spcPts val="800"/>
              </a:spcAft>
              <a:buFont typeface="Wingdings" panose="05000000000000000000" pitchFamily="2" charset="2"/>
              <a:buChar char="q"/>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Thèse de doctorat</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Auteur : Nom de l'auteur de la thèse.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Titre de la thèse : En italique ou en caractères gras.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Type de thèse : Indiquez s'il s'agit d'une thèse de doctorat, de master, etc.</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Université : Nom de l'université où la thèse a été soutenue.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Année : L'année de la soutenance de la thèse.</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800"/>
              </a:spcAft>
            </a:pPr>
            <a:r>
              <a:rPr lang="fr-DZ" sz="1800" kern="100" dirty="0">
                <a:effectLst/>
                <a:latin typeface="Arial" panose="020B0604020202020204" pitchFamily="34" charset="0"/>
                <a:ea typeface="Calibri" panose="020F0502020204030204" pitchFamily="34" charset="0"/>
                <a:cs typeface="Arial" panose="020B0604020202020204" pitchFamily="34" charset="0"/>
              </a:rPr>
              <a:t>Exemple : Anderson, Maria. Analyse des Méthodes de Prévention du Paludisme en Afrique Subsaharienne. Thèse de doctorat, Université de Paris, 2018.</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DZ" dirty="0"/>
          </a:p>
        </p:txBody>
      </p:sp>
      <p:sp>
        <p:nvSpPr>
          <p:cNvPr id="4" name="Espace réservé de la date 3">
            <a:extLst>
              <a:ext uri="{FF2B5EF4-FFF2-40B4-BE49-F238E27FC236}">
                <a16:creationId xmlns:a16="http://schemas.microsoft.com/office/drawing/2014/main" id="{7AAB9064-3639-99F5-60A5-0E6C3CF1AA9A}"/>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F45119D1-3FC7-95C1-78EB-52A9317EAFF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9FFF768-C340-E4C5-9C87-5DC904DCCE79}"/>
              </a:ext>
            </a:extLst>
          </p:cNvPr>
          <p:cNvSpPr>
            <a:spLocks noGrp="1"/>
          </p:cNvSpPr>
          <p:nvPr>
            <p:ph type="sldNum" sz="quarter" idx="12"/>
          </p:nvPr>
        </p:nvSpPr>
        <p:spPr/>
        <p:txBody>
          <a:bodyPr/>
          <a:lstStyle/>
          <a:p>
            <a:fld id="{8DB3BFF6-A516-4EF8-A7EC-AC6AFD743F44}" type="slidenum">
              <a:rPr lang="fr-DZ" smtClean="0"/>
              <a:t>29</a:t>
            </a:fld>
            <a:endParaRPr lang="fr-DZ"/>
          </a:p>
        </p:txBody>
      </p:sp>
    </p:spTree>
    <p:extLst>
      <p:ext uri="{BB962C8B-B14F-4D97-AF65-F5344CB8AC3E}">
        <p14:creationId xmlns:p14="http://schemas.microsoft.com/office/powerpoint/2010/main" val="763558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11793C-EDC4-5FE2-F72D-6AB8C0C8794B}"/>
              </a:ext>
            </a:extLst>
          </p:cNvPr>
          <p:cNvSpPr>
            <a:spLocks noGrp="1"/>
          </p:cNvSpPr>
          <p:nvPr>
            <p:ph type="title"/>
          </p:nvPr>
        </p:nvSpPr>
        <p:spPr>
          <a:xfrm>
            <a:off x="433743" y="0"/>
            <a:ext cx="10058400" cy="853838"/>
          </a:xfrm>
        </p:spPr>
        <p:txBody>
          <a:bodyPr>
            <a:normAutofit/>
          </a:bodyPr>
          <a:lstStyle/>
          <a:p>
            <a:r>
              <a:rPr lang="fr-FR" sz="28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4.1 </a:t>
            </a:r>
            <a:r>
              <a:rPr lang="fr-DZ" sz="28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Organisation du travail</a:t>
            </a:r>
            <a:endParaRPr lang="fr-DZ" sz="7200" b="1" dirty="0">
              <a:solidFill>
                <a:srgbClr val="00B050"/>
              </a:solidFill>
              <a:latin typeface="Arial" panose="020B0604020202020204" pitchFamily="34" charset="0"/>
              <a:cs typeface="Arial" panose="020B0604020202020204" pitchFamily="34" charset="0"/>
            </a:endParaRPr>
          </a:p>
        </p:txBody>
      </p:sp>
      <p:sp>
        <p:nvSpPr>
          <p:cNvPr id="3" name="Espace réservé de la date 2">
            <a:extLst>
              <a:ext uri="{FF2B5EF4-FFF2-40B4-BE49-F238E27FC236}">
                <a16:creationId xmlns:a16="http://schemas.microsoft.com/office/drawing/2014/main" id="{D44AD9E4-59BA-90FA-778F-B64A600A33E5}"/>
              </a:ext>
            </a:extLst>
          </p:cNvPr>
          <p:cNvSpPr>
            <a:spLocks noGrp="1"/>
          </p:cNvSpPr>
          <p:nvPr>
            <p:ph type="dt" sz="half" idx="10"/>
          </p:nvPr>
        </p:nvSpPr>
        <p:spPr/>
        <p:txBody>
          <a:bodyPr/>
          <a:lstStyle/>
          <a:p>
            <a:fld id="{C01B2C59-D572-4863-B3AF-58D6277125AF}" type="datetime1">
              <a:rPr lang="fr-DZ" smtClean="0"/>
              <a:t>26/10/2023</a:t>
            </a:fld>
            <a:endParaRPr lang="fr-DZ"/>
          </a:p>
        </p:txBody>
      </p:sp>
      <p:sp>
        <p:nvSpPr>
          <p:cNvPr id="4" name="Espace réservé du pied de page 3">
            <a:extLst>
              <a:ext uri="{FF2B5EF4-FFF2-40B4-BE49-F238E27FC236}">
                <a16:creationId xmlns:a16="http://schemas.microsoft.com/office/drawing/2014/main" id="{2975444B-050F-D957-346D-A83F9D68A99E}"/>
              </a:ext>
            </a:extLst>
          </p:cNvPr>
          <p:cNvSpPr>
            <a:spLocks noGrp="1"/>
          </p:cNvSpPr>
          <p:nvPr>
            <p:ph type="ftr" sz="quarter" idx="11"/>
          </p:nvPr>
        </p:nvSpPr>
        <p:spPr/>
        <p:txBody>
          <a:bodyPr/>
          <a:lstStyle/>
          <a:p>
            <a:r>
              <a:rPr lang="fr-FR"/>
              <a:t>Dr Saidi Farah</a:t>
            </a:r>
            <a:endParaRPr lang="fr-DZ"/>
          </a:p>
        </p:txBody>
      </p:sp>
      <p:sp>
        <p:nvSpPr>
          <p:cNvPr id="5" name="Espace réservé du numéro de diapositive 4">
            <a:extLst>
              <a:ext uri="{FF2B5EF4-FFF2-40B4-BE49-F238E27FC236}">
                <a16:creationId xmlns:a16="http://schemas.microsoft.com/office/drawing/2014/main" id="{E156280C-B701-7B7C-15BF-1BE130F2E558}"/>
              </a:ext>
            </a:extLst>
          </p:cNvPr>
          <p:cNvSpPr>
            <a:spLocks noGrp="1"/>
          </p:cNvSpPr>
          <p:nvPr>
            <p:ph type="sldNum" sz="quarter" idx="12"/>
          </p:nvPr>
        </p:nvSpPr>
        <p:spPr/>
        <p:txBody>
          <a:bodyPr/>
          <a:lstStyle/>
          <a:p>
            <a:fld id="{8DB3BFF6-A516-4EF8-A7EC-AC6AFD743F44}" type="slidenum">
              <a:rPr lang="fr-DZ" smtClean="0"/>
              <a:t>3</a:t>
            </a:fld>
            <a:endParaRPr lang="fr-DZ"/>
          </a:p>
        </p:txBody>
      </p:sp>
      <p:sp>
        <p:nvSpPr>
          <p:cNvPr id="6" name="ZoneTexte 5">
            <a:extLst>
              <a:ext uri="{FF2B5EF4-FFF2-40B4-BE49-F238E27FC236}">
                <a16:creationId xmlns:a16="http://schemas.microsoft.com/office/drawing/2014/main" id="{70BF4C0C-8DAE-3FFD-8433-622C0C04DED2}"/>
              </a:ext>
            </a:extLst>
          </p:cNvPr>
          <p:cNvSpPr txBox="1"/>
          <p:nvPr/>
        </p:nvSpPr>
        <p:spPr>
          <a:xfrm>
            <a:off x="433744" y="853838"/>
            <a:ext cx="11148656" cy="5563831"/>
          </a:xfrm>
          <a:prstGeom prst="rect">
            <a:avLst/>
          </a:prstGeom>
          <a:noFill/>
        </p:spPr>
        <p:txBody>
          <a:bodyPr wrap="square" rtlCol="0">
            <a:spAutoFit/>
          </a:bodyPr>
          <a:lstStyle/>
          <a:p>
            <a:pPr marL="342900" lvl="0" indent="-342900" rtl="0">
              <a:lnSpc>
                <a:spcPct val="150000"/>
              </a:lnSpc>
              <a:buFont typeface="+mj-lt"/>
              <a:buAutoNum type="arabicPeriod"/>
            </a:pPr>
            <a:r>
              <a:rPr lang="fr-DZ" sz="2400" b="1" kern="100" dirty="0">
                <a:effectLst/>
                <a:latin typeface="Arial" panose="020B0604020202020204" pitchFamily="34" charset="0"/>
                <a:ea typeface="Calibri" panose="020F0502020204030204" pitchFamily="34" charset="0"/>
                <a:cs typeface="Arial" panose="020B0604020202020204" pitchFamily="34" charset="0"/>
              </a:rPr>
              <a:t>Planification</a:t>
            </a:r>
            <a:r>
              <a:rPr lang="fr-DZ" sz="2400" kern="100" dirty="0">
                <a:effectLst/>
                <a:latin typeface="Arial" panose="020B0604020202020204" pitchFamily="34" charset="0"/>
                <a:ea typeface="Calibri" panose="020F0502020204030204" pitchFamily="34" charset="0"/>
                <a:cs typeface="Arial" panose="020B0604020202020204" pitchFamily="34" charset="0"/>
              </a:rPr>
              <a:t> : Identifiez vos objectifs, les étapes intermédiaires, les délais, les ressources nécessaires, et créez un calendrier si possible.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a:pPr>
            <a:r>
              <a:rPr lang="fr-DZ" sz="2400" b="1" kern="100" dirty="0">
                <a:effectLst/>
                <a:latin typeface="Arial" panose="020B0604020202020204" pitchFamily="34" charset="0"/>
                <a:ea typeface="Calibri" panose="020F0502020204030204" pitchFamily="34" charset="0"/>
                <a:cs typeface="Arial" panose="020B0604020202020204" pitchFamily="34" charset="0"/>
              </a:rPr>
              <a:t>Priorisation </a:t>
            </a:r>
            <a:r>
              <a:rPr lang="fr-DZ" sz="2400" kern="100" dirty="0">
                <a:effectLst/>
                <a:latin typeface="Arial" panose="020B0604020202020204" pitchFamily="34" charset="0"/>
                <a:ea typeface="Calibri" panose="020F0502020204030204" pitchFamily="34" charset="0"/>
                <a:cs typeface="Arial" panose="020B0604020202020204" pitchFamily="34" charset="0"/>
              </a:rPr>
              <a:t>: Hiérarchisez vos tâches en fonction de leur importance et de leur urgence.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a:pPr>
            <a:r>
              <a:rPr lang="fr-DZ" sz="2400" b="1" kern="100" dirty="0">
                <a:effectLst/>
                <a:latin typeface="Arial" panose="020B0604020202020204" pitchFamily="34" charset="0"/>
                <a:ea typeface="Calibri" panose="020F0502020204030204" pitchFamily="34" charset="0"/>
                <a:cs typeface="Arial" panose="020B0604020202020204" pitchFamily="34" charset="0"/>
              </a:rPr>
              <a:t>Gestion du temps</a:t>
            </a:r>
            <a:r>
              <a:rPr lang="fr-DZ" sz="2400" kern="100" dirty="0">
                <a:effectLst/>
                <a:latin typeface="Arial" panose="020B0604020202020204" pitchFamily="34" charset="0"/>
                <a:ea typeface="Calibri" panose="020F0502020204030204" pitchFamily="34" charset="0"/>
                <a:cs typeface="Arial" panose="020B0604020202020204" pitchFamily="34" charset="0"/>
              </a:rPr>
              <a:t> : Allouez du temps spécifique à chaque tâche et respectez vos échéances.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a:pPr>
            <a:r>
              <a:rPr lang="fr-DZ" sz="2400" b="1" kern="100" dirty="0">
                <a:effectLst/>
                <a:latin typeface="Arial" panose="020B0604020202020204" pitchFamily="34" charset="0"/>
                <a:ea typeface="Calibri" panose="020F0502020204030204" pitchFamily="34" charset="0"/>
                <a:cs typeface="Arial" panose="020B0604020202020204" pitchFamily="34" charset="0"/>
              </a:rPr>
              <a:t>Définition des objectifs</a:t>
            </a:r>
            <a:r>
              <a:rPr lang="fr-DZ" sz="2400" kern="100" dirty="0">
                <a:effectLst/>
                <a:latin typeface="Arial" panose="020B0604020202020204" pitchFamily="34" charset="0"/>
                <a:ea typeface="Calibri" panose="020F0502020204030204" pitchFamily="34" charset="0"/>
                <a:cs typeface="Arial" panose="020B0604020202020204" pitchFamily="34" charset="0"/>
              </a:rPr>
              <a:t> : Fixez-vous des objectifs spécifiques, mesurables, atteignables, pertinents et temporellement définis.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a:pPr>
            <a:r>
              <a:rPr lang="fr-DZ" sz="2400" b="1" kern="100" dirty="0">
                <a:effectLst/>
                <a:latin typeface="Arial" panose="020B0604020202020204" pitchFamily="34" charset="0"/>
                <a:ea typeface="Calibri" panose="020F0502020204030204" pitchFamily="34" charset="0"/>
                <a:cs typeface="Arial" panose="020B0604020202020204" pitchFamily="34" charset="0"/>
              </a:rPr>
              <a:t>Évitement des distractions</a:t>
            </a:r>
            <a:r>
              <a:rPr lang="fr-DZ" sz="2400" kern="100" dirty="0">
                <a:effectLst/>
                <a:latin typeface="Arial" panose="020B0604020202020204" pitchFamily="34" charset="0"/>
                <a:ea typeface="Calibri" panose="020F0502020204030204" pitchFamily="34" charset="0"/>
                <a:cs typeface="Arial" panose="020B0604020202020204" pitchFamily="34" charset="0"/>
              </a:rPr>
              <a:t> : Identifiez les facteurs qui peuvent vous distraire et essayez de les minimiser.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8843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5FD44C-D453-D906-FEAB-E3B220B9D5C6}"/>
              </a:ext>
            </a:extLst>
          </p:cNvPr>
          <p:cNvSpPr>
            <a:spLocks noGrp="1"/>
          </p:cNvSpPr>
          <p:nvPr>
            <p:ph type="title"/>
          </p:nvPr>
        </p:nvSpPr>
        <p:spPr>
          <a:xfrm>
            <a:off x="897570" y="0"/>
            <a:ext cx="10058400" cy="867090"/>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5.3 Citation des sources</a:t>
            </a:r>
            <a:endParaRPr lang="fr-DZ" sz="7200" dirty="0"/>
          </a:p>
        </p:txBody>
      </p:sp>
      <p:sp>
        <p:nvSpPr>
          <p:cNvPr id="3" name="Espace réservé du contenu 2">
            <a:extLst>
              <a:ext uri="{FF2B5EF4-FFF2-40B4-BE49-F238E27FC236}">
                <a16:creationId xmlns:a16="http://schemas.microsoft.com/office/drawing/2014/main" id="{24257C32-1F4D-B421-0542-28DF56EB7251}"/>
              </a:ext>
            </a:extLst>
          </p:cNvPr>
          <p:cNvSpPr>
            <a:spLocks noGrp="1"/>
          </p:cNvSpPr>
          <p:nvPr>
            <p:ph idx="1"/>
          </p:nvPr>
        </p:nvSpPr>
        <p:spPr>
          <a:xfrm>
            <a:off x="897570" y="1126434"/>
            <a:ext cx="10058400" cy="5247861"/>
          </a:xfrm>
        </p:spPr>
        <p:txBody>
          <a:bodyPr>
            <a:normAutofit/>
          </a:bodyPr>
          <a:lstStyle/>
          <a:p>
            <a:r>
              <a:rPr lang="fr-DZ" sz="2400" b="1" dirty="0">
                <a:solidFill>
                  <a:srgbClr val="C45911"/>
                </a:solidFill>
                <a:effectLst/>
                <a:latin typeface="Arial" panose="020B0604020202020204" pitchFamily="34" charset="0"/>
                <a:ea typeface="Calibri" panose="020F0502020204030204" pitchFamily="34" charset="0"/>
              </a:rPr>
              <a:t>Citation en texte</a:t>
            </a:r>
            <a:r>
              <a:rPr lang="fr-DZ" sz="2400" dirty="0">
                <a:solidFill>
                  <a:srgbClr val="C45911"/>
                </a:solidFill>
                <a:effectLst/>
                <a:latin typeface="Arial" panose="020B0604020202020204" pitchFamily="34" charset="0"/>
                <a:ea typeface="Calibri" panose="020F0502020204030204" pitchFamily="34" charset="0"/>
              </a:rPr>
              <a:t> </a:t>
            </a:r>
            <a:r>
              <a:rPr lang="fr-DZ" sz="2400" dirty="0">
                <a:effectLst/>
                <a:latin typeface="Arial" panose="020B0604020202020204" pitchFamily="34" charset="0"/>
                <a:ea typeface="Calibri" panose="020F0502020204030204" pitchFamily="34" charset="0"/>
              </a:rPr>
              <a:t>: Chaque fois que vous utilisez des informations, des idées ou des citations provenant d'une source externe, citez cette source directement dans le texte de votre travail. </a:t>
            </a:r>
            <a:endParaRPr lang="fr-FR" sz="2400" dirty="0">
              <a:effectLst/>
              <a:latin typeface="Arial" panose="020B0604020202020204" pitchFamily="34" charset="0"/>
              <a:ea typeface="Calibri" panose="020F0502020204030204" pitchFamily="34" charset="0"/>
            </a:endParaRPr>
          </a:p>
          <a:p>
            <a:r>
              <a:rPr lang="fr-DZ" sz="2400" b="1" dirty="0">
                <a:solidFill>
                  <a:srgbClr val="C45911"/>
                </a:solidFill>
                <a:effectLst/>
                <a:latin typeface="Arial" panose="020B0604020202020204" pitchFamily="34" charset="0"/>
                <a:ea typeface="Calibri" panose="020F0502020204030204" pitchFamily="34" charset="0"/>
              </a:rPr>
              <a:t>Guillemets pour les citations directes</a:t>
            </a:r>
            <a:r>
              <a:rPr lang="fr-DZ" sz="2400" dirty="0">
                <a:solidFill>
                  <a:srgbClr val="C45911"/>
                </a:solidFill>
                <a:effectLst/>
                <a:latin typeface="Arial" panose="020B0604020202020204" pitchFamily="34" charset="0"/>
                <a:ea typeface="Calibri" panose="020F0502020204030204" pitchFamily="34" charset="0"/>
              </a:rPr>
              <a:t> </a:t>
            </a:r>
            <a:r>
              <a:rPr lang="fr-DZ" sz="2400" dirty="0">
                <a:effectLst/>
                <a:latin typeface="Arial" panose="020B0604020202020204" pitchFamily="34" charset="0"/>
                <a:ea typeface="Calibri" panose="020F0502020204030204" pitchFamily="34" charset="0"/>
              </a:rPr>
              <a:t>: Si vous incluez une citation directe, mettez le passage entre guillemets pour indiquer clairement que vous utilisez les mots exacts de l'auteur. </a:t>
            </a:r>
            <a:endParaRPr lang="fr-FR" sz="2400" dirty="0">
              <a:effectLst/>
              <a:latin typeface="Arial" panose="020B0604020202020204" pitchFamily="34" charset="0"/>
              <a:ea typeface="Calibri" panose="020F0502020204030204" pitchFamily="34" charset="0"/>
            </a:endParaRPr>
          </a:p>
          <a:p>
            <a:r>
              <a:rPr lang="fr-DZ" sz="2400" b="1" dirty="0">
                <a:solidFill>
                  <a:srgbClr val="C45911"/>
                </a:solidFill>
                <a:effectLst/>
                <a:latin typeface="Arial" panose="020B0604020202020204" pitchFamily="34" charset="0"/>
                <a:ea typeface="Calibri" panose="020F0502020204030204" pitchFamily="34" charset="0"/>
              </a:rPr>
              <a:t>Liste des références</a:t>
            </a:r>
            <a:r>
              <a:rPr lang="fr-DZ" sz="2400" dirty="0">
                <a:solidFill>
                  <a:srgbClr val="C45911"/>
                </a:solidFill>
                <a:effectLst/>
                <a:latin typeface="Arial" panose="020B0604020202020204" pitchFamily="34" charset="0"/>
                <a:ea typeface="Calibri" panose="020F0502020204030204" pitchFamily="34" charset="0"/>
              </a:rPr>
              <a:t> </a:t>
            </a:r>
            <a:r>
              <a:rPr lang="fr-DZ" sz="2400" dirty="0">
                <a:effectLst/>
                <a:latin typeface="Arial" panose="020B0604020202020204" pitchFamily="34" charset="0"/>
                <a:ea typeface="Calibri" panose="020F0502020204030204" pitchFamily="34" charset="0"/>
              </a:rPr>
              <a:t>: À la fin de votre document, créez une liste de références qui répertorie toutes les sources que vous avez utilisées. </a:t>
            </a:r>
            <a:endParaRPr lang="fr-FR" sz="2400" dirty="0">
              <a:effectLst/>
              <a:latin typeface="Arial" panose="020B0604020202020204" pitchFamily="34" charset="0"/>
              <a:ea typeface="Calibri" panose="020F0502020204030204" pitchFamily="34" charset="0"/>
            </a:endParaRPr>
          </a:p>
          <a:p>
            <a:r>
              <a:rPr lang="fr-DZ" sz="2400" b="1" kern="100" dirty="0">
                <a:solidFill>
                  <a:srgbClr val="C45911"/>
                </a:solidFill>
                <a:effectLst/>
                <a:latin typeface="Arial" panose="020B0604020202020204" pitchFamily="34" charset="0"/>
                <a:ea typeface="Calibri" panose="020F0502020204030204" pitchFamily="34" charset="0"/>
                <a:cs typeface="Arial" panose="020B0604020202020204" pitchFamily="34" charset="0"/>
              </a:rPr>
              <a:t>Citer des sources variées</a:t>
            </a:r>
            <a:r>
              <a:rPr lang="fr-DZ" sz="2400" kern="100" dirty="0">
                <a:solidFill>
                  <a:srgbClr val="C45911"/>
                </a:solidFill>
                <a:effectLst/>
                <a:latin typeface="Arial" panose="020B0604020202020204" pitchFamily="34" charset="0"/>
                <a:ea typeface="Calibri" panose="020F0502020204030204" pitchFamily="34" charset="0"/>
                <a:cs typeface="Arial" panose="020B0604020202020204" pitchFamily="34" charset="0"/>
              </a:rPr>
              <a:t> </a:t>
            </a:r>
            <a:r>
              <a:rPr lang="fr-DZ" sz="2400" kern="100" dirty="0">
                <a:effectLst/>
                <a:latin typeface="Arial" panose="020B0604020202020204" pitchFamily="34" charset="0"/>
                <a:ea typeface="Calibri" panose="020F0502020204030204" pitchFamily="34" charset="0"/>
                <a:cs typeface="Arial" panose="020B0604020202020204" pitchFamily="34" charset="0"/>
              </a:rPr>
              <a:t>: Ne citez pas uniquement des livres. Utilisez une variété de sources, y compris des articles de revues, des sites web, des rapports, etc., en fonction de leur pertinence pour votre sujet.</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F6922F26-552B-2ADC-6F97-3991BDFF53DC}"/>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6F95B282-B212-CA2C-EE0E-D0EEDC7E5B80}"/>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2A65F96E-D97C-E708-D4AA-2B5DA944C060}"/>
              </a:ext>
            </a:extLst>
          </p:cNvPr>
          <p:cNvSpPr>
            <a:spLocks noGrp="1"/>
          </p:cNvSpPr>
          <p:nvPr>
            <p:ph type="sldNum" sz="quarter" idx="12"/>
          </p:nvPr>
        </p:nvSpPr>
        <p:spPr/>
        <p:txBody>
          <a:bodyPr/>
          <a:lstStyle/>
          <a:p>
            <a:fld id="{8DB3BFF6-A516-4EF8-A7EC-AC6AFD743F44}" type="slidenum">
              <a:rPr lang="fr-DZ" smtClean="0"/>
              <a:t>30</a:t>
            </a:fld>
            <a:endParaRPr lang="fr-DZ"/>
          </a:p>
        </p:txBody>
      </p:sp>
    </p:spTree>
    <p:extLst>
      <p:ext uri="{BB962C8B-B14F-4D97-AF65-F5344CB8AC3E}">
        <p14:creationId xmlns:p14="http://schemas.microsoft.com/office/powerpoint/2010/main" val="1516350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C5D2080-24D3-3222-8168-D4605D3A3D37}"/>
              </a:ext>
            </a:extLst>
          </p:cNvPr>
          <p:cNvSpPr>
            <a:spLocks noGrp="1"/>
          </p:cNvSpPr>
          <p:nvPr>
            <p:ph idx="1"/>
          </p:nvPr>
        </p:nvSpPr>
        <p:spPr>
          <a:xfrm>
            <a:off x="897570" y="1180503"/>
            <a:ext cx="10058400" cy="4411913"/>
          </a:xfrm>
        </p:spPr>
        <p:txBody>
          <a:bodyPr>
            <a:normAutofit/>
          </a:bodyPr>
          <a:lstStyle/>
          <a:p>
            <a:pPr>
              <a:lnSpc>
                <a:spcPct val="150000"/>
              </a:lnSpc>
            </a:pPr>
            <a:r>
              <a:rPr lang="fr-DZ" sz="2400" b="1" dirty="0">
                <a:solidFill>
                  <a:srgbClr val="C45911"/>
                </a:solidFill>
                <a:effectLst/>
                <a:latin typeface="Arial" panose="020B0604020202020204" pitchFamily="34" charset="0"/>
                <a:ea typeface="Calibri" panose="020F0502020204030204" pitchFamily="34" charset="0"/>
              </a:rPr>
              <a:t>Éviter le plagiat</a:t>
            </a:r>
            <a:r>
              <a:rPr lang="fr-DZ" sz="2400" dirty="0">
                <a:solidFill>
                  <a:srgbClr val="C45911"/>
                </a:solidFill>
                <a:effectLst/>
                <a:latin typeface="Arial" panose="020B0604020202020204" pitchFamily="34" charset="0"/>
                <a:ea typeface="Calibri" panose="020F0502020204030204" pitchFamily="34" charset="0"/>
              </a:rPr>
              <a:t> </a:t>
            </a:r>
            <a:r>
              <a:rPr lang="fr-DZ" sz="2400" dirty="0">
                <a:effectLst/>
                <a:latin typeface="Arial" panose="020B0604020202020204" pitchFamily="34" charset="0"/>
                <a:ea typeface="Calibri" panose="020F0502020204030204" pitchFamily="34" charset="0"/>
              </a:rPr>
              <a:t>: Soyez attentif pour éviter le plagiat. </a:t>
            </a:r>
            <a:endParaRPr lang="fr-FR" sz="2400" dirty="0">
              <a:effectLst/>
              <a:latin typeface="Arial" panose="020B0604020202020204" pitchFamily="34" charset="0"/>
              <a:ea typeface="Calibri" panose="020F0502020204030204" pitchFamily="34" charset="0"/>
            </a:endParaRPr>
          </a:p>
          <a:p>
            <a:pPr>
              <a:lnSpc>
                <a:spcPct val="150000"/>
              </a:lnSpc>
            </a:pPr>
            <a:r>
              <a:rPr lang="fr-DZ" sz="2400" b="1" kern="100" dirty="0">
                <a:solidFill>
                  <a:srgbClr val="C45911"/>
                </a:solidFill>
                <a:effectLst/>
                <a:latin typeface="Arial" panose="020B0604020202020204" pitchFamily="34" charset="0"/>
                <a:ea typeface="Calibri" panose="020F0502020204030204" pitchFamily="34" charset="0"/>
                <a:cs typeface="Arial" panose="020B0604020202020204" pitchFamily="34" charset="0"/>
              </a:rPr>
              <a:t>Citer les sources indirectes</a:t>
            </a:r>
            <a:r>
              <a:rPr lang="fr-DZ" sz="2400" kern="100" dirty="0">
                <a:solidFill>
                  <a:srgbClr val="C45911"/>
                </a:solidFill>
                <a:effectLst/>
                <a:latin typeface="Arial" panose="020B0604020202020204" pitchFamily="34" charset="0"/>
                <a:ea typeface="Calibri" panose="020F0502020204030204" pitchFamily="34" charset="0"/>
                <a:cs typeface="Arial" panose="020B0604020202020204" pitchFamily="34" charset="0"/>
              </a:rPr>
              <a:t> </a:t>
            </a:r>
            <a:r>
              <a:rPr lang="fr-DZ" sz="2400" kern="100" dirty="0">
                <a:effectLst/>
                <a:latin typeface="Arial" panose="020B0604020202020204" pitchFamily="34" charset="0"/>
                <a:ea typeface="Calibri" panose="020F0502020204030204" pitchFamily="34" charset="0"/>
                <a:cs typeface="Arial" panose="020B0604020202020204" pitchFamily="34" charset="0"/>
              </a:rPr>
              <a:t>: Si vous utilisez une source citée dans une autre source (source secondaire), assurez-vous de citer à la fois la source originale et la source intermédiaire pour la transparence.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fr-DZ" sz="2400" b="1" dirty="0">
                <a:solidFill>
                  <a:srgbClr val="C45911"/>
                </a:solidFill>
                <a:effectLst/>
                <a:latin typeface="Arial" panose="020B0604020202020204" pitchFamily="34" charset="0"/>
                <a:ea typeface="Calibri" panose="020F0502020204030204" pitchFamily="34" charset="0"/>
              </a:rPr>
              <a:t>Vérification de la précision</a:t>
            </a:r>
            <a:r>
              <a:rPr lang="fr-DZ" sz="2400" dirty="0">
                <a:solidFill>
                  <a:srgbClr val="C45911"/>
                </a:solidFill>
                <a:effectLst/>
                <a:latin typeface="Arial" panose="020B0604020202020204" pitchFamily="34" charset="0"/>
                <a:ea typeface="Calibri" panose="020F0502020204030204" pitchFamily="34" charset="0"/>
              </a:rPr>
              <a:t> </a:t>
            </a:r>
            <a:r>
              <a:rPr lang="fr-DZ" sz="2400" dirty="0">
                <a:effectLst/>
                <a:latin typeface="Arial" panose="020B0604020202020204" pitchFamily="34" charset="0"/>
                <a:ea typeface="Calibri" panose="020F0502020204030204" pitchFamily="34" charset="0"/>
              </a:rPr>
              <a:t>: Vérifiez attentivement la précision de chaque citation en vérifiant les noms d'auteurs, les titres, les numéros de page et les autres détails. </a:t>
            </a:r>
            <a:endParaRPr lang="fr-DZ" sz="4400" dirty="0"/>
          </a:p>
          <a:p>
            <a:pPr marL="0" indent="0">
              <a:buNone/>
            </a:pPr>
            <a:endParaRPr lang="fr-DZ" dirty="0"/>
          </a:p>
        </p:txBody>
      </p:sp>
      <p:sp>
        <p:nvSpPr>
          <p:cNvPr id="4" name="Espace réservé de la date 3">
            <a:extLst>
              <a:ext uri="{FF2B5EF4-FFF2-40B4-BE49-F238E27FC236}">
                <a16:creationId xmlns:a16="http://schemas.microsoft.com/office/drawing/2014/main" id="{F4247449-9617-D39E-7A55-870E1FBB991D}"/>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704ED22A-898E-7FA9-B0CD-5554BFEF8158}"/>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F62567EC-E653-0A2A-823A-2A6F90ED006C}"/>
              </a:ext>
            </a:extLst>
          </p:cNvPr>
          <p:cNvSpPr>
            <a:spLocks noGrp="1"/>
          </p:cNvSpPr>
          <p:nvPr>
            <p:ph type="sldNum" sz="quarter" idx="12"/>
          </p:nvPr>
        </p:nvSpPr>
        <p:spPr/>
        <p:txBody>
          <a:bodyPr/>
          <a:lstStyle/>
          <a:p>
            <a:fld id="{8DB3BFF6-A516-4EF8-A7EC-AC6AFD743F44}" type="slidenum">
              <a:rPr lang="fr-DZ" smtClean="0"/>
              <a:t>31</a:t>
            </a:fld>
            <a:endParaRPr lang="fr-DZ"/>
          </a:p>
        </p:txBody>
      </p:sp>
      <p:sp>
        <p:nvSpPr>
          <p:cNvPr id="7" name="Titre 1">
            <a:extLst>
              <a:ext uri="{FF2B5EF4-FFF2-40B4-BE49-F238E27FC236}">
                <a16:creationId xmlns:a16="http://schemas.microsoft.com/office/drawing/2014/main" id="{1510E3C6-4A79-2FF7-8142-D373EA1B820F}"/>
              </a:ext>
            </a:extLst>
          </p:cNvPr>
          <p:cNvSpPr>
            <a:spLocks noGrp="1"/>
          </p:cNvSpPr>
          <p:nvPr>
            <p:ph type="title"/>
          </p:nvPr>
        </p:nvSpPr>
        <p:spPr>
          <a:xfrm>
            <a:off x="897570" y="0"/>
            <a:ext cx="10058400" cy="867090"/>
          </a:xfrm>
        </p:spPr>
        <p:txBody>
          <a:bodyPr>
            <a:normAutofit/>
          </a:bodyPr>
          <a:lstStyle/>
          <a:p>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5.3 Citation des sources</a:t>
            </a:r>
            <a:endParaRPr lang="fr-DZ" sz="7200" dirty="0"/>
          </a:p>
        </p:txBody>
      </p:sp>
    </p:spTree>
    <p:extLst>
      <p:ext uri="{BB962C8B-B14F-4D97-AF65-F5344CB8AC3E}">
        <p14:creationId xmlns:p14="http://schemas.microsoft.com/office/powerpoint/2010/main" val="2066259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11793C-EDC4-5FE2-F72D-6AB8C0C8794B}"/>
              </a:ext>
            </a:extLst>
          </p:cNvPr>
          <p:cNvSpPr>
            <a:spLocks noGrp="1"/>
          </p:cNvSpPr>
          <p:nvPr>
            <p:ph type="title"/>
          </p:nvPr>
        </p:nvSpPr>
        <p:spPr>
          <a:xfrm>
            <a:off x="433743" y="0"/>
            <a:ext cx="10058400" cy="853838"/>
          </a:xfrm>
        </p:spPr>
        <p:txBody>
          <a:bodyPr>
            <a:normAutofit/>
          </a:bodyPr>
          <a:lstStyle/>
          <a:p>
            <a:r>
              <a:rPr lang="fr-FR" sz="28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4.1 </a:t>
            </a:r>
            <a:r>
              <a:rPr lang="fr-DZ" sz="28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Organisation du travail</a:t>
            </a:r>
            <a:endParaRPr lang="fr-DZ" sz="7200" b="1" dirty="0">
              <a:solidFill>
                <a:srgbClr val="00B050"/>
              </a:solidFill>
              <a:latin typeface="Arial" panose="020B0604020202020204" pitchFamily="34" charset="0"/>
              <a:cs typeface="Arial" panose="020B0604020202020204" pitchFamily="34" charset="0"/>
            </a:endParaRPr>
          </a:p>
        </p:txBody>
      </p:sp>
      <p:sp>
        <p:nvSpPr>
          <p:cNvPr id="3" name="Espace réservé de la date 2">
            <a:extLst>
              <a:ext uri="{FF2B5EF4-FFF2-40B4-BE49-F238E27FC236}">
                <a16:creationId xmlns:a16="http://schemas.microsoft.com/office/drawing/2014/main" id="{D44AD9E4-59BA-90FA-778F-B64A600A33E5}"/>
              </a:ext>
            </a:extLst>
          </p:cNvPr>
          <p:cNvSpPr>
            <a:spLocks noGrp="1"/>
          </p:cNvSpPr>
          <p:nvPr>
            <p:ph type="dt" sz="half" idx="10"/>
          </p:nvPr>
        </p:nvSpPr>
        <p:spPr/>
        <p:txBody>
          <a:bodyPr/>
          <a:lstStyle/>
          <a:p>
            <a:fld id="{C01B2C59-D572-4863-B3AF-58D6277125AF}" type="datetime1">
              <a:rPr lang="fr-DZ" smtClean="0"/>
              <a:t>26/10/2023</a:t>
            </a:fld>
            <a:endParaRPr lang="fr-DZ"/>
          </a:p>
        </p:txBody>
      </p:sp>
      <p:sp>
        <p:nvSpPr>
          <p:cNvPr id="4" name="Espace réservé du pied de page 3">
            <a:extLst>
              <a:ext uri="{FF2B5EF4-FFF2-40B4-BE49-F238E27FC236}">
                <a16:creationId xmlns:a16="http://schemas.microsoft.com/office/drawing/2014/main" id="{2975444B-050F-D957-346D-A83F9D68A99E}"/>
              </a:ext>
            </a:extLst>
          </p:cNvPr>
          <p:cNvSpPr>
            <a:spLocks noGrp="1"/>
          </p:cNvSpPr>
          <p:nvPr>
            <p:ph type="ftr" sz="quarter" idx="11"/>
          </p:nvPr>
        </p:nvSpPr>
        <p:spPr/>
        <p:txBody>
          <a:bodyPr/>
          <a:lstStyle/>
          <a:p>
            <a:r>
              <a:rPr lang="fr-FR"/>
              <a:t>Dr Saidi Farah</a:t>
            </a:r>
            <a:endParaRPr lang="fr-DZ"/>
          </a:p>
        </p:txBody>
      </p:sp>
      <p:sp>
        <p:nvSpPr>
          <p:cNvPr id="5" name="Espace réservé du numéro de diapositive 4">
            <a:extLst>
              <a:ext uri="{FF2B5EF4-FFF2-40B4-BE49-F238E27FC236}">
                <a16:creationId xmlns:a16="http://schemas.microsoft.com/office/drawing/2014/main" id="{E156280C-B701-7B7C-15BF-1BE130F2E558}"/>
              </a:ext>
            </a:extLst>
          </p:cNvPr>
          <p:cNvSpPr>
            <a:spLocks noGrp="1"/>
          </p:cNvSpPr>
          <p:nvPr>
            <p:ph type="sldNum" sz="quarter" idx="12"/>
          </p:nvPr>
        </p:nvSpPr>
        <p:spPr/>
        <p:txBody>
          <a:bodyPr/>
          <a:lstStyle/>
          <a:p>
            <a:fld id="{8DB3BFF6-A516-4EF8-A7EC-AC6AFD743F44}" type="slidenum">
              <a:rPr lang="fr-DZ" smtClean="0"/>
              <a:t>4</a:t>
            </a:fld>
            <a:endParaRPr lang="fr-DZ"/>
          </a:p>
        </p:txBody>
      </p:sp>
      <p:sp>
        <p:nvSpPr>
          <p:cNvPr id="6" name="ZoneTexte 5">
            <a:extLst>
              <a:ext uri="{FF2B5EF4-FFF2-40B4-BE49-F238E27FC236}">
                <a16:creationId xmlns:a16="http://schemas.microsoft.com/office/drawing/2014/main" id="{70BF4C0C-8DAE-3FFD-8433-622C0C04DED2}"/>
              </a:ext>
            </a:extLst>
          </p:cNvPr>
          <p:cNvSpPr txBox="1"/>
          <p:nvPr/>
        </p:nvSpPr>
        <p:spPr>
          <a:xfrm>
            <a:off x="433744" y="853838"/>
            <a:ext cx="11148656" cy="4464684"/>
          </a:xfrm>
          <a:prstGeom prst="rect">
            <a:avLst/>
          </a:prstGeom>
          <a:noFill/>
        </p:spPr>
        <p:txBody>
          <a:bodyPr wrap="square" rtlCol="0">
            <a:spAutoFit/>
          </a:bodyPr>
          <a:lstStyle/>
          <a:p>
            <a:pPr marL="457200" lvl="0" indent="-457200">
              <a:lnSpc>
                <a:spcPct val="150000"/>
              </a:lnSpc>
              <a:buFont typeface="+mj-lt"/>
              <a:buAutoNum type="arabicPeriod" startAt="6"/>
            </a:pPr>
            <a:r>
              <a:rPr lang="fr-DZ" sz="2400" b="1" kern="100" dirty="0">
                <a:effectLst/>
                <a:latin typeface="Arial" panose="020B0604020202020204" pitchFamily="34" charset="0"/>
                <a:ea typeface="Calibri" panose="020F0502020204030204" pitchFamily="34" charset="0"/>
                <a:cs typeface="Arial" panose="020B0604020202020204" pitchFamily="34" charset="0"/>
              </a:rPr>
              <a:t>Regroupement des tâches</a:t>
            </a:r>
            <a:r>
              <a:rPr lang="fr-DZ" sz="2400" kern="100" dirty="0">
                <a:effectLst/>
                <a:latin typeface="Arial" panose="020B0604020202020204" pitchFamily="34" charset="0"/>
                <a:ea typeface="Calibri" panose="020F0502020204030204" pitchFamily="34" charset="0"/>
                <a:cs typeface="Arial" panose="020B0604020202020204" pitchFamily="34" charset="0"/>
              </a:rPr>
              <a:t> : Organisez des tâches similaires ou connexes pour maximiser votre efficacité.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startAt="6"/>
            </a:pPr>
            <a:r>
              <a:rPr lang="fr-DZ" sz="2400" b="1" kern="100" dirty="0">
                <a:effectLst/>
                <a:latin typeface="Arial" panose="020B0604020202020204" pitchFamily="34" charset="0"/>
                <a:ea typeface="Calibri" panose="020F0502020204030204" pitchFamily="34" charset="0"/>
                <a:cs typeface="Arial" panose="020B0604020202020204" pitchFamily="34" charset="0"/>
              </a:rPr>
              <a:t>Établissement de routines</a:t>
            </a:r>
            <a:r>
              <a:rPr lang="fr-DZ" sz="2400" kern="100" dirty="0">
                <a:effectLst/>
                <a:latin typeface="Arial" panose="020B0604020202020204" pitchFamily="34" charset="0"/>
                <a:ea typeface="Calibri" panose="020F0502020204030204" pitchFamily="34" charset="0"/>
                <a:cs typeface="Arial" panose="020B0604020202020204" pitchFamily="34" charset="0"/>
              </a:rPr>
              <a:t> : Créez des routines pour les tâches récurrentes.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startAt="6"/>
            </a:pPr>
            <a:r>
              <a:rPr lang="fr-DZ" sz="2400" b="1" kern="100" dirty="0">
                <a:effectLst/>
                <a:latin typeface="Arial" panose="020B0604020202020204" pitchFamily="34" charset="0"/>
                <a:ea typeface="Calibri" panose="020F0502020204030204" pitchFamily="34" charset="0"/>
                <a:cs typeface="Arial" panose="020B0604020202020204" pitchFamily="34" charset="0"/>
              </a:rPr>
              <a:t>Évaluation</a:t>
            </a:r>
            <a:r>
              <a:rPr lang="fr-DZ" sz="2400" kern="100" dirty="0">
                <a:effectLst/>
                <a:latin typeface="Arial" panose="020B0604020202020204" pitchFamily="34" charset="0"/>
                <a:ea typeface="Calibri" panose="020F0502020204030204" pitchFamily="34" charset="0"/>
                <a:cs typeface="Arial" panose="020B0604020202020204" pitchFamily="34" charset="0"/>
              </a:rPr>
              <a:t> : Identifiez ce qui fonctionne bien et ce qui peut être amélioré.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buFont typeface="+mj-lt"/>
              <a:buAutoNum type="arabicPeriod" startAt="6"/>
            </a:pPr>
            <a:r>
              <a:rPr lang="fr-DZ" sz="2400" b="1" kern="100" dirty="0">
                <a:effectLst/>
                <a:latin typeface="Arial" panose="020B0604020202020204" pitchFamily="34" charset="0"/>
                <a:ea typeface="Calibri" panose="020F0502020204030204" pitchFamily="34" charset="0"/>
                <a:cs typeface="Arial" panose="020B0604020202020204" pitchFamily="34" charset="0"/>
              </a:rPr>
              <a:t>Flexibilité</a:t>
            </a:r>
            <a:r>
              <a:rPr lang="fr-DZ" sz="2400" kern="100" dirty="0">
                <a:effectLst/>
                <a:latin typeface="Arial" panose="020B0604020202020204" pitchFamily="34" charset="0"/>
                <a:ea typeface="Calibri" panose="020F0502020204030204" pitchFamily="34" charset="0"/>
                <a:cs typeface="Arial" panose="020B0604020202020204" pitchFamily="34" charset="0"/>
              </a:rPr>
              <a:t> : Soyez prêt à adapter votre plan en cas de changements imprévus ou d'urgences.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startAt="6"/>
            </a:pPr>
            <a:r>
              <a:rPr lang="fr-FR" sz="2400" b="1" kern="100" dirty="0">
                <a:effectLst/>
                <a:latin typeface="Arial" panose="020B0604020202020204" pitchFamily="34" charset="0"/>
                <a:ea typeface="Calibri" panose="020F0502020204030204" pitchFamily="34" charset="0"/>
                <a:cs typeface="Arial" panose="020B0604020202020204" pitchFamily="34" charset="0"/>
              </a:rPr>
              <a:t> </a:t>
            </a:r>
            <a:r>
              <a:rPr lang="fr-DZ" sz="2400" b="1" kern="100" dirty="0">
                <a:effectLst/>
                <a:latin typeface="Arial" panose="020B0604020202020204" pitchFamily="34" charset="0"/>
                <a:ea typeface="Calibri" panose="020F0502020204030204" pitchFamily="34" charset="0"/>
                <a:cs typeface="Arial" panose="020B0604020202020204" pitchFamily="34" charset="0"/>
              </a:rPr>
              <a:t>Automatisation et délégation</a:t>
            </a:r>
            <a:r>
              <a:rPr lang="fr-DZ" sz="2400" kern="100" dirty="0">
                <a:effectLst/>
                <a:latin typeface="Arial" panose="020B0604020202020204" pitchFamily="34" charset="0"/>
                <a:ea typeface="Calibri" panose="020F0502020204030204" pitchFamily="34" charset="0"/>
                <a:cs typeface="Arial" panose="020B0604020202020204" pitchFamily="34" charset="0"/>
              </a:rPr>
              <a:t> : </a:t>
            </a:r>
            <a:r>
              <a:rPr lang="fr-FR" sz="2400" kern="100" dirty="0">
                <a:effectLst/>
                <a:latin typeface="Arial" panose="020B0604020202020204" pitchFamily="34" charset="0"/>
                <a:ea typeface="Calibri" panose="020F0502020204030204" pitchFamily="34" charset="0"/>
                <a:cs typeface="Arial" panose="020B0604020202020204" pitchFamily="34" charset="0"/>
              </a:rPr>
              <a:t>A</a:t>
            </a:r>
            <a:r>
              <a:rPr lang="fr-DZ" sz="2400" kern="100" dirty="0" err="1">
                <a:effectLst/>
                <a:latin typeface="Arial" panose="020B0604020202020204" pitchFamily="34" charset="0"/>
                <a:ea typeface="Calibri" panose="020F0502020204030204" pitchFamily="34" charset="0"/>
                <a:cs typeface="Arial" panose="020B0604020202020204" pitchFamily="34" charset="0"/>
              </a:rPr>
              <a:t>utomatisez</a:t>
            </a:r>
            <a:r>
              <a:rPr lang="fr-DZ" sz="2400" kern="100" dirty="0">
                <a:effectLst/>
                <a:latin typeface="Arial" panose="020B0604020202020204" pitchFamily="34" charset="0"/>
                <a:ea typeface="Calibri" panose="020F0502020204030204" pitchFamily="34" charset="0"/>
                <a:cs typeface="Arial" panose="020B0604020202020204" pitchFamily="34" charset="0"/>
              </a:rPr>
              <a:t> les tâches répétitives et envisagez la délégation de certaines responsabilités à d'autres personnes.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3719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78EB28-D23F-4770-9C3D-AABF125E260B}"/>
              </a:ext>
            </a:extLst>
          </p:cNvPr>
          <p:cNvSpPr>
            <a:spLocks noGrp="1"/>
          </p:cNvSpPr>
          <p:nvPr>
            <p:ph type="title"/>
          </p:nvPr>
        </p:nvSpPr>
        <p:spPr>
          <a:xfrm>
            <a:off x="433743" y="0"/>
            <a:ext cx="10058400" cy="959855"/>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4.2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Les questions de départ</a:t>
            </a:r>
            <a:endParaRPr lang="fr-DZ" sz="7200" dirty="0"/>
          </a:p>
        </p:txBody>
      </p:sp>
      <p:sp>
        <p:nvSpPr>
          <p:cNvPr id="4" name="Espace réservé de la date 3">
            <a:extLst>
              <a:ext uri="{FF2B5EF4-FFF2-40B4-BE49-F238E27FC236}">
                <a16:creationId xmlns:a16="http://schemas.microsoft.com/office/drawing/2014/main" id="{DDC87013-9069-82C2-9DD6-FBDBAE642488}"/>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5CFF2971-2250-58C5-7B41-BC18FF511AB2}"/>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7A7D658-B99C-5A1A-E9BC-BB540232B69B}"/>
              </a:ext>
            </a:extLst>
          </p:cNvPr>
          <p:cNvSpPr>
            <a:spLocks noGrp="1"/>
          </p:cNvSpPr>
          <p:nvPr>
            <p:ph type="sldNum" sz="quarter" idx="12"/>
          </p:nvPr>
        </p:nvSpPr>
        <p:spPr/>
        <p:txBody>
          <a:bodyPr/>
          <a:lstStyle/>
          <a:p>
            <a:fld id="{8DB3BFF6-A516-4EF8-A7EC-AC6AFD743F44}" type="slidenum">
              <a:rPr lang="fr-DZ" smtClean="0"/>
              <a:t>5</a:t>
            </a:fld>
            <a:endParaRPr lang="fr-DZ"/>
          </a:p>
        </p:txBody>
      </p:sp>
      <p:sp>
        <p:nvSpPr>
          <p:cNvPr id="7" name="Ellipse 6">
            <a:extLst>
              <a:ext uri="{FF2B5EF4-FFF2-40B4-BE49-F238E27FC236}">
                <a16:creationId xmlns:a16="http://schemas.microsoft.com/office/drawing/2014/main" id="{A6D2EA0D-324B-7A2C-BC85-D82FF19D9734}"/>
              </a:ext>
            </a:extLst>
          </p:cNvPr>
          <p:cNvSpPr/>
          <p:nvPr/>
        </p:nvSpPr>
        <p:spPr>
          <a:xfrm>
            <a:off x="642730" y="1431100"/>
            <a:ext cx="1911892"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Clarté</a:t>
            </a:r>
            <a:endParaRPr lang="fr-DZ" sz="2000" b="1" dirty="0"/>
          </a:p>
        </p:txBody>
      </p:sp>
      <p:sp>
        <p:nvSpPr>
          <p:cNvPr id="12" name="Ellipse 11">
            <a:extLst>
              <a:ext uri="{FF2B5EF4-FFF2-40B4-BE49-F238E27FC236}">
                <a16:creationId xmlns:a16="http://schemas.microsoft.com/office/drawing/2014/main" id="{5C81A6E5-392E-18C2-4801-5535E88DB07C}"/>
              </a:ext>
            </a:extLst>
          </p:cNvPr>
          <p:cNvSpPr/>
          <p:nvPr/>
        </p:nvSpPr>
        <p:spPr>
          <a:xfrm>
            <a:off x="9532488" y="4132495"/>
            <a:ext cx="2098680"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Ouverture</a:t>
            </a:r>
            <a:endParaRPr lang="fr-DZ" sz="2000" dirty="0"/>
          </a:p>
        </p:txBody>
      </p:sp>
      <p:sp>
        <p:nvSpPr>
          <p:cNvPr id="13" name="Ellipse 12">
            <a:extLst>
              <a:ext uri="{FF2B5EF4-FFF2-40B4-BE49-F238E27FC236}">
                <a16:creationId xmlns:a16="http://schemas.microsoft.com/office/drawing/2014/main" id="{8B1AF29E-E626-589A-6C62-3DF288FFB2E1}"/>
              </a:ext>
            </a:extLst>
          </p:cNvPr>
          <p:cNvSpPr/>
          <p:nvPr/>
        </p:nvSpPr>
        <p:spPr>
          <a:xfrm>
            <a:off x="273458" y="3310194"/>
            <a:ext cx="2650435"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Interrogatives</a:t>
            </a:r>
            <a:endParaRPr lang="fr-DZ" sz="2000" dirty="0"/>
          </a:p>
        </p:txBody>
      </p:sp>
      <p:sp>
        <p:nvSpPr>
          <p:cNvPr id="14" name="Ellipse 13">
            <a:extLst>
              <a:ext uri="{FF2B5EF4-FFF2-40B4-BE49-F238E27FC236}">
                <a16:creationId xmlns:a16="http://schemas.microsoft.com/office/drawing/2014/main" id="{EEFD6C36-39DC-B899-B13E-FD8385C2D104}"/>
              </a:ext>
            </a:extLst>
          </p:cNvPr>
          <p:cNvSpPr/>
          <p:nvPr/>
        </p:nvSpPr>
        <p:spPr>
          <a:xfrm>
            <a:off x="1690444" y="5092350"/>
            <a:ext cx="1911892"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Évolution</a:t>
            </a:r>
            <a:r>
              <a:rPr lang="fr-DZ" sz="1800" dirty="0">
                <a:effectLst/>
                <a:latin typeface="Arial" panose="020B0604020202020204" pitchFamily="34" charset="0"/>
                <a:ea typeface="Calibri" panose="020F0502020204030204" pitchFamily="34" charset="0"/>
              </a:rPr>
              <a:t> </a:t>
            </a:r>
            <a:endParaRPr lang="fr-DZ" dirty="0"/>
          </a:p>
        </p:txBody>
      </p:sp>
      <p:sp>
        <p:nvSpPr>
          <p:cNvPr id="15" name="Ellipse 14">
            <a:extLst>
              <a:ext uri="{FF2B5EF4-FFF2-40B4-BE49-F238E27FC236}">
                <a16:creationId xmlns:a16="http://schemas.microsoft.com/office/drawing/2014/main" id="{C44C4451-997C-7F58-FB60-019A88BB43F3}"/>
              </a:ext>
            </a:extLst>
          </p:cNvPr>
          <p:cNvSpPr/>
          <p:nvPr/>
        </p:nvSpPr>
        <p:spPr>
          <a:xfrm>
            <a:off x="4413603" y="5129795"/>
            <a:ext cx="2098680"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Hiérarchie</a:t>
            </a:r>
            <a:endParaRPr lang="fr-DZ" sz="2000" dirty="0"/>
          </a:p>
        </p:txBody>
      </p:sp>
      <p:sp>
        <p:nvSpPr>
          <p:cNvPr id="16" name="Ellipse 15">
            <a:extLst>
              <a:ext uri="{FF2B5EF4-FFF2-40B4-BE49-F238E27FC236}">
                <a16:creationId xmlns:a16="http://schemas.microsoft.com/office/drawing/2014/main" id="{4E4A22B2-F21D-6BC8-40B2-DE5D331D80CC}"/>
              </a:ext>
            </a:extLst>
          </p:cNvPr>
          <p:cNvSpPr/>
          <p:nvPr/>
        </p:nvSpPr>
        <p:spPr>
          <a:xfrm>
            <a:off x="7323550" y="5092350"/>
            <a:ext cx="2098680"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Objectivité</a:t>
            </a:r>
            <a:endParaRPr lang="fr-DZ" sz="2000" dirty="0"/>
          </a:p>
        </p:txBody>
      </p:sp>
      <p:sp>
        <p:nvSpPr>
          <p:cNvPr id="17" name="Ellipse 16">
            <a:extLst>
              <a:ext uri="{FF2B5EF4-FFF2-40B4-BE49-F238E27FC236}">
                <a16:creationId xmlns:a16="http://schemas.microsoft.com/office/drawing/2014/main" id="{2FF733A1-1AF9-C019-F4E0-8E119FF8BF43}"/>
              </a:ext>
            </a:extLst>
          </p:cNvPr>
          <p:cNvSpPr/>
          <p:nvPr/>
        </p:nvSpPr>
        <p:spPr>
          <a:xfrm>
            <a:off x="3163164" y="1431100"/>
            <a:ext cx="2130023"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Spécificité</a:t>
            </a:r>
            <a:endParaRPr lang="fr-DZ" sz="2000" dirty="0"/>
          </a:p>
        </p:txBody>
      </p:sp>
      <p:sp>
        <p:nvSpPr>
          <p:cNvPr id="18" name="Ellipse 17">
            <a:extLst>
              <a:ext uri="{FF2B5EF4-FFF2-40B4-BE49-F238E27FC236}">
                <a16:creationId xmlns:a16="http://schemas.microsoft.com/office/drawing/2014/main" id="{2A92A276-FF41-CDAE-1AB2-6080A5B1B0A1}"/>
              </a:ext>
            </a:extLst>
          </p:cNvPr>
          <p:cNvSpPr/>
          <p:nvPr/>
        </p:nvSpPr>
        <p:spPr>
          <a:xfrm>
            <a:off x="6556250" y="1417184"/>
            <a:ext cx="2130022"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Pertinence</a:t>
            </a:r>
            <a:endParaRPr lang="fr-DZ" sz="2000" dirty="0"/>
          </a:p>
        </p:txBody>
      </p:sp>
      <p:sp>
        <p:nvSpPr>
          <p:cNvPr id="19" name="Ellipse 18">
            <a:extLst>
              <a:ext uri="{FF2B5EF4-FFF2-40B4-BE49-F238E27FC236}">
                <a16:creationId xmlns:a16="http://schemas.microsoft.com/office/drawing/2014/main" id="{F727A5E1-78F0-F075-486B-8573B1FA4EC2}"/>
              </a:ext>
            </a:extLst>
          </p:cNvPr>
          <p:cNvSpPr/>
          <p:nvPr/>
        </p:nvSpPr>
        <p:spPr>
          <a:xfrm>
            <a:off x="9695753" y="2151556"/>
            <a:ext cx="2130023" cy="9598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2000" b="1" dirty="0">
                <a:effectLst/>
                <a:latin typeface="Arial" panose="020B0604020202020204" pitchFamily="34" charset="0"/>
                <a:ea typeface="Calibri" panose="020F0502020204030204" pitchFamily="34" charset="0"/>
              </a:rPr>
              <a:t>Faisabilité</a:t>
            </a:r>
            <a:endParaRPr lang="fr-DZ" sz="2000" dirty="0"/>
          </a:p>
        </p:txBody>
      </p:sp>
      <p:cxnSp>
        <p:nvCxnSpPr>
          <p:cNvPr id="22" name="Connecteur droit avec flèche 21">
            <a:extLst>
              <a:ext uri="{FF2B5EF4-FFF2-40B4-BE49-F238E27FC236}">
                <a16:creationId xmlns:a16="http://schemas.microsoft.com/office/drawing/2014/main" id="{356AE9DC-EA61-C910-A723-E994D2BCB52E}"/>
              </a:ext>
            </a:extLst>
          </p:cNvPr>
          <p:cNvCxnSpPr>
            <a:cxnSpLocks/>
            <a:stCxn id="41" idx="2"/>
            <a:endCxn id="7" idx="5"/>
          </p:cNvCxnSpPr>
          <p:nvPr/>
        </p:nvCxnSpPr>
        <p:spPr>
          <a:xfrm flipH="1" flipV="1">
            <a:off x="2274632" y="2250387"/>
            <a:ext cx="2013879" cy="15652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726B3E4-F604-D9D1-C4BA-A777B22B02E6}"/>
              </a:ext>
            </a:extLst>
          </p:cNvPr>
          <p:cNvCxnSpPr>
            <a:cxnSpLocks/>
            <a:endCxn id="13" idx="6"/>
          </p:cNvCxnSpPr>
          <p:nvPr/>
        </p:nvCxnSpPr>
        <p:spPr>
          <a:xfrm flipH="1" flipV="1">
            <a:off x="2923893" y="3790122"/>
            <a:ext cx="1389892" cy="217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Connecteur droit avec flèche 30">
            <a:extLst>
              <a:ext uri="{FF2B5EF4-FFF2-40B4-BE49-F238E27FC236}">
                <a16:creationId xmlns:a16="http://schemas.microsoft.com/office/drawing/2014/main" id="{F90EAAA3-36DB-9B6D-AC96-C8E5D7315E1B}"/>
              </a:ext>
            </a:extLst>
          </p:cNvPr>
          <p:cNvCxnSpPr>
            <a:cxnSpLocks/>
            <a:stCxn id="41" idx="2"/>
            <a:endCxn id="14" idx="7"/>
          </p:cNvCxnSpPr>
          <p:nvPr/>
        </p:nvCxnSpPr>
        <p:spPr>
          <a:xfrm flipH="1">
            <a:off x="3322346" y="3815632"/>
            <a:ext cx="966165" cy="14172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Connecteur droit avec flèche 33">
            <a:extLst>
              <a:ext uri="{FF2B5EF4-FFF2-40B4-BE49-F238E27FC236}">
                <a16:creationId xmlns:a16="http://schemas.microsoft.com/office/drawing/2014/main" id="{C7E8FCC6-02EC-3639-322B-9B1B21780818}"/>
              </a:ext>
            </a:extLst>
          </p:cNvPr>
          <p:cNvCxnSpPr>
            <a:cxnSpLocks/>
          </p:cNvCxnSpPr>
          <p:nvPr/>
        </p:nvCxnSpPr>
        <p:spPr>
          <a:xfrm flipH="1" flipV="1">
            <a:off x="4228176" y="2387260"/>
            <a:ext cx="60335" cy="14246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Connecteur droit avec flèche 36">
            <a:extLst>
              <a:ext uri="{FF2B5EF4-FFF2-40B4-BE49-F238E27FC236}">
                <a16:creationId xmlns:a16="http://schemas.microsoft.com/office/drawing/2014/main" id="{6E9A01FD-4C10-B279-34DD-C0643493015A}"/>
              </a:ext>
            </a:extLst>
          </p:cNvPr>
          <p:cNvCxnSpPr>
            <a:cxnSpLocks/>
            <a:stCxn id="41" idx="6"/>
            <a:endCxn id="18" idx="4"/>
          </p:cNvCxnSpPr>
          <p:nvPr/>
        </p:nvCxnSpPr>
        <p:spPr>
          <a:xfrm flipV="1">
            <a:off x="7482152" y="2377039"/>
            <a:ext cx="139109" cy="14385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Ellipse 40">
            <a:extLst>
              <a:ext uri="{FF2B5EF4-FFF2-40B4-BE49-F238E27FC236}">
                <a16:creationId xmlns:a16="http://schemas.microsoft.com/office/drawing/2014/main" id="{71E8F714-04DA-2DAC-F2C2-D1912A505CDA}"/>
              </a:ext>
            </a:extLst>
          </p:cNvPr>
          <p:cNvSpPr/>
          <p:nvPr/>
        </p:nvSpPr>
        <p:spPr>
          <a:xfrm>
            <a:off x="4288511" y="3361214"/>
            <a:ext cx="3193641" cy="908835"/>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DZ" sz="1800" b="1" dirty="0">
                <a:effectLst/>
                <a:latin typeface="Arial" panose="020B0604020202020204" pitchFamily="34" charset="0"/>
                <a:ea typeface="Calibri" panose="020F0502020204030204" pitchFamily="34" charset="0"/>
              </a:rPr>
              <a:t>questions de recherche</a:t>
            </a:r>
            <a:endParaRPr lang="fr-DZ" sz="1800" b="1" dirty="0"/>
          </a:p>
        </p:txBody>
      </p:sp>
      <p:cxnSp>
        <p:nvCxnSpPr>
          <p:cNvPr id="50" name="Connecteur droit avec flèche 49">
            <a:extLst>
              <a:ext uri="{FF2B5EF4-FFF2-40B4-BE49-F238E27FC236}">
                <a16:creationId xmlns:a16="http://schemas.microsoft.com/office/drawing/2014/main" id="{3B0F08B2-1BC1-DFE2-C763-EF5A8C2B1C37}"/>
              </a:ext>
            </a:extLst>
          </p:cNvPr>
          <p:cNvCxnSpPr>
            <a:cxnSpLocks/>
            <a:stCxn id="41" idx="2"/>
            <a:endCxn id="15" idx="1"/>
          </p:cNvCxnSpPr>
          <p:nvPr/>
        </p:nvCxnSpPr>
        <p:spPr>
          <a:xfrm>
            <a:off x="4288511" y="3815632"/>
            <a:ext cx="432437" cy="14547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Connecteur droit avec flèche 54">
            <a:extLst>
              <a:ext uri="{FF2B5EF4-FFF2-40B4-BE49-F238E27FC236}">
                <a16:creationId xmlns:a16="http://schemas.microsoft.com/office/drawing/2014/main" id="{E2D9A250-5BB9-456F-3F85-D4899C3AAE8D}"/>
              </a:ext>
            </a:extLst>
          </p:cNvPr>
          <p:cNvCxnSpPr>
            <a:cxnSpLocks/>
            <a:stCxn id="41" idx="6"/>
            <a:endCxn id="19" idx="2"/>
          </p:cNvCxnSpPr>
          <p:nvPr/>
        </p:nvCxnSpPr>
        <p:spPr>
          <a:xfrm flipV="1">
            <a:off x="7482152" y="2631484"/>
            <a:ext cx="2213601" cy="11841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Connecteur droit avec flèche 57">
            <a:extLst>
              <a:ext uri="{FF2B5EF4-FFF2-40B4-BE49-F238E27FC236}">
                <a16:creationId xmlns:a16="http://schemas.microsoft.com/office/drawing/2014/main" id="{57419D13-6B3A-1733-0A99-26B883BC1278}"/>
              </a:ext>
            </a:extLst>
          </p:cNvPr>
          <p:cNvCxnSpPr>
            <a:cxnSpLocks/>
            <a:stCxn id="41" idx="6"/>
            <a:endCxn id="12" idx="2"/>
          </p:cNvCxnSpPr>
          <p:nvPr/>
        </p:nvCxnSpPr>
        <p:spPr>
          <a:xfrm>
            <a:off x="7482152" y="3815632"/>
            <a:ext cx="2050336" cy="7967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1" name="Connecteur droit avec flèche 60">
            <a:extLst>
              <a:ext uri="{FF2B5EF4-FFF2-40B4-BE49-F238E27FC236}">
                <a16:creationId xmlns:a16="http://schemas.microsoft.com/office/drawing/2014/main" id="{7F69D541-E878-A52D-3CBE-6691F9D5BE04}"/>
              </a:ext>
            </a:extLst>
          </p:cNvPr>
          <p:cNvCxnSpPr>
            <a:cxnSpLocks/>
            <a:stCxn id="41" idx="6"/>
            <a:endCxn id="16" idx="0"/>
          </p:cNvCxnSpPr>
          <p:nvPr/>
        </p:nvCxnSpPr>
        <p:spPr>
          <a:xfrm>
            <a:off x="7482152" y="3815632"/>
            <a:ext cx="890738" cy="12767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4" name="Bouton d'action : Aide 63">
            <a:hlinkClick r:id="" action="ppaction://noaction" highlightClick="1"/>
            <a:extLst>
              <a:ext uri="{FF2B5EF4-FFF2-40B4-BE49-F238E27FC236}">
                <a16:creationId xmlns:a16="http://schemas.microsoft.com/office/drawing/2014/main" id="{34C70034-F15E-0D79-EE3A-1E8E6EE72CE9}"/>
              </a:ext>
            </a:extLst>
          </p:cNvPr>
          <p:cNvSpPr/>
          <p:nvPr/>
        </p:nvSpPr>
        <p:spPr>
          <a:xfrm>
            <a:off x="6693694" y="3560804"/>
            <a:ext cx="432437" cy="502097"/>
          </a:xfrm>
          <a:prstGeom prst="actionButtonHelp">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DZ"/>
          </a:p>
        </p:txBody>
      </p:sp>
    </p:spTree>
    <p:extLst>
      <p:ext uri="{BB962C8B-B14F-4D97-AF65-F5344CB8AC3E}">
        <p14:creationId xmlns:p14="http://schemas.microsoft.com/office/powerpoint/2010/main" val="4000984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4D9309-3B74-99CB-A91D-66BB6D178ED4}"/>
              </a:ext>
            </a:extLst>
          </p:cNvPr>
          <p:cNvSpPr>
            <a:spLocks noGrp="1"/>
          </p:cNvSpPr>
          <p:nvPr>
            <p:ph type="title"/>
          </p:nvPr>
        </p:nvSpPr>
        <p:spPr>
          <a:xfrm>
            <a:off x="407239" y="0"/>
            <a:ext cx="10058400" cy="1118881"/>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4.3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Synthèse des documents retenus</a:t>
            </a:r>
            <a:endParaRPr lang="fr-DZ" sz="7200" dirty="0"/>
          </a:p>
        </p:txBody>
      </p:sp>
      <p:sp>
        <p:nvSpPr>
          <p:cNvPr id="3" name="Espace réservé du contenu 2">
            <a:extLst>
              <a:ext uri="{FF2B5EF4-FFF2-40B4-BE49-F238E27FC236}">
                <a16:creationId xmlns:a16="http://schemas.microsoft.com/office/drawing/2014/main" id="{11EEF459-B578-555E-2AEE-87FF7CC0BB46}"/>
              </a:ext>
            </a:extLst>
          </p:cNvPr>
          <p:cNvSpPr>
            <a:spLocks noGrp="1"/>
          </p:cNvSpPr>
          <p:nvPr>
            <p:ph idx="1"/>
          </p:nvPr>
        </p:nvSpPr>
        <p:spPr>
          <a:xfrm>
            <a:off x="516835" y="927652"/>
            <a:ext cx="10611413" cy="5244548"/>
          </a:xfrm>
        </p:spPr>
        <p:txBody>
          <a:bodyPr>
            <a:normAutofit lnSpcReduction="10000"/>
          </a:bodyPr>
          <a:lstStyle/>
          <a:p>
            <a:pPr marL="0" lvl="0" indent="0" rtl="0">
              <a:lnSpc>
                <a:spcPct val="115000"/>
              </a:lnSpc>
              <a:buNone/>
            </a:pPr>
            <a:r>
              <a:rPr lang="fr-DZ" sz="2100" dirty="0">
                <a:effectLst/>
                <a:latin typeface="Arial" panose="020B0604020202020204" pitchFamily="34" charset="0"/>
                <a:ea typeface="Calibri" panose="020F0502020204030204" pitchFamily="34" charset="0"/>
              </a:rPr>
              <a:t>Elle consiste à récapituler et à condenser les informations pertinentes extraites des documents que vous avez sélectionnés</a:t>
            </a:r>
            <a:r>
              <a:rPr lang="fr-FR" sz="2100" dirty="0">
                <a:latin typeface="Arial" panose="020B0604020202020204" pitchFamily="34" charset="0"/>
                <a:ea typeface="Calibri" panose="020F0502020204030204" pitchFamily="34" charset="0"/>
              </a:rPr>
              <a:t>.</a:t>
            </a:r>
            <a:r>
              <a:rPr lang="fr-FR" sz="2100" dirty="0">
                <a:effectLst/>
                <a:latin typeface="Arial" panose="020B0604020202020204" pitchFamily="34" charset="0"/>
                <a:ea typeface="Calibri" panose="020F0502020204030204" pitchFamily="34" charset="0"/>
              </a:rPr>
              <a:t> </a:t>
            </a:r>
          </a:p>
          <a:p>
            <a:pPr marL="342900" lvl="0" indent="-342900" rtl="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Identification des points clés</a:t>
            </a:r>
            <a:r>
              <a:rPr lang="fr-DZ" sz="2400" kern="100" dirty="0">
                <a:effectLst/>
                <a:latin typeface="Arial" panose="020B0604020202020204" pitchFamily="34" charset="0"/>
                <a:ea typeface="Calibri" panose="020F0502020204030204" pitchFamily="34" charset="0"/>
                <a:cs typeface="Arial" panose="020B0604020202020204" pitchFamily="34" charset="0"/>
              </a:rPr>
              <a:t> : </a:t>
            </a:r>
            <a:r>
              <a:rPr lang="fr-FR" sz="2400" kern="100" dirty="0">
                <a:effectLst/>
                <a:latin typeface="Arial" panose="020B0604020202020204" pitchFamily="34" charset="0"/>
                <a:ea typeface="Calibri" panose="020F0502020204030204" pitchFamily="34" charset="0"/>
                <a:cs typeface="Arial" panose="020B0604020202020204" pitchFamily="34" charset="0"/>
              </a:rPr>
              <a:t>Les mots clés</a:t>
            </a:r>
            <a:r>
              <a:rPr lang="fr-DZ" sz="2400" kern="100" dirty="0">
                <a:effectLst/>
                <a:latin typeface="Arial" panose="020B0604020202020204" pitchFamily="34" charset="0"/>
                <a:ea typeface="Calibri" panose="020F0502020204030204" pitchFamily="34" charset="0"/>
                <a:cs typeface="Arial" panose="020B0604020202020204" pitchFamily="34" charset="0"/>
              </a:rPr>
              <a:t> sont essentiels pour répondre à vos questions de recherche.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Résumés </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r>
              <a:rPr lang="fr-FR" sz="2400" kern="100" dirty="0">
                <a:effectLst/>
                <a:latin typeface="Arial" panose="020B0604020202020204" pitchFamily="34" charset="0"/>
                <a:ea typeface="Calibri" panose="020F0502020204030204" pitchFamily="34" charset="0"/>
                <a:cs typeface="Arial" panose="020B0604020202020204" pitchFamily="34" charset="0"/>
              </a:rPr>
              <a:t> </a:t>
            </a:r>
            <a:r>
              <a:rPr lang="fr-DZ" sz="2400" kern="100" dirty="0">
                <a:effectLst/>
                <a:latin typeface="Arial" panose="020B0604020202020204" pitchFamily="34" charset="0"/>
                <a:ea typeface="Calibri" panose="020F0502020204030204" pitchFamily="34" charset="0"/>
                <a:cs typeface="Arial" panose="020B0604020202020204" pitchFamily="34" charset="0"/>
              </a:rPr>
              <a:t>Assurez-vous que le résumé est clair et compréhensible.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Citations</a:t>
            </a:r>
            <a:r>
              <a:rPr lang="fr-DZ" sz="2400" kern="100" dirty="0">
                <a:effectLst/>
                <a:latin typeface="Arial" panose="020B0604020202020204" pitchFamily="34" charset="0"/>
                <a:ea typeface="Calibri" panose="020F0502020204030204" pitchFamily="34" charset="0"/>
                <a:cs typeface="Arial" panose="020B0604020202020204" pitchFamily="34" charset="0"/>
              </a:rPr>
              <a:t> : </a:t>
            </a:r>
            <a:r>
              <a:rPr lang="fr-FR" sz="2400" kern="100" dirty="0">
                <a:effectLst/>
                <a:latin typeface="Arial" panose="020B0604020202020204" pitchFamily="34" charset="0"/>
                <a:ea typeface="Calibri" panose="020F0502020204030204" pitchFamily="34" charset="0"/>
                <a:cs typeface="Arial" panose="020B0604020202020204" pitchFamily="34" charset="0"/>
              </a:rPr>
              <a:t> </a:t>
            </a:r>
            <a:r>
              <a:rPr lang="fr-DZ" sz="2400" kern="100" dirty="0">
                <a:effectLst/>
                <a:latin typeface="Arial" panose="020B0604020202020204" pitchFamily="34" charset="0"/>
                <a:ea typeface="Calibri" panose="020F0502020204030204" pitchFamily="34" charset="0"/>
                <a:cs typeface="Arial" panose="020B0604020202020204" pitchFamily="34" charset="0"/>
              </a:rPr>
              <a:t>Assurez-vous de respecter les règles de citation et de référencement appropriées.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Comparaisons et contrastes</a:t>
            </a:r>
            <a:r>
              <a:rPr lang="fr-DZ" sz="2400" kern="100" dirty="0">
                <a:effectLst/>
                <a:latin typeface="Arial" panose="020B0604020202020204" pitchFamily="34" charset="0"/>
                <a:ea typeface="Calibri" panose="020F0502020204030204" pitchFamily="34" charset="0"/>
                <a:cs typeface="Arial" panose="020B0604020202020204" pitchFamily="34" charset="0"/>
              </a:rPr>
              <a:t> : Comparez les informations et les points de vue provenant de différents documents.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Catégorisation </a:t>
            </a:r>
            <a:r>
              <a:rPr lang="fr-DZ" sz="2400" kern="100" dirty="0">
                <a:effectLst/>
                <a:latin typeface="Arial" panose="020B0604020202020204" pitchFamily="34" charset="0"/>
                <a:ea typeface="Calibri" panose="020F0502020204030204" pitchFamily="34" charset="0"/>
                <a:cs typeface="Arial" panose="020B0604020202020204" pitchFamily="34" charset="0"/>
              </a:rPr>
              <a:t>: Organisez vos informations en catégories ou en thèmes, en fonction de leur pertinence pour votre recherche.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9593497A-EFFB-DC6B-9A25-5B812ABB11C9}"/>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2FAB2200-0ACE-CCD6-6373-01BE0A7B3756}"/>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9438B7AA-BF2F-EA9F-CC6C-379FDDF2D424}"/>
              </a:ext>
            </a:extLst>
          </p:cNvPr>
          <p:cNvSpPr>
            <a:spLocks noGrp="1"/>
          </p:cNvSpPr>
          <p:nvPr>
            <p:ph type="sldNum" sz="quarter" idx="12"/>
          </p:nvPr>
        </p:nvSpPr>
        <p:spPr/>
        <p:txBody>
          <a:bodyPr/>
          <a:lstStyle/>
          <a:p>
            <a:fld id="{8DB3BFF6-A516-4EF8-A7EC-AC6AFD743F44}" type="slidenum">
              <a:rPr lang="fr-DZ" smtClean="0"/>
              <a:t>6</a:t>
            </a:fld>
            <a:endParaRPr lang="fr-DZ"/>
          </a:p>
        </p:txBody>
      </p:sp>
    </p:spTree>
    <p:extLst>
      <p:ext uri="{BB962C8B-B14F-4D97-AF65-F5344CB8AC3E}">
        <p14:creationId xmlns:p14="http://schemas.microsoft.com/office/powerpoint/2010/main" val="2405126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4D9309-3B74-99CB-A91D-66BB6D178ED4}"/>
              </a:ext>
            </a:extLst>
          </p:cNvPr>
          <p:cNvSpPr>
            <a:spLocks noGrp="1"/>
          </p:cNvSpPr>
          <p:nvPr>
            <p:ph type="title"/>
          </p:nvPr>
        </p:nvSpPr>
        <p:spPr>
          <a:xfrm>
            <a:off x="407239" y="0"/>
            <a:ext cx="10058400" cy="1118881"/>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4.3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Synthèse des documents retenus</a:t>
            </a:r>
            <a:endParaRPr lang="fr-DZ" sz="7200" dirty="0"/>
          </a:p>
        </p:txBody>
      </p:sp>
      <p:sp>
        <p:nvSpPr>
          <p:cNvPr id="3" name="Espace réservé du contenu 2">
            <a:extLst>
              <a:ext uri="{FF2B5EF4-FFF2-40B4-BE49-F238E27FC236}">
                <a16:creationId xmlns:a16="http://schemas.microsoft.com/office/drawing/2014/main" id="{11EEF459-B578-555E-2AEE-87FF7CC0BB46}"/>
              </a:ext>
            </a:extLst>
          </p:cNvPr>
          <p:cNvSpPr>
            <a:spLocks noGrp="1"/>
          </p:cNvSpPr>
          <p:nvPr>
            <p:ph idx="1"/>
          </p:nvPr>
        </p:nvSpPr>
        <p:spPr>
          <a:xfrm>
            <a:off x="699715" y="1210798"/>
            <a:ext cx="10611413" cy="5244548"/>
          </a:xfrm>
        </p:spPr>
        <p:txBody>
          <a:bodyPr>
            <a:normAutofit/>
          </a:bodyPr>
          <a:lstStyle/>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Élimination des informations non pertinentes</a:t>
            </a:r>
            <a:r>
              <a:rPr lang="fr-DZ" sz="2400" kern="100" dirty="0">
                <a:effectLst/>
                <a:latin typeface="Arial" panose="020B0604020202020204" pitchFamily="34" charset="0"/>
                <a:ea typeface="Calibri" panose="020F0502020204030204" pitchFamily="34" charset="0"/>
                <a:cs typeface="Arial" panose="020B0604020202020204" pitchFamily="34" charset="0"/>
              </a:rPr>
              <a:t> : </a:t>
            </a:r>
            <a:r>
              <a:rPr lang="fr-FR" sz="2400" kern="100" dirty="0">
                <a:effectLst/>
                <a:latin typeface="Arial" panose="020B0604020202020204" pitchFamily="34" charset="0"/>
                <a:ea typeface="Calibri" panose="020F0502020204030204" pitchFamily="34" charset="0"/>
                <a:cs typeface="Arial" panose="020B0604020202020204" pitchFamily="34" charset="0"/>
              </a:rPr>
              <a:t> </a:t>
            </a:r>
            <a:r>
              <a:rPr lang="fr-DZ" sz="2400" kern="100" dirty="0">
                <a:effectLst/>
                <a:latin typeface="Arial" panose="020B0604020202020204" pitchFamily="34" charset="0"/>
                <a:ea typeface="Calibri" panose="020F0502020204030204" pitchFamily="34" charset="0"/>
                <a:cs typeface="Arial" panose="020B0604020202020204" pitchFamily="34" charset="0"/>
              </a:rPr>
              <a:t>Gardez uniquement ce qui est lié à vos questions de recherche et à votre objectif.</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Précision</a:t>
            </a:r>
            <a:r>
              <a:rPr lang="fr-DZ" sz="2400" kern="100" dirty="0">
                <a:effectLst/>
                <a:latin typeface="Arial" panose="020B0604020202020204" pitchFamily="34" charset="0"/>
                <a:ea typeface="Calibri" panose="020F0502020204030204" pitchFamily="34" charset="0"/>
                <a:cs typeface="Arial" panose="020B0604020202020204" pitchFamily="34" charset="0"/>
              </a:rPr>
              <a:t> : Soyez précis dans votre synthèse.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Méthodologie</a:t>
            </a:r>
            <a:r>
              <a:rPr lang="fr-DZ" sz="2400" kern="100" dirty="0">
                <a:effectLst/>
                <a:latin typeface="Arial" panose="020B0604020202020204" pitchFamily="34" charset="0"/>
                <a:ea typeface="Calibri" panose="020F0502020204030204" pitchFamily="34" charset="0"/>
                <a:cs typeface="Arial" panose="020B0604020202020204" pitchFamily="34" charset="0"/>
              </a:rPr>
              <a:t> : </a:t>
            </a:r>
            <a:r>
              <a:rPr lang="fr-FR" sz="2400" kern="100" dirty="0">
                <a:effectLst/>
                <a:latin typeface="Arial" panose="020B0604020202020204" pitchFamily="34" charset="0"/>
                <a:ea typeface="Calibri" panose="020F0502020204030204" pitchFamily="34" charset="0"/>
                <a:cs typeface="Arial" panose="020B0604020202020204" pitchFamily="34" charset="0"/>
              </a:rPr>
              <a:t>R</a:t>
            </a:r>
            <a:r>
              <a:rPr lang="fr-DZ" sz="2400" kern="100" dirty="0" err="1">
                <a:effectLst/>
                <a:latin typeface="Arial" panose="020B0604020202020204" pitchFamily="34" charset="0"/>
                <a:ea typeface="Calibri" panose="020F0502020204030204" pitchFamily="34" charset="0"/>
                <a:cs typeface="Arial" panose="020B0604020202020204" pitchFamily="34" charset="0"/>
              </a:rPr>
              <a:t>ésumez</a:t>
            </a:r>
            <a:r>
              <a:rPr lang="fr-DZ" sz="2400" kern="100" dirty="0">
                <a:effectLst/>
                <a:latin typeface="Arial" panose="020B0604020202020204" pitchFamily="34" charset="0"/>
                <a:ea typeface="Calibri" panose="020F0502020204030204" pitchFamily="34" charset="0"/>
                <a:cs typeface="Arial" panose="020B0604020202020204" pitchFamily="34" charset="0"/>
              </a:rPr>
              <a:t> également la méthodologie utilisée dans chaque document</a:t>
            </a:r>
            <a:r>
              <a:rPr lang="fr-FR" sz="2400" kern="100" dirty="0">
                <a:effectLst/>
                <a:latin typeface="Arial" panose="020B0604020202020204" pitchFamily="34" charset="0"/>
                <a:ea typeface="Calibri" panose="020F0502020204030204" pitchFamily="34" charset="0"/>
                <a:cs typeface="Arial" panose="020B0604020202020204" pitchFamily="34" charset="0"/>
              </a:rPr>
              <a:t> pertinent à votre recherche</a:t>
            </a:r>
            <a:r>
              <a:rPr lang="fr-DZ" sz="2400" kern="100" dirty="0">
                <a:effectLst/>
                <a:latin typeface="Arial" panose="020B060402020202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Référencement</a:t>
            </a:r>
            <a:r>
              <a:rPr lang="fr-DZ" sz="2400" kern="100" dirty="0">
                <a:effectLst/>
                <a:latin typeface="Arial" panose="020B0604020202020204" pitchFamily="34" charset="0"/>
                <a:ea typeface="Calibri" panose="020F0502020204030204" pitchFamily="34" charset="0"/>
                <a:cs typeface="Arial" panose="020B0604020202020204" pitchFamily="34" charset="0"/>
              </a:rPr>
              <a:t> : Cela vous aidera à citer correctement vos sources ultérieurement.</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800"/>
              </a:spcAft>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Clarté et cohérence</a:t>
            </a:r>
            <a:r>
              <a:rPr lang="fr-DZ" sz="2400" kern="100" dirty="0">
                <a:effectLst/>
                <a:latin typeface="Arial" panose="020B0604020202020204" pitchFamily="34" charset="0"/>
                <a:ea typeface="Calibri" panose="020F0502020204030204" pitchFamily="34" charset="0"/>
                <a:cs typeface="Arial" panose="020B0604020202020204" pitchFamily="34" charset="0"/>
              </a:rPr>
              <a:t> : Vérifiez que les informations s'enchaînent de manière fluide.</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nSpc>
                <a:spcPct val="115000"/>
              </a:lnSpc>
              <a:buNone/>
            </a:pPr>
            <a:endParaRPr lang="fr-FR" sz="22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9593497A-EFFB-DC6B-9A25-5B812ABB11C9}"/>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2FAB2200-0ACE-CCD6-6373-01BE0A7B3756}"/>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9438B7AA-BF2F-EA9F-CC6C-379FDDF2D424}"/>
              </a:ext>
            </a:extLst>
          </p:cNvPr>
          <p:cNvSpPr>
            <a:spLocks noGrp="1"/>
          </p:cNvSpPr>
          <p:nvPr>
            <p:ph type="sldNum" sz="quarter" idx="12"/>
          </p:nvPr>
        </p:nvSpPr>
        <p:spPr/>
        <p:txBody>
          <a:bodyPr/>
          <a:lstStyle/>
          <a:p>
            <a:fld id="{8DB3BFF6-A516-4EF8-A7EC-AC6AFD743F44}" type="slidenum">
              <a:rPr lang="fr-DZ" smtClean="0"/>
              <a:t>7</a:t>
            </a:fld>
            <a:endParaRPr lang="fr-DZ"/>
          </a:p>
        </p:txBody>
      </p:sp>
    </p:spTree>
    <p:extLst>
      <p:ext uri="{BB962C8B-B14F-4D97-AF65-F5344CB8AC3E}">
        <p14:creationId xmlns:p14="http://schemas.microsoft.com/office/powerpoint/2010/main" val="2453715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987011-DBA9-50F3-577B-6E523769F44D}"/>
              </a:ext>
            </a:extLst>
          </p:cNvPr>
          <p:cNvSpPr>
            <a:spLocks noGrp="1"/>
          </p:cNvSpPr>
          <p:nvPr>
            <p:ph type="title"/>
          </p:nvPr>
        </p:nvSpPr>
        <p:spPr>
          <a:xfrm>
            <a:off x="592770" y="0"/>
            <a:ext cx="10058400" cy="973107"/>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4.4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Liens entre différentes parties</a:t>
            </a:r>
            <a:endParaRPr lang="fr-DZ" sz="7200" dirty="0"/>
          </a:p>
        </p:txBody>
      </p:sp>
      <p:sp>
        <p:nvSpPr>
          <p:cNvPr id="3" name="Espace réservé du contenu 2">
            <a:extLst>
              <a:ext uri="{FF2B5EF4-FFF2-40B4-BE49-F238E27FC236}">
                <a16:creationId xmlns:a16="http://schemas.microsoft.com/office/drawing/2014/main" id="{2F11DCCB-F8F3-39F9-054D-19F4FEC3735C}"/>
              </a:ext>
            </a:extLst>
          </p:cNvPr>
          <p:cNvSpPr>
            <a:spLocks noGrp="1"/>
          </p:cNvSpPr>
          <p:nvPr>
            <p:ph idx="1"/>
          </p:nvPr>
        </p:nvSpPr>
        <p:spPr>
          <a:xfrm>
            <a:off x="702498" y="1221083"/>
            <a:ext cx="10535478" cy="5416826"/>
          </a:xfrm>
        </p:spPr>
        <p:txBody>
          <a:bodyPr>
            <a:normAutofit/>
          </a:bodyPr>
          <a:lstStyle/>
          <a:p>
            <a:pPr marL="342900" lvl="0" indent="-342900" rtl="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Thème central</a:t>
            </a:r>
            <a:r>
              <a:rPr lang="fr-DZ" sz="2400" kern="100" dirty="0">
                <a:effectLst/>
                <a:latin typeface="Arial" panose="020B0604020202020204" pitchFamily="34" charset="0"/>
                <a:ea typeface="Calibri" panose="020F0502020204030204" pitchFamily="34" charset="0"/>
                <a:cs typeface="Arial" panose="020B0604020202020204" pitchFamily="34" charset="0"/>
              </a:rPr>
              <a:t> : Identifiez le thème central de votre recherche, qui relie l'ensemble de votre travail.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rtl="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Objectifs de recherche</a:t>
            </a:r>
            <a:r>
              <a:rPr lang="fr-DZ" sz="2400" kern="100" dirty="0">
                <a:effectLst/>
                <a:latin typeface="Arial" panose="020B0604020202020204" pitchFamily="34" charset="0"/>
                <a:ea typeface="Calibri" panose="020F0502020204030204" pitchFamily="34" charset="0"/>
                <a:cs typeface="Arial" panose="020B0604020202020204" pitchFamily="34" charset="0"/>
              </a:rPr>
              <a:t> : Les objectifs que vous avez définis au début de votre recherche devraient être en lien direct avec le thème central.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rtl="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Questions de recherche</a:t>
            </a:r>
            <a:r>
              <a:rPr lang="fr-DZ" sz="2400" kern="100" dirty="0">
                <a:effectLst/>
                <a:latin typeface="Arial" panose="020B0604020202020204" pitchFamily="34" charset="0"/>
                <a:ea typeface="Calibri" panose="020F0502020204030204" pitchFamily="34" charset="0"/>
                <a:cs typeface="Arial" panose="020B0604020202020204" pitchFamily="34" charset="0"/>
              </a:rPr>
              <a:t> : Vos questions de recherche devraient être alignées sur les objectifs et directement liées au thème central</a:t>
            </a:r>
            <a:r>
              <a:rPr lang="fr-FR" sz="2400" kern="100" dirty="0">
                <a:effectLst/>
                <a:latin typeface="Arial" panose="020B0604020202020204" pitchFamily="34" charset="0"/>
                <a:ea typeface="Calibri" panose="020F0502020204030204" pitchFamily="34" charset="0"/>
                <a:cs typeface="Arial" panose="020B0604020202020204" pitchFamily="34" charset="0"/>
              </a:rPr>
              <a:t>.</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Plan de recherche</a:t>
            </a:r>
            <a:r>
              <a:rPr lang="fr-DZ" sz="2400" kern="100" dirty="0">
                <a:effectLst/>
                <a:latin typeface="Arial" panose="020B0604020202020204" pitchFamily="34" charset="0"/>
                <a:ea typeface="Calibri" panose="020F0502020204030204" pitchFamily="34" charset="0"/>
                <a:cs typeface="Arial" panose="020B0604020202020204" pitchFamily="34" charset="0"/>
              </a:rPr>
              <a:t> : Élaborez un plan de recherche qui divise votre travail en sections ou chapitres. </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Transition entre les sections</a:t>
            </a:r>
            <a:r>
              <a:rPr lang="fr-DZ" sz="2400" kern="100" dirty="0">
                <a:effectLst/>
                <a:latin typeface="Arial" panose="020B0604020202020204" pitchFamily="34" charset="0"/>
                <a:ea typeface="Calibri" panose="020F0502020204030204" pitchFamily="34" charset="0"/>
                <a:cs typeface="Arial" panose="020B0604020202020204" pitchFamily="34" charset="0"/>
              </a:rPr>
              <a:t> : Assurez-vous d'inclure des transitions fluides entre les sections de votre travail. </a:t>
            </a:r>
            <a:endParaRPr lang="fr-DZ" sz="2800" dirty="0"/>
          </a:p>
        </p:txBody>
      </p:sp>
      <p:sp>
        <p:nvSpPr>
          <p:cNvPr id="4" name="Espace réservé de la date 3">
            <a:extLst>
              <a:ext uri="{FF2B5EF4-FFF2-40B4-BE49-F238E27FC236}">
                <a16:creationId xmlns:a16="http://schemas.microsoft.com/office/drawing/2014/main" id="{BA145EAC-67B6-BE56-4B5E-F5B76AE6B5AE}"/>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39DE7C08-E146-6D92-211B-C165982CDD2B}"/>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516F6861-26CB-7F88-75B5-75F0C14E23AE}"/>
              </a:ext>
            </a:extLst>
          </p:cNvPr>
          <p:cNvSpPr>
            <a:spLocks noGrp="1"/>
          </p:cNvSpPr>
          <p:nvPr>
            <p:ph type="sldNum" sz="quarter" idx="12"/>
          </p:nvPr>
        </p:nvSpPr>
        <p:spPr/>
        <p:txBody>
          <a:bodyPr/>
          <a:lstStyle/>
          <a:p>
            <a:fld id="{8DB3BFF6-A516-4EF8-A7EC-AC6AFD743F44}" type="slidenum">
              <a:rPr lang="fr-DZ" smtClean="0"/>
              <a:t>8</a:t>
            </a:fld>
            <a:endParaRPr lang="fr-DZ"/>
          </a:p>
        </p:txBody>
      </p:sp>
    </p:spTree>
    <p:extLst>
      <p:ext uri="{BB962C8B-B14F-4D97-AF65-F5344CB8AC3E}">
        <p14:creationId xmlns:p14="http://schemas.microsoft.com/office/powerpoint/2010/main" val="1397638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987011-DBA9-50F3-577B-6E523769F44D}"/>
              </a:ext>
            </a:extLst>
          </p:cNvPr>
          <p:cNvSpPr>
            <a:spLocks noGrp="1"/>
          </p:cNvSpPr>
          <p:nvPr>
            <p:ph type="title"/>
          </p:nvPr>
        </p:nvSpPr>
        <p:spPr>
          <a:xfrm>
            <a:off x="592770" y="0"/>
            <a:ext cx="10058400" cy="973107"/>
          </a:xfrm>
        </p:spPr>
        <p:txBody>
          <a:bodyPr>
            <a:normAutofit/>
          </a:bodyPr>
          <a:lstStyle/>
          <a:p>
            <a:r>
              <a:rPr lang="fr-FR"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4.4 </a:t>
            </a:r>
            <a:r>
              <a:rPr lang="fr-DZ" sz="2800" b="1" kern="100" dirty="0">
                <a:solidFill>
                  <a:srgbClr val="00B050"/>
                </a:solidFill>
                <a:effectLst/>
                <a:latin typeface="Arial" panose="020B0604020202020204" pitchFamily="34" charset="0"/>
                <a:ea typeface="Calibri" panose="020F0502020204030204" pitchFamily="34" charset="0"/>
                <a:cs typeface="Arial" panose="020B0604020202020204" pitchFamily="34" charset="0"/>
              </a:rPr>
              <a:t>Liens entre différentes parties</a:t>
            </a:r>
            <a:endParaRPr lang="fr-DZ" sz="7200" dirty="0"/>
          </a:p>
        </p:txBody>
      </p:sp>
      <p:sp>
        <p:nvSpPr>
          <p:cNvPr id="3" name="Espace réservé du contenu 2">
            <a:extLst>
              <a:ext uri="{FF2B5EF4-FFF2-40B4-BE49-F238E27FC236}">
                <a16:creationId xmlns:a16="http://schemas.microsoft.com/office/drawing/2014/main" id="{2F11DCCB-F8F3-39F9-054D-19F4FEC3735C}"/>
              </a:ext>
            </a:extLst>
          </p:cNvPr>
          <p:cNvSpPr>
            <a:spLocks noGrp="1"/>
          </p:cNvSpPr>
          <p:nvPr>
            <p:ph idx="1"/>
          </p:nvPr>
        </p:nvSpPr>
        <p:spPr>
          <a:xfrm>
            <a:off x="592770" y="1038520"/>
            <a:ext cx="10535478" cy="5416826"/>
          </a:xfrm>
        </p:spPr>
        <p:txBody>
          <a:bodyPr>
            <a:normAutofit/>
          </a:bodyPr>
          <a:lstStyle/>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Récapitulatifs et synthèses</a:t>
            </a:r>
            <a:r>
              <a:rPr lang="fr-DZ" sz="2400" kern="100" dirty="0">
                <a:effectLst/>
                <a:latin typeface="Arial" panose="020B0604020202020204" pitchFamily="34" charset="0"/>
                <a:ea typeface="Calibri" panose="020F0502020204030204" pitchFamily="34" charset="0"/>
                <a:cs typeface="Arial" panose="020B0604020202020204" pitchFamily="34" charset="0"/>
              </a:rPr>
              <a:t> : À la fin de chaque section, fournissez un récapitulatif ou une synthèse des points clés et des conclusions.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Citations et références</a:t>
            </a:r>
            <a:r>
              <a:rPr lang="fr-DZ" sz="2400" kern="100" dirty="0">
                <a:effectLst/>
                <a:latin typeface="Arial" panose="020B0604020202020204" pitchFamily="34" charset="0"/>
                <a:ea typeface="Calibri" panose="020F0502020204030204" pitchFamily="34" charset="0"/>
                <a:cs typeface="Arial" panose="020B0604020202020204" pitchFamily="34" charset="0"/>
              </a:rPr>
              <a:t> : Faites référence à des travaux antérieurs ou à des sources pertinentes tout au long de votre recherche</a:t>
            </a:r>
            <a:r>
              <a:rPr lang="fr-FR" sz="2400" kern="100" dirty="0">
                <a:effectLst/>
                <a:latin typeface="Arial" panose="020B0604020202020204" pitchFamily="34" charset="0"/>
                <a:ea typeface="Calibri" panose="020F0502020204030204" pitchFamily="34" charset="0"/>
                <a:cs typeface="Arial" panose="020B0604020202020204" pitchFamily="34" charset="0"/>
              </a:rPr>
              <a:t>.</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Répondre aux questions de recherche</a:t>
            </a:r>
            <a:r>
              <a:rPr lang="fr-DZ" sz="2400" kern="100" dirty="0">
                <a:effectLst/>
                <a:latin typeface="Arial" panose="020B0604020202020204" pitchFamily="34" charset="0"/>
                <a:ea typeface="Calibri" panose="020F0502020204030204" pitchFamily="34" charset="0"/>
                <a:cs typeface="Arial" panose="020B0604020202020204" pitchFamily="34" charset="0"/>
              </a:rPr>
              <a:t> : Assurez-vous que chaque section de votre recherche répond aux questions de recherche spécifiques que vous avez formulées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Flux narratif</a:t>
            </a:r>
            <a:r>
              <a:rPr lang="fr-DZ" sz="2400" kern="100" dirty="0">
                <a:effectLst/>
                <a:latin typeface="Arial" panose="020B0604020202020204" pitchFamily="34" charset="0"/>
                <a:ea typeface="Calibri" panose="020F0502020204030204" pitchFamily="34" charset="0"/>
                <a:cs typeface="Arial" panose="020B0604020202020204" pitchFamily="34" charset="0"/>
              </a:rPr>
              <a:t> : Créez un flux narratif cohérent qui guide le lecteur à travers votre travail de manière logique</a:t>
            </a:r>
            <a:endParaRPr lang="fr-FR" sz="24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fr-DZ" sz="2400" b="1" kern="100" dirty="0">
                <a:effectLst/>
                <a:latin typeface="Arial" panose="020B0604020202020204" pitchFamily="34" charset="0"/>
                <a:ea typeface="Calibri" panose="020F0502020204030204" pitchFamily="34" charset="0"/>
                <a:cs typeface="Arial" panose="020B0604020202020204" pitchFamily="34" charset="0"/>
              </a:rPr>
              <a:t>Évitez les redondances</a:t>
            </a:r>
            <a:r>
              <a:rPr lang="fr-DZ" sz="2400" kern="100" dirty="0">
                <a:effectLst/>
                <a:latin typeface="Arial" panose="020B0604020202020204" pitchFamily="34" charset="0"/>
                <a:ea typeface="Calibri" panose="020F0502020204030204" pitchFamily="34" charset="0"/>
                <a:cs typeface="Arial" panose="020B0604020202020204" pitchFamily="34" charset="0"/>
              </a:rPr>
              <a:t> : Évitez les redondances inutiles.</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endParaRPr lang="fr-DZ" dirty="0"/>
          </a:p>
        </p:txBody>
      </p:sp>
      <p:sp>
        <p:nvSpPr>
          <p:cNvPr id="4" name="Espace réservé de la date 3">
            <a:extLst>
              <a:ext uri="{FF2B5EF4-FFF2-40B4-BE49-F238E27FC236}">
                <a16:creationId xmlns:a16="http://schemas.microsoft.com/office/drawing/2014/main" id="{BA145EAC-67B6-BE56-4B5E-F5B76AE6B5AE}"/>
              </a:ext>
            </a:extLst>
          </p:cNvPr>
          <p:cNvSpPr>
            <a:spLocks noGrp="1"/>
          </p:cNvSpPr>
          <p:nvPr>
            <p:ph type="dt" sz="half" idx="10"/>
          </p:nvPr>
        </p:nvSpPr>
        <p:spPr/>
        <p:txBody>
          <a:bodyPr/>
          <a:lstStyle/>
          <a:p>
            <a:fld id="{DAA371B7-3BDA-4B96-A0A4-5CC14BDCF431}" type="datetime1">
              <a:rPr lang="fr-DZ" smtClean="0"/>
              <a:t>26/10/2023</a:t>
            </a:fld>
            <a:endParaRPr lang="fr-DZ"/>
          </a:p>
        </p:txBody>
      </p:sp>
      <p:sp>
        <p:nvSpPr>
          <p:cNvPr id="5" name="Espace réservé du pied de page 4">
            <a:extLst>
              <a:ext uri="{FF2B5EF4-FFF2-40B4-BE49-F238E27FC236}">
                <a16:creationId xmlns:a16="http://schemas.microsoft.com/office/drawing/2014/main" id="{39DE7C08-E146-6D92-211B-C165982CDD2B}"/>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516F6861-26CB-7F88-75B5-75F0C14E23AE}"/>
              </a:ext>
            </a:extLst>
          </p:cNvPr>
          <p:cNvSpPr>
            <a:spLocks noGrp="1"/>
          </p:cNvSpPr>
          <p:nvPr>
            <p:ph type="sldNum" sz="quarter" idx="12"/>
          </p:nvPr>
        </p:nvSpPr>
        <p:spPr/>
        <p:txBody>
          <a:bodyPr/>
          <a:lstStyle/>
          <a:p>
            <a:fld id="{8DB3BFF6-A516-4EF8-A7EC-AC6AFD743F44}" type="slidenum">
              <a:rPr lang="fr-DZ" smtClean="0"/>
              <a:t>9</a:t>
            </a:fld>
            <a:endParaRPr lang="fr-DZ"/>
          </a:p>
        </p:txBody>
      </p:sp>
    </p:spTree>
    <p:extLst>
      <p:ext uri="{BB962C8B-B14F-4D97-AF65-F5344CB8AC3E}">
        <p14:creationId xmlns:p14="http://schemas.microsoft.com/office/powerpoint/2010/main" val="18840474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Type de bois</Template>
  <TotalTime>1090</TotalTime>
  <Words>1846</Words>
  <Application>Microsoft Office PowerPoint</Application>
  <PresentationFormat>Grand écran</PresentationFormat>
  <Paragraphs>253</Paragraphs>
  <Slides>31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31</vt:i4>
      </vt:variant>
    </vt:vector>
  </HeadingPairs>
  <TitlesOfParts>
    <vt:vector size="38" baseType="lpstr">
      <vt:lpstr>Arial</vt:lpstr>
      <vt:lpstr>Calibri</vt:lpstr>
      <vt:lpstr>Rockwell</vt:lpstr>
      <vt:lpstr>Rockwell Condensed</vt:lpstr>
      <vt:lpstr>Symbol</vt:lpstr>
      <vt:lpstr>Wingdings</vt:lpstr>
      <vt:lpstr>Type de bois</vt:lpstr>
      <vt:lpstr>Recherche documentaire et conception de mémoire</vt:lpstr>
      <vt:lpstr>Chapitre I-4 </vt:lpstr>
      <vt:lpstr>4.1 Organisation du travail</vt:lpstr>
      <vt:lpstr>4.1 Organisation du travail</vt:lpstr>
      <vt:lpstr>4.2 Les questions de départ</vt:lpstr>
      <vt:lpstr>4.3 Synthèse des documents retenus</vt:lpstr>
      <vt:lpstr>4.3 Synthèse des documents retenus</vt:lpstr>
      <vt:lpstr>4.4 Liens entre différentes parties</vt:lpstr>
      <vt:lpstr>4.4 Liens entre différentes parties</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4.5 Le plan final de votre recherche</vt:lpstr>
      <vt:lpstr>Chapitre I-5 </vt:lpstr>
      <vt:lpstr>5.1 Les systèmes de présentation d'une bibliographie </vt:lpstr>
      <vt:lpstr>5.1 Les systèmes de présentation d'une bibliographie </vt:lpstr>
      <vt:lpstr>5.2 Présentation des documents</vt:lpstr>
      <vt:lpstr>5.2 Présentation des documents</vt:lpstr>
      <vt:lpstr>5.2 Présentation des documents</vt:lpstr>
      <vt:lpstr>5.2 Présentation des documents</vt:lpstr>
      <vt:lpstr>5.2 Présentation des documents</vt:lpstr>
      <vt:lpstr>5.3 Citation des sources</vt:lpstr>
      <vt:lpstr>5.3 Citation des 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documentaire et conception de mémoire</dc:title>
  <dc:creator>SAIDI Farah</dc:creator>
  <cp:lastModifiedBy>SAIDI Farah</cp:lastModifiedBy>
  <cp:revision>6</cp:revision>
  <dcterms:created xsi:type="dcterms:W3CDTF">2023-10-24T07:02:01Z</dcterms:created>
  <dcterms:modified xsi:type="dcterms:W3CDTF">2023-10-26T18:01:35Z</dcterms:modified>
</cp:coreProperties>
</file>