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Overpass"/>
      <p:regular r:id="rId27"/>
    </p:embeddedFont>
    <p:embeddedFont>
      <p:font typeface="Overpass"/>
      <p:regular r:id="rId28"/>
    </p:embeddedFont>
    <p:embeddedFont>
      <p:font typeface="Overpass"/>
      <p:regular r:id="rId29"/>
    </p:embeddedFont>
    <p:embeddedFont>
      <p:font typeface="Overpass"/>
      <p:regular r:id="rId30"/>
    </p:embeddedFont>
    <p:embeddedFont>
      <p:font typeface="Overpass"/>
      <p:regular r:id="rId31"/>
    </p:embeddedFont>
    <p:embeddedFont>
      <p:font typeface="Overpass"/>
      <p:regular r:id="rId32"/>
    </p:embeddedFont>
    <p:embeddedFont>
      <p:font typeface="Overpass"/>
      <p:regular r:id="rId33"/>
    </p:embeddedFont>
    <p:embeddedFont>
      <p:font typeface="Overpass"/>
      <p:regular r:id="rId3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Relationship Id="rId33" Type="http://schemas.openxmlformats.org/officeDocument/2006/relationships/font" Target="fonts/font7.fntdata"/><Relationship Id="rId3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22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image" Target="../media/image-14-6.png"/><Relationship Id="rId7" Type="http://schemas.openxmlformats.org/officeDocument/2006/relationships/image" Target="../media/image-14-7.png"/><Relationship Id="rId8" Type="http://schemas.openxmlformats.org/officeDocument/2006/relationships/image" Target="../media/image-14-8.png"/><Relationship Id="rId9" Type="http://schemas.openxmlformats.org/officeDocument/2006/relationships/slideLayout" Target="../slideLayouts/slideLayout15.xml"/><Relationship Id="rId10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slideLayout" Target="../slideLayouts/slideLayout16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slideLayout" Target="../slideLayouts/slideLayout17.xml"/><Relationship Id="rId7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slideLayout" Target="../slideLayouts/slideLayout20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21.xml"/><Relationship Id="rId5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98655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Defining the Customer Value Proposition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75356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clear value proposition is the cornerstone of business success, yet 62% of companies lack one according to Harvard Business Review.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37724" y="478881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This presentation explores how to identify, articulate and deliver what customers truly seek.</a:t>
            </a: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837724" y="5841921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4" y="5849541"/>
            <a:ext cx="367665" cy="3676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340287" y="5824061"/>
            <a:ext cx="2062996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by Djazia CHIB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7909"/>
            <a:ext cx="789610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Understanding Customer Needs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550676"/>
            <a:ext cx="2159079" cy="1357193"/>
          </a:xfrm>
          <a:prstGeom prst="roundRect">
            <a:avLst>
              <a:gd name="adj" fmla="val 7408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8909" y="3018830"/>
            <a:ext cx="336590" cy="4207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36119" y="27899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Primary Research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236119" y="3285530"/>
            <a:ext cx="64422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Direct customer interactions through surveys and interviews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3116461" y="3892629"/>
            <a:ext cx="10556558" cy="15240"/>
          </a:xfrm>
          <a:prstGeom prst="roundRect">
            <a:avLst>
              <a:gd name="adj" fmla="val 659712"/>
            </a:avLst>
          </a:prstGeom>
          <a:solidFill>
            <a:srgbClr val="971B55"/>
          </a:solidFill>
          <a:ln/>
        </p:spPr>
      </p:sp>
      <p:sp>
        <p:nvSpPr>
          <p:cNvPr id="8" name="Shape 5"/>
          <p:cNvSpPr/>
          <p:nvPr/>
        </p:nvSpPr>
        <p:spPr>
          <a:xfrm>
            <a:off x="837724" y="4027527"/>
            <a:ext cx="4318278" cy="1357193"/>
          </a:xfrm>
          <a:prstGeom prst="roundRect">
            <a:avLst>
              <a:gd name="adj" fmla="val 7408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68" y="4495681"/>
            <a:ext cx="336590" cy="42076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95317" y="42668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Data Analysis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95317" y="4762381"/>
            <a:ext cx="59006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Review of support tickets, feedback and usage patterns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5275659" y="5369481"/>
            <a:ext cx="8397359" cy="15240"/>
          </a:xfrm>
          <a:prstGeom prst="roundRect">
            <a:avLst>
              <a:gd name="adj" fmla="val 659712"/>
            </a:avLst>
          </a:prstGeom>
          <a:solidFill>
            <a:srgbClr val="971B55"/>
          </a:solidFill>
          <a:ln/>
        </p:spPr>
      </p:sp>
      <p:sp>
        <p:nvSpPr>
          <p:cNvPr id="13" name="Shape 9"/>
          <p:cNvSpPr/>
          <p:nvPr/>
        </p:nvSpPr>
        <p:spPr>
          <a:xfrm>
            <a:off x="837724" y="5504378"/>
            <a:ext cx="6477476" cy="1357193"/>
          </a:xfrm>
          <a:prstGeom prst="roundRect">
            <a:avLst>
              <a:gd name="adj" fmla="val 7408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107" y="5972532"/>
            <a:ext cx="336590" cy="42076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54516" y="57436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Persona Development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54516" y="6239232"/>
            <a:ext cx="524732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Empathy mapping and detailed customer profiles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55727"/>
            <a:ext cx="669131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Segmenting Your Audience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118717"/>
            <a:ext cx="7468553" cy="5055156"/>
          </a:xfrm>
          <a:prstGeom prst="roundRect">
            <a:avLst>
              <a:gd name="adj" fmla="val 1989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31744" y="2126337"/>
            <a:ext cx="7452479" cy="10684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71893" y="2277547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Segment Type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059585" y="2277547"/>
            <a:ext cx="199763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Key Factors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1543467" y="2277547"/>
            <a:ext cx="20014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Value Proposition Focus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331744" y="3194804"/>
            <a:ext cx="7452479" cy="14514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571893" y="3346013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Demographic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9059585" y="3346013"/>
            <a:ext cx="199763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Age, income, location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1543467" y="3346013"/>
            <a:ext cx="200144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Life-stage appropriate benefits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6331744" y="4646295"/>
            <a:ext cx="7452479" cy="10684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571893" y="4797504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Psychographic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9059585" y="4797504"/>
            <a:ext cx="199763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Values, interests, lifestyle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11543467" y="4797504"/>
            <a:ext cx="20014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Alignment with personal identity</a:t>
            </a:r>
            <a:endParaRPr lang="en-US" sz="1850" dirty="0"/>
          </a:p>
        </p:txBody>
      </p:sp>
      <p:sp>
        <p:nvSpPr>
          <p:cNvPr id="17" name="Shape 14"/>
          <p:cNvSpPr/>
          <p:nvPr/>
        </p:nvSpPr>
        <p:spPr>
          <a:xfrm>
            <a:off x="6331744" y="5714762"/>
            <a:ext cx="7452479" cy="14514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571893" y="5865971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Behavioural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9059585" y="5865971"/>
            <a:ext cx="199763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Usage patterns, loyalty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11543467" y="5865971"/>
            <a:ext cx="200144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Rewards and functional improvements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1855" y="618292"/>
            <a:ext cx="7573089" cy="1319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b="1" spc="-125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Communicating the Value Proposition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71855" y="2527221"/>
            <a:ext cx="504944" cy="504944"/>
          </a:xfrm>
          <a:prstGeom prst="roundRect">
            <a:avLst>
              <a:gd name="adj" fmla="val 18667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55" y="2581632"/>
            <a:ext cx="316825" cy="39600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01113" y="2527221"/>
            <a:ext cx="2640211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spc="-62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Clarity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7001113" y="2991803"/>
            <a:ext cx="6843832" cy="718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63% of consumers report confusion with brand messaging (Forrester, 2024).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71855" y="4186714"/>
            <a:ext cx="504944" cy="504944"/>
          </a:xfrm>
          <a:prstGeom prst="roundRect">
            <a:avLst>
              <a:gd name="adj" fmla="val 18667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55" y="4241125"/>
            <a:ext cx="316825" cy="3960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01113" y="4186714"/>
            <a:ext cx="2640211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spc="-62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Brevity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7001113" y="4651296"/>
            <a:ext cx="6843832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Communicate core value in under 10 seconds.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71855" y="5487114"/>
            <a:ext cx="504944" cy="504944"/>
          </a:xfrm>
          <a:prstGeom prst="roundRect">
            <a:avLst>
              <a:gd name="adj" fmla="val 18667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55" y="5541526"/>
            <a:ext cx="316825" cy="39600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01113" y="5487114"/>
            <a:ext cx="2640211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spc="-62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Visual Support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7001113" y="5951696"/>
            <a:ext cx="6843832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Demonstrations increase message retention by 40%.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6271855" y="6787515"/>
            <a:ext cx="504944" cy="504944"/>
          </a:xfrm>
          <a:prstGeom prst="roundRect">
            <a:avLst>
              <a:gd name="adj" fmla="val 18667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855" y="6841927"/>
            <a:ext cx="316825" cy="39600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001113" y="6787515"/>
            <a:ext cx="2640211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spc="-62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Audience Relevance</a:t>
            </a:r>
            <a:endParaRPr lang="en-US" sz="2050" dirty="0"/>
          </a:p>
        </p:txBody>
      </p:sp>
      <p:sp>
        <p:nvSpPr>
          <p:cNvPr id="19" name="Text 12"/>
          <p:cNvSpPr/>
          <p:nvPr/>
        </p:nvSpPr>
        <p:spPr>
          <a:xfrm>
            <a:off x="7001113" y="7252097"/>
            <a:ext cx="6843832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Tailor messaging to specific customer segment needs.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82447"/>
            <a:ext cx="974955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Best Practice: Value Proposition Canvas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665214"/>
            <a:ext cx="4078962" cy="2520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4853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Customer Profile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980867"/>
            <a:ext cx="407896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Maps customer jobs, pains, and desired gains.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9" y="2665214"/>
            <a:ext cx="4078962" cy="25209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5659" y="54853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Value Map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75659" y="5980867"/>
            <a:ext cx="407896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Outlines your products, pain relievers, and gain creators.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595" y="2665214"/>
            <a:ext cx="4079081" cy="25210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548544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Finding Fit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5980986"/>
            <a:ext cx="407908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Identifies where your offering meets customer needs.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784824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Industry Example: Apple iPhone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9478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Premium Design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443407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Elegant aesthetics and build quality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9478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Simplicity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443407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Intuitive interface that "just works"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20291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Ecosystem Integration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698450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Seamless connection across Apple devices</a:t>
            </a:r>
            <a:endParaRPr lang="en-US" sz="18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53943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Security &amp; Privacy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889903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Protection of personal data</a:t>
            </a:r>
            <a:endParaRPr lang="en-US" sz="18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06473"/>
            <a:ext cx="584346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Industry Example: IKEA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344" y="2642830"/>
            <a:ext cx="3091339" cy="309133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135" y="2642830"/>
            <a:ext cx="3091339" cy="3091339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926" y="2642830"/>
            <a:ext cx="3091339" cy="3091339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3718" y="2642830"/>
            <a:ext cx="3091339" cy="3091339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37724" y="6156960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IKEA delivers value through affordable style, instant availability, and the self-assembly experience that appeals to value-seekers.</a:t>
            </a: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9021" y="596741"/>
            <a:ext cx="7064931" cy="621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spc="-117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Evolving Customer Expectations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976551" y="1534477"/>
            <a:ext cx="22860" cy="6098262"/>
          </a:xfrm>
          <a:prstGeom prst="roundRect">
            <a:avLst>
              <a:gd name="adj" fmla="val 387960"/>
            </a:avLst>
          </a:prstGeom>
          <a:solidFill>
            <a:srgbClr val="971B55"/>
          </a:solidFill>
          <a:ln/>
        </p:spPr>
      </p:sp>
      <p:sp>
        <p:nvSpPr>
          <p:cNvPr id="5" name="Shape 2"/>
          <p:cNvSpPr/>
          <p:nvPr/>
        </p:nvSpPr>
        <p:spPr>
          <a:xfrm>
            <a:off x="1191220" y="1998107"/>
            <a:ext cx="633412" cy="22860"/>
          </a:xfrm>
          <a:prstGeom prst="roundRect">
            <a:avLst>
              <a:gd name="adj" fmla="val 387960"/>
            </a:avLst>
          </a:prstGeom>
          <a:solidFill>
            <a:srgbClr val="971B55"/>
          </a:solidFill>
          <a:ln/>
        </p:spPr>
      </p:sp>
      <p:sp>
        <p:nvSpPr>
          <p:cNvPr id="6" name="Shape 3"/>
          <p:cNvSpPr/>
          <p:nvPr/>
        </p:nvSpPr>
        <p:spPr>
          <a:xfrm>
            <a:off x="739021" y="1772007"/>
            <a:ext cx="475059" cy="475059"/>
          </a:xfrm>
          <a:prstGeom prst="roundRect">
            <a:avLst>
              <a:gd name="adj" fmla="val 18669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44" y="1823264"/>
            <a:ext cx="298013" cy="37254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32278" y="1745575"/>
            <a:ext cx="2484239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spc="-59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Sustainability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2032278" y="2182773"/>
            <a:ext cx="6372701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76% of consumers consider environmental impact in purchasing decisions.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1191220" y="3744397"/>
            <a:ext cx="633412" cy="22860"/>
          </a:xfrm>
          <a:prstGeom prst="roundRect">
            <a:avLst>
              <a:gd name="adj" fmla="val 387960"/>
            </a:avLst>
          </a:prstGeom>
          <a:solidFill>
            <a:srgbClr val="971B55"/>
          </a:solidFill>
          <a:ln/>
        </p:spPr>
      </p:sp>
      <p:sp>
        <p:nvSpPr>
          <p:cNvPr id="11" name="Shape 7"/>
          <p:cNvSpPr/>
          <p:nvPr/>
        </p:nvSpPr>
        <p:spPr>
          <a:xfrm>
            <a:off x="739021" y="3518297"/>
            <a:ext cx="475059" cy="475059"/>
          </a:xfrm>
          <a:prstGeom prst="roundRect">
            <a:avLst>
              <a:gd name="adj" fmla="val 18669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44" y="3569553"/>
            <a:ext cx="298013" cy="37254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032278" y="3491865"/>
            <a:ext cx="2484239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spc="-59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Digital Convenience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2032278" y="3929063"/>
            <a:ext cx="6372701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Expectation for mobile-first, instant access to products and services.</a:t>
            </a:r>
            <a:endParaRPr lang="en-US" sz="1650" dirty="0"/>
          </a:p>
        </p:txBody>
      </p:sp>
      <p:sp>
        <p:nvSpPr>
          <p:cNvPr id="15" name="Shape 10"/>
          <p:cNvSpPr/>
          <p:nvPr/>
        </p:nvSpPr>
        <p:spPr>
          <a:xfrm>
            <a:off x="1191220" y="5490686"/>
            <a:ext cx="633412" cy="22860"/>
          </a:xfrm>
          <a:prstGeom prst="roundRect">
            <a:avLst>
              <a:gd name="adj" fmla="val 387960"/>
            </a:avLst>
          </a:prstGeom>
          <a:solidFill>
            <a:srgbClr val="971B55"/>
          </a:solidFill>
          <a:ln/>
        </p:spPr>
      </p:sp>
      <p:sp>
        <p:nvSpPr>
          <p:cNvPr id="16" name="Shape 11"/>
          <p:cNvSpPr/>
          <p:nvPr/>
        </p:nvSpPr>
        <p:spPr>
          <a:xfrm>
            <a:off x="739021" y="5264587"/>
            <a:ext cx="475059" cy="475059"/>
          </a:xfrm>
          <a:prstGeom prst="roundRect">
            <a:avLst>
              <a:gd name="adj" fmla="val 18669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44" y="5315843"/>
            <a:ext cx="298013" cy="372547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032278" y="5238155"/>
            <a:ext cx="2855357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spc="-59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Omni-channel Experience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2032278" y="5675352"/>
            <a:ext cx="6372701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Seamless integration across all customer touchpoints.</a:t>
            </a:r>
            <a:endParaRPr lang="en-US" sz="1650" dirty="0"/>
          </a:p>
        </p:txBody>
      </p:sp>
      <p:sp>
        <p:nvSpPr>
          <p:cNvPr id="20" name="Shape 14"/>
          <p:cNvSpPr/>
          <p:nvPr/>
        </p:nvSpPr>
        <p:spPr>
          <a:xfrm>
            <a:off x="1191220" y="6899077"/>
            <a:ext cx="633412" cy="22860"/>
          </a:xfrm>
          <a:prstGeom prst="roundRect">
            <a:avLst>
              <a:gd name="adj" fmla="val 387960"/>
            </a:avLst>
          </a:prstGeom>
          <a:solidFill>
            <a:srgbClr val="971B55"/>
          </a:solidFill>
          <a:ln/>
        </p:spPr>
      </p:sp>
      <p:sp>
        <p:nvSpPr>
          <p:cNvPr id="21" name="Shape 15"/>
          <p:cNvSpPr/>
          <p:nvPr/>
        </p:nvSpPr>
        <p:spPr>
          <a:xfrm>
            <a:off x="739021" y="6672977"/>
            <a:ext cx="475059" cy="475059"/>
          </a:xfrm>
          <a:prstGeom prst="roundRect">
            <a:avLst>
              <a:gd name="adj" fmla="val 18669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44" y="6724233"/>
            <a:ext cx="298013" cy="372547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2032278" y="6646545"/>
            <a:ext cx="2484239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spc="-59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Proactive Support</a:t>
            </a:r>
            <a:endParaRPr lang="en-US" sz="1950" dirty="0"/>
          </a:p>
        </p:txBody>
      </p:sp>
      <p:sp>
        <p:nvSpPr>
          <p:cNvPr id="24" name="Text 17"/>
          <p:cNvSpPr/>
          <p:nvPr/>
        </p:nvSpPr>
        <p:spPr>
          <a:xfrm>
            <a:off x="2032278" y="7083743"/>
            <a:ext cx="6372701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Anticipation of needs before customers must ask.</a:t>
            </a:r>
            <a:endParaRPr lang="en-US" sz="16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771" y="505778"/>
            <a:ext cx="5274707" cy="540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spc="-102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Measuring Value Perception</a:t>
            </a:r>
            <a:endParaRPr lang="en-US" sz="3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771" y="1414582"/>
            <a:ext cx="13342858" cy="74718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4388" y="642580"/>
            <a:ext cx="6008489" cy="684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spc="-129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Common Pitfalls to Avoid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14388" y="1675924"/>
            <a:ext cx="174427" cy="1737717"/>
          </a:xfrm>
          <a:prstGeom prst="roundRect">
            <a:avLst>
              <a:gd name="adj" fmla="val 56032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37786" y="1675924"/>
            <a:ext cx="2737604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spc="-65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Overpromising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337786" y="2157532"/>
            <a:ext cx="6991826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Creating expectations your product cannot meet leads to disappointment and damaged trust.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337786" y="3041452"/>
            <a:ext cx="6991826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Focus on authentic value you can consistently deliver.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1163360" y="3646289"/>
            <a:ext cx="174427" cy="1737717"/>
          </a:xfrm>
          <a:prstGeom prst="roundRect">
            <a:avLst>
              <a:gd name="adj" fmla="val 56032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686758" y="3646289"/>
            <a:ext cx="2737604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spc="-65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Misalignment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1686758" y="4127897"/>
            <a:ext cx="6642854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Propositions disconnected from actual customer needs waste resources and opportunities.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686758" y="5011817"/>
            <a:ext cx="6642854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Validate assumptions through direct customer feedback.</a:t>
            </a:r>
            <a:endParaRPr lang="en-US" sz="1800" dirty="0"/>
          </a:p>
        </p:txBody>
      </p:sp>
      <p:sp>
        <p:nvSpPr>
          <p:cNvPr id="12" name="Shape 9"/>
          <p:cNvSpPr/>
          <p:nvPr/>
        </p:nvSpPr>
        <p:spPr>
          <a:xfrm>
            <a:off x="1512451" y="5616654"/>
            <a:ext cx="174427" cy="1737717"/>
          </a:xfrm>
          <a:prstGeom prst="roundRect">
            <a:avLst>
              <a:gd name="adj" fmla="val 56032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2035850" y="5616654"/>
            <a:ext cx="2737604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spc="-65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Failure to Adapt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035850" y="6098262"/>
            <a:ext cx="6293763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Static value propositions become irrelevant as markets and expectations evolve.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2035850" y="6982182"/>
            <a:ext cx="6293763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Continuously reassess and refine your approach.</a:t>
            </a:r>
            <a:endParaRPr lang="en-US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0120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3285" y="2454593"/>
            <a:ext cx="6807994" cy="473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b="1" spc="-89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Building &amp; Testing Your Value Proposition</a:t>
            </a:r>
            <a:endParaRPr lang="en-US" sz="29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85" y="3169325"/>
            <a:ext cx="804743" cy="15401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09368" y="3330178"/>
            <a:ext cx="1893689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spc="-45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Co-creation</a:t>
            </a:r>
            <a:endParaRPr lang="en-US" sz="1450" dirty="0"/>
          </a:p>
        </p:txBody>
      </p:sp>
      <p:sp>
        <p:nvSpPr>
          <p:cNvPr id="6" name="Text 2"/>
          <p:cNvSpPr/>
          <p:nvPr/>
        </p:nvSpPr>
        <p:spPr>
          <a:xfrm>
            <a:off x="1609368" y="3663434"/>
            <a:ext cx="12457748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Engage customers in development process</a:t>
            </a:r>
            <a:endParaRPr lang="en-US" sz="1250" dirty="0"/>
          </a:p>
        </p:txBody>
      </p:sp>
      <p:sp>
        <p:nvSpPr>
          <p:cNvPr id="7" name="Text 3"/>
          <p:cNvSpPr/>
          <p:nvPr/>
        </p:nvSpPr>
        <p:spPr>
          <a:xfrm>
            <a:off x="1609368" y="3977283"/>
            <a:ext cx="12457748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Gather structured feedback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1609368" y="4291132"/>
            <a:ext cx="12457748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Identify blind spots in your thinking</a:t>
            </a:r>
            <a:endParaRPr lang="en-US" sz="12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85" y="4709517"/>
            <a:ext cx="804743" cy="154019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09368" y="4870371"/>
            <a:ext cx="1893689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spc="-45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Iterative Refinement</a:t>
            </a:r>
            <a:endParaRPr lang="en-US" sz="1450" dirty="0"/>
          </a:p>
        </p:txBody>
      </p:sp>
      <p:sp>
        <p:nvSpPr>
          <p:cNvPr id="11" name="Text 6"/>
          <p:cNvSpPr/>
          <p:nvPr/>
        </p:nvSpPr>
        <p:spPr>
          <a:xfrm>
            <a:off x="1609368" y="5203627"/>
            <a:ext cx="12457748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Test multiple proposition variations</a:t>
            </a:r>
            <a:endParaRPr lang="en-US" sz="1250" dirty="0"/>
          </a:p>
        </p:txBody>
      </p:sp>
      <p:sp>
        <p:nvSpPr>
          <p:cNvPr id="12" name="Text 7"/>
          <p:cNvSpPr/>
          <p:nvPr/>
        </p:nvSpPr>
        <p:spPr>
          <a:xfrm>
            <a:off x="1609368" y="5517475"/>
            <a:ext cx="12457748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Measure customer response</a:t>
            </a:r>
            <a:endParaRPr lang="en-US" sz="1250" dirty="0"/>
          </a:p>
        </p:txBody>
      </p:sp>
      <p:sp>
        <p:nvSpPr>
          <p:cNvPr id="13" name="Text 8"/>
          <p:cNvSpPr/>
          <p:nvPr/>
        </p:nvSpPr>
        <p:spPr>
          <a:xfrm>
            <a:off x="1609368" y="5831324"/>
            <a:ext cx="12457748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Adapt based on performance data</a:t>
            </a:r>
            <a:endParaRPr lang="en-US" sz="12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85" y="6249710"/>
            <a:ext cx="804743" cy="154019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609368" y="6410563"/>
            <a:ext cx="2298263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spc="-45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Cross-functional Ownership</a:t>
            </a:r>
            <a:endParaRPr lang="en-US" sz="1450" dirty="0"/>
          </a:p>
        </p:txBody>
      </p:sp>
      <p:sp>
        <p:nvSpPr>
          <p:cNvPr id="16" name="Text 10"/>
          <p:cNvSpPr/>
          <p:nvPr/>
        </p:nvSpPr>
        <p:spPr>
          <a:xfrm>
            <a:off x="1609368" y="6743819"/>
            <a:ext cx="12457748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Involve marketing, product, and customer teams</a:t>
            </a:r>
            <a:endParaRPr lang="en-US" sz="1250" dirty="0"/>
          </a:p>
        </p:txBody>
      </p:sp>
      <p:sp>
        <p:nvSpPr>
          <p:cNvPr id="17" name="Text 11"/>
          <p:cNvSpPr/>
          <p:nvPr/>
        </p:nvSpPr>
        <p:spPr>
          <a:xfrm>
            <a:off x="1609368" y="7057668"/>
            <a:ext cx="12457748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Align organisational understanding</a:t>
            </a:r>
            <a:endParaRPr lang="en-US" sz="1250" dirty="0"/>
          </a:p>
        </p:txBody>
      </p:sp>
      <p:sp>
        <p:nvSpPr>
          <p:cNvPr id="18" name="Text 12"/>
          <p:cNvSpPr/>
          <p:nvPr/>
        </p:nvSpPr>
        <p:spPr>
          <a:xfrm>
            <a:off x="1609368" y="7371517"/>
            <a:ext cx="12457748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Create shared accountability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010144"/>
            <a:ext cx="942939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What Is a Customer Value Proposition?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5073134"/>
            <a:ext cx="4158734" cy="2138482"/>
          </a:xfrm>
          <a:prstGeom prst="roundRect">
            <a:avLst>
              <a:gd name="adj" fmla="val 4701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4659" y="532007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Clear Statement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84659" y="5815608"/>
            <a:ext cx="36648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 precise articulation of tangible benefits customers receive from your offering.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5073134"/>
            <a:ext cx="4158734" cy="2138482"/>
          </a:xfrm>
          <a:prstGeom prst="roundRect">
            <a:avLst>
              <a:gd name="adj" fmla="val 4701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82709" y="532007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Connection Point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82709" y="5815608"/>
            <a:ext cx="36648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Links your product or service directly to customer needs and desires.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9633823" y="5073134"/>
            <a:ext cx="4158734" cy="2138482"/>
          </a:xfrm>
          <a:prstGeom prst="roundRect">
            <a:avLst>
              <a:gd name="adj" fmla="val 4701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80759" y="532007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Buying Catalyst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80759" y="581560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Central factor in both B2C and B2B purchasing decisions.</a:t>
            </a:r>
            <a:endParaRPr lang="en-US" sz="18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90995"/>
            <a:ext cx="1179373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Conclusion: The Path to Customer-Centric Value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473762"/>
            <a:ext cx="4078962" cy="2520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2938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Ongoing Process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789414"/>
            <a:ext cx="40789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Successful value propositions require continuous refinement, not one-off creation.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9" y="2473762"/>
            <a:ext cx="4078962" cy="25209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5659" y="52938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Insight-Driven Growth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75659" y="5789414"/>
            <a:ext cx="40789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Deep customer understanding powers sustainable business expansion.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595" y="2473762"/>
            <a:ext cx="4079081" cy="25210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52939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Your Brand's Value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5789533"/>
            <a:ext cx="407908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What unique, meaningful value does your organisation deliver to customers?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595" y="706874"/>
            <a:ext cx="7196018" cy="640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spc="-121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Why It Matters: Business Impact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62595" y="1783437"/>
            <a:ext cx="3645932" cy="719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50"/>
              </a:lnSpc>
              <a:buNone/>
            </a:pPr>
            <a:r>
              <a:rPr lang="en-US" sz="5650" b="1" spc="-170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24%</a:t>
            </a:r>
            <a:endParaRPr lang="en-US" sz="5650" dirty="0"/>
          </a:p>
        </p:txBody>
      </p:sp>
      <p:sp>
        <p:nvSpPr>
          <p:cNvPr id="5" name="Text 2"/>
          <p:cNvSpPr/>
          <p:nvPr/>
        </p:nvSpPr>
        <p:spPr>
          <a:xfrm>
            <a:off x="1303853" y="2774752"/>
            <a:ext cx="256341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b="1" spc="-61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Revenue Boost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62595" y="3225879"/>
            <a:ext cx="3645932" cy="104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Companies with strong value propositions see significantly higher returns (Gartner, 2023).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4735354" y="1783437"/>
            <a:ext cx="3646051" cy="719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50"/>
              </a:lnSpc>
              <a:buNone/>
            </a:pPr>
            <a:r>
              <a:rPr lang="en-US" sz="5650" b="1" spc="-170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3.5X</a:t>
            </a:r>
            <a:endParaRPr lang="en-US" sz="5650" dirty="0"/>
          </a:p>
        </p:txBody>
      </p:sp>
      <p:sp>
        <p:nvSpPr>
          <p:cNvPr id="8" name="Text 5"/>
          <p:cNvSpPr/>
          <p:nvPr/>
        </p:nvSpPr>
        <p:spPr>
          <a:xfrm>
            <a:off x="5276612" y="2774752"/>
            <a:ext cx="256341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b="1" spc="-61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Customer Loyalty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735354" y="3225879"/>
            <a:ext cx="3646051" cy="697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Increased likelihood of repeat business with clear value articulation.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2748915" y="5034320"/>
            <a:ext cx="3646051" cy="719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50"/>
              </a:lnSpc>
              <a:buNone/>
            </a:pPr>
            <a:r>
              <a:rPr lang="en-US" sz="5650" b="1" spc="-170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2X</a:t>
            </a:r>
            <a:endParaRPr lang="en-US" sz="5650" dirty="0"/>
          </a:p>
        </p:txBody>
      </p:sp>
      <p:sp>
        <p:nvSpPr>
          <p:cNvPr id="11" name="Text 8"/>
          <p:cNvSpPr/>
          <p:nvPr/>
        </p:nvSpPr>
        <p:spPr>
          <a:xfrm>
            <a:off x="3290173" y="6025634"/>
            <a:ext cx="256341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b="1" spc="-61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Competitive Edge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2748915" y="6476762"/>
            <a:ext cx="3646051" cy="104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Businesses with defined value propositions outperform market rivals.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28807"/>
            <a:ext cx="69061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The Customer's Perspective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260997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374" y="2318980"/>
            <a:ext cx="337899" cy="4224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01959" y="22609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Value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101959" y="2756535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Customers seek maximum benefit for investment.</a:t>
            </a:r>
            <a:endParaRPr lang="en-US" sz="1850" dirty="0"/>
          </a:p>
        </p:txBody>
      </p:sp>
      <p:sp>
        <p:nvSpPr>
          <p:cNvPr id="8" name="Shape 4"/>
          <p:cNvSpPr/>
          <p:nvPr/>
        </p:nvSpPr>
        <p:spPr>
          <a:xfrm>
            <a:off x="6324124" y="3648075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374" y="3706058"/>
            <a:ext cx="337899" cy="4224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101959" y="364807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Trust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101959" y="4143613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Confidence that promises will be delivered.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6324124" y="5035153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374" y="5093137"/>
            <a:ext cx="337899" cy="42243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101959" y="50351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Convenience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101959" y="5530691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Solutions that simplify life and save time.</a:t>
            </a:r>
            <a:endParaRPr lang="en-US" sz="1850" dirty="0"/>
          </a:p>
        </p:txBody>
      </p:sp>
      <p:sp>
        <p:nvSpPr>
          <p:cNvPr id="16" name="Shape 10"/>
          <p:cNvSpPr/>
          <p:nvPr/>
        </p:nvSpPr>
        <p:spPr>
          <a:xfrm>
            <a:off x="6324124" y="6422231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374" y="6480215"/>
            <a:ext cx="337899" cy="422434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101959" y="642223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Relevance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7101959" y="6917769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Personalised solutions for specific needs.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19376"/>
            <a:ext cx="883015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Key Elements of a Value Proposition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4814" y="1902143"/>
            <a:ext cx="1603058" cy="135719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88" y="2537936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17187" y="21414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Benefit Statement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117187" y="2636996"/>
            <a:ext cx="486251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Tangible outcomes customers will experience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4937641" y="3273981"/>
            <a:ext cx="8795266" cy="15240"/>
          </a:xfrm>
          <a:prstGeom prst="roundRect">
            <a:avLst>
              <a:gd name="adj" fmla="val 659712"/>
            </a:avLst>
          </a:prstGeom>
          <a:solidFill>
            <a:srgbClr val="971B55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285" y="3319105"/>
            <a:ext cx="3206234" cy="1357193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3787259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18835" y="35584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Solution Offered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918835" y="4053959"/>
            <a:ext cx="484358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Unique features that address customer needs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5739289" y="4690943"/>
            <a:ext cx="7993618" cy="15240"/>
          </a:xfrm>
          <a:prstGeom prst="roundRect">
            <a:avLst>
              <a:gd name="adj" fmla="val 659712"/>
            </a:avLst>
          </a:prstGeom>
          <a:solidFill>
            <a:srgbClr val="971B55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8" y="4736068"/>
            <a:ext cx="4809411" cy="135719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988" y="5204222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20364" y="49753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Problem Solved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20364" y="5470922"/>
            <a:ext cx="390858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Specific pain points being addressed</a:t>
            </a:r>
            <a:endParaRPr lang="en-US" sz="1850" dirty="0"/>
          </a:p>
        </p:txBody>
      </p:sp>
      <p:sp>
        <p:nvSpPr>
          <p:cNvPr id="17" name="Shape 9"/>
          <p:cNvSpPr/>
          <p:nvPr/>
        </p:nvSpPr>
        <p:spPr>
          <a:xfrm>
            <a:off x="6540818" y="6107906"/>
            <a:ext cx="7192089" cy="15240"/>
          </a:xfrm>
          <a:prstGeom prst="roundRect">
            <a:avLst>
              <a:gd name="adj" fmla="val 659712"/>
            </a:avLst>
          </a:prstGeom>
          <a:solidFill>
            <a:srgbClr val="971B55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09" y="6153031"/>
            <a:ext cx="6412587" cy="1357193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988" y="6621185"/>
            <a:ext cx="336590" cy="420767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22012" y="639234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Target Customer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22012" y="6887885"/>
            <a:ext cx="408563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Clearly defined audience being served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95807"/>
            <a:ext cx="1019698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Value Proposition vs. Unique Selling Point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9981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Value Proposition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589377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Comprehensive articulation of the entire customer experience.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57080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Addresses broader customer needs and long-term relationship.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55224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Example: Apple's ecosystem of products, services and support.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29981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Unique Selling Point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3589377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Specific feature or benefit that differentiates from competitors.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57080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More tactical, focused on immediate purchase decision.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516921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Example: iPhone's best-in-class camera system.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971633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Common Customer Expectations Today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Personalisation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71% expect tailored interactions (McKinsey)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966" y="3360182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30435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Quality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539133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Consistent, reliable performance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175" y="336018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Simplicity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Intuitive experiences with minimal friction</a:t>
            </a:r>
            <a:endParaRPr lang="en-US" sz="18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175" y="5604391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Transparency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Ethical practices and honest communication</a:t>
            </a:r>
            <a:endParaRPr lang="en-US" sz="18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966" y="560439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44629"/>
            <a:ext cx="608242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Types of Customer Value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1949410"/>
            <a:ext cx="95845" cy="9584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72885" y="1907619"/>
            <a:ext cx="1915001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Functional Value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172885" y="2755106"/>
            <a:ext cx="1915001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Product solves practical problems efficiently and effectively.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859" y="1949410"/>
            <a:ext cx="95845" cy="9584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782020" y="1907619"/>
            <a:ext cx="1915001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Emotional Value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782020" y="2755106"/>
            <a:ext cx="1915001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Brand creates positive feelings and psychological benefits.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995" y="1949410"/>
            <a:ext cx="95964" cy="9596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91275" y="1907619"/>
            <a:ext cx="191500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Social Value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391275" y="2403158"/>
            <a:ext cx="191500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Offering enhances customer's status or self-image.</a:t>
            </a:r>
            <a:endParaRPr lang="en-US" sz="18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5430083"/>
            <a:ext cx="95845" cy="9584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72885" y="5388293"/>
            <a:ext cx="1915001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Monetary Value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172885" y="6235779"/>
            <a:ext cx="191500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Solution delivers cost savings over alternatives.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2487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spc="-133" kern="0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Framework: "Jobs To Be Done" Theory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124" y="2691884"/>
            <a:ext cx="1196816" cy="17402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79913" y="293120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Identify the "Job"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879913" y="3426738"/>
            <a:ext cx="59127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What task is your customer "hiring" the product to accomplish?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124" y="4432102"/>
            <a:ext cx="1196816" cy="14362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879913" y="4671417"/>
            <a:ext cx="428279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Map Functional &amp; Emotional Needs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879913" y="5166955"/>
            <a:ext cx="5912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Practical requirements and feelings involved.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5868352"/>
            <a:ext cx="1196816" cy="14362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879913" y="6107668"/>
            <a:ext cx="317694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spc="-67" kern="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Reframe Product Purpose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879913" y="6603206"/>
            <a:ext cx="5912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Shift from features to customer-centric outcomes.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2025-04-16T18:28:04Z</dcterms:created>
  <dcterms:modified xsi:type="dcterms:W3CDTF">2025-04-16T18:28:04Z</dcterms:modified>
</cp:coreProperties>
</file>