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notesMasterIdLst>
    <p:notesMasterId r:id="rId22"/>
  </p:notesMasterIdLst>
  <p:sldSz cx="14630400" cy="8229600"/>
  <p:notesSz cx="8229600" cy="14630400"/>
  <p:embeddedFontLst>
    <p:embeddedFont>
      <p:font typeface="Funnel Display"/>
      <p:regular r:id="rId27"/>
    </p:embeddedFont>
    <p:embeddedFont>
      <p:font typeface="Funnel Sans"/>
      <p:regular r:id="rId28"/>
    </p:embeddedFont>
    <p:embeddedFont>
      <p:font typeface="Funnel Sans"/>
      <p:regular r:id="rId2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openxmlformats.org/officeDocument/2006/relationships/font" Target="fonts/font1.fntdata"/><Relationship Id="rId28" Type="http://schemas.openxmlformats.org/officeDocument/2006/relationships/font" Target="fonts/font2.fntdata"/><Relationship Id="rId29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0-1.png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1-1.png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2-1.png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3-1.png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4-1.png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5-1.png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6-1.png"/><Relationship Id="rId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7-1.png"/><Relationship Id="rId2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8-1.png"/><Relationship Id="rId2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19-1.png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2-1.png"/><Relationship Id="rId2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0-1.png"/><Relationship Id="rId2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21-1.png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3-1.png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4-1.png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5-1.png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6-1.png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7-1.png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8-1.png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09-1.png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5EB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4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5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image" Target="../media/image-15-2.svg"/><Relationship Id="rId3" Type="http://schemas.openxmlformats.org/officeDocument/2006/relationships/image" Target="../media/image-15-3.png"/><Relationship Id="rId4" Type="http://schemas.openxmlformats.org/officeDocument/2006/relationships/image" Target="../media/image-15-4.svg"/><Relationship Id="rId5" Type="http://schemas.openxmlformats.org/officeDocument/2006/relationships/image" Target="../media/image-15-5.png"/><Relationship Id="rId6" Type="http://schemas.openxmlformats.org/officeDocument/2006/relationships/image" Target="../media/image-15-6.svg"/><Relationship Id="rId7" Type="http://schemas.openxmlformats.org/officeDocument/2006/relationships/image" Target="../media/image-15-7.png"/><Relationship Id="rId8" Type="http://schemas.openxmlformats.org/officeDocument/2006/relationships/image" Target="../media/image-15-8.svg"/><Relationship Id="rId9" Type="http://schemas.openxmlformats.org/officeDocument/2006/relationships/slideLayout" Target="../slideLayouts/slideLayout16.xml"/><Relationship Id="rId10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png"/><Relationship Id="rId3" Type="http://schemas.openxmlformats.org/officeDocument/2006/relationships/image" Target="../media/image-17-3.png"/><Relationship Id="rId4" Type="http://schemas.openxmlformats.org/officeDocument/2006/relationships/slideLayout" Target="../slideLayouts/slideLayout18.xml"/><Relationship Id="rId5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9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2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svg"/><Relationship Id="rId3" Type="http://schemas.openxmlformats.org/officeDocument/2006/relationships/image" Target="../media/image-3-3.png"/><Relationship Id="rId4" Type="http://schemas.openxmlformats.org/officeDocument/2006/relationships/image" Target="../media/image-3-4.svg"/><Relationship Id="rId5" Type="http://schemas.openxmlformats.org/officeDocument/2006/relationships/image" Target="../media/image-3-5.png"/><Relationship Id="rId6" Type="http://schemas.openxmlformats.org/officeDocument/2006/relationships/image" Target="../media/image-3-6.svg"/><Relationship Id="rId7" Type="http://schemas.openxmlformats.org/officeDocument/2006/relationships/slideLayout" Target="../slideLayouts/slideLayout4.xml"/><Relationship Id="rId8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svg"/><Relationship Id="rId3" Type="http://schemas.openxmlformats.org/officeDocument/2006/relationships/image" Target="../media/image-7-3.png"/><Relationship Id="rId4" Type="http://schemas.openxmlformats.org/officeDocument/2006/relationships/image" Target="../media/image-7-4.svg"/><Relationship Id="rId5" Type="http://schemas.openxmlformats.org/officeDocument/2006/relationships/image" Target="../media/image-7-5.png"/><Relationship Id="rId6" Type="http://schemas.openxmlformats.org/officeDocument/2006/relationships/image" Target="../media/image-7-6.svg"/><Relationship Id="rId7" Type="http://schemas.openxmlformats.org/officeDocument/2006/relationships/image" Target="../media/image-7-7.png"/><Relationship Id="rId8" Type="http://schemas.openxmlformats.org/officeDocument/2006/relationships/image" Target="../media/image-7-8.svg"/><Relationship Id="rId9" Type="http://schemas.openxmlformats.org/officeDocument/2006/relationships/slideLayout" Target="../slideLayouts/slideLayout8.xml"/><Relationship Id="rId10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0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477566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Fundamentals of International Business Management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3948589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Navigating the complexities of commerce across borders in today's interconnected world</a:t>
            </a:r>
            <a:endParaRPr lang="en-US" sz="1850" dirty="0"/>
          </a:p>
        </p:txBody>
      </p:sp>
      <p:sp>
        <p:nvSpPr>
          <p:cNvPr id="5" name="Text 2"/>
          <p:cNvSpPr/>
          <p:nvPr/>
        </p:nvSpPr>
        <p:spPr>
          <a:xfrm>
            <a:off x="837724" y="4983837"/>
            <a:ext cx="7468553" cy="3062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endParaRPr lang="en-US" sz="150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724" y="5828467"/>
            <a:ext cx="462915" cy="654248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892141" y="5774650"/>
            <a:ext cx="642163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b="1" dirty="0">
                <a:solidFill>
                  <a:srgbClr val="204C8E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Authored by CHIB Djazia</a:t>
            </a:r>
            <a:endParaRPr lang="en-US" sz="18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454116"/>
            <a:ext cx="1232308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Chapter 3: Cultural and Regulatory Challenges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3636883"/>
            <a:ext cx="4158734" cy="2138482"/>
          </a:xfrm>
          <a:prstGeom prst="roundRect">
            <a:avLst>
              <a:gd name="adj" fmla="val 26865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84659" y="3883819"/>
            <a:ext cx="349627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Cross-Cultural Intelligence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084659" y="4379357"/>
            <a:ext cx="366486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Understanding diverse values, communication styles, and business practices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35773" y="3636883"/>
            <a:ext cx="4158734" cy="2138482"/>
          </a:xfrm>
          <a:prstGeom prst="roundRect">
            <a:avLst>
              <a:gd name="adj" fmla="val 26865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5482709" y="388381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Legal Compliance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5482709" y="4379357"/>
            <a:ext cx="366486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Navigating complex international laws, trade agreements, and regulations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33823" y="3636883"/>
            <a:ext cx="4158853" cy="2138482"/>
          </a:xfrm>
          <a:prstGeom prst="roundRect">
            <a:avLst>
              <a:gd name="adj" fmla="val 26865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9880759" y="3883819"/>
            <a:ext cx="307931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Geopolitical Awareness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9880759" y="4379357"/>
            <a:ext cx="3664982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Anticipating and managing political risks and regulatory changes</a:t>
            </a:r>
            <a:endParaRPr lang="en-US" sz="18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022396"/>
            <a:ext cx="10527506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Navigating Cross-Cultural Management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444478"/>
            <a:ext cx="4118848" cy="7038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Understanding Cultural Differences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4291965"/>
            <a:ext cx="4118848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Improving negotiation outcomes through awareness of cultural dimensions: individualism vs collectivism, power distance, and time orientation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5255776" y="34444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Practical Application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255776" y="3940016"/>
            <a:ext cx="4118848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McDonald's exemplifies cultural adaptation by modifying menus (McSpicy Paneer in India, Teriyaki Burger in Japan) and management styles to local preferences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9673828" y="3444478"/>
            <a:ext cx="301454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Leadership Adaptation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673828" y="3940016"/>
            <a:ext cx="4118848" cy="19151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Successful international managers adjust communication styles, decision-making processes, and motivational approaches to cultural contexts</a:t>
            </a:r>
            <a:endParaRPr lang="en-US" sz="18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19507" y="645795"/>
            <a:ext cx="8898969" cy="6887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00"/>
              </a:lnSpc>
              <a:buNone/>
            </a:pPr>
            <a:r>
              <a:rPr lang="en-US" sz="43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Legal and Regulatory Frameworks</a:t>
            </a:r>
            <a:endParaRPr lang="en-US" sz="4300" dirty="0"/>
          </a:p>
        </p:txBody>
      </p:sp>
      <p:sp>
        <p:nvSpPr>
          <p:cNvPr id="3" name="Shape 1"/>
          <p:cNvSpPr/>
          <p:nvPr/>
        </p:nvSpPr>
        <p:spPr>
          <a:xfrm>
            <a:off x="7299960" y="1802844"/>
            <a:ext cx="30480" cy="5780961"/>
          </a:xfrm>
          <a:prstGeom prst="roundRect">
            <a:avLst>
              <a:gd name="adj" fmla="val 322686"/>
            </a:avLst>
          </a:prstGeom>
          <a:solidFill>
            <a:srgbClr val="D5CDBE"/>
          </a:solidFill>
          <a:ln/>
        </p:spPr>
      </p:sp>
      <p:sp>
        <p:nvSpPr>
          <p:cNvPr id="4" name="Shape 2"/>
          <p:cNvSpPr/>
          <p:nvPr/>
        </p:nvSpPr>
        <p:spPr>
          <a:xfrm>
            <a:off x="6379785" y="2050971"/>
            <a:ext cx="702469" cy="30480"/>
          </a:xfrm>
          <a:prstGeom prst="roundRect">
            <a:avLst>
              <a:gd name="adj" fmla="val 322686"/>
            </a:avLst>
          </a:prstGeom>
          <a:solidFill>
            <a:srgbClr val="D5CDBE"/>
          </a:solidFill>
          <a:ln/>
        </p:spPr>
      </p:sp>
      <p:sp>
        <p:nvSpPr>
          <p:cNvPr id="5" name="Shape 3"/>
          <p:cNvSpPr/>
          <p:nvPr/>
        </p:nvSpPr>
        <p:spPr>
          <a:xfrm>
            <a:off x="7051774" y="1802844"/>
            <a:ext cx="526852" cy="526852"/>
          </a:xfrm>
          <a:prstGeom prst="roundRect">
            <a:avLst>
              <a:gd name="adj" fmla="val 1866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49882" y="1859637"/>
            <a:ext cx="330518" cy="413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1</a:t>
            </a:r>
            <a:endParaRPr lang="en-US" sz="2600" dirty="0"/>
          </a:p>
        </p:txBody>
      </p:sp>
      <p:sp>
        <p:nvSpPr>
          <p:cNvPr id="7" name="Text 5"/>
          <p:cNvSpPr/>
          <p:nvPr/>
        </p:nvSpPr>
        <p:spPr>
          <a:xfrm>
            <a:off x="3389352" y="1883331"/>
            <a:ext cx="2754987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Trade Laws &amp; Tariffs</a:t>
            </a:r>
            <a:endParaRPr lang="en-US" sz="2150" dirty="0"/>
          </a:p>
        </p:txBody>
      </p:sp>
      <p:sp>
        <p:nvSpPr>
          <p:cNvPr id="8" name="Text 6"/>
          <p:cNvSpPr/>
          <p:nvPr/>
        </p:nvSpPr>
        <p:spPr>
          <a:xfrm>
            <a:off x="819507" y="2368153"/>
            <a:ext cx="5324832" cy="1124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Complying with import/export regulations, customs duties, and trade restrictions that vary significantly across jurisdictions</a:t>
            </a:r>
            <a:endParaRPr lang="en-US" sz="1800" dirty="0"/>
          </a:p>
        </p:txBody>
      </p:sp>
      <p:sp>
        <p:nvSpPr>
          <p:cNvPr id="9" name="Shape 7"/>
          <p:cNvSpPr/>
          <p:nvPr/>
        </p:nvSpPr>
        <p:spPr>
          <a:xfrm>
            <a:off x="7548146" y="3455908"/>
            <a:ext cx="702469" cy="30480"/>
          </a:xfrm>
          <a:prstGeom prst="roundRect">
            <a:avLst>
              <a:gd name="adj" fmla="val 322686"/>
            </a:avLst>
          </a:prstGeom>
          <a:solidFill>
            <a:srgbClr val="D5CDBE"/>
          </a:solidFill>
          <a:ln/>
        </p:spPr>
      </p:sp>
      <p:sp>
        <p:nvSpPr>
          <p:cNvPr id="10" name="Shape 8"/>
          <p:cNvSpPr/>
          <p:nvPr/>
        </p:nvSpPr>
        <p:spPr>
          <a:xfrm>
            <a:off x="7051774" y="3207782"/>
            <a:ext cx="526852" cy="526852"/>
          </a:xfrm>
          <a:prstGeom prst="roundRect">
            <a:avLst>
              <a:gd name="adj" fmla="val 1866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7149882" y="3264575"/>
            <a:ext cx="330518" cy="413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2</a:t>
            </a:r>
            <a:endParaRPr lang="en-US" sz="2600" dirty="0"/>
          </a:p>
        </p:txBody>
      </p:sp>
      <p:sp>
        <p:nvSpPr>
          <p:cNvPr id="12" name="Text 10"/>
          <p:cNvSpPr/>
          <p:nvPr/>
        </p:nvSpPr>
        <p:spPr>
          <a:xfrm>
            <a:off x="8486061" y="3288268"/>
            <a:ext cx="3344228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International Agreements</a:t>
            </a:r>
            <a:endParaRPr lang="en-US" sz="2150" dirty="0"/>
          </a:p>
        </p:txBody>
      </p:sp>
      <p:sp>
        <p:nvSpPr>
          <p:cNvPr id="13" name="Text 11"/>
          <p:cNvSpPr/>
          <p:nvPr/>
        </p:nvSpPr>
        <p:spPr>
          <a:xfrm>
            <a:off x="8486061" y="3773091"/>
            <a:ext cx="5324832" cy="1124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Understanding WTO rules, bilateral treaties, regional trade blocs (EU, USMCA, RCEP), and their impact on operations</a:t>
            </a:r>
            <a:endParaRPr lang="en-US" sz="1800" dirty="0"/>
          </a:p>
        </p:txBody>
      </p:sp>
      <p:sp>
        <p:nvSpPr>
          <p:cNvPr id="14" name="Shape 12"/>
          <p:cNvSpPr/>
          <p:nvPr/>
        </p:nvSpPr>
        <p:spPr>
          <a:xfrm>
            <a:off x="6379785" y="4666893"/>
            <a:ext cx="702469" cy="30480"/>
          </a:xfrm>
          <a:prstGeom prst="roundRect">
            <a:avLst>
              <a:gd name="adj" fmla="val 322686"/>
            </a:avLst>
          </a:prstGeom>
          <a:solidFill>
            <a:srgbClr val="D5CDBE"/>
          </a:solidFill>
          <a:ln/>
        </p:spPr>
      </p:sp>
      <p:sp>
        <p:nvSpPr>
          <p:cNvPr id="15" name="Shape 13"/>
          <p:cNvSpPr/>
          <p:nvPr/>
        </p:nvSpPr>
        <p:spPr>
          <a:xfrm>
            <a:off x="7051774" y="4418767"/>
            <a:ext cx="526852" cy="526852"/>
          </a:xfrm>
          <a:prstGeom prst="roundRect">
            <a:avLst>
              <a:gd name="adj" fmla="val 1866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149882" y="4475559"/>
            <a:ext cx="330518" cy="413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3</a:t>
            </a:r>
            <a:endParaRPr lang="en-US" sz="2600" dirty="0"/>
          </a:p>
        </p:txBody>
      </p:sp>
      <p:sp>
        <p:nvSpPr>
          <p:cNvPr id="17" name="Text 15"/>
          <p:cNvSpPr/>
          <p:nvPr/>
        </p:nvSpPr>
        <p:spPr>
          <a:xfrm>
            <a:off x="2087285" y="4499253"/>
            <a:ext cx="4057055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Intellectual Property Protection</a:t>
            </a:r>
            <a:endParaRPr lang="en-US" sz="2150" dirty="0"/>
          </a:p>
        </p:txBody>
      </p:sp>
      <p:sp>
        <p:nvSpPr>
          <p:cNvPr id="18" name="Text 16"/>
          <p:cNvSpPr/>
          <p:nvPr/>
        </p:nvSpPr>
        <p:spPr>
          <a:xfrm>
            <a:off x="819507" y="4984075"/>
            <a:ext cx="5324832" cy="7493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Safeguarding patents, trademarks, and copyrights in countries with varying enforcement standards</a:t>
            </a:r>
            <a:endParaRPr lang="en-US" sz="1800" dirty="0"/>
          </a:p>
        </p:txBody>
      </p:sp>
      <p:sp>
        <p:nvSpPr>
          <p:cNvPr id="19" name="Shape 17"/>
          <p:cNvSpPr/>
          <p:nvPr/>
        </p:nvSpPr>
        <p:spPr>
          <a:xfrm>
            <a:off x="7548146" y="5877997"/>
            <a:ext cx="702469" cy="30480"/>
          </a:xfrm>
          <a:prstGeom prst="roundRect">
            <a:avLst>
              <a:gd name="adj" fmla="val 322686"/>
            </a:avLst>
          </a:prstGeom>
          <a:solidFill>
            <a:srgbClr val="D5CDBE"/>
          </a:solidFill>
          <a:ln/>
        </p:spPr>
      </p:sp>
      <p:sp>
        <p:nvSpPr>
          <p:cNvPr id="20" name="Shape 18"/>
          <p:cNvSpPr/>
          <p:nvPr/>
        </p:nvSpPr>
        <p:spPr>
          <a:xfrm>
            <a:off x="7051774" y="5629870"/>
            <a:ext cx="526852" cy="526852"/>
          </a:xfrm>
          <a:prstGeom prst="roundRect">
            <a:avLst>
              <a:gd name="adj" fmla="val 18668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7149882" y="5686663"/>
            <a:ext cx="330518" cy="4131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600"/>
              </a:lnSpc>
              <a:buNone/>
            </a:pPr>
            <a:r>
              <a:rPr lang="en-US" sz="26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4</a:t>
            </a:r>
            <a:endParaRPr lang="en-US" sz="2600" dirty="0"/>
          </a:p>
        </p:txBody>
      </p:sp>
      <p:sp>
        <p:nvSpPr>
          <p:cNvPr id="22" name="Text 20"/>
          <p:cNvSpPr/>
          <p:nvPr/>
        </p:nvSpPr>
        <p:spPr>
          <a:xfrm>
            <a:off x="8486061" y="5710357"/>
            <a:ext cx="3954185" cy="3443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Geopolitical Risk Management</a:t>
            </a:r>
            <a:endParaRPr lang="en-US" sz="2150" dirty="0"/>
          </a:p>
        </p:txBody>
      </p:sp>
      <p:sp>
        <p:nvSpPr>
          <p:cNvPr id="23" name="Text 21"/>
          <p:cNvSpPr/>
          <p:nvPr/>
        </p:nvSpPr>
        <p:spPr>
          <a:xfrm>
            <a:off x="8486061" y="6195179"/>
            <a:ext cx="5324832" cy="11240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Assessing how political instability, sanctions, and trade disputes affect supply chains and market access</a:t>
            </a:r>
            <a:endParaRPr lang="en-US" sz="1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248728"/>
            <a:ext cx="7468553" cy="4224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1050"/>
              </a:lnSpc>
              <a:buNone/>
            </a:pPr>
            <a:r>
              <a:rPr lang="en-US" sz="88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Bridging Cultures for Success</a:t>
            </a:r>
            <a:endParaRPr lang="en-US" sz="8850" dirty="0"/>
          </a:p>
        </p:txBody>
      </p:sp>
      <p:sp>
        <p:nvSpPr>
          <p:cNvPr id="4" name="Text 1"/>
          <p:cNvSpPr/>
          <p:nvPr/>
        </p:nvSpPr>
        <p:spPr>
          <a:xfrm>
            <a:off x="6324124" y="5831800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 most successful international businesses recognise that cultural intelligence and regulatory expertise are not obstacles to overcome, but competitive advantages to cultivate.</a:t>
            </a:r>
            <a:endParaRPr lang="en-US" sz="18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304693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Chapter 4: Strategic Importance of International Business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775716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Understanding why expanding beyond borders is essential for sustainable growth and competitive advantage in the modern economy</a:t>
            </a:r>
            <a:endParaRPr lang="en-US" sz="18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0818" y="652820"/>
            <a:ext cx="9387840" cy="698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450"/>
              </a:lnSpc>
              <a:buNone/>
            </a:pPr>
            <a:r>
              <a:rPr lang="en-US" sz="43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Why International Business Matters</a:t>
            </a:r>
            <a:endParaRPr lang="en-US" sz="43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30818" y="1825823"/>
            <a:ext cx="712113" cy="71211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0818" y="2834640"/>
            <a:ext cx="3331845" cy="349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Economic Growth Engine</a:t>
            </a:r>
            <a:endParaRPr lang="en-US" sz="2150" dirty="0"/>
          </a:p>
        </p:txBody>
      </p:sp>
      <p:sp>
        <p:nvSpPr>
          <p:cNvPr id="5" name="Text 2"/>
          <p:cNvSpPr/>
          <p:nvPr/>
        </p:nvSpPr>
        <p:spPr>
          <a:xfrm>
            <a:off x="830818" y="3326130"/>
            <a:ext cx="6336030" cy="1139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Drives economic development through specialisation and comparative advantage, allowing countries to focus on producing what they do best</a:t>
            </a:r>
            <a:endParaRPr lang="en-US" sz="18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63552" y="1825823"/>
            <a:ext cx="712113" cy="71211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63552" y="2834640"/>
            <a:ext cx="2792968" cy="349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Market Expansion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7463552" y="3326130"/>
            <a:ext cx="6336030" cy="1139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Enables companies to reach billions of potential customers beyond domestic boundaries, achieving economies of scale and spreading risk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30818" y="4940260"/>
            <a:ext cx="712113" cy="712113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830818" y="5949077"/>
            <a:ext cx="2792968" cy="349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Innovation Catalyst</a:t>
            </a:r>
            <a:endParaRPr lang="en-US" sz="2150" dirty="0"/>
          </a:p>
        </p:txBody>
      </p:sp>
      <p:sp>
        <p:nvSpPr>
          <p:cNvPr id="11" name="Text 6"/>
          <p:cNvSpPr/>
          <p:nvPr/>
        </p:nvSpPr>
        <p:spPr>
          <a:xfrm>
            <a:off x="830818" y="6440567"/>
            <a:ext cx="6336030" cy="759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Facilitates technology transfer, knowledge exchange, and cross-pollination of ideas, accelerating innovation globally</a:t>
            </a:r>
            <a:endParaRPr lang="en-US" sz="1850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63552" y="4940260"/>
            <a:ext cx="712113" cy="712113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63552" y="5949077"/>
            <a:ext cx="2875359" cy="349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21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Employment Creation</a:t>
            </a:r>
            <a:endParaRPr lang="en-US" sz="2150" dirty="0"/>
          </a:p>
        </p:txBody>
      </p:sp>
      <p:sp>
        <p:nvSpPr>
          <p:cNvPr id="14" name="Text 8"/>
          <p:cNvSpPr/>
          <p:nvPr/>
        </p:nvSpPr>
        <p:spPr>
          <a:xfrm>
            <a:off x="7463552" y="6440567"/>
            <a:ext cx="6336030" cy="11394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5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Generates millions of jobs in emerging markets whilst providing developed economies access to cost-effective production</a:t>
            </a:r>
            <a:endParaRPr lang="en-US" sz="18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52337"/>
            <a:ext cx="1041023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Competitive Edge in a Globalised World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854643"/>
            <a:ext cx="341328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Intercultural Competence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445907"/>
            <a:ext cx="618553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 ability to work effectively across cultural boundaries has become one of the most valued skills in modern business.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81036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Enhanced communication abilities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527708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Adaptive leadership styles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74381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Global mindset development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37724" y="6210538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Cross-cultural negotiation skills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285464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Strategic Thinking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14761" y="3445907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International experience develops sophisticated strategic capabilities that create lasting competitive advantages.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614761" y="442733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Risk assessment and mitigation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614761" y="489406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Complex stakeholder management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7614761" y="536078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Global network leverage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7614761" y="582751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Long-term sustainability focus</a:t>
            </a:r>
            <a:endParaRPr lang="en-US" sz="18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465421"/>
            <a:ext cx="984515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Emerging Trends and Future Outlook</a:t>
            </a:r>
            <a:endParaRPr lang="en-US" sz="4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7724" y="2648188"/>
            <a:ext cx="4318278" cy="95750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077039" y="3845004"/>
            <a:ext cx="296763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Digital Transformation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1077039" y="4340543"/>
            <a:ext cx="38396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AI and automation revolutionising global trade, logistics, and cross-border communication</a:t>
            </a:r>
            <a:endParaRPr lang="en-US" sz="18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002" y="2648188"/>
            <a:ext cx="4318278" cy="95750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95317" y="3845004"/>
            <a:ext cx="3106936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Sustainable Operations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395317" y="4340543"/>
            <a:ext cx="38396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Corporate social responsibility and ESG criteria reshaping international business practices</a:t>
            </a:r>
            <a:endParaRPr lang="en-US" sz="1850" dirty="0"/>
          </a:p>
        </p:txBody>
      </p:sp>
      <p:pic>
        <p:nvPicPr>
          <p:cNvPr id="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4279" y="2648188"/>
            <a:ext cx="4318278" cy="95750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713595" y="384500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Financial Innovation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713595" y="4340543"/>
            <a:ext cx="3839647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Blockchain and cryptocurrencies transforming international payments and trade finance</a:t>
            </a:r>
            <a:endParaRPr lang="en-US" sz="1850" dirty="0"/>
          </a:p>
        </p:txBody>
      </p:sp>
      <p:sp>
        <p:nvSpPr>
          <p:cNvPr id="12" name="Text 7"/>
          <p:cNvSpPr/>
          <p:nvPr/>
        </p:nvSpPr>
        <p:spPr>
          <a:xfrm>
            <a:off x="837724" y="5998131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These trends are fundamentally reshaping how international business operates, creating new opportunities whilst demanding greater adaptability from global managers.</a:t>
            </a:r>
            <a:endParaRPr lang="en-US" sz="18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16181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5314" y="2638663"/>
            <a:ext cx="13419773" cy="4578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2000"/>
              </a:lnSpc>
              <a:buNone/>
            </a:pPr>
            <a:r>
              <a:rPr lang="en-US" sz="96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The Future of International Business Management</a:t>
            </a:r>
            <a:endParaRPr lang="en-US" sz="9600" dirty="0"/>
          </a:p>
        </p:txBody>
      </p:sp>
      <p:sp>
        <p:nvSpPr>
          <p:cNvPr id="4" name="Text 1"/>
          <p:cNvSpPr/>
          <p:nvPr/>
        </p:nvSpPr>
        <p:spPr>
          <a:xfrm>
            <a:off x="605314" y="7476053"/>
            <a:ext cx="13419773" cy="276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Tomorrow's global leaders will combine traditional business acumen with digital fluency, cultural intelligence, and commitment to sustainable practices.</a:t>
            </a:r>
            <a:endParaRPr lang="en-US" sz="13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053703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Summary: Mastering International Business Management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2940487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Display Light" pitchFamily="34" charset="0"/>
                <a:ea typeface="Funnel Display Light" pitchFamily="34" charset="-122"/>
                <a:cs typeface="Funnel Display Light" pitchFamily="34" charset="-120"/>
              </a:rPr>
              <a:t>01</a:t>
            </a:r>
            <a:endParaRPr lang="en-US" sz="1850" dirty="0"/>
          </a:p>
        </p:txBody>
      </p:sp>
      <p:sp>
        <p:nvSpPr>
          <p:cNvPr id="4" name="Shape 2"/>
          <p:cNvSpPr/>
          <p:nvPr/>
        </p:nvSpPr>
        <p:spPr>
          <a:xfrm>
            <a:off x="837724" y="3316843"/>
            <a:ext cx="6357818" cy="30480"/>
          </a:xfrm>
          <a:prstGeom prst="rect">
            <a:avLst/>
          </a:prstGeom>
          <a:solidFill>
            <a:srgbClr val="3371A5"/>
          </a:solidFill>
          <a:ln/>
        </p:spPr>
      </p:sp>
      <p:sp>
        <p:nvSpPr>
          <p:cNvPr id="5" name="Text 3"/>
          <p:cNvSpPr/>
          <p:nvPr/>
        </p:nvSpPr>
        <p:spPr>
          <a:xfrm>
            <a:off x="837724" y="3497461"/>
            <a:ext cx="487549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Understand Global Market Dynamics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837724" y="3992999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Analyse market entry strategies, competitive landscapes, and cross-border opportunities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7434858" y="2940487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Display Light" pitchFamily="34" charset="0"/>
                <a:ea typeface="Funnel Display Light" pitchFamily="34" charset="-122"/>
                <a:cs typeface="Funnel Display Light" pitchFamily="34" charset="-120"/>
              </a:rPr>
              <a:t>02</a:t>
            </a:r>
            <a:endParaRPr lang="en-US" sz="1850" dirty="0"/>
          </a:p>
        </p:txBody>
      </p:sp>
      <p:sp>
        <p:nvSpPr>
          <p:cNvPr id="8" name="Shape 6"/>
          <p:cNvSpPr/>
          <p:nvPr/>
        </p:nvSpPr>
        <p:spPr>
          <a:xfrm>
            <a:off x="7434858" y="3316843"/>
            <a:ext cx="6357818" cy="30480"/>
          </a:xfrm>
          <a:prstGeom prst="rect">
            <a:avLst/>
          </a:prstGeom>
          <a:solidFill>
            <a:srgbClr val="3371A5"/>
          </a:solidFill>
          <a:ln/>
        </p:spPr>
      </p:sp>
      <p:sp>
        <p:nvSpPr>
          <p:cNvPr id="9" name="Text 7"/>
          <p:cNvSpPr/>
          <p:nvPr/>
        </p:nvSpPr>
        <p:spPr>
          <a:xfrm>
            <a:off x="7434858" y="3497461"/>
            <a:ext cx="386595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Manage Complex Challenges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434858" y="3992999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Navigate cultural differences, legal frameworks, and financial risks with confidence and expertise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837724" y="5177790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Display Light" pitchFamily="34" charset="0"/>
                <a:ea typeface="Funnel Display Light" pitchFamily="34" charset="-122"/>
                <a:cs typeface="Funnel Display Light" pitchFamily="34" charset="-120"/>
              </a:rPr>
              <a:t>03</a:t>
            </a:r>
            <a:endParaRPr lang="en-US" sz="1850" dirty="0"/>
          </a:p>
        </p:txBody>
      </p:sp>
      <p:sp>
        <p:nvSpPr>
          <p:cNvPr id="12" name="Shape 10"/>
          <p:cNvSpPr/>
          <p:nvPr/>
        </p:nvSpPr>
        <p:spPr>
          <a:xfrm>
            <a:off x="837724" y="5554147"/>
            <a:ext cx="6357818" cy="30480"/>
          </a:xfrm>
          <a:prstGeom prst="rect">
            <a:avLst/>
          </a:prstGeom>
          <a:solidFill>
            <a:srgbClr val="3371A5"/>
          </a:solidFill>
          <a:ln/>
        </p:spPr>
      </p:sp>
      <p:sp>
        <p:nvSpPr>
          <p:cNvPr id="13" name="Text 11"/>
          <p:cNvSpPr/>
          <p:nvPr/>
        </p:nvSpPr>
        <p:spPr>
          <a:xfrm>
            <a:off x="837724" y="573476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Embrace Innovation</a:t>
            </a:r>
            <a:endParaRPr lang="en-US" sz="2200" dirty="0"/>
          </a:p>
        </p:txBody>
      </p:sp>
      <p:sp>
        <p:nvSpPr>
          <p:cNvPr id="14" name="Text 12"/>
          <p:cNvSpPr/>
          <p:nvPr/>
        </p:nvSpPr>
        <p:spPr>
          <a:xfrm>
            <a:off x="837724" y="6230303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Leverage emerging technologies and sustainable practices for long-term competitive success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7434858" y="5177790"/>
            <a:ext cx="23931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Display Light" pitchFamily="34" charset="0"/>
                <a:ea typeface="Funnel Display Light" pitchFamily="34" charset="-122"/>
                <a:cs typeface="Funnel Display Light" pitchFamily="34" charset="-120"/>
              </a:rPr>
              <a:t>04</a:t>
            </a:r>
            <a:endParaRPr lang="en-US" sz="1850" dirty="0"/>
          </a:p>
        </p:txBody>
      </p:sp>
      <p:sp>
        <p:nvSpPr>
          <p:cNvPr id="16" name="Shape 14"/>
          <p:cNvSpPr/>
          <p:nvPr/>
        </p:nvSpPr>
        <p:spPr>
          <a:xfrm>
            <a:off x="7434858" y="5554147"/>
            <a:ext cx="6357818" cy="30480"/>
          </a:xfrm>
          <a:prstGeom prst="rect">
            <a:avLst/>
          </a:prstGeom>
          <a:solidFill>
            <a:srgbClr val="3371A5"/>
          </a:solidFill>
          <a:ln/>
        </p:spPr>
      </p:sp>
      <p:sp>
        <p:nvSpPr>
          <p:cNvPr id="17" name="Text 15"/>
          <p:cNvSpPr/>
          <p:nvPr/>
        </p:nvSpPr>
        <p:spPr>
          <a:xfrm>
            <a:off x="7434858" y="5734764"/>
            <a:ext cx="293239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Build Global Networks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7434858" y="6230303"/>
            <a:ext cx="635781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Cultivate relationships across borders to create resilient, adaptive international business operations</a:t>
            </a:r>
            <a:endParaRPr lang="en-US" sz="18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2496264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Chapter 1: Understanding the Global Business Landscape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967288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 foundations of international commerce and the forces shaping global markets today</a:t>
            </a:r>
            <a:endParaRPr lang="en-US" sz="18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99216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3883223"/>
            <a:ext cx="11264979" cy="140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1050"/>
              </a:lnSpc>
              <a:buNone/>
            </a:pPr>
            <a:r>
              <a:rPr lang="en-US" sz="88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Thank You</a:t>
            </a:r>
            <a:endParaRPr lang="en-US" sz="8850" dirty="0"/>
          </a:p>
        </p:txBody>
      </p:sp>
      <p:sp>
        <p:nvSpPr>
          <p:cNvPr id="4" name="Text 1"/>
          <p:cNvSpPr/>
          <p:nvPr/>
        </p:nvSpPr>
        <p:spPr>
          <a:xfrm>
            <a:off x="837724" y="5650230"/>
            <a:ext cx="4966454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400"/>
              </a:lnSpc>
              <a:buNone/>
            </a:pPr>
            <a:r>
              <a:rPr lang="en-US" sz="35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Questions &amp; Discussion</a:t>
            </a:r>
            <a:endParaRPr lang="en-US" sz="3500" dirty="0"/>
          </a:p>
        </p:txBody>
      </p:sp>
      <p:sp>
        <p:nvSpPr>
          <p:cNvPr id="5" name="Text 2"/>
          <p:cNvSpPr/>
          <p:nvPr/>
        </p:nvSpPr>
        <p:spPr>
          <a:xfrm>
            <a:off x="837724" y="6572488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Let's navigate the global business world together and explore how these fundamentals can transform your international business strategy.</a:t>
            </a:r>
            <a:endParaRPr lang="en-US" sz="18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783913"/>
            <a:ext cx="831984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What is International Business?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966680"/>
            <a:ext cx="4158734" cy="3478887"/>
          </a:xfrm>
          <a:prstGeom prst="roundRect">
            <a:avLst>
              <a:gd name="adj" fmla="val 289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1084659" y="3213616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282065" y="3411022"/>
            <a:ext cx="323136" cy="323136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84659" y="4170998"/>
            <a:ext cx="31257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Cross-Border Exchange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084659" y="4666536"/>
            <a:ext cx="366486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 movement of goods, services, capital, technology, and knowledge across international boundaries</a:t>
            </a:r>
            <a:endParaRPr lang="en-US" sz="1850" dirty="0"/>
          </a:p>
        </p:txBody>
      </p:sp>
      <p:sp>
        <p:nvSpPr>
          <p:cNvPr id="8" name="Shape 5"/>
          <p:cNvSpPr/>
          <p:nvPr/>
        </p:nvSpPr>
        <p:spPr>
          <a:xfrm>
            <a:off x="5235773" y="2966680"/>
            <a:ext cx="4158734" cy="3478887"/>
          </a:xfrm>
          <a:prstGeom prst="roundRect">
            <a:avLst>
              <a:gd name="adj" fmla="val 289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5482709" y="3213616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80115" y="3411022"/>
            <a:ext cx="323136" cy="323136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5482709" y="4170998"/>
            <a:ext cx="328898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Multinational Operations</a:t>
            </a:r>
            <a:endParaRPr lang="en-US" sz="2200" dirty="0"/>
          </a:p>
        </p:txBody>
      </p:sp>
      <p:sp>
        <p:nvSpPr>
          <p:cNvPr id="12" name="Text 8"/>
          <p:cNvSpPr/>
          <p:nvPr/>
        </p:nvSpPr>
        <p:spPr>
          <a:xfrm>
            <a:off x="5482709" y="4666536"/>
            <a:ext cx="366486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Involves multinational corporations managing complex global supply chains and foreign direct investment (FDI)</a:t>
            </a:r>
            <a:endParaRPr lang="en-US" sz="1850" dirty="0"/>
          </a:p>
        </p:txBody>
      </p:sp>
      <p:sp>
        <p:nvSpPr>
          <p:cNvPr id="13" name="Shape 9"/>
          <p:cNvSpPr/>
          <p:nvPr/>
        </p:nvSpPr>
        <p:spPr>
          <a:xfrm>
            <a:off x="9633823" y="2966680"/>
            <a:ext cx="4158853" cy="3478887"/>
          </a:xfrm>
          <a:prstGeom prst="roundRect">
            <a:avLst>
              <a:gd name="adj" fmla="val 289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9880759" y="3213616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3371A5"/>
          </a:solidFill>
          <a:ln/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078164" y="3411022"/>
            <a:ext cx="323136" cy="323136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880759" y="417099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Global Integration</a:t>
            </a:r>
            <a:endParaRPr lang="en-US" sz="2200" dirty="0"/>
          </a:p>
        </p:txBody>
      </p:sp>
      <p:sp>
        <p:nvSpPr>
          <p:cNvPr id="17" name="Text 12"/>
          <p:cNvSpPr/>
          <p:nvPr/>
        </p:nvSpPr>
        <p:spPr>
          <a:xfrm>
            <a:off x="9880759" y="4666536"/>
            <a:ext cx="3664982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Creating value through international collaboration, resource optimisation, and market expansion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131570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Domestic vs International Business: The Complexity Leap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13789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Domestic Business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72915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Single market environment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19588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Unified legal framework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466260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One currency system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12933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Shared cultural context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837724" y="559605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Predictable regulations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7614761" y="3137892"/>
            <a:ext cx="296382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International Business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7614761" y="372915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Multiple diverse markets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614761" y="419588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Varied legal systems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614761" y="466260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Currency fluctuations</a:t>
            </a:r>
            <a:endParaRPr lang="en-US" sz="1850" dirty="0"/>
          </a:p>
        </p:txBody>
      </p:sp>
      <p:sp>
        <p:nvSpPr>
          <p:cNvPr id="13" name="Text 11"/>
          <p:cNvSpPr/>
          <p:nvPr/>
        </p:nvSpPr>
        <p:spPr>
          <a:xfrm>
            <a:off x="7614761" y="512933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Cross-cultural challenges</a:t>
            </a:r>
            <a:endParaRPr lang="en-US" sz="1850" dirty="0"/>
          </a:p>
        </p:txBody>
      </p:sp>
      <p:sp>
        <p:nvSpPr>
          <p:cNvPr id="14" name="Text 12"/>
          <p:cNvSpPr/>
          <p:nvPr/>
        </p:nvSpPr>
        <p:spPr>
          <a:xfrm>
            <a:off x="7614761" y="559605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Intensified global competition</a:t>
            </a:r>
            <a:endParaRPr lang="en-US" sz="1850" dirty="0"/>
          </a:p>
        </p:txBody>
      </p:sp>
      <p:sp>
        <p:nvSpPr>
          <p:cNvPr id="15" name="Text 13"/>
          <p:cNvSpPr/>
          <p:nvPr/>
        </p:nvSpPr>
        <p:spPr>
          <a:xfrm>
            <a:off x="837724" y="6331982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Moving from domestic to international operations requires mastering complexity across legal, cultural, financial, and operational dimensions.</a:t>
            </a:r>
            <a:endParaRPr lang="en-US" sz="18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15102" y="641152"/>
            <a:ext cx="7513796" cy="54802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0750"/>
              </a:lnSpc>
              <a:buNone/>
            </a:pPr>
            <a:r>
              <a:rPr lang="en-US" sz="86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Global Networks, Complex Challenges</a:t>
            </a:r>
            <a:endParaRPr lang="en-US" sz="8600" dirty="0"/>
          </a:p>
        </p:txBody>
      </p:sp>
      <p:sp>
        <p:nvSpPr>
          <p:cNvPr id="4" name="Text 1"/>
          <p:cNvSpPr/>
          <p:nvPr/>
        </p:nvSpPr>
        <p:spPr>
          <a:xfrm>
            <a:off x="815102" y="6470690"/>
            <a:ext cx="7513796" cy="11176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180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The modern international business landscape demands sophisticated strategies to navigate an intricate web of relationships, regulations, and opportunities spanning every continent.</a:t>
            </a:r>
            <a:endParaRPr lang="en-US" sz="18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499479"/>
            <a:ext cx="12954952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Chapter 2: Key Components of International Business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4386263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615559" y="4468535"/>
            <a:ext cx="314967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Market Entry Strategies</a:t>
            </a:r>
            <a:endParaRPr lang="en-US" sz="2200" dirty="0"/>
          </a:p>
        </p:txBody>
      </p:sp>
      <p:sp>
        <p:nvSpPr>
          <p:cNvPr id="5" name="Text 3"/>
          <p:cNvSpPr/>
          <p:nvPr/>
        </p:nvSpPr>
        <p:spPr>
          <a:xfrm>
            <a:off x="1615559" y="4964073"/>
            <a:ext cx="334101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Choosing the right approach to enter foreign markets</a:t>
            </a:r>
            <a:endParaRPr lang="en-US" sz="1850" dirty="0"/>
          </a:p>
        </p:txBody>
      </p:sp>
      <p:sp>
        <p:nvSpPr>
          <p:cNvPr id="6" name="Shape 4"/>
          <p:cNvSpPr/>
          <p:nvPr/>
        </p:nvSpPr>
        <p:spPr>
          <a:xfrm>
            <a:off x="5255776" y="4386263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7" name="Text 5"/>
          <p:cNvSpPr/>
          <p:nvPr/>
        </p:nvSpPr>
        <p:spPr>
          <a:xfrm>
            <a:off x="6033611" y="446853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Global Operations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6033611" y="4964073"/>
            <a:ext cx="334101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Managing supply chains and multinational structures</a:t>
            </a:r>
            <a:endParaRPr lang="en-US" sz="1850" dirty="0"/>
          </a:p>
        </p:txBody>
      </p:sp>
      <p:sp>
        <p:nvSpPr>
          <p:cNvPr id="9" name="Shape 7"/>
          <p:cNvSpPr/>
          <p:nvPr/>
        </p:nvSpPr>
        <p:spPr>
          <a:xfrm>
            <a:off x="9673828" y="4386263"/>
            <a:ext cx="538520" cy="538520"/>
          </a:xfrm>
          <a:prstGeom prst="roundRect">
            <a:avLst>
              <a:gd name="adj" fmla="val 1867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0" name="Text 8"/>
          <p:cNvSpPr/>
          <p:nvPr/>
        </p:nvSpPr>
        <p:spPr>
          <a:xfrm>
            <a:off x="10451663" y="4468535"/>
            <a:ext cx="281749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International Finance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10451663" y="4964073"/>
            <a:ext cx="334101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Navigating currency risks and capital markets</a:t>
            </a:r>
            <a:endParaRPr lang="en-US" sz="18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54618" y="936546"/>
            <a:ext cx="5451277" cy="634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950"/>
              </a:lnSpc>
              <a:buNone/>
            </a:pPr>
            <a:r>
              <a:rPr lang="en-US" sz="395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Modes of Market Entry</a:t>
            </a:r>
            <a:endParaRPr lang="en-US" sz="3950" dirty="0"/>
          </a:p>
        </p:txBody>
      </p:sp>
      <p:sp>
        <p:nvSpPr>
          <p:cNvPr id="3" name="Shape 1"/>
          <p:cNvSpPr/>
          <p:nvPr/>
        </p:nvSpPr>
        <p:spPr>
          <a:xfrm>
            <a:off x="1077992" y="2540913"/>
            <a:ext cx="6129218" cy="215622"/>
          </a:xfrm>
          <a:prstGeom prst="roundRect">
            <a:avLst>
              <a:gd name="adj" fmla="val 4200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54618" y="2325231"/>
            <a:ext cx="646867" cy="646867"/>
          </a:xfrm>
          <a:prstGeom prst="roundRect">
            <a:avLst>
              <a:gd name="adj" fmla="val 70679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pic>
        <p:nvPicPr>
          <p:cNvPr id="5" name="Image 0" descr="preencoded.png">    </p:cNvPr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916305" y="2486918"/>
            <a:ext cx="323374" cy="32337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70240" y="3187779"/>
            <a:ext cx="2536627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Exporting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70240" y="3634145"/>
            <a:ext cx="6021467" cy="689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Direct and indirect sales to foreign markets—the lowest-risk entry method requiring minimal capital investment</a:t>
            </a:r>
            <a:endParaRPr lang="en-US" sz="1650" dirty="0"/>
          </a:p>
        </p:txBody>
      </p:sp>
      <p:sp>
        <p:nvSpPr>
          <p:cNvPr id="8" name="Shape 5"/>
          <p:cNvSpPr/>
          <p:nvPr/>
        </p:nvSpPr>
        <p:spPr>
          <a:xfrm>
            <a:off x="7746325" y="2217539"/>
            <a:ext cx="6129338" cy="215622"/>
          </a:xfrm>
          <a:prstGeom prst="roundRect">
            <a:avLst>
              <a:gd name="adj" fmla="val 4200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422952" y="2001857"/>
            <a:ext cx="646867" cy="646867"/>
          </a:xfrm>
          <a:prstGeom prst="roundRect">
            <a:avLst>
              <a:gd name="adj" fmla="val 70679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pic>
        <p:nvPicPr>
          <p:cNvPr id="10" name="Image 1" descr="preencoded.png">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84638" y="2163544"/>
            <a:ext cx="323374" cy="323374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38574" y="2864406"/>
            <a:ext cx="2838331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Licensing &amp; Franchising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638574" y="3310771"/>
            <a:ext cx="6021586" cy="689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Intellectual property and brand expansion allowing rapid growth through partnerships (e.g., Coca-Cola, McDonald's)</a:t>
            </a:r>
            <a:endParaRPr lang="en-US" sz="1650" dirty="0"/>
          </a:p>
        </p:txBody>
      </p:sp>
      <p:sp>
        <p:nvSpPr>
          <p:cNvPr id="13" name="Shape 9"/>
          <p:cNvSpPr/>
          <p:nvPr/>
        </p:nvSpPr>
        <p:spPr>
          <a:xfrm>
            <a:off x="1077992" y="5294233"/>
            <a:ext cx="6129218" cy="215622"/>
          </a:xfrm>
          <a:prstGeom prst="roundRect">
            <a:avLst>
              <a:gd name="adj" fmla="val 4200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4" name="Shape 10"/>
          <p:cNvSpPr/>
          <p:nvPr/>
        </p:nvSpPr>
        <p:spPr>
          <a:xfrm>
            <a:off x="754618" y="5078551"/>
            <a:ext cx="646867" cy="646867"/>
          </a:xfrm>
          <a:prstGeom prst="roundRect">
            <a:avLst>
              <a:gd name="adj" fmla="val 70679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pic>
        <p:nvPicPr>
          <p:cNvPr id="15" name="Image 2" descr="preencoded.png">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6305" y="5240238"/>
            <a:ext cx="323374" cy="323374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70240" y="5941100"/>
            <a:ext cx="3050024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Joint Ventures &amp; Alliances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70240" y="6387465"/>
            <a:ext cx="6021467" cy="689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Partnering with local firms for shared control, risk, and market knowledge whilst maintaining strategic flexibility</a:t>
            </a:r>
            <a:endParaRPr lang="en-US" sz="1650" dirty="0"/>
          </a:p>
        </p:txBody>
      </p:sp>
      <p:sp>
        <p:nvSpPr>
          <p:cNvPr id="18" name="Shape 13"/>
          <p:cNvSpPr/>
          <p:nvPr/>
        </p:nvSpPr>
        <p:spPr>
          <a:xfrm>
            <a:off x="7746325" y="4970859"/>
            <a:ext cx="6129338" cy="215622"/>
          </a:xfrm>
          <a:prstGeom prst="roundRect">
            <a:avLst>
              <a:gd name="adj" fmla="val 42000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sp>
        <p:nvSpPr>
          <p:cNvPr id="19" name="Shape 14"/>
          <p:cNvSpPr/>
          <p:nvPr/>
        </p:nvSpPr>
        <p:spPr>
          <a:xfrm>
            <a:off x="7422952" y="4755178"/>
            <a:ext cx="646867" cy="646867"/>
          </a:xfrm>
          <a:prstGeom prst="roundRect">
            <a:avLst>
              <a:gd name="adj" fmla="val 70679"/>
            </a:avLst>
          </a:prstGeom>
          <a:solidFill>
            <a:srgbClr val="FAF5EB"/>
          </a:solidFill>
          <a:ln w="7620">
            <a:solidFill>
              <a:srgbClr val="D5CDBE"/>
            </a:solidFill>
            <a:prstDash val="solid"/>
          </a:ln>
        </p:spPr>
      </p:sp>
      <p:pic>
        <p:nvPicPr>
          <p:cNvPr id="20" name="Image 3" descr="preencoded.png">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84638" y="4916865"/>
            <a:ext cx="323374" cy="323374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38574" y="5617726"/>
            <a:ext cx="3105864" cy="3170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50"/>
              </a:lnSpc>
              <a:buNone/>
            </a:pPr>
            <a:r>
              <a:rPr lang="en-US" sz="19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Foreign Direct Investment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7638574" y="6064091"/>
            <a:ext cx="6021586" cy="6898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700"/>
              </a:lnSpc>
              <a:buNone/>
            </a:pPr>
            <a:r>
              <a:rPr lang="en-US" sz="16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Wholly owned subsidiaries and mergers offering full control but requiring substantial capital and commitment</a:t>
            </a:r>
            <a:endParaRPr lang="en-US" sz="1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2717" y="775573"/>
            <a:ext cx="7578566" cy="13156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5150"/>
              </a:lnSpc>
              <a:buNone/>
            </a:pPr>
            <a:r>
              <a:rPr lang="en-US" sz="41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Global Supply Chains &amp; Multinational Corporations</a:t>
            </a:r>
            <a:endParaRPr lang="en-US" sz="4100" dirty="0"/>
          </a:p>
        </p:txBody>
      </p:sp>
      <p:sp>
        <p:nvSpPr>
          <p:cNvPr id="4" name="Shape 1"/>
          <p:cNvSpPr/>
          <p:nvPr/>
        </p:nvSpPr>
        <p:spPr>
          <a:xfrm>
            <a:off x="782717" y="2426613"/>
            <a:ext cx="3677483" cy="3117175"/>
          </a:xfrm>
          <a:prstGeom prst="roundRect">
            <a:avLst>
              <a:gd name="adj" fmla="val 3013"/>
            </a:avLst>
          </a:prstGeom>
          <a:solidFill>
            <a:srgbClr val="FAF5EB"/>
          </a:solidFill>
          <a:ln w="30480">
            <a:solidFill>
              <a:srgbClr val="D5CDBE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36796" y="2680692"/>
            <a:ext cx="2986564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Coordinated Production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1036796" y="3143726"/>
            <a:ext cx="3169325" cy="21459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Sourcing materials and manufacturing across multiple countries to optimise efficiency, reduce costs, and leverage specialised capabilities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3800" y="2426613"/>
            <a:ext cx="3677483" cy="3117175"/>
          </a:xfrm>
          <a:prstGeom prst="roundRect">
            <a:avLst>
              <a:gd name="adj" fmla="val 3013"/>
            </a:avLst>
          </a:prstGeom>
          <a:solidFill>
            <a:srgbClr val="FAF5EB"/>
          </a:solidFill>
          <a:ln w="30480">
            <a:solidFill>
              <a:srgbClr val="D5CDBE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37879" y="2680692"/>
            <a:ext cx="3169325" cy="6577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Cultural Diversity Management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4937879" y="3472577"/>
            <a:ext cx="3169325" cy="1788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Leading teams across different time zones, languages, and work styles whilst ensuring consistent quality and corporate culture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82717" y="5767388"/>
            <a:ext cx="7578566" cy="1686520"/>
          </a:xfrm>
          <a:prstGeom prst="roundRect">
            <a:avLst>
              <a:gd name="adj" fmla="val 5569"/>
            </a:avLst>
          </a:prstGeom>
          <a:solidFill>
            <a:srgbClr val="FAF5EB"/>
          </a:solidFill>
          <a:ln w="30480">
            <a:solidFill>
              <a:srgbClr val="D5CDBE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36796" y="6021467"/>
            <a:ext cx="2916436" cy="3288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2050" dirty="0">
                <a:solidFill>
                  <a:srgbClr val="2B3541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Regulatory Compliance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1036796" y="6484501"/>
            <a:ext cx="7070407" cy="715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17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Navigating varying standards, labour laws, and environmental regulations in multiple jurisdictions simultaneously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679728"/>
            <a:ext cx="841843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5500"/>
              </a:lnSpc>
              <a:buNone/>
            </a:pPr>
            <a:r>
              <a:rPr lang="en-US" sz="44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International Finance Essentials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1982033"/>
            <a:ext cx="335792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Currency Exchange Risks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2573298"/>
            <a:ext cx="7539395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Managing exposure to fluctuations between major currencies (USD, EUR, JPY, GBP, CNY) through hedging strategies, forward contracts, and currency swaps.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3961686"/>
            <a:ext cx="343864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Cross-Border Capital Flow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837724" y="4552950"/>
            <a:ext cx="753939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000"/>
              </a:lnSpc>
              <a:buNone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International banking systems and capital markets facilitate foreign investment, trade finance, and repatriation of profits across borders.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558314"/>
            <a:ext cx="287381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750"/>
              </a:lnSpc>
              <a:buNone/>
            </a:pPr>
            <a:r>
              <a:rPr lang="en-US" sz="2200" dirty="0">
                <a:solidFill>
                  <a:srgbClr val="051D3A"/>
                </a:solidFill>
                <a:latin typeface="Funnel Display" pitchFamily="34" charset="0"/>
                <a:ea typeface="Funnel Display" pitchFamily="34" charset="-122"/>
                <a:cs typeface="Funnel Display" pitchFamily="34" charset="-120"/>
              </a:rPr>
              <a:t>Financial Instruments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837724" y="6149578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Letters of credit for trade security</a:t>
            </a:r>
            <a:endParaRPr lang="en-US" sz="1850" dirty="0"/>
          </a:p>
        </p:txBody>
      </p:sp>
      <p:sp>
        <p:nvSpPr>
          <p:cNvPr id="9" name="Text 7"/>
          <p:cNvSpPr/>
          <p:nvPr/>
        </p:nvSpPr>
        <p:spPr>
          <a:xfrm>
            <a:off x="837724" y="6616303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Foreign exchange derivatives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837724" y="7083028"/>
            <a:ext cx="753939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2B3541"/>
                </a:solidFill>
                <a:latin typeface="Funnel Sans" pitchFamily="34" charset="0"/>
                <a:ea typeface="Funnel Sans" pitchFamily="34" charset="-122"/>
                <a:cs typeface="Funnel Sans" pitchFamily="34" charset="-120"/>
              </a:rPr>
              <a:t>International bonds and equity markets</a:t>
            </a:r>
            <a:endParaRPr lang="en-US" sz="1850" dirty="0"/>
          </a:p>
        </p:txBody>
      </p:sp>
      <p:pic>
        <p:nvPicPr>
          <p:cNvPr id="11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68621" y="2011918"/>
            <a:ext cx="4831556" cy="483155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2025-10-30T18:25:52Z</dcterms:created>
  <dcterms:modified xsi:type="dcterms:W3CDTF">2025-10-30T18:25:52Z</dcterms:modified>
</cp:coreProperties>
</file>