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sldIdLst>
    <p:sldId id="256" r:id="rId5"/>
    <p:sldId id="387" r:id="rId6"/>
    <p:sldId id="389" r:id="rId7"/>
    <p:sldId id="38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8" r:id="rId16"/>
    <p:sldId id="366" r:id="rId17"/>
    <p:sldId id="3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iha" initials="s" lastIdx="1" clrIdx="0">
    <p:extLst>
      <p:ext uri="{19B8F6BF-5375-455C-9EA6-DF929625EA0E}">
        <p15:presenceInfo xmlns:p15="http://schemas.microsoft.com/office/powerpoint/2012/main" userId="sam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729DB"/>
    <a:srgbClr val="FFCCCC"/>
    <a:srgbClr val="CC9900"/>
    <a:srgbClr val="E37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7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6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55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0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1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2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0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9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7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4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0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7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96643" y="2524060"/>
            <a:ext cx="9782205" cy="1494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</a:rPr>
              <a:t>Magnetique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</a:rPr>
              <a:t>resonance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</a:rPr>
              <a:t>imagering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4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59586" y="1318114"/>
            <a:ext cx="8601075" cy="1167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34723" y="4693656"/>
            <a:ext cx="3432517" cy="604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err="1">
                <a:solidFill>
                  <a:srgbClr val="FF0066"/>
                </a:solidFill>
                <a:latin typeface="Arial Rounded MT Bold" panose="020F0704030504030204" pitchFamily="34" charset="0"/>
              </a:rPr>
              <a:t>Created</a:t>
            </a:r>
            <a:r>
              <a:rPr lang="fr-FR" sz="2000" b="1" i="1" dirty="0">
                <a:solidFill>
                  <a:srgbClr val="FF0066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b="1" i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by:</a:t>
            </a:r>
            <a:endParaRPr lang="fr-FR" sz="2000" b="1" i="1" dirty="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073" y="5453312"/>
            <a:ext cx="2841673" cy="37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nch Script MT" panose="03020402040607040605" pitchFamily="66" charset="0"/>
              </a:rPr>
              <a:t>Iles Amel</a:t>
            </a:r>
          </a:p>
        </p:txBody>
      </p:sp>
    </p:spTree>
    <p:extLst>
      <p:ext uri="{BB962C8B-B14F-4D97-AF65-F5344CB8AC3E}">
        <p14:creationId xmlns:p14="http://schemas.microsoft.com/office/powerpoint/2010/main" val="3455659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1088" y="232046"/>
            <a:ext cx="8610600" cy="1293028"/>
          </a:xfrm>
        </p:spPr>
        <p:txBody>
          <a:bodyPr>
            <a:normAutofit/>
          </a:bodyPr>
          <a:lstStyle/>
          <a:p>
            <a:r>
              <a:rPr lang="fr-FR" b="1" dirty="0"/>
              <a:t>For a long TE</a:t>
            </a:r>
            <a:endParaRPr lang="fr-FR" b="1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3" y="1738649"/>
            <a:ext cx="6439436" cy="4443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0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9280" y="1399722"/>
            <a:ext cx="34635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n-US" dirty="0"/>
              <a:t>The figure illustrates an example comparing the intensities of the three transverse magnetization vectors for the three cases: fat, tissue, and water. With a long TE, we observe a strong contrast between the three cases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3" y="1582272"/>
            <a:ext cx="7959144" cy="454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0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28694" y="1197737"/>
            <a:ext cx="6898640" cy="4380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5419" y="5908912"/>
            <a:ext cx="6920248" cy="46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dirty="0"/>
              <a:t>T2-weighted brain image acquired from a 1.5 T MRI </a:t>
            </a:r>
            <a:r>
              <a:rPr lang="en-US" dirty="0" smtClean="0"/>
              <a:t>scanner.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0028" y="764373"/>
            <a:ext cx="7256172" cy="1293028"/>
          </a:xfrm>
        </p:spPr>
        <p:txBody>
          <a:bodyPr/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fr-FR" sz="2400" b="1" dirty="0" smtClean="0"/>
              <a:t>Proton </a:t>
            </a:r>
            <a:r>
              <a:rPr lang="fr-FR" sz="2400" b="1" dirty="0" err="1" smtClean="0"/>
              <a:t>Density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Weighting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837127" y="2938203"/>
            <a:ext cx="10509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To weight a sequence in proton density, you should choose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long TR to minimize T1 weighting.</a:t>
            </a:r>
            <a:br>
              <a:rPr lang="en-US" sz="2400" dirty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short TE to minimize T2 weighting.</a:t>
            </a:r>
          </a:p>
        </p:txBody>
      </p:sp>
    </p:spTree>
    <p:extLst>
      <p:ext uri="{BB962C8B-B14F-4D97-AF65-F5344CB8AC3E}">
        <p14:creationId xmlns:p14="http://schemas.microsoft.com/office/powerpoint/2010/main" val="1582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0073" y="1389586"/>
            <a:ext cx="111788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figures summarize the different weightings: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short TR and a short TE produce a T1-weighted </a:t>
            </a:r>
            <a:r>
              <a:rPr lang="en-US" dirty="0" smtClean="0"/>
              <a:t>image.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long TR and a long TE produce a T2-weighted </a:t>
            </a:r>
            <a:r>
              <a:rPr lang="en-US" dirty="0" smtClean="0"/>
              <a:t>image.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long TR and a short TE produce a proton density-weighted image, meaning it is minimally influenced by T1 and T2.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05307" y="-40826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94598" y="3337868"/>
            <a:ext cx="6465194" cy="3348507"/>
            <a:chOff x="7401" y="-63669"/>
            <a:chExt cx="5498206" cy="3191390"/>
          </a:xfrm>
        </p:grpSpPr>
        <p:grpSp>
          <p:nvGrpSpPr>
            <p:cNvPr id="7" name="Groupe 6"/>
            <p:cNvGrpSpPr/>
            <p:nvPr/>
          </p:nvGrpSpPr>
          <p:grpSpPr>
            <a:xfrm>
              <a:off x="7401" y="-63669"/>
              <a:ext cx="5118390" cy="2907082"/>
              <a:chOff x="7401" y="-63669"/>
              <a:chExt cx="5118390" cy="290708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12501" y="746974"/>
                <a:ext cx="4199709" cy="16263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2501" y="1822360"/>
                <a:ext cx="1545465" cy="5344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65549" y="1822360"/>
                <a:ext cx="1545465" cy="5344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59110" y="740535"/>
                <a:ext cx="1545465" cy="5344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3" name="Zone de texte 26"/>
              <p:cNvSpPr txBox="1"/>
              <p:nvPr/>
            </p:nvSpPr>
            <p:spPr>
              <a:xfrm>
                <a:off x="405471" y="1929901"/>
                <a:ext cx="1302556" cy="9135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Pondération T1</a:t>
                </a:r>
                <a:endParaRPr lang="fr-FR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Zone de texte 27"/>
              <p:cNvSpPr txBox="1"/>
              <p:nvPr/>
            </p:nvSpPr>
            <p:spPr>
              <a:xfrm>
                <a:off x="2852672" y="1822364"/>
                <a:ext cx="1526146" cy="9144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Pondération densité de proton</a:t>
                </a:r>
                <a:endParaRPr lang="fr-FR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Zone de texte 28"/>
              <p:cNvSpPr txBox="1"/>
              <p:nvPr/>
            </p:nvSpPr>
            <p:spPr>
              <a:xfrm>
                <a:off x="3057454" y="862133"/>
                <a:ext cx="1302556" cy="91508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Pondération T2</a:t>
                </a:r>
                <a:endParaRPr lang="fr-FR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Connecteur droit avec flèche 15"/>
              <p:cNvCxnSpPr/>
              <p:nvPr/>
            </p:nvCxnSpPr>
            <p:spPr>
              <a:xfrm>
                <a:off x="212501" y="2369712"/>
                <a:ext cx="4913290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flipV="1">
                <a:off x="212501" y="206062"/>
                <a:ext cx="0" cy="2163212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 de texte 32"/>
              <p:cNvSpPr txBox="1"/>
              <p:nvPr/>
            </p:nvSpPr>
            <p:spPr>
              <a:xfrm>
                <a:off x="7401" y="-63669"/>
                <a:ext cx="430229" cy="91391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TE</a:t>
                </a:r>
                <a:endParaRPr lang="fr-FR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Zone de texte 33"/>
            <p:cNvSpPr txBox="1"/>
            <p:nvPr/>
          </p:nvSpPr>
          <p:spPr>
            <a:xfrm>
              <a:off x="5065930" y="2213808"/>
              <a:ext cx="439677" cy="91391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TR</a:t>
              </a:r>
              <a:endParaRPr lang="fr-FR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062507" y="-362540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050" y="3376901"/>
            <a:ext cx="3645809" cy="29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2773" y="3270832"/>
            <a:ext cx="2818400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Image </a:t>
            </a:r>
            <a:r>
              <a:rPr lang="fr-F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contrast</a:t>
            </a:r>
            <a:endParaRPr lang="fr-FR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3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6784" y="0"/>
            <a:ext cx="8610600" cy="1293028"/>
          </a:xfrm>
        </p:spPr>
        <p:txBody>
          <a:bodyPr/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1942" y="1600392"/>
            <a:ext cx="10820400" cy="4024125"/>
          </a:xfrm>
        </p:spPr>
        <p:txBody>
          <a:bodyPr/>
          <a:lstStyle/>
          <a:p>
            <a:r>
              <a:rPr lang="en-US" dirty="0"/>
              <a:t>The MR image displays certain physical characteristics of tissue.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030" y="2183349"/>
            <a:ext cx="5625296" cy="44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9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fr-FR" sz="2400" b="1" dirty="0" bmk="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maging Protocol 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entered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computer.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modifying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altLang="fr-FR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endParaRPr lang="fr-FR" altLang="fr-FR" sz="1600" dirty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image types (PD, T1, T2, etc.)</a:t>
            </a:r>
            <a:endParaRPr lang="fr-FR" altLang="fr-FR" sz="1600" dirty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(slice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etc.)</a:t>
            </a:r>
            <a:endParaRPr lang="fr-FR" altLang="fr-FR" sz="1600" dirty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noise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fr-FR" altLang="fr-FR" sz="1600" dirty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 suppression techniques</a:t>
            </a:r>
            <a:endParaRPr lang="fr-FR" altLang="fr-FR" sz="1600" dirty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artifact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fr-FR" altLang="fr-F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techniques</a:t>
            </a:r>
            <a:endParaRPr lang="fr-FR" altLang="fr-FR" sz="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53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fr-FR" sz="2400" b="1" i="1" dirty="0" smtClean="0"/>
              <a:t>T1-weighting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236372" y="2280762"/>
            <a:ext cx="98556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repetition time (TR) between two successive RF pulses determines the T1-weighting, i.e., the level of recovery of the longitudinal magnetization in T1: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If the repetition time (TR) is long compared to T1 (TR = 4T1), the longitudinal magnetization returns to its equilibrium position at the end of each cycle (98% recovery), allowing enough time for all spins to return to their initial </a:t>
            </a:r>
            <a:r>
              <a:rPr lang="en-US" sz="2400" dirty="0" smtClean="0"/>
              <a:t>state.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the repetition time is short compared to T1 (TR ≤ T1), the longitudinal magnetization does not have enough time to recover its initial position at the end of each cycle (recovery ≤ 63%).</a:t>
            </a:r>
          </a:p>
        </p:txBody>
      </p:sp>
    </p:spTree>
    <p:extLst>
      <p:ext uri="{BB962C8B-B14F-4D97-AF65-F5344CB8AC3E}">
        <p14:creationId xmlns:p14="http://schemas.microsoft.com/office/powerpoint/2010/main" val="21666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0554" y="1239716"/>
            <a:ext cx="10599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Let’s consider, for example, two tissues (C) and (L) with different T1 values. Tissue (L) has a longer T1 than tissue (C).</a:t>
            </a:r>
            <a:endParaRPr lang="fr-FR" sz="2000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71" y="2273606"/>
            <a:ext cx="6580080" cy="45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4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8243" y="1123260"/>
            <a:ext cx="9528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a short TR, since tissue (C) has a shorter T1 compared to tissue (L), it will recover more quickly than tissue (L)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2400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62" y="1954257"/>
            <a:ext cx="7042588" cy="486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7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65960" y="108615"/>
            <a:ext cx="2746187" cy="522288"/>
          </a:xfrm>
        </p:spPr>
        <p:txBody>
          <a:bodyPr>
            <a:noAutofit/>
          </a:bodyPr>
          <a:lstStyle/>
          <a:p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Exemple 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7006540" y="2166478"/>
            <a:ext cx="48852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n-US" dirty="0"/>
              <a:t>The T1 of fat is short, the T1 of tissues is </a:t>
            </a:r>
            <a:r>
              <a:rPr lang="en-US" dirty="0" smtClean="0"/>
              <a:t>intermediate, </a:t>
            </a:r>
            <a:r>
              <a:rPr lang="en-US" dirty="0"/>
              <a:t>and the T1 of water is long. The figure illustrates an example comparing the intensities of the three longitudinal magnetization vectors for the three cases: fat, tissue, and water. With a short TR, there is a strong contrast between the three cases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135115"/>
              </p:ext>
            </p:extLst>
          </p:nvPr>
        </p:nvGraphicFramePr>
        <p:xfrm>
          <a:off x="631825" y="1720769"/>
          <a:ext cx="6312070" cy="480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Image bitmap" r:id="rId3" imgW="5257143" imgH="3971429" progId="Paint.Picture">
                  <p:embed/>
                </p:oleObj>
              </mc:Choice>
              <mc:Fallback>
                <p:oleObj name="Image bitmap" r:id="rId3" imgW="5257143" imgH="39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720769"/>
                        <a:ext cx="6312070" cy="4801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4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22772" y="68880"/>
            <a:ext cx="3778876" cy="816521"/>
          </a:xfrm>
        </p:spPr>
        <p:txBody>
          <a:bodyPr>
            <a:norm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fr-FR" sz="2400" b="1" i="1" dirty="0"/>
              <a:t>T2-weighting 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8518967" y="1747020"/>
            <a:ext cx="31314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First, a long TR must be applied to minimize T1-weighting.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echo time (TE) corresponds to the time after which the decay of transverse magnetization in T2 can be measured.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echo time (TE) determines T2-weighting, that is, the level of decay of transverse magnetization in T2.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76" y="1647072"/>
            <a:ext cx="7622553" cy="48488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2886037"/>
            <a:ext cx="192155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court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CABCF48337846AE25B20C303DAD83" ma:contentTypeVersion="5" ma:contentTypeDescription="Crée un document." ma:contentTypeScope="" ma:versionID="0942c97629f4f3f18ad9a74f33e02ff2">
  <xsd:schema xmlns:xsd="http://www.w3.org/2001/XMLSchema" xmlns:xs="http://www.w3.org/2001/XMLSchema" xmlns:p="http://schemas.microsoft.com/office/2006/metadata/properties" xmlns:ns2="3e09d498-3e73-485b-99f6-ad835f785115" targetNamespace="http://schemas.microsoft.com/office/2006/metadata/properties" ma:root="true" ma:fieldsID="359c0b2b18fc42a7b7bea41013a3fe7e" ns2:_="">
    <xsd:import namespace="3e09d498-3e73-485b-99f6-ad835f7851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9d498-3e73-485b-99f6-ad835f785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3ACC23-E1EF-435F-A0D5-85CCBD0C5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9d498-3e73-485b-99f6-ad835f785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C1F669-C991-4CC7-A7B4-7DDD110275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DF27E4-79A2-4FDD-BAAB-E3AF6141D448}">
  <ds:schemaRefs>
    <ds:schemaRef ds:uri="http://purl.org/dc/terms/"/>
    <ds:schemaRef ds:uri="http://schemas.openxmlformats.org/package/2006/metadata/core-properties"/>
    <ds:schemaRef ds:uri="3e09d498-3e73-485b-99f6-ad835f78511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3217</TotalTime>
  <Words>474</Words>
  <Application>Microsoft Office PowerPoint</Application>
  <PresentationFormat>Grand écran</PresentationFormat>
  <Paragraphs>47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Calibri</vt:lpstr>
      <vt:lpstr>Century Gothic</vt:lpstr>
      <vt:lpstr>French Script MT</vt:lpstr>
      <vt:lpstr>Times</vt:lpstr>
      <vt:lpstr>Times New Roman</vt:lpstr>
      <vt:lpstr>Traînée de condensation</vt:lpstr>
      <vt:lpstr>Image bitmap</vt:lpstr>
      <vt:lpstr>Présentation PowerPoint</vt:lpstr>
      <vt:lpstr>Chapter 6</vt:lpstr>
      <vt:lpstr>introduction</vt:lpstr>
      <vt:lpstr>introduction</vt:lpstr>
      <vt:lpstr>T1-weighting </vt:lpstr>
      <vt:lpstr>Présentation PowerPoint</vt:lpstr>
      <vt:lpstr>Présentation PowerPoint</vt:lpstr>
      <vt:lpstr>Exemple  </vt:lpstr>
      <vt:lpstr>T2-weighting </vt:lpstr>
      <vt:lpstr>For a long TE</vt:lpstr>
      <vt:lpstr>Présentation PowerPoint</vt:lpstr>
      <vt:lpstr>Présentation PowerPoint</vt:lpstr>
      <vt:lpstr>Proton Density Weighting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samiha</dc:creator>
  <cp:lastModifiedBy>Spectre</cp:lastModifiedBy>
  <cp:revision>243</cp:revision>
  <dcterms:created xsi:type="dcterms:W3CDTF">2013-10-31T12:04:11Z</dcterms:created>
  <dcterms:modified xsi:type="dcterms:W3CDTF">2024-11-03T20:07:52Z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0x010100A64CABCF48337846AE25B20C303DAD83</vt:lpwstr>
  </property>
</Properties>
</file>