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 id="266" r:id="rId11"/>
    <p:sldId id="269" r:id="rId12"/>
    <p:sldId id="271" r:id="rId13"/>
    <p:sldId id="272" r:id="rId14"/>
    <p:sldId id="273" r:id="rId15"/>
    <p:sldId id="274" r:id="rId16"/>
    <p:sldId id="275" r:id="rId17"/>
    <p:sldId id="277" r:id="rId18"/>
    <p:sldId id="278" r:id="rId19"/>
    <p:sldId id="280" r:id="rId20"/>
    <p:sldId id="281" r:id="rId21"/>
    <p:sldId id="284"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267"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05/05/2024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05/05/2024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05/05/2024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05/05/2024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05/05/2024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05/05/2024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178698"/>
          </a:xfrm>
        </p:spPr>
        <p:txBody>
          <a:bodyPr/>
          <a:lstStyle/>
          <a:p>
            <a:r>
              <a:rPr lang="ar-SA" b="1" dirty="0"/>
              <a:t>العرض المتحفي</a:t>
            </a:r>
            <a:endParaRPr lang="fr-FR" dirty="0"/>
          </a:p>
        </p:txBody>
      </p:sp>
    </p:spTree>
    <p:extLst>
      <p:ext uri="{BB962C8B-B14F-4D97-AF65-F5344CB8AC3E}">
        <p14:creationId xmlns:p14="http://schemas.microsoft.com/office/powerpoint/2010/main" val="22149913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568952" cy="6322714"/>
          </a:xfrm>
        </p:spPr>
        <p:txBody>
          <a:bodyPr/>
          <a:lstStyle/>
          <a:p>
            <a:pPr rtl="1"/>
            <a:r>
              <a:rPr lang="ar-SA" b="1" dirty="0"/>
              <a:t>العرض المتنقل</a:t>
            </a:r>
            <a:r>
              <a:rPr lang="ar-SA" dirty="0"/>
              <a:t>:</a:t>
            </a:r>
            <a:r>
              <a:rPr lang="fr-FR" dirty="0"/>
              <a:t/>
            </a:r>
            <a:br>
              <a:rPr lang="fr-FR" dirty="0"/>
            </a:br>
            <a:endParaRPr lang="fr-FR" dirty="0"/>
          </a:p>
        </p:txBody>
      </p:sp>
    </p:spTree>
    <p:extLst>
      <p:ext uri="{BB962C8B-B14F-4D97-AF65-F5344CB8AC3E}">
        <p14:creationId xmlns:p14="http://schemas.microsoft.com/office/powerpoint/2010/main" val="37866731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322714"/>
          </a:xfrm>
        </p:spPr>
        <p:txBody>
          <a:bodyPr/>
          <a:lstStyle/>
          <a:p>
            <a:pPr rtl="1"/>
            <a:r>
              <a:rPr lang="ar-DZ" b="1" dirty="0"/>
              <a:t>التقنيات الحديثة لوسائل العرض:</a:t>
            </a:r>
            <a:r>
              <a:rPr lang="fr-FR" dirty="0"/>
              <a:t/>
            </a:r>
            <a:br>
              <a:rPr lang="fr-FR" dirty="0"/>
            </a:br>
            <a:endParaRPr lang="fr-FR" dirty="0"/>
          </a:p>
        </p:txBody>
      </p:sp>
    </p:spTree>
    <p:extLst>
      <p:ext uri="{BB962C8B-B14F-4D97-AF65-F5344CB8AC3E}">
        <p14:creationId xmlns:p14="http://schemas.microsoft.com/office/powerpoint/2010/main" val="34795259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363272" cy="6250706"/>
          </a:xfrm>
        </p:spPr>
        <p:txBody>
          <a:bodyPr/>
          <a:lstStyle/>
          <a:p>
            <a:r>
              <a:rPr lang="ar-DZ" dirty="0" smtClean="0"/>
              <a:t>تستخدم </a:t>
            </a:r>
            <a:r>
              <a:rPr lang="ar-DZ" dirty="0"/>
              <a:t>هذه الوسائل في أغلب المتاحف العالمية، ومن بين هذه الوسائل المتطورة ما يلي:</a:t>
            </a:r>
            <a:r>
              <a:rPr lang="fr-FR" dirty="0"/>
              <a:t/>
            </a:r>
            <a:br>
              <a:rPr lang="fr-FR" dirty="0"/>
            </a:br>
            <a:endParaRPr lang="fr-FR" dirty="0"/>
          </a:p>
        </p:txBody>
      </p:sp>
    </p:spTree>
    <p:extLst>
      <p:ext uri="{BB962C8B-B14F-4D97-AF65-F5344CB8AC3E}">
        <p14:creationId xmlns:p14="http://schemas.microsoft.com/office/powerpoint/2010/main" val="6484991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435280" cy="6322714"/>
          </a:xfrm>
        </p:spPr>
        <p:txBody>
          <a:bodyPr/>
          <a:lstStyle/>
          <a:p>
            <a:r>
              <a:rPr lang="ar-DZ" dirty="0">
                <a:solidFill>
                  <a:srgbClr val="FF0000"/>
                </a:solidFill>
              </a:rPr>
              <a:t>شبكة الاتصال الدولية (الأنترنيت)-وسائل الإيضاح الإلكترونية -قاعات الاكتشافات والأركان الحية والمشاركة الجماهيرية</a:t>
            </a:r>
            <a:endParaRPr lang="fr-FR" dirty="0">
              <a:solidFill>
                <a:srgbClr val="FF0000"/>
              </a:solidFill>
            </a:endParaRPr>
          </a:p>
        </p:txBody>
      </p:sp>
    </p:spTree>
    <p:extLst>
      <p:ext uri="{BB962C8B-B14F-4D97-AF65-F5344CB8AC3E}">
        <p14:creationId xmlns:p14="http://schemas.microsoft.com/office/powerpoint/2010/main" val="12438528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496944" cy="6322714"/>
          </a:xfrm>
        </p:spPr>
        <p:txBody>
          <a:bodyPr/>
          <a:lstStyle/>
          <a:p>
            <a:pPr rtl="1"/>
            <a:r>
              <a:rPr lang="ar-DZ" b="1" dirty="0"/>
              <a:t>وسائل العرض:</a:t>
            </a:r>
            <a:r>
              <a:rPr lang="fr-FR" dirty="0"/>
              <a:t/>
            </a:r>
            <a:br>
              <a:rPr lang="fr-FR" dirty="0"/>
            </a:br>
            <a:r>
              <a:rPr lang="ar-DZ" dirty="0"/>
              <a:t>تتمثل وسائل العرض المتحفي في مجموعة من الأثاث والأجهزة الضرورية لقيام المتحف بدوره الرئيسي والمتمثل في العرض والحفظ ومن بين هذه المجموعة الهامة من الوسائل نذكر ما يلي</a:t>
            </a:r>
            <a:endParaRPr lang="fr-FR" dirty="0"/>
          </a:p>
        </p:txBody>
      </p:sp>
    </p:spTree>
    <p:extLst>
      <p:ext uri="{BB962C8B-B14F-4D97-AF65-F5344CB8AC3E}">
        <p14:creationId xmlns:p14="http://schemas.microsoft.com/office/powerpoint/2010/main" val="13570457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568952" cy="6250706"/>
          </a:xfrm>
        </p:spPr>
        <p:txBody>
          <a:bodyPr/>
          <a:lstStyle/>
          <a:p>
            <a:pPr rtl="1"/>
            <a:r>
              <a:rPr lang="ar-DZ" b="1" dirty="0"/>
              <a:t>الأثاث(الواجهات):</a:t>
            </a:r>
            <a:r>
              <a:rPr lang="fr-FR" dirty="0"/>
              <a:t/>
            </a:r>
            <a:br>
              <a:rPr lang="fr-FR" dirty="0"/>
            </a:br>
            <a:r>
              <a:rPr lang="ar-DZ" dirty="0"/>
              <a:t>تعتبر الواجهات من بين أهم وسائل العرض بصفة عامة ممثلة بأنواعها الثلاثة: الوسطية، الجانبية، الحائطية (الجدارية) وهي تعتبر وسائل العرض الرئيسية </a:t>
            </a:r>
            <a:r>
              <a:rPr lang="ar-SA" dirty="0"/>
              <a:t>والتي تسمى "الفتريات"</a:t>
            </a:r>
            <a:r>
              <a:rPr lang="fr-FR" dirty="0"/>
              <a:t> les vitrines </a:t>
            </a:r>
            <a:r>
              <a:rPr lang="ar-SA" dirty="0"/>
              <a:t>" وهي كالتالي:</a:t>
            </a:r>
            <a:r>
              <a:rPr lang="fr-FR" dirty="0"/>
              <a:t/>
            </a:r>
            <a:br>
              <a:rPr lang="fr-FR" dirty="0"/>
            </a:br>
            <a:endParaRPr lang="fr-FR" dirty="0"/>
          </a:p>
        </p:txBody>
      </p:sp>
    </p:spTree>
    <p:extLst>
      <p:ext uri="{BB962C8B-B14F-4D97-AF65-F5344CB8AC3E}">
        <p14:creationId xmlns:p14="http://schemas.microsoft.com/office/powerpoint/2010/main" val="26615258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363272" cy="6322714"/>
          </a:xfrm>
        </p:spPr>
        <p:txBody>
          <a:bodyPr/>
          <a:lstStyle/>
          <a:p>
            <a:r>
              <a:rPr lang="ar-SA" b="1" dirty="0"/>
              <a:t> النموذج الأول</a:t>
            </a:r>
            <a:r>
              <a:rPr lang="ar-SA" dirty="0" smtClean="0"/>
              <a:t>:</a:t>
            </a:r>
            <a:endParaRPr lang="fr-FR" dirty="0"/>
          </a:p>
        </p:txBody>
      </p:sp>
    </p:spTree>
    <p:extLst>
      <p:ext uri="{BB962C8B-B14F-4D97-AF65-F5344CB8AC3E}">
        <p14:creationId xmlns:p14="http://schemas.microsoft.com/office/powerpoint/2010/main" val="30229579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363272" cy="6250706"/>
          </a:xfrm>
        </p:spPr>
        <p:txBody>
          <a:bodyPr>
            <a:normAutofit/>
          </a:bodyPr>
          <a:lstStyle/>
          <a:p>
            <a:pPr rtl="1"/>
            <a:r>
              <a:rPr lang="ar-SA" b="1" dirty="0"/>
              <a:t>النموذج الثاني</a:t>
            </a:r>
            <a:r>
              <a:rPr lang="ar-SA" dirty="0"/>
              <a:t>: </a:t>
            </a:r>
            <a:r>
              <a:rPr lang="ar-SA" dirty="0" smtClean="0"/>
              <a:t>-. </a:t>
            </a:r>
            <a:r>
              <a:rPr lang="fr-FR" dirty="0"/>
              <a:t/>
            </a:r>
            <a:br>
              <a:rPr lang="fr-FR" dirty="0"/>
            </a:br>
            <a:endParaRPr lang="fr-FR" dirty="0"/>
          </a:p>
        </p:txBody>
      </p:sp>
    </p:spTree>
    <p:extLst>
      <p:ext uri="{BB962C8B-B14F-4D97-AF65-F5344CB8AC3E}">
        <p14:creationId xmlns:p14="http://schemas.microsoft.com/office/powerpoint/2010/main" val="2712268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435280" cy="6250706"/>
          </a:xfrm>
        </p:spPr>
        <p:txBody>
          <a:bodyPr/>
          <a:lstStyle/>
          <a:p>
            <a:r>
              <a:rPr lang="ar-SA" b="1" dirty="0"/>
              <a:t>النموذج الثالث</a:t>
            </a:r>
            <a:r>
              <a:rPr lang="ar-SA" dirty="0" smtClean="0"/>
              <a:t>:</a:t>
            </a:r>
            <a:endParaRPr lang="fr-FR" dirty="0"/>
          </a:p>
        </p:txBody>
      </p:sp>
    </p:spTree>
    <p:extLst>
      <p:ext uri="{BB962C8B-B14F-4D97-AF65-F5344CB8AC3E}">
        <p14:creationId xmlns:p14="http://schemas.microsoft.com/office/powerpoint/2010/main" val="21450975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178698"/>
          </a:xfrm>
        </p:spPr>
        <p:txBody>
          <a:bodyPr/>
          <a:lstStyle/>
          <a:p>
            <a:r>
              <a:rPr lang="ar-SA" dirty="0"/>
              <a:t>ويجب أن يراعى في الأنواع الثلاثة من هذه الخزانات تجنب التلف المستمر الذي يصيب الجدران وكذلك يجب أن تكون أسلاك وحبال التثبيت المستخدمة من لون الجدران، دون أن ننسى ذكر تناسب علو وارتفاع الخزانات مع نسب قامة الزائر لكيلا يرهقه ذلك عند مشاهدة التحف</a:t>
            </a:r>
            <a:endParaRPr lang="fr-FR" dirty="0"/>
          </a:p>
        </p:txBody>
      </p:sp>
    </p:spTree>
    <p:extLst>
      <p:ext uri="{BB962C8B-B14F-4D97-AF65-F5344CB8AC3E}">
        <p14:creationId xmlns:p14="http://schemas.microsoft.com/office/powerpoint/2010/main" val="1563173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22714"/>
          </a:xfrm>
        </p:spPr>
        <p:txBody>
          <a:bodyPr/>
          <a:lstStyle/>
          <a:p>
            <a:r>
              <a:rPr lang="ar-SA" dirty="0"/>
              <a:t>العرض المتحفي الجيد هو ثمرة الذوق الفني السليم، ولابد للمسؤول عن هذا العرض أن يكون ملما ببعض المبادئ الفنية التي قد تغرس في الإنسان وهو في مهد الحياة، ويتمتع ذاك المسؤول بروح فنية عالية.</a:t>
            </a:r>
            <a:r>
              <a:rPr lang="fr-FR" dirty="0"/>
              <a:t/>
            </a:r>
            <a:br>
              <a:rPr lang="fr-FR" dirty="0"/>
            </a:br>
            <a:endParaRPr lang="fr-FR" dirty="0"/>
          </a:p>
        </p:txBody>
      </p:sp>
    </p:spTree>
    <p:extLst>
      <p:ext uri="{BB962C8B-B14F-4D97-AF65-F5344CB8AC3E}">
        <p14:creationId xmlns:p14="http://schemas.microsoft.com/office/powerpoint/2010/main" val="24583779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507288" cy="6394722"/>
          </a:xfrm>
        </p:spPr>
        <p:txBody>
          <a:bodyPr/>
          <a:lstStyle/>
          <a:p>
            <a:pPr rtl="1"/>
            <a:r>
              <a:rPr lang="ar-SA" b="1" dirty="0"/>
              <a:t>البطاقة المصاحبة للمعروضات:</a:t>
            </a:r>
            <a:r>
              <a:rPr lang="fr-FR" dirty="0"/>
              <a:t/>
            </a:r>
            <a:br>
              <a:rPr lang="fr-FR" dirty="0"/>
            </a:br>
            <a:r>
              <a:rPr lang="ar-SA" dirty="0"/>
              <a:t>تعتبر البطاقات الشارحة من العناصر الهامة في مكونات العرض المتحفي نظرا لما تحتويه من عناصر هامة لشرح التحفة ومساعدة الزائر على فهم وإضافة معلومات ثقافية وعلمية عن تلك التحفة المعروضة، وهناك أمور لابد من أخذها في الاعتبار عند اختيار شكل وموضع البطاقة الشارحة يمكن إجمالها في النقاط التالية</a:t>
            </a:r>
            <a:r>
              <a:rPr lang="fr-FR" dirty="0"/>
              <a:t>:</a:t>
            </a:r>
            <a:br>
              <a:rPr lang="fr-FR" dirty="0"/>
            </a:br>
            <a:endParaRPr lang="fr-FR" dirty="0"/>
          </a:p>
        </p:txBody>
      </p:sp>
    </p:spTree>
    <p:extLst>
      <p:ext uri="{BB962C8B-B14F-4D97-AF65-F5344CB8AC3E}">
        <p14:creationId xmlns:p14="http://schemas.microsoft.com/office/powerpoint/2010/main" val="19649923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435280" cy="6322714"/>
          </a:xfrm>
        </p:spPr>
        <p:txBody>
          <a:bodyPr>
            <a:normAutofit/>
          </a:bodyPr>
          <a:lstStyle/>
          <a:p>
            <a:pPr rtl="1"/>
            <a:r>
              <a:rPr lang="ar-DZ" dirty="0"/>
              <a:t>بالإضافة إلى النوع الثاني والمتمثل في وسائل المساعدة ويقصد بها:</a:t>
            </a:r>
            <a:r>
              <a:rPr lang="fr-FR" dirty="0"/>
              <a:t/>
            </a:r>
            <a:br>
              <a:rPr lang="fr-FR" dirty="0"/>
            </a:br>
            <a:r>
              <a:rPr lang="ar-DZ" dirty="0" smtClean="0"/>
              <a:t>-</a:t>
            </a:r>
            <a:r>
              <a:rPr lang="fr-FR" dirty="0"/>
              <a:t/>
            </a:r>
            <a:br>
              <a:rPr lang="fr-FR" dirty="0"/>
            </a:br>
            <a:endParaRPr lang="fr-FR" dirty="0"/>
          </a:p>
        </p:txBody>
      </p:sp>
    </p:spTree>
    <p:extLst>
      <p:ext uri="{BB962C8B-B14F-4D97-AF65-F5344CB8AC3E}">
        <p14:creationId xmlns:p14="http://schemas.microsoft.com/office/powerpoint/2010/main" val="3511591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250706"/>
          </a:xfrm>
        </p:spPr>
        <p:txBody>
          <a:bodyPr>
            <a:normAutofit fontScale="90000"/>
          </a:bodyPr>
          <a:lstStyle/>
          <a:p>
            <a:pPr rtl="1"/>
            <a:r>
              <a:rPr lang="ar-SA" b="1" dirty="0"/>
              <a:t>مفهوم العرض:</a:t>
            </a:r>
            <a:r>
              <a:rPr lang="fr-FR" dirty="0"/>
              <a:t/>
            </a:r>
            <a:br>
              <a:rPr lang="fr-FR" dirty="0"/>
            </a:br>
            <a:r>
              <a:rPr lang="ar-SA" dirty="0"/>
              <a:t>يعد العرض من أهم الوظائف الأساسية التي لا يمكن للمتحف الاستغناء عنها، فهو المرآة التي من خلالها يطل الزائر على ما يحتويه المتحف من شواهد حضـارية، والعـرض بالنسبة لعلم المتاحف هو رؤية الشيء لهدف معين نسعى إلى تحقيقه سواء كان علميا أو ترفيهيا أو تربويا، أو اقتصاديا، ويتحتم العناية بجانب التخطيط المتحفي ليؤدي العرض دوره المنوط به.</a:t>
            </a:r>
            <a:r>
              <a:rPr lang="fr-FR" dirty="0"/>
              <a:t> </a:t>
            </a:r>
            <a:r>
              <a:rPr lang="ar-SA" dirty="0" smtClean="0"/>
              <a:t>-</a:t>
            </a:r>
            <a:r>
              <a:rPr lang="fr-FR" dirty="0"/>
              <a:t/>
            </a:r>
            <a:br>
              <a:rPr lang="fr-FR" dirty="0"/>
            </a:br>
            <a:endParaRPr lang="fr-FR" dirty="0"/>
          </a:p>
        </p:txBody>
      </p:sp>
    </p:spTree>
    <p:extLst>
      <p:ext uri="{BB962C8B-B14F-4D97-AF65-F5344CB8AC3E}">
        <p14:creationId xmlns:p14="http://schemas.microsoft.com/office/powerpoint/2010/main" val="1324798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640960" cy="6250706"/>
          </a:xfrm>
        </p:spPr>
        <p:txBody>
          <a:bodyPr/>
          <a:lstStyle/>
          <a:p>
            <a:pPr rtl="1"/>
            <a:r>
              <a:rPr lang="ar-SA" b="1" dirty="0"/>
              <a:t>أنواع العرض المتحفي: </a:t>
            </a:r>
            <a:r>
              <a:rPr lang="fr-FR" dirty="0"/>
              <a:t/>
            </a:r>
            <a:br>
              <a:rPr lang="fr-FR" dirty="0"/>
            </a:br>
            <a:r>
              <a:rPr lang="ar-SA" dirty="0"/>
              <a:t>إن مجال المتحف حيوي وهو زيارات منتظمة، ومحاضرات، ونشرات، ومعروضات</a:t>
            </a:r>
            <a:br>
              <a:rPr lang="ar-SA" dirty="0"/>
            </a:br>
            <a:r>
              <a:rPr lang="ar-SA" dirty="0"/>
              <a:t>ووقائع ومناسبات خاصة للصغار والكبار على حد السواء والنجاح في هذا الميدان يعتمد على التكامل والتوازن في العروض وللعرض أنواع نذكر منها</a:t>
            </a:r>
            <a:endParaRPr lang="fr-FR" dirty="0"/>
          </a:p>
        </p:txBody>
      </p:sp>
    </p:spTree>
    <p:extLst>
      <p:ext uri="{BB962C8B-B14F-4D97-AF65-F5344CB8AC3E}">
        <p14:creationId xmlns:p14="http://schemas.microsoft.com/office/powerpoint/2010/main" val="2615447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94722"/>
          </a:xfrm>
        </p:spPr>
        <p:txBody>
          <a:bodyPr/>
          <a:lstStyle/>
          <a:p>
            <a:pPr rtl="1"/>
            <a:r>
              <a:rPr lang="ar-SA" b="1" dirty="0"/>
              <a:t>العرض الدائم:</a:t>
            </a:r>
            <a:r>
              <a:rPr lang="fr-FR" dirty="0"/>
              <a:t/>
            </a:r>
            <a:br>
              <a:rPr lang="fr-FR" dirty="0"/>
            </a:br>
            <a:r>
              <a:rPr lang="ar-SA" dirty="0"/>
              <a:t>يضم المتحف تحفا تعرض عرضا دائما لأنها تتمتع بأهمية كبيرة بالغة، بحيث تجعل المتحف متميز عن نظيره، ومن ثم يجب عرض هذه التحف عرضا جيدا يقوم على ثلاثة أسس هي الانسجام، التوازن، والوحدة</a:t>
            </a:r>
            <a:endParaRPr lang="fr-FR" dirty="0"/>
          </a:p>
        </p:txBody>
      </p:sp>
    </p:spTree>
    <p:extLst>
      <p:ext uri="{BB962C8B-B14F-4D97-AF65-F5344CB8AC3E}">
        <p14:creationId xmlns:p14="http://schemas.microsoft.com/office/powerpoint/2010/main" val="3373730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60648"/>
            <a:ext cx="8712968" cy="6322714"/>
          </a:xfrm>
        </p:spPr>
        <p:txBody>
          <a:bodyPr/>
          <a:lstStyle/>
          <a:p>
            <a:r>
              <a:rPr lang="ar-SA" b="1" dirty="0"/>
              <a:t>الانسجام</a:t>
            </a:r>
            <a:r>
              <a:rPr lang="ar-SA" b="1" dirty="0" smtClean="0"/>
              <a:t>:</a:t>
            </a:r>
            <a:endParaRPr lang="fr-FR" dirty="0"/>
          </a:p>
        </p:txBody>
      </p:sp>
    </p:spTree>
    <p:extLst>
      <p:ext uri="{BB962C8B-B14F-4D97-AF65-F5344CB8AC3E}">
        <p14:creationId xmlns:p14="http://schemas.microsoft.com/office/powerpoint/2010/main" val="3606555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496944" cy="6250706"/>
          </a:xfrm>
        </p:spPr>
        <p:txBody>
          <a:bodyPr/>
          <a:lstStyle/>
          <a:p>
            <a:pPr rtl="1"/>
            <a:r>
              <a:rPr lang="ar-SA" b="1" dirty="0"/>
              <a:t>التوازن</a:t>
            </a:r>
            <a:r>
              <a:rPr lang="ar-SA" dirty="0" smtClean="0"/>
              <a:t>:</a:t>
            </a:r>
            <a:endParaRPr lang="fr-FR" dirty="0"/>
          </a:p>
        </p:txBody>
      </p:sp>
    </p:spTree>
    <p:extLst>
      <p:ext uri="{BB962C8B-B14F-4D97-AF65-F5344CB8AC3E}">
        <p14:creationId xmlns:p14="http://schemas.microsoft.com/office/powerpoint/2010/main" val="2447617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250706"/>
          </a:xfrm>
        </p:spPr>
        <p:txBody>
          <a:bodyPr/>
          <a:lstStyle/>
          <a:p>
            <a:r>
              <a:rPr lang="ar-SA" b="1" dirty="0"/>
              <a:t>الوحدة</a:t>
            </a:r>
            <a:r>
              <a:rPr lang="ar-SA" dirty="0" smtClean="0"/>
              <a:t>:</a:t>
            </a:r>
            <a:endParaRPr lang="fr-FR" dirty="0"/>
          </a:p>
        </p:txBody>
      </p:sp>
    </p:spTree>
    <p:extLst>
      <p:ext uri="{BB962C8B-B14F-4D97-AF65-F5344CB8AC3E}">
        <p14:creationId xmlns:p14="http://schemas.microsoft.com/office/powerpoint/2010/main" val="1495680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568952" cy="6322714"/>
          </a:xfrm>
        </p:spPr>
        <p:txBody>
          <a:bodyPr>
            <a:normAutofit/>
          </a:bodyPr>
          <a:lstStyle/>
          <a:p>
            <a:pPr rtl="1"/>
            <a:r>
              <a:rPr lang="ar-SA" b="1" dirty="0"/>
              <a:t>- العرض المؤقت:</a:t>
            </a:r>
            <a:r>
              <a:rPr lang="fr-FR" dirty="0"/>
              <a:t/>
            </a:r>
            <a:br>
              <a:rPr lang="fr-FR" dirty="0"/>
            </a:br>
            <a:r>
              <a:rPr lang="ar-SA" dirty="0" smtClean="0"/>
              <a:t>. </a:t>
            </a:r>
            <a:r>
              <a:rPr lang="ar-SA" dirty="0" smtClean="0"/>
              <a:t>-</a:t>
            </a:r>
            <a:r>
              <a:rPr lang="fr-FR" dirty="0" smtClean="0"/>
              <a:t>.</a:t>
            </a:r>
            <a:endParaRPr lang="fr-FR" dirty="0"/>
          </a:p>
        </p:txBody>
      </p:sp>
    </p:spTree>
    <p:extLst>
      <p:ext uri="{BB962C8B-B14F-4D97-AF65-F5344CB8AC3E}">
        <p14:creationId xmlns:p14="http://schemas.microsoft.com/office/powerpoint/2010/main" val="3098397122"/>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175</Words>
  <Application>Microsoft Office PowerPoint</Application>
  <PresentationFormat>Affichage à l'écran (4:3)</PresentationFormat>
  <Paragraphs>21</Paragraphs>
  <Slides>21</Slides>
  <Notes>0</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Thème Office</vt:lpstr>
      <vt:lpstr>العرض المتحفي</vt:lpstr>
      <vt:lpstr>العرض المتحفي الجيد هو ثمرة الذوق الفني السليم، ولابد للمسؤول عن هذا العرض أن يكون ملما ببعض المبادئ الفنية التي قد تغرس في الإنسان وهو في مهد الحياة، ويتمتع ذاك المسؤول بروح فنية عالية. </vt:lpstr>
      <vt:lpstr>مفهوم العرض: يعد العرض من أهم الوظائف الأساسية التي لا يمكن للمتحف الاستغناء عنها، فهو المرآة التي من خلالها يطل الزائر على ما يحتويه المتحف من شواهد حضـارية، والعـرض بالنسبة لعلم المتاحف هو رؤية الشيء لهدف معين نسعى إلى تحقيقه سواء كان علميا أو ترفيهيا أو تربويا، أو اقتصاديا، ويتحتم العناية بجانب التخطيط المتحفي ليؤدي العرض دوره المنوط به. - </vt:lpstr>
      <vt:lpstr>أنواع العرض المتحفي:  إن مجال المتحف حيوي وهو زيارات منتظمة، ومحاضرات، ونشرات، ومعروضات ووقائع ومناسبات خاصة للصغار والكبار على حد السواء والنجاح في هذا الميدان يعتمد على التكامل والتوازن في العروض وللعرض أنواع نذكر منها</vt:lpstr>
      <vt:lpstr>العرض الدائم: يضم المتحف تحفا تعرض عرضا دائما لأنها تتمتع بأهمية كبيرة بالغة، بحيث تجعل المتحف متميز عن نظيره، ومن ثم يجب عرض هذه التحف عرضا جيدا يقوم على ثلاثة أسس هي الانسجام، التوازن، والوحدة</vt:lpstr>
      <vt:lpstr>الانسجام:</vt:lpstr>
      <vt:lpstr>التوازن:</vt:lpstr>
      <vt:lpstr>الوحدة:</vt:lpstr>
      <vt:lpstr>- العرض المؤقت: . -.</vt:lpstr>
      <vt:lpstr>العرض المتنقل: </vt:lpstr>
      <vt:lpstr>التقنيات الحديثة لوسائل العرض: </vt:lpstr>
      <vt:lpstr>تستخدم هذه الوسائل في أغلب المتاحف العالمية، ومن بين هذه الوسائل المتطورة ما يلي: </vt:lpstr>
      <vt:lpstr>شبكة الاتصال الدولية (الأنترنيت)-وسائل الإيضاح الإلكترونية -قاعات الاكتشافات والأركان الحية والمشاركة الجماهيرية</vt:lpstr>
      <vt:lpstr>وسائل العرض: تتمثل وسائل العرض المتحفي في مجموعة من الأثاث والأجهزة الضرورية لقيام المتحف بدوره الرئيسي والمتمثل في العرض والحفظ ومن بين هذه المجموعة الهامة من الوسائل نذكر ما يلي</vt:lpstr>
      <vt:lpstr>الأثاث(الواجهات): تعتبر الواجهات من بين أهم وسائل العرض بصفة عامة ممثلة بأنواعها الثلاثة: الوسطية، الجانبية، الحائطية (الجدارية) وهي تعتبر وسائل العرض الرئيسية والتي تسمى "الفتريات" les vitrines " وهي كالتالي: </vt:lpstr>
      <vt:lpstr> النموذج الأول:</vt:lpstr>
      <vt:lpstr>النموذج الثاني: -.  </vt:lpstr>
      <vt:lpstr>النموذج الثالث:</vt:lpstr>
      <vt:lpstr>ويجب أن يراعى في الأنواع الثلاثة من هذه الخزانات تجنب التلف المستمر الذي يصيب الجدران وكذلك يجب أن تكون أسلاك وحبال التثبيت المستخدمة من لون الجدران، دون أن ننسى ذكر تناسب علو وارتفاع الخزانات مع نسب قامة الزائر لكيلا يرهقه ذلك عند مشاهدة التحف</vt:lpstr>
      <vt:lpstr>البطاقة المصاحبة للمعروضات: تعتبر البطاقات الشارحة من العناصر الهامة في مكونات العرض المتحفي نظرا لما تحتويه من عناصر هامة لشرح التحفة ومساعدة الزائر على فهم وإضافة معلومات ثقافية وعلمية عن تلك التحفة المعروضة، وهناك أمور لابد من أخذها في الاعتبار عند اختيار شكل وموضع البطاقة الشارحة يمكن إجمالها في النقاط التالية: </vt:lpstr>
      <vt:lpstr>بالإضافة إلى النوع الثاني والمتمثل في وسائل المساعدة ويقصد بها: -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العرض المتحفي</dc:title>
  <dc:creator>aicha</dc:creator>
  <cp:lastModifiedBy>pc</cp:lastModifiedBy>
  <cp:revision>6</cp:revision>
  <dcterms:created xsi:type="dcterms:W3CDTF">2022-11-07T11:20:49Z</dcterms:created>
  <dcterms:modified xsi:type="dcterms:W3CDTF">2024-05-05T17:57:18Z</dcterms:modified>
</cp:coreProperties>
</file>