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76" r:id="rId2"/>
    <p:sldId id="315" r:id="rId3"/>
    <p:sldId id="316" r:id="rId4"/>
    <p:sldId id="317" r:id="rId5"/>
    <p:sldId id="318" r:id="rId6"/>
    <p:sldId id="319" r:id="rId7"/>
    <p:sldId id="390" r:id="rId8"/>
    <p:sldId id="391" r:id="rId9"/>
    <p:sldId id="392" r:id="rId10"/>
    <p:sldId id="393" r:id="rId11"/>
    <p:sldId id="394" r:id="rId12"/>
    <p:sldId id="328" r:id="rId13"/>
    <p:sldId id="389" r:id="rId14"/>
    <p:sldId id="387" r:id="rId15"/>
    <p:sldId id="364" r:id="rId16"/>
    <p:sldId id="362" r:id="rId17"/>
    <p:sldId id="334" r:id="rId18"/>
    <p:sldId id="395" r:id="rId19"/>
    <p:sldId id="396" r:id="rId20"/>
    <p:sldId id="337" r:id="rId21"/>
    <p:sldId id="343" r:id="rId22"/>
    <p:sldId id="399" r:id="rId23"/>
    <p:sldId id="397" r:id="rId24"/>
    <p:sldId id="400" r:id="rId25"/>
    <p:sldId id="40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25518A9-B687-4302-9395-2322403C6656}"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A99A684-0CB7-41E9-A4DF-5D1C2CA5BF6F}"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EDD7C35-9E19-4518-A4B2-3B09CD8CC756}"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6196DA8-8897-4DDF-BFB6-5D83863C837A}"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CBBA708-C5F0-412D-90E2-1919F0D196AE}"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9C8F8FA-EF43-4642-9368-3F4E33039BD9}"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2/12/2025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EB9C5D3-0140-4E75-8D7F-C0623D06DFD7}"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3AE0757-B101-4811-9189-10EB2F458E2D}"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EBDC078-589F-40E3-816C-EE21D62B5BBA}"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2/12/2025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rtl="1"/>
            <a:r>
              <a:rPr lang="ar-DZ" sz="3200" b="1" dirty="0" smtClean="0">
                <a:solidFill>
                  <a:schemeClr val="accent1">
                    <a:lumMod val="75000"/>
                  </a:schemeClr>
                </a:solidFill>
              </a:rPr>
              <a:t>محاضرات في مقياس اقتصاديات التأمينات </a:t>
            </a:r>
            <a:br>
              <a:rPr lang="ar-DZ" sz="3200" b="1" dirty="0" smtClean="0">
                <a:solidFill>
                  <a:schemeClr val="accent1">
                    <a:lumMod val="75000"/>
                  </a:schemeClr>
                </a:solidFill>
              </a:rPr>
            </a:br>
            <a:r>
              <a:rPr lang="fr-FR" sz="3200" b="1" u="sng" dirty="0" err="1" smtClean="0">
                <a:solidFill>
                  <a:schemeClr val="accent1">
                    <a:lumMod val="75000"/>
                  </a:schemeClr>
                </a:solidFill>
              </a:rPr>
              <a:t>Insurance</a:t>
            </a:r>
            <a:r>
              <a:rPr lang="fr-FR" sz="3200" b="1" u="sng" dirty="0" smtClean="0">
                <a:solidFill>
                  <a:schemeClr val="accent1">
                    <a:lumMod val="75000"/>
                  </a:schemeClr>
                </a:solidFill>
              </a:rPr>
              <a:t> </a:t>
            </a:r>
            <a:r>
              <a:rPr lang="fr-FR" sz="3200" b="1" u="sng" dirty="0" err="1">
                <a:solidFill>
                  <a:schemeClr val="accent1">
                    <a:lumMod val="75000"/>
                  </a:schemeClr>
                </a:solidFill>
              </a:rPr>
              <a:t>Economics</a:t>
            </a:r>
            <a:r>
              <a:rPr lang="ar-DZ" sz="2800" b="1" dirty="0" smtClean="0"/>
              <a:t/>
            </a:r>
            <a:br>
              <a:rPr lang="ar-DZ" sz="2800" b="1" dirty="0" smtClean="0"/>
            </a:br>
            <a:endParaRPr lang="fr-FR" sz="2800" b="1" dirty="0"/>
          </a:p>
        </p:txBody>
      </p:sp>
      <p:sp>
        <p:nvSpPr>
          <p:cNvPr id="4" name="Rectangle 3"/>
          <p:cNvSpPr/>
          <p:nvPr/>
        </p:nvSpPr>
        <p:spPr>
          <a:xfrm>
            <a:off x="9148955" y="3235578"/>
            <a:ext cx="3199915" cy="584775"/>
          </a:xfrm>
          <a:prstGeom prst="rect">
            <a:avLst/>
          </a:prstGeom>
        </p:spPr>
        <p:txBody>
          <a:bodyPr wrap="none">
            <a:spAutoFit/>
          </a:bodyPr>
          <a:lstStyle/>
          <a:p>
            <a:pPr algn="ctr" rtl="1"/>
            <a:r>
              <a:rPr lang="ar-DZ" sz="3200" b="1" dirty="0">
                <a:solidFill>
                  <a:schemeClr val="bg1"/>
                </a:solidFill>
              </a:rPr>
              <a:t>الأستاذة بن عزة إكرام </a:t>
            </a:r>
            <a:endParaRPr lang="fr-FR" sz="3200" b="1" dirty="0">
              <a:solidFill>
                <a:schemeClr val="bg1"/>
              </a:solidFill>
            </a:endParaRPr>
          </a:p>
        </p:txBody>
      </p:sp>
      <p:sp>
        <p:nvSpPr>
          <p:cNvPr id="5" name="Rectangle 4"/>
          <p:cNvSpPr/>
          <p:nvPr/>
        </p:nvSpPr>
        <p:spPr>
          <a:xfrm>
            <a:off x="2660226" y="1186184"/>
            <a:ext cx="5142049" cy="1200329"/>
          </a:xfrm>
          <a:prstGeom prst="rect">
            <a:avLst/>
          </a:prstGeom>
        </p:spPr>
        <p:txBody>
          <a:bodyPr wrap="none">
            <a:spAutoFit/>
          </a:bodyPr>
          <a:lstStyle/>
          <a:p>
            <a:pPr algn="ctr" rtl="1"/>
            <a:r>
              <a:rPr lang="fr-FR" sz="2400" b="1" dirty="0" smtClean="0">
                <a:solidFill>
                  <a:schemeClr val="bg1"/>
                </a:solidFill>
                <a:cs typeface="+mj-cs"/>
              </a:rPr>
              <a:t>DR </a:t>
            </a:r>
            <a:r>
              <a:rPr lang="fr-FR" sz="2400" b="1" dirty="0" err="1" smtClean="0">
                <a:solidFill>
                  <a:schemeClr val="bg1"/>
                </a:solidFill>
                <a:cs typeface="+mj-cs"/>
              </a:rPr>
              <a:t>Benazza</a:t>
            </a:r>
            <a:r>
              <a:rPr lang="fr-FR" sz="2400" b="1" dirty="0" smtClean="0">
                <a:solidFill>
                  <a:schemeClr val="bg1"/>
                </a:solidFill>
                <a:cs typeface="+mj-cs"/>
              </a:rPr>
              <a:t> IKRAM</a:t>
            </a:r>
            <a:endParaRPr lang="ar-DZ" sz="2400" b="1" dirty="0" smtClean="0">
              <a:solidFill>
                <a:schemeClr val="bg1"/>
              </a:solidFill>
              <a:cs typeface="+mj-cs"/>
            </a:endParaRPr>
          </a:p>
          <a:p>
            <a:pPr algn="ctr" rtl="1"/>
            <a:r>
              <a:rPr lang="fr-FR" sz="2400" b="1" dirty="0" err="1">
                <a:solidFill>
                  <a:schemeClr val="bg1"/>
                </a:solidFill>
                <a:cs typeface="+mj-cs"/>
              </a:rPr>
              <a:t>Department</a:t>
            </a:r>
            <a:r>
              <a:rPr lang="fr-FR" sz="2400" b="1" dirty="0">
                <a:solidFill>
                  <a:schemeClr val="bg1"/>
                </a:solidFill>
                <a:cs typeface="+mj-cs"/>
              </a:rPr>
              <a:t> of </a:t>
            </a:r>
            <a:r>
              <a:rPr lang="fr-FR" sz="2400" b="1" dirty="0" err="1">
                <a:solidFill>
                  <a:schemeClr val="bg1"/>
                </a:solidFill>
                <a:cs typeface="+mj-cs"/>
              </a:rPr>
              <a:t>Economic</a:t>
            </a:r>
            <a:r>
              <a:rPr lang="fr-FR" sz="2400" b="1" dirty="0">
                <a:solidFill>
                  <a:schemeClr val="bg1"/>
                </a:solidFill>
                <a:cs typeface="+mj-cs"/>
              </a:rPr>
              <a:t> Sciences</a:t>
            </a:r>
          </a:p>
          <a:p>
            <a:pPr algn="ctr" rtl="1"/>
            <a:endParaRPr lang="fr-FR" sz="2400" b="1" dirty="0">
              <a:solidFill>
                <a:schemeClr val="bg1"/>
              </a:solidFill>
              <a:cs typeface="+mj-cs"/>
            </a:endParaRPr>
          </a:p>
        </p:txBody>
      </p:sp>
      <p:sp>
        <p:nvSpPr>
          <p:cNvPr id="6" name="Rectangle 5"/>
          <p:cNvSpPr/>
          <p:nvPr/>
        </p:nvSpPr>
        <p:spPr>
          <a:xfrm>
            <a:off x="549498" y="4453975"/>
            <a:ext cx="10036936" cy="954107"/>
          </a:xfrm>
          <a:prstGeom prst="rect">
            <a:avLst/>
          </a:prstGeom>
        </p:spPr>
        <p:txBody>
          <a:bodyPr wrap="square">
            <a:spAutoFit/>
          </a:bodyPr>
          <a:lstStyle/>
          <a:p>
            <a:pPr algn="ctr"/>
            <a:r>
              <a:rPr lang="en-US" sz="2800" b="1" dirty="0" smtClean="0">
                <a:solidFill>
                  <a:schemeClr val="accent4">
                    <a:lumMod val="75000"/>
                  </a:schemeClr>
                </a:solidFill>
                <a:latin typeface="Times New Roman" panose="02020603050405020304" pitchFamily="18" charset="0"/>
                <a:cs typeface="Times New Roman" panose="02020603050405020304" pitchFamily="18" charset="0"/>
              </a:rPr>
              <a:t>Insurance Economics Course, Business Economics Specialization, Second Year Master's</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2660226" y="38376"/>
            <a:ext cx="6185325" cy="830997"/>
          </a:xfrm>
          <a:prstGeom prst="rect">
            <a:avLst/>
          </a:prstGeom>
        </p:spPr>
        <p:txBody>
          <a:bodyPr wrap="square">
            <a:spAutoFit/>
          </a:bodyPr>
          <a:lstStyle/>
          <a:p>
            <a:r>
              <a:rPr lang="en-US" sz="2400" b="1" dirty="0">
                <a:cs typeface="+mj-cs"/>
              </a:rPr>
              <a:t>Abu Bakr </a:t>
            </a:r>
            <a:r>
              <a:rPr lang="en-US" sz="2400" b="1" dirty="0" err="1">
                <a:cs typeface="+mj-cs"/>
              </a:rPr>
              <a:t>Belkaid</a:t>
            </a:r>
            <a:r>
              <a:rPr lang="en-US" sz="2400" b="1" dirty="0">
                <a:cs typeface="+mj-cs"/>
              </a:rPr>
              <a:t> University of </a:t>
            </a:r>
            <a:r>
              <a:rPr lang="en-US" sz="2400" b="1" dirty="0" err="1">
                <a:cs typeface="+mj-cs"/>
              </a:rPr>
              <a:t>Tlemcen</a:t>
            </a:r>
            <a:r>
              <a:rPr lang="en-US" sz="2400" b="1" dirty="0">
                <a:cs typeface="+mj-cs"/>
              </a:rPr>
              <a:t>, </a:t>
            </a:r>
            <a:endParaRPr lang="ar-DZ" sz="2400" b="1" dirty="0" smtClean="0">
              <a:cs typeface="+mj-cs"/>
            </a:endParaRPr>
          </a:p>
          <a:p>
            <a:r>
              <a:rPr lang="en-US" sz="2400" b="1" dirty="0" smtClean="0">
                <a:cs typeface="+mj-cs"/>
              </a:rPr>
              <a:t>Department </a:t>
            </a:r>
            <a:r>
              <a:rPr lang="en-US" sz="2400" b="1" dirty="0">
                <a:cs typeface="+mj-cs"/>
              </a:rPr>
              <a:t>of Economic Sciences</a:t>
            </a:r>
            <a:endParaRPr lang="fr-FR" sz="2400" b="1" dirty="0">
              <a:cs typeface="+mj-cs"/>
            </a:endParaRPr>
          </a:p>
        </p:txBody>
      </p:sp>
      <p:pic>
        <p:nvPicPr>
          <p:cNvPr id="9" name="Picture 2" descr="https://tse3.mm.bing.net/th?id=OIP.NXvhpqWimNU7x6c4167ddAHaHY&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581" y="0"/>
            <a:ext cx="859419" cy="859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tse3.mm.bing.net/th?id=OIP.NXvhpqWimNU7x6c4167ddAHaHY&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946" cy="106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45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4154984"/>
          </a:xfrm>
          <a:prstGeom prst="rect">
            <a:avLst/>
          </a:prstGeom>
        </p:spPr>
        <p:txBody>
          <a:bodyPr wrap="square">
            <a:spAutoFit/>
          </a:bodyPr>
          <a:lstStyle/>
          <a:p>
            <a:r>
              <a:rPr lang="en-US" sz="2400" b="1" dirty="0"/>
              <a:t>Measuring Risk</a:t>
            </a:r>
            <a:endParaRPr lang="en-US" sz="2400" dirty="0"/>
          </a:p>
          <a:p>
            <a:r>
              <a:rPr lang="en-US" sz="2400" dirty="0"/>
              <a:t>Risk measurement varies depending on the perspective from which it is viewed. The perception of risk differs for individuals or businesses (policyholders) compared to insurance companies. Below is an outline of how risk is measured from each perspective:</a:t>
            </a:r>
          </a:p>
          <a:p>
            <a:r>
              <a:rPr lang="en-US" sz="2400" b="1" dirty="0"/>
              <a:t>1. Measuring Risk from the Perspective of the Individual or Business:</a:t>
            </a:r>
          </a:p>
          <a:p>
            <a:r>
              <a:rPr lang="en-US" sz="2400" dirty="0"/>
              <a:t>The potential material loss, which serves as a measure of risk, is affected by three key factors:</a:t>
            </a:r>
          </a:p>
          <a:p>
            <a:r>
              <a:rPr lang="en-US" sz="2400" b="1" dirty="0"/>
              <a:t>N (Number of Units Exposed to Risk)</a:t>
            </a:r>
            <a:endParaRPr lang="en-US" sz="2400" dirty="0"/>
          </a:p>
          <a:p>
            <a:r>
              <a:rPr lang="en-US" sz="2400" b="1" dirty="0"/>
              <a:t>C (Loss Rate or Frequency of Loss)</a:t>
            </a:r>
            <a:endParaRPr lang="en-US" sz="2400" dirty="0"/>
          </a:p>
          <a:p>
            <a:r>
              <a:rPr lang="en-US" sz="2400" b="1" dirty="0"/>
              <a:t>K (Value Exposed to Risk)</a:t>
            </a:r>
            <a:endParaRPr lang="en-US" sz="2400" dirty="0"/>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600974" y="2197291"/>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sp>
        <p:nvSpPr>
          <p:cNvPr id="9" name="Titre 3"/>
          <p:cNvSpPr>
            <a:spLocks noGrp="1"/>
          </p:cNvSpPr>
          <p:nvPr>
            <p:ph type="title"/>
          </p:nvPr>
        </p:nvSpPr>
        <p:spPr>
          <a:xfrm>
            <a:off x="680321" y="753228"/>
            <a:ext cx="9613861" cy="1080938"/>
          </a:xfrm>
        </p:spPr>
        <p:txBody>
          <a:bodyPr/>
          <a:lstStyle/>
          <a:p>
            <a:pPr algn="ctr"/>
            <a:r>
              <a:rPr lang="en-US" dirty="0"/>
              <a:t>Management, Evaluation, Measurement, and Mitigation of Insurable Risks.</a:t>
            </a:r>
            <a:endParaRPr lang="fr-FR" dirty="0"/>
          </a:p>
        </p:txBody>
      </p:sp>
      <p:sp>
        <p:nvSpPr>
          <p:cNvPr id="10" name="Rectangle 9"/>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Tree>
    <p:extLst>
      <p:ext uri="{BB962C8B-B14F-4D97-AF65-F5344CB8AC3E}">
        <p14:creationId xmlns:p14="http://schemas.microsoft.com/office/powerpoint/2010/main" val="3567721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4893647"/>
          </a:xfrm>
          <a:prstGeom prst="rect">
            <a:avLst/>
          </a:prstGeom>
        </p:spPr>
        <p:txBody>
          <a:bodyPr wrap="square">
            <a:spAutoFit/>
          </a:bodyPr>
          <a:lstStyle/>
          <a:p>
            <a:r>
              <a:rPr lang="en-US" sz="2400" b="1" dirty="0"/>
              <a:t>Risk </a:t>
            </a:r>
            <a:r>
              <a:rPr lang="en-US" sz="2400" b="1" dirty="0" smtClean="0"/>
              <a:t>Mitigation</a:t>
            </a:r>
            <a:endParaRPr lang="ar-DZ" sz="2400" b="1" dirty="0" smtClean="0"/>
          </a:p>
          <a:p>
            <a:r>
              <a:rPr lang="en-US" sz="2400" dirty="0" smtClean="0"/>
              <a:t>The </a:t>
            </a:r>
            <a:r>
              <a:rPr lang="en-US" sz="2400" dirty="0"/>
              <a:t>readiness of an organization or individual to face and manage risks is one of the most crucial factors that insurance companies consider when establishing an insurance agreement. This readiness demonstrates the policyholder's goodwill, as they do not seek insurance merely as a cover for probable risks, but rather as a proactive measure to manage potential </a:t>
            </a:r>
            <a:r>
              <a:rPr lang="en-US" sz="2400" dirty="0" err="1"/>
              <a:t>losses.All</a:t>
            </a:r>
            <a:r>
              <a:rPr lang="en-US" sz="2400" dirty="0"/>
              <a:t> global economic organizations strive to operate in an environment with relatively low risk levels, due to the significant impact risk can have on an organization’s performance. This drives organizations to find the most effective and optimal methods to reduce the risks they face. In doing so, they are presented with various strategies for risk mitigation. The choice of the best approach depends on both the technical and economic considerations, as well as the surrounding environmental conditions and the specific risks associated with the organization’s </a:t>
            </a:r>
            <a:r>
              <a:rPr lang="en-US" sz="2400" dirty="0" err="1"/>
              <a:t>operations.Below</a:t>
            </a:r>
            <a:r>
              <a:rPr lang="en-US" sz="2400" dirty="0"/>
              <a:t> are the key methods used to manage risks:</a:t>
            </a:r>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600974" y="2197291"/>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sp>
        <p:nvSpPr>
          <p:cNvPr id="9" name="Titre 3"/>
          <p:cNvSpPr>
            <a:spLocks noGrp="1"/>
          </p:cNvSpPr>
          <p:nvPr>
            <p:ph type="title"/>
          </p:nvPr>
        </p:nvSpPr>
        <p:spPr>
          <a:xfrm>
            <a:off x="680321" y="753228"/>
            <a:ext cx="9613861" cy="1080938"/>
          </a:xfrm>
        </p:spPr>
        <p:txBody>
          <a:bodyPr/>
          <a:lstStyle/>
          <a:p>
            <a:pPr algn="ctr"/>
            <a:r>
              <a:rPr lang="en-US" dirty="0"/>
              <a:t>Management, Evaluation, Measurement, and Mitigation of Insurable Risks.</a:t>
            </a:r>
            <a:endParaRPr lang="fr-FR" dirty="0"/>
          </a:p>
        </p:txBody>
      </p:sp>
      <p:sp>
        <p:nvSpPr>
          <p:cNvPr id="10" name="Rectangle 9"/>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Tree>
    <p:extLst>
      <p:ext uri="{BB962C8B-B14F-4D97-AF65-F5344CB8AC3E}">
        <p14:creationId xmlns:p14="http://schemas.microsoft.com/office/powerpoint/2010/main" val="3152471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38100" y="1935360"/>
            <a:ext cx="12040208" cy="4524315"/>
          </a:xfrm>
          <a:prstGeom prst="rect">
            <a:avLst/>
          </a:prstGeom>
        </p:spPr>
        <p:txBody>
          <a:bodyPr wrap="square">
            <a:spAutoFit/>
          </a:bodyPr>
          <a:lstStyle/>
          <a:p>
            <a:pPr rtl="1"/>
            <a:r>
              <a:rPr lang="en-US" sz="2400" b="1" dirty="0" smtClean="0"/>
              <a:t>Method </a:t>
            </a:r>
            <a:r>
              <a:rPr lang="en-US" sz="2400" b="1" dirty="0"/>
              <a:t>of Risk Management</a:t>
            </a:r>
            <a:r>
              <a:rPr lang="en-US" sz="2400" b="1" dirty="0" smtClean="0"/>
              <a:t>:</a:t>
            </a:r>
            <a:endParaRPr lang="ar-DZ" sz="2400" b="1" dirty="0" smtClean="0"/>
          </a:p>
          <a:p>
            <a:pPr rtl="1"/>
            <a:r>
              <a:rPr lang="en-US" sz="2400" b="1" dirty="0" smtClean="0">
                <a:solidFill>
                  <a:srgbClr val="FF0000"/>
                </a:solidFill>
              </a:rPr>
              <a:t>Risk </a:t>
            </a:r>
            <a:r>
              <a:rPr lang="en-US" sz="2400" b="1" dirty="0">
                <a:solidFill>
                  <a:srgbClr val="FF0000"/>
                </a:solidFill>
              </a:rPr>
              <a:t>Avoidance: </a:t>
            </a:r>
            <a:r>
              <a:rPr lang="en-US" sz="2400" b="1" dirty="0"/>
              <a:t>This method involves changing plans or actions to completely avoid a risk. By doing so, the possibility of the risk occurring is eliminated entirely</a:t>
            </a:r>
            <a:r>
              <a:rPr lang="en-US" sz="2400" b="1" dirty="0" smtClean="0"/>
              <a:t>.</a:t>
            </a:r>
            <a:endParaRPr lang="ar-DZ" sz="2400" b="1" dirty="0" smtClean="0"/>
          </a:p>
          <a:p>
            <a:pPr rtl="1"/>
            <a:r>
              <a:rPr lang="en-US" sz="2400" b="1" dirty="0" smtClean="0">
                <a:solidFill>
                  <a:srgbClr val="FF0000"/>
                </a:solidFill>
              </a:rPr>
              <a:t>Risk </a:t>
            </a:r>
            <a:r>
              <a:rPr lang="en-US" sz="2400" b="1" dirty="0">
                <a:solidFill>
                  <a:srgbClr val="FF0000"/>
                </a:solidFill>
              </a:rPr>
              <a:t>Reduction: </a:t>
            </a:r>
            <a:r>
              <a:rPr lang="en-US" sz="2400" b="1" dirty="0"/>
              <a:t>This involves implementing strategies to reduce the probability or impact of a risk. Examples include safety protocols or improving operational processes to minimize potential losses</a:t>
            </a:r>
            <a:r>
              <a:rPr lang="en-US" sz="2400" b="1" dirty="0" smtClean="0"/>
              <a:t>.</a:t>
            </a:r>
            <a:endParaRPr lang="ar-DZ" sz="2400" b="1" dirty="0" smtClean="0"/>
          </a:p>
          <a:p>
            <a:pPr rtl="1"/>
            <a:r>
              <a:rPr lang="en-US" sz="2400" b="1" dirty="0" smtClean="0">
                <a:solidFill>
                  <a:srgbClr val="FF0000"/>
                </a:solidFill>
              </a:rPr>
              <a:t>Risk </a:t>
            </a:r>
            <a:r>
              <a:rPr lang="en-US" sz="2400" b="1" dirty="0">
                <a:solidFill>
                  <a:srgbClr val="FF0000"/>
                </a:solidFill>
              </a:rPr>
              <a:t>Transfer: </a:t>
            </a:r>
            <a:r>
              <a:rPr lang="en-US" sz="2400" b="1" dirty="0"/>
              <a:t>This strategy involves shifting the responsibility for managing a risk to another party, such as through insurance or outsourcing. It helps mitigate the financial impact of the risk</a:t>
            </a:r>
            <a:r>
              <a:rPr lang="en-US" sz="2400" b="1" dirty="0" smtClean="0"/>
              <a:t>.</a:t>
            </a:r>
            <a:endParaRPr lang="ar-DZ" sz="2400" b="1" dirty="0" smtClean="0"/>
          </a:p>
          <a:p>
            <a:pPr algn="r" rtl="1"/>
            <a:endParaRPr lang="ar-DZ" sz="2400" b="1" dirty="0" smtClean="0"/>
          </a:p>
          <a:p>
            <a:pPr algn="r" rtl="1"/>
            <a:endParaRPr lang="ar-DZ" sz="2400" b="1" dirty="0"/>
          </a:p>
        </p:txBody>
      </p:sp>
      <p:sp>
        <p:nvSpPr>
          <p:cNvPr id="8" name="Rectangle 7"/>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
        <p:nvSpPr>
          <p:cNvPr id="10" name="Titre 3"/>
          <p:cNvSpPr>
            <a:spLocks noGrp="1"/>
          </p:cNvSpPr>
          <p:nvPr>
            <p:ph type="title"/>
          </p:nvPr>
        </p:nvSpPr>
        <p:spPr/>
        <p:txBody>
          <a:bodyPr/>
          <a:lstStyle/>
          <a:p>
            <a:pPr algn="ctr" rtl="1"/>
            <a:r>
              <a:rPr lang="en-US" dirty="0"/>
              <a:t>Management, Evaluation, Measurement, and Mitigation of Insurable Risks.</a:t>
            </a:r>
            <a:endParaRPr lang="fr-FR" dirty="0"/>
          </a:p>
        </p:txBody>
      </p:sp>
    </p:spTree>
    <p:extLst>
      <p:ext uri="{BB962C8B-B14F-4D97-AF65-F5344CB8AC3E}">
        <p14:creationId xmlns:p14="http://schemas.microsoft.com/office/powerpoint/2010/main" val="4149484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38100" y="1935360"/>
            <a:ext cx="12040208" cy="3785652"/>
          </a:xfrm>
          <a:prstGeom prst="rect">
            <a:avLst/>
          </a:prstGeom>
        </p:spPr>
        <p:txBody>
          <a:bodyPr wrap="square">
            <a:spAutoFit/>
          </a:bodyPr>
          <a:lstStyle/>
          <a:p>
            <a:pPr rtl="1"/>
            <a:r>
              <a:rPr lang="en-US" sz="2400" b="1" dirty="0" smtClean="0"/>
              <a:t>Method </a:t>
            </a:r>
            <a:r>
              <a:rPr lang="en-US" sz="2400" b="1" dirty="0"/>
              <a:t>of Risk Management</a:t>
            </a:r>
            <a:r>
              <a:rPr lang="en-US" sz="2400" b="1" dirty="0" smtClean="0"/>
              <a:t>:</a:t>
            </a:r>
            <a:endParaRPr lang="ar-DZ" sz="2400" b="1" dirty="0" smtClean="0"/>
          </a:p>
          <a:p>
            <a:pPr algn="r" rtl="1"/>
            <a:endParaRPr lang="ar-DZ" sz="2400" b="1" dirty="0" smtClean="0"/>
          </a:p>
          <a:p>
            <a:pPr rtl="1"/>
            <a:r>
              <a:rPr lang="en-US" sz="2400" b="1" dirty="0">
                <a:solidFill>
                  <a:srgbClr val="FF0000"/>
                </a:solidFill>
              </a:rPr>
              <a:t>Risk Retention: </a:t>
            </a:r>
            <a:r>
              <a:rPr lang="en-US" sz="2400" b="1" dirty="0"/>
              <a:t>In this method, the organization accepts the risk and its potential consequences. This is typically used for small or low-impact risks where the costs of mitigation outweigh the benefits.</a:t>
            </a:r>
            <a:endParaRPr lang="ar-DZ" sz="2400" b="1" dirty="0"/>
          </a:p>
          <a:p>
            <a:pPr rtl="1"/>
            <a:r>
              <a:rPr lang="en-US" sz="2400" b="1" dirty="0">
                <a:solidFill>
                  <a:srgbClr val="FF0000"/>
                </a:solidFill>
              </a:rPr>
              <a:t>Risk Sharing: </a:t>
            </a:r>
            <a:r>
              <a:rPr lang="en-US" sz="2400" b="1" dirty="0"/>
              <a:t>This involves distributing the risk across multiple parties, such as in joint ventures or partnerships. By doing so, no single entity bears the full burden of the risk.</a:t>
            </a:r>
            <a:r>
              <a:rPr lang="fr-FR" sz="2400" b="1" dirty="0"/>
              <a:t> </a:t>
            </a:r>
            <a:endParaRPr lang="ar-DZ" sz="2400" b="1" dirty="0"/>
          </a:p>
          <a:p>
            <a:pPr algn="r" rtl="1"/>
            <a:endParaRPr lang="ar-DZ" sz="2400" b="1" dirty="0" smtClean="0"/>
          </a:p>
          <a:p>
            <a:pPr algn="r" rtl="1"/>
            <a:endParaRPr lang="ar-DZ" sz="2400" b="1" dirty="0"/>
          </a:p>
        </p:txBody>
      </p:sp>
      <p:sp>
        <p:nvSpPr>
          <p:cNvPr id="8" name="Rectangle 7"/>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
        <p:nvSpPr>
          <p:cNvPr id="9" name="Titre 3"/>
          <p:cNvSpPr>
            <a:spLocks noGrp="1"/>
          </p:cNvSpPr>
          <p:nvPr>
            <p:ph type="title"/>
          </p:nvPr>
        </p:nvSpPr>
        <p:spPr>
          <a:xfrm>
            <a:off x="680321" y="753228"/>
            <a:ext cx="9613861" cy="1080938"/>
          </a:xfrm>
        </p:spPr>
        <p:txBody>
          <a:bodyPr/>
          <a:lstStyle/>
          <a:p>
            <a:pPr algn="ctr" rtl="1"/>
            <a:r>
              <a:rPr lang="en-US" dirty="0"/>
              <a:t>Management, Evaluation, Measurement, and Mitigation of Insurable Risks.</a:t>
            </a:r>
            <a:endParaRPr lang="fr-FR" dirty="0"/>
          </a:p>
        </p:txBody>
      </p:sp>
    </p:spTree>
    <p:extLst>
      <p:ext uri="{BB962C8B-B14F-4D97-AF65-F5344CB8AC3E}">
        <p14:creationId xmlns:p14="http://schemas.microsoft.com/office/powerpoint/2010/main" val="233034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rtl="1"/>
            <a:r>
              <a:rPr lang="ar-DZ" dirty="0" smtClean="0"/>
              <a:t>المحور الثامن  : تسيير و تقييم و قياس و مواجهة المخاطر القابلة للتأمين </a:t>
            </a:r>
            <a:endParaRPr lang="fr-FR"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8" name="Rectangle 7"/>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141856490"/>
              </p:ext>
            </p:extLst>
          </p:nvPr>
        </p:nvGraphicFramePr>
        <p:xfrm>
          <a:off x="1187450" y="2565400"/>
          <a:ext cx="9613900" cy="3695700"/>
        </p:xfrm>
        <a:graphic>
          <a:graphicData uri="http://schemas.openxmlformats.org/drawingml/2006/table">
            <a:tbl>
              <a:tblPr>
                <a:tableStyleId>{5C22544A-7EE6-4342-B048-85BDC9FD1C3A}</a:tableStyleId>
              </a:tblPr>
              <a:tblGrid>
                <a:gridCol w="4371011">
                  <a:extLst>
                    <a:ext uri="{9D8B030D-6E8A-4147-A177-3AD203B41FA5}">
                      <a16:colId xmlns:a16="http://schemas.microsoft.com/office/drawing/2014/main" val="1833580704"/>
                    </a:ext>
                  </a:extLst>
                </a:gridCol>
                <a:gridCol w="5242889">
                  <a:extLst>
                    <a:ext uri="{9D8B030D-6E8A-4147-A177-3AD203B41FA5}">
                      <a16:colId xmlns:a16="http://schemas.microsoft.com/office/drawing/2014/main" val="3522296876"/>
                    </a:ext>
                  </a:extLst>
                </a:gridCol>
              </a:tblGrid>
              <a:tr h="314078">
                <a:tc>
                  <a:txBody>
                    <a:bodyPr/>
                    <a:lstStyle/>
                    <a:p>
                      <a:pPr algn="ctr" fontAlgn="ctr"/>
                      <a:r>
                        <a:rPr lang="fr-FR" sz="1300" u="none" strike="noStrike">
                          <a:effectLst/>
                        </a:rPr>
                        <a:t>Method</a:t>
                      </a:r>
                      <a:endParaRPr lang="fr-FR" sz="1300" b="1" i="0" u="none" strike="noStrike">
                        <a:solidFill>
                          <a:srgbClr val="000000"/>
                        </a:solidFill>
                        <a:effectLst/>
                        <a:latin typeface="Calibri" panose="020F0502020204030204" pitchFamily="34" charset="0"/>
                      </a:endParaRPr>
                    </a:p>
                  </a:txBody>
                  <a:tcPr marL="8719" marR="8719" marT="8719" marB="0" anchor="ctr"/>
                </a:tc>
                <a:tc>
                  <a:txBody>
                    <a:bodyPr/>
                    <a:lstStyle/>
                    <a:p>
                      <a:pPr algn="ctr" fontAlgn="ctr"/>
                      <a:r>
                        <a:rPr lang="fr-FR" sz="1300" u="none" strike="noStrike">
                          <a:effectLst/>
                        </a:rPr>
                        <a:t>Description</a:t>
                      </a:r>
                      <a:endParaRPr lang="fr-FR" sz="1300" b="1" i="0" u="none" strike="noStrike">
                        <a:solidFill>
                          <a:srgbClr val="000000"/>
                        </a:solidFill>
                        <a:effectLst/>
                        <a:latin typeface="Calibri" panose="020F0502020204030204" pitchFamily="34" charset="0"/>
                      </a:endParaRPr>
                    </a:p>
                  </a:txBody>
                  <a:tcPr marL="8719" marR="8719" marT="8719" marB="0" anchor="ctr"/>
                </a:tc>
                <a:extLst>
                  <a:ext uri="{0D108BD9-81ED-4DB2-BD59-A6C34878D82A}">
                    <a16:rowId xmlns:a16="http://schemas.microsoft.com/office/drawing/2014/main" val="3060004818"/>
                  </a:ext>
                </a:extLst>
              </a:tr>
              <a:tr h="628157">
                <a:tc>
                  <a:txBody>
                    <a:bodyPr/>
                    <a:lstStyle/>
                    <a:p>
                      <a:pPr algn="ctr" fontAlgn="ctr"/>
                      <a:r>
                        <a:rPr lang="fr-FR" sz="1300" u="none" strike="noStrike">
                          <a:effectLst/>
                        </a:rPr>
                        <a:t>Risk Avoidance</a:t>
                      </a:r>
                      <a:endParaRPr lang="fr-FR" sz="1300" b="1" i="0" u="none" strike="noStrike">
                        <a:solidFill>
                          <a:srgbClr val="000000"/>
                        </a:solidFill>
                        <a:effectLst/>
                        <a:latin typeface="Calibri" panose="020F0502020204030204" pitchFamily="34" charset="0"/>
                      </a:endParaRPr>
                    </a:p>
                  </a:txBody>
                  <a:tcPr marL="8719" marR="8719" marT="8719" marB="0" anchor="ctr"/>
                </a:tc>
                <a:tc>
                  <a:txBody>
                    <a:bodyPr/>
                    <a:lstStyle/>
                    <a:p>
                      <a:pPr algn="ctr" fontAlgn="ctr"/>
                      <a:r>
                        <a:rPr lang="en-US" sz="1300" u="none" strike="noStrike">
                          <a:effectLst/>
                        </a:rPr>
                        <a:t>Altering plans or actions to avoid the risk entirely. This method eliminates the possibility of the risk occurring.</a:t>
                      </a:r>
                      <a:endParaRPr lang="en-US" sz="1300" b="0" i="0" u="none" strike="noStrike">
                        <a:solidFill>
                          <a:srgbClr val="000000"/>
                        </a:solidFill>
                        <a:effectLst/>
                        <a:latin typeface="Calibri" panose="020F0502020204030204" pitchFamily="34" charset="0"/>
                      </a:endParaRPr>
                    </a:p>
                  </a:txBody>
                  <a:tcPr marL="8719" marR="8719" marT="8719" marB="0" anchor="ctr"/>
                </a:tc>
                <a:extLst>
                  <a:ext uri="{0D108BD9-81ED-4DB2-BD59-A6C34878D82A}">
                    <a16:rowId xmlns:a16="http://schemas.microsoft.com/office/drawing/2014/main" val="448368509"/>
                  </a:ext>
                </a:extLst>
              </a:tr>
              <a:tr h="628157">
                <a:tc>
                  <a:txBody>
                    <a:bodyPr/>
                    <a:lstStyle/>
                    <a:p>
                      <a:pPr algn="ctr" fontAlgn="ctr"/>
                      <a:r>
                        <a:rPr lang="fr-FR" sz="1300" u="none" strike="noStrike">
                          <a:effectLst/>
                        </a:rPr>
                        <a:t>Risk Reduction</a:t>
                      </a:r>
                      <a:endParaRPr lang="fr-FR" sz="1300" b="1" i="0" u="none" strike="noStrike">
                        <a:solidFill>
                          <a:srgbClr val="000000"/>
                        </a:solidFill>
                        <a:effectLst/>
                        <a:latin typeface="Calibri" panose="020F0502020204030204" pitchFamily="34" charset="0"/>
                      </a:endParaRPr>
                    </a:p>
                  </a:txBody>
                  <a:tcPr marL="8719" marR="8719" marT="8719" marB="0" anchor="ctr"/>
                </a:tc>
                <a:tc>
                  <a:txBody>
                    <a:bodyPr/>
                    <a:lstStyle/>
                    <a:p>
                      <a:pPr algn="ctr" fontAlgn="ctr"/>
                      <a:r>
                        <a:rPr lang="en-US" sz="1300" u="none" strike="noStrike">
                          <a:effectLst/>
                        </a:rPr>
                        <a:t>Implementing measures to reduce the likelihood or impact of the risk. This can include safety measures or process improvements.</a:t>
                      </a:r>
                      <a:endParaRPr lang="en-US" sz="1300" b="0" i="0" u="none" strike="noStrike">
                        <a:solidFill>
                          <a:srgbClr val="000000"/>
                        </a:solidFill>
                        <a:effectLst/>
                        <a:latin typeface="Calibri" panose="020F0502020204030204" pitchFamily="34" charset="0"/>
                      </a:endParaRPr>
                    </a:p>
                  </a:txBody>
                  <a:tcPr marL="8719" marR="8719" marT="8719" marB="0" anchor="ctr"/>
                </a:tc>
                <a:extLst>
                  <a:ext uri="{0D108BD9-81ED-4DB2-BD59-A6C34878D82A}">
                    <a16:rowId xmlns:a16="http://schemas.microsoft.com/office/drawing/2014/main" val="3931201743"/>
                  </a:ext>
                </a:extLst>
              </a:tr>
              <a:tr h="868994">
                <a:tc>
                  <a:txBody>
                    <a:bodyPr/>
                    <a:lstStyle/>
                    <a:p>
                      <a:pPr algn="ctr" fontAlgn="ctr"/>
                      <a:r>
                        <a:rPr lang="fr-FR" sz="1300" u="none" strike="noStrike">
                          <a:effectLst/>
                        </a:rPr>
                        <a:t>Risk Transfer</a:t>
                      </a:r>
                      <a:endParaRPr lang="fr-FR" sz="1300" b="1" i="0" u="none" strike="noStrike">
                        <a:solidFill>
                          <a:srgbClr val="000000"/>
                        </a:solidFill>
                        <a:effectLst/>
                        <a:latin typeface="Calibri" panose="020F0502020204030204" pitchFamily="34" charset="0"/>
                      </a:endParaRPr>
                    </a:p>
                  </a:txBody>
                  <a:tcPr marL="8719" marR="8719" marT="8719" marB="0" anchor="ctr"/>
                </a:tc>
                <a:tc>
                  <a:txBody>
                    <a:bodyPr/>
                    <a:lstStyle/>
                    <a:p>
                      <a:pPr algn="ctr" fontAlgn="ctr"/>
                      <a:r>
                        <a:rPr lang="en-US" sz="1300" u="none" strike="noStrike" dirty="0">
                          <a:effectLst/>
                        </a:rPr>
                        <a:t>Shifting the risk to another party, often through insurance or outsourcing. This method helps mitigate the financial impact of the risk.</a:t>
                      </a:r>
                      <a:endParaRPr lang="en-US" sz="1300" b="0" i="0" u="none" strike="noStrike" dirty="0">
                        <a:solidFill>
                          <a:srgbClr val="000000"/>
                        </a:solidFill>
                        <a:effectLst/>
                        <a:latin typeface="Calibri" panose="020F0502020204030204" pitchFamily="34" charset="0"/>
                      </a:endParaRPr>
                    </a:p>
                  </a:txBody>
                  <a:tcPr marL="8719" marR="8719" marT="8719" marB="0" anchor="ctr"/>
                </a:tc>
                <a:extLst>
                  <a:ext uri="{0D108BD9-81ED-4DB2-BD59-A6C34878D82A}">
                    <a16:rowId xmlns:a16="http://schemas.microsoft.com/office/drawing/2014/main" val="1151559303"/>
                  </a:ext>
                </a:extLst>
              </a:tr>
              <a:tr h="628157">
                <a:tc>
                  <a:txBody>
                    <a:bodyPr/>
                    <a:lstStyle/>
                    <a:p>
                      <a:pPr algn="ctr" fontAlgn="ctr"/>
                      <a:r>
                        <a:rPr lang="fr-FR" sz="1300" u="none" strike="noStrike">
                          <a:effectLst/>
                        </a:rPr>
                        <a:t>Risk Retention</a:t>
                      </a:r>
                      <a:endParaRPr lang="fr-FR" sz="1300" b="1" i="0" u="none" strike="noStrike">
                        <a:solidFill>
                          <a:srgbClr val="000000"/>
                        </a:solidFill>
                        <a:effectLst/>
                        <a:latin typeface="Calibri" panose="020F0502020204030204" pitchFamily="34" charset="0"/>
                      </a:endParaRPr>
                    </a:p>
                  </a:txBody>
                  <a:tcPr marL="8719" marR="8719" marT="8719" marB="0" anchor="ctr"/>
                </a:tc>
                <a:tc>
                  <a:txBody>
                    <a:bodyPr/>
                    <a:lstStyle/>
                    <a:p>
                      <a:pPr algn="ctr" fontAlgn="ctr"/>
                      <a:r>
                        <a:rPr lang="en-US" sz="1300" u="none" strike="noStrike" dirty="0">
                          <a:effectLst/>
                        </a:rPr>
                        <a:t>Accepting the risk and bearing the costs when it occurs, often used for smaller risks or those with low impact.</a:t>
                      </a:r>
                      <a:endParaRPr lang="en-US" sz="1300" b="0" i="0" u="none" strike="noStrike" dirty="0">
                        <a:solidFill>
                          <a:srgbClr val="000000"/>
                        </a:solidFill>
                        <a:effectLst/>
                        <a:latin typeface="Calibri" panose="020F0502020204030204" pitchFamily="34" charset="0"/>
                      </a:endParaRPr>
                    </a:p>
                  </a:txBody>
                  <a:tcPr marL="8719" marR="8719" marT="8719" marB="0" anchor="ctr"/>
                </a:tc>
                <a:extLst>
                  <a:ext uri="{0D108BD9-81ED-4DB2-BD59-A6C34878D82A}">
                    <a16:rowId xmlns:a16="http://schemas.microsoft.com/office/drawing/2014/main" val="3489515803"/>
                  </a:ext>
                </a:extLst>
              </a:tr>
              <a:tr h="628157">
                <a:tc>
                  <a:txBody>
                    <a:bodyPr/>
                    <a:lstStyle/>
                    <a:p>
                      <a:pPr algn="ctr" fontAlgn="ctr"/>
                      <a:r>
                        <a:rPr lang="fr-FR" sz="1300" u="none" strike="noStrike">
                          <a:effectLst/>
                        </a:rPr>
                        <a:t>Risk Sharing</a:t>
                      </a:r>
                      <a:endParaRPr lang="fr-FR" sz="1300" b="1" i="0" u="none" strike="noStrike">
                        <a:solidFill>
                          <a:srgbClr val="000000"/>
                        </a:solidFill>
                        <a:effectLst/>
                        <a:latin typeface="Calibri" panose="020F0502020204030204" pitchFamily="34" charset="0"/>
                      </a:endParaRPr>
                    </a:p>
                  </a:txBody>
                  <a:tcPr marL="8719" marR="8719" marT="8719" marB="0" anchor="ctr"/>
                </a:tc>
                <a:tc>
                  <a:txBody>
                    <a:bodyPr/>
                    <a:lstStyle/>
                    <a:p>
                      <a:pPr algn="ctr" fontAlgn="ctr"/>
                      <a:r>
                        <a:rPr lang="en-US" sz="1300" u="none" strike="noStrike" dirty="0">
                          <a:effectLst/>
                        </a:rPr>
                        <a:t>Distributing the risk across multiple parties, such as through joint ventures or partnerships, to minimize the impact on any one entity.</a:t>
                      </a:r>
                      <a:endParaRPr lang="en-US" sz="1300" b="0" i="0" u="none" strike="noStrike" dirty="0">
                        <a:solidFill>
                          <a:srgbClr val="000000"/>
                        </a:solidFill>
                        <a:effectLst/>
                        <a:latin typeface="Calibri" panose="020F0502020204030204" pitchFamily="34" charset="0"/>
                      </a:endParaRPr>
                    </a:p>
                  </a:txBody>
                  <a:tcPr marL="8719" marR="8719" marT="8719" marB="0" anchor="ctr"/>
                </a:tc>
                <a:extLst>
                  <a:ext uri="{0D108BD9-81ED-4DB2-BD59-A6C34878D82A}">
                    <a16:rowId xmlns:a16="http://schemas.microsoft.com/office/drawing/2014/main" val="748158026"/>
                  </a:ext>
                </a:extLst>
              </a:tr>
            </a:tbl>
          </a:graphicData>
        </a:graphic>
      </p:graphicFrame>
    </p:spTree>
    <p:extLst>
      <p:ext uri="{BB962C8B-B14F-4D97-AF65-F5344CB8AC3E}">
        <p14:creationId xmlns:p14="http://schemas.microsoft.com/office/powerpoint/2010/main" val="4177788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13902" y="1109031"/>
            <a:ext cx="1250663" cy="646331"/>
          </a:xfrm>
          <a:prstGeom prst="rect">
            <a:avLst/>
          </a:prstGeom>
        </p:spPr>
        <p:txBody>
          <a:bodyPr wrap="none">
            <a:spAutoFit/>
          </a:bodyPr>
          <a:lstStyle/>
          <a:p>
            <a:pPr algn="ctr"/>
            <a:r>
              <a:rPr lang="fr-FR" b="1" dirty="0"/>
              <a:t>The </a:t>
            </a:r>
            <a:r>
              <a:rPr lang="fr-FR" b="1" dirty="0" err="1"/>
              <a:t>Ninth</a:t>
            </a:r>
            <a:endParaRPr lang="ar-DZ" b="1" dirty="0"/>
          </a:p>
          <a:p>
            <a:pPr algn="ctr"/>
            <a:r>
              <a:rPr lang="fr-FR" b="1" dirty="0"/>
              <a:t>Topic</a:t>
            </a:r>
            <a:endParaRPr lang="fr-FR" b="1" dirty="0">
              <a:solidFill>
                <a:schemeClr val="bg1"/>
              </a:solidFill>
            </a:endParaRPr>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3785652"/>
          </a:xfrm>
          <a:prstGeom prst="rect">
            <a:avLst/>
          </a:prstGeom>
        </p:spPr>
        <p:txBody>
          <a:bodyPr wrap="square">
            <a:spAutoFit/>
          </a:bodyPr>
          <a:lstStyle/>
          <a:p>
            <a:r>
              <a:rPr lang="en-US" sz="2000" b="1" dirty="0">
                <a:solidFill>
                  <a:srgbClr val="FF0000"/>
                </a:solidFill>
              </a:rPr>
              <a:t>The gross premium </a:t>
            </a:r>
            <a:r>
              <a:rPr lang="en-US" sz="2000" dirty="0"/>
              <a:t>is the amount the insured pays for an insurance policy that is not the amount the insurance company actually earns for writing the policy. Gross premiums are typically adjusted upwards to account for commissions, selling expenses like discounts, and other insurer expenses.</a:t>
            </a:r>
          </a:p>
          <a:p>
            <a:r>
              <a:rPr lang="en-US" sz="2000" dirty="0"/>
              <a:t>This number is generally made up of two main parts:</a:t>
            </a:r>
          </a:p>
          <a:p>
            <a:r>
              <a:rPr lang="en-US" sz="2000" dirty="0"/>
              <a:t>The </a:t>
            </a:r>
            <a:r>
              <a:rPr lang="en-US" sz="2000" b="1" dirty="0"/>
              <a:t>commissions paid to intermediaries</a:t>
            </a:r>
            <a:r>
              <a:rPr lang="en-US" sz="2000" dirty="0"/>
              <a:t> in the insurance transaction are typically a percentage of the gross premium paid by the client.</a:t>
            </a:r>
          </a:p>
          <a:p>
            <a:r>
              <a:rPr lang="en-US" sz="2000" dirty="0"/>
              <a:t>The </a:t>
            </a:r>
            <a:r>
              <a:rPr lang="en-US" sz="2000" b="1" dirty="0"/>
              <a:t>net premium</a:t>
            </a:r>
            <a:r>
              <a:rPr lang="en-US" sz="2000" dirty="0"/>
              <a:t> is what is actually collected by the insurance company that they use to pay for administration and other expenses needed to operate the business, held in reserve to pay claims, invest to earn additional profits, and ultimately generate a profit for shareholders and owners.</a:t>
            </a:r>
          </a:p>
          <a:p>
            <a:r>
              <a:rPr lang="en-US" sz="2000" dirty="0"/>
              <a:t>Insurance companies need to know both the net and gross premium since the latter allows them to understand how much money they are earning from their policies. Net premiums, however, allow them to know how much they will actually get to keep, which gives them a sense of their profitability</a:t>
            </a:r>
            <a:r>
              <a:rPr lang="en-US" dirty="0"/>
              <a:t>.</a:t>
            </a:r>
          </a:p>
        </p:txBody>
      </p:sp>
      <p:sp>
        <p:nvSpPr>
          <p:cNvPr id="8"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Tree>
    <p:extLst>
      <p:ext uri="{BB962C8B-B14F-4D97-AF65-F5344CB8AC3E}">
        <p14:creationId xmlns:p14="http://schemas.microsoft.com/office/powerpoint/2010/main" val="2739002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3791" y="1109031"/>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369332"/>
          </a:xfrm>
          <a:prstGeom prst="rect">
            <a:avLst/>
          </a:prstGeom>
        </p:spPr>
        <p:txBody>
          <a:bodyPr wrap="square">
            <a:spAutoFit/>
          </a:bodyPr>
          <a:lstStyle/>
          <a:p>
            <a:endParaRPr lang="fr-FR" dirty="0"/>
          </a:p>
        </p:txBody>
      </p:sp>
      <p:sp>
        <p:nvSpPr>
          <p:cNvPr id="2" name="AutoShape 2" descr="Net Prem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p:cNvPicPr>
            <a:picLocks noChangeAspect="1"/>
          </p:cNvPicPr>
          <p:nvPr/>
        </p:nvPicPr>
        <p:blipFill>
          <a:blip r:embed="rId2"/>
          <a:stretch>
            <a:fillRect/>
          </a:stretch>
        </p:blipFill>
        <p:spPr>
          <a:xfrm>
            <a:off x="0" y="1987533"/>
            <a:ext cx="7143750" cy="4762500"/>
          </a:xfrm>
          <a:prstGeom prst="rect">
            <a:avLst/>
          </a:prstGeom>
        </p:spPr>
      </p:pic>
      <p:sp>
        <p:nvSpPr>
          <p:cNvPr id="9"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Tree>
    <p:extLst>
      <p:ext uri="{BB962C8B-B14F-4D97-AF65-F5344CB8AC3E}">
        <p14:creationId xmlns:p14="http://schemas.microsoft.com/office/powerpoint/2010/main" val="1077561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4401205"/>
          </a:xfrm>
          <a:prstGeom prst="rect">
            <a:avLst/>
          </a:prstGeom>
        </p:spPr>
        <p:txBody>
          <a:bodyPr wrap="square">
            <a:spAutoFit/>
          </a:bodyPr>
          <a:lstStyle/>
          <a:p>
            <a:r>
              <a:rPr lang="en-US" sz="2000" b="1" dirty="0">
                <a:solidFill>
                  <a:srgbClr val="FF0000"/>
                </a:solidFill>
              </a:rPr>
              <a:t> </a:t>
            </a:r>
            <a:r>
              <a:rPr lang="en-US" sz="2800" b="1" dirty="0">
                <a:solidFill>
                  <a:srgbClr val="FF0000"/>
                </a:solidFill>
              </a:rPr>
              <a:t>Structure of the Insurance </a:t>
            </a:r>
            <a:r>
              <a:rPr lang="en-US" sz="2800" b="1" dirty="0" smtClean="0">
                <a:solidFill>
                  <a:srgbClr val="FF0000"/>
                </a:solidFill>
              </a:rPr>
              <a:t>Premium:</a:t>
            </a:r>
          </a:p>
          <a:p>
            <a:r>
              <a:rPr lang="en-US" sz="2400" dirty="0" smtClean="0"/>
              <a:t>The </a:t>
            </a:r>
            <a:r>
              <a:rPr lang="en-US" sz="2400" dirty="0"/>
              <a:t>insurance premium consists of several key elements determined by the insurer, ensuring their adequacy to cover the costs of realized disasters during the coverage period. The premium is initially calculated based on the level of risk covered, in addition to various other costs, generally </a:t>
            </a:r>
            <a:r>
              <a:rPr lang="en-US" sz="2400" dirty="0" smtClean="0"/>
              <a:t>including :</a:t>
            </a:r>
            <a:r>
              <a:rPr lang="en-US" sz="2400" dirty="0"/>
              <a:t>Contract issuance costs, such as the cost of the insurance policy</a:t>
            </a:r>
            <a:r>
              <a:rPr lang="en-US" sz="2400" dirty="0" smtClean="0"/>
              <a:t>. Collection </a:t>
            </a:r>
            <a:r>
              <a:rPr lang="en-US" sz="2400" dirty="0"/>
              <a:t>costs, usually consisting of commissions paid to insurance </a:t>
            </a:r>
            <a:r>
              <a:rPr lang="en-US" sz="2400" dirty="0" smtClean="0"/>
              <a:t>intermediaries .</a:t>
            </a:r>
            <a:r>
              <a:rPr lang="en-US" sz="2400" dirty="0"/>
              <a:t>Management costs, including company expenses such as employee salaries, expert fees, and service costs</a:t>
            </a:r>
            <a:r>
              <a:rPr lang="en-US" sz="2400" dirty="0" smtClean="0"/>
              <a:t>.</a:t>
            </a:r>
          </a:p>
          <a:p>
            <a:r>
              <a:rPr lang="en-US" sz="2400" dirty="0" smtClean="0"/>
              <a:t>The </a:t>
            </a:r>
            <a:r>
              <a:rPr lang="en-US" sz="2400" dirty="0"/>
              <a:t>profit margin the company aims to </a:t>
            </a:r>
            <a:r>
              <a:rPr lang="en-US" sz="2400" dirty="0" err="1"/>
              <a:t>achieve.Based</a:t>
            </a:r>
            <a:r>
              <a:rPr lang="en-US" sz="2400" dirty="0"/>
              <a:t> on the above, the premium payable by the insured consists of three main </a:t>
            </a:r>
            <a:r>
              <a:rPr lang="en-US" sz="2400" dirty="0" smtClean="0"/>
              <a:t>components:</a:t>
            </a:r>
            <a:endParaRPr lang="ar-DZ" sz="2400" dirty="0" smtClean="0"/>
          </a:p>
          <a:p>
            <a:endParaRPr lang="ar-DZ" dirty="0"/>
          </a:p>
          <a:p>
            <a:endParaRPr lang="fr-FR" dirty="0"/>
          </a:p>
        </p:txBody>
      </p:sp>
      <p:sp>
        <p:nvSpPr>
          <p:cNvPr id="8" name="Rectangle 7"/>
          <p:cNvSpPr/>
          <p:nvPr/>
        </p:nvSpPr>
        <p:spPr>
          <a:xfrm>
            <a:off x="10753791" y="1109031"/>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
        <p:nvSpPr>
          <p:cNvPr id="9"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Tree>
    <p:extLst>
      <p:ext uri="{BB962C8B-B14F-4D97-AF65-F5344CB8AC3E}">
        <p14:creationId xmlns:p14="http://schemas.microsoft.com/office/powerpoint/2010/main" val="2696864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5355312"/>
          </a:xfrm>
          <a:prstGeom prst="rect">
            <a:avLst/>
          </a:prstGeom>
        </p:spPr>
        <p:txBody>
          <a:bodyPr wrap="square">
            <a:spAutoFit/>
          </a:bodyPr>
          <a:lstStyle/>
          <a:p>
            <a:r>
              <a:rPr lang="en-US" sz="2400" b="1" u="sng" dirty="0"/>
              <a:t> </a:t>
            </a:r>
            <a:r>
              <a:rPr lang="en-US" sz="2400" b="1" u="sng" dirty="0" smtClean="0"/>
              <a:t>A– </a:t>
            </a:r>
            <a:r>
              <a:rPr lang="en-US" sz="2400" b="1" u="sng" dirty="0"/>
              <a:t>Net </a:t>
            </a:r>
            <a:r>
              <a:rPr lang="en-US" sz="2400" b="1" u="sng" dirty="0" smtClean="0"/>
              <a:t>Premium </a:t>
            </a:r>
            <a:r>
              <a:rPr lang="en-US" sz="2400" dirty="0" smtClean="0"/>
              <a:t>The </a:t>
            </a:r>
            <a:r>
              <a:rPr lang="en-US" sz="2400" dirty="0"/>
              <a:t>net premium refers to the amount determined based on statistical data and is approximately equal to the cost of the insured risk</a:t>
            </a:r>
            <a:r>
              <a:rPr lang="en-US" sz="2400" dirty="0" smtClean="0"/>
              <a:t>.</a:t>
            </a:r>
          </a:p>
          <a:p>
            <a:r>
              <a:rPr lang="en-US" sz="2400" dirty="0" smtClean="0"/>
              <a:t>It </a:t>
            </a:r>
            <a:r>
              <a:rPr lang="en-US" sz="2400" dirty="0"/>
              <a:t>is also referred to as the issued premium, which appears in the commercial documents of the insurance company</a:t>
            </a:r>
            <a:r>
              <a:rPr lang="en-US" sz="2400" dirty="0" smtClean="0"/>
              <a:t>.</a:t>
            </a:r>
          </a:p>
          <a:p>
            <a:r>
              <a:rPr lang="en-US" sz="2400" dirty="0" smtClean="0"/>
              <a:t>By </a:t>
            </a:r>
            <a:r>
              <a:rPr lang="en-US" sz="2400" dirty="0"/>
              <a:t>definition, the net premium is only sufficient to cover the compensation owed to the insured due to the occurrence of the insured risk. It excludes any profit or loss and solely represents the total cost of the insured risk. Various criteria are used to determine the net premium</a:t>
            </a:r>
            <a:r>
              <a:rPr lang="en-US" sz="2400" dirty="0" smtClean="0"/>
              <a:t>.</a:t>
            </a:r>
          </a:p>
          <a:p>
            <a:r>
              <a:rPr lang="en-US" sz="2400" b="1" u="sng" dirty="0" smtClean="0"/>
              <a:t>Elements </a:t>
            </a:r>
            <a:r>
              <a:rPr lang="en-US" sz="2400" b="1" u="sng" dirty="0"/>
              <a:t>of Net Premium </a:t>
            </a:r>
            <a:r>
              <a:rPr lang="en-US" sz="2400" b="1" u="sng" dirty="0" smtClean="0"/>
              <a:t>Determination</a:t>
            </a:r>
            <a:r>
              <a:rPr lang="en-US" sz="2400" u="sng" dirty="0" smtClean="0"/>
              <a:t>:</a:t>
            </a:r>
            <a:r>
              <a:rPr lang="en-US" sz="2400" dirty="0" smtClean="0"/>
              <a:t> The </a:t>
            </a:r>
            <a:r>
              <a:rPr lang="en-US" sz="2400" dirty="0"/>
              <a:t>net premium is determined based on two main factors</a:t>
            </a:r>
            <a:r>
              <a:rPr lang="en-US" sz="2400" dirty="0" smtClean="0"/>
              <a:t>:</a:t>
            </a:r>
          </a:p>
          <a:p>
            <a:r>
              <a:rPr lang="en-US" sz="2400" dirty="0" smtClean="0"/>
              <a:t> Premium rate</a:t>
            </a:r>
          </a:p>
          <a:p>
            <a:r>
              <a:rPr lang="en-US" sz="2400" dirty="0" smtClean="0"/>
              <a:t> Premium </a:t>
            </a:r>
            <a:r>
              <a:rPr lang="en-US" sz="2400" dirty="0"/>
              <a:t>base</a:t>
            </a:r>
            <a:endParaRPr lang="ar-DZ" sz="2400" dirty="0"/>
          </a:p>
          <a:p>
            <a:endParaRPr lang="ar-DZ" dirty="0" smtClean="0"/>
          </a:p>
          <a:p>
            <a:endParaRPr lang="ar-DZ" dirty="0"/>
          </a:p>
          <a:p>
            <a:endParaRPr lang="fr-FR" dirty="0"/>
          </a:p>
        </p:txBody>
      </p:sp>
      <p:sp>
        <p:nvSpPr>
          <p:cNvPr id="8" name="Rectangle 7"/>
          <p:cNvSpPr/>
          <p:nvPr/>
        </p:nvSpPr>
        <p:spPr>
          <a:xfrm>
            <a:off x="10753791" y="1109031"/>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
        <p:nvSpPr>
          <p:cNvPr id="9"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Tree>
    <p:extLst>
      <p:ext uri="{BB962C8B-B14F-4D97-AF65-F5344CB8AC3E}">
        <p14:creationId xmlns:p14="http://schemas.microsoft.com/office/powerpoint/2010/main" val="1967787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5539978"/>
          </a:xfrm>
          <a:prstGeom prst="rect">
            <a:avLst/>
          </a:prstGeom>
        </p:spPr>
        <p:txBody>
          <a:bodyPr wrap="square">
            <a:spAutoFit/>
          </a:bodyPr>
          <a:lstStyle/>
          <a:p>
            <a:r>
              <a:rPr lang="fr-FR" sz="2000" b="1" dirty="0" err="1" smtClean="0"/>
              <a:t>Insurance</a:t>
            </a:r>
            <a:r>
              <a:rPr lang="fr-FR" sz="2000" b="1" dirty="0" smtClean="0"/>
              <a:t> </a:t>
            </a:r>
            <a:r>
              <a:rPr lang="fr-FR" sz="2000" b="1" dirty="0"/>
              <a:t>Premium </a:t>
            </a:r>
            <a:r>
              <a:rPr lang="fr-FR" sz="2000" b="1" dirty="0" err="1"/>
              <a:t>Calculation</a:t>
            </a:r>
            <a:r>
              <a:rPr lang="fr-FR" sz="2000" b="1" dirty="0"/>
              <a:t> Formula:</a:t>
            </a:r>
          </a:p>
          <a:p>
            <a:r>
              <a:rPr lang="fr-FR" sz="2000" b="1" dirty="0">
                <a:solidFill>
                  <a:srgbClr val="FF0000"/>
                </a:solidFill>
              </a:rPr>
              <a:t>Total </a:t>
            </a:r>
            <a:r>
              <a:rPr lang="fr-FR" sz="2000" b="1" dirty="0" smtClean="0">
                <a:solidFill>
                  <a:srgbClr val="FF0000"/>
                </a:solidFill>
              </a:rPr>
              <a:t>Premium</a:t>
            </a:r>
            <a:r>
              <a:rPr lang="ar-DZ" sz="2000" dirty="0" smtClean="0"/>
              <a:t> </a:t>
            </a:r>
            <a:r>
              <a:rPr lang="fr-FR" sz="2000" dirty="0" smtClean="0"/>
              <a:t>=</a:t>
            </a:r>
            <a:r>
              <a:rPr lang="fr-FR" sz="2000" dirty="0"/>
              <a:t>Net </a:t>
            </a:r>
            <a:r>
              <a:rPr lang="fr-FR" sz="2000" dirty="0" err="1"/>
              <a:t>Premium+Loading</a:t>
            </a:r>
            <a:r>
              <a:rPr lang="fr-FR" sz="2000" dirty="0"/>
              <a:t> </a:t>
            </a:r>
            <a:r>
              <a:rPr lang="fr-FR" sz="2000" dirty="0" err="1" smtClean="0"/>
              <a:t>Costs</a:t>
            </a:r>
            <a:r>
              <a:rPr lang="fr-FR" sz="2000" dirty="0" smtClean="0"/>
              <a:t>\</a:t>
            </a:r>
            <a:r>
              <a:rPr lang="fr-FR" sz="2000" dirty="0" err="1" smtClean="0"/>
              <a:t>text</a:t>
            </a:r>
            <a:r>
              <a:rPr lang="ar-DZ" sz="2000" dirty="0" smtClean="0"/>
              <a:t> </a:t>
            </a:r>
            <a:r>
              <a:rPr lang="fr-FR" sz="2000" dirty="0" smtClean="0"/>
              <a:t>{</a:t>
            </a:r>
            <a:r>
              <a:rPr lang="fr-FR" sz="2000" dirty="0"/>
              <a:t>Total Premium} = \</a:t>
            </a:r>
            <a:r>
              <a:rPr lang="fr-FR" sz="2000" dirty="0" err="1"/>
              <a:t>text</a:t>
            </a:r>
            <a:r>
              <a:rPr lang="fr-FR" sz="2000" dirty="0"/>
              <a:t>{Net Premium} + \</a:t>
            </a:r>
            <a:r>
              <a:rPr lang="fr-FR" sz="2000" dirty="0" err="1"/>
              <a:t>text</a:t>
            </a:r>
            <a:r>
              <a:rPr lang="fr-FR" sz="2000" dirty="0"/>
              <a:t>{</a:t>
            </a:r>
            <a:r>
              <a:rPr lang="fr-FR" sz="2000" dirty="0" err="1"/>
              <a:t>Loading</a:t>
            </a:r>
            <a:r>
              <a:rPr lang="fr-FR" sz="2000" dirty="0"/>
              <a:t> </a:t>
            </a:r>
            <a:r>
              <a:rPr lang="fr-FR" sz="2000" dirty="0" err="1"/>
              <a:t>Costs</a:t>
            </a:r>
            <a:r>
              <a:rPr lang="fr-FR" sz="2000" dirty="0" smtClean="0"/>
              <a:t>}</a:t>
            </a:r>
            <a:endParaRPr lang="ar-DZ" sz="2000" dirty="0" smtClean="0"/>
          </a:p>
          <a:p>
            <a:endParaRPr lang="ar-DZ" sz="2000" dirty="0"/>
          </a:p>
          <a:p>
            <a:r>
              <a:rPr lang="fr-FR" sz="2000" b="1" dirty="0" smtClean="0">
                <a:solidFill>
                  <a:srgbClr val="FF0000"/>
                </a:solidFill>
              </a:rPr>
              <a:t>Total</a:t>
            </a:r>
            <a:r>
              <a:rPr lang="fr-FR" sz="2000" b="1" dirty="0">
                <a:solidFill>
                  <a:srgbClr val="FF0000"/>
                </a:solidFill>
              </a:rPr>
              <a:t> Premium</a:t>
            </a:r>
            <a:r>
              <a:rPr lang="fr-FR" sz="2000" b="1" dirty="0"/>
              <a:t>=Net</a:t>
            </a:r>
            <a:r>
              <a:rPr lang="fr-FR" sz="2000" dirty="0"/>
              <a:t> </a:t>
            </a:r>
            <a:r>
              <a:rPr lang="fr-FR" sz="2000" dirty="0" err="1"/>
              <a:t>Premium+Loading</a:t>
            </a:r>
            <a:r>
              <a:rPr lang="fr-FR" sz="2000" dirty="0"/>
              <a:t> </a:t>
            </a:r>
            <a:r>
              <a:rPr lang="fr-FR" sz="2000" dirty="0" err="1" smtClean="0"/>
              <a:t>Costs</a:t>
            </a:r>
            <a:r>
              <a:rPr lang="ar-DZ" sz="2000" dirty="0" smtClean="0"/>
              <a:t>.</a:t>
            </a:r>
          </a:p>
          <a:p>
            <a:r>
              <a:rPr lang="fr-FR" sz="2000" dirty="0" smtClean="0">
                <a:solidFill>
                  <a:srgbClr val="FF0000"/>
                </a:solidFill>
              </a:rPr>
              <a:t>Total</a:t>
            </a:r>
            <a:r>
              <a:rPr lang="fr-FR" sz="2000" dirty="0">
                <a:solidFill>
                  <a:srgbClr val="FF0000"/>
                </a:solidFill>
              </a:rPr>
              <a:t> Premium=(</a:t>
            </a:r>
            <a:r>
              <a:rPr lang="fr-FR" sz="2000" dirty="0"/>
              <a:t>Premium </a:t>
            </a:r>
            <a:r>
              <a:rPr lang="fr-FR" sz="2000" dirty="0" err="1"/>
              <a:t>Rate×Premium</a:t>
            </a:r>
            <a:r>
              <a:rPr lang="fr-FR" sz="2000" dirty="0"/>
              <a:t> Base)+Administrative </a:t>
            </a:r>
            <a:r>
              <a:rPr lang="fr-FR" sz="2000" dirty="0" err="1"/>
              <a:t>Costs+Commissions+Profit</a:t>
            </a:r>
            <a:r>
              <a:rPr lang="fr-FR" sz="2000" dirty="0"/>
              <a:t> </a:t>
            </a:r>
            <a:r>
              <a:rPr lang="fr-FR" sz="2000" dirty="0" err="1"/>
              <a:t>Margin</a:t>
            </a:r>
            <a:r>
              <a:rPr lang="fr-FR" sz="2000" dirty="0"/>
              <a:t>\</a:t>
            </a:r>
            <a:r>
              <a:rPr lang="fr-FR" sz="2000" dirty="0" err="1"/>
              <a:t>text</a:t>
            </a:r>
            <a:r>
              <a:rPr lang="fr-FR" sz="2000" dirty="0"/>
              <a:t>{Total Premium} = (\</a:t>
            </a:r>
            <a:r>
              <a:rPr lang="fr-FR" sz="2000" dirty="0" err="1"/>
              <a:t>text</a:t>
            </a:r>
            <a:r>
              <a:rPr lang="fr-FR" sz="2000" dirty="0"/>
              <a:t>{Premium Rate} \times \</a:t>
            </a:r>
            <a:r>
              <a:rPr lang="fr-FR" sz="2000" dirty="0" err="1"/>
              <a:t>text</a:t>
            </a:r>
            <a:r>
              <a:rPr lang="fr-FR" sz="2000" dirty="0"/>
              <a:t>{Premium Base}) + \</a:t>
            </a:r>
            <a:r>
              <a:rPr lang="fr-FR" sz="2000" dirty="0" err="1"/>
              <a:t>text</a:t>
            </a:r>
            <a:r>
              <a:rPr lang="fr-FR" sz="2000" dirty="0"/>
              <a:t>{Administrative </a:t>
            </a:r>
            <a:r>
              <a:rPr lang="fr-FR" sz="2000" dirty="0" err="1"/>
              <a:t>Costs</a:t>
            </a:r>
            <a:r>
              <a:rPr lang="fr-FR" sz="2000" dirty="0"/>
              <a:t>} + \</a:t>
            </a:r>
            <a:r>
              <a:rPr lang="fr-FR" sz="2000" dirty="0" err="1"/>
              <a:t>text</a:t>
            </a:r>
            <a:r>
              <a:rPr lang="fr-FR" sz="2000" dirty="0"/>
              <a:t>{Commissions} + \</a:t>
            </a:r>
            <a:r>
              <a:rPr lang="fr-FR" sz="2000" dirty="0" err="1"/>
              <a:t>text</a:t>
            </a:r>
            <a:r>
              <a:rPr lang="fr-FR" sz="2000" dirty="0"/>
              <a:t>{Profit </a:t>
            </a:r>
            <a:r>
              <a:rPr lang="fr-FR" sz="2000" dirty="0" err="1"/>
              <a:t>Margin</a:t>
            </a:r>
            <a:r>
              <a:rPr lang="fr-FR" sz="2000" dirty="0" smtClean="0"/>
              <a:t>}</a:t>
            </a:r>
            <a:endParaRPr lang="ar-DZ" sz="2000" dirty="0" smtClean="0"/>
          </a:p>
          <a:p>
            <a:endParaRPr lang="ar-DZ" sz="2000" dirty="0"/>
          </a:p>
          <a:p>
            <a:r>
              <a:rPr lang="fr-FR" sz="2000" dirty="0" smtClean="0"/>
              <a:t>Total</a:t>
            </a:r>
            <a:r>
              <a:rPr lang="fr-FR" sz="2000" dirty="0"/>
              <a:t> Premium=(Premium </a:t>
            </a:r>
            <a:r>
              <a:rPr lang="fr-FR" sz="2000" dirty="0" err="1"/>
              <a:t>Rate×Premium</a:t>
            </a:r>
            <a:r>
              <a:rPr lang="fr-FR" sz="2000" dirty="0"/>
              <a:t> Base)+Administrative </a:t>
            </a:r>
            <a:r>
              <a:rPr lang="fr-FR" sz="2000" dirty="0" err="1"/>
              <a:t>Costs+Commissions+Profit</a:t>
            </a:r>
            <a:r>
              <a:rPr lang="fr-FR" sz="2000" dirty="0"/>
              <a:t> </a:t>
            </a:r>
            <a:r>
              <a:rPr lang="fr-FR" sz="2000" dirty="0" err="1" smtClean="0"/>
              <a:t>Margin</a:t>
            </a:r>
            <a:endParaRPr lang="ar-DZ" sz="2000" dirty="0" smtClean="0"/>
          </a:p>
          <a:p>
            <a:r>
              <a:rPr lang="fr-FR" sz="2000" b="1" dirty="0" err="1" smtClean="0"/>
              <a:t>Where</a:t>
            </a:r>
            <a:r>
              <a:rPr lang="fr-FR" sz="2000" b="1" dirty="0"/>
              <a:t>:</a:t>
            </a:r>
          </a:p>
          <a:p>
            <a:r>
              <a:rPr lang="fr-FR" sz="2000" b="1" dirty="0"/>
              <a:t>Net Premium</a:t>
            </a:r>
            <a:r>
              <a:rPr lang="fr-FR" sz="2000" dirty="0"/>
              <a:t> = The </a:t>
            </a:r>
            <a:r>
              <a:rPr lang="fr-FR" sz="2000" dirty="0" err="1"/>
              <a:t>statistical</a:t>
            </a:r>
            <a:r>
              <a:rPr lang="fr-FR" sz="2000" dirty="0"/>
              <a:t> estimation of the </a:t>
            </a:r>
            <a:r>
              <a:rPr lang="fr-FR" sz="2000" dirty="0" err="1"/>
              <a:t>risk</a:t>
            </a:r>
            <a:r>
              <a:rPr lang="fr-FR" sz="2000" dirty="0"/>
              <a:t> </a:t>
            </a:r>
            <a:r>
              <a:rPr lang="fr-FR" sz="2000" dirty="0" err="1"/>
              <a:t>cost</a:t>
            </a:r>
            <a:r>
              <a:rPr lang="fr-FR" sz="2000" dirty="0"/>
              <a:t>.</a:t>
            </a:r>
          </a:p>
          <a:p>
            <a:r>
              <a:rPr lang="fr-FR" sz="2000" b="1" dirty="0" err="1"/>
              <a:t>Loading</a:t>
            </a:r>
            <a:r>
              <a:rPr lang="fr-FR" sz="2000" b="1" dirty="0"/>
              <a:t> </a:t>
            </a:r>
            <a:r>
              <a:rPr lang="fr-FR" sz="2000" b="1" dirty="0" err="1"/>
              <a:t>Costs</a:t>
            </a:r>
            <a:r>
              <a:rPr lang="fr-FR" sz="2000" dirty="0"/>
              <a:t> = </a:t>
            </a:r>
            <a:r>
              <a:rPr lang="fr-FR" sz="2000" dirty="0" err="1"/>
              <a:t>Additional</a:t>
            </a:r>
            <a:r>
              <a:rPr lang="fr-FR" sz="2000" dirty="0"/>
              <a:t> </a:t>
            </a:r>
            <a:r>
              <a:rPr lang="fr-FR" sz="2000" dirty="0" err="1"/>
              <a:t>costs</a:t>
            </a:r>
            <a:r>
              <a:rPr lang="fr-FR" sz="2000" dirty="0"/>
              <a:t>, </a:t>
            </a:r>
            <a:r>
              <a:rPr lang="fr-FR" sz="2000" dirty="0" err="1"/>
              <a:t>including</a:t>
            </a:r>
            <a:r>
              <a:rPr lang="fr-FR" sz="2000" dirty="0"/>
              <a:t> administrative </a:t>
            </a:r>
            <a:r>
              <a:rPr lang="fr-FR" sz="2000" dirty="0" err="1"/>
              <a:t>expenses</a:t>
            </a:r>
            <a:r>
              <a:rPr lang="fr-FR" sz="2000" dirty="0"/>
              <a:t>, commissions, and profit </a:t>
            </a:r>
            <a:r>
              <a:rPr lang="fr-FR" sz="2000" dirty="0" err="1"/>
              <a:t>margins</a:t>
            </a:r>
            <a:r>
              <a:rPr lang="fr-FR" sz="2000" dirty="0"/>
              <a:t>.</a:t>
            </a:r>
          </a:p>
          <a:p>
            <a:r>
              <a:rPr lang="fr-FR" sz="2000" b="1" dirty="0"/>
              <a:t>Premium Rate</a:t>
            </a:r>
            <a:r>
              <a:rPr lang="fr-FR" sz="2000" dirty="0"/>
              <a:t> = The </a:t>
            </a:r>
            <a:r>
              <a:rPr lang="fr-FR" sz="2000" dirty="0" err="1"/>
              <a:t>percentage</a:t>
            </a:r>
            <a:r>
              <a:rPr lang="fr-FR" sz="2000" dirty="0"/>
              <a:t> or factor </a:t>
            </a:r>
            <a:r>
              <a:rPr lang="fr-FR" sz="2000" dirty="0" err="1"/>
              <a:t>used</a:t>
            </a:r>
            <a:r>
              <a:rPr lang="fr-FR" sz="2000" dirty="0"/>
              <a:t> to </a:t>
            </a:r>
            <a:r>
              <a:rPr lang="fr-FR" sz="2000" dirty="0" err="1"/>
              <a:t>calculate</a:t>
            </a:r>
            <a:r>
              <a:rPr lang="fr-FR" sz="2000" dirty="0"/>
              <a:t> the net premium.</a:t>
            </a:r>
          </a:p>
          <a:p>
            <a:r>
              <a:rPr lang="fr-FR" sz="2000" b="1" dirty="0"/>
              <a:t>Premium Base</a:t>
            </a:r>
            <a:r>
              <a:rPr lang="fr-FR" sz="2000" dirty="0"/>
              <a:t> = The </a:t>
            </a:r>
            <a:r>
              <a:rPr lang="fr-FR" sz="2000" dirty="0" err="1"/>
              <a:t>insured</a:t>
            </a:r>
            <a:r>
              <a:rPr lang="fr-FR" sz="2000" dirty="0"/>
              <a:t> value or </a:t>
            </a:r>
            <a:r>
              <a:rPr lang="fr-FR" sz="2000" dirty="0" err="1"/>
              <a:t>sum</a:t>
            </a:r>
            <a:r>
              <a:rPr lang="fr-FR" sz="2000" dirty="0"/>
              <a:t> at </a:t>
            </a:r>
            <a:r>
              <a:rPr lang="fr-FR" sz="2000" dirty="0" err="1"/>
              <a:t>risk</a:t>
            </a:r>
            <a:r>
              <a:rPr lang="fr-FR" sz="2000" dirty="0"/>
              <a:t>.</a:t>
            </a:r>
          </a:p>
          <a:p>
            <a:endParaRPr lang="ar-DZ" dirty="0" smtClean="0"/>
          </a:p>
          <a:p>
            <a:endParaRPr lang="ar-DZ" dirty="0"/>
          </a:p>
          <a:p>
            <a:endParaRPr lang="fr-FR" dirty="0"/>
          </a:p>
        </p:txBody>
      </p:sp>
      <p:sp>
        <p:nvSpPr>
          <p:cNvPr id="8" name="Rectangle 7"/>
          <p:cNvSpPr/>
          <p:nvPr/>
        </p:nvSpPr>
        <p:spPr>
          <a:xfrm>
            <a:off x="10753791" y="1109031"/>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
        <p:nvSpPr>
          <p:cNvPr id="9"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Tree>
    <p:extLst>
      <p:ext uri="{BB962C8B-B14F-4D97-AF65-F5344CB8AC3E}">
        <p14:creationId xmlns:p14="http://schemas.microsoft.com/office/powerpoint/2010/main" val="3313276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rtl="1"/>
            <a:r>
              <a:rPr lang="en-US" dirty="0"/>
              <a:t>Management, Evaluation, Measurement, and Mitigation of Insurable Risks.</a:t>
            </a:r>
            <a:endParaRPr lang="fr-FR" dirty="0"/>
          </a:p>
        </p:txBody>
      </p:sp>
      <p:sp>
        <p:nvSpPr>
          <p:cNvPr id="5" name="Rectangle 4"/>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369332"/>
          </a:xfrm>
          <a:prstGeom prst="rect">
            <a:avLst/>
          </a:prstGeom>
        </p:spPr>
        <p:txBody>
          <a:bodyPr wrap="square">
            <a:spAutoFit/>
          </a:bodyPr>
          <a:lstStyle/>
          <a:p>
            <a:pPr lvl="0" rtl="1" fontAlgn="base"/>
            <a:r>
              <a:rPr lang="en-US" dirty="0" smtClean="0"/>
              <a:t>-</a:t>
            </a:r>
            <a:endParaRPr lang="fr-FR" dirty="0"/>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497480" y="2169825"/>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pic>
        <p:nvPicPr>
          <p:cNvPr id="6" name="Image 5"/>
          <p:cNvPicPr>
            <a:picLocks noChangeAspect="1"/>
          </p:cNvPicPr>
          <p:nvPr/>
        </p:nvPicPr>
        <p:blipFill>
          <a:blip r:embed="rId2"/>
          <a:stretch>
            <a:fillRect/>
          </a:stretch>
        </p:blipFill>
        <p:spPr>
          <a:xfrm>
            <a:off x="1426239" y="2062360"/>
            <a:ext cx="8122023" cy="4688064"/>
          </a:xfrm>
          <a:prstGeom prst="rect">
            <a:avLst/>
          </a:prstGeom>
        </p:spPr>
      </p:pic>
    </p:spTree>
    <p:extLst>
      <p:ext uri="{BB962C8B-B14F-4D97-AF65-F5344CB8AC3E}">
        <p14:creationId xmlns:p14="http://schemas.microsoft.com/office/powerpoint/2010/main" val="1600694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1969770"/>
          </a:xfrm>
          <a:prstGeom prst="rect">
            <a:avLst/>
          </a:prstGeom>
        </p:spPr>
        <p:txBody>
          <a:bodyPr wrap="square">
            <a:spAutoFit/>
          </a:bodyPr>
          <a:lstStyle/>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4154984"/>
          </a:xfrm>
          <a:prstGeom prst="rect">
            <a:avLst/>
          </a:prstGeom>
        </p:spPr>
        <p:txBody>
          <a:bodyPr wrap="square">
            <a:spAutoFit/>
          </a:bodyPr>
          <a:lstStyle/>
          <a:p>
            <a:pPr algn="r" rtl="1"/>
            <a:endParaRPr lang="ar-DZ" sz="2000" b="1" dirty="0" smtClean="0"/>
          </a:p>
          <a:p>
            <a:r>
              <a:rPr lang="fr-FR" sz="2400" b="1" dirty="0" err="1" smtClean="0">
                <a:solidFill>
                  <a:srgbClr val="FF0000"/>
                </a:solidFill>
              </a:rPr>
              <a:t>Example</a:t>
            </a:r>
            <a:r>
              <a:rPr lang="ar-DZ" sz="2400" b="1" dirty="0" smtClean="0">
                <a:solidFill>
                  <a:srgbClr val="FF0000"/>
                </a:solidFill>
              </a:rPr>
              <a:t> </a:t>
            </a:r>
          </a:p>
          <a:p>
            <a:r>
              <a:rPr lang="en-US" sz="2000" b="1" dirty="0" smtClean="0"/>
              <a:t>In </a:t>
            </a:r>
            <a:r>
              <a:rPr lang="en-US" sz="2000" b="1" dirty="0"/>
              <a:t>a scenario involving 15 fire incidents with varying degrees of </a:t>
            </a:r>
            <a:r>
              <a:rPr lang="en-US" sz="2000" b="1" dirty="0" err="1"/>
              <a:t>severity:In</a:t>
            </a:r>
            <a:r>
              <a:rPr lang="en-US" sz="2000" b="1" dirty="0"/>
              <a:t> 9 cases, the fire causes 50% damage to the insured item’s </a:t>
            </a:r>
            <a:r>
              <a:rPr lang="en-US" sz="2000" b="1" dirty="0" err="1"/>
              <a:t>value.In</a:t>
            </a:r>
            <a:r>
              <a:rPr lang="en-US" sz="2000" b="1" dirty="0"/>
              <a:t> the remaining 6 cases, the damage is 60% of the insured item’s value (not total loss at 100%).As a result, the premium amount should be adjusted according to this </a:t>
            </a:r>
            <a:r>
              <a:rPr lang="en-US" sz="2000" b="1" dirty="0" err="1"/>
              <a:t>percentage.Additional</a:t>
            </a:r>
            <a:r>
              <a:rPr lang="en-US" sz="2000" b="1" dirty="0"/>
              <a:t> Factors in Determining the Net </a:t>
            </a:r>
            <a:r>
              <a:rPr lang="en-US" sz="2000" b="1" dirty="0" smtClean="0"/>
              <a:t>Premium:</a:t>
            </a:r>
            <a:endParaRPr lang="ar-DZ" sz="2000" b="1" dirty="0" smtClean="0"/>
          </a:p>
          <a:p>
            <a:r>
              <a:rPr lang="en-US" sz="2000" b="1" dirty="0" smtClean="0"/>
              <a:t>Sum </a:t>
            </a:r>
            <a:r>
              <a:rPr lang="en-US" sz="2000" b="1" dirty="0" err="1"/>
              <a:t>Insured:The</a:t>
            </a:r>
            <a:r>
              <a:rPr lang="en-US" sz="2000" b="1" dirty="0"/>
              <a:t> net premium is typically calculated for a specified insured amount, which serves as a unit of </a:t>
            </a:r>
            <a:r>
              <a:rPr lang="en-US" sz="2000" b="1" dirty="0" err="1"/>
              <a:t>measurement.If</a:t>
            </a:r>
            <a:r>
              <a:rPr lang="en-US" sz="2000" b="1" dirty="0"/>
              <a:t> the policyholder wants to insure a risk for a lower or higher amount than the unit value, the net premium must be decreased or increased proportionally based on the percentage </a:t>
            </a:r>
            <a:r>
              <a:rPr lang="en-US" sz="2000" b="1" dirty="0" err="1"/>
              <a:t>difference.Insurance</a:t>
            </a:r>
            <a:r>
              <a:rPr lang="en-US" sz="2000" b="1" dirty="0"/>
              <a:t> </a:t>
            </a:r>
            <a:r>
              <a:rPr lang="en-US" sz="2000" b="1" dirty="0" err="1"/>
              <a:t>Duration:The</a:t>
            </a:r>
            <a:r>
              <a:rPr lang="en-US" sz="2000" b="1" dirty="0"/>
              <a:t> net premium is generally calculated for a specific period, used as a unit of </a:t>
            </a:r>
            <a:r>
              <a:rPr lang="en-US" sz="2000" b="1" dirty="0" err="1"/>
              <a:t>time.If</a:t>
            </a:r>
            <a:r>
              <a:rPr lang="en-US" sz="2000" b="1" dirty="0"/>
              <a:t> the policyholder wishes to insure the risk for a shorter or longer period than the unit time, the net premium must be adjusted proportionally to reflect the change in duration</a:t>
            </a:r>
            <a:endParaRPr lang="fr-FR" sz="2000" b="1" dirty="0"/>
          </a:p>
        </p:txBody>
      </p:sp>
      <p:sp>
        <p:nvSpPr>
          <p:cNvPr id="8"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
        <p:nvSpPr>
          <p:cNvPr id="9" name="Rectangle 8"/>
          <p:cNvSpPr/>
          <p:nvPr/>
        </p:nvSpPr>
        <p:spPr>
          <a:xfrm>
            <a:off x="10664891" y="875154"/>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Tree>
    <p:extLst>
      <p:ext uri="{BB962C8B-B14F-4D97-AF65-F5344CB8AC3E}">
        <p14:creationId xmlns:p14="http://schemas.microsoft.com/office/powerpoint/2010/main" val="903696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93708" y="2172219"/>
            <a:ext cx="12129487" cy="3785652"/>
          </a:xfrm>
          <a:prstGeom prst="rect">
            <a:avLst/>
          </a:prstGeom>
        </p:spPr>
        <p:txBody>
          <a:bodyPr wrap="square">
            <a:spAutoFit/>
          </a:bodyPr>
          <a:lstStyle/>
          <a:p>
            <a:pPr algn="l"/>
            <a:r>
              <a:rPr lang="en-US" sz="2400" b="1" dirty="0"/>
              <a:t> </a:t>
            </a:r>
            <a:r>
              <a:rPr lang="en-US" sz="2400" b="1" dirty="0">
                <a:solidFill>
                  <a:srgbClr val="FF0000"/>
                </a:solidFill>
              </a:rPr>
              <a:t>Concept of the Sum </a:t>
            </a:r>
            <a:r>
              <a:rPr lang="en-US" sz="2400" b="1" dirty="0" smtClean="0">
                <a:solidFill>
                  <a:srgbClr val="FF0000"/>
                </a:solidFill>
              </a:rPr>
              <a:t>Insured</a:t>
            </a:r>
            <a:r>
              <a:rPr lang="fr-FR" sz="2400" b="1" dirty="0">
                <a:solidFill>
                  <a:srgbClr val="FF0000"/>
                </a:solidFill>
              </a:rPr>
              <a:t>:</a:t>
            </a:r>
            <a:endParaRPr lang="ar-DZ" sz="2400" b="1" dirty="0" smtClean="0">
              <a:solidFill>
                <a:srgbClr val="FF0000"/>
              </a:solidFill>
            </a:endParaRPr>
          </a:p>
          <a:p>
            <a:pPr algn="l"/>
            <a:r>
              <a:rPr lang="en-US" sz="2400" b="1" dirty="0" smtClean="0"/>
              <a:t>The </a:t>
            </a:r>
            <a:r>
              <a:rPr lang="en-US" sz="2400" b="1" dirty="0"/>
              <a:t>sum insured is the financial compensation payable to the policyholder by the insurer in the event of a loss resulting from an agreed-upon risk, which has been transferred to the insurer under a contract between both parties. In return, the insurer receives corresponding financial payments in the form of </a:t>
            </a:r>
            <a:r>
              <a:rPr lang="en-US" sz="2400" b="1" dirty="0" err="1"/>
              <a:t>premiums.As</a:t>
            </a:r>
            <a:r>
              <a:rPr lang="en-US" sz="2400" b="1" dirty="0"/>
              <a:t> previously mentioned, the insurer, according to the principle of indemnity, is obligated to provide financial compensation to the policyholder upon the occurrence of the insured risk and the actual loss. The compensation amount is determined based </a:t>
            </a:r>
            <a:r>
              <a:rPr lang="en-US" sz="2400" b="1" dirty="0" err="1"/>
              <a:t>on:The</a:t>
            </a:r>
            <a:r>
              <a:rPr lang="en-US" sz="2400" b="1" dirty="0"/>
              <a:t> value of the insured item (in property insurance).Contractual agreements (in life insurance).</a:t>
            </a:r>
            <a:endParaRPr lang="fr-FR" sz="2400" dirty="0"/>
          </a:p>
        </p:txBody>
      </p:sp>
      <p:sp>
        <p:nvSpPr>
          <p:cNvPr id="8"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
        <p:nvSpPr>
          <p:cNvPr id="9" name="Rectangle 8"/>
          <p:cNvSpPr/>
          <p:nvPr/>
        </p:nvSpPr>
        <p:spPr>
          <a:xfrm>
            <a:off x="10664891" y="875154"/>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Tree>
    <p:extLst>
      <p:ext uri="{BB962C8B-B14F-4D97-AF65-F5344CB8AC3E}">
        <p14:creationId xmlns:p14="http://schemas.microsoft.com/office/powerpoint/2010/main" val="1598900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2172219"/>
            <a:ext cx="12035779" cy="3046988"/>
          </a:xfrm>
          <a:prstGeom prst="rect">
            <a:avLst/>
          </a:prstGeom>
        </p:spPr>
        <p:txBody>
          <a:bodyPr wrap="square">
            <a:spAutoFit/>
          </a:bodyPr>
          <a:lstStyle/>
          <a:p>
            <a:pPr algn="l"/>
            <a:r>
              <a:rPr lang="en-US" sz="2400" b="1" dirty="0"/>
              <a:t> </a:t>
            </a:r>
            <a:r>
              <a:rPr lang="en-US" sz="2400" b="1" dirty="0">
                <a:solidFill>
                  <a:srgbClr val="FF0000"/>
                </a:solidFill>
              </a:rPr>
              <a:t>Concept of the Sum </a:t>
            </a:r>
            <a:r>
              <a:rPr lang="en-US" sz="2400" b="1" dirty="0" smtClean="0">
                <a:solidFill>
                  <a:srgbClr val="FF0000"/>
                </a:solidFill>
              </a:rPr>
              <a:t>Insured</a:t>
            </a:r>
            <a:r>
              <a:rPr lang="fr-FR" sz="2400" b="1" dirty="0">
                <a:solidFill>
                  <a:srgbClr val="FF0000"/>
                </a:solidFill>
              </a:rPr>
              <a:t>:</a:t>
            </a:r>
            <a:endParaRPr lang="ar-DZ" sz="2400" b="1" dirty="0" smtClean="0">
              <a:solidFill>
                <a:srgbClr val="FF0000"/>
              </a:solidFill>
            </a:endParaRPr>
          </a:p>
          <a:p>
            <a:r>
              <a:rPr lang="en-US" sz="2400" b="1" dirty="0"/>
              <a:t>The principle of indemnity ensures that the compensation paid by the insurer to the beneficiary must never exceed the actual loss and should not surpass either the sum insured or the value of the insured item, whichever is lower, at the time of the insured </a:t>
            </a:r>
            <a:r>
              <a:rPr lang="en-US" sz="2400" b="1" dirty="0" err="1"/>
              <a:t>event.The</a:t>
            </a:r>
            <a:r>
              <a:rPr lang="en-US" sz="2400" b="1" dirty="0"/>
              <a:t> purpose of this principle is to prevent unjust enrichment of the policyholder at the expense of the insurer</a:t>
            </a:r>
            <a:r>
              <a:rPr lang="en-US" sz="2400" b="1" dirty="0" smtClean="0"/>
              <a:t>.</a:t>
            </a:r>
          </a:p>
          <a:p>
            <a:r>
              <a:rPr lang="en-US" sz="2400" b="1" dirty="0" smtClean="0"/>
              <a:t> </a:t>
            </a:r>
            <a:r>
              <a:rPr lang="en-US" sz="2400" b="1" dirty="0"/>
              <a:t>If this principle were not upheld, an insurance contract could become a means of unlawful gain, potentially leading to significant harm to society.</a:t>
            </a:r>
            <a:endParaRPr lang="fr-FR" sz="2400" dirty="0"/>
          </a:p>
        </p:txBody>
      </p:sp>
      <p:sp>
        <p:nvSpPr>
          <p:cNvPr id="8"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
        <p:nvSpPr>
          <p:cNvPr id="9" name="Rectangle 8"/>
          <p:cNvSpPr/>
          <p:nvPr/>
        </p:nvSpPr>
        <p:spPr>
          <a:xfrm>
            <a:off x="10664891" y="875154"/>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Tree>
    <p:extLst>
      <p:ext uri="{BB962C8B-B14F-4D97-AF65-F5344CB8AC3E}">
        <p14:creationId xmlns:p14="http://schemas.microsoft.com/office/powerpoint/2010/main" val="2970159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2018268"/>
            <a:ext cx="12035779" cy="5262979"/>
          </a:xfrm>
          <a:prstGeom prst="rect">
            <a:avLst/>
          </a:prstGeom>
        </p:spPr>
        <p:txBody>
          <a:bodyPr wrap="square">
            <a:spAutoFit/>
          </a:bodyPr>
          <a:lstStyle/>
          <a:p>
            <a:r>
              <a:rPr lang="en-US" sz="2400" b="1" dirty="0">
                <a:solidFill>
                  <a:srgbClr val="FF0000"/>
                </a:solidFill>
              </a:rPr>
              <a:t>Example of the Principle of Indemnity</a:t>
            </a:r>
          </a:p>
          <a:p>
            <a:r>
              <a:rPr lang="en-US" sz="2400" dirty="0"/>
              <a:t>A person insures their house against fire for a </a:t>
            </a:r>
            <a:r>
              <a:rPr lang="en-US" sz="2400" b="1" dirty="0"/>
              <a:t>sum insured of 100,000 dinars</a:t>
            </a:r>
            <a:r>
              <a:rPr lang="en-US" sz="2400" dirty="0"/>
              <a:t>. Suppose a fire occurs, causing a </a:t>
            </a:r>
            <a:r>
              <a:rPr lang="en-US" sz="2400" b="1" dirty="0"/>
              <a:t>loss of 20,000 dinars</a:t>
            </a:r>
            <a:r>
              <a:rPr lang="en-US" sz="2400" dirty="0"/>
              <a:t>. At the time of the fire, the </a:t>
            </a:r>
            <a:r>
              <a:rPr lang="en-US" sz="2400" b="1" dirty="0"/>
              <a:t>value of the house</a:t>
            </a:r>
            <a:r>
              <a:rPr lang="en-US" sz="2400" dirty="0"/>
              <a:t> (insured item) is also estimated at </a:t>
            </a:r>
            <a:r>
              <a:rPr lang="en-US" sz="2400" b="1" dirty="0"/>
              <a:t>100,000 dinars</a:t>
            </a:r>
            <a:r>
              <a:rPr lang="en-US" sz="2400" dirty="0"/>
              <a:t>.</a:t>
            </a:r>
          </a:p>
          <a:p>
            <a:r>
              <a:rPr lang="en-US" sz="2400" dirty="0"/>
              <a:t>It would be </a:t>
            </a:r>
            <a:r>
              <a:rPr lang="en-US" sz="2400" b="1" dirty="0"/>
              <a:t>unreasonable</a:t>
            </a:r>
            <a:r>
              <a:rPr lang="en-US" sz="2400" dirty="0"/>
              <a:t> for the homeowner to receive compensation equal to the total value of the house or the full sum insured. That would mean a payout of </a:t>
            </a:r>
            <a:r>
              <a:rPr lang="en-US" sz="2400" b="1" dirty="0"/>
              <a:t>100,000 dinars</a:t>
            </a:r>
            <a:r>
              <a:rPr lang="en-US" sz="2400" dirty="0"/>
              <a:t>, even though the actual loss is only </a:t>
            </a:r>
            <a:r>
              <a:rPr lang="en-US" sz="2400" b="1" dirty="0"/>
              <a:t>20,000 dinars</a:t>
            </a:r>
            <a:r>
              <a:rPr lang="en-US" sz="2400" dirty="0"/>
              <a:t>. In this case, the policyholder would gain an </a:t>
            </a:r>
            <a:r>
              <a:rPr lang="en-US" sz="2400" b="1" dirty="0"/>
              <a:t>unjust profit of 80,000 dinars</a:t>
            </a:r>
            <a:r>
              <a:rPr lang="en-US" sz="2400" dirty="0"/>
              <a:t>, which is the difference between the insured value of the house and the actual loss.</a:t>
            </a:r>
          </a:p>
          <a:p>
            <a:r>
              <a:rPr lang="en-US" sz="2400" dirty="0"/>
              <a:t>This </a:t>
            </a:r>
            <a:r>
              <a:rPr lang="en-US" sz="2400" b="1" dirty="0"/>
              <a:t>should not happen</a:t>
            </a:r>
            <a:r>
              <a:rPr lang="en-US" sz="2400" dirty="0"/>
              <a:t>, as it would contradict the purpose of insurance, turning it into </a:t>
            </a:r>
            <a:r>
              <a:rPr lang="en-US" sz="2400" b="1" dirty="0"/>
              <a:t>pure gambling</a:t>
            </a:r>
            <a:r>
              <a:rPr lang="en-US" sz="2400" dirty="0"/>
              <a:t>. This is precisely why the </a:t>
            </a:r>
            <a:r>
              <a:rPr lang="en-US" sz="2400" b="1" dirty="0"/>
              <a:t>principle of indemnity</a:t>
            </a:r>
            <a:r>
              <a:rPr lang="en-US" sz="2400" dirty="0"/>
              <a:t> exists—to ensure that the policyholder receives only the </a:t>
            </a:r>
            <a:r>
              <a:rPr lang="en-US" sz="2400" b="1" dirty="0"/>
              <a:t>actual loss amount</a:t>
            </a:r>
            <a:r>
              <a:rPr lang="en-US" sz="2400" dirty="0"/>
              <a:t>, which in this case is </a:t>
            </a:r>
            <a:r>
              <a:rPr lang="en-US" sz="2400" b="1" dirty="0"/>
              <a:t>20,000 dinars</a:t>
            </a:r>
            <a:r>
              <a:rPr lang="en-US" sz="2400" dirty="0"/>
              <a:t>.</a:t>
            </a:r>
          </a:p>
          <a:p>
            <a:pPr algn="l"/>
            <a:endParaRPr lang="fr-FR" sz="2400" dirty="0"/>
          </a:p>
        </p:txBody>
      </p:sp>
      <p:sp>
        <p:nvSpPr>
          <p:cNvPr id="8"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
        <p:nvSpPr>
          <p:cNvPr id="9" name="Rectangle 8"/>
          <p:cNvSpPr/>
          <p:nvPr/>
        </p:nvSpPr>
        <p:spPr>
          <a:xfrm>
            <a:off x="10664891" y="875154"/>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Tree>
    <p:extLst>
      <p:ext uri="{BB962C8B-B14F-4D97-AF65-F5344CB8AC3E}">
        <p14:creationId xmlns:p14="http://schemas.microsoft.com/office/powerpoint/2010/main" val="1243993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2018268"/>
            <a:ext cx="12035779" cy="3785652"/>
          </a:xfrm>
          <a:prstGeom prst="rect">
            <a:avLst/>
          </a:prstGeom>
        </p:spPr>
        <p:txBody>
          <a:bodyPr wrap="square">
            <a:spAutoFit/>
          </a:bodyPr>
          <a:lstStyle/>
          <a:p>
            <a:pPr marL="342900" indent="-342900">
              <a:buFont typeface="Wingdings" panose="05000000000000000000" pitchFamily="2" charset="2"/>
              <a:buChar char="q"/>
            </a:pPr>
            <a:r>
              <a:rPr lang="en-US" sz="2400" b="1" dirty="0">
                <a:solidFill>
                  <a:srgbClr val="FF0000"/>
                </a:solidFill>
              </a:rPr>
              <a:t>Payment of the Sum </a:t>
            </a:r>
            <a:r>
              <a:rPr lang="en-US" sz="2400" b="1" dirty="0" smtClean="0">
                <a:solidFill>
                  <a:srgbClr val="FF0000"/>
                </a:solidFill>
              </a:rPr>
              <a:t>Insured:</a:t>
            </a:r>
          </a:p>
          <a:p>
            <a:r>
              <a:rPr lang="en-US" sz="2400" b="1" dirty="0" smtClean="0"/>
              <a:t>The </a:t>
            </a:r>
            <a:r>
              <a:rPr lang="en-US" sz="2400" b="1" dirty="0"/>
              <a:t>payment of the sum insured represents the insurer's fulfillment of its obligation to cover the risk upon its occurrence (the disaster). </a:t>
            </a:r>
            <a:endParaRPr lang="en-US" sz="2400" b="1" dirty="0" smtClean="0"/>
          </a:p>
          <a:p>
            <a:r>
              <a:rPr lang="en-US" sz="2400" b="1" dirty="0" smtClean="0"/>
              <a:t>This </a:t>
            </a:r>
            <a:r>
              <a:rPr lang="en-US" sz="2400" b="1" dirty="0"/>
              <a:t>obligation corresponds to the policyholder's commitment to pay the premium. Usually, this obligation is fulfilled by making a monetary payment to the policyholder, the policyholder's nominee, the beneficiary, or a third </a:t>
            </a:r>
            <a:r>
              <a:rPr lang="en-US" sz="2400" b="1" dirty="0" err="1"/>
              <a:t>party.Second</a:t>
            </a:r>
            <a:r>
              <a:rPr lang="en-US" sz="2400" b="1" dirty="0"/>
              <a:t>: Forms of the Sum </a:t>
            </a:r>
            <a:r>
              <a:rPr lang="en-US" sz="2400" b="1" dirty="0" smtClean="0"/>
              <a:t>Insured When </a:t>
            </a:r>
            <a:r>
              <a:rPr lang="en-US" sz="2400" b="1" dirty="0"/>
              <a:t>an actual loss occurs due to the realization of the insured risk, and after verifying the policyholder’s entitlement to compensation, the insurer pays the due amount in one of the following forms</a:t>
            </a:r>
            <a:r>
              <a:rPr lang="en-US" sz="2400" b="1" dirty="0" smtClean="0"/>
              <a:t>:</a:t>
            </a:r>
          </a:p>
          <a:p>
            <a:r>
              <a:rPr lang="en-US" sz="2400" b="1" dirty="0" smtClean="0">
                <a:solidFill>
                  <a:srgbClr val="FF0000"/>
                </a:solidFill>
              </a:rPr>
              <a:t>Indemnity </a:t>
            </a:r>
            <a:r>
              <a:rPr lang="en-US" sz="2400" b="1" dirty="0">
                <a:solidFill>
                  <a:srgbClr val="FF0000"/>
                </a:solidFill>
              </a:rPr>
              <a:t>Payment (Compensatory Payment); Lump-Sum Payment</a:t>
            </a:r>
            <a:endParaRPr lang="fr-FR" sz="2400" dirty="0">
              <a:solidFill>
                <a:srgbClr val="FF0000"/>
              </a:solidFill>
            </a:endParaRPr>
          </a:p>
        </p:txBody>
      </p:sp>
      <p:sp>
        <p:nvSpPr>
          <p:cNvPr id="8"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
        <p:nvSpPr>
          <p:cNvPr id="9" name="Rectangle 8"/>
          <p:cNvSpPr/>
          <p:nvPr/>
        </p:nvSpPr>
        <p:spPr>
          <a:xfrm>
            <a:off x="10664891" y="875154"/>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spTree>
    <p:extLst>
      <p:ext uri="{BB962C8B-B14F-4D97-AF65-F5344CB8AC3E}">
        <p14:creationId xmlns:p14="http://schemas.microsoft.com/office/powerpoint/2010/main" val="4068920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8" name="Titre 3"/>
          <p:cNvSpPr>
            <a:spLocks noGrp="1"/>
          </p:cNvSpPr>
          <p:nvPr>
            <p:ph type="title"/>
          </p:nvPr>
        </p:nvSpPr>
        <p:spPr>
          <a:xfrm>
            <a:off x="680321" y="753228"/>
            <a:ext cx="9613861" cy="1080938"/>
          </a:xfrm>
        </p:spPr>
        <p:txBody>
          <a:bodyPr>
            <a:normAutofit fontScale="90000"/>
          </a:bodyPr>
          <a:lstStyle/>
          <a:p>
            <a:pPr algn="l"/>
            <a:r>
              <a:rPr lang="en-US" dirty="0"/>
              <a:t>Principles and Methods of Determining Insurance Premiums and Amounts (Insurance Services </a:t>
            </a:r>
            <a:r>
              <a:rPr lang="en-US" dirty="0" smtClean="0"/>
              <a:t>Pricing</a:t>
            </a:r>
            <a:r>
              <a:rPr lang="ar-DZ" dirty="0" smtClean="0"/>
              <a:t>(</a:t>
            </a:r>
            <a:endParaRPr lang="fr-FR" dirty="0"/>
          </a:p>
        </p:txBody>
      </p:sp>
      <p:sp>
        <p:nvSpPr>
          <p:cNvPr id="9" name="Rectangle 8"/>
          <p:cNvSpPr/>
          <p:nvPr/>
        </p:nvSpPr>
        <p:spPr>
          <a:xfrm>
            <a:off x="10664891" y="875154"/>
            <a:ext cx="1370888" cy="707886"/>
          </a:xfrm>
          <a:prstGeom prst="rect">
            <a:avLst/>
          </a:prstGeom>
        </p:spPr>
        <p:txBody>
          <a:bodyPr wrap="none">
            <a:spAutoFit/>
          </a:bodyPr>
          <a:lstStyle/>
          <a:p>
            <a:pPr algn="ctr"/>
            <a:r>
              <a:rPr lang="fr-FR" sz="2000" b="1" dirty="0"/>
              <a:t>The </a:t>
            </a:r>
            <a:r>
              <a:rPr lang="fr-FR" sz="2000" b="1" dirty="0" err="1" smtClean="0"/>
              <a:t>Ninth</a:t>
            </a:r>
            <a:endParaRPr lang="ar-DZ" sz="2000" b="1" dirty="0" smtClean="0"/>
          </a:p>
          <a:p>
            <a:pPr algn="ctr"/>
            <a:r>
              <a:rPr lang="fr-FR" sz="2000" b="1" dirty="0" smtClean="0"/>
              <a:t>topic</a:t>
            </a:r>
            <a:endParaRPr lang="fr-FR" sz="2000" b="1" dirty="0"/>
          </a:p>
        </p:txBody>
      </p:sp>
      <p:graphicFrame>
        <p:nvGraphicFramePr>
          <p:cNvPr id="3" name="Tableau 2"/>
          <p:cNvGraphicFramePr>
            <a:graphicFrameLocks noGrp="1"/>
          </p:cNvGraphicFramePr>
          <p:nvPr>
            <p:extLst>
              <p:ext uri="{D42A27DB-BD31-4B8C-83A1-F6EECF244321}">
                <p14:modId xmlns:p14="http://schemas.microsoft.com/office/powerpoint/2010/main" val="3719990161"/>
              </p:ext>
            </p:extLst>
          </p:nvPr>
        </p:nvGraphicFramePr>
        <p:xfrm>
          <a:off x="850900" y="2151061"/>
          <a:ext cx="10096500" cy="4376738"/>
        </p:xfrm>
        <a:graphic>
          <a:graphicData uri="http://schemas.openxmlformats.org/drawingml/2006/table">
            <a:tbl>
              <a:tblPr>
                <a:tableStyleId>{5C22544A-7EE6-4342-B048-85BDC9FD1C3A}</a:tableStyleId>
              </a:tblPr>
              <a:tblGrid>
                <a:gridCol w="1553307">
                  <a:extLst>
                    <a:ext uri="{9D8B030D-6E8A-4147-A177-3AD203B41FA5}">
                      <a16:colId xmlns:a16="http://schemas.microsoft.com/office/drawing/2014/main" val="365697963"/>
                    </a:ext>
                  </a:extLst>
                </a:gridCol>
                <a:gridCol w="4492410">
                  <a:extLst>
                    <a:ext uri="{9D8B030D-6E8A-4147-A177-3AD203B41FA5}">
                      <a16:colId xmlns:a16="http://schemas.microsoft.com/office/drawing/2014/main" val="1578530542"/>
                    </a:ext>
                  </a:extLst>
                </a:gridCol>
                <a:gridCol w="4050783">
                  <a:extLst>
                    <a:ext uri="{9D8B030D-6E8A-4147-A177-3AD203B41FA5}">
                      <a16:colId xmlns:a16="http://schemas.microsoft.com/office/drawing/2014/main" val="3078886190"/>
                    </a:ext>
                  </a:extLst>
                </a:gridCol>
              </a:tblGrid>
              <a:tr h="587044">
                <a:tc>
                  <a:txBody>
                    <a:bodyPr/>
                    <a:lstStyle/>
                    <a:p>
                      <a:pPr algn="ctr" fontAlgn="ctr"/>
                      <a:r>
                        <a:rPr lang="fr-FR" sz="1100" u="none" strike="noStrike">
                          <a:effectLst/>
                        </a:rPr>
                        <a:t>Criteria</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Indemnity Payment (Compensatory Payment)</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Lump-Sum Payment</a:t>
                      </a:r>
                      <a:endParaRPr lang="fr-FR"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13350608"/>
                  </a:ext>
                </a:extLst>
              </a:tr>
              <a:tr h="733805">
                <a:tc>
                  <a:txBody>
                    <a:bodyPr/>
                    <a:lstStyle/>
                    <a:p>
                      <a:pPr algn="ctr" fontAlgn="ctr"/>
                      <a:r>
                        <a:rPr lang="fr-FR" sz="1100" u="none" strike="noStrike">
                          <a:effectLst/>
                        </a:rPr>
                        <a:t>Definition</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 compensatory payment made to cover a loss or damage incurred.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 one-time payment made to settle a debt or compensation.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5240267"/>
                  </a:ext>
                </a:extLst>
              </a:tr>
              <a:tr h="782726">
                <a:tc>
                  <a:txBody>
                    <a:bodyPr/>
                    <a:lstStyle/>
                    <a:p>
                      <a:pPr algn="ctr" fontAlgn="ctr"/>
                      <a:r>
                        <a:rPr lang="fr-FR" sz="1100" u="none" strike="noStrike">
                          <a:effectLst/>
                        </a:rPr>
                        <a:t>Nature of Payment</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Often periodic, depending on the loss or injury sustained.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 single payment made at one point in time.</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9152001"/>
                  </a:ext>
                </a:extLst>
              </a:tr>
              <a:tr h="684884">
                <a:tc>
                  <a:txBody>
                    <a:bodyPr/>
                    <a:lstStyle/>
                    <a:p>
                      <a:pPr algn="ctr" fontAlgn="ctr"/>
                      <a:r>
                        <a:rPr lang="fr-FR" sz="1100" u="none" strike="noStrike">
                          <a:effectLst/>
                        </a:rPr>
                        <a:t>Amount</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Based on the damage, loss, or injury incurred.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 fixed amount determined once for the entire compensation.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9093271"/>
                  </a:ext>
                </a:extLst>
              </a:tr>
              <a:tr h="590305">
                <a:tc>
                  <a:txBody>
                    <a:bodyPr/>
                    <a:lstStyle/>
                    <a:p>
                      <a:pPr algn="ctr" fontAlgn="ctr"/>
                      <a:r>
                        <a:rPr lang="fr-FR" sz="1100" u="none" strike="noStrike">
                          <a:effectLst/>
                        </a:rPr>
                        <a:t>Frequency of Payments</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Can be made over a prolonged period, monthly or annually.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 one-time payment made at a specific moment.</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701218"/>
                  </a:ext>
                </a:extLst>
              </a:tr>
              <a:tr h="590305">
                <a:tc>
                  <a:txBody>
                    <a:bodyPr/>
                    <a:lstStyle/>
                    <a:p>
                      <a:pPr algn="ctr" fontAlgn="ctr"/>
                      <a:r>
                        <a:rPr lang="fr-FR" sz="1100" u="none" strike="noStrike">
                          <a:effectLst/>
                        </a:rPr>
                        <a:t>Typical Use</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Compensation for ongoing losses, such as lost wages or injuries.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Settling a debt or compensation in one lump sum.</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65418030"/>
                  </a:ext>
                </a:extLst>
              </a:tr>
              <a:tr h="407669">
                <a:tc>
                  <a:txBody>
                    <a:bodyPr/>
                    <a:lstStyle/>
                    <a:p>
                      <a:pPr algn="ctr" fontAlgn="ctr"/>
                      <a:r>
                        <a:rPr lang="fr-FR" sz="1100" u="none" strike="noStrike">
                          <a:effectLst/>
                        </a:rPr>
                        <a:t>Examples</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Work accident indemnity, compensation for wage loss.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Loan settlement, life insurance payout</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2172264"/>
                  </a:ext>
                </a:extLst>
              </a:tr>
            </a:tbl>
          </a:graphicData>
        </a:graphic>
      </p:graphicFrame>
    </p:spTree>
    <p:extLst>
      <p:ext uri="{BB962C8B-B14F-4D97-AF65-F5344CB8AC3E}">
        <p14:creationId xmlns:p14="http://schemas.microsoft.com/office/powerpoint/2010/main" val="209610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369332"/>
          </a:xfrm>
          <a:prstGeom prst="rect">
            <a:avLst/>
          </a:prstGeom>
        </p:spPr>
        <p:txBody>
          <a:bodyPr wrap="square">
            <a:spAutoFit/>
          </a:bodyPr>
          <a:lstStyle/>
          <a:p>
            <a:pPr lvl="0" rtl="1" fontAlgn="base"/>
            <a:r>
              <a:rPr lang="en-US" dirty="0" smtClean="0"/>
              <a:t>-</a:t>
            </a:r>
            <a:endParaRPr lang="fr-FR" dirty="0"/>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497480" y="2169825"/>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pic>
        <p:nvPicPr>
          <p:cNvPr id="9" name="Image 8"/>
          <p:cNvPicPr>
            <a:picLocks noChangeAspect="1"/>
          </p:cNvPicPr>
          <p:nvPr/>
        </p:nvPicPr>
        <p:blipFill>
          <a:blip r:embed="rId2"/>
          <a:stretch>
            <a:fillRect/>
          </a:stretch>
        </p:blipFill>
        <p:spPr>
          <a:xfrm>
            <a:off x="-2" y="2062360"/>
            <a:ext cx="4943475" cy="3200400"/>
          </a:xfrm>
          <a:prstGeom prst="rect">
            <a:avLst/>
          </a:prstGeom>
        </p:spPr>
      </p:pic>
      <p:pic>
        <p:nvPicPr>
          <p:cNvPr id="10" name="Image 9"/>
          <p:cNvPicPr>
            <a:picLocks noChangeAspect="1"/>
          </p:cNvPicPr>
          <p:nvPr/>
        </p:nvPicPr>
        <p:blipFill>
          <a:blip r:embed="rId3"/>
          <a:stretch>
            <a:fillRect/>
          </a:stretch>
        </p:blipFill>
        <p:spPr>
          <a:xfrm>
            <a:off x="4943473" y="2959410"/>
            <a:ext cx="4648200" cy="3190875"/>
          </a:xfrm>
          <a:prstGeom prst="rect">
            <a:avLst/>
          </a:prstGeom>
        </p:spPr>
      </p:pic>
      <p:sp>
        <p:nvSpPr>
          <p:cNvPr id="11" name="Rectangle 10"/>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
        <p:nvSpPr>
          <p:cNvPr id="13" name="Titre 3"/>
          <p:cNvSpPr>
            <a:spLocks noGrp="1"/>
          </p:cNvSpPr>
          <p:nvPr>
            <p:ph type="title"/>
          </p:nvPr>
        </p:nvSpPr>
        <p:spPr>
          <a:xfrm>
            <a:off x="680321" y="753228"/>
            <a:ext cx="9613861" cy="1080938"/>
          </a:xfrm>
        </p:spPr>
        <p:txBody>
          <a:bodyPr/>
          <a:lstStyle/>
          <a:p>
            <a:pPr algn="ctr" rtl="1"/>
            <a:r>
              <a:rPr lang="en-US" dirty="0"/>
              <a:t>Management, Evaluation, Measurement, and Mitigation of Insurable Risks.</a:t>
            </a:r>
            <a:endParaRPr lang="fr-FR" dirty="0"/>
          </a:p>
        </p:txBody>
      </p:sp>
    </p:spTree>
    <p:extLst>
      <p:ext uri="{BB962C8B-B14F-4D97-AF65-F5344CB8AC3E}">
        <p14:creationId xmlns:p14="http://schemas.microsoft.com/office/powerpoint/2010/main" val="1563836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369332"/>
          </a:xfrm>
          <a:prstGeom prst="rect">
            <a:avLst/>
          </a:prstGeom>
        </p:spPr>
        <p:txBody>
          <a:bodyPr wrap="square">
            <a:spAutoFit/>
          </a:bodyPr>
          <a:lstStyle/>
          <a:p>
            <a:pPr lvl="0" rtl="1" fontAlgn="base"/>
            <a:r>
              <a:rPr lang="en-US" dirty="0" smtClean="0"/>
              <a:t>-</a:t>
            </a:r>
            <a:endParaRPr lang="fr-FR" dirty="0"/>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497480" y="2169825"/>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pic>
        <p:nvPicPr>
          <p:cNvPr id="6" name="Image 5"/>
          <p:cNvPicPr>
            <a:picLocks noChangeAspect="1"/>
          </p:cNvPicPr>
          <p:nvPr/>
        </p:nvPicPr>
        <p:blipFill>
          <a:blip r:embed="rId2"/>
          <a:stretch>
            <a:fillRect/>
          </a:stretch>
        </p:blipFill>
        <p:spPr>
          <a:xfrm>
            <a:off x="127643" y="2062360"/>
            <a:ext cx="7142899" cy="3585354"/>
          </a:xfrm>
          <a:prstGeom prst="rect">
            <a:avLst/>
          </a:prstGeom>
        </p:spPr>
      </p:pic>
      <p:pic>
        <p:nvPicPr>
          <p:cNvPr id="11" name="Image 10"/>
          <p:cNvPicPr>
            <a:picLocks noChangeAspect="1"/>
          </p:cNvPicPr>
          <p:nvPr/>
        </p:nvPicPr>
        <p:blipFill>
          <a:blip r:embed="rId3"/>
          <a:stretch>
            <a:fillRect/>
          </a:stretch>
        </p:blipFill>
        <p:spPr>
          <a:xfrm>
            <a:off x="5146467" y="4464313"/>
            <a:ext cx="2124075" cy="1209675"/>
          </a:xfrm>
          <a:prstGeom prst="rect">
            <a:avLst/>
          </a:prstGeom>
        </p:spPr>
      </p:pic>
      <p:sp>
        <p:nvSpPr>
          <p:cNvPr id="13" name="Titre 3"/>
          <p:cNvSpPr>
            <a:spLocks noGrp="1"/>
          </p:cNvSpPr>
          <p:nvPr>
            <p:ph type="title"/>
          </p:nvPr>
        </p:nvSpPr>
        <p:spPr>
          <a:xfrm>
            <a:off x="680321" y="753228"/>
            <a:ext cx="9613861" cy="1080938"/>
          </a:xfrm>
        </p:spPr>
        <p:txBody>
          <a:bodyPr/>
          <a:lstStyle/>
          <a:p>
            <a:pPr algn="ctr" rtl="1"/>
            <a:r>
              <a:rPr lang="en-US" dirty="0"/>
              <a:t>Management, Evaluation, Measurement, and Mitigation of Insurable Risks.</a:t>
            </a:r>
            <a:endParaRPr lang="fr-FR" dirty="0"/>
          </a:p>
        </p:txBody>
      </p:sp>
      <p:sp>
        <p:nvSpPr>
          <p:cNvPr id="14" name="Rectangle 13"/>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Tree>
    <p:extLst>
      <p:ext uri="{BB962C8B-B14F-4D97-AF65-F5344CB8AC3E}">
        <p14:creationId xmlns:p14="http://schemas.microsoft.com/office/powerpoint/2010/main" val="2816937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4893647"/>
          </a:xfrm>
          <a:prstGeom prst="rect">
            <a:avLst/>
          </a:prstGeom>
        </p:spPr>
        <p:txBody>
          <a:bodyPr wrap="square">
            <a:spAutoFit/>
          </a:bodyPr>
          <a:lstStyle/>
          <a:p>
            <a:r>
              <a:rPr lang="en-US" sz="2400" b="1" dirty="0"/>
              <a:t>Definition of Risk Management:</a:t>
            </a:r>
            <a:r>
              <a:rPr lang="en-US" sz="2400" dirty="0"/>
              <a:t/>
            </a:r>
            <a:br>
              <a:rPr lang="en-US" sz="2400" dirty="0"/>
            </a:br>
            <a:r>
              <a:rPr lang="en-US" sz="2400" dirty="0"/>
              <a:t>Risk management is the decision-making process to address any risks faced by businesses or individuals. This is achieved by identifying the various sources of risk, estimating the outcomes of those causes in advance, and determining what consequences may arise from their occurrence in the form of accidents. The best methods and means are then selected to prevent or minimize potential material and financial losses resulting from those accidents, at the lowest possible cost.</a:t>
            </a:r>
            <a:br>
              <a:rPr lang="en-US" sz="2400" dirty="0"/>
            </a:br>
            <a:r>
              <a:rPr lang="en-US" sz="2400" dirty="0"/>
              <a:t>It is important to note that risk management focuses on pure risks that result only in a loss.</a:t>
            </a:r>
            <a:br>
              <a:rPr lang="en-US" sz="2400" dirty="0"/>
            </a:br>
            <a:r>
              <a:rPr lang="en-US" sz="2400" dirty="0"/>
              <a:t>The primary goal of risk management is to find the best way to preserve assets and protect the operational efficiency of businesses, their owners, and the workers within them from potential material losses resulting from pure risks, all at the lowest possible cost</a:t>
            </a:r>
            <a:r>
              <a:rPr lang="en-US" sz="2400" dirty="0" smtClean="0"/>
              <a:t>.</a:t>
            </a:r>
            <a:endParaRPr lang="ar-DZ" dirty="0" smtClean="0"/>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600974" y="2197291"/>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sp>
        <p:nvSpPr>
          <p:cNvPr id="9" name="Titre 3"/>
          <p:cNvSpPr>
            <a:spLocks noGrp="1"/>
          </p:cNvSpPr>
          <p:nvPr>
            <p:ph type="title"/>
          </p:nvPr>
        </p:nvSpPr>
        <p:spPr>
          <a:xfrm>
            <a:off x="680321" y="753228"/>
            <a:ext cx="9613861" cy="1080938"/>
          </a:xfrm>
        </p:spPr>
        <p:txBody>
          <a:bodyPr/>
          <a:lstStyle/>
          <a:p>
            <a:pPr algn="ctr" rtl="1"/>
            <a:r>
              <a:rPr lang="en-US" dirty="0"/>
              <a:t>Management, Evaluation, Measurement, and Mitigation of Insurable Risks.</a:t>
            </a:r>
            <a:endParaRPr lang="fr-FR" dirty="0"/>
          </a:p>
        </p:txBody>
      </p:sp>
      <p:sp>
        <p:nvSpPr>
          <p:cNvPr id="10" name="Rectangle 9"/>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Tree>
    <p:extLst>
      <p:ext uri="{BB962C8B-B14F-4D97-AF65-F5344CB8AC3E}">
        <p14:creationId xmlns:p14="http://schemas.microsoft.com/office/powerpoint/2010/main" val="335012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2677656"/>
          </a:xfrm>
          <a:prstGeom prst="rect">
            <a:avLst/>
          </a:prstGeom>
        </p:spPr>
        <p:txBody>
          <a:bodyPr wrap="square">
            <a:spAutoFit/>
          </a:bodyPr>
          <a:lstStyle/>
          <a:p>
            <a:pPr rtl="1"/>
            <a:r>
              <a:rPr lang="en-US" sz="2400" b="1" dirty="0">
                <a:cs typeface="+mj-cs"/>
              </a:rPr>
              <a:t>The first stage in the risk management process is identifying, discovering, and recognizing all the risks that the organization or business may face. This is done through the risk management department, which conducts a comprehensive study of the risks expected to confront the organization at various stages of its activities. </a:t>
            </a:r>
            <a:endParaRPr lang="ar-DZ" sz="2400" b="1" dirty="0" smtClean="0">
              <a:cs typeface="+mj-cs"/>
            </a:endParaRPr>
          </a:p>
          <a:p>
            <a:pPr rtl="1"/>
            <a:r>
              <a:rPr lang="en-US" sz="2400" b="1" dirty="0" smtClean="0">
                <a:cs typeface="+mj-cs"/>
              </a:rPr>
              <a:t>The </a:t>
            </a:r>
            <a:r>
              <a:rPr lang="en-US" sz="2400" b="1" dirty="0">
                <a:cs typeface="+mj-cs"/>
              </a:rPr>
              <a:t>risks are categorized based on their type, sources, contributing factors, and potential loss types as follows</a:t>
            </a:r>
            <a:r>
              <a:rPr lang="en-US" sz="2400" b="1" dirty="0" smtClean="0">
                <a:cs typeface="+mj-cs"/>
              </a:rPr>
              <a:t>:</a:t>
            </a:r>
            <a:endParaRPr lang="ar-DZ" sz="2400" b="1" dirty="0" smtClean="0">
              <a:cs typeface="+mj-cs"/>
            </a:endParaRPr>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600974" y="2197291"/>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sp>
        <p:nvSpPr>
          <p:cNvPr id="9" name="Titre 3"/>
          <p:cNvSpPr>
            <a:spLocks noGrp="1"/>
          </p:cNvSpPr>
          <p:nvPr>
            <p:ph type="title"/>
          </p:nvPr>
        </p:nvSpPr>
        <p:spPr>
          <a:xfrm>
            <a:off x="680321" y="753228"/>
            <a:ext cx="9613861" cy="1080938"/>
          </a:xfrm>
        </p:spPr>
        <p:txBody>
          <a:bodyPr/>
          <a:lstStyle/>
          <a:p>
            <a:pPr algn="ctr"/>
            <a:r>
              <a:rPr lang="en-US" dirty="0"/>
              <a:t>Management, Evaluation, Measurement, and Mitigation of Insurable Risks.</a:t>
            </a:r>
            <a:endParaRPr lang="fr-FR" dirty="0"/>
          </a:p>
        </p:txBody>
      </p:sp>
      <p:sp>
        <p:nvSpPr>
          <p:cNvPr id="10" name="Rectangle 9"/>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Tree>
    <p:extLst>
      <p:ext uri="{BB962C8B-B14F-4D97-AF65-F5344CB8AC3E}">
        <p14:creationId xmlns:p14="http://schemas.microsoft.com/office/powerpoint/2010/main" val="1543442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4154984"/>
          </a:xfrm>
          <a:prstGeom prst="rect">
            <a:avLst/>
          </a:prstGeom>
        </p:spPr>
        <p:txBody>
          <a:bodyPr wrap="square">
            <a:spAutoFit/>
          </a:bodyPr>
          <a:lstStyle/>
          <a:p>
            <a:pPr rtl="1"/>
            <a:r>
              <a:rPr lang="en-US" sz="2400" b="1" dirty="0"/>
              <a:t>Damage to the organization’s property: (Buildings, machinery and equipment, furniture and fixtures, raw materials, inventory, cash).</a:t>
            </a:r>
            <a:endParaRPr lang="ar-DZ" sz="2400" b="1" dirty="0"/>
          </a:p>
          <a:p>
            <a:pPr rtl="1"/>
            <a:endParaRPr lang="ar-DZ" sz="2400" b="1" dirty="0"/>
          </a:p>
          <a:p>
            <a:pPr rtl="1"/>
            <a:r>
              <a:rPr lang="en-US" sz="2400" b="1" dirty="0"/>
              <a:t>Losses resulting from civil liability: (Employee injuries, product defects, company vehicle accidents, environmental pollution, racial discrimination among employees</a:t>
            </a:r>
            <a:r>
              <a:rPr lang="en-US" sz="2400" b="1" dirty="0" smtClean="0"/>
              <a:t>).</a:t>
            </a:r>
            <a:endParaRPr lang="ar-DZ" sz="2400" b="1" dirty="0" smtClean="0"/>
          </a:p>
          <a:p>
            <a:pPr rtl="1"/>
            <a:r>
              <a:rPr lang="en-US" sz="2400" b="1" dirty="0" smtClean="0"/>
              <a:t>Loss </a:t>
            </a:r>
            <a:r>
              <a:rPr lang="en-US" sz="2400" b="1" dirty="0"/>
              <a:t>of income generated by the organization: (Income loss due to business interruption, decreased income, additional expenses, loss of customer base</a:t>
            </a:r>
            <a:r>
              <a:rPr lang="en-US" sz="2400" b="1" dirty="0" smtClean="0"/>
              <a:t>).</a:t>
            </a:r>
            <a:endParaRPr lang="ar-DZ" sz="2400" b="1" dirty="0" smtClean="0"/>
          </a:p>
          <a:p>
            <a:pPr rtl="1"/>
            <a:endParaRPr lang="ar-DZ" sz="2400" b="1" dirty="0"/>
          </a:p>
          <a:p>
            <a:pPr rtl="1"/>
            <a:r>
              <a:rPr lang="en-US" sz="2400" b="1" dirty="0" smtClean="0"/>
              <a:t>Losses </a:t>
            </a:r>
            <a:r>
              <a:rPr lang="en-US" sz="2400" b="1" dirty="0"/>
              <a:t>in human resources: (Death or disability of key individuals in the organization, work-related injuries and illnesses, retirement).</a:t>
            </a:r>
            <a:endParaRPr lang="ar-DZ" sz="2400" b="1" dirty="0"/>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600974" y="2197291"/>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sp>
        <p:nvSpPr>
          <p:cNvPr id="9" name="Titre 3"/>
          <p:cNvSpPr>
            <a:spLocks noGrp="1"/>
          </p:cNvSpPr>
          <p:nvPr>
            <p:ph type="title"/>
          </p:nvPr>
        </p:nvSpPr>
        <p:spPr>
          <a:xfrm>
            <a:off x="680321" y="753228"/>
            <a:ext cx="9613861" cy="1080938"/>
          </a:xfrm>
        </p:spPr>
        <p:txBody>
          <a:bodyPr/>
          <a:lstStyle/>
          <a:p>
            <a:pPr algn="ctr"/>
            <a:r>
              <a:rPr lang="en-US" dirty="0"/>
              <a:t>Management, Evaluation, Measurement, and Mitigation of Insurable Risks.</a:t>
            </a:r>
            <a:endParaRPr lang="fr-FR" dirty="0"/>
          </a:p>
        </p:txBody>
      </p:sp>
      <p:sp>
        <p:nvSpPr>
          <p:cNvPr id="10" name="Rectangle 9"/>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Tree>
    <p:extLst>
      <p:ext uri="{BB962C8B-B14F-4D97-AF65-F5344CB8AC3E}">
        <p14:creationId xmlns:p14="http://schemas.microsoft.com/office/powerpoint/2010/main" val="487985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4893647"/>
          </a:xfrm>
          <a:prstGeom prst="rect">
            <a:avLst/>
          </a:prstGeom>
        </p:spPr>
        <p:txBody>
          <a:bodyPr wrap="square">
            <a:spAutoFit/>
          </a:bodyPr>
          <a:lstStyle/>
          <a:p>
            <a:pPr rtl="1"/>
            <a:r>
              <a:rPr lang="en-US" sz="2400" b="1" dirty="0"/>
              <a:t>5- Fraud, Criminal Activities, and Employee Credit Mismanagement: </a:t>
            </a:r>
            <a:endParaRPr lang="ar-DZ" sz="2400" b="1" dirty="0" smtClean="0"/>
          </a:p>
          <a:p>
            <a:pPr rtl="1"/>
            <a:r>
              <a:rPr lang="en-US" sz="2400" b="1" dirty="0" smtClean="0"/>
              <a:t>6- </a:t>
            </a:r>
            <a:r>
              <a:rPr lang="en-US" sz="2400" b="1" dirty="0"/>
              <a:t>Damages to the Branches of the Organization Abroad (terrorist activities, kidnapping of key personnel in the organization).The person responsible for risk management has several sources to identify the potential losses, whether small or large. Through visits to various departments of the organization and monitoring them, the risk manager can recognize potential losses that these departments may </a:t>
            </a:r>
            <a:r>
              <a:rPr lang="en-US" sz="2400" b="1" dirty="0" err="1"/>
              <a:t>face.Additionally</a:t>
            </a:r>
            <a:r>
              <a:rPr lang="en-US" sz="2400" b="1" dirty="0"/>
              <a:t>, by requesting the completion of risk analysis forms, the manager can uncover hidden loss possibilities. The risk manager can also review work and production flow diagrams to identify obstacles that may lead to significant losses. Furthermore, reviewing financial statements helps identify assets that need protection. Finally, analyzing past loss data is a valuable source of information to recognize potential future losses the organization might encounter.</a:t>
            </a:r>
            <a:endParaRPr lang="ar-DZ" sz="2400" b="1" dirty="0"/>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600974" y="2197291"/>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sp>
        <p:nvSpPr>
          <p:cNvPr id="9" name="Titre 3"/>
          <p:cNvSpPr>
            <a:spLocks noGrp="1"/>
          </p:cNvSpPr>
          <p:nvPr>
            <p:ph type="title"/>
          </p:nvPr>
        </p:nvSpPr>
        <p:spPr>
          <a:xfrm>
            <a:off x="680321" y="753228"/>
            <a:ext cx="9613861" cy="1080938"/>
          </a:xfrm>
        </p:spPr>
        <p:txBody>
          <a:bodyPr/>
          <a:lstStyle/>
          <a:p>
            <a:pPr algn="ctr"/>
            <a:r>
              <a:rPr lang="en-US" dirty="0"/>
              <a:t>Management, Evaluation, Measurement, and Mitigation of Insurable Risks.</a:t>
            </a:r>
            <a:endParaRPr lang="fr-FR" dirty="0"/>
          </a:p>
        </p:txBody>
      </p:sp>
      <p:sp>
        <p:nvSpPr>
          <p:cNvPr id="10" name="Rectangle 9"/>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Tree>
    <p:extLst>
      <p:ext uri="{BB962C8B-B14F-4D97-AF65-F5344CB8AC3E}">
        <p14:creationId xmlns:p14="http://schemas.microsoft.com/office/powerpoint/2010/main" val="795548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3" name="Rectangle 2"/>
          <p:cNvSpPr/>
          <p:nvPr/>
        </p:nvSpPr>
        <p:spPr>
          <a:xfrm>
            <a:off x="0" y="2062360"/>
            <a:ext cx="12040208" cy="4893647"/>
          </a:xfrm>
          <a:prstGeom prst="rect">
            <a:avLst/>
          </a:prstGeom>
        </p:spPr>
        <p:txBody>
          <a:bodyPr wrap="square">
            <a:spAutoFit/>
          </a:bodyPr>
          <a:lstStyle/>
          <a:p>
            <a:pPr rtl="1"/>
            <a:r>
              <a:rPr lang="en-US" sz="2400" b="1" dirty="0"/>
              <a:t>5- Fraud, Criminal Activities, and Employee Credit Mismanagement: </a:t>
            </a:r>
            <a:endParaRPr lang="ar-DZ" sz="2400" b="1" dirty="0" smtClean="0"/>
          </a:p>
          <a:p>
            <a:pPr rtl="1"/>
            <a:r>
              <a:rPr lang="en-US" sz="2400" b="1" dirty="0" smtClean="0"/>
              <a:t>6- </a:t>
            </a:r>
            <a:r>
              <a:rPr lang="en-US" sz="2400" b="1" dirty="0"/>
              <a:t>Damages to the Branches of the Organization Abroad (terrorist activities, kidnapping of key personnel in the organization).The person responsible for risk management has several sources to identify the potential losses, whether small or large. Through visits to various departments of the organization and monitoring them, the risk manager can recognize potential losses that these departments may </a:t>
            </a:r>
            <a:r>
              <a:rPr lang="en-US" sz="2400" b="1" dirty="0" err="1"/>
              <a:t>face.Additionally</a:t>
            </a:r>
            <a:r>
              <a:rPr lang="en-US" sz="2400" b="1" dirty="0"/>
              <a:t>, by requesting the completion of risk analysis forms, the manager can uncover hidden loss possibilities. The risk manager can also review work and production flow diagrams to identify obstacles that may lead to significant losses. Furthermore, reviewing financial statements helps identify assets that need protection. Finally, analyzing past loss data is a valuable source of information to recognize potential future losses the organization might encounter.</a:t>
            </a:r>
            <a:endParaRPr lang="ar-DZ" sz="2400" b="1" dirty="0"/>
          </a:p>
        </p:txBody>
      </p:sp>
      <p:sp>
        <p:nvSpPr>
          <p:cNvPr id="8" name="عنصر نائب للمحتوى 2">
            <a:extLst>
              <a:ext uri="{FF2B5EF4-FFF2-40B4-BE49-F238E27FC236}">
                <a16:creationId xmlns:a16="http://schemas.microsoft.com/office/drawing/2014/main" id="{E7711E44-D34C-46ED-AC48-2B07D9942F64}"/>
              </a:ext>
            </a:extLst>
          </p:cNvPr>
          <p:cNvSpPr txBox="1">
            <a:spLocks/>
          </p:cNvSpPr>
          <p:nvPr/>
        </p:nvSpPr>
        <p:spPr>
          <a:xfrm>
            <a:off x="600974" y="2197291"/>
            <a:ext cx="11542728" cy="208810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r" rtl="1">
              <a:buNone/>
            </a:pPr>
            <a:endParaRPr lang="ar-DZ" sz="2400" dirty="0" smtClean="0"/>
          </a:p>
          <a:p>
            <a:pPr marL="0" lvl="0" indent="0" algn="r" rtl="1">
              <a:buNone/>
            </a:pPr>
            <a:endParaRPr lang="ar-DZ" sz="2400" dirty="0" smtClean="0">
              <a:solidFill>
                <a:schemeClr val="bg1"/>
              </a:solidFill>
            </a:endParaRPr>
          </a:p>
          <a:p>
            <a:pPr marL="0" lvl="0" indent="0" algn="r" rtl="1">
              <a:buNone/>
            </a:pPr>
            <a:endParaRPr lang="ar-DZ" sz="2400" dirty="0">
              <a:solidFill>
                <a:schemeClr val="bg1"/>
              </a:solidFill>
            </a:endParaRPr>
          </a:p>
          <a:p>
            <a:pPr marL="0" lvl="0" indent="0" algn="r" rtl="1">
              <a:buNone/>
            </a:pPr>
            <a:endParaRPr lang="ar-DZ" sz="2400" dirty="0" smtClean="0">
              <a:solidFill>
                <a:schemeClr val="bg1"/>
              </a:solidFill>
            </a:endParaRPr>
          </a:p>
          <a:p>
            <a:pPr marL="0" indent="0" algn="r" rtl="1">
              <a:buNone/>
            </a:pPr>
            <a:endParaRPr lang="ar-SA" sz="2400" dirty="0">
              <a:solidFill>
                <a:schemeClr val="bg1"/>
              </a:solidFill>
            </a:endParaRPr>
          </a:p>
          <a:p>
            <a:pPr marL="0" indent="0" algn="r" rtl="1">
              <a:buNone/>
            </a:pPr>
            <a:endParaRPr lang="en-US" sz="2400" dirty="0"/>
          </a:p>
          <a:p>
            <a:pPr marL="0" indent="0" algn="r" rtl="1">
              <a:buNone/>
            </a:pPr>
            <a:endParaRPr lang="ar-SA" dirty="0"/>
          </a:p>
          <a:p>
            <a:pPr marL="0" indent="0" algn="r" rtl="1">
              <a:buNone/>
            </a:pPr>
            <a:endParaRPr lang="ar-SA" sz="2400" dirty="0">
              <a:solidFill>
                <a:schemeClr val="bg1"/>
              </a:solidFill>
            </a:endParaRPr>
          </a:p>
          <a:p>
            <a:pPr marL="0" indent="0" algn="r" rtl="1">
              <a:buNone/>
            </a:pPr>
            <a:endParaRPr lang="ar-DZ" sz="2400" dirty="0" smtClean="0">
              <a:solidFill>
                <a:srgbClr val="FFFFFF"/>
              </a:solidFill>
            </a:endParaRPr>
          </a:p>
          <a:p>
            <a:pPr marL="0" indent="0" algn="r" rtl="1">
              <a:buNone/>
            </a:pPr>
            <a:endParaRPr lang="en-US" sz="2400" dirty="0" smtClean="0"/>
          </a:p>
          <a:p>
            <a:pPr marL="0" indent="0" algn="r" rtl="1">
              <a:buFont typeface="Arial" panose="020B0604020202020204" pitchFamily="34" charset="0"/>
              <a:buNone/>
            </a:pPr>
            <a:endParaRPr lang="ar-SA" sz="1700" dirty="0"/>
          </a:p>
        </p:txBody>
      </p:sp>
      <p:sp>
        <p:nvSpPr>
          <p:cNvPr id="2" name="Rectangle 1"/>
          <p:cNvSpPr/>
          <p:nvPr/>
        </p:nvSpPr>
        <p:spPr>
          <a:xfrm>
            <a:off x="127643" y="1834166"/>
            <a:ext cx="11936712" cy="769441"/>
          </a:xfrm>
          <a:prstGeom prst="rect">
            <a:avLst/>
          </a:prstGeom>
        </p:spPr>
        <p:txBody>
          <a:bodyPr wrap="square">
            <a:spAutoFit/>
          </a:bodyPr>
          <a:lstStyle/>
          <a:p>
            <a:pPr lvl="0" algn="r" rtl="1"/>
            <a:endParaRPr lang="ar-DZ" sz="2400" b="1" dirty="0">
              <a:solidFill>
                <a:schemeClr val="bg1"/>
              </a:solidFill>
            </a:endParaRPr>
          </a:p>
          <a:p>
            <a:pPr lvl="0" algn="r" rtl="1"/>
            <a:r>
              <a:rPr lang="ar-SA" sz="2000" dirty="0" smtClean="0"/>
              <a:t> </a:t>
            </a:r>
            <a:endParaRPr lang="en-US" sz="2000" dirty="0"/>
          </a:p>
        </p:txBody>
      </p:sp>
      <p:sp>
        <p:nvSpPr>
          <p:cNvPr id="9" name="Titre 3"/>
          <p:cNvSpPr>
            <a:spLocks noGrp="1"/>
          </p:cNvSpPr>
          <p:nvPr>
            <p:ph type="title"/>
          </p:nvPr>
        </p:nvSpPr>
        <p:spPr>
          <a:xfrm>
            <a:off x="680321" y="753228"/>
            <a:ext cx="9613861" cy="1080938"/>
          </a:xfrm>
        </p:spPr>
        <p:txBody>
          <a:bodyPr/>
          <a:lstStyle/>
          <a:p>
            <a:pPr algn="ctr"/>
            <a:r>
              <a:rPr lang="en-US" dirty="0"/>
              <a:t>Management, Evaluation, Measurement, and Mitigation of Insurable Risks.</a:t>
            </a:r>
            <a:endParaRPr lang="fr-FR" dirty="0"/>
          </a:p>
        </p:txBody>
      </p:sp>
      <p:sp>
        <p:nvSpPr>
          <p:cNvPr id="10" name="Rectangle 9"/>
          <p:cNvSpPr/>
          <p:nvPr/>
        </p:nvSpPr>
        <p:spPr>
          <a:xfrm>
            <a:off x="10663220" y="1109031"/>
            <a:ext cx="1552028" cy="707886"/>
          </a:xfrm>
          <a:prstGeom prst="rect">
            <a:avLst/>
          </a:prstGeom>
        </p:spPr>
        <p:txBody>
          <a:bodyPr wrap="none">
            <a:spAutoFit/>
          </a:bodyPr>
          <a:lstStyle/>
          <a:p>
            <a:pPr algn="ctr" rtl="1"/>
            <a:r>
              <a:rPr lang="fr-FR" sz="2000" b="1" dirty="0"/>
              <a:t>The </a:t>
            </a:r>
            <a:r>
              <a:rPr lang="fr-FR" sz="2000" b="1" dirty="0" err="1"/>
              <a:t>Eighth</a:t>
            </a:r>
            <a:r>
              <a:rPr lang="fr-FR" sz="2000" b="1" dirty="0"/>
              <a:t> </a:t>
            </a:r>
            <a:endParaRPr lang="ar-DZ" sz="2000" b="1" dirty="0" smtClean="0"/>
          </a:p>
          <a:p>
            <a:pPr algn="ctr" rtl="1"/>
            <a:r>
              <a:rPr lang="fr-FR" sz="2000" b="1" dirty="0" smtClean="0"/>
              <a:t>Topic</a:t>
            </a:r>
            <a:endParaRPr lang="fr-FR" sz="2000" b="1" dirty="0">
              <a:solidFill>
                <a:schemeClr val="bg1"/>
              </a:solidFill>
            </a:endParaRPr>
          </a:p>
        </p:txBody>
      </p:sp>
    </p:spTree>
    <p:extLst>
      <p:ext uri="{BB962C8B-B14F-4D97-AF65-F5344CB8AC3E}">
        <p14:creationId xmlns:p14="http://schemas.microsoft.com/office/powerpoint/2010/main" val="224102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3231</TotalTime>
  <Words>2692</Words>
  <Application>Microsoft Office PowerPoint</Application>
  <PresentationFormat>Grand écran</PresentationFormat>
  <Paragraphs>513</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Times New Roman</vt:lpstr>
      <vt:lpstr>Trebuchet MS</vt:lpstr>
      <vt:lpstr>Wingdings</vt:lpstr>
      <vt:lpstr>Berlin</vt:lpstr>
      <vt:lpstr>محاضرات في مقياس اقتصاديات التأمينات  Insurance Economics </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Management, Evaluation, Measurement, and Mitigation of Insurable Risks.</vt:lpstr>
      <vt:lpstr>المحور الثامن  : تسيير و تقييم و قياس و مواجهة المخاطر القابلة للتأمين </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lpstr>Principles and Methods of Determining Insurance Premiums and Amounts (Insurance Services Pricing(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في مقياس إقتصاديات التأمين</dc:title>
  <dc:creator>LENOVO</dc:creator>
  <cp:lastModifiedBy>LENOVO</cp:lastModifiedBy>
  <cp:revision>203</cp:revision>
  <dcterms:created xsi:type="dcterms:W3CDTF">2024-09-30T10:21:00Z</dcterms:created>
  <dcterms:modified xsi:type="dcterms:W3CDTF">2025-02-12T22:58:45Z</dcterms:modified>
</cp:coreProperties>
</file>