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slideLayout" Target="../slideLayouts/slideLayout12.xml"/><Relationship Id="rId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slideLayout" Target="../slideLayouts/slideLayout15.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slideLayout" Target="../slideLayouts/slideLayout17.xml"/><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slideLayout" Target="../slideLayouts/slideLayout4.xml"/><Relationship Id="rId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6.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1546622"/>
            <a:ext cx="7468553" cy="1408033"/>
          </a:xfrm>
          <a:prstGeom prst="rect">
            <a:avLst/>
          </a:prstGeom>
          <a:noFill/>
          <a:ln/>
        </p:spPr>
        <p:txBody>
          <a:bodyPr wrap="squar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Strategic Marketing Planning for Non-Profit Organizations</a:t>
            </a:r>
            <a:endParaRPr lang="en-US" sz="4400" dirty="0"/>
          </a:p>
        </p:txBody>
      </p:sp>
      <p:sp>
        <p:nvSpPr>
          <p:cNvPr id="4" name="Text 1"/>
          <p:cNvSpPr/>
          <p:nvPr/>
        </p:nvSpPr>
        <p:spPr>
          <a:xfrm>
            <a:off x="6324124" y="3313628"/>
            <a:ext cx="7468553" cy="268116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Non-profit organizations are constantly looking for ways to increase their exposure and funding to enhance the effectiveness and outcomes of their programs. Adopting for-profit marketing principles and approaches has proven quite effective in increasing the mission-based work of non-profit organizations. Successful marketing has the potential to be a strategic weapon for transformation that enables an organization to achieve its mission and maximize its impact.</a:t>
            </a:r>
            <a:endParaRPr lang="en-US" sz="1850" dirty="0"/>
          </a:p>
        </p:txBody>
      </p:sp>
      <p:sp>
        <p:nvSpPr>
          <p:cNvPr id="5" name="Shape 2"/>
          <p:cNvSpPr/>
          <p:nvPr/>
        </p:nvSpPr>
        <p:spPr>
          <a:xfrm>
            <a:off x="6324124" y="6281857"/>
            <a:ext cx="382905" cy="382905"/>
          </a:xfrm>
          <a:prstGeom prst="roundRect">
            <a:avLst>
              <a:gd name="adj" fmla="val 23878209"/>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6331744" y="6289477"/>
            <a:ext cx="367665" cy="367665"/>
          </a:xfrm>
          <a:prstGeom prst="rect">
            <a:avLst/>
          </a:prstGeom>
        </p:spPr>
      </p:pic>
      <p:sp>
        <p:nvSpPr>
          <p:cNvPr id="7" name="Text 3"/>
          <p:cNvSpPr/>
          <p:nvPr/>
        </p:nvSpPr>
        <p:spPr>
          <a:xfrm>
            <a:off x="6826687" y="6263997"/>
            <a:ext cx="1832491" cy="418862"/>
          </a:xfrm>
          <a:prstGeom prst="rect">
            <a:avLst/>
          </a:prstGeom>
          <a:noFill/>
          <a:ln/>
        </p:spPr>
        <p:txBody>
          <a:bodyPr wrap="none" lIns="0" tIns="0" rIns="0" bIns="0" rtlCol="0" anchor="t"/>
          <a:lstStyle/>
          <a:p>
            <a:pPr algn="l" indent="0" marL="0">
              <a:lnSpc>
                <a:spcPts val="3250"/>
              </a:lnSpc>
              <a:buNone/>
            </a:pPr>
            <a:r>
              <a:rPr lang="en-US" sz="2350" b="1" spc="-38" kern="0" dirty="0">
                <a:solidFill>
                  <a:srgbClr val="272525"/>
                </a:solidFill>
                <a:latin typeface="Source Sans Pro Bold" pitchFamily="34" charset="0"/>
                <a:ea typeface="Source Sans Pro Bold" pitchFamily="34" charset="-122"/>
                <a:cs typeface="Source Sans Pro Bold" pitchFamily="34" charset="-120"/>
              </a:rPr>
              <a:t>by Djazia CHIB</a:t>
            </a:r>
            <a:endParaRPr lang="en-US" sz="2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31652" y="655320"/>
            <a:ext cx="10013275" cy="698897"/>
          </a:xfrm>
          <a:prstGeom prst="rect">
            <a:avLst/>
          </a:prstGeom>
          <a:noFill/>
          <a:ln/>
        </p:spPr>
        <p:txBody>
          <a:bodyPr wrap="none" lIns="0" tIns="0" rIns="0" bIns="0" rtlCol="0" anchor="t"/>
          <a:lstStyle/>
          <a:p>
            <a:pPr algn="l" indent="0" marL="0">
              <a:lnSpc>
                <a:spcPts val="5500"/>
              </a:lnSpc>
              <a:buNone/>
            </a:pPr>
            <a:r>
              <a:rPr lang="en-US" sz="4400" spc="-88" kern="0" dirty="0">
                <a:solidFill>
                  <a:srgbClr val="000000"/>
                </a:solidFill>
                <a:latin typeface="Source Serif Pro Semi Bold" pitchFamily="34" charset="0"/>
                <a:ea typeface="Source Serif Pro Semi Bold" pitchFamily="34" charset="-122"/>
                <a:cs typeface="Source Serif Pro Semi Bold" pitchFamily="34" charset="-120"/>
              </a:rPr>
              <a:t>Positioning and Differentiation Strategies</a:t>
            </a:r>
            <a:endParaRPr lang="en-US" sz="4400" dirty="0"/>
          </a:p>
        </p:txBody>
      </p:sp>
      <p:sp>
        <p:nvSpPr>
          <p:cNvPr id="3" name="Shape 1"/>
          <p:cNvSpPr/>
          <p:nvPr/>
        </p:nvSpPr>
        <p:spPr>
          <a:xfrm>
            <a:off x="831652" y="1829395"/>
            <a:ext cx="1620798" cy="1347192"/>
          </a:xfrm>
          <a:prstGeom prst="roundRect">
            <a:avLst>
              <a:gd name="adj" fmla="val 7408"/>
            </a:avLst>
          </a:prstGeom>
          <a:solidFill>
            <a:srgbClr val="F0D4F7"/>
          </a:solidFill>
          <a:ln w="7620">
            <a:solidFill>
              <a:srgbClr val="D6BADD"/>
            </a:solidFill>
            <a:prstDash val="solid"/>
          </a:ln>
        </p:spPr>
      </p:sp>
      <p:sp>
        <p:nvSpPr>
          <p:cNvPr id="4" name="Text 2"/>
          <p:cNvSpPr/>
          <p:nvPr/>
        </p:nvSpPr>
        <p:spPr>
          <a:xfrm>
            <a:off x="1474946" y="2294096"/>
            <a:ext cx="334089" cy="417671"/>
          </a:xfrm>
          <a:prstGeom prst="rect">
            <a:avLst/>
          </a:prstGeom>
          <a:noFill/>
          <a:ln/>
        </p:spPr>
        <p:txBody>
          <a:bodyPr wrap="none" lIns="0" tIns="0" rIns="0" bIns="0" rtlCol="0" anchor="t"/>
          <a:lstStyle/>
          <a:p>
            <a:pPr algn="ctr" indent="0" marL="0">
              <a:lnSpc>
                <a:spcPts val="4200"/>
              </a:lnSpc>
              <a:buNone/>
            </a:pPr>
            <a:r>
              <a:rPr lang="en-US" sz="2600" spc="-47"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600" dirty="0"/>
          </a:p>
        </p:txBody>
      </p:sp>
      <p:sp>
        <p:nvSpPr>
          <p:cNvPr id="5" name="Text 3"/>
          <p:cNvSpPr/>
          <p:nvPr/>
        </p:nvSpPr>
        <p:spPr>
          <a:xfrm>
            <a:off x="2689979" y="2066925"/>
            <a:ext cx="3085624" cy="349448"/>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Unique Value Proposition</a:t>
            </a:r>
            <a:endParaRPr lang="en-US" sz="2200" dirty="0"/>
          </a:p>
        </p:txBody>
      </p:sp>
      <p:sp>
        <p:nvSpPr>
          <p:cNvPr id="6" name="Text 4"/>
          <p:cNvSpPr/>
          <p:nvPr/>
        </p:nvSpPr>
        <p:spPr>
          <a:xfrm>
            <a:off x="2689979" y="2558891"/>
            <a:ext cx="5635109" cy="380167"/>
          </a:xfrm>
          <a:prstGeom prst="rect">
            <a:avLst/>
          </a:prstGeom>
          <a:noFill/>
          <a:ln/>
        </p:spPr>
        <p:txBody>
          <a:bodyPr wrap="none" lIns="0" tIns="0" rIns="0" bIns="0" rtlCol="0" anchor="t"/>
          <a:lstStyle/>
          <a:p>
            <a:pPr algn="l" indent="0" marL="0">
              <a:lnSpc>
                <a:spcPts val="2950"/>
              </a:lnSpc>
              <a:buNone/>
            </a:pPr>
            <a:r>
              <a:rPr lang="en-US" sz="1850" spc="-37" kern="0" dirty="0">
                <a:solidFill>
                  <a:srgbClr val="272525"/>
                </a:solidFill>
                <a:latin typeface="Source Sans Pro" pitchFamily="34" charset="0"/>
                <a:ea typeface="Source Sans Pro" pitchFamily="34" charset="-122"/>
                <a:cs typeface="Source Sans Pro" pitchFamily="34" charset="-120"/>
              </a:rPr>
              <a:t>Clearly communicate what makes your organization distinct</a:t>
            </a:r>
            <a:endParaRPr lang="en-US" sz="1850" dirty="0"/>
          </a:p>
        </p:txBody>
      </p:sp>
      <p:sp>
        <p:nvSpPr>
          <p:cNvPr id="7" name="Shape 5"/>
          <p:cNvSpPr/>
          <p:nvPr/>
        </p:nvSpPr>
        <p:spPr>
          <a:xfrm>
            <a:off x="2571155" y="3161348"/>
            <a:ext cx="11108888" cy="15240"/>
          </a:xfrm>
          <a:prstGeom prst="roundRect">
            <a:avLst>
              <a:gd name="adj" fmla="val 654858"/>
            </a:avLst>
          </a:prstGeom>
          <a:solidFill>
            <a:srgbClr val="D6BADD"/>
          </a:solidFill>
          <a:ln/>
        </p:spPr>
      </p:sp>
      <p:sp>
        <p:nvSpPr>
          <p:cNvPr id="8" name="Shape 6"/>
          <p:cNvSpPr/>
          <p:nvPr/>
        </p:nvSpPr>
        <p:spPr>
          <a:xfrm>
            <a:off x="831652" y="3295293"/>
            <a:ext cx="3241715" cy="1347192"/>
          </a:xfrm>
          <a:prstGeom prst="roundRect">
            <a:avLst>
              <a:gd name="adj" fmla="val 7408"/>
            </a:avLst>
          </a:prstGeom>
          <a:solidFill>
            <a:srgbClr val="F0D4F7"/>
          </a:solidFill>
          <a:ln w="7620">
            <a:solidFill>
              <a:srgbClr val="D6BADD"/>
            </a:solidFill>
            <a:prstDash val="solid"/>
          </a:ln>
        </p:spPr>
      </p:sp>
      <p:sp>
        <p:nvSpPr>
          <p:cNvPr id="9" name="Text 7"/>
          <p:cNvSpPr/>
          <p:nvPr/>
        </p:nvSpPr>
        <p:spPr>
          <a:xfrm>
            <a:off x="2285405" y="3759994"/>
            <a:ext cx="334089" cy="417671"/>
          </a:xfrm>
          <a:prstGeom prst="rect">
            <a:avLst/>
          </a:prstGeom>
          <a:noFill/>
          <a:ln/>
        </p:spPr>
        <p:txBody>
          <a:bodyPr wrap="none" lIns="0" tIns="0" rIns="0" bIns="0" rtlCol="0" anchor="t"/>
          <a:lstStyle/>
          <a:p>
            <a:pPr algn="ctr" indent="0" marL="0">
              <a:lnSpc>
                <a:spcPts val="4200"/>
              </a:lnSpc>
              <a:buNone/>
            </a:pPr>
            <a:r>
              <a:rPr lang="en-US" sz="2600" spc="-47"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600" dirty="0"/>
          </a:p>
        </p:txBody>
      </p:sp>
      <p:sp>
        <p:nvSpPr>
          <p:cNvPr id="10" name="Text 8"/>
          <p:cNvSpPr/>
          <p:nvPr/>
        </p:nvSpPr>
        <p:spPr>
          <a:xfrm>
            <a:off x="4310896" y="3532823"/>
            <a:ext cx="2795468" cy="349448"/>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Service Focus</a:t>
            </a:r>
            <a:endParaRPr lang="en-US" sz="2200" dirty="0"/>
          </a:p>
        </p:txBody>
      </p:sp>
      <p:sp>
        <p:nvSpPr>
          <p:cNvPr id="11" name="Text 9"/>
          <p:cNvSpPr/>
          <p:nvPr/>
        </p:nvSpPr>
        <p:spPr>
          <a:xfrm>
            <a:off x="4310896" y="4024789"/>
            <a:ext cx="4855250" cy="380167"/>
          </a:xfrm>
          <a:prstGeom prst="rect">
            <a:avLst/>
          </a:prstGeom>
          <a:noFill/>
          <a:ln/>
        </p:spPr>
        <p:txBody>
          <a:bodyPr wrap="none" lIns="0" tIns="0" rIns="0" bIns="0" rtlCol="0" anchor="t"/>
          <a:lstStyle/>
          <a:p>
            <a:pPr algn="l" indent="0" marL="0">
              <a:lnSpc>
                <a:spcPts val="2950"/>
              </a:lnSpc>
              <a:buNone/>
            </a:pPr>
            <a:r>
              <a:rPr lang="en-US" sz="1850" spc="-37" kern="0" dirty="0">
                <a:solidFill>
                  <a:srgbClr val="272525"/>
                </a:solidFill>
                <a:latin typeface="Source Sans Pro" pitchFamily="34" charset="0"/>
                <a:ea typeface="Source Sans Pro" pitchFamily="34" charset="-122"/>
                <a:cs typeface="Source Sans Pro" pitchFamily="34" charset="-120"/>
              </a:rPr>
              <a:t>Highlight specialized programs or delivery methods</a:t>
            </a:r>
            <a:endParaRPr lang="en-US" sz="1850" dirty="0"/>
          </a:p>
        </p:txBody>
      </p:sp>
      <p:sp>
        <p:nvSpPr>
          <p:cNvPr id="12" name="Shape 10"/>
          <p:cNvSpPr/>
          <p:nvPr/>
        </p:nvSpPr>
        <p:spPr>
          <a:xfrm>
            <a:off x="4192072" y="4627245"/>
            <a:ext cx="9487972" cy="15240"/>
          </a:xfrm>
          <a:prstGeom prst="roundRect">
            <a:avLst>
              <a:gd name="adj" fmla="val 654858"/>
            </a:avLst>
          </a:prstGeom>
          <a:solidFill>
            <a:srgbClr val="D6BADD"/>
          </a:solidFill>
          <a:ln/>
        </p:spPr>
      </p:sp>
      <p:sp>
        <p:nvSpPr>
          <p:cNvPr id="13" name="Shape 11"/>
          <p:cNvSpPr/>
          <p:nvPr/>
        </p:nvSpPr>
        <p:spPr>
          <a:xfrm>
            <a:off x="831652" y="4761190"/>
            <a:ext cx="4862632" cy="1347192"/>
          </a:xfrm>
          <a:prstGeom prst="roundRect">
            <a:avLst>
              <a:gd name="adj" fmla="val 7408"/>
            </a:avLst>
          </a:prstGeom>
          <a:solidFill>
            <a:srgbClr val="F0D4F7"/>
          </a:solidFill>
          <a:ln w="7620">
            <a:solidFill>
              <a:srgbClr val="D6BADD"/>
            </a:solidFill>
            <a:prstDash val="solid"/>
          </a:ln>
        </p:spPr>
      </p:sp>
      <p:sp>
        <p:nvSpPr>
          <p:cNvPr id="14" name="Text 12"/>
          <p:cNvSpPr/>
          <p:nvPr/>
        </p:nvSpPr>
        <p:spPr>
          <a:xfrm>
            <a:off x="3095863" y="5225891"/>
            <a:ext cx="334089" cy="417671"/>
          </a:xfrm>
          <a:prstGeom prst="rect">
            <a:avLst/>
          </a:prstGeom>
          <a:noFill/>
          <a:ln/>
        </p:spPr>
        <p:txBody>
          <a:bodyPr wrap="none" lIns="0" tIns="0" rIns="0" bIns="0" rtlCol="0" anchor="t"/>
          <a:lstStyle/>
          <a:p>
            <a:pPr algn="ctr" indent="0" marL="0">
              <a:lnSpc>
                <a:spcPts val="4200"/>
              </a:lnSpc>
              <a:buNone/>
            </a:pPr>
            <a:r>
              <a:rPr lang="en-US" sz="2600" spc="-47"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600" dirty="0"/>
          </a:p>
        </p:txBody>
      </p:sp>
      <p:sp>
        <p:nvSpPr>
          <p:cNvPr id="15" name="Text 13"/>
          <p:cNvSpPr/>
          <p:nvPr/>
        </p:nvSpPr>
        <p:spPr>
          <a:xfrm>
            <a:off x="5931813" y="4998720"/>
            <a:ext cx="2795468" cy="349448"/>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Impact Emphasis</a:t>
            </a:r>
            <a:endParaRPr lang="en-US" sz="2200" dirty="0"/>
          </a:p>
        </p:txBody>
      </p:sp>
      <p:sp>
        <p:nvSpPr>
          <p:cNvPr id="16" name="Text 14"/>
          <p:cNvSpPr/>
          <p:nvPr/>
        </p:nvSpPr>
        <p:spPr>
          <a:xfrm>
            <a:off x="5931813" y="5490686"/>
            <a:ext cx="5457230" cy="380167"/>
          </a:xfrm>
          <a:prstGeom prst="rect">
            <a:avLst/>
          </a:prstGeom>
          <a:noFill/>
          <a:ln/>
        </p:spPr>
        <p:txBody>
          <a:bodyPr wrap="none" lIns="0" tIns="0" rIns="0" bIns="0" rtlCol="0" anchor="t"/>
          <a:lstStyle/>
          <a:p>
            <a:pPr algn="l" indent="0" marL="0">
              <a:lnSpc>
                <a:spcPts val="2950"/>
              </a:lnSpc>
              <a:buNone/>
            </a:pPr>
            <a:r>
              <a:rPr lang="en-US" sz="1850" spc="-37" kern="0" dirty="0">
                <a:solidFill>
                  <a:srgbClr val="272525"/>
                </a:solidFill>
                <a:latin typeface="Source Sans Pro" pitchFamily="34" charset="0"/>
                <a:ea typeface="Source Sans Pro" pitchFamily="34" charset="-122"/>
                <a:cs typeface="Source Sans Pro" pitchFamily="34" charset="-120"/>
              </a:rPr>
              <a:t>Showcase measurable outcomes and community benefits</a:t>
            </a:r>
            <a:endParaRPr lang="en-US" sz="1850" dirty="0"/>
          </a:p>
        </p:txBody>
      </p:sp>
      <p:sp>
        <p:nvSpPr>
          <p:cNvPr id="17" name="Shape 15"/>
          <p:cNvSpPr/>
          <p:nvPr/>
        </p:nvSpPr>
        <p:spPr>
          <a:xfrm>
            <a:off x="5812988" y="6093142"/>
            <a:ext cx="7867055" cy="15240"/>
          </a:xfrm>
          <a:prstGeom prst="roundRect">
            <a:avLst>
              <a:gd name="adj" fmla="val 654858"/>
            </a:avLst>
          </a:prstGeom>
          <a:solidFill>
            <a:srgbClr val="D6BADD"/>
          </a:solidFill>
          <a:ln/>
        </p:spPr>
      </p:sp>
      <p:sp>
        <p:nvSpPr>
          <p:cNvPr id="18" name="Shape 16"/>
          <p:cNvSpPr/>
          <p:nvPr/>
        </p:nvSpPr>
        <p:spPr>
          <a:xfrm>
            <a:off x="831652" y="6227088"/>
            <a:ext cx="6483548" cy="1347192"/>
          </a:xfrm>
          <a:prstGeom prst="roundRect">
            <a:avLst>
              <a:gd name="adj" fmla="val 7408"/>
            </a:avLst>
          </a:prstGeom>
          <a:solidFill>
            <a:srgbClr val="F0D4F7"/>
          </a:solidFill>
          <a:ln w="7620">
            <a:solidFill>
              <a:srgbClr val="D6BADD"/>
            </a:solidFill>
            <a:prstDash val="solid"/>
          </a:ln>
        </p:spPr>
      </p:sp>
      <p:sp>
        <p:nvSpPr>
          <p:cNvPr id="19" name="Text 17"/>
          <p:cNvSpPr/>
          <p:nvPr/>
        </p:nvSpPr>
        <p:spPr>
          <a:xfrm>
            <a:off x="3906322" y="6691789"/>
            <a:ext cx="334089" cy="417671"/>
          </a:xfrm>
          <a:prstGeom prst="rect">
            <a:avLst/>
          </a:prstGeom>
          <a:noFill/>
          <a:ln/>
        </p:spPr>
        <p:txBody>
          <a:bodyPr wrap="none" lIns="0" tIns="0" rIns="0" bIns="0" rtlCol="0" anchor="t"/>
          <a:lstStyle/>
          <a:p>
            <a:pPr algn="ctr" indent="0" marL="0">
              <a:lnSpc>
                <a:spcPts val="4200"/>
              </a:lnSpc>
              <a:buNone/>
            </a:pPr>
            <a:r>
              <a:rPr lang="en-US" sz="2600" spc="-47" kern="0" dirty="0">
                <a:solidFill>
                  <a:srgbClr val="272525"/>
                </a:solidFill>
                <a:latin typeface="Source Serif Pro Semi Bold" pitchFamily="34" charset="0"/>
                <a:ea typeface="Source Serif Pro Semi Bold" pitchFamily="34" charset="-122"/>
                <a:cs typeface="Source Serif Pro Semi Bold" pitchFamily="34" charset="-120"/>
              </a:rPr>
              <a:t>4</a:t>
            </a:r>
            <a:endParaRPr lang="en-US" sz="2600" dirty="0"/>
          </a:p>
        </p:txBody>
      </p:sp>
      <p:sp>
        <p:nvSpPr>
          <p:cNvPr id="20" name="Text 18"/>
          <p:cNvSpPr/>
          <p:nvPr/>
        </p:nvSpPr>
        <p:spPr>
          <a:xfrm>
            <a:off x="7552730" y="6464618"/>
            <a:ext cx="2795468" cy="349448"/>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Brand Development</a:t>
            </a:r>
            <a:endParaRPr lang="en-US" sz="2200" dirty="0"/>
          </a:p>
        </p:txBody>
      </p:sp>
      <p:sp>
        <p:nvSpPr>
          <p:cNvPr id="21" name="Text 19"/>
          <p:cNvSpPr/>
          <p:nvPr/>
        </p:nvSpPr>
        <p:spPr>
          <a:xfrm>
            <a:off x="7552730" y="6956584"/>
            <a:ext cx="4739164" cy="380167"/>
          </a:xfrm>
          <a:prstGeom prst="rect">
            <a:avLst/>
          </a:prstGeom>
          <a:noFill/>
          <a:ln/>
        </p:spPr>
        <p:txBody>
          <a:bodyPr wrap="none" lIns="0" tIns="0" rIns="0" bIns="0" rtlCol="0" anchor="t"/>
          <a:lstStyle/>
          <a:p>
            <a:pPr algn="l" indent="0" marL="0">
              <a:lnSpc>
                <a:spcPts val="2950"/>
              </a:lnSpc>
              <a:buNone/>
            </a:pPr>
            <a:r>
              <a:rPr lang="en-US" sz="1850" spc="-37" kern="0" dirty="0">
                <a:solidFill>
                  <a:srgbClr val="272525"/>
                </a:solidFill>
                <a:latin typeface="Source Sans Pro" pitchFamily="34" charset="0"/>
                <a:ea typeface="Source Sans Pro" pitchFamily="34" charset="-122"/>
                <a:cs typeface="Source Sans Pro" pitchFamily="34" charset="-120"/>
              </a:rPr>
              <a:t>Create an emotional connection with stakeholders</a:t>
            </a:r>
            <a:endParaRPr lang="en-US" sz="18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777835"/>
            <a:ext cx="7393781"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Marketing Mix for Non-Profits</a:t>
            </a:r>
            <a:endParaRPr lang="en-US" sz="4400" dirty="0"/>
          </a:p>
        </p:txBody>
      </p:sp>
      <p:pic>
        <p:nvPicPr>
          <p:cNvPr id="4" name="Image 1" descr="preencoded.png">    </p:cNvPr>
          <p:cNvPicPr>
            <a:picLocks noChangeAspect="1"/>
          </p:cNvPicPr>
          <p:nvPr/>
        </p:nvPicPr>
        <p:blipFill>
          <a:blip r:embed="rId2"/>
          <a:stretch>
            <a:fillRect/>
          </a:stretch>
        </p:blipFill>
        <p:spPr>
          <a:xfrm>
            <a:off x="837724" y="1840825"/>
            <a:ext cx="562451" cy="562451"/>
          </a:xfrm>
          <a:prstGeom prst="rect">
            <a:avLst/>
          </a:prstGeom>
        </p:spPr>
      </p:pic>
      <p:sp>
        <p:nvSpPr>
          <p:cNvPr id="5" name="Text 1"/>
          <p:cNvSpPr/>
          <p:nvPr/>
        </p:nvSpPr>
        <p:spPr>
          <a:xfrm>
            <a:off x="837724" y="2642592"/>
            <a:ext cx="2250162"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Product/Service</a:t>
            </a:r>
            <a:endParaRPr lang="en-US" sz="2200" dirty="0"/>
          </a:p>
        </p:txBody>
      </p:sp>
      <p:sp>
        <p:nvSpPr>
          <p:cNvPr id="6" name="Text 2"/>
          <p:cNvSpPr/>
          <p:nvPr/>
        </p:nvSpPr>
        <p:spPr>
          <a:xfrm>
            <a:off x="837724" y="3138130"/>
            <a:ext cx="2250162" cy="1149072"/>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Programs and services offered to meet community needs</a:t>
            </a:r>
            <a:endParaRPr lang="en-US" sz="1850" dirty="0"/>
          </a:p>
        </p:txBody>
      </p:sp>
      <p:pic>
        <p:nvPicPr>
          <p:cNvPr id="7" name="Image 2" descr="preencoded.png">    </p:cNvPr>
          <p:cNvPicPr>
            <a:picLocks noChangeAspect="1"/>
          </p:cNvPicPr>
          <p:nvPr/>
        </p:nvPicPr>
        <p:blipFill>
          <a:blip r:embed="rId3"/>
          <a:stretch>
            <a:fillRect/>
          </a:stretch>
        </p:blipFill>
        <p:spPr>
          <a:xfrm>
            <a:off x="3446859" y="1840825"/>
            <a:ext cx="562451" cy="562451"/>
          </a:xfrm>
          <a:prstGeom prst="rect">
            <a:avLst/>
          </a:prstGeom>
        </p:spPr>
      </p:pic>
      <p:sp>
        <p:nvSpPr>
          <p:cNvPr id="8" name="Text 3"/>
          <p:cNvSpPr/>
          <p:nvPr/>
        </p:nvSpPr>
        <p:spPr>
          <a:xfrm>
            <a:off x="3446859" y="2642592"/>
            <a:ext cx="2250162"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Price</a:t>
            </a:r>
            <a:endParaRPr lang="en-US" sz="2200" dirty="0"/>
          </a:p>
        </p:txBody>
      </p:sp>
      <p:sp>
        <p:nvSpPr>
          <p:cNvPr id="9" name="Text 4"/>
          <p:cNvSpPr/>
          <p:nvPr/>
        </p:nvSpPr>
        <p:spPr>
          <a:xfrm>
            <a:off x="3446859" y="3138130"/>
            <a:ext cx="2250162" cy="1149072"/>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Fundraising strategies and donor expectations</a:t>
            </a:r>
            <a:endParaRPr lang="en-US" sz="1850" dirty="0"/>
          </a:p>
        </p:txBody>
      </p:sp>
      <p:pic>
        <p:nvPicPr>
          <p:cNvPr id="10" name="Image 3" descr="preencoded.png">    </p:cNvPr>
          <p:cNvPicPr>
            <a:picLocks noChangeAspect="1"/>
          </p:cNvPicPr>
          <p:nvPr/>
        </p:nvPicPr>
        <p:blipFill>
          <a:blip r:embed="rId4"/>
          <a:stretch>
            <a:fillRect/>
          </a:stretch>
        </p:blipFill>
        <p:spPr>
          <a:xfrm>
            <a:off x="6055995" y="1840825"/>
            <a:ext cx="562570" cy="562570"/>
          </a:xfrm>
          <a:prstGeom prst="rect">
            <a:avLst/>
          </a:prstGeom>
        </p:spPr>
      </p:pic>
      <p:sp>
        <p:nvSpPr>
          <p:cNvPr id="11" name="Text 5"/>
          <p:cNvSpPr/>
          <p:nvPr/>
        </p:nvSpPr>
        <p:spPr>
          <a:xfrm>
            <a:off x="6055995" y="2642711"/>
            <a:ext cx="2250281"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Promotion</a:t>
            </a:r>
            <a:endParaRPr lang="en-US" sz="2200" dirty="0"/>
          </a:p>
        </p:txBody>
      </p:sp>
      <p:sp>
        <p:nvSpPr>
          <p:cNvPr id="12" name="Text 6"/>
          <p:cNvSpPr/>
          <p:nvPr/>
        </p:nvSpPr>
        <p:spPr>
          <a:xfrm>
            <a:off x="6055995" y="3138249"/>
            <a:ext cx="2250281"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Communication and outreach efforts</a:t>
            </a:r>
            <a:endParaRPr lang="en-US" sz="1850" dirty="0"/>
          </a:p>
        </p:txBody>
      </p:sp>
      <p:pic>
        <p:nvPicPr>
          <p:cNvPr id="13" name="Image 4" descr="preencoded.png">    </p:cNvPr>
          <p:cNvPicPr>
            <a:picLocks noChangeAspect="1"/>
          </p:cNvPicPr>
          <p:nvPr/>
        </p:nvPicPr>
        <p:blipFill>
          <a:blip r:embed="rId5"/>
          <a:stretch>
            <a:fillRect/>
          </a:stretch>
        </p:blipFill>
        <p:spPr>
          <a:xfrm>
            <a:off x="837724" y="5005268"/>
            <a:ext cx="562451" cy="562451"/>
          </a:xfrm>
          <a:prstGeom prst="rect">
            <a:avLst/>
          </a:prstGeom>
        </p:spPr>
      </p:pic>
      <p:sp>
        <p:nvSpPr>
          <p:cNvPr id="14" name="Text 7"/>
          <p:cNvSpPr/>
          <p:nvPr/>
        </p:nvSpPr>
        <p:spPr>
          <a:xfrm>
            <a:off x="837724" y="5807035"/>
            <a:ext cx="2250162"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Place</a:t>
            </a:r>
            <a:endParaRPr lang="en-US" sz="2200" dirty="0"/>
          </a:p>
        </p:txBody>
      </p:sp>
      <p:sp>
        <p:nvSpPr>
          <p:cNvPr id="15" name="Text 8"/>
          <p:cNvSpPr/>
          <p:nvPr/>
        </p:nvSpPr>
        <p:spPr>
          <a:xfrm>
            <a:off x="837724" y="6302573"/>
            <a:ext cx="2250162" cy="1149072"/>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Service delivery channels and accessibility</a:t>
            </a:r>
            <a:endParaRPr lang="en-US" sz="18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39641"/>
          </a:xfrm>
          <a:prstGeom prst="rect">
            <a:avLst/>
          </a:prstGeom>
        </p:spPr>
      </p:pic>
      <p:sp>
        <p:nvSpPr>
          <p:cNvPr id="3" name="Text 0"/>
          <p:cNvSpPr/>
          <p:nvPr/>
        </p:nvSpPr>
        <p:spPr>
          <a:xfrm>
            <a:off x="795099" y="3464362"/>
            <a:ext cx="6108740" cy="668179"/>
          </a:xfrm>
          <a:prstGeom prst="rect">
            <a:avLst/>
          </a:prstGeom>
          <a:noFill/>
          <a:ln/>
        </p:spPr>
        <p:txBody>
          <a:bodyPr wrap="none" lIns="0" tIns="0" rIns="0" bIns="0" rtlCol="0" anchor="t"/>
          <a:lstStyle/>
          <a:p>
            <a:pPr algn="l" indent="0" marL="0">
              <a:lnSpc>
                <a:spcPts val="5250"/>
              </a:lnSpc>
              <a:buNone/>
            </a:pPr>
            <a:r>
              <a:rPr lang="en-US" sz="4200" spc="-84" kern="0" dirty="0">
                <a:solidFill>
                  <a:srgbClr val="000000"/>
                </a:solidFill>
                <a:latin typeface="Source Serif Pro Semi Bold" pitchFamily="34" charset="0"/>
                <a:ea typeface="Source Serif Pro Semi Bold" pitchFamily="34" charset="-122"/>
                <a:cs typeface="Source Serif Pro Semi Bold" pitchFamily="34" charset="-120"/>
              </a:rPr>
              <a:t>Product/Service Strategies</a:t>
            </a:r>
            <a:endParaRPr lang="en-US" sz="4200" dirty="0"/>
          </a:p>
        </p:txBody>
      </p:sp>
      <p:sp>
        <p:nvSpPr>
          <p:cNvPr id="4" name="Shape 1"/>
          <p:cNvSpPr/>
          <p:nvPr/>
        </p:nvSpPr>
        <p:spPr>
          <a:xfrm>
            <a:off x="795099" y="4728805"/>
            <a:ext cx="511135" cy="511135"/>
          </a:xfrm>
          <a:prstGeom prst="roundRect">
            <a:avLst>
              <a:gd name="adj" fmla="val 18667"/>
            </a:avLst>
          </a:prstGeom>
          <a:solidFill>
            <a:srgbClr val="F0D4F7"/>
          </a:solidFill>
          <a:ln w="7620">
            <a:solidFill>
              <a:srgbClr val="D6BADD"/>
            </a:solidFill>
            <a:prstDash val="solid"/>
          </a:ln>
        </p:spPr>
      </p:sp>
      <p:sp>
        <p:nvSpPr>
          <p:cNvPr id="5" name="Text 2"/>
          <p:cNvSpPr/>
          <p:nvPr/>
        </p:nvSpPr>
        <p:spPr>
          <a:xfrm>
            <a:off x="890290" y="4783872"/>
            <a:ext cx="320635" cy="400883"/>
          </a:xfrm>
          <a:prstGeom prst="rect">
            <a:avLst/>
          </a:prstGeom>
          <a:noFill/>
          <a:ln/>
        </p:spPr>
        <p:txBody>
          <a:bodyPr wrap="none" lIns="0" tIns="0" rIns="0" bIns="0" rtlCol="0" anchor="t"/>
          <a:lstStyle/>
          <a:p>
            <a:pPr algn="ctr" indent="0" marL="0">
              <a:lnSpc>
                <a:spcPts val="2500"/>
              </a:lnSpc>
              <a:buNone/>
            </a:pPr>
            <a:r>
              <a:rPr lang="en-US" sz="2500" spc="-51"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500" dirty="0"/>
          </a:p>
        </p:txBody>
      </p:sp>
      <p:sp>
        <p:nvSpPr>
          <p:cNvPr id="6" name="Text 3"/>
          <p:cNvSpPr/>
          <p:nvPr/>
        </p:nvSpPr>
        <p:spPr>
          <a:xfrm>
            <a:off x="1533406" y="4728805"/>
            <a:ext cx="2672596" cy="334089"/>
          </a:xfrm>
          <a:prstGeom prst="rect">
            <a:avLst/>
          </a:prstGeom>
          <a:noFill/>
          <a:ln/>
        </p:spPr>
        <p:txBody>
          <a:bodyPr wrap="none" lIns="0" tIns="0" rIns="0" bIns="0" rtlCol="0" anchor="t"/>
          <a:lstStyle/>
          <a:p>
            <a:pPr algn="l" indent="0" marL="0">
              <a:lnSpc>
                <a:spcPts val="2600"/>
              </a:lnSpc>
              <a:buNone/>
            </a:pPr>
            <a:r>
              <a:rPr lang="en-US" sz="2100" spc="-42" kern="0" dirty="0">
                <a:solidFill>
                  <a:srgbClr val="272525"/>
                </a:solidFill>
                <a:latin typeface="Source Serif Pro Semi Bold" pitchFamily="34" charset="0"/>
                <a:ea typeface="Source Serif Pro Semi Bold" pitchFamily="34" charset="-122"/>
                <a:cs typeface="Source Serif Pro Semi Bold" pitchFamily="34" charset="-120"/>
              </a:rPr>
              <a:t>Define Core Benefits</a:t>
            </a:r>
            <a:endParaRPr lang="en-US" sz="2100" dirty="0"/>
          </a:p>
        </p:txBody>
      </p:sp>
      <p:sp>
        <p:nvSpPr>
          <p:cNvPr id="7" name="Text 4"/>
          <p:cNvSpPr/>
          <p:nvPr/>
        </p:nvSpPr>
        <p:spPr>
          <a:xfrm>
            <a:off x="1533406" y="5199102"/>
            <a:ext cx="5668208" cy="726758"/>
          </a:xfrm>
          <a:prstGeom prst="rect">
            <a:avLst/>
          </a:prstGeom>
          <a:noFill/>
          <a:ln/>
        </p:spPr>
        <p:txBody>
          <a:bodyPr wrap="square" lIns="0" tIns="0" rIns="0" bIns="0" rtlCol="0" anchor="t"/>
          <a:lstStyle/>
          <a:p>
            <a:pPr algn="l" indent="0" marL="0">
              <a:lnSpc>
                <a:spcPts val="2850"/>
              </a:lnSpc>
              <a:buNone/>
            </a:pPr>
            <a:r>
              <a:rPr lang="en-US" sz="1750" spc="-36" kern="0" dirty="0">
                <a:solidFill>
                  <a:srgbClr val="272525"/>
                </a:solidFill>
                <a:latin typeface="Source Sans Pro" pitchFamily="34" charset="0"/>
                <a:ea typeface="Source Sans Pro" pitchFamily="34" charset="-122"/>
                <a:cs typeface="Source Sans Pro" pitchFamily="34" charset="-120"/>
              </a:rPr>
              <a:t>Clearly articulate the value your programs provide to beneficiaries</a:t>
            </a:r>
            <a:endParaRPr lang="en-US" sz="1750" dirty="0"/>
          </a:p>
        </p:txBody>
      </p:sp>
      <p:sp>
        <p:nvSpPr>
          <p:cNvPr id="8" name="Shape 5"/>
          <p:cNvSpPr/>
          <p:nvPr/>
        </p:nvSpPr>
        <p:spPr>
          <a:xfrm>
            <a:off x="7428786" y="4728805"/>
            <a:ext cx="511135" cy="511135"/>
          </a:xfrm>
          <a:prstGeom prst="roundRect">
            <a:avLst>
              <a:gd name="adj" fmla="val 18667"/>
            </a:avLst>
          </a:prstGeom>
          <a:solidFill>
            <a:srgbClr val="F0D4F7"/>
          </a:solidFill>
          <a:ln w="7620">
            <a:solidFill>
              <a:srgbClr val="D6BADD"/>
            </a:solidFill>
            <a:prstDash val="solid"/>
          </a:ln>
        </p:spPr>
      </p:sp>
      <p:sp>
        <p:nvSpPr>
          <p:cNvPr id="9" name="Text 6"/>
          <p:cNvSpPr/>
          <p:nvPr/>
        </p:nvSpPr>
        <p:spPr>
          <a:xfrm>
            <a:off x="7523976" y="4783872"/>
            <a:ext cx="320635" cy="400883"/>
          </a:xfrm>
          <a:prstGeom prst="rect">
            <a:avLst/>
          </a:prstGeom>
          <a:noFill/>
          <a:ln/>
        </p:spPr>
        <p:txBody>
          <a:bodyPr wrap="none" lIns="0" tIns="0" rIns="0" bIns="0" rtlCol="0" anchor="t"/>
          <a:lstStyle/>
          <a:p>
            <a:pPr algn="ctr" indent="0" marL="0">
              <a:lnSpc>
                <a:spcPts val="2500"/>
              </a:lnSpc>
              <a:buNone/>
            </a:pPr>
            <a:r>
              <a:rPr lang="en-US" sz="2500" spc="-51"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500" dirty="0"/>
          </a:p>
        </p:txBody>
      </p:sp>
      <p:sp>
        <p:nvSpPr>
          <p:cNvPr id="10" name="Text 7"/>
          <p:cNvSpPr/>
          <p:nvPr/>
        </p:nvSpPr>
        <p:spPr>
          <a:xfrm>
            <a:off x="8167092" y="4728805"/>
            <a:ext cx="2672596" cy="334089"/>
          </a:xfrm>
          <a:prstGeom prst="rect">
            <a:avLst/>
          </a:prstGeom>
          <a:noFill/>
          <a:ln/>
        </p:spPr>
        <p:txBody>
          <a:bodyPr wrap="none" lIns="0" tIns="0" rIns="0" bIns="0" rtlCol="0" anchor="t"/>
          <a:lstStyle/>
          <a:p>
            <a:pPr algn="l" indent="0" marL="0">
              <a:lnSpc>
                <a:spcPts val="2600"/>
              </a:lnSpc>
              <a:buNone/>
            </a:pPr>
            <a:r>
              <a:rPr lang="en-US" sz="2100" spc="-42" kern="0" dirty="0">
                <a:solidFill>
                  <a:srgbClr val="272525"/>
                </a:solidFill>
                <a:latin typeface="Source Serif Pro Semi Bold" pitchFamily="34" charset="0"/>
                <a:ea typeface="Source Serif Pro Semi Bold" pitchFamily="34" charset="-122"/>
                <a:cs typeface="Source Serif Pro Semi Bold" pitchFamily="34" charset="-120"/>
              </a:rPr>
              <a:t>Develop Service Line</a:t>
            </a:r>
            <a:endParaRPr lang="en-US" sz="2100" dirty="0"/>
          </a:p>
        </p:txBody>
      </p:sp>
      <p:sp>
        <p:nvSpPr>
          <p:cNvPr id="11" name="Text 8"/>
          <p:cNvSpPr/>
          <p:nvPr/>
        </p:nvSpPr>
        <p:spPr>
          <a:xfrm>
            <a:off x="8167092" y="5199102"/>
            <a:ext cx="5668208" cy="726758"/>
          </a:xfrm>
          <a:prstGeom prst="rect">
            <a:avLst/>
          </a:prstGeom>
          <a:noFill/>
          <a:ln/>
        </p:spPr>
        <p:txBody>
          <a:bodyPr wrap="square" lIns="0" tIns="0" rIns="0" bIns="0" rtlCol="0" anchor="t"/>
          <a:lstStyle/>
          <a:p>
            <a:pPr algn="l" indent="0" marL="0">
              <a:lnSpc>
                <a:spcPts val="2850"/>
              </a:lnSpc>
              <a:buNone/>
            </a:pPr>
            <a:r>
              <a:rPr lang="en-US" sz="1750" spc="-36" kern="0" dirty="0">
                <a:solidFill>
                  <a:srgbClr val="272525"/>
                </a:solidFill>
                <a:latin typeface="Source Sans Pro" pitchFamily="34" charset="0"/>
                <a:ea typeface="Source Sans Pro" pitchFamily="34" charset="-122"/>
                <a:cs typeface="Source Sans Pro" pitchFamily="34" charset="-120"/>
              </a:rPr>
              <a:t>Create a cohesive portfolio of programs that address community needs</a:t>
            </a:r>
            <a:endParaRPr lang="en-US" sz="1750" dirty="0"/>
          </a:p>
        </p:txBody>
      </p:sp>
      <p:sp>
        <p:nvSpPr>
          <p:cNvPr id="12" name="Shape 9"/>
          <p:cNvSpPr/>
          <p:nvPr/>
        </p:nvSpPr>
        <p:spPr>
          <a:xfrm>
            <a:off x="795099" y="6408539"/>
            <a:ext cx="511135" cy="511135"/>
          </a:xfrm>
          <a:prstGeom prst="roundRect">
            <a:avLst>
              <a:gd name="adj" fmla="val 18667"/>
            </a:avLst>
          </a:prstGeom>
          <a:solidFill>
            <a:srgbClr val="F0D4F7"/>
          </a:solidFill>
          <a:ln w="7620">
            <a:solidFill>
              <a:srgbClr val="D6BADD"/>
            </a:solidFill>
            <a:prstDash val="solid"/>
          </a:ln>
        </p:spPr>
      </p:sp>
      <p:sp>
        <p:nvSpPr>
          <p:cNvPr id="13" name="Text 10"/>
          <p:cNvSpPr/>
          <p:nvPr/>
        </p:nvSpPr>
        <p:spPr>
          <a:xfrm>
            <a:off x="890290" y="6463605"/>
            <a:ext cx="320635" cy="400883"/>
          </a:xfrm>
          <a:prstGeom prst="rect">
            <a:avLst/>
          </a:prstGeom>
          <a:noFill/>
          <a:ln/>
        </p:spPr>
        <p:txBody>
          <a:bodyPr wrap="none" lIns="0" tIns="0" rIns="0" bIns="0" rtlCol="0" anchor="t"/>
          <a:lstStyle/>
          <a:p>
            <a:pPr algn="ctr" indent="0" marL="0">
              <a:lnSpc>
                <a:spcPts val="2500"/>
              </a:lnSpc>
              <a:buNone/>
            </a:pPr>
            <a:r>
              <a:rPr lang="en-US" sz="2500" spc="-51"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500" dirty="0"/>
          </a:p>
        </p:txBody>
      </p:sp>
      <p:sp>
        <p:nvSpPr>
          <p:cNvPr id="14" name="Text 11"/>
          <p:cNvSpPr/>
          <p:nvPr/>
        </p:nvSpPr>
        <p:spPr>
          <a:xfrm>
            <a:off x="1533406" y="6408539"/>
            <a:ext cx="3075980" cy="334089"/>
          </a:xfrm>
          <a:prstGeom prst="rect">
            <a:avLst/>
          </a:prstGeom>
          <a:noFill/>
          <a:ln/>
        </p:spPr>
        <p:txBody>
          <a:bodyPr wrap="none" lIns="0" tIns="0" rIns="0" bIns="0" rtlCol="0" anchor="t"/>
          <a:lstStyle/>
          <a:p>
            <a:pPr algn="l" indent="0" marL="0">
              <a:lnSpc>
                <a:spcPts val="2600"/>
              </a:lnSpc>
              <a:buNone/>
            </a:pPr>
            <a:r>
              <a:rPr lang="en-US" sz="2100" spc="-42" kern="0" dirty="0">
                <a:solidFill>
                  <a:srgbClr val="272525"/>
                </a:solidFill>
                <a:latin typeface="Source Serif Pro Semi Bold" pitchFamily="34" charset="0"/>
                <a:ea typeface="Source Serif Pro Semi Bold" pitchFamily="34" charset="-122"/>
                <a:cs typeface="Source Serif Pro Semi Bold" pitchFamily="34" charset="-120"/>
              </a:rPr>
              <a:t>Design Service Experience</a:t>
            </a:r>
            <a:endParaRPr lang="en-US" sz="2100" dirty="0"/>
          </a:p>
        </p:txBody>
      </p:sp>
      <p:sp>
        <p:nvSpPr>
          <p:cNvPr id="15" name="Text 12"/>
          <p:cNvSpPr/>
          <p:nvPr/>
        </p:nvSpPr>
        <p:spPr>
          <a:xfrm>
            <a:off x="1533406" y="6878836"/>
            <a:ext cx="5668208" cy="726758"/>
          </a:xfrm>
          <a:prstGeom prst="rect">
            <a:avLst/>
          </a:prstGeom>
          <a:noFill/>
          <a:ln/>
        </p:spPr>
        <p:txBody>
          <a:bodyPr wrap="square" lIns="0" tIns="0" rIns="0" bIns="0" rtlCol="0" anchor="t"/>
          <a:lstStyle/>
          <a:p>
            <a:pPr algn="l" indent="0" marL="0">
              <a:lnSpc>
                <a:spcPts val="2850"/>
              </a:lnSpc>
              <a:buNone/>
            </a:pPr>
            <a:r>
              <a:rPr lang="en-US" sz="1750" spc="-36" kern="0" dirty="0">
                <a:solidFill>
                  <a:srgbClr val="272525"/>
                </a:solidFill>
                <a:latin typeface="Source Sans Pro" pitchFamily="34" charset="0"/>
                <a:ea typeface="Source Sans Pro" pitchFamily="34" charset="-122"/>
                <a:cs typeface="Source Sans Pro" pitchFamily="34" charset="-120"/>
              </a:rPr>
              <a:t>Ensure a positive and impactful interaction for program participants</a:t>
            </a:r>
            <a:endParaRPr lang="en-US" sz="1750" dirty="0"/>
          </a:p>
        </p:txBody>
      </p:sp>
      <p:sp>
        <p:nvSpPr>
          <p:cNvPr id="16" name="Shape 13"/>
          <p:cNvSpPr/>
          <p:nvPr/>
        </p:nvSpPr>
        <p:spPr>
          <a:xfrm>
            <a:off x="7428786" y="6408539"/>
            <a:ext cx="511135" cy="511135"/>
          </a:xfrm>
          <a:prstGeom prst="roundRect">
            <a:avLst>
              <a:gd name="adj" fmla="val 18667"/>
            </a:avLst>
          </a:prstGeom>
          <a:solidFill>
            <a:srgbClr val="F0D4F7"/>
          </a:solidFill>
          <a:ln w="7620">
            <a:solidFill>
              <a:srgbClr val="D6BADD"/>
            </a:solidFill>
            <a:prstDash val="solid"/>
          </a:ln>
        </p:spPr>
      </p:sp>
      <p:sp>
        <p:nvSpPr>
          <p:cNvPr id="17" name="Text 14"/>
          <p:cNvSpPr/>
          <p:nvPr/>
        </p:nvSpPr>
        <p:spPr>
          <a:xfrm>
            <a:off x="7523976" y="6463605"/>
            <a:ext cx="320635" cy="400883"/>
          </a:xfrm>
          <a:prstGeom prst="rect">
            <a:avLst/>
          </a:prstGeom>
          <a:noFill/>
          <a:ln/>
        </p:spPr>
        <p:txBody>
          <a:bodyPr wrap="none" lIns="0" tIns="0" rIns="0" bIns="0" rtlCol="0" anchor="t"/>
          <a:lstStyle/>
          <a:p>
            <a:pPr algn="ctr" indent="0" marL="0">
              <a:lnSpc>
                <a:spcPts val="2500"/>
              </a:lnSpc>
              <a:buNone/>
            </a:pPr>
            <a:r>
              <a:rPr lang="en-US" sz="2500" spc="-51" kern="0" dirty="0">
                <a:solidFill>
                  <a:srgbClr val="272525"/>
                </a:solidFill>
                <a:latin typeface="Source Serif Pro Semi Bold" pitchFamily="34" charset="0"/>
                <a:ea typeface="Source Serif Pro Semi Bold" pitchFamily="34" charset="-122"/>
                <a:cs typeface="Source Serif Pro Semi Bold" pitchFamily="34" charset="-120"/>
              </a:rPr>
              <a:t>4</a:t>
            </a:r>
            <a:endParaRPr lang="en-US" sz="2500" dirty="0"/>
          </a:p>
        </p:txBody>
      </p:sp>
      <p:sp>
        <p:nvSpPr>
          <p:cNvPr id="18" name="Text 15"/>
          <p:cNvSpPr/>
          <p:nvPr/>
        </p:nvSpPr>
        <p:spPr>
          <a:xfrm>
            <a:off x="8167092" y="6408539"/>
            <a:ext cx="2672596" cy="334089"/>
          </a:xfrm>
          <a:prstGeom prst="rect">
            <a:avLst/>
          </a:prstGeom>
          <a:noFill/>
          <a:ln/>
        </p:spPr>
        <p:txBody>
          <a:bodyPr wrap="none" lIns="0" tIns="0" rIns="0" bIns="0" rtlCol="0" anchor="t"/>
          <a:lstStyle/>
          <a:p>
            <a:pPr algn="l" indent="0" marL="0">
              <a:lnSpc>
                <a:spcPts val="2600"/>
              </a:lnSpc>
              <a:buNone/>
            </a:pPr>
            <a:r>
              <a:rPr lang="en-US" sz="2100" spc="-42" kern="0" dirty="0">
                <a:solidFill>
                  <a:srgbClr val="272525"/>
                </a:solidFill>
                <a:latin typeface="Source Serif Pro Semi Bold" pitchFamily="34" charset="0"/>
                <a:ea typeface="Source Serif Pro Semi Bold" pitchFamily="34" charset="-122"/>
                <a:cs typeface="Source Serif Pro Semi Bold" pitchFamily="34" charset="-120"/>
              </a:rPr>
              <a:t>Innovate and Improve</a:t>
            </a:r>
            <a:endParaRPr lang="en-US" sz="2100" dirty="0"/>
          </a:p>
        </p:txBody>
      </p:sp>
      <p:sp>
        <p:nvSpPr>
          <p:cNvPr id="19" name="Text 16"/>
          <p:cNvSpPr/>
          <p:nvPr/>
        </p:nvSpPr>
        <p:spPr>
          <a:xfrm>
            <a:off x="8167092" y="6878836"/>
            <a:ext cx="5668208" cy="726758"/>
          </a:xfrm>
          <a:prstGeom prst="rect">
            <a:avLst/>
          </a:prstGeom>
          <a:noFill/>
          <a:ln/>
        </p:spPr>
        <p:txBody>
          <a:bodyPr wrap="square" lIns="0" tIns="0" rIns="0" bIns="0" rtlCol="0" anchor="t"/>
          <a:lstStyle/>
          <a:p>
            <a:pPr algn="l" indent="0" marL="0">
              <a:lnSpc>
                <a:spcPts val="2850"/>
              </a:lnSpc>
              <a:buNone/>
            </a:pPr>
            <a:r>
              <a:rPr lang="en-US" sz="1750" spc="-36" kern="0" dirty="0">
                <a:solidFill>
                  <a:srgbClr val="272525"/>
                </a:solidFill>
                <a:latin typeface="Source Sans Pro" pitchFamily="34" charset="0"/>
                <a:ea typeface="Source Sans Pro" pitchFamily="34" charset="-122"/>
                <a:cs typeface="Source Sans Pro" pitchFamily="34" charset="-120"/>
              </a:rPr>
              <a:t>Continuously refine and expand services based on feedback and emerging needs</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837724" y="2001203"/>
            <a:ext cx="8083629"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Pricing Strategies for Non-Profits</a:t>
            </a:r>
            <a:endParaRPr lang="en-US" sz="4400" dirty="0"/>
          </a:p>
        </p:txBody>
      </p:sp>
      <p:sp>
        <p:nvSpPr>
          <p:cNvPr id="3" name="Text 1"/>
          <p:cNvSpPr/>
          <p:nvPr/>
        </p:nvSpPr>
        <p:spPr>
          <a:xfrm>
            <a:off x="837724" y="3303508"/>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Funding Mix</a:t>
            </a:r>
            <a:endParaRPr lang="en-US" sz="2200" dirty="0"/>
          </a:p>
        </p:txBody>
      </p:sp>
      <p:sp>
        <p:nvSpPr>
          <p:cNvPr id="4" name="Text 2"/>
          <p:cNvSpPr/>
          <p:nvPr/>
        </p:nvSpPr>
        <p:spPr>
          <a:xfrm>
            <a:off x="837724" y="3894773"/>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Government contracts</a:t>
            </a:r>
            <a:endParaRPr lang="en-US" sz="1850" dirty="0"/>
          </a:p>
        </p:txBody>
      </p:sp>
      <p:sp>
        <p:nvSpPr>
          <p:cNvPr id="5" name="Text 3"/>
          <p:cNvSpPr/>
          <p:nvPr/>
        </p:nvSpPr>
        <p:spPr>
          <a:xfrm>
            <a:off x="837724" y="4361498"/>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Grants</a:t>
            </a:r>
            <a:endParaRPr lang="en-US" sz="1850" dirty="0"/>
          </a:p>
        </p:txBody>
      </p:sp>
      <p:sp>
        <p:nvSpPr>
          <p:cNvPr id="6" name="Text 4"/>
          <p:cNvSpPr/>
          <p:nvPr/>
        </p:nvSpPr>
        <p:spPr>
          <a:xfrm>
            <a:off x="837724" y="4828223"/>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Individual donations</a:t>
            </a:r>
            <a:endParaRPr lang="en-US" sz="1850" dirty="0"/>
          </a:p>
        </p:txBody>
      </p:sp>
      <p:sp>
        <p:nvSpPr>
          <p:cNvPr id="7" name="Text 5"/>
          <p:cNvSpPr/>
          <p:nvPr/>
        </p:nvSpPr>
        <p:spPr>
          <a:xfrm>
            <a:off x="837724" y="5294948"/>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Corporate sponsorships</a:t>
            </a:r>
            <a:endParaRPr lang="en-US" sz="1850" dirty="0"/>
          </a:p>
        </p:txBody>
      </p:sp>
      <p:sp>
        <p:nvSpPr>
          <p:cNvPr id="8" name="Text 6"/>
          <p:cNvSpPr/>
          <p:nvPr/>
        </p:nvSpPr>
        <p:spPr>
          <a:xfrm>
            <a:off x="837724" y="5761673"/>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Program fees</a:t>
            </a:r>
            <a:endParaRPr lang="en-US" sz="1850" dirty="0"/>
          </a:p>
        </p:txBody>
      </p:sp>
      <p:sp>
        <p:nvSpPr>
          <p:cNvPr id="9" name="Text 7"/>
          <p:cNvSpPr/>
          <p:nvPr/>
        </p:nvSpPr>
        <p:spPr>
          <a:xfrm>
            <a:off x="7614761" y="3303508"/>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Pricing Considerations</a:t>
            </a:r>
            <a:endParaRPr lang="en-US" sz="2200" dirty="0"/>
          </a:p>
        </p:txBody>
      </p:sp>
      <p:sp>
        <p:nvSpPr>
          <p:cNvPr id="10" name="Text 8"/>
          <p:cNvSpPr/>
          <p:nvPr/>
        </p:nvSpPr>
        <p:spPr>
          <a:xfrm>
            <a:off x="7614761" y="3894773"/>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Cost recovery</a:t>
            </a:r>
            <a:endParaRPr lang="en-US" sz="1850" dirty="0"/>
          </a:p>
        </p:txBody>
      </p:sp>
      <p:sp>
        <p:nvSpPr>
          <p:cNvPr id="11" name="Text 9"/>
          <p:cNvSpPr/>
          <p:nvPr/>
        </p:nvSpPr>
        <p:spPr>
          <a:xfrm>
            <a:off x="7614761" y="4361498"/>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Market rates</a:t>
            </a:r>
            <a:endParaRPr lang="en-US" sz="1850" dirty="0"/>
          </a:p>
        </p:txBody>
      </p:sp>
      <p:sp>
        <p:nvSpPr>
          <p:cNvPr id="12" name="Text 10"/>
          <p:cNvSpPr/>
          <p:nvPr/>
        </p:nvSpPr>
        <p:spPr>
          <a:xfrm>
            <a:off x="7614761" y="4828223"/>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Sliding scale options</a:t>
            </a:r>
            <a:endParaRPr lang="en-US" sz="1850" dirty="0"/>
          </a:p>
        </p:txBody>
      </p:sp>
      <p:sp>
        <p:nvSpPr>
          <p:cNvPr id="13" name="Text 11"/>
          <p:cNvSpPr/>
          <p:nvPr/>
        </p:nvSpPr>
        <p:spPr>
          <a:xfrm>
            <a:off x="7614761" y="5294948"/>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Value-based pricing</a:t>
            </a:r>
            <a:endParaRPr lang="en-US" sz="1850" dirty="0"/>
          </a:p>
        </p:txBody>
      </p:sp>
      <p:sp>
        <p:nvSpPr>
          <p:cNvPr id="14" name="Text 12"/>
          <p:cNvSpPr/>
          <p:nvPr/>
        </p:nvSpPr>
        <p:spPr>
          <a:xfrm>
            <a:off x="7614761" y="5761673"/>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Donor psychology</a:t>
            </a:r>
            <a:endParaRPr lang="en-US" sz="18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08633" y="569238"/>
            <a:ext cx="4855845" cy="606862"/>
          </a:xfrm>
          <a:prstGeom prst="rect">
            <a:avLst/>
          </a:prstGeom>
          <a:noFill/>
          <a:ln/>
        </p:spPr>
        <p:txBody>
          <a:bodyPr wrap="none" lIns="0" tIns="0" rIns="0" bIns="0" rtlCol="0" anchor="t"/>
          <a:lstStyle/>
          <a:p>
            <a:pPr algn="l" indent="0" marL="0">
              <a:lnSpc>
                <a:spcPts val="4750"/>
              </a:lnSpc>
              <a:buNone/>
            </a:pPr>
            <a:r>
              <a:rPr lang="en-US" sz="3800" spc="-76" kern="0" dirty="0">
                <a:solidFill>
                  <a:srgbClr val="000000"/>
                </a:solidFill>
                <a:latin typeface="Source Serif Pro Semi Bold" pitchFamily="34" charset="0"/>
                <a:ea typeface="Source Serif Pro Semi Bold" pitchFamily="34" charset="-122"/>
                <a:cs typeface="Source Serif Pro Semi Bold" pitchFamily="34" charset="-120"/>
              </a:rPr>
              <a:t>Promotion Strategies</a:t>
            </a:r>
            <a:endParaRPr lang="en-US" sz="3800" dirty="0"/>
          </a:p>
        </p:txBody>
      </p:sp>
      <p:pic>
        <p:nvPicPr>
          <p:cNvPr id="4" name="Image 1" descr="preencoded.png">    </p:cNvPr>
          <p:cNvPicPr>
            <a:picLocks noChangeAspect="1"/>
          </p:cNvPicPr>
          <p:nvPr/>
        </p:nvPicPr>
        <p:blipFill>
          <a:blip r:embed="rId2"/>
          <a:stretch>
            <a:fillRect/>
          </a:stretch>
        </p:blipFill>
        <p:spPr>
          <a:xfrm>
            <a:off x="6208633" y="1485543"/>
            <a:ext cx="1031796" cy="1238131"/>
          </a:xfrm>
          <a:prstGeom prst="rect">
            <a:avLst/>
          </a:prstGeom>
        </p:spPr>
      </p:pic>
      <p:sp>
        <p:nvSpPr>
          <p:cNvPr id="5" name="Text 1"/>
          <p:cNvSpPr/>
          <p:nvPr/>
        </p:nvSpPr>
        <p:spPr>
          <a:xfrm>
            <a:off x="7549872" y="1691878"/>
            <a:ext cx="2427922" cy="303371"/>
          </a:xfrm>
          <a:prstGeom prst="rect">
            <a:avLst/>
          </a:prstGeom>
          <a:noFill/>
          <a:ln/>
        </p:spPr>
        <p:txBody>
          <a:bodyPr wrap="none" lIns="0" tIns="0" rIns="0" bIns="0" rtlCol="0" anchor="t"/>
          <a:lstStyle/>
          <a:p>
            <a:pPr algn="l" indent="0" marL="0">
              <a:lnSpc>
                <a:spcPts val="2350"/>
              </a:lnSpc>
              <a:buNone/>
            </a:pPr>
            <a:r>
              <a:rPr lang="en-US" sz="1900" spc="-38" kern="0" dirty="0">
                <a:solidFill>
                  <a:srgbClr val="272525"/>
                </a:solidFill>
                <a:latin typeface="Source Serif Pro Semi Bold" pitchFamily="34" charset="0"/>
                <a:ea typeface="Source Serif Pro Semi Bold" pitchFamily="34" charset="-122"/>
                <a:cs typeface="Source Serif Pro Semi Bold" pitchFamily="34" charset="-120"/>
              </a:rPr>
              <a:t>Traditional Media</a:t>
            </a:r>
            <a:endParaRPr lang="en-US" sz="1900" dirty="0"/>
          </a:p>
        </p:txBody>
      </p:sp>
      <p:sp>
        <p:nvSpPr>
          <p:cNvPr id="6" name="Text 2"/>
          <p:cNvSpPr/>
          <p:nvPr/>
        </p:nvSpPr>
        <p:spPr>
          <a:xfrm>
            <a:off x="7549872" y="2118955"/>
            <a:ext cx="6358295" cy="330041"/>
          </a:xfrm>
          <a:prstGeom prst="rect">
            <a:avLst/>
          </a:prstGeom>
          <a:noFill/>
          <a:ln/>
        </p:spPr>
        <p:txBody>
          <a:bodyPr wrap="none" lIns="0" tIns="0" rIns="0" bIns="0" rtlCol="0" anchor="t"/>
          <a:lstStyle/>
          <a:p>
            <a:pPr algn="l" indent="0" marL="0">
              <a:lnSpc>
                <a:spcPts val="2550"/>
              </a:lnSpc>
              <a:buNone/>
            </a:pPr>
            <a:r>
              <a:rPr lang="en-US" sz="1600" spc="-32" kern="0" dirty="0">
                <a:solidFill>
                  <a:srgbClr val="272525"/>
                </a:solidFill>
                <a:latin typeface="Source Sans Pro" pitchFamily="34" charset="0"/>
                <a:ea typeface="Source Sans Pro" pitchFamily="34" charset="-122"/>
                <a:cs typeface="Source Sans Pro" pitchFamily="34" charset="-120"/>
              </a:rPr>
              <a:t>TV, radio, print, direct mail</a:t>
            </a:r>
            <a:endParaRPr lang="en-US" sz="1600" dirty="0"/>
          </a:p>
        </p:txBody>
      </p:sp>
      <p:pic>
        <p:nvPicPr>
          <p:cNvPr id="7" name="Image 2" descr="preencoded.png">    </p:cNvPr>
          <p:cNvPicPr>
            <a:picLocks noChangeAspect="1"/>
          </p:cNvPicPr>
          <p:nvPr/>
        </p:nvPicPr>
        <p:blipFill>
          <a:blip r:embed="rId3"/>
          <a:stretch>
            <a:fillRect/>
          </a:stretch>
        </p:blipFill>
        <p:spPr>
          <a:xfrm>
            <a:off x="6208633" y="2723674"/>
            <a:ext cx="1031796" cy="1238131"/>
          </a:xfrm>
          <a:prstGeom prst="rect">
            <a:avLst/>
          </a:prstGeom>
        </p:spPr>
      </p:pic>
      <p:sp>
        <p:nvSpPr>
          <p:cNvPr id="8" name="Text 3"/>
          <p:cNvSpPr/>
          <p:nvPr/>
        </p:nvSpPr>
        <p:spPr>
          <a:xfrm>
            <a:off x="7549872" y="2930009"/>
            <a:ext cx="2427922" cy="303371"/>
          </a:xfrm>
          <a:prstGeom prst="rect">
            <a:avLst/>
          </a:prstGeom>
          <a:noFill/>
          <a:ln/>
        </p:spPr>
        <p:txBody>
          <a:bodyPr wrap="none" lIns="0" tIns="0" rIns="0" bIns="0" rtlCol="0" anchor="t"/>
          <a:lstStyle/>
          <a:p>
            <a:pPr algn="l" indent="0" marL="0">
              <a:lnSpc>
                <a:spcPts val="2350"/>
              </a:lnSpc>
              <a:buNone/>
            </a:pPr>
            <a:r>
              <a:rPr lang="en-US" sz="1900" spc="-38" kern="0" dirty="0">
                <a:solidFill>
                  <a:srgbClr val="272525"/>
                </a:solidFill>
                <a:latin typeface="Source Serif Pro Semi Bold" pitchFamily="34" charset="0"/>
                <a:ea typeface="Source Serif Pro Semi Bold" pitchFamily="34" charset="-122"/>
                <a:cs typeface="Source Serif Pro Semi Bold" pitchFamily="34" charset="-120"/>
              </a:rPr>
              <a:t>Digital Marketing</a:t>
            </a:r>
            <a:endParaRPr lang="en-US" sz="1900" dirty="0"/>
          </a:p>
        </p:txBody>
      </p:sp>
      <p:sp>
        <p:nvSpPr>
          <p:cNvPr id="9" name="Text 4"/>
          <p:cNvSpPr/>
          <p:nvPr/>
        </p:nvSpPr>
        <p:spPr>
          <a:xfrm>
            <a:off x="7549872" y="3357086"/>
            <a:ext cx="6358295" cy="330041"/>
          </a:xfrm>
          <a:prstGeom prst="rect">
            <a:avLst/>
          </a:prstGeom>
          <a:noFill/>
          <a:ln/>
        </p:spPr>
        <p:txBody>
          <a:bodyPr wrap="none" lIns="0" tIns="0" rIns="0" bIns="0" rtlCol="0" anchor="t"/>
          <a:lstStyle/>
          <a:p>
            <a:pPr algn="l" indent="0" marL="0">
              <a:lnSpc>
                <a:spcPts val="2550"/>
              </a:lnSpc>
              <a:buNone/>
            </a:pPr>
            <a:r>
              <a:rPr lang="en-US" sz="1600" spc="-32" kern="0" dirty="0">
                <a:solidFill>
                  <a:srgbClr val="272525"/>
                </a:solidFill>
                <a:latin typeface="Source Sans Pro" pitchFamily="34" charset="0"/>
                <a:ea typeface="Source Sans Pro" pitchFamily="34" charset="-122"/>
                <a:cs typeface="Source Sans Pro" pitchFamily="34" charset="-120"/>
              </a:rPr>
              <a:t>Website, social media, email campaigns</a:t>
            </a:r>
            <a:endParaRPr lang="en-US" sz="1600" dirty="0"/>
          </a:p>
        </p:txBody>
      </p:sp>
      <p:pic>
        <p:nvPicPr>
          <p:cNvPr id="10" name="Image 3" descr="preencoded.png">    </p:cNvPr>
          <p:cNvPicPr>
            <a:picLocks noChangeAspect="1"/>
          </p:cNvPicPr>
          <p:nvPr/>
        </p:nvPicPr>
        <p:blipFill>
          <a:blip r:embed="rId4"/>
          <a:stretch>
            <a:fillRect/>
          </a:stretch>
        </p:blipFill>
        <p:spPr>
          <a:xfrm>
            <a:off x="6208633" y="3961805"/>
            <a:ext cx="1031796" cy="1238131"/>
          </a:xfrm>
          <a:prstGeom prst="rect">
            <a:avLst/>
          </a:prstGeom>
        </p:spPr>
      </p:pic>
      <p:sp>
        <p:nvSpPr>
          <p:cNvPr id="11" name="Text 5"/>
          <p:cNvSpPr/>
          <p:nvPr/>
        </p:nvSpPr>
        <p:spPr>
          <a:xfrm>
            <a:off x="7549872" y="4168140"/>
            <a:ext cx="2427922" cy="303371"/>
          </a:xfrm>
          <a:prstGeom prst="rect">
            <a:avLst/>
          </a:prstGeom>
          <a:noFill/>
          <a:ln/>
        </p:spPr>
        <p:txBody>
          <a:bodyPr wrap="none" lIns="0" tIns="0" rIns="0" bIns="0" rtlCol="0" anchor="t"/>
          <a:lstStyle/>
          <a:p>
            <a:pPr algn="l" indent="0" marL="0">
              <a:lnSpc>
                <a:spcPts val="2350"/>
              </a:lnSpc>
              <a:buNone/>
            </a:pPr>
            <a:r>
              <a:rPr lang="en-US" sz="1900" spc="-38" kern="0" dirty="0">
                <a:solidFill>
                  <a:srgbClr val="272525"/>
                </a:solidFill>
                <a:latin typeface="Source Serif Pro Semi Bold" pitchFamily="34" charset="0"/>
                <a:ea typeface="Source Serif Pro Semi Bold" pitchFamily="34" charset="-122"/>
                <a:cs typeface="Source Serif Pro Semi Bold" pitchFamily="34" charset="-120"/>
              </a:rPr>
              <a:t>Public Relations</a:t>
            </a:r>
            <a:endParaRPr lang="en-US" sz="1900" dirty="0"/>
          </a:p>
        </p:txBody>
      </p:sp>
      <p:sp>
        <p:nvSpPr>
          <p:cNvPr id="12" name="Text 6"/>
          <p:cNvSpPr/>
          <p:nvPr/>
        </p:nvSpPr>
        <p:spPr>
          <a:xfrm>
            <a:off x="7549872" y="4595217"/>
            <a:ext cx="6358295" cy="330041"/>
          </a:xfrm>
          <a:prstGeom prst="rect">
            <a:avLst/>
          </a:prstGeom>
          <a:noFill/>
          <a:ln/>
        </p:spPr>
        <p:txBody>
          <a:bodyPr wrap="none" lIns="0" tIns="0" rIns="0" bIns="0" rtlCol="0" anchor="t"/>
          <a:lstStyle/>
          <a:p>
            <a:pPr algn="l" indent="0" marL="0">
              <a:lnSpc>
                <a:spcPts val="2550"/>
              </a:lnSpc>
              <a:buNone/>
            </a:pPr>
            <a:r>
              <a:rPr lang="en-US" sz="1600" spc="-32" kern="0" dirty="0">
                <a:solidFill>
                  <a:srgbClr val="272525"/>
                </a:solidFill>
                <a:latin typeface="Source Sans Pro" pitchFamily="34" charset="0"/>
                <a:ea typeface="Source Sans Pro" pitchFamily="34" charset="-122"/>
                <a:cs typeface="Source Sans Pro" pitchFamily="34" charset="-120"/>
              </a:rPr>
              <a:t>Press releases, events, community partnerships</a:t>
            </a:r>
            <a:endParaRPr lang="en-US" sz="1600" dirty="0"/>
          </a:p>
        </p:txBody>
      </p:sp>
      <p:pic>
        <p:nvPicPr>
          <p:cNvPr id="13" name="Image 4" descr="preencoded.png">    </p:cNvPr>
          <p:cNvPicPr>
            <a:picLocks noChangeAspect="1"/>
          </p:cNvPicPr>
          <p:nvPr/>
        </p:nvPicPr>
        <p:blipFill>
          <a:blip r:embed="rId5"/>
          <a:stretch>
            <a:fillRect/>
          </a:stretch>
        </p:blipFill>
        <p:spPr>
          <a:xfrm>
            <a:off x="6208633" y="5199936"/>
            <a:ext cx="1031796" cy="1238131"/>
          </a:xfrm>
          <a:prstGeom prst="rect">
            <a:avLst/>
          </a:prstGeom>
        </p:spPr>
      </p:pic>
      <p:sp>
        <p:nvSpPr>
          <p:cNvPr id="14" name="Text 7"/>
          <p:cNvSpPr/>
          <p:nvPr/>
        </p:nvSpPr>
        <p:spPr>
          <a:xfrm>
            <a:off x="7549872" y="5406271"/>
            <a:ext cx="2427922" cy="303371"/>
          </a:xfrm>
          <a:prstGeom prst="rect">
            <a:avLst/>
          </a:prstGeom>
          <a:noFill/>
          <a:ln/>
        </p:spPr>
        <p:txBody>
          <a:bodyPr wrap="none" lIns="0" tIns="0" rIns="0" bIns="0" rtlCol="0" anchor="t"/>
          <a:lstStyle/>
          <a:p>
            <a:pPr algn="l" indent="0" marL="0">
              <a:lnSpc>
                <a:spcPts val="2350"/>
              </a:lnSpc>
              <a:buNone/>
            </a:pPr>
            <a:r>
              <a:rPr lang="en-US" sz="1900" spc="-38" kern="0" dirty="0">
                <a:solidFill>
                  <a:srgbClr val="272525"/>
                </a:solidFill>
                <a:latin typeface="Source Serif Pro Semi Bold" pitchFamily="34" charset="0"/>
                <a:ea typeface="Source Serif Pro Semi Bold" pitchFamily="34" charset="-122"/>
                <a:cs typeface="Source Serif Pro Semi Bold" pitchFamily="34" charset="-120"/>
              </a:rPr>
              <a:t>Content Marketing</a:t>
            </a:r>
            <a:endParaRPr lang="en-US" sz="1900" dirty="0"/>
          </a:p>
        </p:txBody>
      </p:sp>
      <p:sp>
        <p:nvSpPr>
          <p:cNvPr id="15" name="Text 8"/>
          <p:cNvSpPr/>
          <p:nvPr/>
        </p:nvSpPr>
        <p:spPr>
          <a:xfrm>
            <a:off x="7549872" y="5833348"/>
            <a:ext cx="6358295" cy="330041"/>
          </a:xfrm>
          <a:prstGeom prst="rect">
            <a:avLst/>
          </a:prstGeom>
          <a:noFill/>
          <a:ln/>
        </p:spPr>
        <p:txBody>
          <a:bodyPr wrap="none" lIns="0" tIns="0" rIns="0" bIns="0" rtlCol="0" anchor="t"/>
          <a:lstStyle/>
          <a:p>
            <a:pPr algn="l" indent="0" marL="0">
              <a:lnSpc>
                <a:spcPts val="2550"/>
              </a:lnSpc>
              <a:buNone/>
            </a:pPr>
            <a:r>
              <a:rPr lang="en-US" sz="1600" spc="-32" kern="0" dirty="0">
                <a:solidFill>
                  <a:srgbClr val="272525"/>
                </a:solidFill>
                <a:latin typeface="Source Sans Pro" pitchFamily="34" charset="0"/>
                <a:ea typeface="Source Sans Pro" pitchFamily="34" charset="-122"/>
                <a:cs typeface="Source Sans Pro" pitchFamily="34" charset="-120"/>
              </a:rPr>
              <a:t>Blogs, videos, infographics, storytelling</a:t>
            </a:r>
            <a:endParaRPr lang="en-US" sz="1600" dirty="0"/>
          </a:p>
        </p:txBody>
      </p:sp>
      <p:sp>
        <p:nvSpPr>
          <p:cNvPr id="16" name="Text 9"/>
          <p:cNvSpPr/>
          <p:nvPr/>
        </p:nvSpPr>
        <p:spPr>
          <a:xfrm>
            <a:off x="6208633" y="6670119"/>
            <a:ext cx="7699534" cy="990124"/>
          </a:xfrm>
          <a:prstGeom prst="rect">
            <a:avLst/>
          </a:prstGeom>
          <a:noFill/>
          <a:ln/>
        </p:spPr>
        <p:txBody>
          <a:bodyPr wrap="square" lIns="0" tIns="0" rIns="0" bIns="0" rtlCol="0" anchor="t"/>
          <a:lstStyle/>
          <a:p>
            <a:pPr algn="l" indent="0" marL="0">
              <a:lnSpc>
                <a:spcPts val="2550"/>
              </a:lnSpc>
              <a:buNone/>
            </a:pPr>
            <a:r>
              <a:rPr lang="en-US" sz="1600" spc="-32" kern="0" dirty="0">
                <a:solidFill>
                  <a:srgbClr val="272525"/>
                </a:solidFill>
                <a:latin typeface="Source Sans Pro" pitchFamily="34" charset="0"/>
                <a:ea typeface="Source Sans Pro" pitchFamily="34" charset="-122"/>
                <a:cs typeface="Source Sans Pro" pitchFamily="34" charset="-120"/>
              </a:rPr>
              <a:t>Develop a well-rounded promotional plan that combines traditional and digital tactics to reach your target audience effectively. Measure and evaluate promotional activities regularly to optimize your strategy.</a:t>
            </a:r>
            <a:endParaRPr lang="en-US"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928807"/>
            <a:ext cx="5632490"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Distribution Strategies</a:t>
            </a:r>
            <a:endParaRPr lang="en-US" sz="4400" dirty="0"/>
          </a:p>
        </p:txBody>
      </p:sp>
      <p:sp>
        <p:nvSpPr>
          <p:cNvPr id="4" name="Shape 1"/>
          <p:cNvSpPr/>
          <p:nvPr/>
        </p:nvSpPr>
        <p:spPr>
          <a:xfrm>
            <a:off x="6324124" y="2260997"/>
            <a:ext cx="538520" cy="538520"/>
          </a:xfrm>
          <a:prstGeom prst="roundRect">
            <a:avLst>
              <a:gd name="adj" fmla="val 18670"/>
            </a:avLst>
          </a:prstGeom>
          <a:solidFill>
            <a:srgbClr val="F0D4F7"/>
          </a:solidFill>
          <a:ln w="7620">
            <a:solidFill>
              <a:srgbClr val="D6BADD"/>
            </a:solidFill>
            <a:prstDash val="solid"/>
          </a:ln>
        </p:spPr>
      </p:sp>
      <p:sp>
        <p:nvSpPr>
          <p:cNvPr id="5" name="Text 2"/>
          <p:cNvSpPr/>
          <p:nvPr/>
        </p:nvSpPr>
        <p:spPr>
          <a:xfrm>
            <a:off x="6424374" y="2318980"/>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650" dirty="0"/>
          </a:p>
        </p:txBody>
      </p:sp>
      <p:sp>
        <p:nvSpPr>
          <p:cNvPr id="6" name="Text 3"/>
          <p:cNvSpPr/>
          <p:nvPr/>
        </p:nvSpPr>
        <p:spPr>
          <a:xfrm>
            <a:off x="7101959" y="2260997"/>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Physical Channels</a:t>
            </a:r>
            <a:endParaRPr lang="en-US" sz="2200" dirty="0"/>
          </a:p>
        </p:txBody>
      </p:sp>
      <p:sp>
        <p:nvSpPr>
          <p:cNvPr id="7" name="Text 4"/>
          <p:cNvSpPr/>
          <p:nvPr/>
        </p:nvSpPr>
        <p:spPr>
          <a:xfrm>
            <a:off x="7101959" y="2756535"/>
            <a:ext cx="6690717"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Community centers, partner organizations, mobile outreach</a:t>
            </a:r>
            <a:endParaRPr lang="en-US" sz="1850" dirty="0"/>
          </a:p>
        </p:txBody>
      </p:sp>
      <p:sp>
        <p:nvSpPr>
          <p:cNvPr id="8" name="Shape 5"/>
          <p:cNvSpPr/>
          <p:nvPr/>
        </p:nvSpPr>
        <p:spPr>
          <a:xfrm>
            <a:off x="6324124" y="3648075"/>
            <a:ext cx="538520" cy="538520"/>
          </a:xfrm>
          <a:prstGeom prst="roundRect">
            <a:avLst>
              <a:gd name="adj" fmla="val 18670"/>
            </a:avLst>
          </a:prstGeom>
          <a:solidFill>
            <a:srgbClr val="F0D4F7"/>
          </a:solidFill>
          <a:ln w="7620">
            <a:solidFill>
              <a:srgbClr val="D6BADD"/>
            </a:solidFill>
            <a:prstDash val="solid"/>
          </a:ln>
        </p:spPr>
      </p:sp>
      <p:sp>
        <p:nvSpPr>
          <p:cNvPr id="9" name="Text 6"/>
          <p:cNvSpPr/>
          <p:nvPr/>
        </p:nvSpPr>
        <p:spPr>
          <a:xfrm>
            <a:off x="6424374" y="3706058"/>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650" dirty="0"/>
          </a:p>
        </p:txBody>
      </p:sp>
      <p:sp>
        <p:nvSpPr>
          <p:cNvPr id="10" name="Text 7"/>
          <p:cNvSpPr/>
          <p:nvPr/>
        </p:nvSpPr>
        <p:spPr>
          <a:xfrm>
            <a:off x="7101959" y="3648075"/>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Digital Platforms</a:t>
            </a:r>
            <a:endParaRPr lang="en-US" sz="2200" dirty="0"/>
          </a:p>
        </p:txBody>
      </p:sp>
      <p:sp>
        <p:nvSpPr>
          <p:cNvPr id="11" name="Text 8"/>
          <p:cNvSpPr/>
          <p:nvPr/>
        </p:nvSpPr>
        <p:spPr>
          <a:xfrm>
            <a:off x="7101959" y="4143613"/>
            <a:ext cx="6690717"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Online portals, mobile apps, virtual services</a:t>
            </a:r>
            <a:endParaRPr lang="en-US" sz="1850" dirty="0"/>
          </a:p>
        </p:txBody>
      </p:sp>
      <p:sp>
        <p:nvSpPr>
          <p:cNvPr id="12" name="Shape 9"/>
          <p:cNvSpPr/>
          <p:nvPr/>
        </p:nvSpPr>
        <p:spPr>
          <a:xfrm>
            <a:off x="6324124" y="5035153"/>
            <a:ext cx="538520" cy="538520"/>
          </a:xfrm>
          <a:prstGeom prst="roundRect">
            <a:avLst>
              <a:gd name="adj" fmla="val 18670"/>
            </a:avLst>
          </a:prstGeom>
          <a:solidFill>
            <a:srgbClr val="F0D4F7"/>
          </a:solidFill>
          <a:ln w="7620">
            <a:solidFill>
              <a:srgbClr val="D6BADD"/>
            </a:solidFill>
            <a:prstDash val="solid"/>
          </a:ln>
        </p:spPr>
      </p:sp>
      <p:sp>
        <p:nvSpPr>
          <p:cNvPr id="13" name="Text 10"/>
          <p:cNvSpPr/>
          <p:nvPr/>
        </p:nvSpPr>
        <p:spPr>
          <a:xfrm>
            <a:off x="6424374" y="5093137"/>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650" dirty="0"/>
          </a:p>
        </p:txBody>
      </p:sp>
      <p:sp>
        <p:nvSpPr>
          <p:cNvPr id="14" name="Text 11"/>
          <p:cNvSpPr/>
          <p:nvPr/>
        </p:nvSpPr>
        <p:spPr>
          <a:xfrm>
            <a:off x="7101959" y="5035153"/>
            <a:ext cx="2857143"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Collaborative Networks</a:t>
            </a:r>
            <a:endParaRPr lang="en-US" sz="2200" dirty="0"/>
          </a:p>
        </p:txBody>
      </p:sp>
      <p:sp>
        <p:nvSpPr>
          <p:cNvPr id="15" name="Text 12"/>
          <p:cNvSpPr/>
          <p:nvPr/>
        </p:nvSpPr>
        <p:spPr>
          <a:xfrm>
            <a:off x="7101959" y="5530691"/>
            <a:ext cx="6690717"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Partnerships with other non-profits and service providers</a:t>
            </a:r>
            <a:endParaRPr lang="en-US" sz="1850" dirty="0"/>
          </a:p>
        </p:txBody>
      </p:sp>
      <p:sp>
        <p:nvSpPr>
          <p:cNvPr id="16" name="Shape 13"/>
          <p:cNvSpPr/>
          <p:nvPr/>
        </p:nvSpPr>
        <p:spPr>
          <a:xfrm>
            <a:off x="6324124" y="6422231"/>
            <a:ext cx="538520" cy="538520"/>
          </a:xfrm>
          <a:prstGeom prst="roundRect">
            <a:avLst>
              <a:gd name="adj" fmla="val 18670"/>
            </a:avLst>
          </a:prstGeom>
          <a:solidFill>
            <a:srgbClr val="F0D4F7"/>
          </a:solidFill>
          <a:ln w="7620">
            <a:solidFill>
              <a:srgbClr val="D6BADD"/>
            </a:solidFill>
            <a:prstDash val="solid"/>
          </a:ln>
        </p:spPr>
      </p:sp>
      <p:sp>
        <p:nvSpPr>
          <p:cNvPr id="17" name="Text 14"/>
          <p:cNvSpPr/>
          <p:nvPr/>
        </p:nvSpPr>
        <p:spPr>
          <a:xfrm>
            <a:off x="6424374" y="6480215"/>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4</a:t>
            </a:r>
            <a:endParaRPr lang="en-US" sz="2650" dirty="0"/>
          </a:p>
        </p:txBody>
      </p:sp>
      <p:sp>
        <p:nvSpPr>
          <p:cNvPr id="18" name="Text 15"/>
          <p:cNvSpPr/>
          <p:nvPr/>
        </p:nvSpPr>
        <p:spPr>
          <a:xfrm>
            <a:off x="7101959" y="6422231"/>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Direct Outreach</a:t>
            </a:r>
            <a:endParaRPr lang="en-US" sz="2200" dirty="0"/>
          </a:p>
        </p:txBody>
      </p:sp>
      <p:sp>
        <p:nvSpPr>
          <p:cNvPr id="19" name="Text 16"/>
          <p:cNvSpPr/>
          <p:nvPr/>
        </p:nvSpPr>
        <p:spPr>
          <a:xfrm>
            <a:off x="7101959" y="6917769"/>
            <a:ext cx="6690717"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Home visits, street outreach, community events</a:t>
            </a:r>
            <a:endParaRPr lang="en-US" sz="18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837724" y="1256348"/>
            <a:ext cx="8068508"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Digital Marketing for Non-Profits</a:t>
            </a:r>
            <a:endParaRPr lang="en-US" sz="4400" dirty="0"/>
          </a:p>
        </p:txBody>
      </p:sp>
      <p:sp>
        <p:nvSpPr>
          <p:cNvPr id="3" name="Text 1"/>
          <p:cNvSpPr/>
          <p:nvPr/>
        </p:nvSpPr>
        <p:spPr>
          <a:xfrm>
            <a:off x="1872972" y="3139321"/>
            <a:ext cx="2816185" cy="351949"/>
          </a:xfrm>
          <a:prstGeom prst="rect">
            <a:avLst/>
          </a:prstGeom>
          <a:noFill/>
          <a:ln/>
        </p:spPr>
        <p:txBody>
          <a:bodyPr wrap="none" lIns="0" tIns="0" rIns="0" bIns="0" rtlCol="0" anchor="t"/>
          <a:lstStyle/>
          <a:p>
            <a:pPr algn="r"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Website Optimization</a:t>
            </a:r>
            <a:endParaRPr lang="en-US" sz="2200" dirty="0"/>
          </a:p>
        </p:txBody>
      </p:sp>
      <p:sp>
        <p:nvSpPr>
          <p:cNvPr id="4" name="Text 2"/>
          <p:cNvSpPr/>
          <p:nvPr/>
        </p:nvSpPr>
        <p:spPr>
          <a:xfrm>
            <a:off x="837724" y="3634859"/>
            <a:ext cx="3851434" cy="383024"/>
          </a:xfrm>
          <a:prstGeom prst="rect">
            <a:avLst/>
          </a:prstGeom>
          <a:noFill/>
          <a:ln/>
        </p:spPr>
        <p:txBody>
          <a:bodyPr wrap="none" lIns="0" tIns="0" rIns="0" bIns="0" rtlCol="0" anchor="t"/>
          <a:lstStyle/>
          <a:p>
            <a:pPr algn="r"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User-friendly, mobile-responsive design</a:t>
            </a:r>
            <a:endParaRPr lang="en-US" sz="1850" dirty="0"/>
          </a:p>
        </p:txBody>
      </p:sp>
      <p:pic>
        <p:nvPicPr>
          <p:cNvPr id="5" name="Image 0" descr="preencoded.png">    </p:cNvPr>
          <p:cNvPicPr>
            <a:picLocks noChangeAspect="1"/>
          </p:cNvPicPr>
          <p:nvPr/>
        </p:nvPicPr>
        <p:blipFill>
          <a:blip r:embed="rId1"/>
          <a:stretch>
            <a:fillRect/>
          </a:stretch>
        </p:blipFill>
        <p:spPr>
          <a:xfrm>
            <a:off x="5048131" y="2439114"/>
            <a:ext cx="4534138" cy="4534138"/>
          </a:xfrm>
          <a:prstGeom prst="rect">
            <a:avLst/>
          </a:prstGeom>
        </p:spPr>
      </p:pic>
      <p:sp>
        <p:nvSpPr>
          <p:cNvPr id="6" name="Text 3"/>
          <p:cNvSpPr/>
          <p:nvPr/>
        </p:nvSpPr>
        <p:spPr>
          <a:xfrm>
            <a:off x="6031706" y="3342680"/>
            <a:ext cx="358140" cy="447675"/>
          </a:xfrm>
          <a:prstGeom prst="rect">
            <a:avLst/>
          </a:prstGeom>
          <a:noFill/>
          <a:ln/>
        </p:spPr>
        <p:txBody>
          <a:bodyPr wrap="none" lIns="0" tIns="0" rIns="0" bIns="0" rtlCol="0" anchor="t"/>
          <a:lstStyle/>
          <a:p>
            <a:pPr algn="l" indent="0" marL="0">
              <a:lnSpc>
                <a:spcPts val="4500"/>
              </a:lnSpc>
              <a:buNone/>
            </a:pPr>
            <a:r>
              <a:rPr lang="en-US" sz="2800" spc="-38"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800" dirty="0"/>
          </a:p>
        </p:txBody>
      </p:sp>
      <p:sp>
        <p:nvSpPr>
          <p:cNvPr id="7" name="Text 4"/>
          <p:cNvSpPr/>
          <p:nvPr/>
        </p:nvSpPr>
        <p:spPr>
          <a:xfrm>
            <a:off x="9941243" y="2508171"/>
            <a:ext cx="3135511"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Social Media Engagement</a:t>
            </a:r>
            <a:endParaRPr lang="en-US" sz="2200" dirty="0"/>
          </a:p>
        </p:txBody>
      </p:sp>
      <p:sp>
        <p:nvSpPr>
          <p:cNvPr id="8" name="Text 5"/>
          <p:cNvSpPr/>
          <p:nvPr/>
        </p:nvSpPr>
        <p:spPr>
          <a:xfrm>
            <a:off x="9941243" y="3003709"/>
            <a:ext cx="3851434"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Build community and share impact stories</a:t>
            </a:r>
            <a:endParaRPr lang="en-US" sz="1850" dirty="0"/>
          </a:p>
        </p:txBody>
      </p:sp>
      <p:pic>
        <p:nvPicPr>
          <p:cNvPr id="9" name="Image 1" descr="preencoded.png">    </p:cNvPr>
          <p:cNvPicPr>
            <a:picLocks noChangeAspect="1"/>
          </p:cNvPicPr>
          <p:nvPr/>
        </p:nvPicPr>
        <p:blipFill>
          <a:blip r:embed="rId2"/>
          <a:stretch>
            <a:fillRect/>
          </a:stretch>
        </p:blipFill>
        <p:spPr>
          <a:xfrm>
            <a:off x="5048131" y="2439114"/>
            <a:ext cx="4534138" cy="4534138"/>
          </a:xfrm>
          <a:prstGeom prst="rect">
            <a:avLst/>
          </a:prstGeom>
        </p:spPr>
      </p:pic>
      <p:sp>
        <p:nvSpPr>
          <p:cNvPr id="10" name="Text 6"/>
          <p:cNvSpPr/>
          <p:nvPr/>
        </p:nvSpPr>
        <p:spPr>
          <a:xfrm>
            <a:off x="7878604" y="3079790"/>
            <a:ext cx="358140" cy="447675"/>
          </a:xfrm>
          <a:prstGeom prst="rect">
            <a:avLst/>
          </a:prstGeom>
          <a:noFill/>
          <a:ln/>
        </p:spPr>
        <p:txBody>
          <a:bodyPr wrap="none" lIns="0" tIns="0" rIns="0" bIns="0" rtlCol="0" anchor="t"/>
          <a:lstStyle/>
          <a:p>
            <a:pPr algn="l" indent="0" marL="0">
              <a:lnSpc>
                <a:spcPts val="4500"/>
              </a:lnSpc>
              <a:buNone/>
            </a:pPr>
            <a:r>
              <a:rPr lang="en-US" sz="2800" spc="-38"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800" dirty="0"/>
          </a:p>
        </p:txBody>
      </p:sp>
      <p:sp>
        <p:nvSpPr>
          <p:cNvPr id="11" name="Text 7"/>
          <p:cNvSpPr/>
          <p:nvPr/>
        </p:nvSpPr>
        <p:spPr>
          <a:xfrm>
            <a:off x="10061019" y="4266843"/>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Email Marketing</a:t>
            </a:r>
            <a:endParaRPr lang="en-US" sz="2200" dirty="0"/>
          </a:p>
        </p:txBody>
      </p:sp>
      <p:sp>
        <p:nvSpPr>
          <p:cNvPr id="12" name="Text 8"/>
          <p:cNvSpPr/>
          <p:nvPr/>
        </p:nvSpPr>
        <p:spPr>
          <a:xfrm>
            <a:off x="10061019" y="4762381"/>
            <a:ext cx="3731657"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Nurture donor relationships and share updates</a:t>
            </a:r>
            <a:endParaRPr lang="en-US" sz="1850" dirty="0"/>
          </a:p>
        </p:txBody>
      </p:sp>
      <p:pic>
        <p:nvPicPr>
          <p:cNvPr id="13" name="Image 2" descr="preencoded.png">    </p:cNvPr>
          <p:cNvPicPr>
            <a:picLocks noChangeAspect="1"/>
          </p:cNvPicPr>
          <p:nvPr/>
        </p:nvPicPr>
        <p:blipFill>
          <a:blip r:embed="rId3"/>
          <a:stretch>
            <a:fillRect/>
          </a:stretch>
        </p:blipFill>
        <p:spPr>
          <a:xfrm>
            <a:off x="5048131" y="2439114"/>
            <a:ext cx="4534138" cy="4534138"/>
          </a:xfrm>
          <a:prstGeom prst="rect">
            <a:avLst/>
          </a:prstGeom>
        </p:spPr>
      </p:pic>
      <p:sp>
        <p:nvSpPr>
          <p:cNvPr id="14" name="Text 9"/>
          <p:cNvSpPr/>
          <p:nvPr/>
        </p:nvSpPr>
        <p:spPr>
          <a:xfrm>
            <a:off x="8699421" y="4755118"/>
            <a:ext cx="358140" cy="447675"/>
          </a:xfrm>
          <a:prstGeom prst="rect">
            <a:avLst/>
          </a:prstGeom>
          <a:noFill/>
          <a:ln/>
        </p:spPr>
        <p:txBody>
          <a:bodyPr wrap="none" lIns="0" tIns="0" rIns="0" bIns="0" rtlCol="0" anchor="t"/>
          <a:lstStyle/>
          <a:p>
            <a:pPr algn="l" indent="0" marL="0">
              <a:lnSpc>
                <a:spcPts val="4500"/>
              </a:lnSpc>
              <a:buNone/>
            </a:pPr>
            <a:r>
              <a:rPr lang="en-US" sz="2800" spc="-38"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800" dirty="0"/>
          </a:p>
        </p:txBody>
      </p:sp>
      <p:sp>
        <p:nvSpPr>
          <p:cNvPr id="15" name="Text 10"/>
          <p:cNvSpPr/>
          <p:nvPr/>
        </p:nvSpPr>
        <p:spPr>
          <a:xfrm>
            <a:off x="9941243" y="6025515"/>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Content Strategy</a:t>
            </a:r>
            <a:endParaRPr lang="en-US" sz="2200" dirty="0"/>
          </a:p>
        </p:txBody>
      </p:sp>
      <p:sp>
        <p:nvSpPr>
          <p:cNvPr id="16" name="Text 11"/>
          <p:cNvSpPr/>
          <p:nvPr/>
        </p:nvSpPr>
        <p:spPr>
          <a:xfrm>
            <a:off x="9941243" y="6521053"/>
            <a:ext cx="3851434"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Create valuable, shareable content</a:t>
            </a:r>
            <a:endParaRPr lang="en-US" sz="1850" dirty="0"/>
          </a:p>
        </p:txBody>
      </p:sp>
      <p:pic>
        <p:nvPicPr>
          <p:cNvPr id="17" name="Image 3" descr="preencoded.png">    </p:cNvPr>
          <p:cNvPicPr>
            <a:picLocks noChangeAspect="1"/>
          </p:cNvPicPr>
          <p:nvPr/>
        </p:nvPicPr>
        <p:blipFill>
          <a:blip r:embed="rId4"/>
          <a:stretch>
            <a:fillRect/>
          </a:stretch>
        </p:blipFill>
        <p:spPr>
          <a:xfrm>
            <a:off x="5048131" y="2439114"/>
            <a:ext cx="4534138" cy="4534138"/>
          </a:xfrm>
          <a:prstGeom prst="rect">
            <a:avLst/>
          </a:prstGeom>
        </p:spPr>
      </p:pic>
      <p:sp>
        <p:nvSpPr>
          <p:cNvPr id="18" name="Text 12"/>
          <p:cNvSpPr/>
          <p:nvPr/>
        </p:nvSpPr>
        <p:spPr>
          <a:xfrm>
            <a:off x="7359729" y="6053376"/>
            <a:ext cx="358140" cy="447675"/>
          </a:xfrm>
          <a:prstGeom prst="rect">
            <a:avLst/>
          </a:prstGeom>
          <a:noFill/>
          <a:ln/>
        </p:spPr>
        <p:txBody>
          <a:bodyPr wrap="none" lIns="0" tIns="0" rIns="0" bIns="0" rtlCol="0" anchor="t"/>
          <a:lstStyle/>
          <a:p>
            <a:pPr algn="l" indent="0" marL="0">
              <a:lnSpc>
                <a:spcPts val="4500"/>
              </a:lnSpc>
              <a:buNone/>
            </a:pPr>
            <a:r>
              <a:rPr lang="en-US" sz="2800" spc="-38" kern="0" dirty="0">
                <a:solidFill>
                  <a:srgbClr val="272525"/>
                </a:solidFill>
                <a:latin typeface="Source Serif Pro Semi Bold" pitchFamily="34" charset="0"/>
                <a:ea typeface="Source Serif Pro Semi Bold" pitchFamily="34" charset="-122"/>
                <a:cs typeface="Source Serif Pro Semi Bold" pitchFamily="34" charset="-120"/>
              </a:rPr>
              <a:t>4</a:t>
            </a:r>
            <a:endParaRPr lang="en-US" sz="2800" dirty="0"/>
          </a:p>
        </p:txBody>
      </p:sp>
      <p:sp>
        <p:nvSpPr>
          <p:cNvPr id="19" name="Text 13"/>
          <p:cNvSpPr/>
          <p:nvPr/>
        </p:nvSpPr>
        <p:spPr>
          <a:xfrm>
            <a:off x="1872972" y="5585817"/>
            <a:ext cx="2816185" cy="351949"/>
          </a:xfrm>
          <a:prstGeom prst="rect">
            <a:avLst/>
          </a:prstGeom>
          <a:noFill/>
          <a:ln/>
        </p:spPr>
        <p:txBody>
          <a:bodyPr wrap="none" lIns="0" tIns="0" rIns="0" bIns="0" rtlCol="0" anchor="t"/>
          <a:lstStyle/>
          <a:p>
            <a:pPr algn="r"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SEO &amp; Analytics</a:t>
            </a:r>
            <a:endParaRPr lang="en-US" sz="2200" dirty="0"/>
          </a:p>
        </p:txBody>
      </p:sp>
      <p:sp>
        <p:nvSpPr>
          <p:cNvPr id="20" name="Text 14"/>
          <p:cNvSpPr/>
          <p:nvPr/>
        </p:nvSpPr>
        <p:spPr>
          <a:xfrm>
            <a:off x="837724" y="6081355"/>
            <a:ext cx="3851434" cy="383024"/>
          </a:xfrm>
          <a:prstGeom prst="rect">
            <a:avLst/>
          </a:prstGeom>
          <a:noFill/>
          <a:ln/>
        </p:spPr>
        <p:txBody>
          <a:bodyPr wrap="none" lIns="0" tIns="0" rIns="0" bIns="0" rtlCol="0" anchor="t"/>
          <a:lstStyle/>
          <a:p>
            <a:pPr algn="r"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Improve visibility and track performance</a:t>
            </a:r>
            <a:endParaRPr lang="en-US" sz="1850" dirty="0"/>
          </a:p>
        </p:txBody>
      </p:sp>
      <p:pic>
        <p:nvPicPr>
          <p:cNvPr id="21" name="Image 4" descr="preencoded.png">    </p:cNvPr>
          <p:cNvPicPr>
            <a:picLocks noChangeAspect="1"/>
          </p:cNvPicPr>
          <p:nvPr/>
        </p:nvPicPr>
        <p:blipFill>
          <a:blip r:embed="rId5"/>
          <a:stretch>
            <a:fillRect/>
          </a:stretch>
        </p:blipFill>
        <p:spPr>
          <a:xfrm>
            <a:off x="5048131" y="2439114"/>
            <a:ext cx="4534138" cy="4534138"/>
          </a:xfrm>
          <a:prstGeom prst="rect">
            <a:avLst/>
          </a:prstGeom>
        </p:spPr>
      </p:pic>
      <p:sp>
        <p:nvSpPr>
          <p:cNvPr id="22" name="Text 15"/>
          <p:cNvSpPr/>
          <p:nvPr/>
        </p:nvSpPr>
        <p:spPr>
          <a:xfrm>
            <a:off x="5710952" y="5180409"/>
            <a:ext cx="358140" cy="447675"/>
          </a:xfrm>
          <a:prstGeom prst="rect">
            <a:avLst/>
          </a:prstGeom>
          <a:noFill/>
          <a:ln/>
        </p:spPr>
        <p:txBody>
          <a:bodyPr wrap="none" lIns="0" tIns="0" rIns="0" bIns="0" rtlCol="0" anchor="t"/>
          <a:lstStyle/>
          <a:p>
            <a:pPr algn="l" indent="0" marL="0">
              <a:lnSpc>
                <a:spcPts val="4500"/>
              </a:lnSpc>
              <a:buNone/>
            </a:pPr>
            <a:r>
              <a:rPr lang="en-US" sz="2800" spc="-38" kern="0" dirty="0">
                <a:solidFill>
                  <a:srgbClr val="272525"/>
                </a:solidFill>
                <a:latin typeface="Source Serif Pro Semi Bold" pitchFamily="34" charset="0"/>
                <a:ea typeface="Source Serif Pro Semi Bold" pitchFamily="34" charset="-122"/>
                <a:cs typeface="Source Serif Pro Semi Bold" pitchFamily="34" charset="-120"/>
              </a:rPr>
              <a:t>5</a:t>
            </a:r>
            <a:endParaRPr lang="en-US"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41759" y="892373"/>
            <a:ext cx="7612618" cy="623411"/>
          </a:xfrm>
          <a:prstGeom prst="rect">
            <a:avLst/>
          </a:prstGeom>
          <a:noFill/>
          <a:ln/>
        </p:spPr>
        <p:txBody>
          <a:bodyPr wrap="none" lIns="0" tIns="0" rIns="0" bIns="0" rtlCol="0" anchor="t"/>
          <a:lstStyle/>
          <a:p>
            <a:pPr algn="l" indent="0" marL="0">
              <a:lnSpc>
                <a:spcPts val="4900"/>
              </a:lnSpc>
              <a:buNone/>
            </a:pPr>
            <a:r>
              <a:rPr lang="en-US" sz="3900" spc="-79" kern="0" dirty="0">
                <a:solidFill>
                  <a:srgbClr val="000000"/>
                </a:solidFill>
                <a:latin typeface="Source Serif Pro Semi Bold" pitchFamily="34" charset="0"/>
                <a:ea typeface="Source Serif Pro Semi Bold" pitchFamily="34" charset="-122"/>
                <a:cs typeface="Source Serif Pro Semi Bold" pitchFamily="34" charset="-120"/>
              </a:rPr>
              <a:t>Measuring Marketing Effectiveness</a:t>
            </a:r>
            <a:endParaRPr lang="en-US" sz="3900" dirty="0"/>
          </a:p>
        </p:txBody>
      </p:sp>
      <p:sp>
        <p:nvSpPr>
          <p:cNvPr id="4" name="Shape 1"/>
          <p:cNvSpPr/>
          <p:nvPr/>
        </p:nvSpPr>
        <p:spPr>
          <a:xfrm>
            <a:off x="741759" y="1833682"/>
            <a:ext cx="7660481" cy="1216938"/>
          </a:xfrm>
          <a:prstGeom prst="roundRect">
            <a:avLst>
              <a:gd name="adj" fmla="val 7315"/>
            </a:avLst>
          </a:prstGeom>
          <a:solidFill>
            <a:srgbClr val="F0D4F7"/>
          </a:solidFill>
          <a:ln w="7620">
            <a:solidFill>
              <a:srgbClr val="D6BADD"/>
            </a:solidFill>
            <a:prstDash val="solid"/>
          </a:ln>
        </p:spPr>
      </p:sp>
      <p:sp>
        <p:nvSpPr>
          <p:cNvPr id="5" name="Text 2"/>
          <p:cNvSpPr/>
          <p:nvPr/>
        </p:nvSpPr>
        <p:spPr>
          <a:xfrm>
            <a:off x="961311" y="2053233"/>
            <a:ext cx="3755708" cy="311587"/>
          </a:xfrm>
          <a:prstGeom prst="rect">
            <a:avLst/>
          </a:prstGeom>
          <a:noFill/>
          <a:ln/>
        </p:spPr>
        <p:txBody>
          <a:bodyPr wrap="none" lIns="0" tIns="0" rIns="0" bIns="0" rtlCol="0" anchor="t"/>
          <a:lstStyle/>
          <a:p>
            <a:pPr algn="l" indent="0" marL="0">
              <a:lnSpc>
                <a:spcPts val="2450"/>
              </a:lnSpc>
              <a:buNone/>
            </a:pPr>
            <a:r>
              <a:rPr lang="en-US" sz="1950" spc="-39" kern="0" dirty="0">
                <a:solidFill>
                  <a:srgbClr val="272525"/>
                </a:solidFill>
                <a:latin typeface="Source Serif Pro Semi Bold" pitchFamily="34" charset="0"/>
                <a:ea typeface="Source Serif Pro Semi Bold" pitchFamily="34" charset="-122"/>
                <a:cs typeface="Source Serif Pro Semi Bold" pitchFamily="34" charset="-120"/>
              </a:rPr>
              <a:t>Key Performance Indicators (KPIs)</a:t>
            </a:r>
            <a:endParaRPr lang="en-US" sz="1950" dirty="0"/>
          </a:p>
        </p:txBody>
      </p:sp>
      <p:sp>
        <p:nvSpPr>
          <p:cNvPr id="6" name="Text 3"/>
          <p:cNvSpPr/>
          <p:nvPr/>
        </p:nvSpPr>
        <p:spPr>
          <a:xfrm>
            <a:off x="961311" y="2491978"/>
            <a:ext cx="7221379" cy="339090"/>
          </a:xfrm>
          <a:prstGeom prst="rect">
            <a:avLst/>
          </a:prstGeom>
          <a:noFill/>
          <a:ln/>
        </p:spPr>
        <p:txBody>
          <a:bodyPr wrap="none" lIns="0" tIns="0" rIns="0" bIns="0" rtlCol="0" anchor="t"/>
          <a:lstStyle/>
          <a:p>
            <a:pPr algn="l" indent="0" marL="0">
              <a:lnSpc>
                <a:spcPts val="2650"/>
              </a:lnSpc>
              <a:buNone/>
            </a:pPr>
            <a:r>
              <a:rPr lang="en-US" sz="1650" spc="-33" kern="0" dirty="0">
                <a:solidFill>
                  <a:srgbClr val="272525"/>
                </a:solidFill>
                <a:latin typeface="Source Sans Pro" pitchFamily="34" charset="0"/>
                <a:ea typeface="Source Sans Pro" pitchFamily="34" charset="-122"/>
                <a:cs typeface="Source Sans Pro" pitchFamily="34" charset="-120"/>
              </a:rPr>
              <a:t>Identify and track relevant metrics aligned with organizational goals</a:t>
            </a:r>
            <a:endParaRPr lang="en-US" sz="1650" dirty="0"/>
          </a:p>
        </p:txBody>
      </p:sp>
      <p:sp>
        <p:nvSpPr>
          <p:cNvPr id="7" name="Shape 4"/>
          <p:cNvSpPr/>
          <p:nvPr/>
        </p:nvSpPr>
        <p:spPr>
          <a:xfrm>
            <a:off x="741759" y="3262551"/>
            <a:ext cx="7660481" cy="1216938"/>
          </a:xfrm>
          <a:prstGeom prst="roundRect">
            <a:avLst>
              <a:gd name="adj" fmla="val 7315"/>
            </a:avLst>
          </a:prstGeom>
          <a:solidFill>
            <a:srgbClr val="F0D4F7"/>
          </a:solidFill>
          <a:ln w="7620">
            <a:solidFill>
              <a:srgbClr val="D6BADD"/>
            </a:solidFill>
            <a:prstDash val="solid"/>
          </a:ln>
        </p:spPr>
      </p:sp>
      <p:sp>
        <p:nvSpPr>
          <p:cNvPr id="8" name="Text 5"/>
          <p:cNvSpPr/>
          <p:nvPr/>
        </p:nvSpPr>
        <p:spPr>
          <a:xfrm>
            <a:off x="961311" y="3482102"/>
            <a:ext cx="2493526" cy="311587"/>
          </a:xfrm>
          <a:prstGeom prst="rect">
            <a:avLst/>
          </a:prstGeom>
          <a:noFill/>
          <a:ln/>
        </p:spPr>
        <p:txBody>
          <a:bodyPr wrap="none" lIns="0" tIns="0" rIns="0" bIns="0" rtlCol="0" anchor="t"/>
          <a:lstStyle/>
          <a:p>
            <a:pPr algn="l" indent="0" marL="0">
              <a:lnSpc>
                <a:spcPts val="2450"/>
              </a:lnSpc>
              <a:buNone/>
            </a:pPr>
            <a:r>
              <a:rPr lang="en-US" sz="1950" spc="-39" kern="0" dirty="0">
                <a:solidFill>
                  <a:srgbClr val="272525"/>
                </a:solidFill>
                <a:latin typeface="Source Serif Pro Semi Bold" pitchFamily="34" charset="0"/>
                <a:ea typeface="Source Serif Pro Semi Bold" pitchFamily="34" charset="-122"/>
                <a:cs typeface="Source Serif Pro Semi Bold" pitchFamily="34" charset="-120"/>
              </a:rPr>
              <a:t>Data Collection</a:t>
            </a:r>
            <a:endParaRPr lang="en-US" sz="1950" dirty="0"/>
          </a:p>
        </p:txBody>
      </p:sp>
      <p:sp>
        <p:nvSpPr>
          <p:cNvPr id="9" name="Text 6"/>
          <p:cNvSpPr/>
          <p:nvPr/>
        </p:nvSpPr>
        <p:spPr>
          <a:xfrm>
            <a:off x="961311" y="3920847"/>
            <a:ext cx="7221379" cy="339090"/>
          </a:xfrm>
          <a:prstGeom prst="rect">
            <a:avLst/>
          </a:prstGeom>
          <a:noFill/>
          <a:ln/>
        </p:spPr>
        <p:txBody>
          <a:bodyPr wrap="none" lIns="0" tIns="0" rIns="0" bIns="0" rtlCol="0" anchor="t"/>
          <a:lstStyle/>
          <a:p>
            <a:pPr algn="l" indent="0" marL="0">
              <a:lnSpc>
                <a:spcPts val="2650"/>
              </a:lnSpc>
              <a:buNone/>
            </a:pPr>
            <a:r>
              <a:rPr lang="en-US" sz="1650" spc="-33" kern="0" dirty="0">
                <a:solidFill>
                  <a:srgbClr val="272525"/>
                </a:solidFill>
                <a:latin typeface="Source Sans Pro" pitchFamily="34" charset="0"/>
                <a:ea typeface="Source Sans Pro" pitchFamily="34" charset="-122"/>
                <a:cs typeface="Source Sans Pro" pitchFamily="34" charset="-120"/>
              </a:rPr>
              <a:t>Implement systems to gather quantitative and qualitative data</a:t>
            </a:r>
            <a:endParaRPr lang="en-US" sz="1650" dirty="0"/>
          </a:p>
        </p:txBody>
      </p:sp>
      <p:sp>
        <p:nvSpPr>
          <p:cNvPr id="10" name="Shape 7"/>
          <p:cNvSpPr/>
          <p:nvPr/>
        </p:nvSpPr>
        <p:spPr>
          <a:xfrm>
            <a:off x="741759" y="4691420"/>
            <a:ext cx="7660481" cy="1216938"/>
          </a:xfrm>
          <a:prstGeom prst="roundRect">
            <a:avLst>
              <a:gd name="adj" fmla="val 7315"/>
            </a:avLst>
          </a:prstGeom>
          <a:solidFill>
            <a:srgbClr val="F0D4F7"/>
          </a:solidFill>
          <a:ln w="7620">
            <a:solidFill>
              <a:srgbClr val="D6BADD"/>
            </a:solidFill>
            <a:prstDash val="solid"/>
          </a:ln>
        </p:spPr>
      </p:sp>
      <p:sp>
        <p:nvSpPr>
          <p:cNvPr id="11" name="Text 8"/>
          <p:cNvSpPr/>
          <p:nvPr/>
        </p:nvSpPr>
        <p:spPr>
          <a:xfrm>
            <a:off x="961311" y="4910971"/>
            <a:ext cx="2493526" cy="311587"/>
          </a:xfrm>
          <a:prstGeom prst="rect">
            <a:avLst/>
          </a:prstGeom>
          <a:noFill/>
          <a:ln/>
        </p:spPr>
        <p:txBody>
          <a:bodyPr wrap="none" lIns="0" tIns="0" rIns="0" bIns="0" rtlCol="0" anchor="t"/>
          <a:lstStyle/>
          <a:p>
            <a:pPr algn="l" indent="0" marL="0">
              <a:lnSpc>
                <a:spcPts val="2450"/>
              </a:lnSpc>
              <a:buNone/>
            </a:pPr>
            <a:r>
              <a:rPr lang="en-US" sz="1950" spc="-39" kern="0" dirty="0">
                <a:solidFill>
                  <a:srgbClr val="272525"/>
                </a:solidFill>
                <a:latin typeface="Source Serif Pro Semi Bold" pitchFamily="34" charset="0"/>
                <a:ea typeface="Source Serif Pro Semi Bold" pitchFamily="34" charset="-122"/>
                <a:cs typeface="Source Serif Pro Semi Bold" pitchFamily="34" charset="-120"/>
              </a:rPr>
              <a:t>Analysis &amp; Reporting</a:t>
            </a:r>
            <a:endParaRPr lang="en-US" sz="1950" dirty="0"/>
          </a:p>
        </p:txBody>
      </p:sp>
      <p:sp>
        <p:nvSpPr>
          <p:cNvPr id="12" name="Text 9"/>
          <p:cNvSpPr/>
          <p:nvPr/>
        </p:nvSpPr>
        <p:spPr>
          <a:xfrm>
            <a:off x="961311" y="5349716"/>
            <a:ext cx="7221379" cy="339090"/>
          </a:xfrm>
          <a:prstGeom prst="rect">
            <a:avLst/>
          </a:prstGeom>
          <a:noFill/>
          <a:ln/>
        </p:spPr>
        <p:txBody>
          <a:bodyPr wrap="none" lIns="0" tIns="0" rIns="0" bIns="0" rtlCol="0" anchor="t"/>
          <a:lstStyle/>
          <a:p>
            <a:pPr algn="l" indent="0" marL="0">
              <a:lnSpc>
                <a:spcPts val="2650"/>
              </a:lnSpc>
              <a:buNone/>
            </a:pPr>
            <a:r>
              <a:rPr lang="en-US" sz="1650" spc="-33" kern="0" dirty="0">
                <a:solidFill>
                  <a:srgbClr val="272525"/>
                </a:solidFill>
                <a:latin typeface="Source Sans Pro" pitchFamily="34" charset="0"/>
                <a:ea typeface="Source Sans Pro" pitchFamily="34" charset="-122"/>
                <a:cs typeface="Source Sans Pro" pitchFamily="34" charset="-120"/>
              </a:rPr>
              <a:t>Regularly review data and create actionable insights</a:t>
            </a:r>
            <a:endParaRPr lang="en-US" sz="1650" dirty="0"/>
          </a:p>
        </p:txBody>
      </p:sp>
      <p:sp>
        <p:nvSpPr>
          <p:cNvPr id="13" name="Shape 10"/>
          <p:cNvSpPr/>
          <p:nvPr/>
        </p:nvSpPr>
        <p:spPr>
          <a:xfrm>
            <a:off x="741759" y="6120289"/>
            <a:ext cx="7660481" cy="1216938"/>
          </a:xfrm>
          <a:prstGeom prst="roundRect">
            <a:avLst>
              <a:gd name="adj" fmla="val 7315"/>
            </a:avLst>
          </a:prstGeom>
          <a:solidFill>
            <a:srgbClr val="F0D4F7"/>
          </a:solidFill>
          <a:ln w="7620">
            <a:solidFill>
              <a:srgbClr val="D6BADD"/>
            </a:solidFill>
            <a:prstDash val="solid"/>
          </a:ln>
        </p:spPr>
      </p:sp>
      <p:sp>
        <p:nvSpPr>
          <p:cNvPr id="14" name="Text 11"/>
          <p:cNvSpPr/>
          <p:nvPr/>
        </p:nvSpPr>
        <p:spPr>
          <a:xfrm>
            <a:off x="961311" y="6339840"/>
            <a:ext cx="2799874" cy="311587"/>
          </a:xfrm>
          <a:prstGeom prst="rect">
            <a:avLst/>
          </a:prstGeom>
          <a:noFill/>
          <a:ln/>
        </p:spPr>
        <p:txBody>
          <a:bodyPr wrap="none" lIns="0" tIns="0" rIns="0" bIns="0" rtlCol="0" anchor="t"/>
          <a:lstStyle/>
          <a:p>
            <a:pPr algn="l" indent="0" marL="0">
              <a:lnSpc>
                <a:spcPts val="2450"/>
              </a:lnSpc>
              <a:buNone/>
            </a:pPr>
            <a:r>
              <a:rPr lang="en-US" sz="1950" spc="-39" kern="0" dirty="0">
                <a:solidFill>
                  <a:srgbClr val="272525"/>
                </a:solidFill>
                <a:latin typeface="Source Serif Pro Semi Bold" pitchFamily="34" charset="0"/>
                <a:ea typeface="Source Serif Pro Semi Bold" pitchFamily="34" charset="-122"/>
                <a:cs typeface="Source Serif Pro Semi Bold" pitchFamily="34" charset="-120"/>
              </a:rPr>
              <a:t>Continuous Improvement</a:t>
            </a:r>
            <a:endParaRPr lang="en-US" sz="1950" dirty="0"/>
          </a:p>
        </p:txBody>
      </p:sp>
      <p:sp>
        <p:nvSpPr>
          <p:cNvPr id="15" name="Text 12"/>
          <p:cNvSpPr/>
          <p:nvPr/>
        </p:nvSpPr>
        <p:spPr>
          <a:xfrm>
            <a:off x="961311" y="6778585"/>
            <a:ext cx="7221379" cy="339090"/>
          </a:xfrm>
          <a:prstGeom prst="rect">
            <a:avLst/>
          </a:prstGeom>
          <a:noFill/>
          <a:ln/>
        </p:spPr>
        <p:txBody>
          <a:bodyPr wrap="none" lIns="0" tIns="0" rIns="0" bIns="0" rtlCol="0" anchor="t"/>
          <a:lstStyle/>
          <a:p>
            <a:pPr algn="l" indent="0" marL="0">
              <a:lnSpc>
                <a:spcPts val="2650"/>
              </a:lnSpc>
              <a:buNone/>
            </a:pPr>
            <a:r>
              <a:rPr lang="en-US" sz="1650" spc="-33" kern="0" dirty="0">
                <a:solidFill>
                  <a:srgbClr val="272525"/>
                </a:solidFill>
                <a:latin typeface="Source Sans Pro" pitchFamily="34" charset="0"/>
                <a:ea typeface="Source Sans Pro" pitchFamily="34" charset="-122"/>
                <a:cs typeface="Source Sans Pro" pitchFamily="34" charset="-120"/>
              </a:rPr>
              <a:t>Use findings to refine and optimize marketing strategies</a:t>
            </a:r>
            <a:endParaRPr lang="en-US" sz="16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837724" y="1872972"/>
            <a:ext cx="11497508"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Ethical Considerations in Non-Profit Marketing</a:t>
            </a:r>
            <a:endParaRPr lang="en-US" sz="4400" dirty="0"/>
          </a:p>
        </p:txBody>
      </p:sp>
      <p:sp>
        <p:nvSpPr>
          <p:cNvPr id="3" name="Shape 1"/>
          <p:cNvSpPr/>
          <p:nvPr/>
        </p:nvSpPr>
        <p:spPr>
          <a:xfrm>
            <a:off x="837724" y="3324939"/>
            <a:ext cx="538520" cy="538520"/>
          </a:xfrm>
          <a:prstGeom prst="roundRect">
            <a:avLst>
              <a:gd name="adj" fmla="val 18670"/>
            </a:avLst>
          </a:prstGeom>
          <a:solidFill>
            <a:srgbClr val="F0D4F7"/>
          </a:solidFill>
          <a:ln w="7620">
            <a:solidFill>
              <a:srgbClr val="D6BADD"/>
            </a:solidFill>
            <a:prstDash val="solid"/>
          </a:ln>
        </p:spPr>
      </p:sp>
      <p:sp>
        <p:nvSpPr>
          <p:cNvPr id="4" name="Text 2"/>
          <p:cNvSpPr/>
          <p:nvPr/>
        </p:nvSpPr>
        <p:spPr>
          <a:xfrm>
            <a:off x="937974" y="3382923"/>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650" dirty="0"/>
          </a:p>
        </p:txBody>
      </p:sp>
      <p:sp>
        <p:nvSpPr>
          <p:cNvPr id="5" name="Text 3"/>
          <p:cNvSpPr/>
          <p:nvPr/>
        </p:nvSpPr>
        <p:spPr>
          <a:xfrm>
            <a:off x="1615559" y="3324939"/>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Transparency</a:t>
            </a:r>
            <a:endParaRPr lang="en-US" sz="2200" dirty="0"/>
          </a:p>
        </p:txBody>
      </p:sp>
      <p:sp>
        <p:nvSpPr>
          <p:cNvPr id="6" name="Text 4"/>
          <p:cNvSpPr/>
          <p:nvPr/>
        </p:nvSpPr>
        <p:spPr>
          <a:xfrm>
            <a:off x="1615559" y="3820478"/>
            <a:ext cx="3380899"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Be honest and open about operations, finances, and impact</a:t>
            </a:r>
            <a:endParaRPr lang="en-US" sz="1850" dirty="0"/>
          </a:p>
        </p:txBody>
      </p:sp>
      <p:sp>
        <p:nvSpPr>
          <p:cNvPr id="7" name="Shape 5"/>
          <p:cNvSpPr/>
          <p:nvPr/>
        </p:nvSpPr>
        <p:spPr>
          <a:xfrm>
            <a:off x="5235773" y="3324939"/>
            <a:ext cx="538520" cy="538520"/>
          </a:xfrm>
          <a:prstGeom prst="roundRect">
            <a:avLst>
              <a:gd name="adj" fmla="val 18670"/>
            </a:avLst>
          </a:prstGeom>
          <a:solidFill>
            <a:srgbClr val="F0D4F7"/>
          </a:solidFill>
          <a:ln w="7620">
            <a:solidFill>
              <a:srgbClr val="D6BADD"/>
            </a:solidFill>
            <a:prstDash val="solid"/>
          </a:ln>
        </p:spPr>
      </p:sp>
      <p:sp>
        <p:nvSpPr>
          <p:cNvPr id="8" name="Text 6"/>
          <p:cNvSpPr/>
          <p:nvPr/>
        </p:nvSpPr>
        <p:spPr>
          <a:xfrm>
            <a:off x="5336024" y="3382923"/>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650" dirty="0"/>
          </a:p>
        </p:txBody>
      </p:sp>
      <p:sp>
        <p:nvSpPr>
          <p:cNvPr id="9" name="Text 7"/>
          <p:cNvSpPr/>
          <p:nvPr/>
        </p:nvSpPr>
        <p:spPr>
          <a:xfrm>
            <a:off x="6013609" y="3324939"/>
            <a:ext cx="3056692"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Respect for Beneficiaries</a:t>
            </a:r>
            <a:endParaRPr lang="en-US" sz="2200" dirty="0"/>
          </a:p>
        </p:txBody>
      </p:sp>
      <p:sp>
        <p:nvSpPr>
          <p:cNvPr id="10" name="Text 8"/>
          <p:cNvSpPr/>
          <p:nvPr/>
        </p:nvSpPr>
        <p:spPr>
          <a:xfrm>
            <a:off x="6013609" y="3820478"/>
            <a:ext cx="3380899"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Avoid exploitative or manipulative marketing tactics</a:t>
            </a:r>
            <a:endParaRPr lang="en-US" sz="1850" dirty="0"/>
          </a:p>
        </p:txBody>
      </p:sp>
      <p:sp>
        <p:nvSpPr>
          <p:cNvPr id="11" name="Shape 9"/>
          <p:cNvSpPr/>
          <p:nvPr/>
        </p:nvSpPr>
        <p:spPr>
          <a:xfrm>
            <a:off x="9633823" y="3324939"/>
            <a:ext cx="538520" cy="538520"/>
          </a:xfrm>
          <a:prstGeom prst="roundRect">
            <a:avLst>
              <a:gd name="adj" fmla="val 18670"/>
            </a:avLst>
          </a:prstGeom>
          <a:solidFill>
            <a:srgbClr val="F0D4F7"/>
          </a:solidFill>
          <a:ln w="7620">
            <a:solidFill>
              <a:srgbClr val="D6BADD"/>
            </a:solidFill>
            <a:prstDash val="solid"/>
          </a:ln>
        </p:spPr>
      </p:sp>
      <p:sp>
        <p:nvSpPr>
          <p:cNvPr id="12" name="Text 10"/>
          <p:cNvSpPr/>
          <p:nvPr/>
        </p:nvSpPr>
        <p:spPr>
          <a:xfrm>
            <a:off x="9734074" y="3382923"/>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650" dirty="0"/>
          </a:p>
        </p:txBody>
      </p:sp>
      <p:sp>
        <p:nvSpPr>
          <p:cNvPr id="13" name="Text 11"/>
          <p:cNvSpPr/>
          <p:nvPr/>
        </p:nvSpPr>
        <p:spPr>
          <a:xfrm>
            <a:off x="10411658" y="3324939"/>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Donor Stewardship</a:t>
            </a:r>
            <a:endParaRPr lang="en-US" sz="2200" dirty="0"/>
          </a:p>
        </p:txBody>
      </p:sp>
      <p:sp>
        <p:nvSpPr>
          <p:cNvPr id="14" name="Text 12"/>
          <p:cNvSpPr/>
          <p:nvPr/>
        </p:nvSpPr>
        <p:spPr>
          <a:xfrm>
            <a:off x="10411658" y="3820478"/>
            <a:ext cx="3380899"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Use funds responsibly and communicate impact clearly</a:t>
            </a:r>
            <a:endParaRPr lang="en-US" sz="1850" dirty="0"/>
          </a:p>
        </p:txBody>
      </p:sp>
      <p:sp>
        <p:nvSpPr>
          <p:cNvPr id="15" name="Shape 13"/>
          <p:cNvSpPr/>
          <p:nvPr/>
        </p:nvSpPr>
        <p:spPr>
          <a:xfrm>
            <a:off x="837724" y="5095042"/>
            <a:ext cx="538520" cy="538520"/>
          </a:xfrm>
          <a:prstGeom prst="roundRect">
            <a:avLst>
              <a:gd name="adj" fmla="val 18670"/>
            </a:avLst>
          </a:prstGeom>
          <a:solidFill>
            <a:srgbClr val="F0D4F7"/>
          </a:solidFill>
          <a:ln w="7620">
            <a:solidFill>
              <a:srgbClr val="D6BADD"/>
            </a:solidFill>
            <a:prstDash val="solid"/>
          </a:ln>
        </p:spPr>
      </p:sp>
      <p:sp>
        <p:nvSpPr>
          <p:cNvPr id="16" name="Text 14"/>
          <p:cNvSpPr/>
          <p:nvPr/>
        </p:nvSpPr>
        <p:spPr>
          <a:xfrm>
            <a:off x="937974" y="5153025"/>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4</a:t>
            </a:r>
            <a:endParaRPr lang="en-US" sz="2650" dirty="0"/>
          </a:p>
        </p:txBody>
      </p:sp>
      <p:sp>
        <p:nvSpPr>
          <p:cNvPr id="17" name="Text 15"/>
          <p:cNvSpPr/>
          <p:nvPr/>
        </p:nvSpPr>
        <p:spPr>
          <a:xfrm>
            <a:off x="1615559" y="5095042"/>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Collaboration Ethics</a:t>
            </a:r>
            <a:endParaRPr lang="en-US" sz="2200" dirty="0"/>
          </a:p>
        </p:txBody>
      </p:sp>
      <p:sp>
        <p:nvSpPr>
          <p:cNvPr id="18" name="Text 16"/>
          <p:cNvSpPr/>
          <p:nvPr/>
        </p:nvSpPr>
        <p:spPr>
          <a:xfrm>
            <a:off x="1615559" y="5590580"/>
            <a:ext cx="5579983"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Be transparent about partnerships and shared values</a:t>
            </a:r>
            <a:endParaRPr lang="en-US" sz="1850" dirty="0"/>
          </a:p>
        </p:txBody>
      </p:sp>
      <p:sp>
        <p:nvSpPr>
          <p:cNvPr id="19" name="Shape 17"/>
          <p:cNvSpPr/>
          <p:nvPr/>
        </p:nvSpPr>
        <p:spPr>
          <a:xfrm>
            <a:off x="7434858" y="5095042"/>
            <a:ext cx="538520" cy="538520"/>
          </a:xfrm>
          <a:prstGeom prst="roundRect">
            <a:avLst>
              <a:gd name="adj" fmla="val 18670"/>
            </a:avLst>
          </a:prstGeom>
          <a:solidFill>
            <a:srgbClr val="F0D4F7"/>
          </a:solidFill>
          <a:ln w="7620">
            <a:solidFill>
              <a:srgbClr val="D6BADD"/>
            </a:solidFill>
            <a:prstDash val="solid"/>
          </a:ln>
        </p:spPr>
      </p:sp>
      <p:sp>
        <p:nvSpPr>
          <p:cNvPr id="20" name="Text 18"/>
          <p:cNvSpPr/>
          <p:nvPr/>
        </p:nvSpPr>
        <p:spPr>
          <a:xfrm>
            <a:off x="7535108" y="5153025"/>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5</a:t>
            </a:r>
            <a:endParaRPr lang="en-US" sz="2650" dirty="0"/>
          </a:p>
        </p:txBody>
      </p:sp>
      <p:sp>
        <p:nvSpPr>
          <p:cNvPr id="21" name="Text 19"/>
          <p:cNvSpPr/>
          <p:nvPr/>
        </p:nvSpPr>
        <p:spPr>
          <a:xfrm>
            <a:off x="8212693" y="5095042"/>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Privacy Protection</a:t>
            </a:r>
            <a:endParaRPr lang="en-US" sz="2200" dirty="0"/>
          </a:p>
        </p:txBody>
      </p:sp>
      <p:sp>
        <p:nvSpPr>
          <p:cNvPr id="22" name="Text 20"/>
          <p:cNvSpPr/>
          <p:nvPr/>
        </p:nvSpPr>
        <p:spPr>
          <a:xfrm>
            <a:off x="8212693" y="5590580"/>
            <a:ext cx="5579983"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Safeguard personal information of donors and beneficiaries</a:t>
            </a:r>
            <a:endParaRPr lang="en-US" sz="18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837724" y="1968103"/>
            <a:ext cx="9003863"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Case Studies in Non-Profit Marketing</a:t>
            </a:r>
            <a:endParaRPr lang="en-US" sz="4400" dirty="0"/>
          </a:p>
        </p:txBody>
      </p:sp>
      <p:sp>
        <p:nvSpPr>
          <p:cNvPr id="3" name="Text 1"/>
          <p:cNvSpPr/>
          <p:nvPr/>
        </p:nvSpPr>
        <p:spPr>
          <a:xfrm>
            <a:off x="837724" y="3270409"/>
            <a:ext cx="3165634"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Local Outreach Campaign</a:t>
            </a:r>
            <a:endParaRPr lang="en-US" sz="2200" dirty="0"/>
          </a:p>
        </p:txBody>
      </p:sp>
      <p:sp>
        <p:nvSpPr>
          <p:cNvPr id="4" name="Text 2"/>
          <p:cNvSpPr/>
          <p:nvPr/>
        </p:nvSpPr>
        <p:spPr>
          <a:xfrm>
            <a:off x="837724" y="3861673"/>
            <a:ext cx="3928586" cy="1149072"/>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A $90,000 campaign resulted in a 40% increase in prospective donors, primarily new contributors.</a:t>
            </a:r>
            <a:endParaRPr lang="en-US" sz="1850" dirty="0"/>
          </a:p>
        </p:txBody>
      </p:sp>
      <p:sp>
        <p:nvSpPr>
          <p:cNvPr id="5" name="Text 3"/>
          <p:cNvSpPr/>
          <p:nvPr/>
        </p:nvSpPr>
        <p:spPr>
          <a:xfrm>
            <a:off x="5357813" y="3270409"/>
            <a:ext cx="3458647"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Comprehensive Fundraising</a:t>
            </a:r>
            <a:endParaRPr lang="en-US" sz="2200" dirty="0"/>
          </a:p>
        </p:txBody>
      </p:sp>
      <p:sp>
        <p:nvSpPr>
          <p:cNvPr id="6" name="Text 4"/>
          <p:cNvSpPr/>
          <p:nvPr/>
        </p:nvSpPr>
        <p:spPr>
          <a:xfrm>
            <a:off x="5357813" y="3861673"/>
            <a:ext cx="3928586" cy="1149072"/>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A systemic approach focusing on local press and outreach raised nearly $14.5 million.</a:t>
            </a:r>
            <a:endParaRPr lang="en-US" sz="1850" dirty="0"/>
          </a:p>
        </p:txBody>
      </p:sp>
      <p:sp>
        <p:nvSpPr>
          <p:cNvPr id="7" name="Text 5"/>
          <p:cNvSpPr/>
          <p:nvPr/>
        </p:nvSpPr>
        <p:spPr>
          <a:xfrm>
            <a:off x="9877901" y="3270409"/>
            <a:ext cx="3386852"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Innovative Awareness Drive</a:t>
            </a:r>
            <a:endParaRPr lang="en-US" sz="2200" dirty="0"/>
          </a:p>
        </p:txBody>
      </p:sp>
      <p:sp>
        <p:nvSpPr>
          <p:cNvPr id="8" name="Text 6"/>
          <p:cNvSpPr/>
          <p:nvPr/>
        </p:nvSpPr>
        <p:spPr>
          <a:xfrm>
            <a:off x="9877901" y="3861673"/>
            <a:ext cx="3928586" cy="1149072"/>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Cutting-edge campaigns raised both funds and awareness, gaining support from thousands in the community.</a:t>
            </a:r>
            <a:endParaRPr lang="en-US" sz="1850" dirty="0"/>
          </a:p>
        </p:txBody>
      </p:sp>
      <p:sp>
        <p:nvSpPr>
          <p:cNvPr id="9" name="Text 7"/>
          <p:cNvSpPr/>
          <p:nvPr/>
        </p:nvSpPr>
        <p:spPr>
          <a:xfrm>
            <a:off x="837724" y="5495330"/>
            <a:ext cx="12954952"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These case studies demonstrate the power of strategic marketing in achieving significant results for non-profit organizations. Key success factors include local engagement, comprehensive planning, and innovative outreach techniques.</a:t>
            </a: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021794"/>
            <a:ext cx="7468553" cy="1408033"/>
          </a:xfrm>
          <a:prstGeom prst="rect">
            <a:avLst/>
          </a:prstGeom>
          <a:noFill/>
          <a:ln/>
        </p:spPr>
        <p:txBody>
          <a:bodyPr wrap="squar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Introduction to Strategic Marketing Planning</a:t>
            </a:r>
            <a:endParaRPr lang="en-US" sz="4400" dirty="0"/>
          </a:p>
        </p:txBody>
      </p:sp>
      <p:sp>
        <p:nvSpPr>
          <p:cNvPr id="4" name="Shape 1"/>
          <p:cNvSpPr/>
          <p:nvPr/>
        </p:nvSpPr>
        <p:spPr>
          <a:xfrm>
            <a:off x="837724" y="3058001"/>
            <a:ext cx="538520" cy="538520"/>
          </a:xfrm>
          <a:prstGeom prst="roundRect">
            <a:avLst>
              <a:gd name="adj" fmla="val 18670"/>
            </a:avLst>
          </a:prstGeom>
          <a:solidFill>
            <a:srgbClr val="F0D4F7"/>
          </a:solidFill>
          <a:ln w="7620">
            <a:solidFill>
              <a:srgbClr val="D6BADD"/>
            </a:solidFill>
            <a:prstDash val="solid"/>
          </a:ln>
        </p:spPr>
      </p:sp>
      <p:sp>
        <p:nvSpPr>
          <p:cNvPr id="5" name="Text 2"/>
          <p:cNvSpPr/>
          <p:nvPr/>
        </p:nvSpPr>
        <p:spPr>
          <a:xfrm>
            <a:off x="937974" y="3115985"/>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650" dirty="0"/>
          </a:p>
        </p:txBody>
      </p:sp>
      <p:sp>
        <p:nvSpPr>
          <p:cNvPr id="6" name="Text 3"/>
          <p:cNvSpPr/>
          <p:nvPr/>
        </p:nvSpPr>
        <p:spPr>
          <a:xfrm>
            <a:off x="1615559" y="3058001"/>
            <a:ext cx="2836783" cy="703898"/>
          </a:xfrm>
          <a:prstGeom prst="rect">
            <a:avLst/>
          </a:prstGeom>
          <a:noFill/>
          <a:ln/>
        </p:spPr>
        <p:txBody>
          <a:bodyPr wrap="squar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Marketing Components</a:t>
            </a:r>
            <a:endParaRPr lang="en-US" sz="2200" dirty="0"/>
          </a:p>
        </p:txBody>
      </p:sp>
      <p:sp>
        <p:nvSpPr>
          <p:cNvPr id="7" name="Text 4"/>
          <p:cNvSpPr/>
          <p:nvPr/>
        </p:nvSpPr>
        <p:spPr>
          <a:xfrm>
            <a:off x="1615559" y="3905488"/>
            <a:ext cx="2836783" cy="1532096"/>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Marketing includes public relations, advertising, direct mail, promotion, publicity, and internet strategies.</a:t>
            </a:r>
            <a:endParaRPr lang="en-US" sz="1850" dirty="0"/>
          </a:p>
        </p:txBody>
      </p:sp>
      <p:sp>
        <p:nvSpPr>
          <p:cNvPr id="8" name="Shape 5"/>
          <p:cNvSpPr/>
          <p:nvPr/>
        </p:nvSpPr>
        <p:spPr>
          <a:xfrm>
            <a:off x="4691658" y="3058001"/>
            <a:ext cx="538520" cy="538520"/>
          </a:xfrm>
          <a:prstGeom prst="roundRect">
            <a:avLst>
              <a:gd name="adj" fmla="val 18670"/>
            </a:avLst>
          </a:prstGeom>
          <a:solidFill>
            <a:srgbClr val="F0D4F7"/>
          </a:solidFill>
          <a:ln w="7620">
            <a:solidFill>
              <a:srgbClr val="D6BADD"/>
            </a:solidFill>
            <a:prstDash val="solid"/>
          </a:ln>
        </p:spPr>
      </p:sp>
      <p:sp>
        <p:nvSpPr>
          <p:cNvPr id="9" name="Text 6"/>
          <p:cNvSpPr/>
          <p:nvPr/>
        </p:nvSpPr>
        <p:spPr>
          <a:xfrm>
            <a:off x="4791908" y="3115985"/>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650" dirty="0"/>
          </a:p>
        </p:txBody>
      </p:sp>
      <p:sp>
        <p:nvSpPr>
          <p:cNvPr id="10" name="Text 7"/>
          <p:cNvSpPr/>
          <p:nvPr/>
        </p:nvSpPr>
        <p:spPr>
          <a:xfrm>
            <a:off x="5469493" y="3058001"/>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Strategic Approach</a:t>
            </a:r>
            <a:endParaRPr lang="en-US" sz="2200" dirty="0"/>
          </a:p>
        </p:txBody>
      </p:sp>
      <p:sp>
        <p:nvSpPr>
          <p:cNvPr id="11" name="Text 8"/>
          <p:cNvSpPr/>
          <p:nvPr/>
        </p:nvSpPr>
        <p:spPr>
          <a:xfrm>
            <a:off x="5469493" y="3553539"/>
            <a:ext cx="2836783" cy="1532096"/>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Strategic marketing planning starts with understanding stakeholders and listening to them.</a:t>
            </a:r>
            <a:endParaRPr lang="en-US" sz="1850" dirty="0"/>
          </a:p>
        </p:txBody>
      </p:sp>
      <p:sp>
        <p:nvSpPr>
          <p:cNvPr id="12" name="Shape 9"/>
          <p:cNvSpPr/>
          <p:nvPr/>
        </p:nvSpPr>
        <p:spPr>
          <a:xfrm>
            <a:off x="837724" y="5946100"/>
            <a:ext cx="538520" cy="538520"/>
          </a:xfrm>
          <a:prstGeom prst="roundRect">
            <a:avLst>
              <a:gd name="adj" fmla="val 18670"/>
            </a:avLst>
          </a:prstGeom>
          <a:solidFill>
            <a:srgbClr val="F0D4F7"/>
          </a:solidFill>
          <a:ln w="7620">
            <a:solidFill>
              <a:srgbClr val="D6BADD"/>
            </a:solidFill>
            <a:prstDash val="solid"/>
          </a:ln>
        </p:spPr>
      </p:sp>
      <p:sp>
        <p:nvSpPr>
          <p:cNvPr id="13" name="Text 10"/>
          <p:cNvSpPr/>
          <p:nvPr/>
        </p:nvSpPr>
        <p:spPr>
          <a:xfrm>
            <a:off x="937974" y="6004084"/>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650" dirty="0"/>
          </a:p>
        </p:txBody>
      </p:sp>
      <p:sp>
        <p:nvSpPr>
          <p:cNvPr id="14" name="Text 11"/>
          <p:cNvSpPr/>
          <p:nvPr/>
        </p:nvSpPr>
        <p:spPr>
          <a:xfrm>
            <a:off x="1615559" y="5946100"/>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Consumer Focus</a:t>
            </a:r>
            <a:endParaRPr lang="en-US" sz="2200" dirty="0"/>
          </a:p>
        </p:txBody>
      </p:sp>
      <p:sp>
        <p:nvSpPr>
          <p:cNvPr id="15" name="Text 12"/>
          <p:cNvSpPr/>
          <p:nvPr/>
        </p:nvSpPr>
        <p:spPr>
          <a:xfrm>
            <a:off x="1615559" y="6441638"/>
            <a:ext cx="6690717"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It puts a consumer advocate perspective first and positions programs to meet stakeholder expectations.</a:t>
            </a:r>
            <a:endParaRPr lang="en-US" sz="18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837724" y="1681401"/>
            <a:ext cx="12401431"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Conclusion: Best Practices in Non-Profit Marketing</a:t>
            </a:r>
            <a:endParaRPr lang="en-US" sz="4400" dirty="0"/>
          </a:p>
        </p:txBody>
      </p:sp>
      <p:sp>
        <p:nvSpPr>
          <p:cNvPr id="3" name="Shape 1"/>
          <p:cNvSpPr/>
          <p:nvPr/>
        </p:nvSpPr>
        <p:spPr>
          <a:xfrm>
            <a:off x="837724" y="3133368"/>
            <a:ext cx="538520" cy="538520"/>
          </a:xfrm>
          <a:prstGeom prst="roundRect">
            <a:avLst>
              <a:gd name="adj" fmla="val 18670"/>
            </a:avLst>
          </a:prstGeom>
          <a:solidFill>
            <a:srgbClr val="F0D4F7"/>
          </a:solidFill>
          <a:ln w="7620">
            <a:solidFill>
              <a:srgbClr val="D6BADD"/>
            </a:solidFill>
            <a:prstDash val="solid"/>
          </a:ln>
        </p:spPr>
      </p:sp>
      <p:sp>
        <p:nvSpPr>
          <p:cNvPr id="4" name="Text 2"/>
          <p:cNvSpPr/>
          <p:nvPr/>
        </p:nvSpPr>
        <p:spPr>
          <a:xfrm>
            <a:off x="937974" y="3191351"/>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650" dirty="0"/>
          </a:p>
        </p:txBody>
      </p:sp>
      <p:sp>
        <p:nvSpPr>
          <p:cNvPr id="5" name="Text 3"/>
          <p:cNvSpPr/>
          <p:nvPr/>
        </p:nvSpPr>
        <p:spPr>
          <a:xfrm>
            <a:off x="1615559" y="3133368"/>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Strategic Alignment</a:t>
            </a:r>
            <a:endParaRPr lang="en-US" sz="2200" dirty="0"/>
          </a:p>
        </p:txBody>
      </p:sp>
      <p:sp>
        <p:nvSpPr>
          <p:cNvPr id="6" name="Text 4"/>
          <p:cNvSpPr/>
          <p:nvPr/>
        </p:nvSpPr>
        <p:spPr>
          <a:xfrm>
            <a:off x="1615559" y="3628906"/>
            <a:ext cx="3380899" cy="1149072"/>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Ensure all marketing efforts support the organization's mission and goals</a:t>
            </a:r>
            <a:endParaRPr lang="en-US" sz="1850" dirty="0"/>
          </a:p>
        </p:txBody>
      </p:sp>
      <p:sp>
        <p:nvSpPr>
          <p:cNvPr id="7" name="Shape 5"/>
          <p:cNvSpPr/>
          <p:nvPr/>
        </p:nvSpPr>
        <p:spPr>
          <a:xfrm>
            <a:off x="5235773" y="3133368"/>
            <a:ext cx="538520" cy="538520"/>
          </a:xfrm>
          <a:prstGeom prst="roundRect">
            <a:avLst>
              <a:gd name="adj" fmla="val 18670"/>
            </a:avLst>
          </a:prstGeom>
          <a:solidFill>
            <a:srgbClr val="F0D4F7"/>
          </a:solidFill>
          <a:ln w="7620">
            <a:solidFill>
              <a:srgbClr val="D6BADD"/>
            </a:solidFill>
            <a:prstDash val="solid"/>
          </a:ln>
        </p:spPr>
      </p:sp>
      <p:sp>
        <p:nvSpPr>
          <p:cNvPr id="8" name="Text 6"/>
          <p:cNvSpPr/>
          <p:nvPr/>
        </p:nvSpPr>
        <p:spPr>
          <a:xfrm>
            <a:off x="5336024" y="3191351"/>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650" dirty="0"/>
          </a:p>
        </p:txBody>
      </p:sp>
      <p:sp>
        <p:nvSpPr>
          <p:cNvPr id="9" name="Text 7"/>
          <p:cNvSpPr/>
          <p:nvPr/>
        </p:nvSpPr>
        <p:spPr>
          <a:xfrm>
            <a:off x="6013609" y="3133368"/>
            <a:ext cx="3380899" cy="703898"/>
          </a:xfrm>
          <a:prstGeom prst="rect">
            <a:avLst/>
          </a:prstGeom>
          <a:noFill/>
          <a:ln/>
        </p:spPr>
        <p:txBody>
          <a:bodyPr wrap="squar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Audience-Centric Approach</a:t>
            </a:r>
            <a:endParaRPr lang="en-US" sz="2200" dirty="0"/>
          </a:p>
        </p:txBody>
      </p:sp>
      <p:sp>
        <p:nvSpPr>
          <p:cNvPr id="10" name="Text 8"/>
          <p:cNvSpPr/>
          <p:nvPr/>
        </p:nvSpPr>
        <p:spPr>
          <a:xfrm>
            <a:off x="6013609" y="3980855"/>
            <a:ext cx="3380899"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Tailor messages and channels to the needs of your target audiences</a:t>
            </a:r>
            <a:endParaRPr lang="en-US" sz="1850" dirty="0"/>
          </a:p>
        </p:txBody>
      </p:sp>
      <p:sp>
        <p:nvSpPr>
          <p:cNvPr id="11" name="Shape 9"/>
          <p:cNvSpPr/>
          <p:nvPr/>
        </p:nvSpPr>
        <p:spPr>
          <a:xfrm>
            <a:off x="9633823" y="3133368"/>
            <a:ext cx="538520" cy="538520"/>
          </a:xfrm>
          <a:prstGeom prst="roundRect">
            <a:avLst>
              <a:gd name="adj" fmla="val 18670"/>
            </a:avLst>
          </a:prstGeom>
          <a:solidFill>
            <a:srgbClr val="F0D4F7"/>
          </a:solidFill>
          <a:ln w="7620">
            <a:solidFill>
              <a:srgbClr val="D6BADD"/>
            </a:solidFill>
            <a:prstDash val="solid"/>
          </a:ln>
        </p:spPr>
      </p:sp>
      <p:sp>
        <p:nvSpPr>
          <p:cNvPr id="12" name="Text 10"/>
          <p:cNvSpPr/>
          <p:nvPr/>
        </p:nvSpPr>
        <p:spPr>
          <a:xfrm>
            <a:off x="9734074" y="3191351"/>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650" dirty="0"/>
          </a:p>
        </p:txBody>
      </p:sp>
      <p:sp>
        <p:nvSpPr>
          <p:cNvPr id="13" name="Text 11"/>
          <p:cNvSpPr/>
          <p:nvPr/>
        </p:nvSpPr>
        <p:spPr>
          <a:xfrm>
            <a:off x="10411658" y="3133368"/>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Integrated Campaigns</a:t>
            </a:r>
            <a:endParaRPr lang="en-US" sz="2200" dirty="0"/>
          </a:p>
        </p:txBody>
      </p:sp>
      <p:sp>
        <p:nvSpPr>
          <p:cNvPr id="14" name="Text 12"/>
          <p:cNvSpPr/>
          <p:nvPr/>
        </p:nvSpPr>
        <p:spPr>
          <a:xfrm>
            <a:off x="10411658" y="3628906"/>
            <a:ext cx="3380899" cy="1149072"/>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Combine traditional and digital marketing tactics for maximum impact</a:t>
            </a:r>
            <a:endParaRPr lang="en-US" sz="1850" dirty="0"/>
          </a:p>
        </p:txBody>
      </p:sp>
      <p:sp>
        <p:nvSpPr>
          <p:cNvPr id="15" name="Shape 13"/>
          <p:cNvSpPr/>
          <p:nvPr/>
        </p:nvSpPr>
        <p:spPr>
          <a:xfrm>
            <a:off x="837724" y="5286494"/>
            <a:ext cx="538520" cy="538520"/>
          </a:xfrm>
          <a:prstGeom prst="roundRect">
            <a:avLst>
              <a:gd name="adj" fmla="val 18670"/>
            </a:avLst>
          </a:prstGeom>
          <a:solidFill>
            <a:srgbClr val="F0D4F7"/>
          </a:solidFill>
          <a:ln w="7620">
            <a:solidFill>
              <a:srgbClr val="D6BADD"/>
            </a:solidFill>
            <a:prstDash val="solid"/>
          </a:ln>
        </p:spPr>
      </p:sp>
      <p:sp>
        <p:nvSpPr>
          <p:cNvPr id="16" name="Text 14"/>
          <p:cNvSpPr/>
          <p:nvPr/>
        </p:nvSpPr>
        <p:spPr>
          <a:xfrm>
            <a:off x="937974" y="5344478"/>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4</a:t>
            </a:r>
            <a:endParaRPr lang="en-US" sz="2650" dirty="0"/>
          </a:p>
        </p:txBody>
      </p:sp>
      <p:sp>
        <p:nvSpPr>
          <p:cNvPr id="17" name="Text 15"/>
          <p:cNvSpPr/>
          <p:nvPr/>
        </p:nvSpPr>
        <p:spPr>
          <a:xfrm>
            <a:off x="1615559" y="5286494"/>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Storytelling</a:t>
            </a:r>
            <a:endParaRPr lang="en-US" sz="2200" dirty="0"/>
          </a:p>
        </p:txBody>
      </p:sp>
      <p:sp>
        <p:nvSpPr>
          <p:cNvPr id="18" name="Text 16"/>
          <p:cNvSpPr/>
          <p:nvPr/>
        </p:nvSpPr>
        <p:spPr>
          <a:xfrm>
            <a:off x="1615559" y="5782032"/>
            <a:ext cx="5579983"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Use compelling narratives to showcase impact and engage supporters</a:t>
            </a:r>
            <a:endParaRPr lang="en-US" sz="1850" dirty="0"/>
          </a:p>
        </p:txBody>
      </p:sp>
      <p:sp>
        <p:nvSpPr>
          <p:cNvPr id="19" name="Shape 17"/>
          <p:cNvSpPr/>
          <p:nvPr/>
        </p:nvSpPr>
        <p:spPr>
          <a:xfrm>
            <a:off x="7434858" y="5286494"/>
            <a:ext cx="538520" cy="538520"/>
          </a:xfrm>
          <a:prstGeom prst="roundRect">
            <a:avLst>
              <a:gd name="adj" fmla="val 18670"/>
            </a:avLst>
          </a:prstGeom>
          <a:solidFill>
            <a:srgbClr val="F0D4F7"/>
          </a:solidFill>
          <a:ln w="7620">
            <a:solidFill>
              <a:srgbClr val="D6BADD"/>
            </a:solidFill>
            <a:prstDash val="solid"/>
          </a:ln>
        </p:spPr>
      </p:sp>
      <p:sp>
        <p:nvSpPr>
          <p:cNvPr id="20" name="Text 18"/>
          <p:cNvSpPr/>
          <p:nvPr/>
        </p:nvSpPr>
        <p:spPr>
          <a:xfrm>
            <a:off x="7535108" y="5344478"/>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5</a:t>
            </a:r>
            <a:endParaRPr lang="en-US" sz="2650" dirty="0"/>
          </a:p>
        </p:txBody>
      </p:sp>
      <p:sp>
        <p:nvSpPr>
          <p:cNvPr id="21" name="Text 19"/>
          <p:cNvSpPr/>
          <p:nvPr/>
        </p:nvSpPr>
        <p:spPr>
          <a:xfrm>
            <a:off x="8212693" y="5286494"/>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Continuous Learning</a:t>
            </a:r>
            <a:endParaRPr lang="en-US" sz="2200" dirty="0"/>
          </a:p>
        </p:txBody>
      </p:sp>
      <p:sp>
        <p:nvSpPr>
          <p:cNvPr id="22" name="Text 20"/>
          <p:cNvSpPr/>
          <p:nvPr/>
        </p:nvSpPr>
        <p:spPr>
          <a:xfrm>
            <a:off x="8212693" y="5782032"/>
            <a:ext cx="5579983"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Stay informed about industry trends and adapt strategies accordingly</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11994" y="560546"/>
            <a:ext cx="5241012" cy="598408"/>
          </a:xfrm>
          <a:prstGeom prst="rect">
            <a:avLst/>
          </a:prstGeom>
          <a:noFill/>
          <a:ln/>
        </p:spPr>
        <p:txBody>
          <a:bodyPr wrap="none" lIns="0" tIns="0" rIns="0" bIns="0" rtlCol="0" anchor="t"/>
          <a:lstStyle/>
          <a:p>
            <a:pPr algn="l" indent="0" marL="0">
              <a:lnSpc>
                <a:spcPts val="4700"/>
              </a:lnSpc>
              <a:buNone/>
            </a:pPr>
            <a:r>
              <a:rPr lang="en-US" sz="3750" spc="-75" kern="0" dirty="0">
                <a:solidFill>
                  <a:srgbClr val="000000"/>
                </a:solidFill>
                <a:latin typeface="Source Serif Pro Semi Bold" pitchFamily="34" charset="0"/>
                <a:ea typeface="Source Serif Pro Semi Bold" pitchFamily="34" charset="-122"/>
                <a:cs typeface="Source Serif Pro Semi Bold" pitchFamily="34" charset="-120"/>
              </a:rPr>
              <a:t>Key Marketing Principles</a:t>
            </a:r>
            <a:endParaRPr lang="en-US" sz="3750" dirty="0"/>
          </a:p>
        </p:txBody>
      </p:sp>
      <p:pic>
        <p:nvPicPr>
          <p:cNvPr id="3" name="Image 0" descr="preencoded.png">    </p:cNvPr>
          <p:cNvPicPr>
            <a:picLocks noChangeAspect="1"/>
          </p:cNvPicPr>
          <p:nvPr/>
        </p:nvPicPr>
        <p:blipFill>
          <a:blip r:embed="rId1"/>
          <a:stretch>
            <a:fillRect/>
          </a:stretch>
        </p:blipFill>
        <p:spPr>
          <a:xfrm>
            <a:off x="711994" y="1565791"/>
            <a:ext cx="1017151" cy="1220629"/>
          </a:xfrm>
          <a:prstGeom prst="rect">
            <a:avLst/>
          </a:prstGeom>
        </p:spPr>
      </p:pic>
      <p:sp>
        <p:nvSpPr>
          <p:cNvPr id="4" name="Text 1"/>
          <p:cNvSpPr/>
          <p:nvPr/>
        </p:nvSpPr>
        <p:spPr>
          <a:xfrm>
            <a:off x="2034302" y="1769150"/>
            <a:ext cx="2393513" cy="299085"/>
          </a:xfrm>
          <a:prstGeom prst="rect">
            <a:avLst/>
          </a:prstGeom>
          <a:noFill/>
          <a:ln/>
        </p:spPr>
        <p:txBody>
          <a:bodyPr wrap="none" lIns="0" tIns="0" rIns="0" bIns="0" rtlCol="0" anchor="t"/>
          <a:lstStyle/>
          <a:p>
            <a:pPr algn="l" indent="0" marL="0">
              <a:lnSpc>
                <a:spcPts val="2350"/>
              </a:lnSpc>
              <a:buNone/>
            </a:pPr>
            <a:r>
              <a:rPr lang="en-US" sz="1850" spc="-38" kern="0" dirty="0">
                <a:solidFill>
                  <a:srgbClr val="272525"/>
                </a:solidFill>
                <a:latin typeface="Source Serif Pro Semi Bold" pitchFamily="34" charset="0"/>
                <a:ea typeface="Source Serif Pro Semi Bold" pitchFamily="34" charset="-122"/>
                <a:cs typeface="Source Serif Pro Semi Bold" pitchFamily="34" charset="-120"/>
              </a:rPr>
              <a:t>Situation Analysis</a:t>
            </a:r>
            <a:endParaRPr lang="en-US" sz="1850" dirty="0"/>
          </a:p>
        </p:txBody>
      </p:sp>
      <p:sp>
        <p:nvSpPr>
          <p:cNvPr id="5" name="Text 2"/>
          <p:cNvSpPr/>
          <p:nvPr/>
        </p:nvSpPr>
        <p:spPr>
          <a:xfrm>
            <a:off x="2034302" y="2190274"/>
            <a:ext cx="11884104" cy="325517"/>
          </a:xfrm>
          <a:prstGeom prst="rect">
            <a:avLst/>
          </a:prstGeom>
          <a:noFill/>
          <a:ln/>
        </p:spPr>
        <p:txBody>
          <a:bodyPr wrap="none" lIns="0" tIns="0" rIns="0" bIns="0" rtlCol="0" anchor="t"/>
          <a:lstStyle/>
          <a:p>
            <a:pPr algn="l" indent="0" marL="0">
              <a:lnSpc>
                <a:spcPts val="2550"/>
              </a:lnSpc>
              <a:buNone/>
            </a:pPr>
            <a:r>
              <a:rPr lang="en-US" sz="1600" spc="-32" kern="0" dirty="0">
                <a:solidFill>
                  <a:srgbClr val="272525"/>
                </a:solidFill>
                <a:latin typeface="Source Sans Pro" pitchFamily="34" charset="0"/>
                <a:ea typeface="Source Sans Pro" pitchFamily="34" charset="-122"/>
                <a:cs typeface="Source Sans Pro" pitchFamily="34" charset="-120"/>
              </a:rPr>
              <a:t>Understanding the current marketing situation</a:t>
            </a:r>
            <a:endParaRPr lang="en-US" sz="1600" dirty="0"/>
          </a:p>
        </p:txBody>
      </p:sp>
      <p:pic>
        <p:nvPicPr>
          <p:cNvPr id="6" name="Image 1" descr="preencoded.png">    </p:cNvPr>
          <p:cNvPicPr>
            <a:picLocks noChangeAspect="1"/>
          </p:cNvPicPr>
          <p:nvPr/>
        </p:nvPicPr>
        <p:blipFill>
          <a:blip r:embed="rId2"/>
          <a:stretch>
            <a:fillRect/>
          </a:stretch>
        </p:blipFill>
        <p:spPr>
          <a:xfrm>
            <a:off x="711994" y="2786420"/>
            <a:ext cx="1017151" cy="1220629"/>
          </a:xfrm>
          <a:prstGeom prst="rect">
            <a:avLst/>
          </a:prstGeom>
        </p:spPr>
      </p:pic>
      <p:sp>
        <p:nvSpPr>
          <p:cNvPr id="7" name="Text 3"/>
          <p:cNvSpPr/>
          <p:nvPr/>
        </p:nvSpPr>
        <p:spPr>
          <a:xfrm>
            <a:off x="2034302" y="2989778"/>
            <a:ext cx="2393513" cy="299085"/>
          </a:xfrm>
          <a:prstGeom prst="rect">
            <a:avLst/>
          </a:prstGeom>
          <a:noFill/>
          <a:ln/>
        </p:spPr>
        <p:txBody>
          <a:bodyPr wrap="none" lIns="0" tIns="0" rIns="0" bIns="0" rtlCol="0" anchor="t"/>
          <a:lstStyle/>
          <a:p>
            <a:pPr algn="l" indent="0" marL="0">
              <a:lnSpc>
                <a:spcPts val="2350"/>
              </a:lnSpc>
              <a:buNone/>
            </a:pPr>
            <a:r>
              <a:rPr lang="en-US" sz="1850" spc="-38" kern="0" dirty="0">
                <a:solidFill>
                  <a:srgbClr val="272525"/>
                </a:solidFill>
                <a:latin typeface="Source Serif Pro Semi Bold" pitchFamily="34" charset="0"/>
                <a:ea typeface="Source Serif Pro Semi Bold" pitchFamily="34" charset="-122"/>
                <a:cs typeface="Source Serif Pro Semi Bold" pitchFamily="34" charset="-120"/>
              </a:rPr>
              <a:t>Market Analysis</a:t>
            </a:r>
            <a:endParaRPr lang="en-US" sz="1850" dirty="0"/>
          </a:p>
        </p:txBody>
      </p:sp>
      <p:sp>
        <p:nvSpPr>
          <p:cNvPr id="8" name="Text 4"/>
          <p:cNvSpPr/>
          <p:nvPr/>
        </p:nvSpPr>
        <p:spPr>
          <a:xfrm>
            <a:off x="2034302" y="3410903"/>
            <a:ext cx="11884104" cy="325517"/>
          </a:xfrm>
          <a:prstGeom prst="rect">
            <a:avLst/>
          </a:prstGeom>
          <a:noFill/>
          <a:ln/>
        </p:spPr>
        <p:txBody>
          <a:bodyPr wrap="none" lIns="0" tIns="0" rIns="0" bIns="0" rtlCol="0" anchor="t"/>
          <a:lstStyle/>
          <a:p>
            <a:pPr algn="l" indent="0" marL="0">
              <a:lnSpc>
                <a:spcPts val="2550"/>
              </a:lnSpc>
              <a:buNone/>
            </a:pPr>
            <a:r>
              <a:rPr lang="en-US" sz="1600" spc="-32" kern="0" dirty="0">
                <a:solidFill>
                  <a:srgbClr val="272525"/>
                </a:solidFill>
                <a:latin typeface="Source Sans Pro" pitchFamily="34" charset="0"/>
                <a:ea typeface="Source Sans Pro" pitchFamily="34" charset="-122"/>
                <a:cs typeface="Source Sans Pro" pitchFamily="34" charset="-120"/>
              </a:rPr>
              <a:t>Analyzing target markets and consumer needs</a:t>
            </a:r>
            <a:endParaRPr lang="en-US" sz="1600" dirty="0"/>
          </a:p>
        </p:txBody>
      </p:sp>
      <p:pic>
        <p:nvPicPr>
          <p:cNvPr id="9" name="Image 2" descr="preencoded.png">    </p:cNvPr>
          <p:cNvPicPr>
            <a:picLocks noChangeAspect="1"/>
          </p:cNvPicPr>
          <p:nvPr/>
        </p:nvPicPr>
        <p:blipFill>
          <a:blip r:embed="rId3"/>
          <a:stretch>
            <a:fillRect/>
          </a:stretch>
        </p:blipFill>
        <p:spPr>
          <a:xfrm>
            <a:off x="711994" y="4007048"/>
            <a:ext cx="1017151" cy="1220629"/>
          </a:xfrm>
          <a:prstGeom prst="rect">
            <a:avLst/>
          </a:prstGeom>
        </p:spPr>
      </p:pic>
      <p:sp>
        <p:nvSpPr>
          <p:cNvPr id="10" name="Text 5"/>
          <p:cNvSpPr/>
          <p:nvPr/>
        </p:nvSpPr>
        <p:spPr>
          <a:xfrm>
            <a:off x="2034302" y="4210407"/>
            <a:ext cx="2393513" cy="299085"/>
          </a:xfrm>
          <a:prstGeom prst="rect">
            <a:avLst/>
          </a:prstGeom>
          <a:noFill/>
          <a:ln/>
        </p:spPr>
        <p:txBody>
          <a:bodyPr wrap="none" lIns="0" tIns="0" rIns="0" bIns="0" rtlCol="0" anchor="t"/>
          <a:lstStyle/>
          <a:p>
            <a:pPr algn="l" indent="0" marL="0">
              <a:lnSpc>
                <a:spcPts val="2350"/>
              </a:lnSpc>
              <a:buNone/>
            </a:pPr>
            <a:r>
              <a:rPr lang="en-US" sz="1850" spc="-38" kern="0" dirty="0">
                <a:solidFill>
                  <a:srgbClr val="272525"/>
                </a:solidFill>
                <a:latin typeface="Source Serif Pro Semi Bold" pitchFamily="34" charset="0"/>
                <a:ea typeface="Source Serif Pro Semi Bold" pitchFamily="34" charset="-122"/>
                <a:cs typeface="Source Serif Pro Semi Bold" pitchFamily="34" charset="-120"/>
              </a:rPr>
              <a:t>Competitive Analysis</a:t>
            </a:r>
            <a:endParaRPr lang="en-US" sz="1850" dirty="0"/>
          </a:p>
        </p:txBody>
      </p:sp>
      <p:sp>
        <p:nvSpPr>
          <p:cNvPr id="11" name="Text 6"/>
          <p:cNvSpPr/>
          <p:nvPr/>
        </p:nvSpPr>
        <p:spPr>
          <a:xfrm>
            <a:off x="2034302" y="4631531"/>
            <a:ext cx="11884104" cy="325517"/>
          </a:xfrm>
          <a:prstGeom prst="rect">
            <a:avLst/>
          </a:prstGeom>
          <a:noFill/>
          <a:ln/>
        </p:spPr>
        <p:txBody>
          <a:bodyPr wrap="none" lIns="0" tIns="0" rIns="0" bIns="0" rtlCol="0" anchor="t"/>
          <a:lstStyle/>
          <a:p>
            <a:pPr algn="l" indent="0" marL="0">
              <a:lnSpc>
                <a:spcPts val="2550"/>
              </a:lnSpc>
              <a:buNone/>
            </a:pPr>
            <a:r>
              <a:rPr lang="en-US" sz="1600" spc="-32" kern="0" dirty="0">
                <a:solidFill>
                  <a:srgbClr val="272525"/>
                </a:solidFill>
                <a:latin typeface="Source Sans Pro" pitchFamily="34" charset="0"/>
                <a:ea typeface="Source Sans Pro" pitchFamily="34" charset="-122"/>
                <a:cs typeface="Source Sans Pro" pitchFamily="34" charset="-120"/>
              </a:rPr>
              <a:t>Evaluating competitors and market positioning</a:t>
            </a:r>
            <a:endParaRPr lang="en-US" sz="1600" dirty="0"/>
          </a:p>
        </p:txBody>
      </p:sp>
      <p:pic>
        <p:nvPicPr>
          <p:cNvPr id="12" name="Image 3" descr="preencoded.png">    </p:cNvPr>
          <p:cNvPicPr>
            <a:picLocks noChangeAspect="1"/>
          </p:cNvPicPr>
          <p:nvPr/>
        </p:nvPicPr>
        <p:blipFill>
          <a:blip r:embed="rId4"/>
          <a:stretch>
            <a:fillRect/>
          </a:stretch>
        </p:blipFill>
        <p:spPr>
          <a:xfrm>
            <a:off x="711994" y="5227677"/>
            <a:ext cx="1017151" cy="1220629"/>
          </a:xfrm>
          <a:prstGeom prst="rect">
            <a:avLst/>
          </a:prstGeom>
        </p:spPr>
      </p:pic>
      <p:sp>
        <p:nvSpPr>
          <p:cNvPr id="13" name="Text 7"/>
          <p:cNvSpPr/>
          <p:nvPr/>
        </p:nvSpPr>
        <p:spPr>
          <a:xfrm>
            <a:off x="2034302" y="5431036"/>
            <a:ext cx="2393513" cy="299085"/>
          </a:xfrm>
          <a:prstGeom prst="rect">
            <a:avLst/>
          </a:prstGeom>
          <a:noFill/>
          <a:ln/>
        </p:spPr>
        <p:txBody>
          <a:bodyPr wrap="none" lIns="0" tIns="0" rIns="0" bIns="0" rtlCol="0" anchor="t"/>
          <a:lstStyle/>
          <a:p>
            <a:pPr algn="l" indent="0" marL="0">
              <a:lnSpc>
                <a:spcPts val="2350"/>
              </a:lnSpc>
              <a:buNone/>
            </a:pPr>
            <a:r>
              <a:rPr lang="en-US" sz="1850" spc="-38" kern="0" dirty="0">
                <a:solidFill>
                  <a:srgbClr val="272525"/>
                </a:solidFill>
                <a:latin typeface="Source Serif Pro Semi Bold" pitchFamily="34" charset="0"/>
                <a:ea typeface="Source Serif Pro Semi Bold" pitchFamily="34" charset="-122"/>
                <a:cs typeface="Source Serif Pro Semi Bold" pitchFamily="34" charset="-120"/>
              </a:rPr>
              <a:t>Consumer Assessment</a:t>
            </a:r>
            <a:endParaRPr lang="en-US" sz="1850" dirty="0"/>
          </a:p>
        </p:txBody>
      </p:sp>
      <p:sp>
        <p:nvSpPr>
          <p:cNvPr id="14" name="Text 8"/>
          <p:cNvSpPr/>
          <p:nvPr/>
        </p:nvSpPr>
        <p:spPr>
          <a:xfrm>
            <a:off x="2034302" y="5852160"/>
            <a:ext cx="11884104" cy="325517"/>
          </a:xfrm>
          <a:prstGeom prst="rect">
            <a:avLst/>
          </a:prstGeom>
          <a:noFill/>
          <a:ln/>
        </p:spPr>
        <p:txBody>
          <a:bodyPr wrap="none" lIns="0" tIns="0" rIns="0" bIns="0" rtlCol="0" anchor="t"/>
          <a:lstStyle/>
          <a:p>
            <a:pPr algn="l" indent="0" marL="0">
              <a:lnSpc>
                <a:spcPts val="2550"/>
              </a:lnSpc>
              <a:buNone/>
            </a:pPr>
            <a:r>
              <a:rPr lang="en-US" sz="1600" spc="-32" kern="0" dirty="0">
                <a:solidFill>
                  <a:srgbClr val="272525"/>
                </a:solidFill>
                <a:latin typeface="Source Sans Pro" pitchFamily="34" charset="0"/>
                <a:ea typeface="Source Sans Pro" pitchFamily="34" charset="-122"/>
                <a:cs typeface="Source Sans Pro" pitchFamily="34" charset="-120"/>
              </a:rPr>
              <a:t>Assessing willingness to use products/services</a:t>
            </a:r>
            <a:endParaRPr lang="en-US" sz="1600" dirty="0"/>
          </a:p>
        </p:txBody>
      </p:sp>
      <p:pic>
        <p:nvPicPr>
          <p:cNvPr id="15" name="Image 4" descr="preencoded.png">    </p:cNvPr>
          <p:cNvPicPr>
            <a:picLocks noChangeAspect="1"/>
          </p:cNvPicPr>
          <p:nvPr/>
        </p:nvPicPr>
        <p:blipFill>
          <a:blip r:embed="rId5"/>
          <a:stretch>
            <a:fillRect/>
          </a:stretch>
        </p:blipFill>
        <p:spPr>
          <a:xfrm>
            <a:off x="711994" y="6448306"/>
            <a:ext cx="1017151" cy="1220629"/>
          </a:xfrm>
          <a:prstGeom prst="rect">
            <a:avLst/>
          </a:prstGeom>
        </p:spPr>
      </p:pic>
      <p:sp>
        <p:nvSpPr>
          <p:cNvPr id="16" name="Text 9"/>
          <p:cNvSpPr/>
          <p:nvPr/>
        </p:nvSpPr>
        <p:spPr>
          <a:xfrm>
            <a:off x="2034302" y="6651665"/>
            <a:ext cx="2393513" cy="299085"/>
          </a:xfrm>
          <a:prstGeom prst="rect">
            <a:avLst/>
          </a:prstGeom>
          <a:noFill/>
          <a:ln/>
        </p:spPr>
        <p:txBody>
          <a:bodyPr wrap="none" lIns="0" tIns="0" rIns="0" bIns="0" rtlCol="0" anchor="t"/>
          <a:lstStyle/>
          <a:p>
            <a:pPr algn="l" indent="0" marL="0">
              <a:lnSpc>
                <a:spcPts val="2350"/>
              </a:lnSpc>
              <a:buNone/>
            </a:pPr>
            <a:r>
              <a:rPr lang="en-US" sz="1850" spc="-38" kern="0" dirty="0">
                <a:solidFill>
                  <a:srgbClr val="272525"/>
                </a:solidFill>
                <a:latin typeface="Source Serif Pro Semi Bold" pitchFamily="34" charset="0"/>
                <a:ea typeface="Source Serif Pro Semi Bold" pitchFamily="34" charset="-122"/>
                <a:cs typeface="Source Serif Pro Semi Bold" pitchFamily="34" charset="-120"/>
              </a:rPr>
              <a:t>Marketing Objectives</a:t>
            </a:r>
            <a:endParaRPr lang="en-US" sz="1850" dirty="0"/>
          </a:p>
        </p:txBody>
      </p:sp>
      <p:sp>
        <p:nvSpPr>
          <p:cNvPr id="17" name="Text 10"/>
          <p:cNvSpPr/>
          <p:nvPr/>
        </p:nvSpPr>
        <p:spPr>
          <a:xfrm>
            <a:off x="2034302" y="7072789"/>
            <a:ext cx="11884104" cy="325517"/>
          </a:xfrm>
          <a:prstGeom prst="rect">
            <a:avLst/>
          </a:prstGeom>
          <a:noFill/>
          <a:ln/>
        </p:spPr>
        <p:txBody>
          <a:bodyPr wrap="none" lIns="0" tIns="0" rIns="0" bIns="0" rtlCol="0" anchor="t"/>
          <a:lstStyle/>
          <a:p>
            <a:pPr algn="l" indent="0" marL="0">
              <a:lnSpc>
                <a:spcPts val="2550"/>
              </a:lnSpc>
              <a:buNone/>
            </a:pPr>
            <a:r>
              <a:rPr lang="en-US" sz="1600" spc="-32" kern="0" dirty="0">
                <a:solidFill>
                  <a:srgbClr val="272525"/>
                </a:solidFill>
                <a:latin typeface="Source Sans Pro" pitchFamily="34" charset="0"/>
                <a:ea typeface="Source Sans Pro" pitchFamily="34" charset="-122"/>
                <a:cs typeface="Source Sans Pro" pitchFamily="34" charset="-120"/>
              </a:rPr>
              <a:t>Developing clear marketing goals and strategies</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1767840"/>
            <a:ext cx="9916716"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Understanding Non-Profit Organizations</a:t>
            </a:r>
            <a:endParaRPr lang="en-US" sz="4400" dirty="0"/>
          </a:p>
        </p:txBody>
      </p:sp>
      <p:sp>
        <p:nvSpPr>
          <p:cNvPr id="3" name="Text 1"/>
          <p:cNvSpPr/>
          <p:nvPr/>
        </p:nvSpPr>
        <p:spPr>
          <a:xfrm>
            <a:off x="837724" y="3070146"/>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Key Characteristics</a:t>
            </a:r>
            <a:endParaRPr lang="en-US" sz="2200" dirty="0"/>
          </a:p>
        </p:txBody>
      </p:sp>
      <p:sp>
        <p:nvSpPr>
          <p:cNvPr id="4" name="Text 2"/>
          <p:cNvSpPr/>
          <p:nvPr/>
        </p:nvSpPr>
        <p:spPr>
          <a:xfrm>
            <a:off x="837724" y="3661410"/>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Established to benefit society</a:t>
            </a:r>
            <a:endParaRPr lang="en-US" sz="1850" dirty="0"/>
          </a:p>
        </p:txBody>
      </p:sp>
      <p:sp>
        <p:nvSpPr>
          <p:cNvPr id="5" name="Text 3"/>
          <p:cNvSpPr/>
          <p:nvPr/>
        </p:nvSpPr>
        <p:spPr>
          <a:xfrm>
            <a:off x="837724" y="4128135"/>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Cannot distribute profits to members</a:t>
            </a:r>
            <a:endParaRPr lang="en-US" sz="1850" dirty="0"/>
          </a:p>
        </p:txBody>
      </p:sp>
      <p:sp>
        <p:nvSpPr>
          <p:cNvPr id="6" name="Text 4"/>
          <p:cNvSpPr/>
          <p:nvPr/>
        </p:nvSpPr>
        <p:spPr>
          <a:xfrm>
            <a:off x="837724" y="4594860"/>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Rely on grants, donations, and service income</a:t>
            </a:r>
            <a:endParaRPr lang="en-US" sz="1850" dirty="0"/>
          </a:p>
        </p:txBody>
      </p:sp>
      <p:sp>
        <p:nvSpPr>
          <p:cNvPr id="7" name="Text 5"/>
          <p:cNvSpPr/>
          <p:nvPr/>
        </p:nvSpPr>
        <p:spPr>
          <a:xfrm>
            <a:off x="837724" y="5061585"/>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Governed by board of trustees/directors</a:t>
            </a:r>
            <a:endParaRPr lang="en-US" sz="1850" dirty="0"/>
          </a:p>
        </p:txBody>
      </p:sp>
      <p:sp>
        <p:nvSpPr>
          <p:cNvPr id="8" name="Text 6"/>
          <p:cNvSpPr/>
          <p:nvPr/>
        </p:nvSpPr>
        <p:spPr>
          <a:xfrm>
            <a:off x="7614761" y="3070146"/>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Types of Non-Profits</a:t>
            </a:r>
            <a:endParaRPr lang="en-US" sz="2200" dirty="0"/>
          </a:p>
        </p:txBody>
      </p:sp>
      <p:sp>
        <p:nvSpPr>
          <p:cNvPr id="9" name="Text 7"/>
          <p:cNvSpPr/>
          <p:nvPr/>
        </p:nvSpPr>
        <p:spPr>
          <a:xfrm>
            <a:off x="7614761" y="3661410"/>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Associations</a:t>
            </a:r>
            <a:endParaRPr lang="en-US" sz="1850" dirty="0"/>
          </a:p>
        </p:txBody>
      </p:sp>
      <p:sp>
        <p:nvSpPr>
          <p:cNvPr id="10" name="Text 8"/>
          <p:cNvSpPr/>
          <p:nvPr/>
        </p:nvSpPr>
        <p:spPr>
          <a:xfrm>
            <a:off x="7614761" y="4128135"/>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Charities</a:t>
            </a:r>
            <a:endParaRPr lang="en-US" sz="1850" dirty="0"/>
          </a:p>
        </p:txBody>
      </p:sp>
      <p:sp>
        <p:nvSpPr>
          <p:cNvPr id="11" name="Text 9"/>
          <p:cNvSpPr/>
          <p:nvPr/>
        </p:nvSpPr>
        <p:spPr>
          <a:xfrm>
            <a:off x="7614761" y="4594860"/>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Foundations</a:t>
            </a:r>
            <a:endParaRPr lang="en-US" sz="1850" dirty="0"/>
          </a:p>
        </p:txBody>
      </p:sp>
      <p:sp>
        <p:nvSpPr>
          <p:cNvPr id="12" name="Text 10"/>
          <p:cNvSpPr/>
          <p:nvPr/>
        </p:nvSpPr>
        <p:spPr>
          <a:xfrm>
            <a:off x="7614761" y="5061585"/>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Faith-based organizations</a:t>
            </a:r>
            <a:endParaRPr lang="en-US" sz="1850" dirty="0"/>
          </a:p>
        </p:txBody>
      </p:sp>
      <p:sp>
        <p:nvSpPr>
          <p:cNvPr id="13" name="Text 11"/>
          <p:cNvSpPr/>
          <p:nvPr/>
        </p:nvSpPr>
        <p:spPr>
          <a:xfrm>
            <a:off x="7614761" y="5528310"/>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Service organizations</a:t>
            </a:r>
            <a:endParaRPr lang="en-US" sz="1850" dirty="0"/>
          </a:p>
        </p:txBody>
      </p:sp>
      <p:sp>
        <p:nvSpPr>
          <p:cNvPr id="14" name="Text 12"/>
          <p:cNvSpPr/>
          <p:nvPr/>
        </p:nvSpPr>
        <p:spPr>
          <a:xfrm>
            <a:off x="7614761" y="5995035"/>
            <a:ext cx="6185535" cy="383024"/>
          </a:xfrm>
          <a:prstGeom prst="rect">
            <a:avLst/>
          </a:prstGeom>
          <a:noFill/>
          <a:ln/>
        </p:spPr>
        <p:txBody>
          <a:bodyPr wrap="none" lIns="0" tIns="0" rIns="0" bIns="0" rtlCol="0" anchor="t"/>
          <a:lstStyle/>
          <a:p>
            <a:pPr algn="l" marL="342900" indent="-342900">
              <a:lnSpc>
                <a:spcPts val="3000"/>
              </a:lnSpc>
              <a:buSzPct val="100000"/>
              <a:buChar char="•"/>
            </a:pPr>
            <a:r>
              <a:rPr lang="en-US" sz="1850" spc="-38" kern="0" dirty="0">
                <a:solidFill>
                  <a:srgbClr val="272525"/>
                </a:solidFill>
                <a:latin typeface="Source Sans Pro" pitchFamily="34" charset="0"/>
                <a:ea typeface="Source Sans Pro" pitchFamily="34" charset="-122"/>
                <a:cs typeface="Source Sans Pro" pitchFamily="34" charset="-120"/>
              </a:rPr>
              <a:t>Advocacy groups</a:t>
            </a:r>
            <a:endParaRPr lang="en-US" sz="1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1256348"/>
            <a:ext cx="6469142"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Strategic Planning Process</a:t>
            </a:r>
            <a:endParaRPr lang="en-US" sz="4400" dirty="0"/>
          </a:p>
        </p:txBody>
      </p:sp>
      <p:sp>
        <p:nvSpPr>
          <p:cNvPr id="3" name="Text 1"/>
          <p:cNvSpPr/>
          <p:nvPr/>
        </p:nvSpPr>
        <p:spPr>
          <a:xfrm>
            <a:off x="1872972" y="3139321"/>
            <a:ext cx="2816185" cy="351949"/>
          </a:xfrm>
          <a:prstGeom prst="rect">
            <a:avLst/>
          </a:prstGeom>
          <a:noFill/>
          <a:ln/>
        </p:spPr>
        <p:txBody>
          <a:bodyPr wrap="none" lIns="0" tIns="0" rIns="0" bIns="0" rtlCol="0" anchor="t"/>
          <a:lstStyle/>
          <a:p>
            <a:pPr algn="r"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Mission &amp; Vision</a:t>
            </a:r>
            <a:endParaRPr lang="en-US" sz="2200" dirty="0"/>
          </a:p>
        </p:txBody>
      </p:sp>
      <p:sp>
        <p:nvSpPr>
          <p:cNvPr id="4" name="Text 2"/>
          <p:cNvSpPr/>
          <p:nvPr/>
        </p:nvSpPr>
        <p:spPr>
          <a:xfrm>
            <a:off x="837724" y="3634859"/>
            <a:ext cx="3851434" cy="383024"/>
          </a:xfrm>
          <a:prstGeom prst="rect">
            <a:avLst/>
          </a:prstGeom>
          <a:noFill/>
          <a:ln/>
        </p:spPr>
        <p:txBody>
          <a:bodyPr wrap="none" lIns="0" tIns="0" rIns="0" bIns="0" rtlCol="0" anchor="t"/>
          <a:lstStyle/>
          <a:p>
            <a:pPr algn="r"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Define organization's purpose and goals</a:t>
            </a:r>
            <a:endParaRPr lang="en-US" sz="1850" dirty="0"/>
          </a:p>
        </p:txBody>
      </p:sp>
      <p:pic>
        <p:nvPicPr>
          <p:cNvPr id="5" name="Image 0" descr="preencoded.png">    </p:cNvPr>
          <p:cNvPicPr>
            <a:picLocks noChangeAspect="1"/>
          </p:cNvPicPr>
          <p:nvPr/>
        </p:nvPicPr>
        <p:blipFill>
          <a:blip r:embed="rId1"/>
          <a:stretch>
            <a:fillRect/>
          </a:stretch>
        </p:blipFill>
        <p:spPr>
          <a:xfrm>
            <a:off x="5048131" y="2439114"/>
            <a:ext cx="4534138" cy="4534138"/>
          </a:xfrm>
          <a:prstGeom prst="rect">
            <a:avLst/>
          </a:prstGeom>
        </p:spPr>
      </p:pic>
      <p:sp>
        <p:nvSpPr>
          <p:cNvPr id="6" name="Text 3"/>
          <p:cNvSpPr/>
          <p:nvPr/>
        </p:nvSpPr>
        <p:spPr>
          <a:xfrm>
            <a:off x="6031706" y="3342680"/>
            <a:ext cx="358140" cy="447675"/>
          </a:xfrm>
          <a:prstGeom prst="rect">
            <a:avLst/>
          </a:prstGeom>
          <a:noFill/>
          <a:ln/>
        </p:spPr>
        <p:txBody>
          <a:bodyPr wrap="none" lIns="0" tIns="0" rIns="0" bIns="0" rtlCol="0" anchor="t"/>
          <a:lstStyle/>
          <a:p>
            <a:pPr algn="l" indent="0" marL="0">
              <a:lnSpc>
                <a:spcPts val="4500"/>
              </a:lnSpc>
              <a:buNone/>
            </a:pPr>
            <a:r>
              <a:rPr lang="en-US" sz="2800" spc="-38"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800" dirty="0"/>
          </a:p>
        </p:txBody>
      </p:sp>
      <p:sp>
        <p:nvSpPr>
          <p:cNvPr id="7" name="Text 4"/>
          <p:cNvSpPr/>
          <p:nvPr/>
        </p:nvSpPr>
        <p:spPr>
          <a:xfrm>
            <a:off x="9941243" y="2571988"/>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Situation Analysis</a:t>
            </a:r>
            <a:endParaRPr lang="en-US" sz="2200" dirty="0"/>
          </a:p>
        </p:txBody>
      </p:sp>
      <p:sp>
        <p:nvSpPr>
          <p:cNvPr id="8" name="Text 5"/>
          <p:cNvSpPr/>
          <p:nvPr/>
        </p:nvSpPr>
        <p:spPr>
          <a:xfrm>
            <a:off x="9941243" y="3067526"/>
            <a:ext cx="3851434"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Assess internal and external environment</a:t>
            </a:r>
            <a:endParaRPr lang="en-US" sz="1850" dirty="0"/>
          </a:p>
        </p:txBody>
      </p:sp>
      <p:pic>
        <p:nvPicPr>
          <p:cNvPr id="9" name="Image 1" descr="preencoded.png">    </p:cNvPr>
          <p:cNvPicPr>
            <a:picLocks noChangeAspect="1"/>
          </p:cNvPicPr>
          <p:nvPr/>
        </p:nvPicPr>
        <p:blipFill>
          <a:blip r:embed="rId2"/>
          <a:stretch>
            <a:fillRect/>
          </a:stretch>
        </p:blipFill>
        <p:spPr>
          <a:xfrm>
            <a:off x="5048131" y="2439114"/>
            <a:ext cx="4534138" cy="4534138"/>
          </a:xfrm>
          <a:prstGeom prst="rect">
            <a:avLst/>
          </a:prstGeom>
        </p:spPr>
      </p:pic>
      <p:sp>
        <p:nvSpPr>
          <p:cNvPr id="10" name="Text 6"/>
          <p:cNvSpPr/>
          <p:nvPr/>
        </p:nvSpPr>
        <p:spPr>
          <a:xfrm>
            <a:off x="7878604" y="3079790"/>
            <a:ext cx="358140" cy="447675"/>
          </a:xfrm>
          <a:prstGeom prst="rect">
            <a:avLst/>
          </a:prstGeom>
          <a:noFill/>
          <a:ln/>
        </p:spPr>
        <p:txBody>
          <a:bodyPr wrap="none" lIns="0" tIns="0" rIns="0" bIns="0" rtlCol="0" anchor="t"/>
          <a:lstStyle/>
          <a:p>
            <a:pPr algn="l" indent="0" marL="0">
              <a:lnSpc>
                <a:spcPts val="4500"/>
              </a:lnSpc>
              <a:buNone/>
            </a:pPr>
            <a:r>
              <a:rPr lang="en-US" sz="2800" spc="-38"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800" dirty="0"/>
          </a:p>
        </p:txBody>
      </p:sp>
      <p:sp>
        <p:nvSpPr>
          <p:cNvPr id="11" name="Text 7"/>
          <p:cNvSpPr/>
          <p:nvPr/>
        </p:nvSpPr>
        <p:spPr>
          <a:xfrm>
            <a:off x="10061019" y="4458295"/>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Objectives</a:t>
            </a:r>
            <a:endParaRPr lang="en-US" sz="2200" dirty="0"/>
          </a:p>
        </p:txBody>
      </p:sp>
      <p:sp>
        <p:nvSpPr>
          <p:cNvPr id="12" name="Text 8"/>
          <p:cNvSpPr/>
          <p:nvPr/>
        </p:nvSpPr>
        <p:spPr>
          <a:xfrm>
            <a:off x="10061019" y="4953833"/>
            <a:ext cx="3731657"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Set clear, measurable goals</a:t>
            </a:r>
            <a:endParaRPr lang="en-US" sz="1850" dirty="0"/>
          </a:p>
        </p:txBody>
      </p:sp>
      <p:pic>
        <p:nvPicPr>
          <p:cNvPr id="13" name="Image 2" descr="preencoded.png">    </p:cNvPr>
          <p:cNvPicPr>
            <a:picLocks noChangeAspect="1"/>
          </p:cNvPicPr>
          <p:nvPr/>
        </p:nvPicPr>
        <p:blipFill>
          <a:blip r:embed="rId3"/>
          <a:stretch>
            <a:fillRect/>
          </a:stretch>
        </p:blipFill>
        <p:spPr>
          <a:xfrm>
            <a:off x="5048131" y="2439114"/>
            <a:ext cx="4534138" cy="4534138"/>
          </a:xfrm>
          <a:prstGeom prst="rect">
            <a:avLst/>
          </a:prstGeom>
        </p:spPr>
      </p:pic>
      <p:sp>
        <p:nvSpPr>
          <p:cNvPr id="14" name="Text 9"/>
          <p:cNvSpPr/>
          <p:nvPr/>
        </p:nvSpPr>
        <p:spPr>
          <a:xfrm>
            <a:off x="8699421" y="4755118"/>
            <a:ext cx="358140" cy="447675"/>
          </a:xfrm>
          <a:prstGeom prst="rect">
            <a:avLst/>
          </a:prstGeom>
          <a:noFill/>
          <a:ln/>
        </p:spPr>
        <p:txBody>
          <a:bodyPr wrap="none" lIns="0" tIns="0" rIns="0" bIns="0" rtlCol="0" anchor="t"/>
          <a:lstStyle/>
          <a:p>
            <a:pPr algn="l" indent="0" marL="0">
              <a:lnSpc>
                <a:spcPts val="4500"/>
              </a:lnSpc>
              <a:buNone/>
            </a:pPr>
            <a:r>
              <a:rPr lang="en-US" sz="2800" spc="-38"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800" dirty="0"/>
          </a:p>
        </p:txBody>
      </p:sp>
      <p:sp>
        <p:nvSpPr>
          <p:cNvPr id="15" name="Text 10"/>
          <p:cNvSpPr/>
          <p:nvPr/>
        </p:nvSpPr>
        <p:spPr>
          <a:xfrm>
            <a:off x="9941243" y="5961698"/>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Strategies</a:t>
            </a:r>
            <a:endParaRPr lang="en-US" sz="2200" dirty="0"/>
          </a:p>
        </p:txBody>
      </p:sp>
      <p:sp>
        <p:nvSpPr>
          <p:cNvPr id="16" name="Text 11"/>
          <p:cNvSpPr/>
          <p:nvPr/>
        </p:nvSpPr>
        <p:spPr>
          <a:xfrm>
            <a:off x="9941243" y="6457236"/>
            <a:ext cx="3851434"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Develop plans to achieve objectives</a:t>
            </a:r>
            <a:endParaRPr lang="en-US" sz="1850" dirty="0"/>
          </a:p>
        </p:txBody>
      </p:sp>
      <p:pic>
        <p:nvPicPr>
          <p:cNvPr id="17" name="Image 3" descr="preencoded.png">    </p:cNvPr>
          <p:cNvPicPr>
            <a:picLocks noChangeAspect="1"/>
          </p:cNvPicPr>
          <p:nvPr/>
        </p:nvPicPr>
        <p:blipFill>
          <a:blip r:embed="rId4"/>
          <a:stretch>
            <a:fillRect/>
          </a:stretch>
        </p:blipFill>
        <p:spPr>
          <a:xfrm>
            <a:off x="5048131" y="2439114"/>
            <a:ext cx="4534138" cy="4534138"/>
          </a:xfrm>
          <a:prstGeom prst="rect">
            <a:avLst/>
          </a:prstGeom>
        </p:spPr>
      </p:pic>
      <p:sp>
        <p:nvSpPr>
          <p:cNvPr id="18" name="Text 12"/>
          <p:cNvSpPr/>
          <p:nvPr/>
        </p:nvSpPr>
        <p:spPr>
          <a:xfrm>
            <a:off x="7359729" y="6053376"/>
            <a:ext cx="358140" cy="447675"/>
          </a:xfrm>
          <a:prstGeom prst="rect">
            <a:avLst/>
          </a:prstGeom>
          <a:noFill/>
          <a:ln/>
        </p:spPr>
        <p:txBody>
          <a:bodyPr wrap="none" lIns="0" tIns="0" rIns="0" bIns="0" rtlCol="0" anchor="t"/>
          <a:lstStyle/>
          <a:p>
            <a:pPr algn="l" indent="0" marL="0">
              <a:lnSpc>
                <a:spcPts val="4500"/>
              </a:lnSpc>
              <a:buNone/>
            </a:pPr>
            <a:r>
              <a:rPr lang="en-US" sz="2800" spc="-38" kern="0" dirty="0">
                <a:solidFill>
                  <a:srgbClr val="272525"/>
                </a:solidFill>
                <a:latin typeface="Source Serif Pro Semi Bold" pitchFamily="34" charset="0"/>
                <a:ea typeface="Source Serif Pro Semi Bold" pitchFamily="34" charset="-122"/>
                <a:cs typeface="Source Serif Pro Semi Bold" pitchFamily="34" charset="-120"/>
              </a:rPr>
              <a:t>4</a:t>
            </a:r>
            <a:endParaRPr lang="en-US" sz="2800" dirty="0"/>
          </a:p>
        </p:txBody>
      </p:sp>
      <p:sp>
        <p:nvSpPr>
          <p:cNvPr id="19" name="Text 13"/>
          <p:cNvSpPr/>
          <p:nvPr/>
        </p:nvSpPr>
        <p:spPr>
          <a:xfrm>
            <a:off x="1872972" y="5585817"/>
            <a:ext cx="2816185" cy="351949"/>
          </a:xfrm>
          <a:prstGeom prst="rect">
            <a:avLst/>
          </a:prstGeom>
          <a:noFill/>
          <a:ln/>
        </p:spPr>
        <p:txBody>
          <a:bodyPr wrap="none" lIns="0" tIns="0" rIns="0" bIns="0" rtlCol="0" anchor="t"/>
          <a:lstStyle/>
          <a:p>
            <a:pPr algn="r"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Implementation</a:t>
            </a:r>
            <a:endParaRPr lang="en-US" sz="2200" dirty="0"/>
          </a:p>
        </p:txBody>
      </p:sp>
      <p:sp>
        <p:nvSpPr>
          <p:cNvPr id="20" name="Text 14"/>
          <p:cNvSpPr/>
          <p:nvPr/>
        </p:nvSpPr>
        <p:spPr>
          <a:xfrm>
            <a:off x="837724" y="6081355"/>
            <a:ext cx="3851434" cy="383024"/>
          </a:xfrm>
          <a:prstGeom prst="rect">
            <a:avLst/>
          </a:prstGeom>
          <a:noFill/>
          <a:ln/>
        </p:spPr>
        <p:txBody>
          <a:bodyPr wrap="none" lIns="0" tIns="0" rIns="0" bIns="0" rtlCol="0" anchor="t"/>
          <a:lstStyle/>
          <a:p>
            <a:pPr algn="r"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Execute strategies and monitor progress</a:t>
            </a:r>
            <a:endParaRPr lang="en-US" sz="1850" dirty="0"/>
          </a:p>
        </p:txBody>
      </p:sp>
      <p:pic>
        <p:nvPicPr>
          <p:cNvPr id="21" name="Image 4" descr="preencoded.png">    </p:cNvPr>
          <p:cNvPicPr>
            <a:picLocks noChangeAspect="1"/>
          </p:cNvPicPr>
          <p:nvPr/>
        </p:nvPicPr>
        <p:blipFill>
          <a:blip r:embed="rId5"/>
          <a:stretch>
            <a:fillRect/>
          </a:stretch>
        </p:blipFill>
        <p:spPr>
          <a:xfrm>
            <a:off x="5048131" y="2439114"/>
            <a:ext cx="4534138" cy="4534138"/>
          </a:xfrm>
          <a:prstGeom prst="rect">
            <a:avLst/>
          </a:prstGeom>
        </p:spPr>
      </p:pic>
      <p:sp>
        <p:nvSpPr>
          <p:cNvPr id="22" name="Text 15"/>
          <p:cNvSpPr/>
          <p:nvPr/>
        </p:nvSpPr>
        <p:spPr>
          <a:xfrm>
            <a:off x="5710952" y="5180409"/>
            <a:ext cx="358140" cy="447675"/>
          </a:xfrm>
          <a:prstGeom prst="rect">
            <a:avLst/>
          </a:prstGeom>
          <a:noFill/>
          <a:ln/>
        </p:spPr>
        <p:txBody>
          <a:bodyPr wrap="none" lIns="0" tIns="0" rIns="0" bIns="0" rtlCol="0" anchor="t"/>
          <a:lstStyle/>
          <a:p>
            <a:pPr algn="l" indent="0" marL="0">
              <a:lnSpc>
                <a:spcPts val="4500"/>
              </a:lnSpc>
              <a:buNone/>
            </a:pPr>
            <a:r>
              <a:rPr lang="en-US" sz="2800" spc="-38" kern="0" dirty="0">
                <a:solidFill>
                  <a:srgbClr val="272525"/>
                </a:solidFill>
                <a:latin typeface="Source Serif Pro Semi Bold" pitchFamily="34" charset="0"/>
                <a:ea typeface="Source Serif Pro Semi Bold" pitchFamily="34" charset="-122"/>
                <a:cs typeface="Source Serif Pro Semi Bold" pitchFamily="34" charset="-120"/>
              </a:rPr>
              <a:t>5</a:t>
            </a:r>
            <a:endParaRPr lang="en-US"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7724" y="718661"/>
            <a:ext cx="9345097"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Mission, Vision, and Values Alignment</a:t>
            </a:r>
            <a:endParaRPr lang="en-US" sz="4400" dirty="0"/>
          </a:p>
        </p:txBody>
      </p:sp>
      <p:pic>
        <p:nvPicPr>
          <p:cNvPr id="3" name="Image 0" descr="preencoded.png">    </p:cNvPr>
          <p:cNvPicPr>
            <a:picLocks noChangeAspect="1"/>
          </p:cNvPicPr>
          <p:nvPr/>
        </p:nvPicPr>
        <p:blipFill>
          <a:blip r:embed="rId1"/>
          <a:stretch>
            <a:fillRect/>
          </a:stretch>
        </p:blipFill>
        <p:spPr>
          <a:xfrm>
            <a:off x="3007638" y="1901428"/>
            <a:ext cx="2137529" cy="1357193"/>
          </a:xfrm>
          <a:prstGeom prst="rect">
            <a:avLst/>
          </a:prstGeom>
        </p:spPr>
      </p:pic>
      <p:sp>
        <p:nvSpPr>
          <p:cNvPr id="4" name="Text 1"/>
          <p:cNvSpPr/>
          <p:nvPr/>
        </p:nvSpPr>
        <p:spPr>
          <a:xfrm>
            <a:off x="3907988" y="2537222"/>
            <a:ext cx="336590" cy="420767"/>
          </a:xfrm>
          <a:prstGeom prst="rect">
            <a:avLst/>
          </a:prstGeom>
          <a:noFill/>
          <a:ln/>
        </p:spPr>
        <p:txBody>
          <a:bodyPr wrap="none" lIns="0" tIns="0" rIns="0" bIns="0" rtlCol="0" anchor="t"/>
          <a:lstStyle/>
          <a:p>
            <a:pPr algn="ctr" indent="0" marL="0">
              <a:lnSpc>
                <a:spcPts val="4200"/>
              </a:lnSpc>
              <a:buNone/>
            </a:pPr>
            <a:r>
              <a:rPr lang="en-US" sz="2650" spc="-47"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650" dirty="0"/>
          </a:p>
        </p:txBody>
      </p:sp>
      <p:sp>
        <p:nvSpPr>
          <p:cNvPr id="5" name="Text 2"/>
          <p:cNvSpPr/>
          <p:nvPr/>
        </p:nvSpPr>
        <p:spPr>
          <a:xfrm>
            <a:off x="5384482" y="2140744"/>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Mission</a:t>
            </a:r>
            <a:endParaRPr lang="en-US" sz="2200" dirty="0"/>
          </a:p>
        </p:txBody>
      </p:sp>
      <p:sp>
        <p:nvSpPr>
          <p:cNvPr id="6" name="Text 3"/>
          <p:cNvSpPr/>
          <p:nvPr/>
        </p:nvSpPr>
        <p:spPr>
          <a:xfrm>
            <a:off x="5384482" y="2636282"/>
            <a:ext cx="4200168"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Organization's purpose and reason for being</a:t>
            </a:r>
            <a:endParaRPr lang="en-US" sz="1850" dirty="0"/>
          </a:p>
        </p:txBody>
      </p:sp>
      <p:sp>
        <p:nvSpPr>
          <p:cNvPr id="7" name="Shape 4"/>
          <p:cNvSpPr/>
          <p:nvPr/>
        </p:nvSpPr>
        <p:spPr>
          <a:xfrm>
            <a:off x="5204936" y="3273266"/>
            <a:ext cx="8527971" cy="15240"/>
          </a:xfrm>
          <a:prstGeom prst="roundRect">
            <a:avLst>
              <a:gd name="adj" fmla="val 659712"/>
            </a:avLst>
          </a:prstGeom>
          <a:solidFill>
            <a:srgbClr val="D6BADD"/>
          </a:solidFill>
          <a:ln/>
        </p:spPr>
      </p:sp>
      <p:pic>
        <p:nvPicPr>
          <p:cNvPr id="8" name="Image 1" descr="preencoded.png">    </p:cNvPr>
          <p:cNvPicPr>
            <a:picLocks noChangeAspect="1"/>
          </p:cNvPicPr>
          <p:nvPr/>
        </p:nvPicPr>
        <p:blipFill>
          <a:blip r:embed="rId2"/>
          <a:stretch>
            <a:fillRect/>
          </a:stretch>
        </p:blipFill>
        <p:spPr>
          <a:xfrm>
            <a:off x="1938814" y="3318391"/>
            <a:ext cx="4275058" cy="1357193"/>
          </a:xfrm>
          <a:prstGeom prst="rect">
            <a:avLst/>
          </a:prstGeom>
        </p:spPr>
      </p:pic>
      <p:sp>
        <p:nvSpPr>
          <p:cNvPr id="9" name="Text 5"/>
          <p:cNvSpPr/>
          <p:nvPr/>
        </p:nvSpPr>
        <p:spPr>
          <a:xfrm>
            <a:off x="3907988" y="3786545"/>
            <a:ext cx="336590" cy="420767"/>
          </a:xfrm>
          <a:prstGeom prst="rect">
            <a:avLst/>
          </a:prstGeom>
          <a:noFill/>
          <a:ln/>
        </p:spPr>
        <p:txBody>
          <a:bodyPr wrap="none" lIns="0" tIns="0" rIns="0" bIns="0" rtlCol="0" anchor="t"/>
          <a:lstStyle/>
          <a:p>
            <a:pPr algn="ctr" indent="0" marL="0">
              <a:lnSpc>
                <a:spcPts val="4200"/>
              </a:lnSpc>
              <a:buNone/>
            </a:pPr>
            <a:r>
              <a:rPr lang="en-US" sz="2650" spc="-47"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650" dirty="0"/>
          </a:p>
        </p:txBody>
      </p:sp>
      <p:sp>
        <p:nvSpPr>
          <p:cNvPr id="10" name="Text 6"/>
          <p:cNvSpPr/>
          <p:nvPr/>
        </p:nvSpPr>
        <p:spPr>
          <a:xfrm>
            <a:off x="6453187" y="3557707"/>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Vision</a:t>
            </a:r>
            <a:endParaRPr lang="en-US" sz="2200" dirty="0"/>
          </a:p>
        </p:txBody>
      </p:sp>
      <p:sp>
        <p:nvSpPr>
          <p:cNvPr id="11" name="Text 7"/>
          <p:cNvSpPr/>
          <p:nvPr/>
        </p:nvSpPr>
        <p:spPr>
          <a:xfrm>
            <a:off x="6453187" y="4053245"/>
            <a:ext cx="3200400"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Aspirational view of future impact</a:t>
            </a:r>
            <a:endParaRPr lang="en-US" sz="1850" dirty="0"/>
          </a:p>
        </p:txBody>
      </p:sp>
      <p:sp>
        <p:nvSpPr>
          <p:cNvPr id="12" name="Shape 8"/>
          <p:cNvSpPr/>
          <p:nvPr/>
        </p:nvSpPr>
        <p:spPr>
          <a:xfrm>
            <a:off x="6273641" y="4690229"/>
            <a:ext cx="7459266" cy="15240"/>
          </a:xfrm>
          <a:prstGeom prst="roundRect">
            <a:avLst>
              <a:gd name="adj" fmla="val 659712"/>
            </a:avLst>
          </a:prstGeom>
          <a:solidFill>
            <a:srgbClr val="D6BADD"/>
          </a:solidFill>
          <a:ln/>
        </p:spPr>
      </p:sp>
      <p:pic>
        <p:nvPicPr>
          <p:cNvPr id="13" name="Image 2" descr="preencoded.png">    </p:cNvPr>
          <p:cNvPicPr>
            <a:picLocks noChangeAspect="1"/>
          </p:cNvPicPr>
          <p:nvPr/>
        </p:nvPicPr>
        <p:blipFill>
          <a:blip r:embed="rId3"/>
          <a:stretch>
            <a:fillRect/>
          </a:stretch>
        </p:blipFill>
        <p:spPr>
          <a:xfrm>
            <a:off x="870109" y="4735354"/>
            <a:ext cx="6412587" cy="1357193"/>
          </a:xfrm>
          <a:prstGeom prst="rect">
            <a:avLst/>
          </a:prstGeom>
        </p:spPr>
      </p:pic>
      <p:sp>
        <p:nvSpPr>
          <p:cNvPr id="14" name="Text 9"/>
          <p:cNvSpPr/>
          <p:nvPr/>
        </p:nvSpPr>
        <p:spPr>
          <a:xfrm>
            <a:off x="3908107" y="5203508"/>
            <a:ext cx="336590" cy="420767"/>
          </a:xfrm>
          <a:prstGeom prst="rect">
            <a:avLst/>
          </a:prstGeom>
          <a:noFill/>
          <a:ln/>
        </p:spPr>
        <p:txBody>
          <a:bodyPr wrap="none" lIns="0" tIns="0" rIns="0" bIns="0" rtlCol="0" anchor="t"/>
          <a:lstStyle/>
          <a:p>
            <a:pPr algn="ctr" indent="0" marL="0">
              <a:lnSpc>
                <a:spcPts val="4200"/>
              </a:lnSpc>
              <a:buNone/>
            </a:pPr>
            <a:r>
              <a:rPr lang="en-US" sz="2650" spc="-47"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650" dirty="0"/>
          </a:p>
        </p:txBody>
      </p:sp>
      <p:sp>
        <p:nvSpPr>
          <p:cNvPr id="15" name="Text 10"/>
          <p:cNvSpPr/>
          <p:nvPr/>
        </p:nvSpPr>
        <p:spPr>
          <a:xfrm>
            <a:off x="7522012" y="4974669"/>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Values</a:t>
            </a:r>
            <a:endParaRPr lang="en-US" sz="2200" dirty="0"/>
          </a:p>
        </p:txBody>
      </p:sp>
      <p:sp>
        <p:nvSpPr>
          <p:cNvPr id="16" name="Text 11"/>
          <p:cNvSpPr/>
          <p:nvPr/>
        </p:nvSpPr>
        <p:spPr>
          <a:xfrm>
            <a:off x="7522012" y="5470208"/>
            <a:ext cx="4280892" cy="383024"/>
          </a:xfrm>
          <a:prstGeom prst="rect">
            <a:avLst/>
          </a:prstGeom>
          <a:noFill/>
          <a:ln/>
        </p:spPr>
        <p:txBody>
          <a:bodyPr wrap="non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Core principles guiding actions and decisions</a:t>
            </a:r>
            <a:endParaRPr lang="en-US" sz="1850" dirty="0"/>
          </a:p>
        </p:txBody>
      </p:sp>
      <p:sp>
        <p:nvSpPr>
          <p:cNvPr id="17" name="Text 12"/>
          <p:cNvSpPr/>
          <p:nvPr/>
        </p:nvSpPr>
        <p:spPr>
          <a:xfrm>
            <a:off x="837724" y="6361748"/>
            <a:ext cx="12954952" cy="1149072"/>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Aligning mission, vision and values is critical for non-profits to inspire stakeholders and guide strategic decisions. The mission provides direction, while the vision ignites passion. Marketing should align the organization to create value for patients, partners, funders, and the community.</a:t>
            </a:r>
            <a:endParaRPr lang="en-US" sz="1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57211" y="767834"/>
            <a:ext cx="6857881" cy="647819"/>
          </a:xfrm>
          <a:prstGeom prst="rect">
            <a:avLst/>
          </a:prstGeom>
          <a:noFill/>
          <a:ln/>
        </p:spPr>
        <p:txBody>
          <a:bodyPr wrap="none" lIns="0" tIns="0" rIns="0" bIns="0" rtlCol="0" anchor="t"/>
          <a:lstStyle/>
          <a:p>
            <a:pPr algn="l" indent="0" marL="0">
              <a:lnSpc>
                <a:spcPts val="5100"/>
              </a:lnSpc>
              <a:buNone/>
            </a:pPr>
            <a:r>
              <a:rPr lang="en-US" sz="4050" spc="-82" kern="0" dirty="0">
                <a:solidFill>
                  <a:srgbClr val="000000"/>
                </a:solidFill>
                <a:latin typeface="Source Serif Pro Semi Bold" pitchFamily="34" charset="0"/>
                <a:ea typeface="Source Serif Pro Semi Bold" pitchFamily="34" charset="-122"/>
                <a:cs typeface="Source Serif Pro Semi Bold" pitchFamily="34" charset="-120"/>
              </a:rPr>
              <a:t>SWOT Analysis for Non-Profits</a:t>
            </a:r>
            <a:endParaRPr lang="en-US" sz="4050" dirty="0"/>
          </a:p>
        </p:txBody>
      </p:sp>
      <p:sp>
        <p:nvSpPr>
          <p:cNvPr id="4" name="Shape 1"/>
          <p:cNvSpPr/>
          <p:nvPr/>
        </p:nvSpPr>
        <p:spPr>
          <a:xfrm>
            <a:off x="6257211" y="1745933"/>
            <a:ext cx="7602379" cy="1263848"/>
          </a:xfrm>
          <a:prstGeom prst="roundRect">
            <a:avLst>
              <a:gd name="adj" fmla="val 7320"/>
            </a:avLst>
          </a:prstGeom>
          <a:solidFill>
            <a:srgbClr val="F0D4F7"/>
          </a:solidFill>
          <a:ln w="7620">
            <a:solidFill>
              <a:srgbClr val="D6BADD"/>
            </a:solidFill>
            <a:prstDash val="solid"/>
          </a:ln>
        </p:spPr>
      </p:sp>
      <p:sp>
        <p:nvSpPr>
          <p:cNvPr id="5" name="Text 2"/>
          <p:cNvSpPr/>
          <p:nvPr/>
        </p:nvSpPr>
        <p:spPr>
          <a:xfrm>
            <a:off x="6484977" y="1973699"/>
            <a:ext cx="2591276" cy="323850"/>
          </a:xfrm>
          <a:prstGeom prst="rect">
            <a:avLst/>
          </a:prstGeom>
          <a:noFill/>
          <a:ln/>
        </p:spPr>
        <p:txBody>
          <a:bodyPr wrap="none" lIns="0" tIns="0" rIns="0" bIns="0" rtlCol="0" anchor="t"/>
          <a:lstStyle/>
          <a:p>
            <a:pPr algn="l" indent="0" marL="0">
              <a:lnSpc>
                <a:spcPts val="2550"/>
              </a:lnSpc>
              <a:buNone/>
            </a:pPr>
            <a:r>
              <a:rPr lang="en-US" sz="2000" spc="-41" kern="0" dirty="0">
                <a:solidFill>
                  <a:srgbClr val="272525"/>
                </a:solidFill>
                <a:latin typeface="Source Serif Pro Semi Bold" pitchFamily="34" charset="0"/>
                <a:ea typeface="Source Serif Pro Semi Bold" pitchFamily="34" charset="-122"/>
                <a:cs typeface="Source Serif Pro Semi Bold" pitchFamily="34" charset="-120"/>
              </a:rPr>
              <a:t>Strengths</a:t>
            </a:r>
            <a:endParaRPr lang="en-US" sz="2000" dirty="0"/>
          </a:p>
        </p:txBody>
      </p:sp>
      <p:sp>
        <p:nvSpPr>
          <p:cNvPr id="6" name="Text 3"/>
          <p:cNvSpPr/>
          <p:nvPr/>
        </p:nvSpPr>
        <p:spPr>
          <a:xfrm>
            <a:off x="6484977" y="2429589"/>
            <a:ext cx="7146846" cy="352425"/>
          </a:xfrm>
          <a:prstGeom prst="rect">
            <a:avLst/>
          </a:prstGeom>
          <a:noFill/>
          <a:ln/>
        </p:spPr>
        <p:txBody>
          <a:bodyPr wrap="none" lIns="0" tIns="0" rIns="0" bIns="0" rtlCol="0" anchor="t"/>
          <a:lstStyle/>
          <a:p>
            <a:pPr algn="l" indent="0" marL="0">
              <a:lnSpc>
                <a:spcPts val="2750"/>
              </a:lnSpc>
              <a:buNone/>
            </a:pPr>
            <a:r>
              <a:rPr lang="en-US" sz="1700" spc="-35" kern="0" dirty="0">
                <a:solidFill>
                  <a:srgbClr val="272525"/>
                </a:solidFill>
                <a:latin typeface="Source Sans Pro" pitchFamily="34" charset="0"/>
                <a:ea typeface="Source Sans Pro" pitchFamily="34" charset="-122"/>
                <a:cs typeface="Source Sans Pro" pitchFamily="34" charset="-120"/>
              </a:rPr>
              <a:t>Internal capabilities and resources that give the organization an advantage</a:t>
            </a:r>
            <a:endParaRPr lang="en-US" sz="1700" dirty="0"/>
          </a:p>
        </p:txBody>
      </p:sp>
      <p:sp>
        <p:nvSpPr>
          <p:cNvPr id="7" name="Shape 4"/>
          <p:cNvSpPr/>
          <p:nvPr/>
        </p:nvSpPr>
        <p:spPr>
          <a:xfrm>
            <a:off x="6257211" y="3229928"/>
            <a:ext cx="7602379" cy="1263848"/>
          </a:xfrm>
          <a:prstGeom prst="roundRect">
            <a:avLst>
              <a:gd name="adj" fmla="val 7320"/>
            </a:avLst>
          </a:prstGeom>
          <a:solidFill>
            <a:srgbClr val="F0D4F7"/>
          </a:solidFill>
          <a:ln w="7620">
            <a:solidFill>
              <a:srgbClr val="D6BADD"/>
            </a:solidFill>
            <a:prstDash val="solid"/>
          </a:ln>
        </p:spPr>
      </p:sp>
      <p:sp>
        <p:nvSpPr>
          <p:cNvPr id="8" name="Text 5"/>
          <p:cNvSpPr/>
          <p:nvPr/>
        </p:nvSpPr>
        <p:spPr>
          <a:xfrm>
            <a:off x="6484977" y="3457694"/>
            <a:ext cx="2591276" cy="323850"/>
          </a:xfrm>
          <a:prstGeom prst="rect">
            <a:avLst/>
          </a:prstGeom>
          <a:noFill/>
          <a:ln/>
        </p:spPr>
        <p:txBody>
          <a:bodyPr wrap="none" lIns="0" tIns="0" rIns="0" bIns="0" rtlCol="0" anchor="t"/>
          <a:lstStyle/>
          <a:p>
            <a:pPr algn="l" indent="0" marL="0">
              <a:lnSpc>
                <a:spcPts val="2550"/>
              </a:lnSpc>
              <a:buNone/>
            </a:pPr>
            <a:r>
              <a:rPr lang="en-US" sz="2000" spc="-41" kern="0" dirty="0">
                <a:solidFill>
                  <a:srgbClr val="272525"/>
                </a:solidFill>
                <a:latin typeface="Source Serif Pro Semi Bold" pitchFamily="34" charset="0"/>
                <a:ea typeface="Source Serif Pro Semi Bold" pitchFamily="34" charset="-122"/>
                <a:cs typeface="Source Serif Pro Semi Bold" pitchFamily="34" charset="-120"/>
              </a:rPr>
              <a:t>Weaknesses</a:t>
            </a:r>
            <a:endParaRPr lang="en-US" sz="2000" dirty="0"/>
          </a:p>
        </p:txBody>
      </p:sp>
      <p:sp>
        <p:nvSpPr>
          <p:cNvPr id="9" name="Text 6"/>
          <p:cNvSpPr/>
          <p:nvPr/>
        </p:nvSpPr>
        <p:spPr>
          <a:xfrm>
            <a:off x="6484977" y="3913584"/>
            <a:ext cx="7146846" cy="352425"/>
          </a:xfrm>
          <a:prstGeom prst="rect">
            <a:avLst/>
          </a:prstGeom>
          <a:noFill/>
          <a:ln/>
        </p:spPr>
        <p:txBody>
          <a:bodyPr wrap="none" lIns="0" tIns="0" rIns="0" bIns="0" rtlCol="0" anchor="t"/>
          <a:lstStyle/>
          <a:p>
            <a:pPr algn="l" indent="0" marL="0">
              <a:lnSpc>
                <a:spcPts val="2750"/>
              </a:lnSpc>
              <a:buNone/>
            </a:pPr>
            <a:r>
              <a:rPr lang="en-US" sz="1700" spc="-35" kern="0" dirty="0">
                <a:solidFill>
                  <a:srgbClr val="272525"/>
                </a:solidFill>
                <a:latin typeface="Source Sans Pro" pitchFamily="34" charset="0"/>
                <a:ea typeface="Source Sans Pro" pitchFamily="34" charset="-122"/>
                <a:cs typeface="Source Sans Pro" pitchFamily="34" charset="-120"/>
              </a:rPr>
              <a:t>Internal limitations or deficiencies that hinder the organization's performance</a:t>
            </a:r>
            <a:endParaRPr lang="en-US" sz="1700" dirty="0"/>
          </a:p>
        </p:txBody>
      </p:sp>
      <p:sp>
        <p:nvSpPr>
          <p:cNvPr id="10" name="Shape 7"/>
          <p:cNvSpPr/>
          <p:nvPr/>
        </p:nvSpPr>
        <p:spPr>
          <a:xfrm>
            <a:off x="6257211" y="4713923"/>
            <a:ext cx="7602379" cy="1263848"/>
          </a:xfrm>
          <a:prstGeom prst="roundRect">
            <a:avLst>
              <a:gd name="adj" fmla="val 7320"/>
            </a:avLst>
          </a:prstGeom>
          <a:solidFill>
            <a:srgbClr val="F0D4F7"/>
          </a:solidFill>
          <a:ln w="7620">
            <a:solidFill>
              <a:srgbClr val="D6BADD"/>
            </a:solidFill>
            <a:prstDash val="solid"/>
          </a:ln>
        </p:spPr>
      </p:sp>
      <p:sp>
        <p:nvSpPr>
          <p:cNvPr id="11" name="Text 8"/>
          <p:cNvSpPr/>
          <p:nvPr/>
        </p:nvSpPr>
        <p:spPr>
          <a:xfrm>
            <a:off x="6484977" y="4941689"/>
            <a:ext cx="2591276" cy="323850"/>
          </a:xfrm>
          <a:prstGeom prst="rect">
            <a:avLst/>
          </a:prstGeom>
          <a:noFill/>
          <a:ln/>
        </p:spPr>
        <p:txBody>
          <a:bodyPr wrap="none" lIns="0" tIns="0" rIns="0" bIns="0" rtlCol="0" anchor="t"/>
          <a:lstStyle/>
          <a:p>
            <a:pPr algn="l" indent="0" marL="0">
              <a:lnSpc>
                <a:spcPts val="2550"/>
              </a:lnSpc>
              <a:buNone/>
            </a:pPr>
            <a:r>
              <a:rPr lang="en-US" sz="2000" spc="-41" kern="0" dirty="0">
                <a:solidFill>
                  <a:srgbClr val="272525"/>
                </a:solidFill>
                <a:latin typeface="Source Serif Pro Semi Bold" pitchFamily="34" charset="0"/>
                <a:ea typeface="Source Serif Pro Semi Bold" pitchFamily="34" charset="-122"/>
                <a:cs typeface="Source Serif Pro Semi Bold" pitchFamily="34" charset="-120"/>
              </a:rPr>
              <a:t>Opportunities</a:t>
            </a:r>
            <a:endParaRPr lang="en-US" sz="2000" dirty="0"/>
          </a:p>
        </p:txBody>
      </p:sp>
      <p:sp>
        <p:nvSpPr>
          <p:cNvPr id="12" name="Text 9"/>
          <p:cNvSpPr/>
          <p:nvPr/>
        </p:nvSpPr>
        <p:spPr>
          <a:xfrm>
            <a:off x="6484977" y="5397579"/>
            <a:ext cx="7146846" cy="352425"/>
          </a:xfrm>
          <a:prstGeom prst="rect">
            <a:avLst/>
          </a:prstGeom>
          <a:noFill/>
          <a:ln/>
        </p:spPr>
        <p:txBody>
          <a:bodyPr wrap="none" lIns="0" tIns="0" rIns="0" bIns="0" rtlCol="0" anchor="t"/>
          <a:lstStyle/>
          <a:p>
            <a:pPr algn="l" indent="0" marL="0">
              <a:lnSpc>
                <a:spcPts val="2750"/>
              </a:lnSpc>
              <a:buNone/>
            </a:pPr>
            <a:r>
              <a:rPr lang="en-US" sz="1700" spc="-35" kern="0" dirty="0">
                <a:solidFill>
                  <a:srgbClr val="272525"/>
                </a:solidFill>
                <a:latin typeface="Source Sans Pro" pitchFamily="34" charset="0"/>
                <a:ea typeface="Source Sans Pro" pitchFamily="34" charset="-122"/>
                <a:cs typeface="Source Sans Pro" pitchFamily="34" charset="-120"/>
              </a:rPr>
              <a:t>External factors or trends that could benefit the organization if leveraged</a:t>
            </a:r>
            <a:endParaRPr lang="en-US" sz="1700" dirty="0"/>
          </a:p>
        </p:txBody>
      </p:sp>
      <p:sp>
        <p:nvSpPr>
          <p:cNvPr id="13" name="Shape 10"/>
          <p:cNvSpPr/>
          <p:nvPr/>
        </p:nvSpPr>
        <p:spPr>
          <a:xfrm>
            <a:off x="6257211" y="6197918"/>
            <a:ext cx="7602379" cy="1263848"/>
          </a:xfrm>
          <a:prstGeom prst="roundRect">
            <a:avLst>
              <a:gd name="adj" fmla="val 7320"/>
            </a:avLst>
          </a:prstGeom>
          <a:solidFill>
            <a:srgbClr val="F0D4F7"/>
          </a:solidFill>
          <a:ln w="7620">
            <a:solidFill>
              <a:srgbClr val="D6BADD"/>
            </a:solidFill>
            <a:prstDash val="solid"/>
          </a:ln>
        </p:spPr>
      </p:sp>
      <p:sp>
        <p:nvSpPr>
          <p:cNvPr id="14" name="Text 11"/>
          <p:cNvSpPr/>
          <p:nvPr/>
        </p:nvSpPr>
        <p:spPr>
          <a:xfrm>
            <a:off x="6484977" y="6425684"/>
            <a:ext cx="2591276" cy="323850"/>
          </a:xfrm>
          <a:prstGeom prst="rect">
            <a:avLst/>
          </a:prstGeom>
          <a:noFill/>
          <a:ln/>
        </p:spPr>
        <p:txBody>
          <a:bodyPr wrap="none" lIns="0" tIns="0" rIns="0" bIns="0" rtlCol="0" anchor="t"/>
          <a:lstStyle/>
          <a:p>
            <a:pPr algn="l" indent="0" marL="0">
              <a:lnSpc>
                <a:spcPts val="2550"/>
              </a:lnSpc>
              <a:buNone/>
            </a:pPr>
            <a:r>
              <a:rPr lang="en-US" sz="2000" spc="-41" kern="0" dirty="0">
                <a:solidFill>
                  <a:srgbClr val="272525"/>
                </a:solidFill>
                <a:latin typeface="Source Serif Pro Semi Bold" pitchFamily="34" charset="0"/>
                <a:ea typeface="Source Serif Pro Semi Bold" pitchFamily="34" charset="-122"/>
                <a:cs typeface="Source Serif Pro Semi Bold" pitchFamily="34" charset="-120"/>
              </a:rPr>
              <a:t>Threats</a:t>
            </a:r>
            <a:endParaRPr lang="en-US" sz="2000" dirty="0"/>
          </a:p>
        </p:txBody>
      </p:sp>
      <p:sp>
        <p:nvSpPr>
          <p:cNvPr id="15" name="Text 12"/>
          <p:cNvSpPr/>
          <p:nvPr/>
        </p:nvSpPr>
        <p:spPr>
          <a:xfrm>
            <a:off x="6484977" y="6881574"/>
            <a:ext cx="7146846" cy="352425"/>
          </a:xfrm>
          <a:prstGeom prst="rect">
            <a:avLst/>
          </a:prstGeom>
          <a:noFill/>
          <a:ln/>
        </p:spPr>
        <p:txBody>
          <a:bodyPr wrap="none" lIns="0" tIns="0" rIns="0" bIns="0" rtlCol="0" anchor="t"/>
          <a:lstStyle/>
          <a:p>
            <a:pPr algn="l" indent="0" marL="0">
              <a:lnSpc>
                <a:spcPts val="2750"/>
              </a:lnSpc>
              <a:buNone/>
            </a:pPr>
            <a:r>
              <a:rPr lang="en-US" sz="1700" spc="-35" kern="0" dirty="0">
                <a:solidFill>
                  <a:srgbClr val="272525"/>
                </a:solidFill>
                <a:latin typeface="Source Sans Pro" pitchFamily="34" charset="0"/>
                <a:ea typeface="Source Sans Pro" pitchFamily="34" charset="-122"/>
                <a:cs typeface="Source Sans Pro" pitchFamily="34" charset="-120"/>
              </a:rPr>
              <a:t>External factors or trends that could negatively impact the organization</a:t>
            </a:r>
            <a:endParaRPr lang="en-US" sz="17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37724" y="1681401"/>
            <a:ext cx="6861096"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Setting Objectives and Goals</a:t>
            </a:r>
            <a:endParaRPr lang="en-US" sz="4400" dirty="0"/>
          </a:p>
        </p:txBody>
      </p:sp>
      <p:sp>
        <p:nvSpPr>
          <p:cNvPr id="3" name="Shape 1"/>
          <p:cNvSpPr/>
          <p:nvPr/>
        </p:nvSpPr>
        <p:spPr>
          <a:xfrm>
            <a:off x="837724" y="3133368"/>
            <a:ext cx="538520" cy="538520"/>
          </a:xfrm>
          <a:prstGeom prst="roundRect">
            <a:avLst>
              <a:gd name="adj" fmla="val 18670"/>
            </a:avLst>
          </a:prstGeom>
          <a:solidFill>
            <a:srgbClr val="F0D4F7"/>
          </a:solidFill>
          <a:ln w="7620">
            <a:solidFill>
              <a:srgbClr val="D6BADD"/>
            </a:solidFill>
            <a:prstDash val="solid"/>
          </a:ln>
        </p:spPr>
      </p:sp>
      <p:sp>
        <p:nvSpPr>
          <p:cNvPr id="4" name="Text 2"/>
          <p:cNvSpPr/>
          <p:nvPr/>
        </p:nvSpPr>
        <p:spPr>
          <a:xfrm>
            <a:off x="937974" y="3191351"/>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650" dirty="0"/>
          </a:p>
        </p:txBody>
      </p:sp>
      <p:sp>
        <p:nvSpPr>
          <p:cNvPr id="5" name="Text 3"/>
          <p:cNvSpPr/>
          <p:nvPr/>
        </p:nvSpPr>
        <p:spPr>
          <a:xfrm>
            <a:off x="1615559" y="3133368"/>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Develop SMART Goals</a:t>
            </a:r>
            <a:endParaRPr lang="en-US" sz="2200" dirty="0"/>
          </a:p>
        </p:txBody>
      </p:sp>
      <p:sp>
        <p:nvSpPr>
          <p:cNvPr id="6" name="Text 4"/>
          <p:cNvSpPr/>
          <p:nvPr/>
        </p:nvSpPr>
        <p:spPr>
          <a:xfrm>
            <a:off x="1615559" y="3628906"/>
            <a:ext cx="3380899" cy="1149072"/>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Create Specific, Measurable, Achievable, Relevant, and Time-bound objectives</a:t>
            </a:r>
            <a:endParaRPr lang="en-US" sz="1850" dirty="0"/>
          </a:p>
        </p:txBody>
      </p:sp>
      <p:sp>
        <p:nvSpPr>
          <p:cNvPr id="7" name="Shape 5"/>
          <p:cNvSpPr/>
          <p:nvPr/>
        </p:nvSpPr>
        <p:spPr>
          <a:xfrm>
            <a:off x="5235773" y="3133368"/>
            <a:ext cx="538520" cy="538520"/>
          </a:xfrm>
          <a:prstGeom prst="roundRect">
            <a:avLst>
              <a:gd name="adj" fmla="val 18670"/>
            </a:avLst>
          </a:prstGeom>
          <a:solidFill>
            <a:srgbClr val="F0D4F7"/>
          </a:solidFill>
          <a:ln w="7620">
            <a:solidFill>
              <a:srgbClr val="D6BADD"/>
            </a:solidFill>
            <a:prstDash val="solid"/>
          </a:ln>
        </p:spPr>
      </p:sp>
      <p:sp>
        <p:nvSpPr>
          <p:cNvPr id="8" name="Text 6"/>
          <p:cNvSpPr/>
          <p:nvPr/>
        </p:nvSpPr>
        <p:spPr>
          <a:xfrm>
            <a:off x="5336024" y="3191351"/>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650" dirty="0"/>
          </a:p>
        </p:txBody>
      </p:sp>
      <p:sp>
        <p:nvSpPr>
          <p:cNvPr id="9" name="Text 7"/>
          <p:cNvSpPr/>
          <p:nvPr/>
        </p:nvSpPr>
        <p:spPr>
          <a:xfrm>
            <a:off x="6013609" y="3133368"/>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Align with Mission</a:t>
            </a:r>
            <a:endParaRPr lang="en-US" sz="2200" dirty="0"/>
          </a:p>
        </p:txBody>
      </p:sp>
      <p:sp>
        <p:nvSpPr>
          <p:cNvPr id="10" name="Text 8"/>
          <p:cNvSpPr/>
          <p:nvPr/>
        </p:nvSpPr>
        <p:spPr>
          <a:xfrm>
            <a:off x="6013609" y="3628906"/>
            <a:ext cx="3380899" cy="1149072"/>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Ensure objectives support the organization's overall mission and vision</a:t>
            </a:r>
            <a:endParaRPr lang="en-US" sz="1850" dirty="0"/>
          </a:p>
        </p:txBody>
      </p:sp>
      <p:sp>
        <p:nvSpPr>
          <p:cNvPr id="11" name="Shape 9"/>
          <p:cNvSpPr/>
          <p:nvPr/>
        </p:nvSpPr>
        <p:spPr>
          <a:xfrm>
            <a:off x="9633823" y="3133368"/>
            <a:ext cx="538520" cy="538520"/>
          </a:xfrm>
          <a:prstGeom prst="roundRect">
            <a:avLst>
              <a:gd name="adj" fmla="val 18670"/>
            </a:avLst>
          </a:prstGeom>
          <a:solidFill>
            <a:srgbClr val="F0D4F7"/>
          </a:solidFill>
          <a:ln w="7620">
            <a:solidFill>
              <a:srgbClr val="D6BADD"/>
            </a:solidFill>
            <a:prstDash val="solid"/>
          </a:ln>
        </p:spPr>
      </p:sp>
      <p:sp>
        <p:nvSpPr>
          <p:cNvPr id="12" name="Text 10"/>
          <p:cNvSpPr/>
          <p:nvPr/>
        </p:nvSpPr>
        <p:spPr>
          <a:xfrm>
            <a:off x="9734074" y="3191351"/>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650" dirty="0"/>
          </a:p>
        </p:txBody>
      </p:sp>
      <p:sp>
        <p:nvSpPr>
          <p:cNvPr id="13" name="Text 11"/>
          <p:cNvSpPr/>
          <p:nvPr/>
        </p:nvSpPr>
        <p:spPr>
          <a:xfrm>
            <a:off x="10411658" y="3133368"/>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Involve Stakeholders</a:t>
            </a:r>
            <a:endParaRPr lang="en-US" sz="2200" dirty="0"/>
          </a:p>
        </p:txBody>
      </p:sp>
      <p:sp>
        <p:nvSpPr>
          <p:cNvPr id="14" name="Text 12"/>
          <p:cNvSpPr/>
          <p:nvPr/>
        </p:nvSpPr>
        <p:spPr>
          <a:xfrm>
            <a:off x="10411658" y="3628906"/>
            <a:ext cx="3380899" cy="1149072"/>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Get input from staff, board members, and key constituents when setting goals</a:t>
            </a:r>
            <a:endParaRPr lang="en-US" sz="1850" dirty="0"/>
          </a:p>
        </p:txBody>
      </p:sp>
      <p:sp>
        <p:nvSpPr>
          <p:cNvPr id="15" name="Shape 13"/>
          <p:cNvSpPr/>
          <p:nvPr/>
        </p:nvSpPr>
        <p:spPr>
          <a:xfrm>
            <a:off x="837724" y="5286494"/>
            <a:ext cx="538520" cy="538520"/>
          </a:xfrm>
          <a:prstGeom prst="roundRect">
            <a:avLst>
              <a:gd name="adj" fmla="val 18670"/>
            </a:avLst>
          </a:prstGeom>
          <a:solidFill>
            <a:srgbClr val="F0D4F7"/>
          </a:solidFill>
          <a:ln w="7620">
            <a:solidFill>
              <a:srgbClr val="D6BADD"/>
            </a:solidFill>
            <a:prstDash val="solid"/>
          </a:ln>
        </p:spPr>
      </p:sp>
      <p:sp>
        <p:nvSpPr>
          <p:cNvPr id="16" name="Text 14"/>
          <p:cNvSpPr/>
          <p:nvPr/>
        </p:nvSpPr>
        <p:spPr>
          <a:xfrm>
            <a:off x="937974" y="5344478"/>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4</a:t>
            </a:r>
            <a:endParaRPr lang="en-US" sz="2650" dirty="0"/>
          </a:p>
        </p:txBody>
      </p:sp>
      <p:sp>
        <p:nvSpPr>
          <p:cNvPr id="17" name="Text 15"/>
          <p:cNvSpPr/>
          <p:nvPr/>
        </p:nvSpPr>
        <p:spPr>
          <a:xfrm>
            <a:off x="1615559" y="5286494"/>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Set Milestones</a:t>
            </a:r>
            <a:endParaRPr lang="en-US" sz="2200" dirty="0"/>
          </a:p>
        </p:txBody>
      </p:sp>
      <p:sp>
        <p:nvSpPr>
          <p:cNvPr id="18" name="Text 16"/>
          <p:cNvSpPr/>
          <p:nvPr/>
        </p:nvSpPr>
        <p:spPr>
          <a:xfrm>
            <a:off x="1615559" y="5782032"/>
            <a:ext cx="5579983"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Break down long-term objectives into shorter-term milestones</a:t>
            </a:r>
            <a:endParaRPr lang="en-US" sz="1850" dirty="0"/>
          </a:p>
        </p:txBody>
      </p:sp>
      <p:sp>
        <p:nvSpPr>
          <p:cNvPr id="19" name="Shape 17"/>
          <p:cNvSpPr/>
          <p:nvPr/>
        </p:nvSpPr>
        <p:spPr>
          <a:xfrm>
            <a:off x="7434858" y="5286494"/>
            <a:ext cx="538520" cy="538520"/>
          </a:xfrm>
          <a:prstGeom prst="roundRect">
            <a:avLst>
              <a:gd name="adj" fmla="val 18670"/>
            </a:avLst>
          </a:prstGeom>
          <a:solidFill>
            <a:srgbClr val="F0D4F7"/>
          </a:solidFill>
          <a:ln w="7620">
            <a:solidFill>
              <a:srgbClr val="D6BADD"/>
            </a:solidFill>
            <a:prstDash val="solid"/>
          </a:ln>
        </p:spPr>
      </p:sp>
      <p:sp>
        <p:nvSpPr>
          <p:cNvPr id="20" name="Text 18"/>
          <p:cNvSpPr/>
          <p:nvPr/>
        </p:nvSpPr>
        <p:spPr>
          <a:xfrm>
            <a:off x="7535108" y="5344478"/>
            <a:ext cx="337899" cy="422434"/>
          </a:xfrm>
          <a:prstGeom prst="rect">
            <a:avLst/>
          </a:prstGeom>
          <a:noFill/>
          <a:ln/>
        </p:spPr>
        <p:txBody>
          <a:bodyPr wrap="none" lIns="0" tIns="0" rIns="0" bIns="0" rtlCol="0" anchor="t"/>
          <a:lstStyle/>
          <a:p>
            <a:pPr algn="ctr" indent="0" marL="0">
              <a:lnSpc>
                <a:spcPts val="2650"/>
              </a:lnSpc>
              <a:buNone/>
            </a:pPr>
            <a:r>
              <a:rPr lang="en-US" sz="2650" spc="-53" kern="0" dirty="0">
                <a:solidFill>
                  <a:srgbClr val="272525"/>
                </a:solidFill>
                <a:latin typeface="Source Serif Pro Semi Bold" pitchFamily="34" charset="0"/>
                <a:ea typeface="Source Serif Pro Semi Bold" pitchFamily="34" charset="-122"/>
                <a:cs typeface="Source Serif Pro Semi Bold" pitchFamily="34" charset="-120"/>
              </a:rPr>
              <a:t>5</a:t>
            </a:r>
            <a:endParaRPr lang="en-US" sz="2650" dirty="0"/>
          </a:p>
        </p:txBody>
      </p:sp>
      <p:sp>
        <p:nvSpPr>
          <p:cNvPr id="21" name="Text 19"/>
          <p:cNvSpPr/>
          <p:nvPr/>
        </p:nvSpPr>
        <p:spPr>
          <a:xfrm>
            <a:off x="8212693" y="5286494"/>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272525"/>
                </a:solidFill>
                <a:latin typeface="Source Serif Pro Semi Bold" pitchFamily="34" charset="0"/>
                <a:ea typeface="Source Serif Pro Semi Bold" pitchFamily="34" charset="-122"/>
                <a:cs typeface="Source Serif Pro Semi Bold" pitchFamily="34" charset="-120"/>
              </a:rPr>
              <a:t>Regular Review</a:t>
            </a:r>
            <a:endParaRPr lang="en-US" sz="2200" dirty="0"/>
          </a:p>
        </p:txBody>
      </p:sp>
      <p:sp>
        <p:nvSpPr>
          <p:cNvPr id="22" name="Text 20"/>
          <p:cNvSpPr/>
          <p:nvPr/>
        </p:nvSpPr>
        <p:spPr>
          <a:xfrm>
            <a:off x="8212693" y="5782032"/>
            <a:ext cx="5579983"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Assess progress and adjust objectives as needed on an ongoing basis</a:t>
            </a:r>
            <a:endParaRPr lang="en-US" sz="1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37724" y="2159675"/>
            <a:ext cx="7448431" cy="704017"/>
          </a:xfrm>
          <a:prstGeom prst="rect">
            <a:avLst/>
          </a:prstGeom>
          <a:noFill/>
          <a:ln/>
        </p:spPr>
        <p:txBody>
          <a:bodyPr wrap="none" lIns="0" tIns="0" rIns="0" bIns="0" rtlCol="0" anchor="t"/>
          <a:lstStyle/>
          <a:p>
            <a:pPr algn="l" indent="0" marL="0">
              <a:lnSpc>
                <a:spcPts val="5500"/>
              </a:lnSpc>
              <a:buNone/>
            </a:pPr>
            <a:r>
              <a:rPr lang="en-US" sz="4400" spc="-89" kern="0" dirty="0">
                <a:solidFill>
                  <a:srgbClr val="000000"/>
                </a:solidFill>
                <a:latin typeface="Source Serif Pro Semi Bold" pitchFamily="34" charset="0"/>
                <a:ea typeface="Source Serif Pro Semi Bold" pitchFamily="34" charset="-122"/>
                <a:cs typeface="Source Serif Pro Semi Bold" pitchFamily="34" charset="-120"/>
              </a:rPr>
              <a:t>Target Audience Identification</a:t>
            </a:r>
            <a:endParaRPr lang="en-US" sz="4400" dirty="0"/>
          </a:p>
        </p:txBody>
      </p:sp>
      <p:sp>
        <p:nvSpPr>
          <p:cNvPr id="3" name="Text 1"/>
          <p:cNvSpPr/>
          <p:nvPr/>
        </p:nvSpPr>
        <p:spPr>
          <a:xfrm>
            <a:off x="837724" y="3461980"/>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Primary Audience</a:t>
            </a:r>
            <a:endParaRPr lang="en-US" sz="2200" dirty="0"/>
          </a:p>
        </p:txBody>
      </p:sp>
      <p:sp>
        <p:nvSpPr>
          <p:cNvPr id="4" name="Text 2"/>
          <p:cNvSpPr/>
          <p:nvPr/>
        </p:nvSpPr>
        <p:spPr>
          <a:xfrm>
            <a:off x="837724" y="4053245"/>
            <a:ext cx="3928586"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The group directly addressed by the organization's programs and services</a:t>
            </a:r>
            <a:endParaRPr lang="en-US" sz="1850" dirty="0"/>
          </a:p>
        </p:txBody>
      </p:sp>
      <p:sp>
        <p:nvSpPr>
          <p:cNvPr id="5" name="Text 3"/>
          <p:cNvSpPr/>
          <p:nvPr/>
        </p:nvSpPr>
        <p:spPr>
          <a:xfrm>
            <a:off x="5357813" y="3461980"/>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Secondary Audience</a:t>
            </a:r>
            <a:endParaRPr lang="en-US" sz="2200" dirty="0"/>
          </a:p>
        </p:txBody>
      </p:sp>
      <p:sp>
        <p:nvSpPr>
          <p:cNvPr id="6" name="Text 4"/>
          <p:cNvSpPr/>
          <p:nvPr/>
        </p:nvSpPr>
        <p:spPr>
          <a:xfrm>
            <a:off x="5357813" y="4053245"/>
            <a:ext cx="3928586"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Groups that indirectly benefit or influence the primary audience</a:t>
            </a:r>
            <a:endParaRPr lang="en-US" sz="1850" dirty="0"/>
          </a:p>
        </p:txBody>
      </p:sp>
      <p:sp>
        <p:nvSpPr>
          <p:cNvPr id="7" name="Text 5"/>
          <p:cNvSpPr/>
          <p:nvPr/>
        </p:nvSpPr>
        <p:spPr>
          <a:xfrm>
            <a:off x="9877901" y="3461980"/>
            <a:ext cx="2816185" cy="351949"/>
          </a:xfrm>
          <a:prstGeom prst="rect">
            <a:avLst/>
          </a:prstGeom>
          <a:noFill/>
          <a:ln/>
        </p:spPr>
        <p:txBody>
          <a:bodyPr wrap="none" lIns="0" tIns="0" rIns="0" bIns="0" rtlCol="0" anchor="t"/>
          <a:lstStyle/>
          <a:p>
            <a:pPr algn="l" indent="0" marL="0">
              <a:lnSpc>
                <a:spcPts val="2750"/>
              </a:lnSpc>
              <a:buNone/>
            </a:pPr>
            <a:r>
              <a:rPr lang="en-US" sz="2200" spc="-44" kern="0" dirty="0">
                <a:solidFill>
                  <a:srgbClr val="000000"/>
                </a:solidFill>
                <a:latin typeface="Source Serif Pro Semi Bold" pitchFamily="34" charset="0"/>
                <a:ea typeface="Source Serif Pro Semi Bold" pitchFamily="34" charset="-122"/>
                <a:cs typeface="Source Serif Pro Semi Bold" pitchFamily="34" charset="-120"/>
              </a:rPr>
              <a:t>Stakeholders</a:t>
            </a:r>
            <a:endParaRPr lang="en-US" sz="2200" dirty="0"/>
          </a:p>
        </p:txBody>
      </p:sp>
      <p:sp>
        <p:nvSpPr>
          <p:cNvPr id="8" name="Text 6"/>
          <p:cNvSpPr/>
          <p:nvPr/>
        </p:nvSpPr>
        <p:spPr>
          <a:xfrm>
            <a:off x="9877901" y="4053245"/>
            <a:ext cx="3928586"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All parties with an interest in the organization's activities and outcomes</a:t>
            </a:r>
            <a:endParaRPr lang="en-US" sz="1850" dirty="0"/>
          </a:p>
        </p:txBody>
      </p:sp>
      <p:sp>
        <p:nvSpPr>
          <p:cNvPr id="9" name="Text 7"/>
          <p:cNvSpPr/>
          <p:nvPr/>
        </p:nvSpPr>
        <p:spPr>
          <a:xfrm>
            <a:off x="837724" y="5303877"/>
            <a:ext cx="12954952" cy="766048"/>
          </a:xfrm>
          <a:prstGeom prst="rect">
            <a:avLst/>
          </a:prstGeom>
          <a:noFill/>
          <a:ln/>
        </p:spPr>
        <p:txBody>
          <a:bodyPr wrap="square" lIns="0" tIns="0" rIns="0" bIns="0" rtlCol="0" anchor="t"/>
          <a:lstStyle/>
          <a:p>
            <a:pPr algn="l" indent="0" marL="0">
              <a:lnSpc>
                <a:spcPts val="3000"/>
              </a:lnSpc>
              <a:buNone/>
            </a:pPr>
            <a:r>
              <a:rPr lang="en-US" sz="1850" spc="-38" kern="0" dirty="0">
                <a:solidFill>
                  <a:srgbClr val="272525"/>
                </a:solidFill>
                <a:latin typeface="Source Sans Pro" pitchFamily="34" charset="0"/>
                <a:ea typeface="Source Sans Pro" pitchFamily="34" charset="-122"/>
                <a:cs typeface="Source Sans Pro" pitchFamily="34" charset="-120"/>
              </a:rPr>
              <a:t>Understanding your target audiences allows you to tailor marketing messages and strategies for maximum impact. Use research, surveys, and data analysis to create detailed audience personas.</a:t>
            </a:r>
            <a:endParaRPr lang="en-US" sz="1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2025-03-21T15:57:40Z</dcterms:created>
  <dcterms:modified xsi:type="dcterms:W3CDTF">2025-03-21T15:57:40Z</dcterms:modified>
</cp:coreProperties>
</file>