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404" r:id="rId3"/>
    <p:sldId id="407" r:id="rId4"/>
    <p:sldId id="371" r:id="rId5"/>
    <p:sldId id="366" r:id="rId6"/>
    <p:sldId id="353" r:id="rId7"/>
    <p:sldId id="403" r:id="rId8"/>
    <p:sldId id="397" r:id="rId9"/>
    <p:sldId id="398" r:id="rId10"/>
    <p:sldId id="399" r:id="rId11"/>
    <p:sldId id="405" r:id="rId12"/>
    <p:sldId id="387" r:id="rId13"/>
    <p:sldId id="402" r:id="rId14"/>
    <p:sldId id="389" r:id="rId15"/>
    <p:sldId id="390" r:id="rId16"/>
    <p:sldId id="391" r:id="rId17"/>
    <p:sldId id="392" r:id="rId18"/>
    <p:sldId id="393" r:id="rId19"/>
    <p:sldId id="406" r:id="rId20"/>
    <p:sldId id="394" r:id="rId21"/>
    <p:sldId id="395" r:id="rId22"/>
    <p:sldId id="396" r:id="rId23"/>
    <p:sldId id="332" r:id="rId2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F6F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624" autoAdjust="0"/>
  </p:normalViewPr>
  <p:slideViewPr>
    <p:cSldViewPr>
      <p:cViewPr>
        <p:scale>
          <a:sx n="65" d="100"/>
          <a:sy n="65" d="100"/>
        </p:scale>
        <p:origin x="-744" y="3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6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822130-C0B4-4121-926E-60B5E74A7A6A}" type="datetimeFigureOut">
              <a:rPr lang="fr-FR" smtClean="0"/>
              <a:pPr/>
              <a:t>10/03/2018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4BFC65-A216-4075-90A3-8BD7ED3A27A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2DC9DB-5739-4935-B1A3-0E004D5B70DF}" type="datetimeFigureOut">
              <a:rPr lang="fr-FR" smtClean="0"/>
              <a:pPr/>
              <a:t>10/03/2018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6DDA14-488C-4594-B7B0-96F8479CA9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DDA14-488C-4594-B7B0-96F8479CA987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AF0C30-9730-4DEB-8779-E0EA53A238BC}" type="slidenum">
              <a:rPr lang="fr-CA" smtClean="0"/>
              <a:pPr/>
              <a:t>17</a:t>
            </a:fld>
            <a:endParaRPr lang="fr-CA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3BEABC-D5C8-4D5B-AE40-1C28F964025B}" type="slidenum">
              <a:rPr lang="fr-CA" smtClean="0"/>
              <a:pPr/>
              <a:t>18</a:t>
            </a:fld>
            <a:endParaRPr lang="fr-CA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1A8A52-0F8F-48EB-BB45-D722223DA17D}" type="slidenum">
              <a:rPr lang="fr-CA" smtClean="0"/>
              <a:pPr/>
              <a:t>20</a:t>
            </a:fld>
            <a:endParaRPr lang="fr-CA" smtClean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E759CE-7B69-437C-BCF1-218DC1361E51}" type="slidenum">
              <a:rPr lang="fr-CA" smtClean="0"/>
              <a:pPr/>
              <a:t>21</a:t>
            </a:fld>
            <a:endParaRPr lang="fr-CA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9D8198-5046-46F9-9FD8-397A8B6A596D}" type="slidenum">
              <a:rPr lang="fr-CA" smtClean="0"/>
              <a:pPr/>
              <a:t>22</a:t>
            </a:fld>
            <a:endParaRPr lang="fr-CA" smtClean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6DDA14-488C-4594-B7B0-96F8479CA987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881A85-B42F-4CA7-9995-25BE053E3252}" type="slidenum">
              <a:rPr lang="fr-CA" smtClean="0"/>
              <a:pPr/>
              <a:t>7</a:t>
            </a:fld>
            <a:endParaRPr lang="fr-CA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FEC600-83DD-476B-BCB4-A04911F15AED}" type="slidenum">
              <a:rPr lang="fr-CA" smtClean="0"/>
              <a:pPr/>
              <a:t>9</a:t>
            </a:fld>
            <a:endParaRPr lang="fr-CA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5A3A26-B36E-4C84-84FB-6858E4187876}" type="slidenum">
              <a:rPr lang="fr-CA" smtClean="0"/>
              <a:pPr/>
              <a:t>10</a:t>
            </a:fld>
            <a:endParaRPr lang="fr-CA" smtClean="0"/>
          </a:p>
        </p:txBody>
      </p:sp>
      <p:sp>
        <p:nvSpPr>
          <p:cNvPr id="8089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114FF1-3362-4CD0-9501-BFC6DD49D0BE}" type="slidenum">
              <a:rPr lang="fr-CA" smtClean="0"/>
              <a:pPr/>
              <a:t>12</a:t>
            </a:fld>
            <a:endParaRPr lang="fr-CA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6F6582-167B-4CDD-BD6B-DA49283B4873}" type="slidenum">
              <a:rPr lang="fr-CA" smtClean="0"/>
              <a:pPr/>
              <a:t>14</a:t>
            </a:fld>
            <a:endParaRPr lang="fr-CA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4C0CE7-4A3B-4146-8B33-79115780A4ED}" type="slidenum">
              <a:rPr lang="fr-CA" smtClean="0"/>
              <a:pPr/>
              <a:t>15</a:t>
            </a:fld>
            <a:endParaRPr lang="fr-CA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A9A77E-DBCA-40DE-98C6-C443BED5B2B1}" type="slidenum">
              <a:rPr lang="fr-CA" smtClean="0"/>
              <a:pPr/>
              <a:t>16</a:t>
            </a:fld>
            <a:endParaRPr lang="fr-CA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D3279-5845-4ACC-AFD3-F92EBC32FEC3}" type="datetime1">
              <a:rPr lang="fr-FR" smtClean="0"/>
              <a:pPr/>
              <a:t>10/03/2018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82DED-DC20-4AAF-B4DA-DBAFE83E8F62}" type="datetime1">
              <a:rPr lang="fr-FR" smtClean="0"/>
              <a:pPr/>
              <a:t>10/03/2018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9CA07-A161-4BE5-87EF-73E3EA4E8B01}" type="datetime1">
              <a:rPr lang="fr-FR" smtClean="0"/>
              <a:pPr/>
              <a:t>10/03/2018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63157-63EC-40FB-A83E-CC7DF6CD1534}" type="datetime1">
              <a:rPr lang="fr-FR" smtClean="0"/>
              <a:pPr/>
              <a:t>10/03/2018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D3CEE-1B6B-4D61-9D0D-10D8F0681526}" type="datetime1">
              <a:rPr lang="fr-FR" smtClean="0"/>
              <a:pPr/>
              <a:t>10/03/2018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A6A4D-29C8-4DA9-A709-E1DF7ADE3825}" type="datetime1">
              <a:rPr lang="fr-FR" smtClean="0"/>
              <a:pPr/>
              <a:t>10/03/2018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7441-EFE4-4475-8B17-4197172D21EC}" type="datetime1">
              <a:rPr lang="fr-FR" smtClean="0"/>
              <a:pPr/>
              <a:t>10/03/2018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52122-F9F1-416C-9E69-7267FAEC0925}" type="datetime1">
              <a:rPr lang="fr-FR" smtClean="0"/>
              <a:pPr/>
              <a:t>10/03/2018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63056-EF16-413A-B421-B51700721B43}" type="datetime1">
              <a:rPr lang="fr-FR" smtClean="0"/>
              <a:pPr/>
              <a:t>10/03/2018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8DD4B-0D58-4228-8BB3-1FD0B91EBAEA}" type="datetime1">
              <a:rPr lang="fr-FR" smtClean="0"/>
              <a:pPr/>
              <a:t>10/03/2018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4693E-7D7F-4CAB-BB76-2C1B78D29603}" type="datetime1">
              <a:rPr lang="fr-FR" smtClean="0"/>
              <a:pPr/>
              <a:t>10/03/2018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F45BA-C403-4422-B5B0-A2A1F6D3F469}" type="datetime1">
              <a:rPr lang="fr-FR" smtClean="0"/>
              <a:pPr/>
              <a:t>10/03/2018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DEE24-B7D4-4494-B91D-F83AE4B5789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957770"/>
            <a:ext cx="6400800" cy="90012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fr-FR" sz="2000" dirty="0" smtClean="0">
                <a:solidFill>
                  <a:srgbClr val="002060"/>
                </a:solidFill>
              </a:rPr>
              <a:t>Nabil ABOU-BEKR</a:t>
            </a:r>
          </a:p>
          <a:p>
            <a:pPr>
              <a:spcBef>
                <a:spcPts val="0"/>
              </a:spcBef>
            </a:pPr>
            <a:r>
              <a:rPr lang="fr-FR" sz="2000" i="1" dirty="0" smtClean="0">
                <a:solidFill>
                  <a:srgbClr val="002060"/>
                </a:solidFill>
              </a:rPr>
              <a:t>Professeur en génie civil</a:t>
            </a:r>
          </a:p>
          <a:p>
            <a:pPr>
              <a:spcBef>
                <a:spcPts val="0"/>
              </a:spcBef>
            </a:pPr>
            <a:endParaRPr lang="fr-FR" sz="2000" i="1" dirty="0" smtClean="0">
              <a:solidFill>
                <a:srgbClr val="002060"/>
              </a:solidFill>
            </a:endParaRPr>
          </a:p>
          <a:p>
            <a:endParaRPr lang="fr-FR" sz="2000" dirty="0">
              <a:solidFill>
                <a:srgbClr val="00206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142976" y="395567"/>
            <a:ext cx="67866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solidFill>
                  <a:srgbClr val="002060"/>
                </a:solidFill>
              </a:rPr>
              <a:t>Université </a:t>
            </a:r>
            <a:r>
              <a:rPr lang="fr-FR" sz="2400" dirty="0" err="1" smtClean="0">
                <a:solidFill>
                  <a:srgbClr val="002060"/>
                </a:solidFill>
              </a:rPr>
              <a:t>Aboubakr</a:t>
            </a:r>
            <a:r>
              <a:rPr lang="fr-FR" sz="2400" dirty="0" smtClean="0">
                <a:solidFill>
                  <a:srgbClr val="002060"/>
                </a:solidFill>
              </a:rPr>
              <a:t> </a:t>
            </a:r>
            <a:r>
              <a:rPr lang="fr-FR" sz="2400" dirty="0" err="1" smtClean="0">
                <a:solidFill>
                  <a:srgbClr val="002060"/>
                </a:solidFill>
              </a:rPr>
              <a:t>Belkaid</a:t>
            </a:r>
            <a:r>
              <a:rPr lang="fr-FR" sz="2400" dirty="0" smtClean="0">
                <a:solidFill>
                  <a:srgbClr val="002060"/>
                </a:solidFill>
              </a:rPr>
              <a:t>, Tlemcen</a:t>
            </a:r>
          </a:p>
          <a:p>
            <a:pPr algn="ctr"/>
            <a:r>
              <a:rPr lang="fr-FR" sz="2400" dirty="0" smtClean="0">
                <a:solidFill>
                  <a:srgbClr val="002060"/>
                </a:solidFill>
              </a:rPr>
              <a:t>Faculté de Technologie</a:t>
            </a:r>
          </a:p>
          <a:p>
            <a:pPr algn="ctr"/>
            <a:r>
              <a:rPr lang="fr-FR" sz="2400" dirty="0" smtClean="0">
                <a:solidFill>
                  <a:srgbClr val="002060"/>
                </a:solidFill>
              </a:rPr>
              <a:t>Département de Génie Civil</a:t>
            </a:r>
          </a:p>
        </p:txBody>
      </p:sp>
      <p:grpSp>
        <p:nvGrpSpPr>
          <p:cNvPr id="9" name="Group 4"/>
          <p:cNvGrpSpPr>
            <a:grpSpLocks/>
          </p:cNvGrpSpPr>
          <p:nvPr/>
        </p:nvGrpSpPr>
        <p:grpSpPr bwMode="auto">
          <a:xfrm>
            <a:off x="357158" y="214290"/>
            <a:ext cx="747281" cy="928694"/>
            <a:chOff x="904" y="-759"/>
            <a:chExt cx="3474" cy="5488"/>
          </a:xfrm>
        </p:grpSpPr>
        <p:pic>
          <p:nvPicPr>
            <p:cNvPr id="10" name="Picture 5" descr="logoUniv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6000" contrast="58000"/>
            </a:blip>
            <a:srcRect/>
            <a:stretch>
              <a:fillRect/>
            </a:stretch>
          </p:blipFill>
          <p:spPr bwMode="auto">
            <a:xfrm>
              <a:off x="904" y="-759"/>
              <a:ext cx="3474" cy="5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2345" y="1570"/>
              <a:ext cx="113" cy="159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2517" y="1570"/>
              <a:ext cx="113" cy="159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</p:grpSp>
      <p:grpSp>
        <p:nvGrpSpPr>
          <p:cNvPr id="16" name="Group 4"/>
          <p:cNvGrpSpPr>
            <a:grpSpLocks/>
          </p:cNvGrpSpPr>
          <p:nvPr/>
        </p:nvGrpSpPr>
        <p:grpSpPr bwMode="auto">
          <a:xfrm>
            <a:off x="7896685" y="214290"/>
            <a:ext cx="747281" cy="928694"/>
            <a:chOff x="904" y="-759"/>
            <a:chExt cx="3474" cy="5488"/>
          </a:xfrm>
        </p:grpSpPr>
        <p:pic>
          <p:nvPicPr>
            <p:cNvPr id="17" name="Picture 5" descr="logoUniv1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6000" contrast="58000"/>
            </a:blip>
            <a:srcRect/>
            <a:stretch>
              <a:fillRect/>
            </a:stretch>
          </p:blipFill>
          <p:spPr bwMode="auto">
            <a:xfrm>
              <a:off x="904" y="-759"/>
              <a:ext cx="3474" cy="5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2345" y="1570"/>
              <a:ext cx="113" cy="159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2517" y="1570"/>
              <a:ext cx="113" cy="159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FR"/>
            </a:p>
          </p:txBody>
        </p:sp>
      </p:grpSp>
      <p:sp>
        <p:nvSpPr>
          <p:cNvPr id="15" name="ZoneTexte 14"/>
          <p:cNvSpPr txBox="1"/>
          <p:nvPr/>
        </p:nvSpPr>
        <p:spPr>
          <a:xfrm>
            <a:off x="2143108" y="1928802"/>
            <a:ext cx="49208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2060"/>
                </a:solidFill>
              </a:rPr>
              <a:t>1</a:t>
            </a:r>
            <a:r>
              <a:rPr lang="fr-FR" sz="2400" b="1" baseline="30000" dirty="0" smtClean="0">
                <a:solidFill>
                  <a:srgbClr val="002060"/>
                </a:solidFill>
              </a:rPr>
              <a:t>ère</a:t>
            </a:r>
            <a:r>
              <a:rPr lang="fr-FR" sz="2400" b="1" dirty="0" smtClean="0">
                <a:solidFill>
                  <a:srgbClr val="002060"/>
                </a:solidFill>
              </a:rPr>
              <a:t> Année Master Génie Civil</a:t>
            </a:r>
          </a:p>
          <a:p>
            <a:pPr algn="ctr"/>
            <a:r>
              <a:rPr lang="fr-FR" sz="2400" b="1" dirty="0" smtClean="0">
                <a:solidFill>
                  <a:srgbClr val="002060"/>
                </a:solidFill>
              </a:rPr>
              <a:t>Ethique et déontologie de l’ingénieur</a:t>
            </a:r>
            <a:endParaRPr lang="fr-FR" sz="2400" b="1" dirty="0">
              <a:solidFill>
                <a:srgbClr val="002060"/>
              </a:solidFill>
            </a:endParaRPr>
          </a:p>
        </p:txBody>
      </p:sp>
      <p:sp>
        <p:nvSpPr>
          <p:cNvPr id="20" name="Titre 1"/>
          <p:cNvSpPr txBox="1">
            <a:spLocks/>
          </p:cNvSpPr>
          <p:nvPr/>
        </p:nvSpPr>
        <p:spPr>
          <a:xfrm>
            <a:off x="500034" y="3214694"/>
            <a:ext cx="8229600" cy="1143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Chapitre 4: </a:t>
            </a:r>
            <a:r>
              <a:rPr lang="fr-FR" sz="36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DECISION ETHIQUE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fr-CA" sz="2800" dirty="0" smtClean="0">
                <a:solidFill>
                  <a:srgbClr val="002060"/>
                </a:solidFill>
              </a:rPr>
              <a:t>Est-ce que le geste que vous posez est légal?</a:t>
            </a:r>
          </a:p>
          <a:p>
            <a:pPr eaLnBrk="1" hangingPunct="1">
              <a:lnSpc>
                <a:spcPct val="90000"/>
              </a:lnSpc>
            </a:pPr>
            <a:r>
              <a:rPr lang="fr-CA" sz="2800" dirty="0" smtClean="0">
                <a:solidFill>
                  <a:srgbClr val="002060"/>
                </a:solidFill>
              </a:rPr>
              <a:t>Est-il en accord avec vos valeurs?</a:t>
            </a:r>
          </a:p>
          <a:p>
            <a:pPr eaLnBrk="1" hangingPunct="1">
              <a:lnSpc>
                <a:spcPct val="90000"/>
              </a:lnSpc>
            </a:pPr>
            <a:r>
              <a:rPr lang="fr-CA" sz="2800" dirty="0" smtClean="0">
                <a:solidFill>
                  <a:srgbClr val="002060"/>
                </a:solidFill>
              </a:rPr>
              <a:t>Si vous posez ce geste, aurez vous des remords?</a:t>
            </a:r>
          </a:p>
          <a:p>
            <a:pPr eaLnBrk="1" hangingPunct="1">
              <a:lnSpc>
                <a:spcPct val="90000"/>
              </a:lnSpc>
            </a:pPr>
            <a:r>
              <a:rPr lang="fr-CA" sz="2800" dirty="0" smtClean="0">
                <a:solidFill>
                  <a:srgbClr val="002060"/>
                </a:solidFill>
              </a:rPr>
              <a:t>De quoi ça aurait l’air dans les journaux?</a:t>
            </a:r>
          </a:p>
          <a:p>
            <a:pPr eaLnBrk="1" hangingPunct="1">
              <a:lnSpc>
                <a:spcPct val="90000"/>
              </a:lnSpc>
            </a:pPr>
            <a:r>
              <a:rPr lang="fr-CA" sz="2800" dirty="0" smtClean="0">
                <a:solidFill>
                  <a:srgbClr val="002060"/>
                </a:solidFill>
              </a:rPr>
              <a:t>Si vous savez que ce n’est pas correct, ne le faites pas!</a:t>
            </a:r>
          </a:p>
          <a:p>
            <a:pPr eaLnBrk="1" hangingPunct="1">
              <a:lnSpc>
                <a:spcPct val="90000"/>
              </a:lnSpc>
            </a:pPr>
            <a:r>
              <a:rPr lang="fr-CA" sz="2800" dirty="0" smtClean="0">
                <a:solidFill>
                  <a:srgbClr val="002060"/>
                </a:solidFill>
              </a:rPr>
              <a:t>Si vous ne savez pas, demandez. Demandez jusqu’à ce que vous obteniez une réponse.</a:t>
            </a:r>
          </a:p>
          <a:p>
            <a:pPr eaLnBrk="1" hangingPunct="1">
              <a:lnSpc>
                <a:spcPct val="90000"/>
              </a:lnSpc>
            </a:pPr>
            <a:endParaRPr lang="fr-CA" sz="2800" dirty="0" smtClean="0">
              <a:solidFill>
                <a:srgbClr val="002060"/>
              </a:solidFill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CA" sz="3600" b="1" dirty="0">
                <a:solidFill>
                  <a:srgbClr val="0070C0"/>
                </a:solidFill>
              </a:rPr>
              <a:t>Le mini-test éthique de Texas Instrument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10</a:t>
            </a:fld>
            <a:endParaRPr lang="fr-FR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2928934"/>
            <a:ext cx="8229600" cy="928694"/>
          </a:xfrm>
          <a:solidFill>
            <a:srgbClr val="EBF6F9"/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lvl="0"/>
            <a:r>
              <a:rPr lang="fr-FR" sz="3600" b="1" dirty="0" smtClean="0">
                <a:solidFill>
                  <a:srgbClr val="0070C0"/>
                </a:solidFill>
              </a:rPr>
              <a:t>4.2. Grille de Sherbrooke</a:t>
            </a:r>
            <a:endParaRPr lang="fr-FR" sz="3600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28828"/>
            <a:ext cx="8229600" cy="2471742"/>
          </a:xfrm>
        </p:spPr>
        <p:txBody>
          <a:bodyPr/>
          <a:lstStyle/>
          <a:p>
            <a:pPr eaLnBrk="1" hangingPunct="1"/>
            <a:r>
              <a:rPr lang="fr-CA" dirty="0" smtClean="0">
                <a:solidFill>
                  <a:srgbClr val="002060"/>
                </a:solidFill>
              </a:rPr>
              <a:t>Un outil élaboré d’aide à la décision, axé sur les valeurs sous-jacentes à un dilemme ou un problème éthique.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CA" sz="3600" b="1" dirty="0">
                <a:solidFill>
                  <a:srgbClr val="0070C0"/>
                </a:solidFill>
              </a:rPr>
              <a:t>La grille de </a:t>
            </a:r>
            <a:r>
              <a:rPr lang="fr-CA" sz="3600" b="1" dirty="0" smtClean="0">
                <a:solidFill>
                  <a:srgbClr val="0070C0"/>
                </a:solidFill>
              </a:rPr>
              <a:t>Sherbrooke</a:t>
            </a:r>
            <a:br>
              <a:rPr lang="fr-CA" sz="3600" b="1" dirty="0" smtClean="0">
                <a:solidFill>
                  <a:srgbClr val="0070C0"/>
                </a:solidFill>
              </a:rPr>
            </a:br>
            <a:r>
              <a:rPr lang="fr-CA" sz="3600" b="1" dirty="0" smtClean="0">
                <a:solidFill>
                  <a:srgbClr val="0070C0"/>
                </a:solidFill>
              </a:rPr>
              <a:t>(</a:t>
            </a:r>
            <a:r>
              <a:rPr lang="fr-CA" sz="3600" b="1" dirty="0" err="1" smtClean="0">
                <a:solidFill>
                  <a:srgbClr val="0070C0"/>
                </a:solidFill>
              </a:rPr>
              <a:t>Legault</a:t>
            </a:r>
            <a:r>
              <a:rPr lang="fr-CA" sz="3600" b="1" dirty="0" smtClean="0">
                <a:solidFill>
                  <a:srgbClr val="0070C0"/>
                </a:solidFill>
              </a:rPr>
              <a:t>, 1999)</a:t>
            </a:r>
            <a:endParaRPr lang="fr-CA" sz="3600" b="1" dirty="0">
              <a:solidFill>
                <a:srgbClr val="0070C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12</a:t>
            </a:fld>
            <a:endParaRPr lang="fr-FR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917596"/>
          </a:xfrm>
        </p:spPr>
        <p:txBody>
          <a:bodyPr>
            <a:normAutofit/>
          </a:bodyPr>
          <a:lstStyle/>
          <a:p>
            <a:r>
              <a:rPr lang="fr-FR" sz="3600" b="1" dirty="0" smtClean="0">
                <a:solidFill>
                  <a:srgbClr val="0070C0"/>
                </a:solidFill>
              </a:rPr>
              <a:t>Un exemple</a:t>
            </a:r>
            <a:endParaRPr lang="fr-FR" sz="3600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	</a:t>
            </a:r>
            <a:r>
              <a:rPr lang="fr-FR" dirty="0" smtClean="0">
                <a:solidFill>
                  <a:srgbClr val="002060"/>
                </a:solidFill>
              </a:rPr>
              <a:t>J’ai assisté à plusieurs entretiens d’embauche de femmes. On m’a demandé mon avis quant à leur embauche. </a:t>
            </a:r>
            <a:endParaRPr lang="fr-FR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002060"/>
                </a:solidFill>
              </a:rPr>
              <a:t>	</a:t>
            </a:r>
            <a:r>
              <a:rPr lang="fr-FR" dirty="0" smtClean="0">
                <a:solidFill>
                  <a:srgbClr val="002060"/>
                </a:solidFill>
              </a:rPr>
              <a:t>Lorsque </a:t>
            </a:r>
            <a:r>
              <a:rPr lang="fr-FR" dirty="0" smtClean="0">
                <a:solidFill>
                  <a:srgbClr val="002060"/>
                </a:solidFill>
              </a:rPr>
              <a:t>cet avis était favorable, il est arrivé que la personne qui prenait la décision </a:t>
            </a:r>
            <a:r>
              <a:rPr lang="fr-FR" b="1" dirty="0" smtClean="0">
                <a:solidFill>
                  <a:srgbClr val="002060"/>
                </a:solidFill>
              </a:rPr>
              <a:t>refuse </a:t>
            </a:r>
            <a:r>
              <a:rPr lang="fr-FR" b="1" dirty="0" smtClean="0">
                <a:solidFill>
                  <a:srgbClr val="002060"/>
                </a:solidFill>
              </a:rPr>
              <a:t>d’embaucher une femme</a:t>
            </a:r>
            <a:r>
              <a:rPr lang="fr-FR" dirty="0" smtClean="0">
                <a:solidFill>
                  <a:srgbClr val="002060"/>
                </a:solidFill>
              </a:rPr>
              <a:t> parce qu’elle a un </a:t>
            </a:r>
            <a:r>
              <a:rPr lang="fr-FR" dirty="0" smtClean="0">
                <a:solidFill>
                  <a:srgbClr val="002060"/>
                </a:solidFill>
              </a:rPr>
              <a:t>enfant, </a:t>
            </a:r>
            <a:r>
              <a:rPr lang="fr-FR" dirty="0" smtClean="0">
                <a:solidFill>
                  <a:srgbClr val="002060"/>
                </a:solidFill>
              </a:rPr>
              <a:t>ce qui pourrait limiter sa disponibilité. Il est parfois reproché aux femmes de devoir rentrer trop tôt pour s'occuper de leurs enfants. Le </a:t>
            </a:r>
            <a:r>
              <a:rPr lang="fr-FR" smtClean="0">
                <a:solidFill>
                  <a:srgbClr val="002060"/>
                </a:solidFill>
              </a:rPr>
              <a:t>choix </a:t>
            </a:r>
            <a:r>
              <a:rPr lang="fr-FR" smtClean="0">
                <a:solidFill>
                  <a:srgbClr val="002060"/>
                </a:solidFill>
              </a:rPr>
              <a:t>«famille - travail» </a:t>
            </a:r>
            <a:r>
              <a:rPr lang="fr-FR" dirty="0" smtClean="0">
                <a:solidFill>
                  <a:srgbClr val="002060"/>
                </a:solidFill>
              </a:rPr>
              <a:t>paraît </a:t>
            </a:r>
            <a:r>
              <a:rPr lang="fr-FR" dirty="0" smtClean="0">
                <a:solidFill>
                  <a:srgbClr val="002060"/>
                </a:solidFill>
              </a:rPr>
              <a:t>difficile.</a:t>
            </a:r>
            <a:endParaRPr lang="fr-FR" dirty="0" smtClean="0">
              <a:solidFill>
                <a:srgbClr val="00206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875"/>
            <a:ext cx="8229600" cy="5159397"/>
          </a:xfrm>
        </p:spPr>
        <p:txBody>
          <a:bodyPr>
            <a:normAutofit/>
          </a:bodyPr>
          <a:lstStyle/>
          <a:p>
            <a:pPr lvl="1">
              <a:spcAft>
                <a:spcPts val="600"/>
              </a:spcAft>
            </a:pPr>
            <a:r>
              <a:rPr lang="fr-CA" dirty="0" smtClean="0">
                <a:solidFill>
                  <a:srgbClr val="002060"/>
                </a:solidFill>
              </a:rPr>
              <a:t>Résumer la prise de décision spontanée</a:t>
            </a:r>
          </a:p>
          <a:p>
            <a:pPr lvl="2">
              <a:spcAft>
                <a:spcPts val="600"/>
              </a:spcAft>
            </a:pPr>
            <a:r>
              <a:rPr lang="fr-CA" dirty="0" smtClean="0">
                <a:solidFill>
                  <a:srgbClr val="002060"/>
                </a:solidFill>
              </a:rPr>
              <a:t>Spontanément je retiens quelle proposition et pour quelles raisons ?</a:t>
            </a:r>
          </a:p>
          <a:p>
            <a:pPr lvl="1">
              <a:spcAft>
                <a:spcPts val="600"/>
              </a:spcAft>
            </a:pPr>
            <a:r>
              <a:rPr lang="fr-CA" dirty="0" smtClean="0">
                <a:solidFill>
                  <a:srgbClr val="002060"/>
                </a:solidFill>
              </a:rPr>
              <a:t>Inventorier les éléments majeurs de la situation</a:t>
            </a:r>
          </a:p>
          <a:p>
            <a:pPr lvl="1" eaLnBrk="1" hangingPunct="1">
              <a:spcAft>
                <a:spcPts val="600"/>
              </a:spcAft>
            </a:pPr>
            <a:r>
              <a:rPr lang="fr-CA" dirty="0" smtClean="0">
                <a:solidFill>
                  <a:srgbClr val="002060"/>
                </a:solidFill>
              </a:rPr>
              <a:t>Analyser  la situation des parties en cause</a:t>
            </a:r>
          </a:p>
          <a:p>
            <a:pPr lvl="2" eaLnBrk="1" hangingPunct="1">
              <a:spcAft>
                <a:spcPts val="600"/>
              </a:spcAft>
            </a:pPr>
            <a:r>
              <a:rPr lang="fr-CA" dirty="0" smtClean="0">
                <a:solidFill>
                  <a:srgbClr val="002060"/>
                </a:solidFill>
              </a:rPr>
              <a:t>Mettre en parallèle les parties en cause et leurs intérêts</a:t>
            </a:r>
          </a:p>
          <a:p>
            <a:pPr lvl="1" eaLnBrk="1" hangingPunct="1">
              <a:spcAft>
                <a:spcPts val="600"/>
              </a:spcAft>
            </a:pPr>
            <a:r>
              <a:rPr lang="fr-CA" dirty="0" smtClean="0">
                <a:solidFill>
                  <a:srgbClr val="002060"/>
                </a:solidFill>
              </a:rPr>
              <a:t>Énumérer les lois, les normes et la réglementation impliquées dans la situation</a:t>
            </a:r>
          </a:p>
          <a:p>
            <a:pPr lvl="1" eaLnBrk="1" hangingPunct="1">
              <a:buNone/>
            </a:pPr>
            <a:endParaRPr lang="fr-CA" dirty="0" smtClean="0">
              <a:solidFill>
                <a:srgbClr val="002060"/>
              </a:solidFill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sz="3600" b="1" dirty="0" smtClean="0">
                <a:solidFill>
                  <a:srgbClr val="0070C0"/>
                </a:solidFill>
              </a:rPr>
              <a:t>Phase I : Prise de conscience de la situation</a:t>
            </a:r>
            <a:endParaRPr lang="fr-CA" sz="3200" dirty="0" smtClean="0">
              <a:solidFill>
                <a:srgbClr val="0070C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14</a:t>
            </a:fld>
            <a:endParaRPr lang="fr-FR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614882"/>
          </a:xfrm>
        </p:spPr>
        <p:txBody>
          <a:bodyPr>
            <a:normAutofit/>
          </a:bodyPr>
          <a:lstStyle/>
          <a:p>
            <a:pPr lvl="1" eaLnBrk="1" hangingPunct="1">
              <a:lnSpc>
                <a:spcPct val="90000"/>
              </a:lnSpc>
            </a:pPr>
            <a:r>
              <a:rPr lang="fr-CA" dirty="0" smtClean="0">
                <a:solidFill>
                  <a:srgbClr val="002060"/>
                </a:solidFill>
              </a:rPr>
              <a:t>Faire une réflexion critique sur le rôle des émotions dans la prise de conscience de la situation</a:t>
            </a:r>
          </a:p>
          <a:p>
            <a:pPr lvl="2" eaLnBrk="1" hangingPunct="1">
              <a:lnSpc>
                <a:spcPct val="90000"/>
              </a:lnSpc>
            </a:pPr>
            <a:r>
              <a:rPr lang="fr-CA" dirty="0" smtClean="0">
                <a:solidFill>
                  <a:srgbClr val="002060"/>
                </a:solidFill>
              </a:rPr>
              <a:t>Quelles sont les émotions en présence ?</a:t>
            </a:r>
          </a:p>
          <a:p>
            <a:pPr lvl="3" eaLnBrk="1" hangingPunct="1">
              <a:lnSpc>
                <a:spcPct val="90000"/>
              </a:lnSpc>
            </a:pPr>
            <a:r>
              <a:rPr lang="fr-CA" sz="2400" dirty="0" smtClean="0">
                <a:solidFill>
                  <a:srgbClr val="002060"/>
                </a:solidFill>
              </a:rPr>
              <a:t>Est-ce que ma décision est orientée par ce que les autres penseront de moi ? </a:t>
            </a:r>
          </a:p>
          <a:p>
            <a:pPr lvl="3" eaLnBrk="1" hangingPunct="1">
              <a:lnSpc>
                <a:spcPct val="90000"/>
              </a:lnSpc>
            </a:pPr>
            <a:r>
              <a:rPr lang="fr-CA" sz="2400" dirty="0" smtClean="0">
                <a:solidFill>
                  <a:srgbClr val="002060"/>
                </a:solidFill>
              </a:rPr>
              <a:t>Y-aurait-il une rationalisation de mes émotions ?</a:t>
            </a:r>
          </a:p>
          <a:p>
            <a:pPr lvl="3" eaLnBrk="1" hangingPunct="1">
              <a:lnSpc>
                <a:spcPct val="90000"/>
              </a:lnSpc>
            </a:pPr>
            <a:endParaRPr lang="fr-CA" sz="2400" dirty="0" smtClean="0">
              <a:solidFill>
                <a:srgbClr val="002060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fr-CA" dirty="0" smtClean="0">
                <a:solidFill>
                  <a:srgbClr val="002060"/>
                </a:solidFill>
              </a:rPr>
              <a:t>Nommer les valeurs qui sont effectivement agissantes dans la prise de décision</a:t>
            </a:r>
          </a:p>
          <a:p>
            <a:pPr lvl="1" eaLnBrk="1" hangingPunct="1">
              <a:lnSpc>
                <a:spcPct val="90000"/>
              </a:lnSpc>
              <a:buNone/>
            </a:pPr>
            <a:endParaRPr lang="fr-CA" sz="2400" dirty="0" smtClean="0">
              <a:solidFill>
                <a:srgbClr val="002060"/>
              </a:solidFill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r-CA" sz="3200" b="1" dirty="0" smtClean="0">
                <a:solidFill>
                  <a:srgbClr val="0070C0"/>
                </a:solidFill>
              </a:rPr>
              <a:t>Phase II : Clarifier les valeurs conflictuelles</a:t>
            </a:r>
            <a:br>
              <a:rPr lang="fr-CA" sz="3200" b="1" dirty="0" smtClean="0">
                <a:solidFill>
                  <a:srgbClr val="0070C0"/>
                </a:solidFill>
              </a:rPr>
            </a:br>
            <a:r>
              <a:rPr lang="fr-CA" sz="3200" b="1" dirty="0" smtClean="0">
                <a:solidFill>
                  <a:srgbClr val="0070C0"/>
                </a:solidFill>
              </a:rPr>
              <a:t> dans la situation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15</a:t>
            </a:fld>
            <a:endParaRPr lang="fr-FR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17747"/>
            <a:ext cx="8229600" cy="4525963"/>
          </a:xfrm>
        </p:spPr>
        <p:txBody>
          <a:bodyPr/>
          <a:lstStyle/>
          <a:p>
            <a:pPr lvl="1" eaLnBrk="1" hangingPunct="1"/>
            <a:r>
              <a:rPr lang="fr-CA" dirty="0" smtClean="0">
                <a:solidFill>
                  <a:srgbClr val="002060"/>
                </a:solidFill>
              </a:rPr>
              <a:t>Identifier le principal conflit de valeurs qui forme le dilemme dans la situation</a:t>
            </a:r>
          </a:p>
          <a:p>
            <a:pPr lvl="2" eaLnBrk="1" hangingPunct="1"/>
            <a:r>
              <a:rPr lang="fr-CA" dirty="0" smtClean="0">
                <a:solidFill>
                  <a:srgbClr val="002060"/>
                </a:solidFill>
              </a:rPr>
              <a:t>Identifier le principal conflit de valeurs de la situation</a:t>
            </a:r>
          </a:p>
          <a:p>
            <a:pPr lvl="2" eaLnBrk="1" hangingPunct="1"/>
            <a:endParaRPr lang="fr-CA" dirty="0" smtClean="0">
              <a:solidFill>
                <a:srgbClr val="002060"/>
              </a:solidFill>
            </a:endParaRPr>
          </a:p>
          <a:p>
            <a:pPr lvl="2" eaLnBrk="1" hangingPunct="1">
              <a:buNone/>
            </a:pPr>
            <a:endParaRPr lang="fr-CA" dirty="0" smtClean="0">
              <a:solidFill>
                <a:srgbClr val="002060"/>
              </a:solidFill>
            </a:endParaRPr>
          </a:p>
          <a:p>
            <a:pPr lvl="1" eaLnBrk="1" hangingPunct="1">
              <a:buNone/>
            </a:pPr>
            <a:endParaRPr lang="fr-CA" dirty="0" smtClean="0">
              <a:solidFill>
                <a:srgbClr val="002060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Phase II : Clarifier les valeurs conflictuelles</a:t>
            </a:r>
            <a:br>
              <a:rPr kumimoji="0" lang="fr-C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fr-CA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dans la situation (Suite)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16</a:t>
            </a:fld>
            <a:endParaRPr lang="fr-FR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60557"/>
            <a:ext cx="8229600" cy="4525963"/>
          </a:xfrm>
        </p:spPr>
        <p:txBody>
          <a:bodyPr>
            <a:normAutofit/>
          </a:bodyPr>
          <a:lstStyle/>
          <a:p>
            <a:pPr lvl="1"/>
            <a:r>
              <a:rPr lang="fr-CA" dirty="0" smtClean="0">
                <a:solidFill>
                  <a:srgbClr val="002060"/>
                </a:solidFill>
              </a:rPr>
              <a:t>Identifier quelle valeur a préséance sur l’autre dans la situation</a:t>
            </a:r>
          </a:p>
          <a:p>
            <a:pPr lvl="1" eaLnBrk="1" hangingPunct="1"/>
            <a:r>
              <a:rPr lang="fr-CA" dirty="0" smtClean="0">
                <a:solidFill>
                  <a:srgbClr val="002060"/>
                </a:solidFill>
              </a:rPr>
              <a:t>Formuler les principaux arguments qui explicitent pourquoi cette valeur est jugée prioritaire à l’autre dans la situation:</a:t>
            </a:r>
          </a:p>
          <a:p>
            <a:pPr marL="1143000" lvl="2" eaLnBrk="1" hangingPunct="1"/>
            <a:r>
              <a:rPr lang="fr-CA" dirty="0" smtClean="0">
                <a:solidFill>
                  <a:srgbClr val="002060"/>
                </a:solidFill>
              </a:rPr>
              <a:t>au regard de chacune des valeurs « approche déontologique »</a:t>
            </a:r>
          </a:p>
          <a:p>
            <a:pPr marL="1143000" lvl="2" eaLnBrk="1" hangingPunct="1"/>
            <a:r>
              <a:rPr lang="fr-CA" dirty="0" smtClean="0">
                <a:solidFill>
                  <a:srgbClr val="002060"/>
                </a:solidFill>
              </a:rPr>
              <a:t>Au regard des conséquences qu’elle induit « approche utilitariste »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Autofit/>
          </a:bodyPr>
          <a:lstStyle/>
          <a:p>
            <a:r>
              <a:rPr lang="fr-CA" sz="3200" b="1" dirty="0" smtClean="0">
                <a:solidFill>
                  <a:srgbClr val="0070C0"/>
                </a:solidFill>
              </a:rPr>
              <a:t>Phase III : Prendre la décision morale</a:t>
            </a:r>
            <a:br>
              <a:rPr lang="fr-CA" sz="3200" b="1" dirty="0" smtClean="0">
                <a:solidFill>
                  <a:srgbClr val="0070C0"/>
                </a:solidFill>
              </a:rPr>
            </a:br>
            <a:r>
              <a:rPr lang="fr-CA" sz="3200" b="1" dirty="0" smtClean="0">
                <a:solidFill>
                  <a:srgbClr val="0070C0"/>
                </a:solidFill>
              </a:rPr>
              <a:t> par la résolution rationnelle</a:t>
            </a:r>
            <a:br>
              <a:rPr lang="fr-CA" sz="3200" b="1" dirty="0" smtClean="0">
                <a:solidFill>
                  <a:srgbClr val="0070C0"/>
                </a:solidFill>
              </a:rPr>
            </a:br>
            <a:r>
              <a:rPr lang="fr-CA" sz="3200" b="1" dirty="0" smtClean="0">
                <a:solidFill>
                  <a:srgbClr val="0070C0"/>
                </a:solidFill>
              </a:rPr>
              <a:t> du conflit de valeurs dans la situation</a:t>
            </a:r>
            <a:endParaRPr lang="fr-CA" sz="3200" dirty="0" smtClean="0">
              <a:solidFill>
                <a:srgbClr val="0070C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17</a:t>
            </a:fld>
            <a:endParaRPr lang="fr-FR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74871"/>
            <a:ext cx="8229600" cy="4525963"/>
          </a:xfrm>
        </p:spPr>
        <p:txBody>
          <a:bodyPr/>
          <a:lstStyle/>
          <a:p>
            <a:pPr lvl="1" eaLnBrk="1" hangingPunct="1"/>
            <a:r>
              <a:rPr lang="fr-CA" dirty="0" smtClean="0">
                <a:solidFill>
                  <a:srgbClr val="002060"/>
                </a:solidFill>
              </a:rPr>
              <a:t>Préciser les modalités de l’action compte tenu de l’ordre de priorité dans les valeurs (faire le pont entre la décision et l’action)</a:t>
            </a:r>
          </a:p>
          <a:p>
            <a:pPr lvl="2" eaLnBrk="1" hangingPunct="1"/>
            <a:r>
              <a:rPr lang="fr-CA" dirty="0" smtClean="0">
                <a:solidFill>
                  <a:srgbClr val="002060"/>
                </a:solidFill>
              </a:rPr>
              <a:t>Modalités et mesures envisagées pour atténuer ou corriger les inconvénients</a:t>
            </a:r>
          </a:p>
          <a:p>
            <a:pPr lvl="1" eaLnBrk="1" hangingPunct="1"/>
            <a:r>
              <a:rPr lang="fr-CA" dirty="0" smtClean="0">
                <a:solidFill>
                  <a:srgbClr val="002060"/>
                </a:solidFill>
              </a:rPr>
              <a:t>Faire une réflexion critique de la prise de décision</a:t>
            </a:r>
          </a:p>
          <a:p>
            <a:pPr lvl="2" eaLnBrk="1" hangingPunct="1"/>
            <a:r>
              <a:rPr lang="fr-CA" dirty="0" smtClean="0">
                <a:solidFill>
                  <a:srgbClr val="002060"/>
                </a:solidFill>
              </a:rPr>
              <a:t>Les raisons de mes choix permettent-ils de faire ressortir des critères de transparence, de réciprocité et d’exemplarité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Autofit/>
          </a:bodyPr>
          <a:lstStyle/>
          <a:p>
            <a:r>
              <a:rPr lang="fr-CA" sz="3200" b="1" dirty="0" smtClean="0">
                <a:solidFill>
                  <a:srgbClr val="0070C0"/>
                </a:solidFill>
              </a:rPr>
              <a:t>Phase III : Prendre la décision morale</a:t>
            </a:r>
            <a:br>
              <a:rPr lang="fr-CA" sz="3200" b="1" dirty="0" smtClean="0">
                <a:solidFill>
                  <a:srgbClr val="0070C0"/>
                </a:solidFill>
              </a:rPr>
            </a:br>
            <a:r>
              <a:rPr lang="fr-CA" sz="3200" b="1" dirty="0" smtClean="0">
                <a:solidFill>
                  <a:srgbClr val="0070C0"/>
                </a:solidFill>
              </a:rPr>
              <a:t> par la résolution rationnelle</a:t>
            </a:r>
            <a:br>
              <a:rPr lang="fr-CA" sz="3200" b="1" dirty="0" smtClean="0">
                <a:solidFill>
                  <a:srgbClr val="0070C0"/>
                </a:solidFill>
              </a:rPr>
            </a:br>
            <a:r>
              <a:rPr lang="fr-CA" sz="3200" b="1" dirty="0" smtClean="0">
                <a:solidFill>
                  <a:srgbClr val="0070C0"/>
                </a:solidFill>
              </a:rPr>
              <a:t> du conflit de valeurs dans la situation</a:t>
            </a:r>
            <a:endParaRPr lang="fr-CA" sz="3200" dirty="0" smtClean="0">
              <a:solidFill>
                <a:srgbClr val="0070C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18</a:t>
            </a:fld>
            <a:endParaRPr lang="fr-FR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2928934"/>
            <a:ext cx="8229600" cy="928694"/>
          </a:xfrm>
          <a:solidFill>
            <a:srgbClr val="EBF6F9"/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lvl="0"/>
            <a:r>
              <a:rPr lang="fr-FR" sz="3600" b="1" dirty="0" smtClean="0">
                <a:solidFill>
                  <a:srgbClr val="0070C0"/>
                </a:solidFill>
              </a:rPr>
              <a:t>4.3. Critique de la décision</a:t>
            </a:r>
            <a:endParaRPr lang="fr-FR" sz="3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4314"/>
            <a:ext cx="8229600" cy="857232"/>
          </a:xfrm>
          <a:solidFill>
            <a:srgbClr val="EBF6F9"/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fr-FR" sz="4000" b="1" dirty="0" smtClean="0">
                <a:solidFill>
                  <a:srgbClr val="0070C0"/>
                </a:solidFill>
              </a:rPr>
              <a:t>Plan du cours</a:t>
            </a:r>
            <a:endParaRPr lang="fr-FR" sz="4000" b="1" dirty="0">
              <a:solidFill>
                <a:srgbClr val="0070C0"/>
              </a:solidFill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681038" y="1357298"/>
            <a:ext cx="8105804" cy="11430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fr-FR" sz="32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1- Concepts généraux: </a:t>
            </a:r>
          </a:p>
          <a:p>
            <a:pPr lvl="0">
              <a:spcBef>
                <a:spcPct val="0"/>
              </a:spcBef>
              <a:defRPr/>
            </a:pPr>
            <a:r>
              <a:rPr lang="fr-FR" sz="2800" b="1" dirty="0" smtClean="0">
                <a:solidFill>
                  <a:srgbClr val="0070C0"/>
                </a:solidFill>
              </a:rPr>
              <a:t>	</a:t>
            </a:r>
            <a:r>
              <a:rPr lang="fr-FR" sz="2800" i="1" dirty="0" smtClean="0">
                <a:solidFill>
                  <a:srgbClr val="002060"/>
                </a:solidFill>
              </a:rPr>
              <a:t>Le métier de l’ingénieur, contrôle des 	comportements humains</a:t>
            </a:r>
            <a:endParaRPr kumimoji="0" lang="fr-FR" sz="2800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642910" y="2714620"/>
            <a:ext cx="7715304" cy="78581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200" b="1" dirty="0" smtClean="0">
                <a:solidFill>
                  <a:srgbClr val="0070C0"/>
                </a:solidFill>
                <a:ea typeface="+mj-ea"/>
                <a:cs typeface="+mj-cs"/>
              </a:rPr>
              <a:t>2- Déontologie de l’ingénieur: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800" b="1" dirty="0" smtClean="0">
                <a:solidFill>
                  <a:srgbClr val="002060"/>
                </a:solidFill>
                <a:ea typeface="+mj-ea"/>
                <a:cs typeface="+mj-cs"/>
              </a:rPr>
              <a:t>	</a:t>
            </a:r>
            <a:r>
              <a:rPr lang="fr-FR" sz="2800" i="1" dirty="0" smtClean="0">
                <a:solidFill>
                  <a:srgbClr val="002060"/>
                </a:solidFill>
                <a:ea typeface="+mj-ea"/>
                <a:cs typeface="+mj-cs"/>
              </a:rPr>
              <a:t>Devoirs et responsabilités</a:t>
            </a:r>
            <a:endParaRPr kumimoji="0" lang="fr-FR" sz="2800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642910" y="4714884"/>
            <a:ext cx="8143932" cy="71438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200" b="1" dirty="0" smtClean="0">
                <a:solidFill>
                  <a:srgbClr val="FF0000"/>
                </a:solidFill>
                <a:ea typeface="+mj-ea"/>
                <a:cs typeface="+mj-cs"/>
              </a:rPr>
              <a:t>4- Décision éthique: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800" b="1" dirty="0" smtClean="0">
                <a:solidFill>
                  <a:srgbClr val="FF0000"/>
                </a:solidFill>
                <a:ea typeface="+mj-ea"/>
                <a:cs typeface="+mj-cs"/>
              </a:rPr>
              <a:t>	</a:t>
            </a:r>
            <a:r>
              <a:rPr lang="fr-FR" sz="2800" dirty="0" smtClean="0">
                <a:solidFill>
                  <a:srgbClr val="FF0000"/>
                </a:solidFill>
                <a:ea typeface="+mj-ea"/>
                <a:cs typeface="+mj-cs"/>
              </a:rPr>
              <a:t>M</a:t>
            </a:r>
            <a:r>
              <a:rPr lang="fr-FR" sz="2800" i="1" dirty="0" smtClean="0">
                <a:solidFill>
                  <a:srgbClr val="FF0000"/>
                </a:solidFill>
                <a:ea typeface="+mj-ea"/>
                <a:cs typeface="+mj-cs"/>
              </a:rPr>
              <a:t>éthodologie de prise de décision</a:t>
            </a:r>
            <a:endParaRPr lang="fr-FR" sz="2800" i="1" dirty="0">
              <a:solidFill>
                <a:srgbClr val="FF0000"/>
              </a:solidFill>
              <a:ea typeface="+mj-ea"/>
              <a:cs typeface="+mj-cs"/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642910" y="5715016"/>
            <a:ext cx="8143932" cy="64294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200" b="1" dirty="0" smtClean="0">
                <a:solidFill>
                  <a:srgbClr val="0070C0"/>
                </a:solidFill>
                <a:ea typeface="+mj-ea"/>
                <a:cs typeface="+mj-cs"/>
              </a:rPr>
              <a:t>5- Applications: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800" b="1" dirty="0" smtClean="0">
                <a:solidFill>
                  <a:srgbClr val="0070C0"/>
                </a:solidFill>
                <a:ea typeface="+mj-ea"/>
                <a:cs typeface="+mj-cs"/>
              </a:rPr>
              <a:t>	</a:t>
            </a:r>
            <a:r>
              <a:rPr lang="fr-FR" sz="2800" i="1" dirty="0" smtClean="0">
                <a:solidFill>
                  <a:srgbClr val="002060"/>
                </a:solidFill>
                <a:ea typeface="+mj-ea"/>
                <a:cs typeface="+mj-cs"/>
              </a:rPr>
              <a:t>Mises en situation et jeux de rôles</a:t>
            </a:r>
            <a:endParaRPr lang="fr-FR" sz="2800" i="1" dirty="0">
              <a:solidFill>
                <a:srgbClr val="002060"/>
              </a:solidFill>
              <a:ea typeface="+mj-ea"/>
              <a:cs typeface="+mj-cs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642910" y="3714752"/>
            <a:ext cx="8143932" cy="71438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3200" b="1" dirty="0" smtClean="0">
                <a:solidFill>
                  <a:srgbClr val="0070C0"/>
                </a:solidFill>
                <a:ea typeface="+mj-ea"/>
                <a:cs typeface="+mj-cs"/>
              </a:rPr>
              <a:t>3- Dilemme éthique: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800" b="1" dirty="0" smtClean="0">
                <a:solidFill>
                  <a:srgbClr val="FF0000"/>
                </a:solidFill>
                <a:ea typeface="+mj-ea"/>
                <a:cs typeface="+mj-cs"/>
              </a:rPr>
              <a:t>	</a:t>
            </a:r>
            <a:r>
              <a:rPr lang="fr-FR" sz="2800" i="1" dirty="0" smtClean="0">
                <a:solidFill>
                  <a:srgbClr val="002060"/>
                </a:solidFill>
                <a:ea typeface="+mj-ea"/>
                <a:cs typeface="+mj-cs"/>
              </a:rPr>
              <a:t>Concept de valeur, conflit de valeurs</a:t>
            </a:r>
            <a:endParaRPr lang="fr-FR" sz="2800" i="1" dirty="0">
              <a:solidFill>
                <a:srgbClr val="002060"/>
              </a:solidFill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idx="1"/>
          </p:nvPr>
        </p:nvSpPr>
        <p:spPr>
          <a:xfrm>
            <a:off x="714348" y="1627189"/>
            <a:ext cx="7772400" cy="280194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CA" sz="2800" dirty="0" smtClean="0">
                <a:solidFill>
                  <a:srgbClr val="002060"/>
                </a:solidFill>
              </a:rPr>
              <a:t>Si mon choix était communiqué publiquement, est ce que je serais à l’aise pour l’expliquer et le défendre?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CA" sz="3600" b="1" dirty="0">
                <a:solidFill>
                  <a:srgbClr val="0070C0"/>
                </a:solidFill>
              </a:rPr>
              <a:t>Critère </a:t>
            </a:r>
            <a:r>
              <a:rPr lang="fr-CA" sz="3600" b="1" dirty="0" smtClean="0">
                <a:solidFill>
                  <a:srgbClr val="0070C0"/>
                </a:solidFill>
              </a:rPr>
              <a:t>d</a:t>
            </a:r>
            <a:r>
              <a:rPr lang="fr-FR" sz="3600" b="1" dirty="0" smtClean="0">
                <a:solidFill>
                  <a:srgbClr val="0070C0"/>
                </a:solidFill>
              </a:rPr>
              <a:t>e transparence</a:t>
            </a:r>
            <a:endParaRPr lang="fr-CA" sz="3600" b="1" dirty="0">
              <a:solidFill>
                <a:srgbClr val="0070C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20</a:t>
            </a:fld>
            <a:endParaRPr lang="fr-FR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fr-CA" sz="2800" dirty="0">
                <a:solidFill>
                  <a:srgbClr val="002060"/>
                </a:solidFill>
              </a:rPr>
              <a:t>Le critère de réciprocité consiste à faire en sorte que l’on puisse s’applique à soi-même ce que l’on souhaite appliquer à d’autres.</a:t>
            </a: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fr-CA" sz="2800" dirty="0">
                <a:solidFill>
                  <a:srgbClr val="002060"/>
                </a:solidFill>
              </a:rPr>
              <a:t>Puis-je me dire, que j’accepterais la solution que je propose à quelqu’un, si j’étais dans sa situation ?</a:t>
            </a:r>
          </a:p>
          <a:p>
            <a:pPr marL="621792" lvl="1" eaLnBrk="1" fontAlgn="auto" hangingPunct="1">
              <a:lnSpc>
                <a:spcPct val="90000"/>
              </a:lnSpc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fr-CA" dirty="0">
                <a:solidFill>
                  <a:srgbClr val="002060"/>
                </a:solidFill>
              </a:rPr>
              <a:t>Le dialogue, en éthique, ne vise pas à manipuler les autres par des arguments qui feraient accepter une solution, mais vise à amener les gens à comprendre les raisons d’agir d’une personne et à les accepter, si possible, ou à les discuter pour découvrir ce qu’elles ont d’inacceptable.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CA" sz="3600" b="1" dirty="0">
                <a:solidFill>
                  <a:srgbClr val="0070C0"/>
                </a:solidFill>
              </a:rPr>
              <a:t>Critère de réciprocité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21</a:t>
            </a:fld>
            <a:endParaRPr lang="fr-FR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CA" sz="2800" dirty="0" smtClean="0">
                <a:solidFill>
                  <a:srgbClr val="002060"/>
                </a:solidFill>
              </a:rPr>
              <a:t>Le critère d’exemplarité fait référence au fait que l’on puisse transposer dans la société la solution retenue.</a:t>
            </a:r>
          </a:p>
          <a:p>
            <a:pPr eaLnBrk="1" hangingPunct="1">
              <a:lnSpc>
                <a:spcPct val="90000"/>
              </a:lnSpc>
            </a:pPr>
            <a:r>
              <a:rPr lang="fr-CA" sz="2800" dirty="0" smtClean="0">
                <a:solidFill>
                  <a:srgbClr val="002060"/>
                </a:solidFill>
              </a:rPr>
              <a:t>Peut-on envisager la vie en société si tout le monde faisait cela et pensait comme cela ?</a:t>
            </a:r>
          </a:p>
          <a:p>
            <a:pPr eaLnBrk="1" hangingPunct="1">
              <a:lnSpc>
                <a:spcPct val="90000"/>
              </a:lnSpc>
            </a:pPr>
            <a:r>
              <a:rPr lang="fr-CA" sz="2800" dirty="0" smtClean="0">
                <a:solidFill>
                  <a:srgbClr val="002060"/>
                </a:solidFill>
              </a:rPr>
              <a:t>La solution apportée, avec son  argument central, devraient idéalement servir d’exemple pour le règlement des conflits moraux de situations analogues de la vie en société.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CA" sz="3600" b="1" dirty="0">
                <a:solidFill>
                  <a:srgbClr val="0070C0"/>
                </a:solidFill>
              </a:rPr>
              <a:t>Critère d’exemplarité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22</a:t>
            </a:fld>
            <a:endParaRPr lang="fr-FR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71406" y="1643050"/>
            <a:ext cx="4714908" cy="4143404"/>
          </a:xfrm>
        </p:spPr>
        <p:txBody>
          <a:bodyPr>
            <a:noAutofit/>
          </a:bodyPr>
          <a:lstStyle/>
          <a:p>
            <a:pPr marL="80963" indent="12700">
              <a:spcBef>
                <a:spcPts val="0"/>
              </a:spcBef>
              <a:buNone/>
            </a:pPr>
            <a:r>
              <a:rPr lang="fr-FR" sz="3600" b="1" dirty="0" smtClean="0">
                <a:solidFill>
                  <a:srgbClr val="002060"/>
                </a:solidFill>
              </a:rPr>
              <a:t>L’éthique commence toujours par un questionnement interne. Ayons un esprit qui nous questionne </a:t>
            </a:r>
          </a:p>
          <a:p>
            <a:pPr marL="80963" indent="12700">
              <a:spcBef>
                <a:spcPts val="0"/>
              </a:spcBef>
              <a:buNone/>
            </a:pPr>
            <a:r>
              <a:rPr lang="fr-FR" sz="3600" b="1" dirty="0" smtClean="0">
                <a:solidFill>
                  <a:srgbClr val="002060"/>
                </a:solidFill>
              </a:rPr>
              <a:t>en permanence!…</a:t>
            </a:r>
            <a:endParaRPr lang="fr-FR" sz="3600" b="1" dirty="0">
              <a:solidFill>
                <a:srgbClr val="002060"/>
              </a:solidFill>
            </a:endParaRP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286248" y="3643314"/>
            <a:ext cx="4848260" cy="8572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DZ" sz="4400" b="1" dirty="0" smtClean="0">
                <a:solidFill>
                  <a:srgbClr val="0070C0"/>
                </a:solidFill>
                <a:latin typeface="Simplified Arabic"/>
                <a:ea typeface="+mj-ea"/>
                <a:cs typeface="Simplified Arabic"/>
              </a:rPr>
              <a:t>﴿</a:t>
            </a:r>
            <a:r>
              <a:rPr lang="ar-DZ" sz="44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ولا أقسم بالنفس اللوامة</a:t>
            </a:r>
            <a:r>
              <a:rPr lang="ar-DZ" sz="4400" b="1" dirty="0" smtClean="0">
                <a:solidFill>
                  <a:srgbClr val="0070C0"/>
                </a:solidFill>
                <a:latin typeface="Simplified Arabic"/>
                <a:cs typeface="Simplified Arabic"/>
              </a:rPr>
              <a:t>﴾</a:t>
            </a:r>
            <a:endParaRPr kumimoji="0" lang="fr-FR" sz="4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23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14514"/>
            <a:ext cx="8229600" cy="2614618"/>
          </a:xfrm>
        </p:spPr>
        <p:txBody>
          <a:bodyPr/>
          <a:lstStyle/>
          <a:p>
            <a:pPr>
              <a:buNone/>
            </a:pPr>
            <a:r>
              <a:rPr lang="fr-FR" b="1" dirty="0" smtClean="0">
                <a:solidFill>
                  <a:srgbClr val="0070C0"/>
                </a:solidFill>
              </a:rPr>
              <a:t>	4.1. Introduction</a:t>
            </a:r>
          </a:p>
          <a:p>
            <a:pPr>
              <a:buNone/>
            </a:pPr>
            <a:r>
              <a:rPr lang="fr-FR" b="1" dirty="0" smtClean="0">
                <a:solidFill>
                  <a:srgbClr val="0070C0"/>
                </a:solidFill>
              </a:rPr>
              <a:t>	4.2. Grille de </a:t>
            </a:r>
            <a:r>
              <a:rPr lang="fr-FR" b="1" dirty="0" smtClean="0">
                <a:solidFill>
                  <a:srgbClr val="0070C0"/>
                </a:solidFill>
              </a:rPr>
              <a:t>Sherbrooke (</a:t>
            </a:r>
            <a:r>
              <a:rPr lang="fr-FR" b="1" dirty="0" err="1" smtClean="0">
                <a:solidFill>
                  <a:srgbClr val="0070C0"/>
                </a:solidFill>
              </a:rPr>
              <a:t>Legault</a:t>
            </a:r>
            <a:r>
              <a:rPr lang="fr-FR" b="1" dirty="0" smtClean="0">
                <a:solidFill>
                  <a:srgbClr val="0070C0"/>
                </a:solidFill>
              </a:rPr>
              <a:t>, 1999)</a:t>
            </a:r>
            <a:endParaRPr lang="fr-FR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fr-FR" b="1" dirty="0" smtClean="0">
                <a:solidFill>
                  <a:srgbClr val="0070C0"/>
                </a:solidFill>
              </a:rPr>
              <a:t>	4.3. Critique de la décision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500034" y="142852"/>
            <a:ext cx="8229600" cy="1143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Chapitre 4: </a:t>
            </a:r>
            <a:r>
              <a:rPr lang="fr-FR" sz="32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DECISION ETHIQUE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500034" y="2857496"/>
            <a:ext cx="8229600" cy="92869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fr-FR" sz="3600" b="1" dirty="0" smtClean="0">
                <a:solidFill>
                  <a:srgbClr val="0070C0"/>
                </a:solidFill>
              </a:rPr>
              <a:t>4.1. Introduction</a:t>
            </a:r>
            <a:endParaRPr lang="fr-FR" sz="3600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57174"/>
            <a:ext cx="8229600" cy="1143000"/>
          </a:xfrm>
          <a:solidFill>
            <a:srgbClr val="EBF6F9"/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fr-FR" sz="3200" b="1" dirty="0" smtClean="0">
                <a:solidFill>
                  <a:srgbClr val="0070C0"/>
                </a:solidFill>
              </a:rPr>
              <a:t>Comment distinguer le bien du mal?</a:t>
            </a:r>
            <a:endParaRPr lang="fr-FR" sz="3200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14882"/>
          </a:xfrm>
        </p:spPr>
        <p:txBody>
          <a:bodyPr>
            <a:normAutofit/>
          </a:bodyPr>
          <a:lstStyle/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	</a:t>
            </a:r>
            <a:r>
              <a:rPr lang="fr-FR" dirty="0" smtClean="0">
                <a:solidFill>
                  <a:srgbClr val="002060"/>
                </a:solidFill>
              </a:rPr>
              <a:t>Comment distinguer ce qu’on doit faire de ce qu’on ne doit pas faire?…</a:t>
            </a:r>
            <a:endParaRPr lang="fr-FR" dirty="0">
              <a:solidFill>
                <a:srgbClr val="002060"/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524000" y="3612850"/>
          <a:ext cx="6096000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/>
                        <a:t>BIEN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/>
                        <a:t>MAL</a:t>
                      </a:r>
                      <a:endParaRPr lang="fr-F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/>
                        <a:t>Action B1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/>
                        <a:t>Action M1</a:t>
                      </a:r>
                      <a:endParaRPr lang="fr-F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/>
                        <a:t>Action</a:t>
                      </a:r>
                      <a:r>
                        <a:rPr lang="fr-FR" sz="3200" baseline="0" dirty="0" smtClean="0"/>
                        <a:t> B2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/>
                        <a:t>Action M2</a:t>
                      </a:r>
                      <a:endParaRPr lang="fr-FR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/>
                        <a:t>…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200" dirty="0" smtClean="0"/>
                        <a:t>…</a:t>
                      </a:r>
                      <a:endParaRPr lang="fr-FR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>
            <a:off x="357158" y="71414"/>
            <a:ext cx="8501122" cy="928694"/>
          </a:xfrm>
          <a:solidFill>
            <a:srgbClr val="EBF6F9"/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fr-FR" sz="3200" b="1" dirty="0" smtClean="0">
                <a:solidFill>
                  <a:srgbClr val="0070C0"/>
                </a:solidFill>
              </a:rPr>
              <a:t>Décision éthique:</a:t>
            </a:r>
            <a:br>
              <a:rPr lang="fr-FR" sz="3200" b="1" dirty="0" smtClean="0">
                <a:solidFill>
                  <a:srgbClr val="0070C0"/>
                </a:solidFill>
              </a:rPr>
            </a:br>
            <a:r>
              <a:rPr lang="fr-FR" sz="3200" b="1" dirty="0" smtClean="0">
                <a:solidFill>
                  <a:srgbClr val="0070C0"/>
                </a:solidFill>
              </a:rPr>
              <a:t>Choisir entre ce qui est bien et ce qui ne l’est pas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5857875" y="1214422"/>
            <a:ext cx="2286000" cy="135731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" name="Rectangle à coins arrondis 4"/>
          <p:cNvSpPr/>
          <p:nvPr/>
        </p:nvSpPr>
        <p:spPr>
          <a:xfrm>
            <a:off x="2714625" y="1214422"/>
            <a:ext cx="2286000" cy="13573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>
            <a:off x="2714625" y="2786058"/>
            <a:ext cx="2286000" cy="1357312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5857875" y="2786058"/>
            <a:ext cx="2286000" cy="1357312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2714625" y="4500570"/>
            <a:ext cx="2286000" cy="1357312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5857875" y="4500570"/>
            <a:ext cx="2286000" cy="1357312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129" name="ZoneTexte 9"/>
          <p:cNvSpPr txBox="1">
            <a:spLocks noChangeArrowheads="1"/>
          </p:cNvSpPr>
          <p:nvPr/>
        </p:nvSpPr>
        <p:spPr bwMode="auto">
          <a:xfrm>
            <a:off x="357188" y="1571612"/>
            <a:ext cx="2082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3200" dirty="0">
                <a:solidFill>
                  <a:srgbClr val="002060"/>
                </a:solidFill>
                <a:latin typeface="Calibri" pitchFamily="34" charset="0"/>
              </a:rPr>
              <a:t>Choix facile</a:t>
            </a: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142875" y="3143248"/>
            <a:ext cx="2565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3200" dirty="0">
                <a:solidFill>
                  <a:srgbClr val="002060"/>
                </a:solidFill>
                <a:latin typeface="Calibri" pitchFamily="34" charset="0"/>
              </a:rPr>
              <a:t>Choix possible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428625" y="4643446"/>
            <a:ext cx="18415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3200" dirty="0">
                <a:solidFill>
                  <a:srgbClr val="002060"/>
                </a:solidFill>
                <a:latin typeface="Calibri" pitchFamily="34" charset="0"/>
              </a:rPr>
              <a:t>Choix très</a:t>
            </a:r>
          </a:p>
          <a:p>
            <a:r>
              <a:rPr lang="fr-FR" sz="3200" dirty="0">
                <a:solidFill>
                  <a:srgbClr val="002060"/>
                </a:solidFill>
                <a:latin typeface="Calibri" pitchFamily="34" charset="0"/>
              </a:rPr>
              <a:t> difficile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643074" y="5929330"/>
            <a:ext cx="750092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3200" dirty="0" smtClean="0">
                <a:solidFill>
                  <a:srgbClr val="002060"/>
                </a:solidFill>
                <a:latin typeface="Calibri" pitchFamily="34" charset="0"/>
              </a:rPr>
              <a:t>Dilemme éthique: Conflit entre deux valeurs</a:t>
            </a:r>
            <a:endParaRPr lang="fr-FR" sz="3200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fr-CA" sz="2800" b="1" dirty="0" smtClean="0">
                <a:solidFill>
                  <a:srgbClr val="002060"/>
                </a:solidFill>
              </a:rPr>
              <a:t>Les émotions:</a:t>
            </a:r>
            <a:r>
              <a:rPr lang="fr-CA" sz="2800" dirty="0" smtClean="0">
                <a:solidFill>
                  <a:srgbClr val="002060"/>
                </a:solidFill>
              </a:rPr>
              <a:t> une arme à double tranchant. Elles nous aident à déterminer ce qui est important pour nous mais elles peuvent aussi brouiller notre raisonnement.</a:t>
            </a:r>
          </a:p>
          <a:p>
            <a:pPr eaLnBrk="1" hangingPunct="1"/>
            <a:r>
              <a:rPr lang="fr-CA" sz="2800" b="1" dirty="0" smtClean="0">
                <a:solidFill>
                  <a:srgbClr val="002060"/>
                </a:solidFill>
              </a:rPr>
              <a:t>Exemples:</a:t>
            </a:r>
            <a:r>
              <a:rPr lang="fr-CA" sz="2800" dirty="0" smtClean="0">
                <a:solidFill>
                  <a:srgbClr val="002060"/>
                </a:solidFill>
              </a:rPr>
              <a:t> colère, joie, peur, crainte, tristesse, ennui, culpabilité, honte, humiliation, haine, frustration, satisfaction…</a:t>
            </a:r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CA" sz="3600" b="1" dirty="0" smtClean="0">
                <a:solidFill>
                  <a:srgbClr val="0070C0"/>
                </a:solidFill>
              </a:rPr>
              <a:t>Influence des émotions</a:t>
            </a:r>
            <a:endParaRPr lang="fr-CA" sz="3600" b="1" dirty="0">
              <a:solidFill>
                <a:srgbClr val="0070C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7</a:t>
            </a:fld>
            <a:endParaRPr lang="fr-FR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CA" dirty="0" smtClean="0">
              <a:solidFill>
                <a:srgbClr val="002060"/>
              </a:solidFill>
            </a:endParaRPr>
          </a:p>
          <a:p>
            <a:r>
              <a:rPr lang="fr-CA" dirty="0" smtClean="0">
                <a:solidFill>
                  <a:srgbClr val="002060"/>
                </a:solidFill>
              </a:rPr>
              <a:t>Approche déontologique</a:t>
            </a:r>
          </a:p>
          <a:p>
            <a:endParaRPr lang="fr-CA" dirty="0" smtClean="0">
              <a:solidFill>
                <a:srgbClr val="002060"/>
              </a:solidFill>
            </a:endParaRPr>
          </a:p>
          <a:p>
            <a:r>
              <a:rPr lang="fr-CA" dirty="0" smtClean="0">
                <a:solidFill>
                  <a:srgbClr val="002060"/>
                </a:solidFill>
              </a:rPr>
              <a:t>Approche </a:t>
            </a:r>
            <a:r>
              <a:rPr lang="fr-CA" dirty="0" err="1" smtClean="0">
                <a:solidFill>
                  <a:srgbClr val="002060"/>
                </a:solidFill>
              </a:rPr>
              <a:t>conséquentialiste</a:t>
            </a:r>
            <a:r>
              <a:rPr lang="fr-CA" dirty="0" smtClean="0">
                <a:solidFill>
                  <a:srgbClr val="002060"/>
                </a:solidFill>
              </a:rPr>
              <a:t> (Utilitariste)</a:t>
            </a:r>
          </a:p>
          <a:p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785818"/>
          </a:xfrm>
          <a:solidFill>
            <a:srgbClr val="EBF6F9"/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fr-CA" sz="3200" b="1" dirty="0" smtClean="0">
                <a:solidFill>
                  <a:srgbClr val="0070C0"/>
                </a:solidFill>
              </a:rPr>
              <a:t>Deux grandes approches de la décision éthique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CA" dirty="0" smtClean="0">
                <a:solidFill>
                  <a:srgbClr val="002060"/>
                </a:solidFill>
              </a:rPr>
              <a:t>« Bon, seulement pour cette fois, peut-être…» </a:t>
            </a:r>
          </a:p>
          <a:p>
            <a:pPr eaLnBrk="1" hangingPunct="1">
              <a:lnSpc>
                <a:spcPct val="90000"/>
              </a:lnSpc>
            </a:pPr>
            <a:r>
              <a:rPr lang="fr-CA" dirty="0" smtClean="0">
                <a:solidFill>
                  <a:srgbClr val="002060"/>
                </a:solidFill>
              </a:rPr>
              <a:t>« Personne ne le saura jamais » </a:t>
            </a:r>
          </a:p>
          <a:p>
            <a:pPr eaLnBrk="1" hangingPunct="1">
              <a:lnSpc>
                <a:spcPct val="90000"/>
              </a:lnSpc>
            </a:pPr>
            <a:r>
              <a:rPr lang="fr-CA" dirty="0" smtClean="0">
                <a:solidFill>
                  <a:srgbClr val="002060"/>
                </a:solidFill>
              </a:rPr>
              <a:t>« La fin justifie les moyens » </a:t>
            </a:r>
          </a:p>
          <a:p>
            <a:pPr eaLnBrk="1" hangingPunct="1">
              <a:lnSpc>
                <a:spcPct val="90000"/>
              </a:lnSpc>
            </a:pPr>
            <a:r>
              <a:rPr lang="fr-CA" dirty="0" smtClean="0">
                <a:solidFill>
                  <a:srgbClr val="002060"/>
                </a:solidFill>
              </a:rPr>
              <a:t>« Tout le monde le fait » </a:t>
            </a:r>
          </a:p>
          <a:p>
            <a:pPr eaLnBrk="1" hangingPunct="1">
              <a:lnSpc>
                <a:spcPct val="90000"/>
              </a:lnSpc>
            </a:pPr>
            <a:r>
              <a:rPr lang="fr-CA" dirty="0" smtClean="0">
                <a:solidFill>
                  <a:srgbClr val="002060"/>
                </a:solidFill>
              </a:rPr>
              <a:t>« Cela ne fera de mal à personne »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r-CA" dirty="0" smtClean="0">
              <a:solidFill>
                <a:srgbClr val="002060"/>
              </a:solidFill>
            </a:endParaRPr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CA" sz="3200" b="1" dirty="0">
                <a:solidFill>
                  <a:srgbClr val="0070C0"/>
                </a:solidFill>
              </a:rPr>
              <a:t>Signe d’avertissement d’un </a:t>
            </a:r>
            <a:r>
              <a:rPr lang="fr-CA" sz="3200" b="1" dirty="0" smtClean="0">
                <a:solidFill>
                  <a:srgbClr val="0070C0"/>
                </a:solidFill>
              </a:rPr>
              <a:t>problème</a:t>
            </a:r>
            <a:br>
              <a:rPr lang="fr-CA" sz="3200" b="1" dirty="0" smtClean="0">
                <a:solidFill>
                  <a:srgbClr val="0070C0"/>
                </a:solidFill>
              </a:rPr>
            </a:br>
            <a:r>
              <a:rPr lang="fr-CA" sz="3200" b="1" dirty="0" smtClean="0">
                <a:solidFill>
                  <a:srgbClr val="0070C0"/>
                </a:solidFill>
              </a:rPr>
              <a:t> </a:t>
            </a:r>
            <a:r>
              <a:rPr lang="fr-CA" sz="3200" b="1" dirty="0">
                <a:solidFill>
                  <a:srgbClr val="0070C0"/>
                </a:solidFill>
              </a:rPr>
              <a:t>ou dilemme éthique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DEE24-B7D4-4494-B91D-F83AE4B57892}" type="slidenum">
              <a:rPr lang="fr-FR" smtClean="0"/>
              <a:pPr/>
              <a:t>9</a:t>
            </a:fld>
            <a:endParaRPr lang="fr-FR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84387</TotalTime>
  <Words>854</Words>
  <Application>Microsoft Office PowerPoint</Application>
  <PresentationFormat>Affichage à l'écran (4:3)</PresentationFormat>
  <Paragraphs>145</Paragraphs>
  <Slides>23</Slides>
  <Notes>14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Thème Office</vt:lpstr>
      <vt:lpstr>Diapositive 1</vt:lpstr>
      <vt:lpstr>Plan du cours</vt:lpstr>
      <vt:lpstr>Diapositive 3</vt:lpstr>
      <vt:lpstr>Diapositive 4</vt:lpstr>
      <vt:lpstr>Comment distinguer le bien du mal?</vt:lpstr>
      <vt:lpstr>Décision éthique: Choisir entre ce qui est bien et ce qui ne l’est pas</vt:lpstr>
      <vt:lpstr>Influence des émotions</vt:lpstr>
      <vt:lpstr>Deux grandes approches de la décision éthique</vt:lpstr>
      <vt:lpstr>Signe d’avertissement d’un problème  ou dilemme éthique</vt:lpstr>
      <vt:lpstr>Le mini-test éthique de Texas Instrument</vt:lpstr>
      <vt:lpstr>4.2. Grille de Sherbrooke</vt:lpstr>
      <vt:lpstr>La grille de Sherbrooke (Legault, 1999)</vt:lpstr>
      <vt:lpstr>Un exemple</vt:lpstr>
      <vt:lpstr>Phase I : Prise de conscience de la situation</vt:lpstr>
      <vt:lpstr>Phase II : Clarifier les valeurs conflictuelles  dans la situation</vt:lpstr>
      <vt:lpstr>Diapositive 16</vt:lpstr>
      <vt:lpstr>Phase III : Prendre la décision morale  par la résolution rationnelle  du conflit de valeurs dans la situation</vt:lpstr>
      <vt:lpstr>Phase III : Prendre la décision morale  par la résolution rationnelle  du conflit de valeurs dans la situation</vt:lpstr>
      <vt:lpstr>4.3. Critique de la décision</vt:lpstr>
      <vt:lpstr>Critère de transparence</vt:lpstr>
      <vt:lpstr>Critère de réciprocité</vt:lpstr>
      <vt:lpstr>Critère d’exemplarité</vt:lpstr>
      <vt:lpstr>Diapositive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utilisateur</cp:lastModifiedBy>
  <cp:revision>330</cp:revision>
  <dcterms:created xsi:type="dcterms:W3CDTF">2016-01-23T15:07:11Z</dcterms:created>
  <dcterms:modified xsi:type="dcterms:W3CDTF">2018-03-11T09:02:17Z</dcterms:modified>
</cp:coreProperties>
</file>