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94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4630400" cy="8229600"/>
  <p:notesSz cx="8229600" cy="14630400"/>
  <p:embeddedFontLst>
    <p:embeddedFont>
      <p:font typeface="Alexandria Medium" panose="020B0604020202020204" charset="-78"/>
      <p:regular r:id="rId26"/>
    </p:embeddedFont>
    <p:embeddedFont>
      <p:font typeface="Century Gothic" panose="020B0502020202020204" pitchFamily="34" charset="0"/>
      <p:regular r:id="rId27"/>
      <p:bold r:id="rId28"/>
      <p:italic r:id="rId29"/>
      <p:boldItalic r:id="rId30"/>
    </p:embeddedFont>
    <p:embeddedFont>
      <p:font typeface="Manrope" panose="020B0604020202020204" charset="0"/>
      <p:regular r:id="rId31"/>
    </p:embeddedFont>
    <p:embeddedFont>
      <p:font typeface="Wingdings 3" panose="05040102010807070707" pitchFamily="18"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5" d="100"/>
          <a:sy n="55"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3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07056" y="3017521"/>
            <a:ext cx="10698479" cy="2715337"/>
          </a:xfrm>
        </p:spPr>
        <p:txBody>
          <a:bodyPr anchor="b">
            <a:normAutofit/>
          </a:bodyPr>
          <a:lstStyle>
            <a:lvl1pPr>
              <a:defRPr sz="6480"/>
            </a:lvl1pPr>
          </a:lstStyle>
          <a:p>
            <a:r>
              <a:rPr lang="en-US"/>
              <a:t>Click to edit Master title style</a:t>
            </a:r>
            <a:endParaRPr lang="en-US" dirty="0"/>
          </a:p>
        </p:txBody>
      </p:sp>
      <p:sp>
        <p:nvSpPr>
          <p:cNvPr id="3" name="Subtitle 2"/>
          <p:cNvSpPr>
            <a:spLocks noGrp="1"/>
          </p:cNvSpPr>
          <p:nvPr>
            <p:ph type="subTitle" idx="1"/>
          </p:nvPr>
        </p:nvSpPr>
        <p:spPr>
          <a:xfrm>
            <a:off x="3107056" y="5732855"/>
            <a:ext cx="10698479" cy="1351540"/>
          </a:xfrm>
        </p:spPr>
        <p:txBody>
          <a:bodyPr anchor="t"/>
          <a:lstStyle>
            <a:lvl1pPr marL="0" indent="0" algn="l">
              <a:buNone/>
              <a:defRPr>
                <a:solidFill>
                  <a:schemeClr val="tx1">
                    <a:lumMod val="65000"/>
                    <a:lumOff val="3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5188573"/>
            <a:ext cx="2093582" cy="93430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638175" y="5435449"/>
            <a:ext cx="935720" cy="43815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1088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731520"/>
            <a:ext cx="10698479" cy="3740448"/>
          </a:xfrm>
        </p:spPr>
        <p:txBody>
          <a:bodyPr anchor="ctr">
            <a:normAutofit/>
          </a:bodyPr>
          <a:lstStyle>
            <a:lvl1pPr algn="l">
              <a:defRPr sz="5760" b="0" cap="none"/>
            </a:lvl1pPr>
          </a:lstStyle>
          <a:p>
            <a:r>
              <a:rPr lang="en-US"/>
              <a:t>Click to edit Master title style</a:t>
            </a:r>
            <a:endParaRPr lang="en-US" dirty="0"/>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90106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930014" y="4206240"/>
            <a:ext cx="9043865"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6D22F896-40B5-4ADD-8801-0D06FADFA095}" type="slidenum">
              <a:rPr lang="en-US" smtClean="0"/>
              <a:pPr/>
              <a:t>‹#›</a:t>
            </a:fld>
            <a:endParaRPr lang="en-US" dirty="0"/>
          </a:p>
        </p:txBody>
      </p:sp>
      <p:sp>
        <p:nvSpPr>
          <p:cNvPr id="14" name="TextBox 13"/>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5" name="TextBox 14"/>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5768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107056" y="2926081"/>
            <a:ext cx="10698480" cy="3269814"/>
          </a:xfrm>
        </p:spPr>
        <p:txBody>
          <a:bodyPr anchor="b">
            <a:normAutofit/>
          </a:bodyPr>
          <a:lstStyle>
            <a:lvl1pPr algn="l">
              <a:defRPr sz="5760" b="0"/>
            </a:lvl1pPr>
          </a:lstStyle>
          <a:p>
            <a:r>
              <a:rPr lang="en-US"/>
              <a:t>Click to edit Master title style</a:t>
            </a:r>
            <a:endParaRPr lang="en-US" dirty="0"/>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52892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6D22F896-40B5-4ADD-8801-0D06FADFA095}" type="slidenum">
              <a:rPr lang="en-US" smtClean="0"/>
              <a:pPr/>
              <a:t>‹#›</a:t>
            </a:fld>
            <a:endParaRPr lang="en-US" dirty="0"/>
          </a:p>
        </p:txBody>
      </p:sp>
      <p:sp>
        <p:nvSpPr>
          <p:cNvPr id="17" name="TextBox 16"/>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8" name="TextBox 17"/>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83118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107055" y="752888"/>
            <a:ext cx="10698479" cy="3456024"/>
          </a:xfrm>
        </p:spPr>
        <p:txBody>
          <a:bodyPr anchor="ctr">
            <a:normAutofit/>
          </a:bodyPr>
          <a:lstStyle>
            <a:lvl1pPr algn="l">
              <a:defRPr sz="5760" b="0"/>
            </a:lvl1pPr>
          </a:lstStyle>
          <a:p>
            <a:r>
              <a:rPr lang="en-US"/>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37466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0149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3775" y="752887"/>
            <a:ext cx="2649121" cy="634058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107054" y="752887"/>
            <a:ext cx="7772400" cy="63405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737752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541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46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14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1511" y="748932"/>
            <a:ext cx="10694024" cy="1537068"/>
          </a:xfrm>
        </p:spPr>
        <p:txBody>
          <a:bodyPr/>
          <a:lstStyle/>
          <a:p>
            <a:r>
              <a:rPr lang="en-US"/>
              <a:t>Click to edit Master title style</a:t>
            </a:r>
            <a:endParaRPr lang="en-US" dirty="0"/>
          </a:p>
        </p:txBody>
      </p:sp>
      <p:sp>
        <p:nvSpPr>
          <p:cNvPr id="3" name="Content Placeholder 2"/>
          <p:cNvSpPr>
            <a:spLocks noGrp="1"/>
          </p:cNvSpPr>
          <p:nvPr>
            <p:ph idx="1"/>
          </p:nvPr>
        </p:nvSpPr>
        <p:spPr>
          <a:xfrm>
            <a:off x="3107054" y="2560320"/>
            <a:ext cx="10698480" cy="4533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876728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328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48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520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034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689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308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188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59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37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09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7055" y="2470500"/>
            <a:ext cx="10698479" cy="1762560"/>
          </a:xfrm>
        </p:spPr>
        <p:txBody>
          <a:bodyPr anchor="b"/>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3107055" y="4236155"/>
            <a:ext cx="10698479" cy="1032480"/>
          </a:xfrm>
        </p:spPr>
        <p:txBody>
          <a:bodyPr anchor="t"/>
          <a:lstStyle>
            <a:lvl1pPr marL="0" indent="0" algn="l">
              <a:buNone/>
              <a:defRPr sz="240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121217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86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109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809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61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959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274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74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150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07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2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07054" y="2560320"/>
            <a:ext cx="5176637" cy="45331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628896" y="2551467"/>
            <a:ext cx="5176637" cy="45331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638175" y="945339"/>
            <a:ext cx="935720" cy="43815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61924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527248" y="2367244"/>
            <a:ext cx="479127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3107055" y="3058759"/>
            <a:ext cx="5211472" cy="40248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07956" y="2363370"/>
            <a:ext cx="4798801"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8600348" y="3054886"/>
            <a:ext cx="5206409" cy="40248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638175" y="945339"/>
            <a:ext cx="935720" cy="43815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82320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31956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41647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535306"/>
            <a:ext cx="4206239" cy="1171574"/>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7587614" y="535306"/>
            <a:ext cx="6217920" cy="6497956"/>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07055" y="1918336"/>
            <a:ext cx="4206239" cy="511492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9386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6" y="5760720"/>
            <a:ext cx="10698480" cy="680086"/>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7054" y="761958"/>
            <a:ext cx="10698480" cy="4625964"/>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3107056" y="6440806"/>
            <a:ext cx="10698480"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60174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74320"/>
            <a:ext cx="3421819" cy="79663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2665" y="-943"/>
            <a:ext cx="2828009" cy="8224847"/>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19456"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111510" y="748932"/>
            <a:ext cx="10694024" cy="15370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107054" y="2560320"/>
            <a:ext cx="10698480" cy="4663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433935" y="7356525"/>
            <a:ext cx="1375540" cy="444475"/>
          </a:xfrm>
          <a:prstGeom prst="rect">
            <a:avLst/>
          </a:prstGeom>
        </p:spPr>
        <p:txBody>
          <a:bodyPr vert="horz" lIns="91440" tIns="45720" rIns="91440" bIns="45720" rtlCol="0" anchor="ctr"/>
          <a:lstStyle>
            <a:lvl1pPr algn="r">
              <a:defRPr sz="1080">
                <a:solidFill>
                  <a:schemeClr val="tx1">
                    <a:tint val="75000"/>
                  </a:schemeClr>
                </a:solidFill>
              </a:defRPr>
            </a:lvl1pPr>
          </a:lstStyle>
          <a:p>
            <a:fld id="{51CF1133-3259-4C45-BABA-5B62D9C6F78D}" type="datetimeFigureOut">
              <a:rPr lang="en-US" smtClean="0"/>
              <a:t>11/10/2025</a:t>
            </a:fld>
            <a:endParaRPr lang="en-US" dirty="0"/>
          </a:p>
        </p:txBody>
      </p:sp>
      <p:sp>
        <p:nvSpPr>
          <p:cNvPr id="5" name="Footer Placeholder 4"/>
          <p:cNvSpPr>
            <a:spLocks noGrp="1"/>
          </p:cNvSpPr>
          <p:nvPr>
            <p:ph type="ftr" sz="quarter" idx="3"/>
          </p:nvPr>
        </p:nvSpPr>
        <p:spPr>
          <a:xfrm>
            <a:off x="3107055" y="7362970"/>
            <a:ext cx="9143999"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638175" y="945339"/>
            <a:ext cx="935720" cy="438150"/>
          </a:xfrm>
          <a:prstGeom prst="rect">
            <a:avLst/>
          </a:prstGeom>
        </p:spPr>
        <p:txBody>
          <a:bodyPr vert="horz" lIns="91440" tIns="45720" rIns="91440" bIns="45720" rtlCol="0" anchor="ctr"/>
          <a:lstStyle>
            <a:lvl1pPr algn="r">
              <a:defRPr sz="24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4816444"/>
      </p:ext>
    </p:extLst>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 id="2147484953" r:id="rId12"/>
    <p:sldLayoutId id="2147484954" r:id="rId13"/>
    <p:sldLayoutId id="2147484955" r:id="rId14"/>
    <p:sldLayoutId id="2147484956" r:id="rId15"/>
    <p:sldLayoutId id="2147484957" r:id="rId16"/>
    <p:sldLayoutId id="2147484958" r:id="rId17"/>
    <p:sldLayoutId id="2147484959" r:id="rId18"/>
    <p:sldLayoutId id="2147484960" r:id="rId19"/>
    <p:sldLayoutId id="2147484961" r:id="rId20"/>
    <p:sldLayoutId id="2147484962" r:id="rId21"/>
    <p:sldLayoutId id="2147484963" r:id="rId22"/>
    <p:sldLayoutId id="2147484964" r:id="rId23"/>
    <p:sldLayoutId id="2147484965" r:id="rId24"/>
    <p:sldLayoutId id="2147484966" r:id="rId25"/>
    <p:sldLayoutId id="2147484967" r:id="rId26"/>
    <p:sldLayoutId id="2147484968" r:id="rId27"/>
    <p:sldLayoutId id="2147484969" r:id="rId28"/>
    <p:sldLayoutId id="2147484970" r:id="rId29"/>
    <p:sldLayoutId id="2147484971" r:id="rId30"/>
    <p:sldLayoutId id="2147484972" r:id="rId31"/>
    <p:sldLayoutId id="2147484973" r:id="rId32"/>
    <p:sldLayoutId id="2147484974" r:id="rId33"/>
    <p:sldLayoutId id="2147484975" r:id="rId34"/>
    <p:sldLayoutId id="2147484976" r:id="rId35"/>
    <p:sldLayoutId id="2147484977" r:id="rId36"/>
    <p:sldLayoutId id="2147484978" r:id="rId37"/>
    <p:sldLayoutId id="2147484979" r:id="rId38"/>
    <p:sldLayoutId id="2147484980" r:id="rId39"/>
  </p:sldLayoutIdLst>
  <p:hf sldNum="0" hdr="0" ftr="0" dt="0"/>
  <p:txStyles>
    <p:titleStyle>
      <a:lvl1pPr algn="l" defTabSz="548640" rtl="0" eaLnBrk="1" latinLnBrk="0" hangingPunct="1">
        <a:spcBef>
          <a:spcPct val="0"/>
        </a:spcBef>
        <a:buNone/>
        <a:defRPr sz="43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5831919" y="2049542"/>
            <a:ext cx="8012192"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4" name="Text 1"/>
          <p:cNvSpPr/>
          <p:nvPr/>
        </p:nvSpPr>
        <p:spPr>
          <a:xfrm>
            <a:off x="4315897" y="5675233"/>
            <a:ext cx="9520714" cy="708779"/>
          </a:xfrm>
          <a:prstGeom prst="rect">
            <a:avLst/>
          </a:prstGeom>
          <a:noFill/>
          <a:ln/>
        </p:spPr>
        <p:txBody>
          <a:bodyPr wrap="none" lIns="0" tIns="0" rIns="0" bIns="0" rtlCol="0" anchor="t"/>
          <a:lstStyle/>
          <a:p>
            <a:pPr marL="0" indent="0" algn="r" rtl="1">
              <a:lnSpc>
                <a:spcPts val="5550"/>
              </a:lnSpc>
              <a:buNone/>
            </a:pPr>
            <a:r>
              <a:rPr lang="en-US" sz="5400" b="1" dirty="0">
                <a:solidFill>
                  <a:srgbClr val="5B6E8C"/>
                </a:solidFill>
                <a:latin typeface="Arial" panose="020B0604020202020204" pitchFamily="34" charset="0"/>
                <a:ea typeface="Alexandria Medium" pitchFamily="34" charset="-122"/>
                <a:cs typeface="Arial" panose="020B0604020202020204" pitchFamily="34" charset="0"/>
              </a:rPr>
              <a:t>نماذج تفسيرية في علم النفس النمو </a:t>
            </a:r>
            <a:endParaRPr lang="en-US" sz="54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539597" y="759738"/>
            <a:ext cx="11551206" cy="531614"/>
          </a:xfrm>
          <a:prstGeom prst="rect">
            <a:avLst/>
          </a:prstGeom>
          <a:noFill/>
          <a:ln/>
        </p:spPr>
        <p:txBody>
          <a:bodyPr wrap="none" lIns="0" tIns="0" rIns="0" bIns="0" rtlCol="0" anchor="t"/>
          <a:lstStyle/>
          <a:p>
            <a:pPr marL="0" indent="0" algn="ctr">
              <a:lnSpc>
                <a:spcPts val="4150"/>
              </a:lnSpc>
              <a:buNone/>
            </a:pPr>
            <a:r>
              <a:rPr lang="en-US" sz="3300" dirty="0">
                <a:solidFill>
                  <a:srgbClr val="5B6E8C"/>
                </a:solidFill>
                <a:latin typeface="Alexandria Medium" pitchFamily="34" charset="0"/>
                <a:ea typeface="Alexandria Medium" pitchFamily="34" charset="-122"/>
                <a:cs typeface="Alexandria Medium" pitchFamily="34" charset="-120"/>
              </a:rPr>
              <a:t>The Preformationism Orientation.التوجه ما قبل التشكيل</a:t>
            </a:r>
            <a:endParaRPr lang="en-US" sz="3300" dirty="0"/>
          </a:p>
        </p:txBody>
      </p:sp>
      <p:sp>
        <p:nvSpPr>
          <p:cNvPr id="3" name="Text 1"/>
          <p:cNvSpPr/>
          <p:nvPr/>
        </p:nvSpPr>
        <p:spPr>
          <a:xfrm>
            <a:off x="793790" y="1631513"/>
            <a:ext cx="13042821" cy="272177"/>
          </a:xfrm>
          <a:prstGeom prst="rect">
            <a:avLst/>
          </a:prstGeom>
          <a:noFill/>
          <a:ln/>
        </p:spPr>
        <p:txBody>
          <a:bodyPr wrap="none" lIns="0" tIns="0" rIns="0" bIns="0" rtlCol="0" anchor="t"/>
          <a:lstStyle/>
          <a:p>
            <a:pPr marL="0" indent="0" algn="l">
              <a:lnSpc>
                <a:spcPts val="2100"/>
              </a:lnSpc>
              <a:buNone/>
            </a:pPr>
            <a:endParaRPr lang="en-US" sz="1300" dirty="0"/>
          </a:p>
        </p:txBody>
      </p:sp>
      <p:sp>
        <p:nvSpPr>
          <p:cNvPr id="4" name="Text 2"/>
          <p:cNvSpPr/>
          <p:nvPr/>
        </p:nvSpPr>
        <p:spPr>
          <a:xfrm>
            <a:off x="793790" y="2095024"/>
            <a:ext cx="13042821" cy="272177"/>
          </a:xfrm>
          <a:prstGeom prst="rect">
            <a:avLst/>
          </a:prstGeom>
          <a:noFill/>
          <a:ln/>
        </p:spPr>
        <p:txBody>
          <a:bodyPr wrap="none" lIns="0" tIns="0" rIns="0" bIns="0" rtlCol="0" anchor="t"/>
          <a:lstStyle/>
          <a:p>
            <a:pPr marL="0" indent="0" algn="l">
              <a:lnSpc>
                <a:spcPts val="2100"/>
              </a:lnSpc>
              <a:buNone/>
            </a:pPr>
            <a:endParaRPr lang="en-US" sz="1300" dirty="0"/>
          </a:p>
        </p:txBody>
      </p:sp>
      <p:sp>
        <p:nvSpPr>
          <p:cNvPr id="5" name="Text 3"/>
          <p:cNvSpPr/>
          <p:nvPr/>
        </p:nvSpPr>
        <p:spPr>
          <a:xfrm>
            <a:off x="793790" y="2622352"/>
            <a:ext cx="4252913" cy="531614"/>
          </a:xfrm>
          <a:prstGeom prst="rect">
            <a:avLst/>
          </a:prstGeom>
          <a:noFill/>
          <a:ln/>
        </p:spPr>
        <p:txBody>
          <a:bodyPr wrap="none" lIns="0" tIns="0" rIns="0" bIns="0" rtlCol="0" anchor="t"/>
          <a:lstStyle/>
          <a:p>
            <a:pPr marL="0" indent="0" algn="l">
              <a:lnSpc>
                <a:spcPts val="4150"/>
              </a:lnSpc>
              <a:buNone/>
            </a:pPr>
            <a:r>
              <a:rPr lang="en-US" sz="3300" dirty="0">
                <a:solidFill>
                  <a:srgbClr val="5B6E8C"/>
                </a:solidFill>
                <a:latin typeface="Alexandria Medium" pitchFamily="34" charset="0"/>
                <a:ea typeface="Alexandria Medium" pitchFamily="34" charset="-122"/>
                <a:cs typeface="Alexandria Medium" pitchFamily="34" charset="-120"/>
              </a:rPr>
              <a:t> </a:t>
            </a:r>
            <a:endParaRPr lang="en-US" sz="3300" dirty="0"/>
          </a:p>
        </p:txBody>
      </p:sp>
      <p:pic>
        <p:nvPicPr>
          <p:cNvPr id="6" name="Image 0" descr="preencoded.png"/>
          <p:cNvPicPr>
            <a:picLocks noChangeAspect="1"/>
          </p:cNvPicPr>
          <p:nvPr/>
        </p:nvPicPr>
        <p:blipFill>
          <a:blip r:embed="rId3"/>
          <a:stretch>
            <a:fillRect/>
          </a:stretch>
        </p:blipFill>
        <p:spPr>
          <a:xfrm>
            <a:off x="2430899" y="3409117"/>
            <a:ext cx="9768483" cy="3597116"/>
          </a:xfrm>
          <a:prstGeom prst="rect">
            <a:avLst/>
          </a:prstGeom>
        </p:spPr>
      </p:pic>
      <p:sp>
        <p:nvSpPr>
          <p:cNvPr id="7" name="Text 4"/>
          <p:cNvSpPr/>
          <p:nvPr/>
        </p:nvSpPr>
        <p:spPr>
          <a:xfrm>
            <a:off x="793790" y="7197566"/>
            <a:ext cx="13042821" cy="272177"/>
          </a:xfrm>
          <a:prstGeom prst="rect">
            <a:avLst/>
          </a:prstGeom>
          <a:noFill/>
          <a:ln/>
        </p:spPr>
        <p:txBody>
          <a:bodyPr wrap="none" lIns="0" tIns="0" rIns="0" bIns="0" rtlCol="0" anchor="t"/>
          <a:lstStyle/>
          <a:p>
            <a:pPr marL="0" indent="0" algn="l">
              <a:lnSpc>
                <a:spcPts val="2100"/>
              </a:lnSpc>
              <a:buNone/>
            </a:pP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75045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The Preformationism Orientation.التوجه ما قبل التشكيل</a:t>
            </a:r>
            <a:endParaRPr lang="en-US" sz="4450" dirty="0"/>
          </a:p>
        </p:txBody>
      </p:sp>
      <p:sp>
        <p:nvSpPr>
          <p:cNvPr id="3" name="Text 1"/>
          <p:cNvSpPr/>
          <p:nvPr/>
        </p:nvSpPr>
        <p:spPr>
          <a:xfrm>
            <a:off x="793790" y="3621643"/>
            <a:ext cx="13042821"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4" name="Text 2"/>
          <p:cNvSpPr/>
          <p:nvPr/>
        </p:nvSpPr>
        <p:spPr>
          <a:xfrm>
            <a:off x="793790" y="4063841"/>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1. الناتيفية القوية (الفطرية):</a:t>
            </a:r>
            <a:endParaRPr lang="en-US" sz="1750" dirty="0"/>
          </a:p>
        </p:txBody>
      </p:sp>
      <p:sp>
        <p:nvSpPr>
          <p:cNvPr id="5" name="Text 3"/>
          <p:cNvSpPr/>
          <p:nvPr/>
        </p:nvSpPr>
        <p:spPr>
          <a:xfrm>
            <a:off x="793790" y="4506039"/>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هذه الشكل من الناتيفية يدعم أن المعرفة والقدرات فطرية تمامًا، أي أنها موجودة منذ الولادة دون الحاجة إلى تطوير أو اكتساب إضافي.</a:t>
            </a:r>
            <a:endParaRPr lang="en-US" sz="1750" dirty="0"/>
          </a:p>
        </p:txBody>
      </p:sp>
      <p:sp>
        <p:nvSpPr>
          <p:cNvPr id="6" name="Text 4"/>
          <p:cNvSpPr/>
          <p:nvPr/>
        </p:nvSpPr>
        <p:spPr>
          <a:xfrm>
            <a:off x="793790" y="494823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2. الناتيفية الضعيفة:</a:t>
            </a:r>
            <a:endParaRPr lang="en-US" sz="1750" dirty="0"/>
          </a:p>
        </p:txBody>
      </p:sp>
      <p:sp>
        <p:nvSpPr>
          <p:cNvPr id="7" name="Text 5"/>
          <p:cNvSpPr/>
          <p:nvPr/>
        </p:nvSpPr>
        <p:spPr>
          <a:xfrm>
            <a:off x="793790" y="5390436"/>
            <a:ext cx="13042821" cy="1088708"/>
          </a:xfrm>
          <a:prstGeom prst="rect">
            <a:avLst/>
          </a:prstGeom>
          <a:noFill/>
          <a:ln/>
        </p:spPr>
        <p:txBody>
          <a:bodyPr wrap="squar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تمثلها نظريات مثل تلك التي اقترحها نعوم تشومسكي، التي تقترح أن بعض المعرفة الأساسية موجودة عند الولادة (مثل القواعد النحوية العالمية)، ولكن يتم بعد ذلك تكملة هذه الأسس من خلال اكتساب معرفة أخرى خلال التطور. في هذه النسخة، توجد هياكل فطرية، لكنها تتعزز من خلال التجربة والتعلم.</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3723323" y="2909888"/>
            <a:ext cx="7183636" cy="708779"/>
          </a:xfrm>
          <a:prstGeom prst="rect">
            <a:avLst/>
          </a:prstGeom>
          <a:noFill/>
          <a:ln/>
        </p:spPr>
        <p:txBody>
          <a:bodyPr wrap="none" lIns="0" tIns="0" rIns="0" bIns="0" rtlCol="0" anchor="t"/>
          <a:lstStyle/>
          <a:p>
            <a:pPr marL="0" indent="0" algn="ct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حجج التوجه ما قبل التشكيل</a:t>
            </a:r>
            <a:endParaRPr lang="en-US" sz="4450" dirty="0"/>
          </a:p>
        </p:txBody>
      </p:sp>
      <p:sp>
        <p:nvSpPr>
          <p:cNvPr id="3" name="Text 1"/>
          <p:cNvSpPr/>
          <p:nvPr/>
        </p:nvSpPr>
        <p:spPr>
          <a:xfrm>
            <a:off x="793790" y="4072295"/>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المنبهات الخارجية غير منظمة، يجب أن يكون لدى الطفل شيء لتنظيمها. فقر المنبهات الخارجية.</a:t>
            </a:r>
            <a:endParaRPr lang="en-US" sz="1750" dirty="0"/>
          </a:p>
        </p:txBody>
      </p:sp>
      <p:sp>
        <p:nvSpPr>
          <p:cNvPr id="4" name="Text 2"/>
          <p:cNvSpPr/>
          <p:nvPr/>
        </p:nvSpPr>
        <p:spPr>
          <a:xfrm>
            <a:off x="793790" y="4514493"/>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تُظهر الدراسات حول المهارات المبكرة لدى حديثي الولادة وكذلك لدى الجنين </a:t>
            </a:r>
            <a:endParaRPr lang="en-US" sz="1750" dirty="0"/>
          </a:p>
        </p:txBody>
      </p:sp>
      <p:sp>
        <p:nvSpPr>
          <p:cNvPr id="5" name="Text 3"/>
          <p:cNvSpPr/>
          <p:nvPr/>
        </p:nvSpPr>
        <p:spPr>
          <a:xfrm>
            <a:off x="793790" y="4956691"/>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التفسيرات الجينية : السلوك يتحدد من خلال تطور الانسان </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3242310" y="2822019"/>
            <a:ext cx="8145780" cy="708779"/>
          </a:xfrm>
          <a:prstGeom prst="rect">
            <a:avLst/>
          </a:prstGeom>
          <a:noFill/>
          <a:ln/>
        </p:spPr>
        <p:txBody>
          <a:bodyPr wrap="none" lIns="0" tIns="0" rIns="0" bIns="0" rtlCol="0" anchor="t"/>
          <a:lstStyle/>
          <a:p>
            <a:pPr marL="0" indent="0" algn="ct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انتقادات التوجه ما قبل التشكيل</a:t>
            </a:r>
            <a:endParaRPr lang="en-US" sz="4450" dirty="0"/>
          </a:p>
        </p:txBody>
      </p:sp>
      <p:sp>
        <p:nvSpPr>
          <p:cNvPr id="3" name="Text 1"/>
          <p:cNvSpPr/>
          <p:nvPr/>
        </p:nvSpPr>
        <p:spPr>
          <a:xfrm>
            <a:off x="793790" y="3984427"/>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4" name="Text 2"/>
          <p:cNvSpPr/>
          <p:nvPr/>
        </p:nvSpPr>
        <p:spPr>
          <a:xfrm>
            <a:off x="793790" y="4602480"/>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وفقًا لريتشاردسون، فإن التفسير الناتيفي غير واضح، فهو مجرد افتراضات بسيطة. إنها مجرد وجهة نظر.</a:t>
            </a:r>
            <a:endParaRPr lang="en-US" sz="1750" dirty="0"/>
          </a:p>
        </p:txBody>
      </p:sp>
      <p:sp>
        <p:nvSpPr>
          <p:cNvPr id="5" name="Text 3"/>
          <p:cNvSpPr/>
          <p:nvPr/>
        </p:nvSpPr>
        <p:spPr>
          <a:xfrm>
            <a:off x="793790" y="504467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برونر: "من السهل أن نقول إن الطفل يتصرف كما لو كان لديه معرفة، وشيء آخر أن ننسب له معرفة."</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2257901"/>
            <a:ext cx="11611689" cy="708779"/>
          </a:xfrm>
          <a:prstGeom prst="rect">
            <a:avLst/>
          </a:prstGeom>
          <a:noFill/>
          <a:ln/>
        </p:spPr>
        <p:txBody>
          <a:bodyPr wrap="none" lIns="0" tIns="0" rIns="0" bIns="0" rtlCol="0" anchor="t"/>
          <a:lstStyle/>
          <a:p>
            <a:pPr marL="0" indent="0" algn="l">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Associationism: the legacy of empiricism</a:t>
            </a:r>
            <a:endParaRPr lang="en-US" sz="4450" dirty="0"/>
          </a:p>
        </p:txBody>
      </p:sp>
      <p:sp>
        <p:nvSpPr>
          <p:cNvPr id="3" name="Text 1"/>
          <p:cNvSpPr/>
          <p:nvPr/>
        </p:nvSpPr>
        <p:spPr>
          <a:xfrm>
            <a:off x="8166021" y="3057406"/>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   وريثة التجريبية </a:t>
            </a:r>
            <a:endParaRPr lang="en-US" sz="4450" dirty="0"/>
          </a:p>
        </p:txBody>
      </p:sp>
      <p:sp>
        <p:nvSpPr>
          <p:cNvPr id="4" name="Text 2"/>
          <p:cNvSpPr/>
          <p:nvPr/>
        </p:nvSpPr>
        <p:spPr>
          <a:xfrm>
            <a:off x="793790" y="4106347"/>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5" name="Text 3"/>
          <p:cNvSpPr/>
          <p:nvPr/>
        </p:nvSpPr>
        <p:spPr>
          <a:xfrm>
            <a:off x="793790" y="4724400"/>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جون لوك</a:t>
            </a:r>
            <a:endParaRPr lang="en-US" sz="1750" dirty="0"/>
          </a:p>
        </p:txBody>
      </p:sp>
      <p:sp>
        <p:nvSpPr>
          <p:cNvPr id="6" name="Text 4"/>
          <p:cNvSpPr/>
          <p:nvPr/>
        </p:nvSpPr>
        <p:spPr>
          <a:xfrm>
            <a:off x="793790" y="516659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يتم النمو من خلال الرابط بين الشخص وبيئته، وبالتالي من خلال التجارب الشخصية.</a:t>
            </a:r>
            <a:endParaRPr lang="en-US" sz="1750" dirty="0"/>
          </a:p>
        </p:txBody>
      </p:sp>
      <p:sp>
        <p:nvSpPr>
          <p:cNvPr id="7" name="Text 5"/>
          <p:cNvSpPr/>
          <p:nvPr/>
        </p:nvSpPr>
        <p:spPr>
          <a:xfrm>
            <a:off x="793790" y="5608796"/>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يوجد آلية فطرية وهي الذاكرة طويلة المدى.</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876824" y="611267"/>
            <a:ext cx="4979075" cy="622340"/>
          </a:xfrm>
          <a:prstGeom prst="rect">
            <a:avLst/>
          </a:prstGeom>
          <a:noFill/>
          <a:ln/>
        </p:spPr>
        <p:txBody>
          <a:bodyPr wrap="none" lIns="0" tIns="0" rIns="0" bIns="0" rtlCol="0" anchor="t"/>
          <a:lstStyle/>
          <a:p>
            <a:pPr marL="0" indent="0" algn="r" rtl="1">
              <a:lnSpc>
                <a:spcPts val="4900"/>
              </a:lnSpc>
              <a:buNone/>
            </a:pPr>
            <a:r>
              <a:rPr lang="en-US" sz="3900" dirty="0">
                <a:solidFill>
                  <a:srgbClr val="5B6E8C"/>
                </a:solidFill>
                <a:latin typeface="Alexandria Medium" pitchFamily="34" charset="0"/>
                <a:ea typeface="Alexandria Medium" pitchFamily="34" charset="-122"/>
                <a:cs typeface="Alexandria Medium" pitchFamily="34" charset="-120"/>
              </a:rPr>
              <a:t>حجج الترابطية</a:t>
            </a:r>
            <a:endParaRPr lang="en-US" sz="3900" dirty="0"/>
          </a:p>
        </p:txBody>
      </p:sp>
      <p:sp>
        <p:nvSpPr>
          <p:cNvPr id="3" name="Text 1"/>
          <p:cNvSpPr/>
          <p:nvPr/>
        </p:nvSpPr>
        <p:spPr>
          <a:xfrm>
            <a:off x="774502" y="1631871"/>
            <a:ext cx="13081397" cy="318611"/>
          </a:xfrm>
          <a:prstGeom prst="rect">
            <a:avLst/>
          </a:prstGeom>
          <a:noFill/>
          <a:ln/>
        </p:spPr>
        <p:txBody>
          <a:bodyPr wrap="none" lIns="0" tIns="0" rIns="0" bIns="0" rtlCol="0" anchor="t"/>
          <a:lstStyle/>
          <a:p>
            <a:pPr marL="342900" indent="-342900" algn="r">
              <a:lnSpc>
                <a:spcPts val="2500"/>
              </a:lnSpc>
              <a:buSzPct val="100000"/>
              <a:buChar char="•"/>
            </a:pPr>
            <a:endParaRPr lang="en-US" sz="1550" dirty="0"/>
          </a:p>
        </p:txBody>
      </p:sp>
      <p:sp>
        <p:nvSpPr>
          <p:cNvPr id="4" name="Text 2"/>
          <p:cNvSpPr/>
          <p:nvPr/>
        </p:nvSpPr>
        <p:spPr>
          <a:xfrm>
            <a:off x="774502" y="2020133"/>
            <a:ext cx="13081397" cy="637223"/>
          </a:xfrm>
          <a:prstGeom prst="rect">
            <a:avLst/>
          </a:prstGeom>
          <a:noFill/>
          <a:ln/>
        </p:spPr>
        <p:txBody>
          <a:bodyPr wrap="square" lIns="0" tIns="0" rIns="0" bIns="0" rtlCol="0" anchor="t"/>
          <a:lstStyle/>
          <a:p>
            <a:pPr marL="342900" indent="-342900" algn="r" rtl="1">
              <a:lnSpc>
                <a:spcPts val="2500"/>
              </a:lnSpc>
              <a:buSzPct val="100000"/>
              <a:buChar char="•"/>
            </a:pPr>
            <a:r>
              <a:rPr lang="en-US" sz="1550" dirty="0">
                <a:solidFill>
                  <a:srgbClr val="5B6E8C"/>
                </a:solidFill>
                <a:latin typeface="Manrope" pitchFamily="34" charset="0"/>
                <a:ea typeface="Manrope" pitchFamily="34" charset="-122"/>
                <a:cs typeface="Manrope" pitchFamily="34" charset="-120"/>
              </a:rPr>
              <a:t>الأبحاث حول الليونة العصبية:تشير إلى قدرة الدماغ على إعادة تشكيل نفسه والتكيف استجابةً للتجربة والتعلم. تكون هذه القدرة بارزة بشكل خاص لدى الأطفال الصغار، لكنها تستمر طوال الحياة. تظهر الأبحاث أن التجارب الغنية يمكن أن تعزز الروابط العصبية، بينما قد تؤدي التجارب الأقل تحفيزًا إلى إضعافها.</a:t>
            </a:r>
            <a:endParaRPr lang="en-US" sz="1550" dirty="0"/>
          </a:p>
        </p:txBody>
      </p:sp>
      <p:sp>
        <p:nvSpPr>
          <p:cNvPr id="5" name="Text 3"/>
          <p:cNvSpPr/>
          <p:nvPr/>
        </p:nvSpPr>
        <p:spPr>
          <a:xfrm>
            <a:off x="774502" y="2727008"/>
            <a:ext cx="13081397" cy="637223"/>
          </a:xfrm>
          <a:prstGeom prst="rect">
            <a:avLst/>
          </a:prstGeom>
          <a:noFill/>
          <a:ln/>
        </p:spPr>
        <p:txBody>
          <a:bodyPr wrap="square" lIns="0" tIns="0" rIns="0" bIns="0" rtlCol="0" anchor="t"/>
          <a:lstStyle/>
          <a:p>
            <a:pPr marL="342900" indent="-342900" algn="r" rtl="1">
              <a:lnSpc>
                <a:spcPts val="2500"/>
              </a:lnSpc>
              <a:buSzPct val="100000"/>
              <a:buChar char="•"/>
            </a:pPr>
            <a:r>
              <a:rPr lang="en-US" sz="1550" dirty="0">
                <a:solidFill>
                  <a:srgbClr val="5B6E8C"/>
                </a:solidFill>
                <a:latin typeface="Manrope" pitchFamily="34" charset="0"/>
                <a:ea typeface="Manrope" pitchFamily="34" charset="-122"/>
                <a:cs typeface="Manrope" pitchFamily="34" charset="-120"/>
              </a:rPr>
              <a:t>التعلم:يتأثر التعلم بالعديد من العوامل، بما في ذلك المرونة العصبية. يتعلم الأطفال بشكل نشط من خلال التفاعل مع بيئتهم. تتطور المهارات مع استكشاف الأطفال وإجراء التجارب.</a:t>
            </a:r>
            <a:endParaRPr lang="en-US" sz="1550" dirty="0"/>
          </a:p>
        </p:txBody>
      </p:sp>
      <p:sp>
        <p:nvSpPr>
          <p:cNvPr id="6" name="Text 4"/>
          <p:cNvSpPr/>
          <p:nvPr/>
        </p:nvSpPr>
        <p:spPr>
          <a:xfrm>
            <a:off x="774502" y="3433882"/>
            <a:ext cx="13081397" cy="637223"/>
          </a:xfrm>
          <a:prstGeom prst="rect">
            <a:avLst/>
          </a:prstGeom>
          <a:noFill/>
          <a:ln/>
        </p:spPr>
        <p:txBody>
          <a:bodyPr wrap="square" lIns="0" tIns="0" rIns="0" bIns="0" rtlCol="0" anchor="t"/>
          <a:lstStyle/>
          <a:p>
            <a:pPr marL="342900" indent="-342900" algn="r" rtl="1">
              <a:lnSpc>
                <a:spcPts val="2500"/>
              </a:lnSpc>
              <a:buSzPct val="100000"/>
              <a:buChar char="•"/>
            </a:pPr>
            <a:r>
              <a:rPr lang="en-US" sz="1550" dirty="0">
                <a:solidFill>
                  <a:srgbClr val="5B6E8C"/>
                </a:solidFill>
                <a:latin typeface="Manrope" pitchFamily="34" charset="0"/>
                <a:ea typeface="Manrope" pitchFamily="34" charset="-122"/>
                <a:cs typeface="Manrope" pitchFamily="34" charset="-120"/>
              </a:rPr>
              <a:t>أثر البيئة:تلعب البيئة دورًا حاسمًا في النمو المعرفي. يمكن أن تعزز البيئات المحفزة التعلم ونمو الدماغ، بينما قد تحد البيئات الفقيرة من فرص التعلم. تعتبر التفاعلات الاجتماعية وفرص الاستكشاف ضرورية لتطوير المهارات.</a:t>
            </a:r>
            <a:endParaRPr lang="en-US" sz="1550" dirty="0"/>
          </a:p>
        </p:txBody>
      </p:sp>
      <p:sp>
        <p:nvSpPr>
          <p:cNvPr id="7" name="Text 5"/>
          <p:cNvSpPr/>
          <p:nvPr/>
        </p:nvSpPr>
        <p:spPr>
          <a:xfrm>
            <a:off x="774502" y="4140756"/>
            <a:ext cx="13081397" cy="637223"/>
          </a:xfrm>
          <a:prstGeom prst="rect">
            <a:avLst/>
          </a:prstGeom>
          <a:noFill/>
          <a:ln/>
        </p:spPr>
        <p:txBody>
          <a:bodyPr wrap="square" lIns="0" tIns="0" rIns="0" bIns="0" rtlCol="0" anchor="t"/>
          <a:lstStyle/>
          <a:p>
            <a:pPr marL="342900" indent="-342900" algn="r" rtl="1">
              <a:lnSpc>
                <a:spcPts val="2500"/>
              </a:lnSpc>
              <a:buSzPct val="100000"/>
              <a:buChar char="•"/>
            </a:pPr>
            <a:r>
              <a:rPr lang="en-US" sz="1550" dirty="0">
                <a:solidFill>
                  <a:srgbClr val="5B6E8C"/>
                </a:solidFill>
                <a:latin typeface="Manrope" pitchFamily="34" charset="0"/>
                <a:ea typeface="Manrope" pitchFamily="34" charset="-122"/>
                <a:cs typeface="Manrope" pitchFamily="34" charset="-120"/>
              </a:rPr>
              <a:t>مثال: ميزان سيغلر وإنهيدر:أجرى سيغلر وإنهيدر أبحاثًا حول فهم الأطفال للميزان. تظهر دراستهم أن الأطفال يأخذون في اعتبارهم وزن الأجسام أكثر من المسافة عندما يتعين عليهم موازنة ميزان. وهذا يشير إلى أنه في تجربتهم، يتفاعل الأطفال بشكل أكبر مع وزن الأجسام أكثر من المسافة، مما يؤثر على تفكيرهم.</a:t>
            </a:r>
            <a:endParaRPr lang="en-US" sz="1550" dirty="0"/>
          </a:p>
        </p:txBody>
      </p:sp>
      <p:sp>
        <p:nvSpPr>
          <p:cNvPr id="8" name="Text 6"/>
          <p:cNvSpPr/>
          <p:nvPr/>
        </p:nvSpPr>
        <p:spPr>
          <a:xfrm>
            <a:off x="774502" y="4847630"/>
            <a:ext cx="13081397" cy="318611"/>
          </a:xfrm>
          <a:prstGeom prst="rect">
            <a:avLst/>
          </a:prstGeom>
          <a:noFill/>
          <a:ln/>
        </p:spPr>
        <p:txBody>
          <a:bodyPr wrap="none" lIns="0" tIns="0" rIns="0" bIns="0" rtlCol="0" anchor="t"/>
          <a:lstStyle/>
          <a:p>
            <a:pPr marL="342900" indent="-342900" algn="r" rtl="1">
              <a:lnSpc>
                <a:spcPts val="2500"/>
              </a:lnSpc>
              <a:buSzPct val="100000"/>
              <a:buChar char="•"/>
            </a:pPr>
            <a:r>
              <a:rPr lang="en-US" sz="1550" dirty="0">
                <a:solidFill>
                  <a:srgbClr val="5B6E8C"/>
                </a:solidFill>
                <a:latin typeface="Manrope" pitchFamily="34" charset="0"/>
                <a:ea typeface="Manrope" pitchFamily="34" charset="-122"/>
                <a:cs typeface="Manrope" pitchFamily="34" charset="-120"/>
              </a:rPr>
              <a:t>استنتاج:</a:t>
            </a:r>
            <a:endParaRPr lang="en-US" sz="1550" dirty="0"/>
          </a:p>
        </p:txBody>
      </p:sp>
      <p:sp>
        <p:nvSpPr>
          <p:cNvPr id="9" name="Text 7"/>
          <p:cNvSpPr/>
          <p:nvPr/>
        </p:nvSpPr>
        <p:spPr>
          <a:xfrm>
            <a:off x="774502" y="5235892"/>
            <a:ext cx="13081397" cy="637223"/>
          </a:xfrm>
          <a:prstGeom prst="rect">
            <a:avLst/>
          </a:prstGeom>
          <a:noFill/>
          <a:ln/>
        </p:spPr>
        <p:txBody>
          <a:bodyPr wrap="square" lIns="0" tIns="0" rIns="0" bIns="0" rtlCol="0" anchor="t"/>
          <a:lstStyle/>
          <a:p>
            <a:pPr marL="342900" indent="-342900" algn="r" rtl="1">
              <a:lnSpc>
                <a:spcPts val="2500"/>
              </a:lnSpc>
              <a:buSzPct val="100000"/>
              <a:buChar char="•"/>
            </a:pPr>
            <a:r>
              <a:rPr lang="en-US" sz="1550" dirty="0">
                <a:solidFill>
                  <a:srgbClr val="5B6E8C"/>
                </a:solidFill>
                <a:latin typeface="Manrope" pitchFamily="34" charset="0"/>
                <a:ea typeface="Manrope" pitchFamily="34" charset="-122"/>
                <a:cs typeface="Manrope" pitchFamily="34" charset="-120"/>
              </a:rPr>
              <a:t>تسلط دراسة المرونة العصبية والتعلم وأثر البيئة الضوء على كيفية نمو الأطفال لمهاراتهم. يوضح مثال ميزان سيغلر وإنهيدر أن التجارب السابقة تلعب دورًا مهمًا في كيفية إدراك الأطفال وفهمهم لعالمهم.</a:t>
            </a:r>
            <a:endParaRPr lang="en-US" sz="1550" dirty="0"/>
          </a:p>
        </p:txBody>
      </p:sp>
      <p:pic>
        <p:nvPicPr>
          <p:cNvPr id="10" name="Image 0" descr="preencoded.png"/>
          <p:cNvPicPr>
            <a:picLocks noChangeAspect="1"/>
          </p:cNvPicPr>
          <p:nvPr/>
        </p:nvPicPr>
        <p:blipFill>
          <a:blip r:embed="rId3"/>
          <a:stretch>
            <a:fillRect/>
          </a:stretch>
        </p:blipFill>
        <p:spPr>
          <a:xfrm>
            <a:off x="4831794" y="6097072"/>
            <a:ext cx="4966692" cy="15212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166021" y="2158722"/>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انتقادات الترابطية</a:t>
            </a:r>
            <a:endParaRPr lang="en-US" sz="4450" dirty="0"/>
          </a:p>
        </p:txBody>
      </p:sp>
      <p:sp>
        <p:nvSpPr>
          <p:cNvPr id="3" name="Text 1"/>
          <p:cNvSpPr/>
          <p:nvPr/>
        </p:nvSpPr>
        <p:spPr>
          <a:xfrm>
            <a:off x="793790" y="3321129"/>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4" name="Text 2"/>
          <p:cNvSpPr/>
          <p:nvPr/>
        </p:nvSpPr>
        <p:spPr>
          <a:xfrm>
            <a:off x="793790" y="3939183"/>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لنموذج بسيط جدًا.</a:t>
            </a:r>
            <a:endParaRPr lang="en-US" sz="1750" dirty="0"/>
          </a:p>
        </p:txBody>
      </p:sp>
      <p:sp>
        <p:nvSpPr>
          <p:cNvPr id="5" name="Text 3"/>
          <p:cNvSpPr/>
          <p:nvPr/>
        </p:nvSpPr>
        <p:spPr>
          <a:xfrm>
            <a:off x="793790" y="4381381"/>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إنه فردي للغاية.</a:t>
            </a:r>
            <a:endParaRPr lang="en-US" sz="1750" dirty="0"/>
          </a:p>
        </p:txBody>
      </p:sp>
      <p:sp>
        <p:nvSpPr>
          <p:cNvPr id="6" name="Text 4"/>
          <p:cNvSpPr/>
          <p:nvPr/>
        </p:nvSpPr>
        <p:spPr>
          <a:xfrm>
            <a:off x="793790" y="4823579"/>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يجب النظر إلى الأشياء بشكل أكثر دقة.</a:t>
            </a:r>
            <a:endParaRPr lang="en-US" sz="1750" dirty="0"/>
          </a:p>
        </p:txBody>
      </p:sp>
      <p:sp>
        <p:nvSpPr>
          <p:cNvPr id="7" name="Text 5"/>
          <p:cNvSpPr/>
          <p:nvPr/>
        </p:nvSpPr>
        <p:spPr>
          <a:xfrm>
            <a:off x="793790" y="5265777"/>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يجب أخذ متغيرات أخرى بعين الاعتبار.</a:t>
            </a:r>
            <a:endParaRPr lang="en-US" sz="1750" dirty="0"/>
          </a:p>
        </p:txBody>
      </p:sp>
      <p:sp>
        <p:nvSpPr>
          <p:cNvPr id="8" name="Text 6"/>
          <p:cNvSpPr/>
          <p:nvPr/>
        </p:nvSpPr>
        <p:spPr>
          <a:xfrm>
            <a:off x="793790" y="5707975"/>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إنه يفسر كيفية عمل الأفراد في الحاضر، لكن ماذا عن المدى الطويل؟</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4225885" y="1804392"/>
            <a:ext cx="6178510" cy="708779"/>
          </a:xfrm>
          <a:prstGeom prst="rect">
            <a:avLst/>
          </a:prstGeom>
          <a:noFill/>
          <a:ln/>
        </p:spPr>
        <p:txBody>
          <a:bodyPr wrap="none" lIns="0" tIns="0" rIns="0" bIns="0" rtlCol="0" anchor="t"/>
          <a:lstStyle/>
          <a:p>
            <a:pPr marL="0" indent="0" algn="ctr">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Constructivism البنائِيّة</a:t>
            </a:r>
            <a:endParaRPr lang="en-US" sz="4450" dirty="0"/>
          </a:p>
        </p:txBody>
      </p:sp>
      <p:sp>
        <p:nvSpPr>
          <p:cNvPr id="3" name="Text 1"/>
          <p:cNvSpPr/>
          <p:nvPr/>
        </p:nvSpPr>
        <p:spPr>
          <a:xfrm>
            <a:off x="793790" y="2966799"/>
            <a:ext cx="13042821"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4" name="Text 2"/>
          <p:cNvSpPr/>
          <p:nvPr/>
        </p:nvSpPr>
        <p:spPr>
          <a:xfrm>
            <a:off x="793790" y="340899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لا شيء محدد، فالنمو هو نتيجة تفاعل الفرد مع ما يحدث له.</a:t>
            </a:r>
            <a:endParaRPr lang="en-US" sz="1750" dirty="0"/>
          </a:p>
        </p:txBody>
      </p:sp>
      <p:sp>
        <p:nvSpPr>
          <p:cNvPr id="5" name="Text 3"/>
          <p:cNvSpPr/>
          <p:nvPr/>
        </p:nvSpPr>
        <p:spPr>
          <a:xfrm>
            <a:off x="793790" y="3851196"/>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كل رد فعل أو سلوك يعتمد على آخر.</a:t>
            </a:r>
            <a:endParaRPr lang="en-US" sz="1750" dirty="0"/>
          </a:p>
        </p:txBody>
      </p:sp>
      <p:sp>
        <p:nvSpPr>
          <p:cNvPr id="6" name="Text 4"/>
          <p:cNvSpPr/>
          <p:nvPr/>
        </p:nvSpPr>
        <p:spPr>
          <a:xfrm>
            <a:off x="793790" y="4293394"/>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تسلط هذه المقاربة الضوء على أهمية السياقات، والتجارب الحياتية، والاستجابات التكيفية في نمو الأفراد.</a:t>
            </a:r>
            <a:endParaRPr lang="en-US" sz="1750" dirty="0"/>
          </a:p>
        </p:txBody>
      </p:sp>
      <p:sp>
        <p:nvSpPr>
          <p:cNvPr id="7" name="Text 5"/>
          <p:cNvSpPr/>
          <p:nvPr/>
        </p:nvSpPr>
        <p:spPr>
          <a:xfrm>
            <a:off x="793790" y="4735592"/>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وفقًا لبياجيه:</a:t>
            </a:r>
            <a:endParaRPr lang="en-US" sz="1750" dirty="0"/>
          </a:p>
        </p:txBody>
      </p:sp>
      <p:sp>
        <p:nvSpPr>
          <p:cNvPr id="8" name="Text 6"/>
          <p:cNvSpPr/>
          <p:nvPr/>
        </p:nvSpPr>
        <p:spPr>
          <a:xfrm>
            <a:off x="793790" y="5177790"/>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النمو والتعلم هما عمليات داخلية.</a:t>
            </a:r>
            <a:endParaRPr lang="en-US" sz="1750" dirty="0"/>
          </a:p>
        </p:txBody>
      </p:sp>
      <p:sp>
        <p:nvSpPr>
          <p:cNvPr id="9" name="Text 7"/>
          <p:cNvSpPr/>
          <p:nvPr/>
        </p:nvSpPr>
        <p:spPr>
          <a:xfrm>
            <a:off x="793790" y="561998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الفرد  يبني معرفته الخاصة بنفسه.</a:t>
            </a:r>
            <a:endParaRPr lang="en-US" sz="1750" dirty="0"/>
          </a:p>
        </p:txBody>
      </p:sp>
      <p:sp>
        <p:nvSpPr>
          <p:cNvPr id="10" name="Text 8"/>
          <p:cNvSpPr/>
          <p:nvPr/>
        </p:nvSpPr>
        <p:spPr>
          <a:xfrm>
            <a:off x="793790" y="6062186"/>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تُعتبر التأثيرات الخارجية، وخاصة الاجتماعية، ثانوية في عملية النمو .</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166021" y="2909888"/>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حجج البنائية </a:t>
            </a:r>
            <a:endParaRPr lang="en-US" sz="4450" dirty="0"/>
          </a:p>
        </p:txBody>
      </p:sp>
      <p:sp>
        <p:nvSpPr>
          <p:cNvPr id="3" name="Text 1"/>
          <p:cNvSpPr/>
          <p:nvPr/>
        </p:nvSpPr>
        <p:spPr>
          <a:xfrm>
            <a:off x="793790" y="4072295"/>
            <a:ext cx="13042821" cy="362903"/>
          </a:xfrm>
          <a:prstGeom prst="rect">
            <a:avLst/>
          </a:prstGeom>
          <a:noFill/>
          <a:ln/>
        </p:spPr>
        <p:txBody>
          <a:bodyPr wrap="none" lIns="0" tIns="0" rIns="0" bIns="0" rtlCol="0" anchor="t"/>
          <a:lstStyle/>
          <a:p>
            <a:pPr marL="342900" indent="-342900" algn="r">
              <a:lnSpc>
                <a:spcPts val="2850"/>
              </a:lnSpc>
              <a:buSzPct val="100000"/>
              <a:buChar char="•"/>
            </a:pPr>
            <a:endParaRPr lang="en-US" sz="1750" dirty="0"/>
          </a:p>
        </p:txBody>
      </p:sp>
      <p:sp>
        <p:nvSpPr>
          <p:cNvPr id="4" name="Text 2"/>
          <p:cNvSpPr/>
          <p:nvPr/>
        </p:nvSpPr>
        <p:spPr>
          <a:xfrm>
            <a:off x="793790" y="4514493"/>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فشل في التعلم.</a:t>
            </a:r>
            <a:endParaRPr lang="en-US" sz="1750" dirty="0"/>
          </a:p>
        </p:txBody>
      </p:sp>
      <p:sp>
        <p:nvSpPr>
          <p:cNvPr id="5" name="Text 3"/>
          <p:cNvSpPr/>
          <p:nvPr/>
        </p:nvSpPr>
        <p:spPr>
          <a:xfrm>
            <a:off x="793790" y="4956691"/>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لا يمكننا تعلم أي شيء في أي وقت وبأي طريقة.</a:t>
            </a:r>
            <a:endParaRPr lang="en-US" sz="1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166021" y="2144435"/>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انتقادات البنائية</a:t>
            </a:r>
            <a:endParaRPr lang="en-US" sz="4450" dirty="0"/>
          </a:p>
        </p:txBody>
      </p:sp>
      <p:sp>
        <p:nvSpPr>
          <p:cNvPr id="3" name="Text 1"/>
          <p:cNvSpPr/>
          <p:nvPr/>
        </p:nvSpPr>
        <p:spPr>
          <a:xfrm>
            <a:off x="793790" y="3306842"/>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غامض جدًا وعام؛</a:t>
            </a:r>
            <a:endParaRPr lang="en-US" sz="1750" dirty="0"/>
          </a:p>
        </p:txBody>
      </p:sp>
      <p:sp>
        <p:nvSpPr>
          <p:cNvPr id="4" name="Text 2"/>
          <p:cNvSpPr/>
          <p:nvPr/>
        </p:nvSpPr>
        <p:spPr>
          <a:xfrm>
            <a:off x="793790" y="3749040"/>
            <a:ext cx="13042821" cy="725805"/>
          </a:xfrm>
          <a:prstGeom prst="rect">
            <a:avLst/>
          </a:prstGeom>
          <a:noFill/>
          <a:ln/>
        </p:spPr>
        <p:txBody>
          <a:bodyPr wrap="squar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بياجيه:</a:t>
            </a:r>
            <a:r>
              <a:rPr lang="en-US" sz="1750" dirty="0">
                <a:solidFill>
                  <a:srgbClr val="5B6E8C"/>
                </a:solidFill>
                <a:latin typeface="Manrope" pitchFamily="34" charset="0"/>
                <a:ea typeface="Manrope" pitchFamily="34" charset="-122"/>
                <a:cs typeface="Manrope" pitchFamily="34" charset="-120"/>
              </a:rPr>
              <a:t> تتطور البنية المعرفية بشكل منظم ومتسلسل، مع وجود تحكم واضح وهرمي. يجب عبور كل مرحلة من مراحل النمو قبل الانتقال إلى التالية، في ترتيب خطي.</a:t>
            </a:r>
            <a:endParaRPr lang="en-US" sz="1750" dirty="0"/>
          </a:p>
        </p:txBody>
      </p:sp>
      <p:sp>
        <p:nvSpPr>
          <p:cNvPr id="5" name="Text 3"/>
          <p:cNvSpPr/>
          <p:nvPr/>
        </p:nvSpPr>
        <p:spPr>
          <a:xfrm>
            <a:off x="793790" y="4554141"/>
            <a:ext cx="13042821" cy="725805"/>
          </a:xfrm>
          <a:prstGeom prst="rect">
            <a:avLst/>
          </a:prstGeom>
          <a:noFill/>
          <a:ln/>
        </p:spPr>
        <p:txBody>
          <a:bodyPr wrap="squar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بودن:</a:t>
            </a:r>
            <a:r>
              <a:rPr lang="en-US" sz="1750" dirty="0">
                <a:solidFill>
                  <a:srgbClr val="5B6E8C"/>
                </a:solidFill>
                <a:latin typeface="Manrope" pitchFamily="34" charset="0"/>
                <a:ea typeface="Manrope" pitchFamily="34" charset="-122"/>
                <a:cs typeface="Manrope" pitchFamily="34" charset="-120"/>
              </a:rPr>
              <a:t> النظام في البداية فوضوي، ومن خلال عمليات التنظيم الذاتي يظهر النظام. النمو ليس بالضرورة خطيًا أو هرميًا بشكل صارم في البداية، لكنه يتنظم مع مرور الوقت.</a:t>
            </a:r>
            <a:endParaRPr lang="en-US" sz="1750" dirty="0"/>
          </a:p>
        </p:txBody>
      </p:sp>
      <p:sp>
        <p:nvSpPr>
          <p:cNvPr id="6" name="Text 4"/>
          <p:cNvSpPr/>
          <p:nvPr/>
        </p:nvSpPr>
        <p:spPr>
          <a:xfrm>
            <a:off x="793790" y="5359241"/>
            <a:ext cx="13042821" cy="725805"/>
          </a:xfrm>
          <a:prstGeom prst="rect">
            <a:avLst/>
          </a:prstGeom>
          <a:noFill/>
          <a:ln/>
        </p:spPr>
        <p:txBody>
          <a:bodyPr wrap="squar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تعكس هاتان المقاربتان وجهات نظر مختلفة حول كيفية نمو العقل والدماغ واكتساب القدرات المعرفية: يركز بياجيه على تقدم خطوة بخطوة، بينما يبرز بودن مرونة أكبر وقابلية للتكيف داخل نظام منظم ذاتيًا</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9016603" y="3168134"/>
            <a:ext cx="4820007" cy="602456"/>
          </a:xfrm>
          <a:prstGeom prst="rect">
            <a:avLst/>
          </a:prstGeom>
          <a:noFill/>
          <a:ln/>
        </p:spPr>
        <p:txBody>
          <a:bodyPr wrap="none" lIns="0" tIns="0" rIns="0" bIns="0" rtlCol="0" anchor="t"/>
          <a:lstStyle/>
          <a:p>
            <a:pPr marL="0" indent="0" algn="r" rtl="1">
              <a:lnSpc>
                <a:spcPts val="4700"/>
              </a:lnSpc>
              <a:buNone/>
            </a:pPr>
            <a:r>
              <a:rPr lang="en-US" sz="3750" dirty="0">
                <a:solidFill>
                  <a:srgbClr val="5B6E8C"/>
                </a:solidFill>
                <a:latin typeface="Alexandria Medium" pitchFamily="34" charset="0"/>
                <a:ea typeface="Alexandria Medium" pitchFamily="34" charset="-122"/>
                <a:cs typeface="Alexandria Medium" pitchFamily="34" charset="-120"/>
              </a:rPr>
              <a:t>نماذج؟ لماذا ؟</a:t>
            </a:r>
            <a:endParaRPr lang="en-US" sz="3750" dirty="0"/>
          </a:p>
        </p:txBody>
      </p:sp>
      <p:sp>
        <p:nvSpPr>
          <p:cNvPr id="4" name="Text 1"/>
          <p:cNvSpPr/>
          <p:nvPr/>
        </p:nvSpPr>
        <p:spPr>
          <a:xfrm>
            <a:off x="793790" y="4059793"/>
            <a:ext cx="13042821" cy="385524"/>
          </a:xfrm>
          <a:prstGeom prst="rect">
            <a:avLst/>
          </a:prstGeom>
          <a:noFill/>
          <a:ln/>
        </p:spPr>
        <p:txBody>
          <a:bodyPr wrap="none" lIns="0" tIns="0" rIns="0" bIns="0" rtlCol="0" anchor="t"/>
          <a:lstStyle/>
          <a:p>
            <a:pPr marL="342900" indent="-342900" algn="r" rtl="1">
              <a:lnSpc>
                <a:spcPts val="2400"/>
              </a:lnSpc>
              <a:buSzPct val="100000"/>
              <a:buChar char="•"/>
            </a:pPr>
            <a:r>
              <a:rPr lang="en-US" sz="1500" dirty="0">
                <a:solidFill>
                  <a:srgbClr val="5B6E8C"/>
                </a:solidFill>
                <a:latin typeface="Manrope" pitchFamily="34" charset="0"/>
                <a:ea typeface="Manrope" pitchFamily="34" charset="-122"/>
                <a:cs typeface="Manrope" pitchFamily="34" charset="-120"/>
              </a:rPr>
              <a:t>ريتشاردسون (1998) يبدأ بعرض التوجهات الكلاسيكية الأربعة: الفطرية، الترابطية، البنائية، النماذج الاجتماعية-المعرفية.</a:t>
            </a:r>
            <a:endParaRPr lang="en-US" sz="1500" dirty="0"/>
          </a:p>
        </p:txBody>
      </p:sp>
      <p:sp>
        <p:nvSpPr>
          <p:cNvPr id="5" name="Text 2"/>
          <p:cNvSpPr/>
          <p:nvPr/>
        </p:nvSpPr>
        <p:spPr>
          <a:xfrm>
            <a:off x="793790" y="4662130"/>
            <a:ext cx="13042821" cy="385524"/>
          </a:xfrm>
          <a:prstGeom prst="rect">
            <a:avLst/>
          </a:prstGeom>
          <a:noFill/>
          <a:ln/>
        </p:spPr>
        <p:txBody>
          <a:bodyPr wrap="none" lIns="0" tIns="0" rIns="0" bIns="0" rtlCol="0" anchor="t"/>
          <a:lstStyle/>
          <a:p>
            <a:pPr marL="0" indent="0" algn="r">
              <a:lnSpc>
                <a:spcPts val="3000"/>
              </a:lnSpc>
              <a:buNone/>
            </a:pPr>
            <a:endParaRPr lang="en-US" sz="1850" dirty="0"/>
          </a:p>
        </p:txBody>
      </p:sp>
      <p:sp>
        <p:nvSpPr>
          <p:cNvPr id="6" name="Text 3"/>
          <p:cNvSpPr/>
          <p:nvPr/>
        </p:nvSpPr>
        <p:spPr>
          <a:xfrm>
            <a:off x="793790" y="5264467"/>
            <a:ext cx="13042821" cy="385524"/>
          </a:xfrm>
          <a:prstGeom prst="rect">
            <a:avLst/>
          </a:prstGeom>
          <a:noFill/>
          <a:ln/>
        </p:spPr>
        <p:txBody>
          <a:bodyPr wrap="none" lIns="0" tIns="0" rIns="0" bIns="0" rtlCol="0" anchor="t"/>
          <a:lstStyle/>
          <a:p>
            <a:pPr marL="342900" indent="-342900" algn="r" rtl="1">
              <a:lnSpc>
                <a:spcPts val="2400"/>
              </a:lnSpc>
              <a:buSzPct val="100000"/>
              <a:buChar char="•"/>
            </a:pPr>
            <a:r>
              <a:rPr lang="en-US" sz="1500" dirty="0">
                <a:solidFill>
                  <a:srgbClr val="5B6E8C"/>
                </a:solidFill>
                <a:latin typeface="Manrope" pitchFamily="34" charset="0"/>
                <a:ea typeface="Manrope" pitchFamily="34" charset="-122"/>
                <a:cs typeface="Manrope" pitchFamily="34" charset="-120"/>
              </a:rPr>
              <a:t>المناهج الجديدة (النماذج المختلطة، الاتصالية، الأنظمة الديناميكية، الهياكل الفائقة، إلخ).</a:t>
            </a:r>
            <a:endParaRPr lang="en-US" sz="1500" dirty="0"/>
          </a:p>
        </p:txBody>
      </p:sp>
      <p:sp>
        <p:nvSpPr>
          <p:cNvPr id="7" name="Text 4"/>
          <p:cNvSpPr/>
          <p:nvPr/>
        </p:nvSpPr>
        <p:spPr>
          <a:xfrm>
            <a:off x="793790" y="6040279"/>
            <a:ext cx="9934694" cy="385524"/>
          </a:xfrm>
          <a:prstGeom prst="rect">
            <a:avLst/>
          </a:prstGeom>
          <a:noFill/>
          <a:ln/>
        </p:spPr>
        <p:txBody>
          <a:bodyPr wrap="none" lIns="0" tIns="0" rIns="0" bIns="0" rtlCol="0" anchor="t"/>
          <a:lstStyle/>
          <a:p>
            <a:pPr marL="0" indent="0" algn="r">
              <a:lnSpc>
                <a:spcPts val="3000"/>
              </a:lnSpc>
              <a:buNone/>
            </a:pPr>
            <a:endParaRPr lang="en-US" sz="1850" dirty="0"/>
          </a:p>
        </p:txBody>
      </p:sp>
      <p:sp>
        <p:nvSpPr>
          <p:cNvPr id="8" name="Text 5"/>
          <p:cNvSpPr/>
          <p:nvPr/>
        </p:nvSpPr>
        <p:spPr>
          <a:xfrm>
            <a:off x="11206401" y="6040279"/>
            <a:ext cx="2637711" cy="308372"/>
          </a:xfrm>
          <a:prstGeom prst="rect">
            <a:avLst/>
          </a:prstGeom>
          <a:noFill/>
          <a:ln/>
        </p:spPr>
        <p:txBody>
          <a:bodyPr wrap="none" lIns="0" tIns="0" rIns="0" bIns="0" rtlCol="0" anchor="t"/>
          <a:lstStyle/>
          <a:p>
            <a:pPr marL="0" indent="0" algn="r">
              <a:lnSpc>
                <a:spcPts val="2400"/>
              </a:lnSpc>
              <a:buNone/>
            </a:pPr>
            <a:endParaRPr lang="en-US" sz="1500" dirty="0"/>
          </a:p>
        </p:txBody>
      </p:sp>
      <p:sp>
        <p:nvSpPr>
          <p:cNvPr id="9" name="Text 6"/>
          <p:cNvSpPr/>
          <p:nvPr/>
        </p:nvSpPr>
        <p:spPr>
          <a:xfrm>
            <a:off x="793790" y="6989564"/>
            <a:ext cx="11015782" cy="308372"/>
          </a:xfrm>
          <a:prstGeom prst="rect">
            <a:avLst/>
          </a:prstGeom>
          <a:noFill/>
          <a:ln/>
        </p:spPr>
        <p:txBody>
          <a:bodyPr wrap="none" lIns="0" tIns="0" rIns="0" bIns="0" rtlCol="0" anchor="t"/>
          <a:lstStyle/>
          <a:p>
            <a:pPr marL="0" indent="0" algn="r">
              <a:lnSpc>
                <a:spcPts val="2400"/>
              </a:lnSpc>
              <a:buNone/>
            </a:pPr>
            <a:endParaRPr lang="en-US" sz="1500" dirty="0"/>
          </a:p>
        </p:txBody>
      </p:sp>
      <p:sp>
        <p:nvSpPr>
          <p:cNvPr id="10" name="Text 7"/>
          <p:cNvSpPr/>
          <p:nvPr/>
        </p:nvSpPr>
        <p:spPr>
          <a:xfrm>
            <a:off x="12287488" y="6989564"/>
            <a:ext cx="1556623" cy="308372"/>
          </a:xfrm>
          <a:prstGeom prst="rect">
            <a:avLst/>
          </a:prstGeom>
          <a:noFill/>
          <a:ln/>
        </p:spPr>
        <p:txBody>
          <a:bodyPr wrap="none" lIns="0" tIns="0" rIns="0" bIns="0" rtlCol="0" anchor="t"/>
          <a:lstStyle/>
          <a:p>
            <a:pPr marL="0" indent="0" algn="r">
              <a:lnSpc>
                <a:spcPts val="2400"/>
              </a:lnSpc>
              <a:buNone/>
            </a:pP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58666" y="596146"/>
            <a:ext cx="13113068" cy="1219438"/>
          </a:xfrm>
          <a:prstGeom prst="rect">
            <a:avLst/>
          </a:prstGeom>
          <a:noFill/>
          <a:ln/>
        </p:spPr>
        <p:txBody>
          <a:bodyPr wrap="square" lIns="0" tIns="0" rIns="0" bIns="0" rtlCol="0" anchor="t"/>
          <a:lstStyle/>
          <a:p>
            <a:pPr marL="0" indent="0" algn="r" rtl="1">
              <a:lnSpc>
                <a:spcPts val="4800"/>
              </a:lnSpc>
              <a:buNone/>
            </a:pPr>
            <a:r>
              <a:rPr lang="en-US" sz="3800" dirty="0">
                <a:solidFill>
                  <a:srgbClr val="5B6E8C"/>
                </a:solidFill>
                <a:latin typeface="Alexandria Medium" pitchFamily="34" charset="0"/>
                <a:ea typeface="Alexandria Medium" pitchFamily="34" charset="-122"/>
                <a:cs typeface="Alexandria Medium" pitchFamily="34" charset="-120"/>
              </a:rPr>
              <a:t>حجج </a:t>
            </a:r>
            <a:r>
              <a:rPr lang="en-US" sz="3800" b="1" dirty="0">
                <a:solidFill>
                  <a:srgbClr val="5B6E8C"/>
                </a:solidFill>
                <a:latin typeface="Alexandria Medium" pitchFamily="34" charset="0"/>
                <a:ea typeface="Alexandria Medium" pitchFamily="34" charset="-122"/>
                <a:cs typeface="Alexandria Medium" pitchFamily="34" charset="-120"/>
              </a:rPr>
              <a:t>المقاربة الاجتماعية-الثقافيةالمقاربة الاجتماعية-الثقافية</a:t>
            </a:r>
            <a:endParaRPr lang="en-US" sz="3800" dirty="0"/>
          </a:p>
        </p:txBody>
      </p:sp>
      <p:sp>
        <p:nvSpPr>
          <p:cNvPr id="3" name="Text 1"/>
          <p:cNvSpPr/>
          <p:nvPr/>
        </p:nvSpPr>
        <p:spPr>
          <a:xfrm>
            <a:off x="758666" y="2205752"/>
            <a:ext cx="13113068" cy="312182"/>
          </a:xfrm>
          <a:prstGeom prst="rect">
            <a:avLst/>
          </a:prstGeom>
          <a:noFill/>
          <a:ln/>
        </p:spPr>
        <p:txBody>
          <a:bodyPr wrap="none" lIns="0" tIns="0" rIns="0" bIns="0" rtlCol="0" anchor="t"/>
          <a:lstStyle/>
          <a:p>
            <a:pPr marL="0" indent="0" algn="r">
              <a:lnSpc>
                <a:spcPts val="2450"/>
              </a:lnSpc>
              <a:buNone/>
            </a:pPr>
            <a:endParaRPr lang="en-US" sz="1500" dirty="0"/>
          </a:p>
        </p:txBody>
      </p:sp>
      <p:sp>
        <p:nvSpPr>
          <p:cNvPr id="4" name="Text 2"/>
          <p:cNvSpPr/>
          <p:nvPr/>
        </p:nvSpPr>
        <p:spPr>
          <a:xfrm>
            <a:off x="758666" y="2737366"/>
            <a:ext cx="13113068" cy="312182"/>
          </a:xfrm>
          <a:prstGeom prst="rect">
            <a:avLst/>
          </a:prstGeom>
          <a:noFill/>
          <a:ln/>
        </p:spPr>
        <p:txBody>
          <a:bodyPr wrap="none" lIns="0" tIns="0" rIns="0" bIns="0" rtlCol="0" anchor="t"/>
          <a:lstStyle/>
          <a:p>
            <a:pPr marL="342900" indent="-342900" algn="r" rtl="1">
              <a:lnSpc>
                <a:spcPts val="2450"/>
              </a:lnSpc>
              <a:buSzPct val="100000"/>
              <a:buChar char="•"/>
            </a:pPr>
            <a:r>
              <a:rPr lang="en-US" sz="1500" dirty="0">
                <a:solidFill>
                  <a:srgbClr val="5B6E8C"/>
                </a:solidFill>
                <a:latin typeface="Manrope" pitchFamily="34" charset="0"/>
                <a:ea typeface="Manrope" pitchFamily="34" charset="-122"/>
                <a:cs typeface="Manrope" pitchFamily="34" charset="-120"/>
              </a:rPr>
              <a:t>التفاعل الاجتماعي بين البالغين والأطفال يوجه النمو، ومفهوم "المنطقة القريبة من النمو" </a:t>
            </a:r>
            <a:endParaRPr lang="en-US" sz="1500" dirty="0"/>
          </a:p>
        </p:txBody>
      </p:sp>
      <p:sp>
        <p:nvSpPr>
          <p:cNvPr id="5" name="Text 3"/>
          <p:cNvSpPr/>
          <p:nvPr/>
        </p:nvSpPr>
        <p:spPr>
          <a:xfrm>
            <a:off x="758666" y="3117771"/>
            <a:ext cx="13113068" cy="312182"/>
          </a:xfrm>
          <a:prstGeom prst="rect">
            <a:avLst/>
          </a:prstGeom>
          <a:noFill/>
          <a:ln/>
        </p:spPr>
        <p:txBody>
          <a:bodyPr wrap="none" lIns="0" tIns="0" rIns="0" bIns="0" rtlCol="0" anchor="t"/>
          <a:lstStyle/>
          <a:p>
            <a:pPr marL="342900" indent="-342900" algn="r" rtl="1">
              <a:lnSpc>
                <a:spcPts val="2450"/>
              </a:lnSpc>
              <a:buSzPct val="100000"/>
              <a:buChar char="•"/>
            </a:pPr>
            <a:r>
              <a:rPr lang="en-US" sz="1500" dirty="0">
                <a:solidFill>
                  <a:srgbClr val="5B6E8C"/>
                </a:solidFill>
                <a:latin typeface="Manrope" pitchFamily="34" charset="0"/>
                <a:ea typeface="Manrope" pitchFamily="34" charset="-122"/>
                <a:cs typeface="Manrope" pitchFamily="34" charset="-120"/>
              </a:rPr>
              <a:t>يهتم بالاختلافات الثقافية وتطورات مختلفة. </a:t>
            </a:r>
            <a:endParaRPr lang="en-US" sz="1500" dirty="0"/>
          </a:p>
        </p:txBody>
      </p:sp>
      <p:sp>
        <p:nvSpPr>
          <p:cNvPr id="6" name="Text 4"/>
          <p:cNvSpPr/>
          <p:nvPr/>
        </p:nvSpPr>
        <p:spPr>
          <a:xfrm>
            <a:off x="758666" y="3824883"/>
            <a:ext cx="5231368" cy="312182"/>
          </a:xfrm>
          <a:prstGeom prst="rect">
            <a:avLst/>
          </a:prstGeom>
          <a:noFill/>
          <a:ln/>
        </p:spPr>
        <p:txBody>
          <a:bodyPr wrap="none" lIns="0" tIns="0" rIns="0" bIns="0" rtlCol="0" anchor="t"/>
          <a:lstStyle/>
          <a:p>
            <a:pPr marL="0" indent="0" algn="r">
              <a:lnSpc>
                <a:spcPts val="2450"/>
              </a:lnSpc>
              <a:buNone/>
            </a:pPr>
            <a:endParaRPr lang="en-US" sz="1500" dirty="0"/>
          </a:p>
        </p:txBody>
      </p:sp>
      <p:pic>
        <p:nvPicPr>
          <p:cNvPr id="7" name="Image 0" descr="preencoded.png"/>
          <p:cNvPicPr>
            <a:picLocks noChangeAspect="1"/>
          </p:cNvPicPr>
          <p:nvPr/>
        </p:nvPicPr>
        <p:blipFill>
          <a:blip r:embed="rId3"/>
          <a:stretch>
            <a:fillRect/>
          </a:stretch>
        </p:blipFill>
        <p:spPr>
          <a:xfrm>
            <a:off x="6843951" y="3868817"/>
            <a:ext cx="6665000" cy="37323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3601522" y="3043118"/>
            <a:ext cx="10235089" cy="708779"/>
          </a:xfrm>
          <a:prstGeom prst="rect">
            <a:avLst/>
          </a:prstGeom>
          <a:noFill/>
          <a:ln/>
        </p:spPr>
        <p:txBody>
          <a:bodyPr wrap="none" lIns="0" tIns="0" rIns="0" bIns="0" rtlCol="0" anchor="t"/>
          <a:lstStyle/>
          <a:p>
            <a:pPr marL="0" indent="0" algn="r" rtl="1">
              <a:lnSpc>
                <a:spcPts val="5550"/>
              </a:lnSpc>
              <a:buNone/>
            </a:pPr>
            <a:r>
              <a:rPr lang="en-US" sz="4450" b="1" dirty="0">
                <a:solidFill>
                  <a:srgbClr val="5B6E8C"/>
                </a:solidFill>
                <a:latin typeface="Alexandria Medium" pitchFamily="34" charset="0"/>
                <a:ea typeface="Alexandria Medium" pitchFamily="34" charset="-122"/>
                <a:cs typeface="Alexandria Medium" pitchFamily="34" charset="-120"/>
              </a:rPr>
              <a:t>انتقادات المقاربة الاجتماعية-الثقافية</a:t>
            </a:r>
            <a:endParaRPr lang="en-US" sz="4450" dirty="0"/>
          </a:p>
        </p:txBody>
      </p:sp>
      <p:sp>
        <p:nvSpPr>
          <p:cNvPr id="3" name="Text 1"/>
          <p:cNvSpPr/>
          <p:nvPr/>
        </p:nvSpPr>
        <p:spPr>
          <a:xfrm>
            <a:off x="793790" y="4205526"/>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4" name="Text 2"/>
          <p:cNvSpPr/>
          <p:nvPr/>
        </p:nvSpPr>
        <p:spPr>
          <a:xfrm>
            <a:off x="793790" y="4823579"/>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تحديد العوامل الخارجية للنمو، لكنها لا تزودنا بمعلومات عن العمليات الفردية. </a:t>
            </a:r>
            <a:endParaRPr lang="en-US" sz="17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5611416" y="2688788"/>
            <a:ext cx="8225195"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 نخلط كل شيء ونبدأ من جديد »</a:t>
            </a:r>
            <a:endParaRPr lang="en-US" sz="4450" dirty="0"/>
          </a:p>
        </p:txBody>
      </p:sp>
      <p:sp>
        <p:nvSpPr>
          <p:cNvPr id="3" name="Text 1"/>
          <p:cNvSpPr/>
          <p:nvPr/>
        </p:nvSpPr>
        <p:spPr>
          <a:xfrm>
            <a:off x="793790" y="3851196"/>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نحن ملزمون بأن نكون ناتيفيين لأنه لا شيء يأتي من لا شيء.</a:t>
            </a:r>
            <a:endParaRPr lang="en-US" sz="1750" dirty="0"/>
          </a:p>
        </p:txBody>
      </p:sp>
      <p:sp>
        <p:nvSpPr>
          <p:cNvPr id="4" name="Text 2"/>
          <p:cNvSpPr/>
          <p:nvPr/>
        </p:nvSpPr>
        <p:spPr>
          <a:xfrm>
            <a:off x="793790" y="4293394"/>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نحن ملزمون بأن نكون ارتباطين لأنه من النادر النجاح من المحاولة الأولى.</a:t>
            </a:r>
            <a:endParaRPr lang="en-US" sz="1750" dirty="0"/>
          </a:p>
        </p:txBody>
      </p:sp>
      <p:sp>
        <p:nvSpPr>
          <p:cNvPr id="5" name="Text 3"/>
          <p:cNvSpPr/>
          <p:nvPr/>
        </p:nvSpPr>
        <p:spPr>
          <a:xfrm>
            <a:off x="793790" y="4735592"/>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نحن ملزمون بأن نكون بنائيين لأن الطفل في حالة تكيف نشيط باستمرار مع متطلبات بيئته إلى جانب التعلم التجريبي.</a:t>
            </a:r>
            <a:endParaRPr lang="en-US" sz="1750" dirty="0"/>
          </a:p>
        </p:txBody>
      </p:sp>
      <p:sp>
        <p:nvSpPr>
          <p:cNvPr id="6" name="Text 4"/>
          <p:cNvSpPr/>
          <p:nvPr/>
        </p:nvSpPr>
        <p:spPr>
          <a:xfrm>
            <a:off x="793790" y="5177790"/>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ونحن ملزمون بأن نكون اجتماعيين ثقافيين لأنه بدون توجيه وبدون عرض اجتماعي، لا يوجد نمو.</a:t>
            </a:r>
            <a:endParaRPr lang="en-US" sz="17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3790" y="166580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a:t>
            </a:r>
            <a:endParaRPr lang="en-US" sz="4450" dirty="0"/>
          </a:p>
        </p:txBody>
      </p:sp>
      <p:sp>
        <p:nvSpPr>
          <p:cNvPr id="3" name="Text 1"/>
          <p:cNvSpPr/>
          <p:nvPr/>
        </p:nvSpPr>
        <p:spPr>
          <a:xfrm>
            <a:off x="793790" y="2465308"/>
            <a:ext cx="6423065" cy="566976"/>
          </a:xfrm>
          <a:prstGeom prst="rect">
            <a:avLst/>
          </a:prstGeom>
          <a:noFill/>
          <a:ln/>
        </p:spPr>
        <p:txBody>
          <a:bodyPr wrap="none" lIns="0" tIns="0" rIns="0" bIns="0" rtlCol="0" anchor="t"/>
          <a:lstStyle/>
          <a:p>
            <a:pPr marL="0" indent="0" algn="l">
              <a:lnSpc>
                <a:spcPts val="4450"/>
              </a:lnSpc>
              <a:buNone/>
            </a:pPr>
            <a:r>
              <a:rPr lang="en-US" sz="3550" b="1" dirty="0">
                <a:solidFill>
                  <a:srgbClr val="5B6E8C"/>
                </a:solidFill>
                <a:latin typeface="Alexandria Medium" pitchFamily="34" charset="0"/>
                <a:ea typeface="Alexandria Medium" pitchFamily="34" charset="-122"/>
                <a:cs typeface="Alexandria Medium" pitchFamily="34" charset="-120"/>
              </a:rPr>
              <a:t>Do you have any questions?</a:t>
            </a:r>
            <a:endParaRPr lang="en-US" sz="3550" dirty="0"/>
          </a:p>
        </p:txBody>
      </p:sp>
      <p:sp>
        <p:nvSpPr>
          <p:cNvPr id="4" name="Text 2"/>
          <p:cNvSpPr/>
          <p:nvPr/>
        </p:nvSpPr>
        <p:spPr>
          <a:xfrm>
            <a:off x="793790" y="312300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a:t>
            </a:r>
            <a:endParaRPr lang="en-US" sz="4450" dirty="0"/>
          </a:p>
        </p:txBody>
      </p:sp>
      <p:pic>
        <p:nvPicPr>
          <p:cNvPr id="5" name="Image 0" descr="preencoded.png"/>
          <p:cNvPicPr>
            <a:picLocks noChangeAspect="1"/>
          </p:cNvPicPr>
          <p:nvPr/>
        </p:nvPicPr>
        <p:blipFill>
          <a:blip r:embed="rId3"/>
          <a:stretch>
            <a:fillRect/>
          </a:stretch>
        </p:blipFill>
        <p:spPr>
          <a:xfrm>
            <a:off x="793790" y="4171950"/>
            <a:ext cx="6507123" cy="23917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166021" y="1932146"/>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في البداية …..</a:t>
            </a:r>
            <a:endParaRPr lang="en-US" sz="4450" dirty="0"/>
          </a:p>
        </p:txBody>
      </p:sp>
      <p:sp>
        <p:nvSpPr>
          <p:cNvPr id="3" name="Text 1"/>
          <p:cNvSpPr/>
          <p:nvPr/>
        </p:nvSpPr>
        <p:spPr>
          <a:xfrm>
            <a:off x="793790" y="3094553"/>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4" name="Text 2"/>
          <p:cNvSpPr/>
          <p:nvPr/>
        </p:nvSpPr>
        <p:spPr>
          <a:xfrm>
            <a:off x="793790" y="3712607"/>
            <a:ext cx="13042821" cy="453509"/>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لا يمكننا الهروب من النموذج الناتيفي لأن لا شيء يولد من عدم،</a:t>
            </a:r>
            <a:endParaRPr lang="en-US" sz="1750" dirty="0"/>
          </a:p>
        </p:txBody>
      </p:sp>
      <p:sp>
        <p:nvSpPr>
          <p:cNvPr id="5" name="Text 3"/>
          <p:cNvSpPr/>
          <p:nvPr/>
        </p:nvSpPr>
        <p:spPr>
          <a:xfrm>
            <a:off x="793790" y="4245412"/>
            <a:ext cx="13042821" cy="453509"/>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ولا من  النموذج الارتباطي لأنه نادر أن تنجح من المحاولة الأولى،</a:t>
            </a:r>
            <a:endParaRPr lang="en-US" sz="1750" dirty="0"/>
          </a:p>
        </p:txBody>
      </p:sp>
      <p:sp>
        <p:nvSpPr>
          <p:cNvPr id="6" name="Text 4"/>
          <p:cNvSpPr/>
          <p:nvPr/>
        </p:nvSpPr>
        <p:spPr>
          <a:xfrm>
            <a:off x="793790" y="4778216"/>
            <a:ext cx="13042821" cy="453509"/>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ولا من النموذج  البنائي لأن الطفل مُجبر على التكيف باستمرار لفهم الأمور،</a:t>
            </a:r>
            <a:endParaRPr lang="en-US" sz="1750" dirty="0"/>
          </a:p>
        </p:txBody>
      </p:sp>
      <p:sp>
        <p:nvSpPr>
          <p:cNvPr id="7" name="Text 5"/>
          <p:cNvSpPr/>
          <p:nvPr/>
        </p:nvSpPr>
        <p:spPr>
          <a:xfrm>
            <a:off x="793790" y="5311021"/>
            <a:ext cx="13042821" cy="453509"/>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ولا من النموذج الاجتماعي-ثقافي لأنه بدون عروض اجتماعية، او توجيهات اجتماعية، لا يوجد نمو.</a:t>
            </a:r>
            <a:endParaRPr lang="en-US" sz="1750" dirty="0"/>
          </a:p>
        </p:txBody>
      </p:sp>
      <p:sp>
        <p:nvSpPr>
          <p:cNvPr id="8" name="Text 6"/>
          <p:cNvSpPr/>
          <p:nvPr/>
        </p:nvSpPr>
        <p:spPr>
          <a:xfrm>
            <a:off x="793790" y="5843826"/>
            <a:ext cx="13042821" cy="453509"/>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لذا، يجب علينا دمج وتجاوز هذه المناهج، ولكن كيف؟</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219230" y="1362194"/>
            <a:ext cx="7617381"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النماذج في علم النفس النمو </a:t>
            </a:r>
            <a:endParaRPr lang="en-US" sz="4450" dirty="0"/>
          </a:p>
        </p:txBody>
      </p:sp>
      <p:sp>
        <p:nvSpPr>
          <p:cNvPr id="3" name="Text 1"/>
          <p:cNvSpPr/>
          <p:nvPr/>
        </p:nvSpPr>
        <p:spPr>
          <a:xfrm>
            <a:off x="793790" y="2524601"/>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نموذج النمائي هو أداة مفاهيمية تُستخدم لتمثيل وتحليل الجوانب المختلفة لتطور الإنسان. يظهر بعدة أشكال:</a:t>
            </a:r>
            <a:endParaRPr lang="en-US" sz="1750" dirty="0"/>
          </a:p>
        </p:txBody>
      </p:sp>
      <p:sp>
        <p:nvSpPr>
          <p:cNvPr id="4" name="Text 2"/>
          <p:cNvSpPr/>
          <p:nvPr/>
        </p:nvSpPr>
        <p:spPr>
          <a:xfrm>
            <a:off x="793790" y="2966799"/>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التمثيل:</a:t>
            </a:r>
            <a:endParaRPr lang="en-US" sz="1750" dirty="0"/>
          </a:p>
        </p:txBody>
      </p:sp>
      <p:sp>
        <p:nvSpPr>
          <p:cNvPr id="5" name="Text 3"/>
          <p:cNvSpPr/>
          <p:nvPr/>
        </p:nvSpPr>
        <p:spPr>
          <a:xfrm>
            <a:off x="793790" y="340899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خطابي:</a:t>
            </a:r>
            <a:r>
              <a:rPr lang="en-US" sz="1750" dirty="0">
                <a:solidFill>
                  <a:srgbClr val="5B6E8C"/>
                </a:solidFill>
                <a:latin typeface="Manrope" pitchFamily="34" charset="0"/>
                <a:ea typeface="Manrope" pitchFamily="34" charset="-122"/>
                <a:cs typeface="Manrope" pitchFamily="34" charset="-120"/>
              </a:rPr>
              <a:t> يُعبر عنه بالكلمات والنظريات.</a:t>
            </a:r>
            <a:endParaRPr lang="en-US" sz="1750" dirty="0"/>
          </a:p>
        </p:txBody>
      </p:sp>
      <p:sp>
        <p:nvSpPr>
          <p:cNvPr id="6" name="Text 4"/>
          <p:cNvSpPr/>
          <p:nvPr/>
        </p:nvSpPr>
        <p:spPr>
          <a:xfrm>
            <a:off x="793790" y="3851196"/>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صوري:</a:t>
            </a:r>
            <a:r>
              <a:rPr lang="en-US" sz="1750" dirty="0">
                <a:solidFill>
                  <a:srgbClr val="5B6E8C"/>
                </a:solidFill>
                <a:latin typeface="Manrope" pitchFamily="34" charset="0"/>
                <a:ea typeface="Manrope" pitchFamily="34" charset="-122"/>
                <a:cs typeface="Manrope" pitchFamily="34" charset="-120"/>
              </a:rPr>
              <a:t> استخدام المخططات والرسوم البيانية لتوضيح العلاقات.</a:t>
            </a:r>
            <a:endParaRPr lang="en-US" sz="1750" dirty="0"/>
          </a:p>
        </p:txBody>
      </p:sp>
      <p:sp>
        <p:nvSpPr>
          <p:cNvPr id="7" name="Text 5"/>
          <p:cNvSpPr/>
          <p:nvPr/>
        </p:nvSpPr>
        <p:spPr>
          <a:xfrm>
            <a:off x="793790" y="4293394"/>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رياضي:</a:t>
            </a:r>
            <a:r>
              <a:rPr lang="en-US" sz="1750" dirty="0">
                <a:solidFill>
                  <a:srgbClr val="5B6E8C"/>
                </a:solidFill>
                <a:latin typeface="Manrope" pitchFamily="34" charset="0"/>
                <a:ea typeface="Manrope" pitchFamily="34" charset="-122"/>
                <a:cs typeface="Manrope" pitchFamily="34" charset="-120"/>
              </a:rPr>
              <a:t> يتضمن معادلات رياضية لتكميم العمليات.</a:t>
            </a:r>
            <a:endParaRPr lang="en-US" sz="1750" dirty="0"/>
          </a:p>
        </p:txBody>
      </p:sp>
      <p:sp>
        <p:nvSpPr>
          <p:cNvPr id="8" name="Text 6"/>
          <p:cNvSpPr/>
          <p:nvPr/>
        </p:nvSpPr>
        <p:spPr>
          <a:xfrm>
            <a:off x="793790" y="4735592"/>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منظم:</a:t>
            </a:r>
            <a:r>
              <a:rPr lang="en-US" sz="1750" dirty="0">
                <a:solidFill>
                  <a:srgbClr val="5B6E8C"/>
                </a:solidFill>
                <a:latin typeface="Manrope" pitchFamily="34" charset="0"/>
                <a:ea typeface="Manrope" pitchFamily="34" charset="-122"/>
                <a:cs typeface="Manrope" pitchFamily="34" charset="-120"/>
              </a:rPr>
              <a:t> تنظيم منهجي للأفكار والمفاهيم.</a:t>
            </a:r>
            <a:endParaRPr lang="en-US" sz="1750" dirty="0"/>
          </a:p>
        </p:txBody>
      </p:sp>
      <p:sp>
        <p:nvSpPr>
          <p:cNvPr id="9" name="Text 7"/>
          <p:cNvSpPr/>
          <p:nvPr/>
        </p:nvSpPr>
        <p:spPr>
          <a:xfrm>
            <a:off x="793790" y="5177790"/>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عناصر النمائية:</a:t>
            </a:r>
            <a:endParaRPr lang="en-US" sz="1750" dirty="0"/>
          </a:p>
        </p:txBody>
      </p:sp>
      <p:sp>
        <p:nvSpPr>
          <p:cNvPr id="10" name="Text 8"/>
          <p:cNvSpPr/>
          <p:nvPr/>
        </p:nvSpPr>
        <p:spPr>
          <a:xfrm>
            <a:off x="793790" y="5619988"/>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العمليات:</a:t>
            </a:r>
            <a:r>
              <a:rPr lang="en-US" sz="1750" dirty="0">
                <a:solidFill>
                  <a:srgbClr val="5B6E8C"/>
                </a:solidFill>
                <a:latin typeface="Manrope" pitchFamily="34" charset="0"/>
                <a:ea typeface="Manrope" pitchFamily="34" charset="-122"/>
                <a:cs typeface="Manrope" pitchFamily="34" charset="-120"/>
              </a:rPr>
              <a:t> التغيرات والتطورات في قدرات وسلوكيات الأفراد (النمو المعرفي، العاطفي، الاجتماعي).</a:t>
            </a:r>
            <a:endParaRPr lang="en-US" sz="1750" dirty="0"/>
          </a:p>
        </p:txBody>
      </p:sp>
      <p:sp>
        <p:nvSpPr>
          <p:cNvPr id="11" name="Text 9"/>
          <p:cNvSpPr/>
          <p:nvPr/>
        </p:nvSpPr>
        <p:spPr>
          <a:xfrm>
            <a:off x="793790" y="6062186"/>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الآليات:</a:t>
            </a:r>
            <a:r>
              <a:rPr lang="en-US" sz="1750" dirty="0">
                <a:solidFill>
                  <a:srgbClr val="5B6E8C"/>
                </a:solidFill>
                <a:latin typeface="Manrope" pitchFamily="34" charset="0"/>
                <a:ea typeface="Manrope" pitchFamily="34" charset="-122"/>
                <a:cs typeface="Manrope" pitchFamily="34" charset="-120"/>
              </a:rPr>
              <a:t> العوامل الكامنة التي تفسر كيفية حدوث التغيرات (مثل الذاكرة، التعلم، التفاعلات الاجتماعية).</a:t>
            </a:r>
            <a:endParaRPr lang="en-US" sz="1750" dirty="0"/>
          </a:p>
        </p:txBody>
      </p:sp>
      <p:sp>
        <p:nvSpPr>
          <p:cNvPr id="12" name="Text 10"/>
          <p:cNvSpPr/>
          <p:nvPr/>
        </p:nvSpPr>
        <p:spPr>
          <a:xfrm>
            <a:off x="793790" y="6504384"/>
            <a:ext cx="13042821" cy="362903"/>
          </a:xfrm>
          <a:prstGeom prst="rect">
            <a:avLst/>
          </a:prstGeom>
          <a:noFill/>
          <a:ln/>
        </p:spPr>
        <p:txBody>
          <a:bodyPr wrap="non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المحددات:</a:t>
            </a:r>
            <a:r>
              <a:rPr lang="en-US" sz="1750" dirty="0">
                <a:solidFill>
                  <a:srgbClr val="5B6E8C"/>
                </a:solidFill>
                <a:latin typeface="Manrope" pitchFamily="34" charset="0"/>
                <a:ea typeface="Manrope" pitchFamily="34" charset="-122"/>
                <a:cs typeface="Manrope" pitchFamily="34" charset="-120"/>
              </a:rPr>
              <a:t> العوامل التي تؤثر في العمليات والآليات، والتي يمكن أن تكون فطرية أو بيئية أو اجتماعية-ثقافية.</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5098" y="616863"/>
            <a:ext cx="5235178" cy="595908"/>
          </a:xfrm>
          <a:prstGeom prst="rect">
            <a:avLst/>
          </a:prstGeom>
          <a:noFill/>
          <a:ln/>
        </p:spPr>
        <p:txBody>
          <a:bodyPr wrap="none" lIns="0" tIns="0" rIns="0" bIns="0" rtlCol="0" anchor="t"/>
          <a:lstStyle/>
          <a:p>
            <a:pPr marL="0" indent="0" algn="l">
              <a:lnSpc>
                <a:spcPts val="4650"/>
              </a:lnSpc>
              <a:buNone/>
            </a:pPr>
            <a:r>
              <a:rPr lang="en-US" sz="3750" dirty="0">
                <a:solidFill>
                  <a:srgbClr val="5B6E8C"/>
                </a:solidFill>
                <a:latin typeface="Alexandria Medium" pitchFamily="34" charset="0"/>
                <a:ea typeface="Alexandria Medium" pitchFamily="34" charset="-122"/>
                <a:cs typeface="Alexandria Medium" pitchFamily="34" charset="-120"/>
              </a:rPr>
              <a:t>Lehalle &amp; Mellier, 2013</a:t>
            </a:r>
            <a:endParaRPr lang="en-US" sz="3750" dirty="0"/>
          </a:p>
        </p:txBody>
      </p:sp>
      <p:sp>
        <p:nvSpPr>
          <p:cNvPr id="3" name="Text 1"/>
          <p:cNvSpPr/>
          <p:nvPr/>
        </p:nvSpPr>
        <p:spPr>
          <a:xfrm>
            <a:off x="785098" y="1594128"/>
            <a:ext cx="13060204" cy="305157"/>
          </a:xfrm>
          <a:prstGeom prst="rect">
            <a:avLst/>
          </a:prstGeom>
          <a:noFill/>
          <a:ln/>
        </p:spPr>
        <p:txBody>
          <a:bodyPr wrap="none" lIns="0" tIns="0" rIns="0" bIns="0" rtlCol="0" anchor="t"/>
          <a:lstStyle/>
          <a:p>
            <a:pPr marL="0" indent="0" algn="l">
              <a:lnSpc>
                <a:spcPts val="2400"/>
              </a:lnSpc>
              <a:buNone/>
            </a:pPr>
            <a:endParaRPr lang="en-US" sz="1500" dirty="0"/>
          </a:p>
        </p:txBody>
      </p:sp>
      <p:sp>
        <p:nvSpPr>
          <p:cNvPr id="4" name="Text 2"/>
          <p:cNvSpPr/>
          <p:nvPr/>
        </p:nvSpPr>
        <p:spPr>
          <a:xfrm>
            <a:off x="785098" y="2185273"/>
            <a:ext cx="13060204" cy="1072277"/>
          </a:xfrm>
          <a:prstGeom prst="rect">
            <a:avLst/>
          </a:prstGeom>
          <a:noFill/>
          <a:ln/>
        </p:spPr>
        <p:txBody>
          <a:bodyPr wrap="square" lIns="0" tIns="0" rIns="0" bIns="0" rtlCol="0" anchor="t"/>
          <a:lstStyle/>
          <a:p>
            <a:pPr marL="0" indent="0" algn="r" rtl="1">
              <a:lnSpc>
                <a:spcPts val="2800"/>
              </a:lnSpc>
              <a:buNone/>
            </a:pPr>
            <a:r>
              <a:rPr lang="en-US" sz="2250" b="1" dirty="0">
                <a:solidFill>
                  <a:srgbClr val="5B6E8C"/>
                </a:solidFill>
                <a:latin typeface="Alexandria Medium" pitchFamily="34" charset="0"/>
                <a:ea typeface="Alexandria Medium" pitchFamily="34" charset="-122"/>
                <a:cs typeface="Alexandria Medium" pitchFamily="34" charset="-120"/>
              </a:rPr>
              <a:t>العمليات</a:t>
            </a:r>
            <a:r>
              <a:rPr lang="en-US" sz="2250" dirty="0">
                <a:solidFill>
                  <a:srgbClr val="5B6E8C"/>
                </a:solidFill>
                <a:latin typeface="Alexandria Medium" pitchFamily="34" charset="0"/>
                <a:ea typeface="Alexandria Medium" pitchFamily="34" charset="-122"/>
                <a:cs typeface="Alexandria Medium" pitchFamily="34" charset="-120"/>
              </a:rPr>
              <a:t>: تشير هنا إلى الطريقة التي يتطور بها النمو، وتُوصف من خلال نماذج إما نوعية (تغيير في الطبيعة، مثل التغيرات في المهارات) أو كمية (تغيير في الكمية، مثل الطول أو سرعة الاستجابة). يمكن أن تمتد هذه العمليات على مدى فترة زمنية قصيرة أو طويلة.</a:t>
            </a:r>
            <a:endParaRPr lang="en-US" sz="2250" dirty="0"/>
          </a:p>
        </p:txBody>
      </p:sp>
      <p:sp>
        <p:nvSpPr>
          <p:cNvPr id="5" name="Text 3"/>
          <p:cNvSpPr/>
          <p:nvPr/>
        </p:nvSpPr>
        <p:spPr>
          <a:xfrm>
            <a:off x="785098" y="3715107"/>
            <a:ext cx="1563648" cy="305157"/>
          </a:xfrm>
          <a:prstGeom prst="rect">
            <a:avLst/>
          </a:prstGeom>
          <a:noFill/>
          <a:ln/>
        </p:spPr>
        <p:txBody>
          <a:bodyPr wrap="none" lIns="0" tIns="0" rIns="0" bIns="0" rtlCol="0" anchor="t"/>
          <a:lstStyle/>
          <a:p>
            <a:pPr marL="0" indent="0" algn="r">
              <a:lnSpc>
                <a:spcPts val="2400"/>
              </a:lnSpc>
              <a:buNone/>
            </a:pPr>
            <a:endParaRPr lang="en-US" sz="1500" dirty="0"/>
          </a:p>
        </p:txBody>
      </p:sp>
      <p:pic>
        <p:nvPicPr>
          <p:cNvPr id="6" name="Image 0" descr="preencoded.png"/>
          <p:cNvPicPr>
            <a:picLocks noChangeAspect="1"/>
          </p:cNvPicPr>
          <p:nvPr/>
        </p:nvPicPr>
        <p:blipFill>
          <a:blip r:embed="rId3"/>
          <a:stretch>
            <a:fillRect/>
          </a:stretch>
        </p:blipFill>
        <p:spPr>
          <a:xfrm>
            <a:off x="6151483" y="3757970"/>
            <a:ext cx="4371261" cy="36427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794986"/>
            <a:ext cx="6227683" cy="708779"/>
          </a:xfrm>
          <a:prstGeom prst="rect">
            <a:avLst/>
          </a:prstGeom>
          <a:noFill/>
          <a:ln/>
        </p:spPr>
        <p:txBody>
          <a:bodyPr wrap="none" lIns="0" tIns="0" rIns="0" bIns="0" rtlCol="0" anchor="t"/>
          <a:lstStyle/>
          <a:p>
            <a:pPr marL="0" indent="0" algn="l">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Lehalle &amp; Mellier, 2013</a:t>
            </a:r>
            <a:endParaRPr lang="en-US" sz="4450" dirty="0"/>
          </a:p>
        </p:txBody>
      </p:sp>
      <p:sp>
        <p:nvSpPr>
          <p:cNvPr id="3" name="Text 1"/>
          <p:cNvSpPr/>
          <p:nvPr/>
        </p:nvSpPr>
        <p:spPr>
          <a:xfrm>
            <a:off x="793790" y="2957393"/>
            <a:ext cx="13042821" cy="725805"/>
          </a:xfrm>
          <a:prstGeom prst="rect">
            <a:avLst/>
          </a:prstGeom>
          <a:noFill/>
          <a:ln/>
        </p:spPr>
        <p:txBody>
          <a:bodyPr wrap="square" lIns="0" tIns="0" rIns="0" bIns="0" rtlCol="0" anchor="t"/>
          <a:lstStyle/>
          <a:p>
            <a:pPr marL="342900" indent="-342900" algn="r" rtl="1">
              <a:lnSpc>
                <a:spcPts val="2850"/>
              </a:lnSpc>
              <a:buSzPct val="100000"/>
              <a:buChar char="•"/>
            </a:pPr>
            <a:r>
              <a:rPr lang="en-US" sz="1750" b="1" dirty="0">
                <a:solidFill>
                  <a:srgbClr val="5B6E8C"/>
                </a:solidFill>
                <a:latin typeface="Manrope" pitchFamily="34" charset="0"/>
                <a:ea typeface="Manrope" pitchFamily="34" charset="-122"/>
                <a:cs typeface="Manrope" pitchFamily="34" charset="-120"/>
              </a:rPr>
              <a:t>الآليات</a:t>
            </a:r>
            <a:r>
              <a:rPr lang="en-US" sz="1750" dirty="0">
                <a:solidFill>
                  <a:srgbClr val="5B6E8C"/>
                </a:solidFill>
                <a:latin typeface="Manrope" pitchFamily="34" charset="0"/>
                <a:ea typeface="Manrope" pitchFamily="34" charset="-122"/>
                <a:cs typeface="Manrope" pitchFamily="34" charset="-120"/>
              </a:rPr>
              <a:t>: هي ذات طبيعة عصبية نفسية وتؤثر على النمو منذ بداية الحياة. تفسر كيف تحدث التغيرات في النمو . يذكر النص دور </a:t>
            </a:r>
            <a:r>
              <a:rPr lang="en-US" sz="1750" b="1" dirty="0">
                <a:solidFill>
                  <a:srgbClr val="5B6E8C"/>
                </a:solidFill>
                <a:latin typeface="Manrope" pitchFamily="34" charset="0"/>
                <a:ea typeface="Manrope" pitchFamily="34" charset="-122"/>
                <a:cs typeface="Manrope" pitchFamily="34" charset="-120"/>
              </a:rPr>
              <a:t>التوازن</a:t>
            </a:r>
            <a:r>
              <a:rPr lang="en-US" sz="1750" dirty="0">
                <a:solidFill>
                  <a:srgbClr val="5B6E8C"/>
                </a:solidFill>
                <a:latin typeface="Manrope" pitchFamily="34" charset="0"/>
                <a:ea typeface="Manrope" pitchFamily="34" charset="-122"/>
                <a:cs typeface="Manrope" pitchFamily="34" charset="-120"/>
              </a:rPr>
              <a:t> عند بياجيه كمثال على الآلية. يشير التوازن عند بياجيه إلى التوازن بين </a:t>
            </a:r>
            <a:r>
              <a:rPr lang="en-US" sz="1750" b="1" dirty="0">
                <a:solidFill>
                  <a:srgbClr val="5B6E8C"/>
                </a:solidFill>
                <a:latin typeface="Manrope" pitchFamily="34" charset="0"/>
                <a:ea typeface="Manrope" pitchFamily="34" charset="-122"/>
                <a:cs typeface="Manrope" pitchFamily="34" charset="-120"/>
              </a:rPr>
              <a:t>الاستيعاب</a:t>
            </a:r>
            <a:r>
              <a:rPr lang="en-US" sz="1750" dirty="0">
                <a:solidFill>
                  <a:srgbClr val="5B6E8C"/>
                </a:solidFill>
                <a:latin typeface="Manrope" pitchFamily="34" charset="0"/>
                <a:ea typeface="Manrope" pitchFamily="34" charset="-122"/>
                <a:cs typeface="Manrope" pitchFamily="34" charset="-120"/>
              </a:rPr>
              <a:t>و</a:t>
            </a:r>
            <a:r>
              <a:rPr lang="en-US" sz="1750" b="1" dirty="0">
                <a:solidFill>
                  <a:srgbClr val="5B6E8C"/>
                </a:solidFill>
                <a:latin typeface="Manrope" pitchFamily="34" charset="0"/>
                <a:ea typeface="Manrope" pitchFamily="34" charset="-122"/>
                <a:cs typeface="Manrope" pitchFamily="34" charset="-120"/>
              </a:rPr>
              <a:t>التلائم </a:t>
            </a:r>
            <a:r>
              <a:rPr lang="en-US" sz="1750" dirty="0">
                <a:solidFill>
                  <a:srgbClr val="5B6E8C"/>
                </a:solidFill>
                <a:latin typeface="Manrope" pitchFamily="34" charset="0"/>
                <a:ea typeface="Manrope" pitchFamily="34" charset="-122"/>
                <a:cs typeface="Manrope" pitchFamily="34" charset="-120"/>
              </a:rPr>
              <a:t>لتكيف مع المعلومات الجديدة.</a:t>
            </a:r>
            <a:endParaRPr lang="en-US" sz="1750" dirty="0"/>
          </a:p>
        </p:txBody>
      </p:sp>
      <p:pic>
        <p:nvPicPr>
          <p:cNvPr id="4" name="Image 0" descr="preencoded.png"/>
          <p:cNvPicPr>
            <a:picLocks noChangeAspect="1"/>
          </p:cNvPicPr>
          <p:nvPr/>
        </p:nvPicPr>
        <p:blipFill>
          <a:blip r:embed="rId3"/>
          <a:stretch>
            <a:fillRect/>
          </a:stretch>
        </p:blipFill>
        <p:spPr>
          <a:xfrm>
            <a:off x="10731937" y="3938349"/>
            <a:ext cx="3104674" cy="24961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7956" y="619125"/>
            <a:ext cx="4944785" cy="562808"/>
          </a:xfrm>
          <a:prstGeom prst="rect">
            <a:avLst/>
          </a:prstGeom>
          <a:noFill/>
          <a:ln/>
        </p:spPr>
        <p:txBody>
          <a:bodyPr wrap="none" lIns="0" tIns="0" rIns="0" bIns="0" rtlCol="0" anchor="t"/>
          <a:lstStyle/>
          <a:p>
            <a:pPr marL="0" indent="0" algn="l">
              <a:lnSpc>
                <a:spcPts val="4400"/>
              </a:lnSpc>
              <a:buNone/>
            </a:pPr>
            <a:r>
              <a:rPr lang="en-US" sz="3500" dirty="0">
                <a:solidFill>
                  <a:srgbClr val="5B6E8C"/>
                </a:solidFill>
                <a:latin typeface="Alexandria Medium" pitchFamily="34" charset="0"/>
                <a:ea typeface="Alexandria Medium" pitchFamily="34" charset="-122"/>
                <a:cs typeface="Alexandria Medium" pitchFamily="34" charset="-120"/>
              </a:rPr>
              <a:t>Lehalle &amp; Mellier, 2013</a:t>
            </a:r>
            <a:endParaRPr lang="en-US" sz="3500" dirty="0"/>
          </a:p>
        </p:txBody>
      </p:sp>
      <p:sp>
        <p:nvSpPr>
          <p:cNvPr id="3" name="Text 1"/>
          <p:cNvSpPr/>
          <p:nvPr/>
        </p:nvSpPr>
        <p:spPr>
          <a:xfrm>
            <a:off x="787956" y="1542098"/>
            <a:ext cx="13054489" cy="288131"/>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sp>
        <p:nvSpPr>
          <p:cNvPr id="4" name="Text 2"/>
          <p:cNvSpPr/>
          <p:nvPr/>
        </p:nvSpPr>
        <p:spPr>
          <a:xfrm>
            <a:off x="787956" y="1893213"/>
            <a:ext cx="13054489" cy="720328"/>
          </a:xfrm>
          <a:prstGeom prst="rect">
            <a:avLst/>
          </a:prstGeom>
          <a:noFill/>
          <a:ln/>
        </p:spPr>
        <p:txBody>
          <a:bodyPr wrap="square" lIns="0" tIns="0" rIns="0" bIns="0" rtlCol="0" anchor="t"/>
          <a:lstStyle/>
          <a:p>
            <a:pPr marL="342900" indent="-342900" algn="r" rtl="1">
              <a:lnSpc>
                <a:spcPts val="2250"/>
              </a:lnSpc>
              <a:buSzPct val="100000"/>
              <a:buChar char="•"/>
            </a:pPr>
            <a:r>
              <a:rPr lang="en-US" sz="1400" b="1" dirty="0">
                <a:solidFill>
                  <a:srgbClr val="5B6E8C"/>
                </a:solidFill>
                <a:latin typeface="Manrope" pitchFamily="34" charset="0"/>
                <a:ea typeface="Manrope" pitchFamily="34" charset="-122"/>
                <a:cs typeface="Manrope" pitchFamily="34" charset="-120"/>
              </a:rPr>
              <a:t>المحددات</a:t>
            </a:r>
            <a:r>
              <a:rPr lang="en-US" sz="1400" dirty="0">
                <a:solidFill>
                  <a:srgbClr val="5B6E8C"/>
                </a:solidFill>
                <a:latin typeface="Manrope" pitchFamily="34" charset="0"/>
                <a:ea typeface="Manrope" pitchFamily="34" charset="-122"/>
                <a:cs typeface="Manrope" pitchFamily="34" charset="-120"/>
              </a:rPr>
              <a:t>: هي العناصر التي تُفعّل الآليات، وبالتالي تُعدّل شكل عملية النمو. تشمل هذه المحددات عوامل خارجية مثل فرص ممارسة المهارات، والتفاعلات الاجتماعية، بالإضافة إلى التجارب الإيجابية أو السلبية. تؤثر هذه المحددات على اتجاه وخصائص النمو.</a:t>
            </a:r>
            <a:endParaRPr lang="en-US" sz="1400" dirty="0"/>
          </a:p>
        </p:txBody>
      </p:sp>
      <p:sp>
        <p:nvSpPr>
          <p:cNvPr id="5" name="Text 3"/>
          <p:cNvSpPr/>
          <p:nvPr/>
        </p:nvSpPr>
        <p:spPr>
          <a:xfrm>
            <a:off x="787956" y="2676525"/>
            <a:ext cx="13054489" cy="360164"/>
          </a:xfrm>
          <a:prstGeom prst="rect">
            <a:avLst/>
          </a:prstGeom>
          <a:noFill/>
          <a:ln/>
        </p:spPr>
        <p:txBody>
          <a:bodyPr wrap="none" lIns="0" tIns="0" rIns="0" bIns="0" rtlCol="0" anchor="t"/>
          <a:lstStyle/>
          <a:p>
            <a:pPr marL="342900" indent="-342900" algn="r" rtl="1">
              <a:lnSpc>
                <a:spcPts val="2250"/>
              </a:lnSpc>
              <a:buSzPct val="100000"/>
              <a:buChar char="•"/>
            </a:pPr>
            <a:r>
              <a:rPr lang="en-US" sz="1400" dirty="0">
                <a:solidFill>
                  <a:srgbClr val="5B6E8C"/>
                </a:solidFill>
                <a:latin typeface="Manrope" pitchFamily="34" charset="0"/>
                <a:ea typeface="Manrope" pitchFamily="34" charset="-122"/>
                <a:cs typeface="Manrope" pitchFamily="34" charset="-120"/>
              </a:rPr>
              <a:t>وأخيرًا، يُلاحظ أن مصطلحي العمليات والآليات يمكن أن يحملوا معاني متنوعة وفقًا للسياق، وقد تم توضيحهما هنا لهذا الإطار المحدد</a:t>
            </a:r>
            <a:endParaRPr lang="en-US" sz="1400" dirty="0"/>
          </a:p>
        </p:txBody>
      </p:sp>
      <p:sp>
        <p:nvSpPr>
          <p:cNvPr id="6" name="Text 4"/>
          <p:cNvSpPr/>
          <p:nvPr/>
        </p:nvSpPr>
        <p:spPr>
          <a:xfrm>
            <a:off x="787956" y="3239214"/>
            <a:ext cx="13054489" cy="288131"/>
          </a:xfrm>
          <a:prstGeom prst="rect">
            <a:avLst/>
          </a:prstGeom>
          <a:noFill/>
          <a:ln/>
        </p:spPr>
        <p:txBody>
          <a:bodyPr wrap="none" lIns="0" tIns="0" rIns="0" bIns="0" rtlCol="0" anchor="t"/>
          <a:lstStyle/>
          <a:p>
            <a:pPr marL="0" indent="0" algn="r">
              <a:lnSpc>
                <a:spcPts val="2250"/>
              </a:lnSpc>
              <a:buNone/>
            </a:pPr>
            <a:endParaRPr lang="en-US" sz="1400" dirty="0"/>
          </a:p>
        </p:txBody>
      </p:sp>
      <p:sp>
        <p:nvSpPr>
          <p:cNvPr id="7" name="Text 5"/>
          <p:cNvSpPr/>
          <p:nvPr/>
        </p:nvSpPr>
        <p:spPr>
          <a:xfrm>
            <a:off x="787956" y="3729871"/>
            <a:ext cx="13054489" cy="288131"/>
          </a:xfrm>
          <a:prstGeom prst="rect">
            <a:avLst/>
          </a:prstGeom>
          <a:noFill/>
          <a:ln/>
        </p:spPr>
        <p:txBody>
          <a:bodyPr wrap="none" lIns="0" tIns="0" rIns="0" bIns="0" rtlCol="0" anchor="t"/>
          <a:lstStyle/>
          <a:p>
            <a:pPr marL="0" indent="0" algn="r">
              <a:lnSpc>
                <a:spcPts val="2250"/>
              </a:lnSpc>
              <a:buNone/>
            </a:pPr>
            <a:endParaRPr lang="en-US" sz="1400" dirty="0"/>
          </a:p>
        </p:txBody>
      </p:sp>
      <p:sp>
        <p:nvSpPr>
          <p:cNvPr id="8" name="Text 6"/>
          <p:cNvSpPr/>
          <p:nvPr/>
        </p:nvSpPr>
        <p:spPr>
          <a:xfrm>
            <a:off x="787956" y="4382572"/>
            <a:ext cx="3203972" cy="288131"/>
          </a:xfrm>
          <a:prstGeom prst="rect">
            <a:avLst/>
          </a:prstGeom>
          <a:noFill/>
          <a:ln/>
        </p:spPr>
        <p:txBody>
          <a:bodyPr wrap="none" lIns="0" tIns="0" rIns="0" bIns="0" rtlCol="0" anchor="t"/>
          <a:lstStyle/>
          <a:p>
            <a:pPr marL="0" indent="0" algn="r">
              <a:lnSpc>
                <a:spcPts val="2250"/>
              </a:lnSpc>
              <a:buNone/>
            </a:pPr>
            <a:endParaRPr lang="en-US" sz="1400" dirty="0"/>
          </a:p>
        </p:txBody>
      </p:sp>
      <p:pic>
        <p:nvPicPr>
          <p:cNvPr id="9" name="Image 0" descr="preencoded.png"/>
          <p:cNvPicPr>
            <a:picLocks noChangeAspect="1"/>
          </p:cNvPicPr>
          <p:nvPr/>
        </p:nvPicPr>
        <p:blipFill>
          <a:blip r:embed="rId3"/>
          <a:stretch>
            <a:fillRect/>
          </a:stretch>
        </p:blipFill>
        <p:spPr>
          <a:xfrm>
            <a:off x="5015627" y="4423053"/>
            <a:ext cx="4614148" cy="2517696"/>
          </a:xfrm>
          <a:prstGeom prst="rect">
            <a:avLst/>
          </a:prstGeom>
        </p:spPr>
      </p:pic>
      <p:sp>
        <p:nvSpPr>
          <p:cNvPr id="10" name="Text 7"/>
          <p:cNvSpPr/>
          <p:nvPr/>
        </p:nvSpPr>
        <p:spPr>
          <a:xfrm>
            <a:off x="10653593" y="4382572"/>
            <a:ext cx="3203972" cy="288131"/>
          </a:xfrm>
          <a:prstGeom prst="rect">
            <a:avLst/>
          </a:prstGeom>
          <a:noFill/>
          <a:ln/>
        </p:spPr>
        <p:txBody>
          <a:bodyPr wrap="none" lIns="0" tIns="0" rIns="0" bIns="0" rtlCol="0" anchor="t"/>
          <a:lstStyle/>
          <a:p>
            <a:pPr marL="0" indent="0" algn="r">
              <a:lnSpc>
                <a:spcPts val="2250"/>
              </a:lnSpc>
              <a:buNone/>
            </a:pPr>
            <a:endParaRPr lang="en-US" sz="1400" dirty="0"/>
          </a:p>
        </p:txBody>
      </p:sp>
      <p:sp>
        <p:nvSpPr>
          <p:cNvPr id="11" name="Text 8"/>
          <p:cNvSpPr/>
          <p:nvPr/>
        </p:nvSpPr>
        <p:spPr>
          <a:xfrm>
            <a:off x="787956" y="7345799"/>
            <a:ext cx="13054489" cy="288131"/>
          </a:xfrm>
          <a:prstGeom prst="rect">
            <a:avLst/>
          </a:prstGeom>
          <a:noFill/>
          <a:ln/>
        </p:spPr>
        <p:txBody>
          <a:bodyPr wrap="none" lIns="0" tIns="0" rIns="0" bIns="0" rtlCol="0" anchor="t"/>
          <a:lstStyle/>
          <a:p>
            <a:pPr marL="0" indent="0" algn="r">
              <a:lnSpc>
                <a:spcPts val="2250"/>
              </a:lnSpc>
              <a:buNone/>
            </a:pP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732996" y="631507"/>
            <a:ext cx="5103614" cy="637937"/>
          </a:xfrm>
          <a:prstGeom prst="rect">
            <a:avLst/>
          </a:prstGeom>
          <a:noFill/>
          <a:ln/>
        </p:spPr>
        <p:txBody>
          <a:bodyPr wrap="none" lIns="0" tIns="0" rIns="0" bIns="0" rtlCol="0" anchor="t"/>
          <a:lstStyle/>
          <a:p>
            <a:pPr marL="0" indent="0" algn="r" rtl="1">
              <a:lnSpc>
                <a:spcPts val="5000"/>
              </a:lnSpc>
              <a:buNone/>
            </a:pPr>
            <a:r>
              <a:rPr lang="en-US" sz="4000" dirty="0">
                <a:solidFill>
                  <a:srgbClr val="5B6E8C"/>
                </a:solidFill>
                <a:latin typeface="Alexandria Medium" pitchFamily="34" charset="0"/>
                <a:ea typeface="Alexandria Medium" pitchFamily="34" charset="-122"/>
                <a:cs typeface="Alexandria Medium" pitchFamily="34" charset="-120"/>
              </a:rPr>
              <a:t>نموذج و نظرية</a:t>
            </a:r>
            <a:endParaRPr lang="en-US" sz="4000" dirty="0"/>
          </a:p>
        </p:txBody>
      </p:sp>
      <p:sp>
        <p:nvSpPr>
          <p:cNvPr id="3" name="Text 1"/>
          <p:cNvSpPr/>
          <p:nvPr/>
        </p:nvSpPr>
        <p:spPr>
          <a:xfrm>
            <a:off x="793790" y="1677710"/>
            <a:ext cx="13042821" cy="326708"/>
          </a:xfrm>
          <a:prstGeom prst="rect">
            <a:avLst/>
          </a:prstGeom>
          <a:noFill/>
          <a:ln/>
        </p:spPr>
        <p:txBody>
          <a:bodyPr wrap="none" lIns="0" tIns="0" rIns="0" bIns="0" rtlCol="0" anchor="t"/>
          <a:lstStyle/>
          <a:p>
            <a:pPr marL="342900" indent="-342900" algn="r">
              <a:lnSpc>
                <a:spcPts val="2550"/>
              </a:lnSpc>
              <a:buSzPct val="100000"/>
              <a:buChar char="•"/>
            </a:pPr>
            <a:endParaRPr lang="en-US" sz="1600" dirty="0"/>
          </a:p>
        </p:txBody>
      </p:sp>
      <p:sp>
        <p:nvSpPr>
          <p:cNvPr id="4" name="Text 2"/>
          <p:cNvSpPr/>
          <p:nvPr/>
        </p:nvSpPr>
        <p:spPr>
          <a:xfrm>
            <a:off x="793790" y="2075855"/>
            <a:ext cx="13042821" cy="326708"/>
          </a:xfrm>
          <a:prstGeom prst="rect">
            <a:avLst/>
          </a:prstGeom>
          <a:noFill/>
          <a:ln/>
        </p:spPr>
        <p:txBody>
          <a:bodyPr wrap="none" lIns="0" tIns="0" rIns="0" bIns="0" rtlCol="0" anchor="t"/>
          <a:lstStyle/>
          <a:p>
            <a:pPr marL="342900" indent="-342900" algn="r" rtl="1">
              <a:lnSpc>
                <a:spcPts val="2550"/>
              </a:lnSpc>
              <a:buSzPct val="100000"/>
              <a:buChar char="•"/>
            </a:pPr>
            <a:r>
              <a:rPr lang="en-US" sz="1600" b="1" dirty="0">
                <a:solidFill>
                  <a:srgbClr val="5B6E8C"/>
                </a:solidFill>
                <a:latin typeface="Manrope" pitchFamily="34" charset="0"/>
                <a:ea typeface="Manrope" pitchFamily="34" charset="-122"/>
                <a:cs typeface="Manrope" pitchFamily="34" charset="-120"/>
              </a:rPr>
              <a:t>النظرية</a:t>
            </a:r>
            <a:r>
              <a:rPr lang="en-US" sz="1600" dirty="0">
                <a:solidFill>
                  <a:srgbClr val="5B6E8C"/>
                </a:solidFill>
                <a:latin typeface="Manrope" pitchFamily="34" charset="0"/>
                <a:ea typeface="Manrope" pitchFamily="34" charset="-122"/>
                <a:cs typeface="Manrope" pitchFamily="34" charset="-120"/>
              </a:rPr>
              <a:t>: من ناحية أخرى، تهدف النظرية إلى مناقشة وتقييم النموذج. تقوم بتحليل مدى ملاءمته، وصحته، وما إذا كانت البيانات المتاحة تؤكد أو تنفي هذا النموذج.</a:t>
            </a:r>
            <a:endParaRPr lang="en-US" sz="1600" dirty="0"/>
          </a:p>
        </p:txBody>
      </p:sp>
      <p:sp>
        <p:nvSpPr>
          <p:cNvPr id="5" name="Text 3"/>
          <p:cNvSpPr/>
          <p:nvPr/>
        </p:nvSpPr>
        <p:spPr>
          <a:xfrm>
            <a:off x="793790" y="2474000"/>
            <a:ext cx="13042821" cy="326708"/>
          </a:xfrm>
          <a:prstGeom prst="rect">
            <a:avLst/>
          </a:prstGeom>
          <a:noFill/>
          <a:ln/>
        </p:spPr>
        <p:txBody>
          <a:bodyPr wrap="none" lIns="0" tIns="0" rIns="0" bIns="0" rtlCol="0" anchor="t"/>
          <a:lstStyle/>
          <a:p>
            <a:pPr marL="342900" indent="-342900" algn="r" rtl="1">
              <a:lnSpc>
                <a:spcPts val="2550"/>
              </a:lnSpc>
              <a:buSzPct val="100000"/>
              <a:buChar char="•"/>
            </a:pPr>
            <a:r>
              <a:rPr lang="en-US" sz="1600" dirty="0">
                <a:solidFill>
                  <a:srgbClr val="5B6E8C"/>
                </a:solidFill>
                <a:latin typeface="Manrope" pitchFamily="34" charset="0"/>
                <a:ea typeface="Manrope" pitchFamily="34" charset="-122"/>
                <a:cs typeface="Manrope" pitchFamily="34" charset="-120"/>
              </a:rPr>
              <a:t>بعبارة أخرى، تعتبر النظرية الأداة التي يستخدمها الباحثون للحكم على ما إذا كان النموذج ملائمًا، وما إذا كان يحتاج إلى تحسين أو حتى استبداله.</a:t>
            </a:r>
            <a:endParaRPr lang="en-US" sz="1600" dirty="0"/>
          </a:p>
        </p:txBody>
      </p:sp>
      <p:pic>
        <p:nvPicPr>
          <p:cNvPr id="6" name="Image 0" descr="preencoded.png"/>
          <p:cNvPicPr>
            <a:picLocks noChangeAspect="1"/>
          </p:cNvPicPr>
          <p:nvPr/>
        </p:nvPicPr>
        <p:blipFill>
          <a:blip r:embed="rId3"/>
          <a:stretch>
            <a:fillRect/>
          </a:stretch>
        </p:blipFill>
        <p:spPr>
          <a:xfrm>
            <a:off x="5031343" y="3030260"/>
            <a:ext cx="4567714" cy="45677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166021" y="2861667"/>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5B6E8C"/>
                </a:solidFill>
                <a:latin typeface="Alexandria Medium" pitchFamily="34" charset="0"/>
                <a:ea typeface="Alexandria Medium" pitchFamily="34" charset="-122"/>
                <a:cs typeface="Alexandria Medium" pitchFamily="34" charset="-120"/>
              </a:rPr>
              <a:t>نموذج و نظرية </a:t>
            </a:r>
            <a:endParaRPr lang="en-US" sz="4450" dirty="0"/>
          </a:p>
        </p:txBody>
      </p:sp>
      <p:sp>
        <p:nvSpPr>
          <p:cNvPr id="3" name="Text 1"/>
          <p:cNvSpPr/>
          <p:nvPr/>
        </p:nvSpPr>
        <p:spPr>
          <a:xfrm>
            <a:off x="793790" y="4024074"/>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4" name="Text 2"/>
          <p:cNvSpPr/>
          <p:nvPr/>
        </p:nvSpPr>
        <p:spPr>
          <a:xfrm>
            <a:off x="793790" y="4642128"/>
            <a:ext cx="13042821" cy="725805"/>
          </a:xfrm>
          <a:prstGeom prst="rect">
            <a:avLst/>
          </a:prstGeom>
          <a:noFill/>
          <a:ln/>
        </p:spPr>
        <p:txBody>
          <a:bodyPr wrap="square" lIns="0" tIns="0" rIns="0" bIns="0" rtlCol="0" anchor="t"/>
          <a:lstStyle/>
          <a:p>
            <a:pPr marL="342900" indent="-342900" algn="r" rtl="1">
              <a:lnSpc>
                <a:spcPts val="2850"/>
              </a:lnSpc>
              <a:buSzPct val="100000"/>
              <a:buChar char="•"/>
            </a:pPr>
            <a:r>
              <a:rPr lang="en-US" sz="1750" dirty="0">
                <a:solidFill>
                  <a:srgbClr val="5B6E8C"/>
                </a:solidFill>
                <a:latin typeface="Manrope" pitchFamily="34" charset="0"/>
                <a:ea typeface="Manrope" pitchFamily="34" charset="-122"/>
                <a:cs typeface="Manrope" pitchFamily="34" charset="-120"/>
              </a:rPr>
              <a:t>في سياق علم نفس النمو، يعني ذلك أن الباحثين يمكنهم وضع نماذج لتمثيل كيفية تطور الأفراد أو تعلمهم على مر الزمن، لكن النظريات تأتي لاحقًا لتقييم ما إذا كانت هذه النماذج تتوافق مع الحقائق التجريبية.</a:t>
            </a:r>
            <a:endParaRPr lang="en-US" sz="1750"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TotalTime>
  <Words>1319</Words>
  <Application>Microsoft Office PowerPoint</Application>
  <PresentationFormat>Custom</PresentationFormat>
  <Paragraphs>117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Alexandria Medium</vt:lpstr>
      <vt:lpstr>Century Gothic</vt:lpstr>
      <vt:lpstr>Manrope</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HP</dc:creator>
  <cp:lastModifiedBy>tima borsali</cp:lastModifiedBy>
  <cp:revision>2</cp:revision>
  <dcterms:created xsi:type="dcterms:W3CDTF">2025-11-10T21:33:11Z</dcterms:created>
  <dcterms:modified xsi:type="dcterms:W3CDTF">2025-11-10T22:13:57Z</dcterms:modified>
</cp:coreProperties>
</file>