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4941"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4630400" cy="8229600"/>
  <p:notesSz cx="8229600" cy="14630400"/>
  <p:embeddedFontLst>
    <p:embeddedFont>
      <p:font typeface="Alexandria Medium" panose="020B0604020202020204" charset="-78"/>
      <p:regular r:id="rId26"/>
    </p:embeddedFont>
    <p:embeddedFont>
      <p:font typeface="Century Gothic" panose="020B0502020202020204" pitchFamily="34" charset="0"/>
      <p:regular r:id="rId27"/>
      <p:bold r:id="rId28"/>
      <p:italic r:id="rId29"/>
      <p:boldItalic r:id="rId30"/>
    </p:embeddedFont>
    <p:embeddedFont>
      <p:font typeface="Manrope" panose="020B0604020202020204" charset="0"/>
      <p:regular r:id="rId31"/>
    </p:embeddedFont>
    <p:embeddedFont>
      <p:font typeface="Wingdings 3" panose="05040102010807070707" pitchFamily="18" charset="2"/>
      <p:regular r:id="rId32"/>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55" d="100"/>
          <a:sy n="55" d="100"/>
        </p:scale>
        <p:origin x="652"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62320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107056" y="3017521"/>
            <a:ext cx="10698479" cy="2715337"/>
          </a:xfrm>
        </p:spPr>
        <p:txBody>
          <a:bodyPr anchor="b">
            <a:normAutofit/>
          </a:bodyPr>
          <a:lstStyle>
            <a:lvl1pPr>
              <a:defRPr sz="6480"/>
            </a:lvl1pPr>
          </a:lstStyle>
          <a:p>
            <a:r>
              <a:rPr lang="en-US"/>
              <a:t>Click to edit Master title style</a:t>
            </a:r>
            <a:endParaRPr lang="en-US" dirty="0"/>
          </a:p>
        </p:txBody>
      </p:sp>
      <p:sp>
        <p:nvSpPr>
          <p:cNvPr id="3" name="Subtitle 2"/>
          <p:cNvSpPr>
            <a:spLocks noGrp="1"/>
          </p:cNvSpPr>
          <p:nvPr>
            <p:ph type="subTitle" idx="1"/>
          </p:nvPr>
        </p:nvSpPr>
        <p:spPr>
          <a:xfrm>
            <a:off x="3107056" y="5732855"/>
            <a:ext cx="10698479" cy="1351540"/>
          </a:xfrm>
        </p:spPr>
        <p:txBody>
          <a:bodyPr anchor="t"/>
          <a:lstStyle>
            <a:lvl1pPr marL="0" indent="0" algn="l">
              <a:buNone/>
              <a:defRPr>
                <a:solidFill>
                  <a:schemeClr val="tx1">
                    <a:lumMod val="65000"/>
                    <a:lumOff val="35000"/>
                  </a:schemeClr>
                </a:solidFill>
              </a:defRPr>
            </a:lvl1pPr>
            <a:lvl2pPr marL="548640" indent="0" algn="ctr">
              <a:buNone/>
              <a:defRPr>
                <a:solidFill>
                  <a:schemeClr val="tx1">
                    <a:tint val="75000"/>
                  </a:schemeClr>
                </a:solidFill>
              </a:defRPr>
            </a:lvl2pPr>
            <a:lvl3pPr marL="1097280" indent="0" algn="ctr">
              <a:buNone/>
              <a:defRPr>
                <a:solidFill>
                  <a:schemeClr val="tx1">
                    <a:tint val="75000"/>
                  </a:schemeClr>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CD19FB2-3AAB-4D03-B13A-2960828C78E3}" type="datetimeFigureOut">
              <a:rPr lang="en-US" smtClean="0"/>
              <a:t>11/10/2025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5188573"/>
            <a:ext cx="2093582" cy="934307"/>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638175" y="5435449"/>
            <a:ext cx="935720" cy="438150"/>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25108821"/>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3107055" y="731520"/>
            <a:ext cx="10698479" cy="3740448"/>
          </a:xfrm>
        </p:spPr>
        <p:txBody>
          <a:bodyPr anchor="ctr">
            <a:normAutofit/>
          </a:bodyPr>
          <a:lstStyle>
            <a:lvl1pPr algn="l">
              <a:defRPr sz="5760" b="0" cap="none"/>
            </a:lvl1pPr>
          </a:lstStyle>
          <a:p>
            <a:r>
              <a:rPr lang="en-US"/>
              <a:t>Click to edit Master title style</a:t>
            </a:r>
            <a:endParaRPr lang="en-US" dirty="0"/>
          </a:p>
        </p:txBody>
      </p:sp>
      <p:sp>
        <p:nvSpPr>
          <p:cNvPr id="3" name="Text Placeholder 2"/>
          <p:cNvSpPr>
            <a:spLocks noGrp="1"/>
          </p:cNvSpPr>
          <p:nvPr>
            <p:ph type="body" idx="1"/>
          </p:nvPr>
        </p:nvSpPr>
        <p:spPr>
          <a:xfrm>
            <a:off x="3107055" y="5224855"/>
            <a:ext cx="10698479" cy="1867037"/>
          </a:xfrm>
        </p:spPr>
        <p:txBody>
          <a:bodyPr anchor="ctr">
            <a:normAutofit/>
          </a:bodyPr>
          <a:lstStyle>
            <a:lvl1pPr marL="0" indent="0" algn="l">
              <a:buNone/>
              <a:defRPr sz="2160">
                <a:solidFill>
                  <a:schemeClr val="tx1">
                    <a:lumMod val="65000"/>
                    <a:lumOff val="35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1CF1133-3259-4C45-BABA-5B62D9C6F78D}" type="datetimeFigureOut">
              <a:rPr lang="en-US" smtClean="0"/>
              <a:t>11/10/2025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5026" y="3813811"/>
            <a:ext cx="1906232" cy="608756"/>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638175" y="3892967"/>
            <a:ext cx="935720" cy="438150"/>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11901066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19939" y="731520"/>
            <a:ext cx="10072711" cy="3474720"/>
          </a:xfrm>
        </p:spPr>
        <p:txBody>
          <a:bodyPr anchor="ctr">
            <a:normAutofit/>
          </a:bodyPr>
          <a:lstStyle>
            <a:lvl1pPr algn="l">
              <a:defRPr sz="576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930014" y="4206240"/>
            <a:ext cx="9043865" cy="457200"/>
          </a:xfrm>
        </p:spPr>
        <p:txBody>
          <a:bodyPr anchor="ctr">
            <a:noAutofit/>
          </a:bodyPr>
          <a:lstStyle>
            <a:lvl1pPr marL="0" indent="0">
              <a:buFontTx/>
              <a:buNone/>
              <a:defRPr sz="1920">
                <a:solidFill>
                  <a:schemeClr val="tx1">
                    <a:lumMod val="50000"/>
                    <a:lumOff val="50000"/>
                  </a:schemeClr>
                </a:solidFill>
              </a:defRPr>
            </a:lvl1pPr>
            <a:lvl2pPr marL="548640" indent="0">
              <a:buFontTx/>
              <a:buNone/>
              <a:defRPr/>
            </a:lvl2pPr>
            <a:lvl3pPr marL="1097280" indent="0">
              <a:buFontTx/>
              <a:buNone/>
              <a:defRPr/>
            </a:lvl3pPr>
            <a:lvl4pPr marL="1645920" indent="0">
              <a:buFontTx/>
              <a:buNone/>
              <a:defRPr/>
            </a:lvl4pPr>
            <a:lvl5pPr marL="2194560" indent="0">
              <a:buFontTx/>
              <a:buNone/>
              <a:defRPr/>
            </a:lvl5pPr>
          </a:lstStyle>
          <a:p>
            <a:pPr lvl="0"/>
            <a:r>
              <a:rPr lang="en-US"/>
              <a:t>Click to edit Master text styles</a:t>
            </a:r>
          </a:p>
        </p:txBody>
      </p:sp>
      <p:sp>
        <p:nvSpPr>
          <p:cNvPr id="3" name="Text Placeholder 2"/>
          <p:cNvSpPr>
            <a:spLocks noGrp="1"/>
          </p:cNvSpPr>
          <p:nvPr>
            <p:ph type="body" idx="1"/>
          </p:nvPr>
        </p:nvSpPr>
        <p:spPr>
          <a:xfrm>
            <a:off x="3107055" y="5224855"/>
            <a:ext cx="10698479" cy="1867037"/>
          </a:xfrm>
        </p:spPr>
        <p:txBody>
          <a:bodyPr anchor="ctr">
            <a:normAutofit/>
          </a:bodyPr>
          <a:lstStyle>
            <a:lvl1pPr marL="0" indent="0" algn="l">
              <a:buNone/>
              <a:defRPr sz="2160">
                <a:solidFill>
                  <a:schemeClr val="tx1">
                    <a:lumMod val="65000"/>
                    <a:lumOff val="35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1CF1133-3259-4C45-BABA-5B62D9C6F78D}" type="datetimeFigureOut">
              <a:rPr lang="en-US" smtClean="0"/>
              <a:t>11/10/2025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5026" y="3813811"/>
            <a:ext cx="1906232" cy="608756"/>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638175" y="3892967"/>
            <a:ext cx="935720" cy="438150"/>
          </a:xfrm>
        </p:spPr>
        <p:txBody>
          <a:bodyPr/>
          <a:lstStyle/>
          <a:p>
            <a:fld id="{6D22F896-40B5-4ADD-8801-0D06FADFA095}" type="slidenum">
              <a:rPr lang="en-US" smtClean="0"/>
              <a:pPr/>
              <a:t>‹#›</a:t>
            </a:fld>
            <a:endParaRPr lang="en-US" dirty="0"/>
          </a:p>
        </p:txBody>
      </p:sp>
      <p:sp>
        <p:nvSpPr>
          <p:cNvPr id="14" name="TextBox 13"/>
          <p:cNvSpPr txBox="1"/>
          <p:nvPr/>
        </p:nvSpPr>
        <p:spPr>
          <a:xfrm>
            <a:off x="2961182" y="777606"/>
            <a:ext cx="731520" cy="701731"/>
          </a:xfrm>
          <a:prstGeom prst="rect">
            <a:avLst/>
          </a:prstGeom>
        </p:spPr>
        <p:txBody>
          <a:bodyPr vert="horz" lIns="109728" tIns="54864" rIns="109728" bIns="54864" rtlCol="0" anchor="ctr">
            <a:noAutofit/>
          </a:bodyPr>
          <a:lstStyle/>
          <a:p>
            <a:pPr lvl="0"/>
            <a:r>
              <a:rPr lang="en-US" sz="9600" baseline="0" dirty="0">
                <a:ln w="3175" cmpd="sng">
                  <a:noFill/>
                </a:ln>
                <a:solidFill>
                  <a:schemeClr val="accent1"/>
                </a:solidFill>
                <a:effectLst/>
                <a:latin typeface="Arial"/>
              </a:rPr>
              <a:t>“</a:t>
            </a:r>
          </a:p>
        </p:txBody>
      </p:sp>
      <p:sp>
        <p:nvSpPr>
          <p:cNvPr id="15" name="TextBox 14"/>
          <p:cNvSpPr txBox="1"/>
          <p:nvPr/>
        </p:nvSpPr>
        <p:spPr>
          <a:xfrm>
            <a:off x="13337822" y="3486367"/>
            <a:ext cx="731520" cy="701731"/>
          </a:xfrm>
          <a:prstGeom prst="rect">
            <a:avLst/>
          </a:prstGeom>
        </p:spPr>
        <p:txBody>
          <a:bodyPr vert="horz" lIns="109728" tIns="54864" rIns="109728" bIns="54864" rtlCol="0" anchor="ctr">
            <a:noAutofit/>
          </a:bodyPr>
          <a:lstStyle/>
          <a:p>
            <a:pPr lvl="0"/>
            <a:r>
              <a:rPr lang="en-US" sz="96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75576821"/>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3107056" y="2926081"/>
            <a:ext cx="10698480" cy="3269814"/>
          </a:xfrm>
        </p:spPr>
        <p:txBody>
          <a:bodyPr anchor="b">
            <a:normAutofit/>
          </a:bodyPr>
          <a:lstStyle>
            <a:lvl1pPr algn="l">
              <a:defRPr sz="5760" b="0"/>
            </a:lvl1pPr>
          </a:lstStyle>
          <a:p>
            <a:r>
              <a:rPr lang="en-US"/>
              <a:t>Click to edit Master title style</a:t>
            </a:r>
            <a:endParaRPr lang="en-US" dirty="0"/>
          </a:p>
        </p:txBody>
      </p:sp>
      <p:sp>
        <p:nvSpPr>
          <p:cNvPr id="4" name="Text Placeholder 3"/>
          <p:cNvSpPr>
            <a:spLocks noGrp="1"/>
          </p:cNvSpPr>
          <p:nvPr>
            <p:ph type="body" sz="half" idx="2"/>
          </p:nvPr>
        </p:nvSpPr>
        <p:spPr>
          <a:xfrm>
            <a:off x="3107056" y="6217920"/>
            <a:ext cx="10698480" cy="875546"/>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1CF1133-3259-4C45-BABA-5B62D9C6F78D}" type="datetimeFigureOut">
              <a:rPr lang="en-US" smtClean="0"/>
              <a:t>11/10/2025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5026" y="5894071"/>
            <a:ext cx="1906232" cy="608756"/>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638175" y="5979705"/>
            <a:ext cx="935720" cy="438150"/>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995289217"/>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3419939" y="731520"/>
            <a:ext cx="10072711" cy="3474720"/>
          </a:xfrm>
        </p:spPr>
        <p:txBody>
          <a:bodyPr anchor="ctr">
            <a:normAutofit/>
          </a:bodyPr>
          <a:lstStyle>
            <a:lvl1pPr algn="l">
              <a:defRPr sz="576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3107054" y="5212080"/>
            <a:ext cx="10698480" cy="1005840"/>
          </a:xfrm>
        </p:spPr>
        <p:txBody>
          <a:bodyPr anchor="b">
            <a:noAutofit/>
          </a:bodyPr>
          <a:lstStyle>
            <a:lvl1pPr marL="0" indent="0">
              <a:buFontTx/>
              <a:buNone/>
              <a:defRPr sz="2880">
                <a:solidFill>
                  <a:schemeClr val="accent1"/>
                </a:solidFill>
              </a:defRPr>
            </a:lvl1pPr>
            <a:lvl2pPr marL="548640" indent="0">
              <a:buFontTx/>
              <a:buNone/>
              <a:defRPr/>
            </a:lvl2pPr>
            <a:lvl3pPr marL="1097280" indent="0">
              <a:buFontTx/>
              <a:buNone/>
              <a:defRPr/>
            </a:lvl3pPr>
            <a:lvl4pPr marL="1645920" indent="0">
              <a:buFontTx/>
              <a:buNone/>
              <a:defRPr/>
            </a:lvl4pPr>
            <a:lvl5pPr marL="219456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3107056" y="6217920"/>
            <a:ext cx="10698480" cy="875546"/>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1CF1133-3259-4C45-BABA-5B62D9C6F78D}" type="datetimeFigureOut">
              <a:rPr lang="en-US" smtClean="0"/>
              <a:t>11/10/2025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5026" y="5894071"/>
            <a:ext cx="1906232" cy="608756"/>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638175" y="5979705"/>
            <a:ext cx="935720" cy="438150"/>
          </a:xfrm>
        </p:spPr>
        <p:txBody>
          <a:bodyPr/>
          <a:lstStyle/>
          <a:p>
            <a:fld id="{6D22F896-40B5-4ADD-8801-0D06FADFA095}" type="slidenum">
              <a:rPr lang="en-US" smtClean="0"/>
              <a:pPr/>
              <a:t>‹#›</a:t>
            </a:fld>
            <a:endParaRPr lang="en-US" dirty="0"/>
          </a:p>
        </p:txBody>
      </p:sp>
      <p:sp>
        <p:nvSpPr>
          <p:cNvPr id="17" name="TextBox 16"/>
          <p:cNvSpPr txBox="1"/>
          <p:nvPr/>
        </p:nvSpPr>
        <p:spPr>
          <a:xfrm>
            <a:off x="2961182" y="777606"/>
            <a:ext cx="731520" cy="701731"/>
          </a:xfrm>
          <a:prstGeom prst="rect">
            <a:avLst/>
          </a:prstGeom>
        </p:spPr>
        <p:txBody>
          <a:bodyPr vert="horz" lIns="109728" tIns="54864" rIns="109728" bIns="54864" rtlCol="0" anchor="ctr">
            <a:noAutofit/>
          </a:bodyPr>
          <a:lstStyle/>
          <a:p>
            <a:pPr lvl="0"/>
            <a:r>
              <a:rPr lang="en-US" sz="9600" baseline="0" dirty="0">
                <a:ln w="3175" cmpd="sng">
                  <a:noFill/>
                </a:ln>
                <a:solidFill>
                  <a:schemeClr val="accent1"/>
                </a:solidFill>
                <a:effectLst/>
                <a:latin typeface="Arial"/>
              </a:rPr>
              <a:t>“</a:t>
            </a:r>
          </a:p>
        </p:txBody>
      </p:sp>
      <p:sp>
        <p:nvSpPr>
          <p:cNvPr id="18" name="TextBox 17"/>
          <p:cNvSpPr txBox="1"/>
          <p:nvPr/>
        </p:nvSpPr>
        <p:spPr>
          <a:xfrm>
            <a:off x="13337822" y="3486367"/>
            <a:ext cx="731520" cy="701731"/>
          </a:xfrm>
          <a:prstGeom prst="rect">
            <a:avLst/>
          </a:prstGeom>
        </p:spPr>
        <p:txBody>
          <a:bodyPr vert="horz" lIns="109728" tIns="54864" rIns="109728" bIns="54864" rtlCol="0" anchor="ctr">
            <a:noAutofit/>
          </a:bodyPr>
          <a:lstStyle/>
          <a:p>
            <a:pPr lvl="0"/>
            <a:r>
              <a:rPr lang="en-US" sz="96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88311895"/>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3107055" y="752888"/>
            <a:ext cx="10698479" cy="3456024"/>
          </a:xfrm>
        </p:spPr>
        <p:txBody>
          <a:bodyPr anchor="ctr">
            <a:normAutofit/>
          </a:bodyPr>
          <a:lstStyle>
            <a:lvl1pPr algn="l">
              <a:defRPr sz="5760" b="0"/>
            </a:lvl1pPr>
          </a:lstStyle>
          <a:p>
            <a:r>
              <a:rPr lang="en-US"/>
              <a:t>Click to edit Master title style</a:t>
            </a:r>
            <a:endParaRPr lang="en-US" dirty="0"/>
          </a:p>
        </p:txBody>
      </p:sp>
      <p:sp>
        <p:nvSpPr>
          <p:cNvPr id="21" name="Text Placeholder 9"/>
          <p:cNvSpPr>
            <a:spLocks noGrp="1"/>
          </p:cNvSpPr>
          <p:nvPr>
            <p:ph type="body" sz="quarter" idx="13"/>
          </p:nvPr>
        </p:nvSpPr>
        <p:spPr>
          <a:xfrm>
            <a:off x="3107054" y="5212080"/>
            <a:ext cx="10698480" cy="1005840"/>
          </a:xfrm>
        </p:spPr>
        <p:txBody>
          <a:bodyPr anchor="b">
            <a:noAutofit/>
          </a:bodyPr>
          <a:lstStyle>
            <a:lvl1pPr marL="0" indent="0">
              <a:buFontTx/>
              <a:buNone/>
              <a:defRPr sz="2880">
                <a:solidFill>
                  <a:schemeClr val="accent1"/>
                </a:solidFill>
              </a:defRPr>
            </a:lvl1pPr>
            <a:lvl2pPr marL="548640" indent="0">
              <a:buFontTx/>
              <a:buNone/>
              <a:defRPr/>
            </a:lvl2pPr>
            <a:lvl3pPr marL="1097280" indent="0">
              <a:buFontTx/>
              <a:buNone/>
              <a:defRPr/>
            </a:lvl3pPr>
            <a:lvl4pPr marL="1645920" indent="0">
              <a:buFontTx/>
              <a:buNone/>
              <a:defRPr/>
            </a:lvl4pPr>
            <a:lvl5pPr marL="219456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3107056" y="6217920"/>
            <a:ext cx="10698480" cy="875546"/>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1CF1133-3259-4C45-BABA-5B62D9C6F78D}" type="datetimeFigureOut">
              <a:rPr lang="en-US" smtClean="0"/>
              <a:t>11/10/2025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5026" y="5894071"/>
            <a:ext cx="1906232" cy="608756"/>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638175" y="5979705"/>
            <a:ext cx="935720" cy="438150"/>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783746676"/>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smtClean="0"/>
              <a:t>11/10/2025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5026" y="857251"/>
            <a:ext cx="1906232" cy="608756"/>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2014934"/>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153775" y="752887"/>
            <a:ext cx="2649121" cy="6340580"/>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3107054" y="752887"/>
            <a:ext cx="7772400" cy="63405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smtClean="0"/>
              <a:t>11/10/2025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5026" y="857251"/>
            <a:ext cx="1906232" cy="608756"/>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07377526"/>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Slide 1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75416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Slide 2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44627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Slide 3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61445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111511" y="748932"/>
            <a:ext cx="10694024" cy="1537068"/>
          </a:xfrm>
        </p:spPr>
        <p:txBody>
          <a:bodyPr/>
          <a:lstStyle/>
          <a:p>
            <a:r>
              <a:rPr lang="en-US"/>
              <a:t>Click to edit Master title style</a:t>
            </a:r>
            <a:endParaRPr lang="en-US" dirty="0"/>
          </a:p>
        </p:txBody>
      </p:sp>
      <p:sp>
        <p:nvSpPr>
          <p:cNvPr id="3" name="Content Placeholder 2"/>
          <p:cNvSpPr>
            <a:spLocks noGrp="1"/>
          </p:cNvSpPr>
          <p:nvPr>
            <p:ph idx="1"/>
          </p:nvPr>
        </p:nvSpPr>
        <p:spPr>
          <a:xfrm>
            <a:off x="3107054" y="2560320"/>
            <a:ext cx="10698480" cy="45331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916976-5D93-46E4-A98A-FAD63E4D0EA8}" type="datetimeFigureOut">
              <a:rPr lang="en-US" smtClean="0"/>
              <a:t>11/10/2025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5026" y="857251"/>
            <a:ext cx="1906232" cy="608756"/>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88767283"/>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Slide 4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5323289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Slide 5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24819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Slide 6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45203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Slide 7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90347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Slide 8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96895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Slide 9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03085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Slide 10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71885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Slide 11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48592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Slide 12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09375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Slide 13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90925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107055" y="2470500"/>
            <a:ext cx="10698479" cy="1762560"/>
          </a:xfrm>
        </p:spPr>
        <p:txBody>
          <a:bodyPr anchor="b"/>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3107055" y="4236155"/>
            <a:ext cx="10698479" cy="1032480"/>
          </a:xfrm>
        </p:spPr>
        <p:txBody>
          <a:bodyPr anchor="t"/>
          <a:lstStyle>
            <a:lvl1pPr marL="0" indent="0" algn="l">
              <a:buNone/>
              <a:defRPr sz="2400">
                <a:solidFill>
                  <a:schemeClr val="tx1">
                    <a:lumMod val="65000"/>
                    <a:lumOff val="35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39F4F5-F4D2-4D2A-AB60-88D37ADCB869}" type="datetimeFigureOut">
              <a:rPr lang="en-US" smtClean="0"/>
              <a:t>11/10/2025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5026" y="3813811"/>
            <a:ext cx="1906232" cy="608756"/>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638175" y="3892967"/>
            <a:ext cx="935720" cy="438150"/>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31212177"/>
      </p:ext>
    </p:extLst>
  </p:cSld>
  <p:clrMapOvr>
    <a:masterClrMapping/>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Slide 14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3866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Slide 15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010953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Slide 16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90980954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Slide 17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64618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Slide 18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77295925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Slide 19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42744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Slide 20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97436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Slide 21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315044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cSld name="Slide 22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6464079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cSld name="Slide 23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14208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107054" y="2560320"/>
            <a:ext cx="5176637" cy="453314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8628896" y="2551467"/>
            <a:ext cx="5176637" cy="453314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smtClean="0"/>
              <a:t>11/10/2025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026" y="857251"/>
            <a:ext cx="1906232" cy="608756"/>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638175" y="945339"/>
            <a:ext cx="935720" cy="438150"/>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46192489"/>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527248" y="2367244"/>
            <a:ext cx="4791278" cy="691514"/>
          </a:xfrm>
        </p:spPr>
        <p:txBody>
          <a:bodyPr anchor="b">
            <a:noAutofit/>
          </a:bodyPr>
          <a:lstStyle>
            <a:lvl1pPr marL="0" indent="0">
              <a:buNone/>
              <a:defRPr sz="2880" b="0"/>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4" name="Content Placeholder 3"/>
          <p:cNvSpPr>
            <a:spLocks noGrp="1"/>
          </p:cNvSpPr>
          <p:nvPr>
            <p:ph sz="half" idx="2"/>
          </p:nvPr>
        </p:nvSpPr>
        <p:spPr>
          <a:xfrm>
            <a:off x="3107055" y="3058759"/>
            <a:ext cx="5211472" cy="402487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9007956" y="2363370"/>
            <a:ext cx="4798801" cy="691514"/>
          </a:xfrm>
        </p:spPr>
        <p:txBody>
          <a:bodyPr anchor="b">
            <a:noAutofit/>
          </a:bodyPr>
          <a:lstStyle>
            <a:lvl1pPr marL="0" indent="0">
              <a:buNone/>
              <a:defRPr sz="2880" b="0"/>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6" name="Content Placeholder 5"/>
          <p:cNvSpPr>
            <a:spLocks noGrp="1"/>
          </p:cNvSpPr>
          <p:nvPr>
            <p:ph sz="quarter" idx="4"/>
          </p:nvPr>
        </p:nvSpPr>
        <p:spPr>
          <a:xfrm>
            <a:off x="8600348" y="3054886"/>
            <a:ext cx="5206409" cy="402487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1B4E7C4-4DA4-404D-9965-B13F2DD7D8BF}" type="datetimeFigureOut">
              <a:rPr lang="en-US" smtClean="0"/>
              <a:t>11/10/2025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5026" y="857251"/>
            <a:ext cx="1906232" cy="608756"/>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638175" y="945339"/>
            <a:ext cx="935720" cy="438150"/>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678232045"/>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76FB7AA-4A53-424F-AD41-70827B6504BA}" type="datetimeFigureOut">
              <a:rPr lang="en-US" smtClean="0"/>
              <a:t>11/10/2025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5026" y="857251"/>
            <a:ext cx="1906232" cy="608756"/>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73195621"/>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84882-FB12-4BC8-9960-9AD8104D7FAE}" type="datetimeFigureOut">
              <a:rPr lang="en-US" smtClean="0"/>
              <a:t>11/10/2025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5026" y="857251"/>
            <a:ext cx="1906232" cy="608756"/>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14164721"/>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07055" y="535306"/>
            <a:ext cx="4206239" cy="1171574"/>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7587614" y="535306"/>
            <a:ext cx="6217920" cy="6497956"/>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107055" y="1918336"/>
            <a:ext cx="4206239" cy="5114923"/>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
        <p:nvSpPr>
          <p:cNvPr id="5" name="Date Placeholder 4"/>
          <p:cNvSpPr>
            <a:spLocks noGrp="1"/>
          </p:cNvSpPr>
          <p:nvPr>
            <p:ph type="dt" sz="half" idx="10"/>
          </p:nvPr>
        </p:nvSpPr>
        <p:spPr/>
        <p:txBody>
          <a:bodyPr/>
          <a:lstStyle/>
          <a:p>
            <a:fld id="{F7D1BD23-6E54-4D9D-AD88-A2813C73CC25}" type="datetimeFigureOut">
              <a:rPr lang="en-US" smtClean="0"/>
              <a:t>11/10/2025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5026" y="857251"/>
            <a:ext cx="1906232" cy="608756"/>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9938677"/>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07056" y="5760720"/>
            <a:ext cx="10698480" cy="680086"/>
          </a:xfrm>
        </p:spPr>
        <p:txBody>
          <a:bodyPr anchor="b">
            <a:normAutofit/>
          </a:bodyPr>
          <a:lstStyle>
            <a:lvl1pPr algn="l">
              <a:defRPr sz="288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107054" y="761958"/>
            <a:ext cx="10698480" cy="4625964"/>
          </a:xfrm>
        </p:spPr>
        <p:txBody>
          <a:bodyPr anchor="t">
            <a:normAutofit/>
          </a:bodyPr>
          <a:lstStyle>
            <a:lvl1pPr marL="0" indent="0" algn="ctr">
              <a:buNone/>
              <a:defRPr sz="1920"/>
            </a:lvl1pPr>
            <a:lvl2pPr marL="548640" indent="0">
              <a:buNone/>
              <a:defRPr sz="1920"/>
            </a:lvl2pPr>
            <a:lvl3pPr marL="1097280" indent="0">
              <a:buNone/>
              <a:defRPr sz="1920"/>
            </a:lvl3pPr>
            <a:lvl4pPr marL="1645920" indent="0">
              <a:buNone/>
              <a:defRPr sz="1920"/>
            </a:lvl4pPr>
            <a:lvl5pPr marL="2194560" indent="0">
              <a:buNone/>
              <a:defRPr sz="1920"/>
            </a:lvl5pPr>
            <a:lvl6pPr marL="2743200" indent="0">
              <a:buNone/>
              <a:defRPr sz="1920"/>
            </a:lvl6pPr>
            <a:lvl7pPr marL="3291840" indent="0">
              <a:buNone/>
              <a:defRPr sz="1920"/>
            </a:lvl7pPr>
            <a:lvl8pPr marL="3840480" indent="0">
              <a:buNone/>
              <a:defRPr sz="1920"/>
            </a:lvl8pPr>
            <a:lvl9pPr marL="4389120" indent="0">
              <a:buNone/>
              <a:defRPr sz="1920"/>
            </a:lvl9pPr>
          </a:lstStyle>
          <a:p>
            <a:r>
              <a:rPr lang="en-US"/>
              <a:t>Click icon to add picture</a:t>
            </a:r>
            <a:endParaRPr lang="en-US" dirty="0"/>
          </a:p>
        </p:txBody>
      </p:sp>
      <p:sp>
        <p:nvSpPr>
          <p:cNvPr id="4" name="Text Placeholder 3"/>
          <p:cNvSpPr>
            <a:spLocks noGrp="1"/>
          </p:cNvSpPr>
          <p:nvPr>
            <p:ph type="body" sz="half" idx="2"/>
          </p:nvPr>
        </p:nvSpPr>
        <p:spPr>
          <a:xfrm>
            <a:off x="3107056" y="6440806"/>
            <a:ext cx="10698480" cy="592454"/>
          </a:xfrm>
        </p:spPr>
        <p:txBody>
          <a:bodyPr>
            <a:normAutofit/>
          </a:bodyPr>
          <a:lstStyle>
            <a:lvl1pPr marL="0" indent="0">
              <a:buNone/>
              <a:defRPr sz="144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
        <p:nvSpPr>
          <p:cNvPr id="5" name="Date Placeholder 4"/>
          <p:cNvSpPr>
            <a:spLocks noGrp="1"/>
          </p:cNvSpPr>
          <p:nvPr>
            <p:ph type="dt" sz="half" idx="10"/>
          </p:nvPr>
        </p:nvSpPr>
        <p:spPr/>
        <p:txBody>
          <a:bodyPr/>
          <a:lstStyle/>
          <a:p>
            <a:fld id="{1471A834-4F3C-4AF9-9C74-05EC35A0F292}" type="datetimeFigureOut">
              <a:rPr lang="en-US" smtClean="0"/>
              <a:t>11/10/2025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5026" y="5894071"/>
            <a:ext cx="1906232" cy="608756"/>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638175" y="5979705"/>
            <a:ext cx="935720" cy="438150"/>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66017478"/>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74320"/>
            <a:ext cx="3421819" cy="7966354"/>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32665" y="-943"/>
            <a:ext cx="2828009" cy="8224847"/>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219456" cy="82296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3111510" y="748932"/>
            <a:ext cx="10694024" cy="153706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3107054" y="2560320"/>
            <a:ext cx="10698480" cy="46634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433935" y="7356525"/>
            <a:ext cx="1375540" cy="444475"/>
          </a:xfrm>
          <a:prstGeom prst="rect">
            <a:avLst/>
          </a:prstGeom>
        </p:spPr>
        <p:txBody>
          <a:bodyPr vert="horz" lIns="91440" tIns="45720" rIns="91440" bIns="45720" rtlCol="0" anchor="ctr"/>
          <a:lstStyle>
            <a:lvl1pPr algn="r">
              <a:defRPr sz="1080">
                <a:solidFill>
                  <a:schemeClr val="tx1">
                    <a:tint val="75000"/>
                  </a:schemeClr>
                </a:solidFill>
              </a:defRPr>
            </a:lvl1pPr>
          </a:lstStyle>
          <a:p>
            <a:fld id="{51CF1133-3259-4C45-BABA-5B62D9C6F78D}" type="datetimeFigureOut">
              <a:rPr lang="en-US" smtClean="0"/>
              <a:t>11/10/2025</a:t>
            </a:fld>
            <a:endParaRPr lang="en-US" dirty="0"/>
          </a:p>
        </p:txBody>
      </p:sp>
      <p:sp>
        <p:nvSpPr>
          <p:cNvPr id="5" name="Footer Placeholder 4"/>
          <p:cNvSpPr>
            <a:spLocks noGrp="1"/>
          </p:cNvSpPr>
          <p:nvPr>
            <p:ph type="ftr" sz="quarter" idx="3"/>
          </p:nvPr>
        </p:nvSpPr>
        <p:spPr>
          <a:xfrm>
            <a:off x="3107055" y="7362970"/>
            <a:ext cx="9143999" cy="438150"/>
          </a:xfrm>
          <a:prstGeom prst="rect">
            <a:avLst/>
          </a:prstGeom>
        </p:spPr>
        <p:txBody>
          <a:bodyPr vert="horz" lIns="91440" tIns="45720" rIns="91440" bIns="45720" rtlCol="0" anchor="ctr"/>
          <a:lstStyle>
            <a:lvl1pPr algn="l">
              <a:defRPr sz="108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638175" y="945339"/>
            <a:ext cx="935720" cy="438150"/>
          </a:xfrm>
          <a:prstGeom prst="rect">
            <a:avLst/>
          </a:prstGeom>
        </p:spPr>
        <p:txBody>
          <a:bodyPr vert="horz" lIns="91440" tIns="45720" rIns="91440" bIns="45720" rtlCol="0" anchor="ctr"/>
          <a:lstStyle>
            <a:lvl1pPr algn="r">
              <a:defRPr sz="2400">
                <a:solidFill>
                  <a:srgbClr val="FE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594816444"/>
      </p:ext>
    </p:extLst>
  </p:cSld>
  <p:clrMap bg1="lt1" tx1="dk1" bg2="lt2" tx2="dk2" accent1="accent1" accent2="accent2" accent3="accent3" accent4="accent4" accent5="accent5" accent6="accent6" hlink="hlink" folHlink="folHlink"/>
  <p:sldLayoutIdLst>
    <p:sldLayoutId id="2147484942" r:id="rId1"/>
    <p:sldLayoutId id="2147484943" r:id="rId2"/>
    <p:sldLayoutId id="2147484944" r:id="rId3"/>
    <p:sldLayoutId id="2147484945" r:id="rId4"/>
    <p:sldLayoutId id="2147484946" r:id="rId5"/>
    <p:sldLayoutId id="2147484947" r:id="rId6"/>
    <p:sldLayoutId id="2147484948" r:id="rId7"/>
    <p:sldLayoutId id="2147484949" r:id="rId8"/>
    <p:sldLayoutId id="2147484950" r:id="rId9"/>
    <p:sldLayoutId id="2147484951" r:id="rId10"/>
    <p:sldLayoutId id="2147484952" r:id="rId11"/>
    <p:sldLayoutId id="2147484953" r:id="rId12"/>
    <p:sldLayoutId id="2147484954" r:id="rId13"/>
    <p:sldLayoutId id="2147484955" r:id="rId14"/>
    <p:sldLayoutId id="2147484956" r:id="rId15"/>
    <p:sldLayoutId id="2147484957" r:id="rId16"/>
    <p:sldLayoutId id="2147484958" r:id="rId17"/>
    <p:sldLayoutId id="2147484959" r:id="rId18"/>
    <p:sldLayoutId id="2147484960" r:id="rId19"/>
    <p:sldLayoutId id="2147484961" r:id="rId20"/>
    <p:sldLayoutId id="2147484962" r:id="rId21"/>
    <p:sldLayoutId id="2147484963" r:id="rId22"/>
    <p:sldLayoutId id="2147484964" r:id="rId23"/>
    <p:sldLayoutId id="2147484965" r:id="rId24"/>
    <p:sldLayoutId id="2147484966" r:id="rId25"/>
    <p:sldLayoutId id="2147484967" r:id="rId26"/>
    <p:sldLayoutId id="2147484968" r:id="rId27"/>
    <p:sldLayoutId id="2147484969" r:id="rId28"/>
    <p:sldLayoutId id="2147484970" r:id="rId29"/>
    <p:sldLayoutId id="2147484971" r:id="rId30"/>
    <p:sldLayoutId id="2147484972" r:id="rId31"/>
    <p:sldLayoutId id="2147484973" r:id="rId32"/>
    <p:sldLayoutId id="2147484974" r:id="rId33"/>
    <p:sldLayoutId id="2147484975" r:id="rId34"/>
    <p:sldLayoutId id="2147484976" r:id="rId35"/>
    <p:sldLayoutId id="2147484977" r:id="rId36"/>
    <p:sldLayoutId id="2147484978" r:id="rId37"/>
    <p:sldLayoutId id="2147484979" r:id="rId38"/>
    <p:sldLayoutId id="2147484980" r:id="rId39"/>
  </p:sldLayoutIdLst>
  <p:hf sldNum="0" hdr="0" ftr="0" dt="0"/>
  <p:txStyles>
    <p:titleStyle>
      <a:lvl1pPr algn="l" defTabSz="548640" rtl="0" eaLnBrk="1" latinLnBrk="0" hangingPunct="1">
        <a:spcBef>
          <a:spcPct val="0"/>
        </a:spcBef>
        <a:buNone/>
        <a:defRPr sz="432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411480" indent="-411480" algn="l" defTabSz="548640" rtl="0" eaLnBrk="1" latinLnBrk="0" hangingPunct="1">
        <a:spcBef>
          <a:spcPts val="1200"/>
        </a:spcBef>
        <a:spcAft>
          <a:spcPts val="0"/>
        </a:spcAft>
        <a:buClr>
          <a:schemeClr val="accent1"/>
        </a:buClr>
        <a:buFont typeface="Wingdings 3" charset="2"/>
        <a:buChar char=""/>
        <a:defRPr sz="2160" kern="1200">
          <a:solidFill>
            <a:schemeClr val="tx1">
              <a:lumMod val="75000"/>
              <a:lumOff val="25000"/>
            </a:schemeClr>
          </a:solidFill>
          <a:latin typeface="+mn-lt"/>
          <a:ea typeface="+mn-ea"/>
          <a:cs typeface="+mn-cs"/>
        </a:defRPr>
      </a:lvl1pPr>
      <a:lvl2pPr marL="891540" indent="-342900" algn="l" defTabSz="548640" rtl="0" eaLnBrk="1" latinLnBrk="0" hangingPunct="1">
        <a:spcBef>
          <a:spcPts val="1200"/>
        </a:spcBef>
        <a:spcAft>
          <a:spcPts val="0"/>
        </a:spcAft>
        <a:buClr>
          <a:schemeClr val="accent1"/>
        </a:buClr>
        <a:buFont typeface="Wingdings 3" charset="2"/>
        <a:buChar char=""/>
        <a:defRPr sz="1920" kern="1200">
          <a:solidFill>
            <a:schemeClr val="tx1">
              <a:lumMod val="75000"/>
              <a:lumOff val="25000"/>
            </a:schemeClr>
          </a:solidFill>
          <a:latin typeface="+mn-lt"/>
          <a:ea typeface="+mn-ea"/>
          <a:cs typeface="+mn-cs"/>
        </a:defRPr>
      </a:lvl2pPr>
      <a:lvl3pPr marL="1371600" indent="-274320" algn="l" defTabSz="548640" rtl="0" eaLnBrk="1" latinLnBrk="0" hangingPunct="1">
        <a:spcBef>
          <a:spcPts val="1200"/>
        </a:spcBef>
        <a:spcAft>
          <a:spcPts val="0"/>
        </a:spcAft>
        <a:buClr>
          <a:schemeClr val="accent1"/>
        </a:buClr>
        <a:buFont typeface="Wingdings 3" charset="2"/>
        <a:buChar char=""/>
        <a:defRPr sz="1680" kern="1200">
          <a:solidFill>
            <a:schemeClr val="tx1">
              <a:lumMod val="75000"/>
              <a:lumOff val="25000"/>
            </a:schemeClr>
          </a:solidFill>
          <a:latin typeface="+mn-lt"/>
          <a:ea typeface="+mn-ea"/>
          <a:cs typeface="+mn-cs"/>
        </a:defRPr>
      </a:lvl3pPr>
      <a:lvl4pPr marL="1920240" indent="-274320" algn="l" defTabSz="548640" rtl="0" eaLnBrk="1" latinLnBrk="0" hangingPunct="1">
        <a:spcBef>
          <a:spcPts val="1200"/>
        </a:spcBef>
        <a:spcAft>
          <a:spcPts val="0"/>
        </a:spcAft>
        <a:buClr>
          <a:schemeClr val="accent1"/>
        </a:buClr>
        <a:buFont typeface="Wingdings 3" charset="2"/>
        <a:buChar char=""/>
        <a:defRPr sz="1440" kern="1200">
          <a:solidFill>
            <a:schemeClr val="tx1">
              <a:lumMod val="75000"/>
              <a:lumOff val="25000"/>
            </a:schemeClr>
          </a:solidFill>
          <a:latin typeface="+mn-lt"/>
          <a:ea typeface="+mn-ea"/>
          <a:cs typeface="+mn-cs"/>
        </a:defRPr>
      </a:lvl4pPr>
      <a:lvl5pPr marL="2468880" indent="-274320" algn="l" defTabSz="548640" rtl="0" eaLnBrk="1" latinLnBrk="0" hangingPunct="1">
        <a:spcBef>
          <a:spcPts val="1200"/>
        </a:spcBef>
        <a:spcAft>
          <a:spcPts val="0"/>
        </a:spcAft>
        <a:buClr>
          <a:schemeClr val="accent1"/>
        </a:buClr>
        <a:buFont typeface="Wingdings 3" charset="2"/>
        <a:buChar char=""/>
        <a:defRPr sz="1440" kern="1200">
          <a:solidFill>
            <a:schemeClr val="tx1">
              <a:lumMod val="75000"/>
              <a:lumOff val="25000"/>
            </a:schemeClr>
          </a:solidFill>
          <a:latin typeface="+mn-lt"/>
          <a:ea typeface="+mn-ea"/>
          <a:cs typeface="+mn-cs"/>
        </a:defRPr>
      </a:lvl5pPr>
      <a:lvl6pPr marL="3017520" indent="-274320" algn="l" defTabSz="548640" rtl="0" eaLnBrk="1" latinLnBrk="0" hangingPunct="1">
        <a:spcBef>
          <a:spcPts val="1200"/>
        </a:spcBef>
        <a:spcAft>
          <a:spcPts val="0"/>
        </a:spcAft>
        <a:buClr>
          <a:schemeClr val="accent1"/>
        </a:buClr>
        <a:buFont typeface="Wingdings 3" charset="2"/>
        <a:buChar char=""/>
        <a:defRPr sz="1440" kern="1200">
          <a:solidFill>
            <a:schemeClr val="tx1">
              <a:lumMod val="75000"/>
              <a:lumOff val="25000"/>
            </a:schemeClr>
          </a:solidFill>
          <a:latin typeface="+mn-lt"/>
          <a:ea typeface="+mn-ea"/>
          <a:cs typeface="+mn-cs"/>
        </a:defRPr>
      </a:lvl6pPr>
      <a:lvl7pPr marL="3566160" indent="-274320" algn="l" defTabSz="548640" rtl="0" eaLnBrk="1" latinLnBrk="0" hangingPunct="1">
        <a:spcBef>
          <a:spcPts val="1200"/>
        </a:spcBef>
        <a:spcAft>
          <a:spcPts val="0"/>
        </a:spcAft>
        <a:buClr>
          <a:schemeClr val="accent1"/>
        </a:buClr>
        <a:buFont typeface="Wingdings 3" charset="2"/>
        <a:buChar char=""/>
        <a:defRPr sz="1440" kern="1200">
          <a:solidFill>
            <a:schemeClr val="tx1">
              <a:lumMod val="75000"/>
              <a:lumOff val="25000"/>
            </a:schemeClr>
          </a:solidFill>
          <a:latin typeface="+mn-lt"/>
          <a:ea typeface="+mn-ea"/>
          <a:cs typeface="+mn-cs"/>
        </a:defRPr>
      </a:lvl7pPr>
      <a:lvl8pPr marL="4114800" indent="-274320" algn="l" defTabSz="548640" rtl="0" eaLnBrk="1" latinLnBrk="0" hangingPunct="1">
        <a:spcBef>
          <a:spcPts val="1200"/>
        </a:spcBef>
        <a:spcAft>
          <a:spcPts val="0"/>
        </a:spcAft>
        <a:buClr>
          <a:schemeClr val="accent1"/>
        </a:buClr>
        <a:buFont typeface="Wingdings 3" charset="2"/>
        <a:buChar char=""/>
        <a:defRPr sz="1440" kern="1200">
          <a:solidFill>
            <a:schemeClr val="tx1">
              <a:lumMod val="75000"/>
              <a:lumOff val="25000"/>
            </a:schemeClr>
          </a:solidFill>
          <a:latin typeface="+mn-lt"/>
          <a:ea typeface="+mn-ea"/>
          <a:cs typeface="+mn-cs"/>
        </a:defRPr>
      </a:lvl8pPr>
      <a:lvl9pPr marL="4663440" indent="-274320" algn="l" defTabSz="548640" rtl="0" eaLnBrk="1" latinLnBrk="0" hangingPunct="1">
        <a:spcBef>
          <a:spcPts val="1200"/>
        </a:spcBef>
        <a:spcAft>
          <a:spcPts val="0"/>
        </a:spcAft>
        <a:buClr>
          <a:schemeClr val="accent1"/>
        </a:buClr>
        <a:buFont typeface="Wingdings 3" charset="2"/>
        <a:buChar char=""/>
        <a:defRPr sz="1440" kern="1200">
          <a:solidFill>
            <a:schemeClr val="tx1">
              <a:lumMod val="75000"/>
              <a:lumOff val="25000"/>
            </a:schemeClr>
          </a:solidFill>
          <a:latin typeface="+mn-lt"/>
          <a:ea typeface="+mn-ea"/>
          <a:cs typeface="+mn-cs"/>
        </a:defRPr>
      </a:lvl9pPr>
    </p:bodyStyle>
    <p:otherStyle>
      <a:defPPr>
        <a:defRPr lang="en-U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8.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3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Text 0"/>
          <p:cNvSpPr/>
          <p:nvPr/>
        </p:nvSpPr>
        <p:spPr>
          <a:xfrm>
            <a:off x="5831919" y="2049542"/>
            <a:ext cx="8012192" cy="362903"/>
          </a:xfrm>
          <a:prstGeom prst="rect">
            <a:avLst/>
          </a:prstGeom>
          <a:noFill/>
          <a:ln/>
        </p:spPr>
        <p:txBody>
          <a:bodyPr wrap="none" lIns="0" tIns="0" rIns="0" bIns="0" rtlCol="0" anchor="t"/>
          <a:lstStyle/>
          <a:p>
            <a:pPr marL="0" indent="0" algn="l">
              <a:lnSpc>
                <a:spcPts val="2850"/>
              </a:lnSpc>
              <a:buNone/>
            </a:pPr>
            <a:endParaRPr lang="en-US" sz="1750" dirty="0"/>
          </a:p>
        </p:txBody>
      </p:sp>
      <p:sp>
        <p:nvSpPr>
          <p:cNvPr id="4" name="Text 1"/>
          <p:cNvSpPr/>
          <p:nvPr/>
        </p:nvSpPr>
        <p:spPr>
          <a:xfrm>
            <a:off x="4315897" y="5675233"/>
            <a:ext cx="9520714" cy="708779"/>
          </a:xfrm>
          <a:prstGeom prst="rect">
            <a:avLst/>
          </a:prstGeom>
          <a:noFill/>
          <a:ln/>
        </p:spPr>
        <p:txBody>
          <a:bodyPr wrap="none" lIns="0" tIns="0" rIns="0" bIns="0" rtlCol="0" anchor="t"/>
          <a:lstStyle/>
          <a:p>
            <a:pPr marL="0" indent="0" algn="r" rtl="1">
              <a:lnSpc>
                <a:spcPts val="5550"/>
              </a:lnSpc>
              <a:buNone/>
            </a:pPr>
            <a:r>
              <a:rPr lang="en-US" sz="5400" b="1" dirty="0">
                <a:solidFill>
                  <a:srgbClr val="5B6E8C"/>
                </a:solidFill>
                <a:latin typeface="Arial" panose="020B0604020202020204" pitchFamily="34" charset="0"/>
                <a:ea typeface="Alexandria Medium" pitchFamily="34" charset="-122"/>
                <a:cs typeface="Arial" panose="020B0604020202020204" pitchFamily="34" charset="0"/>
              </a:rPr>
              <a:t>نماذج تفسيرية في علم النفس النمو </a:t>
            </a:r>
            <a:endParaRPr lang="en-US" sz="5400" b="1" dirty="0">
              <a:latin typeface="Arial" panose="020B060402020202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1539597" y="759738"/>
            <a:ext cx="11551206" cy="531614"/>
          </a:xfrm>
          <a:prstGeom prst="rect">
            <a:avLst/>
          </a:prstGeom>
          <a:noFill/>
          <a:ln/>
        </p:spPr>
        <p:txBody>
          <a:bodyPr wrap="none" lIns="0" tIns="0" rIns="0" bIns="0" rtlCol="0" anchor="t"/>
          <a:lstStyle/>
          <a:p>
            <a:pPr marL="0" indent="0" algn="ctr">
              <a:lnSpc>
                <a:spcPts val="4150"/>
              </a:lnSpc>
              <a:buNone/>
            </a:pPr>
            <a:r>
              <a:rPr lang="en-US" sz="3300" dirty="0">
                <a:solidFill>
                  <a:srgbClr val="5B6E8C"/>
                </a:solidFill>
                <a:latin typeface="Alexandria Medium" pitchFamily="34" charset="0"/>
                <a:ea typeface="Alexandria Medium" pitchFamily="34" charset="-122"/>
                <a:cs typeface="Alexandria Medium" pitchFamily="34" charset="-120"/>
              </a:rPr>
              <a:t>The Preformationism Orientation.التوجه ما قبل التشكيل</a:t>
            </a:r>
            <a:endParaRPr lang="en-US" sz="3300" dirty="0"/>
          </a:p>
        </p:txBody>
      </p:sp>
      <p:sp>
        <p:nvSpPr>
          <p:cNvPr id="3" name="Text 1"/>
          <p:cNvSpPr/>
          <p:nvPr/>
        </p:nvSpPr>
        <p:spPr>
          <a:xfrm>
            <a:off x="793790" y="1631513"/>
            <a:ext cx="13042821" cy="272177"/>
          </a:xfrm>
          <a:prstGeom prst="rect">
            <a:avLst/>
          </a:prstGeom>
          <a:noFill/>
          <a:ln/>
        </p:spPr>
        <p:txBody>
          <a:bodyPr wrap="none" lIns="0" tIns="0" rIns="0" bIns="0" rtlCol="0" anchor="t"/>
          <a:lstStyle/>
          <a:p>
            <a:pPr marL="0" indent="0" algn="l">
              <a:lnSpc>
                <a:spcPts val="2100"/>
              </a:lnSpc>
              <a:buNone/>
            </a:pPr>
            <a:endParaRPr lang="en-US" sz="1300" dirty="0"/>
          </a:p>
        </p:txBody>
      </p:sp>
      <p:sp>
        <p:nvSpPr>
          <p:cNvPr id="4" name="Text 2"/>
          <p:cNvSpPr/>
          <p:nvPr/>
        </p:nvSpPr>
        <p:spPr>
          <a:xfrm>
            <a:off x="793790" y="2095024"/>
            <a:ext cx="13042821" cy="272177"/>
          </a:xfrm>
          <a:prstGeom prst="rect">
            <a:avLst/>
          </a:prstGeom>
          <a:noFill/>
          <a:ln/>
        </p:spPr>
        <p:txBody>
          <a:bodyPr wrap="none" lIns="0" tIns="0" rIns="0" bIns="0" rtlCol="0" anchor="t"/>
          <a:lstStyle/>
          <a:p>
            <a:pPr marL="0" indent="0" algn="l">
              <a:lnSpc>
                <a:spcPts val="2100"/>
              </a:lnSpc>
              <a:buNone/>
            </a:pPr>
            <a:endParaRPr lang="en-US" sz="1300" dirty="0"/>
          </a:p>
        </p:txBody>
      </p:sp>
      <p:sp>
        <p:nvSpPr>
          <p:cNvPr id="5" name="Text 3"/>
          <p:cNvSpPr/>
          <p:nvPr/>
        </p:nvSpPr>
        <p:spPr>
          <a:xfrm>
            <a:off x="793790" y="2622352"/>
            <a:ext cx="4252913" cy="531614"/>
          </a:xfrm>
          <a:prstGeom prst="rect">
            <a:avLst/>
          </a:prstGeom>
          <a:noFill/>
          <a:ln/>
        </p:spPr>
        <p:txBody>
          <a:bodyPr wrap="none" lIns="0" tIns="0" rIns="0" bIns="0" rtlCol="0" anchor="t"/>
          <a:lstStyle/>
          <a:p>
            <a:pPr marL="0" indent="0" algn="l">
              <a:lnSpc>
                <a:spcPts val="4150"/>
              </a:lnSpc>
              <a:buNone/>
            </a:pPr>
            <a:r>
              <a:rPr lang="en-US" sz="3300" dirty="0">
                <a:solidFill>
                  <a:srgbClr val="5B6E8C"/>
                </a:solidFill>
                <a:latin typeface="Alexandria Medium" pitchFamily="34" charset="0"/>
                <a:ea typeface="Alexandria Medium" pitchFamily="34" charset="-122"/>
                <a:cs typeface="Alexandria Medium" pitchFamily="34" charset="-120"/>
              </a:rPr>
              <a:t> </a:t>
            </a:r>
            <a:endParaRPr lang="en-US" sz="3300" dirty="0"/>
          </a:p>
        </p:txBody>
      </p:sp>
      <p:pic>
        <p:nvPicPr>
          <p:cNvPr id="6" name="Image 0" descr="preencoded.png"/>
          <p:cNvPicPr>
            <a:picLocks noChangeAspect="1"/>
          </p:cNvPicPr>
          <p:nvPr/>
        </p:nvPicPr>
        <p:blipFill>
          <a:blip r:embed="rId3"/>
          <a:stretch>
            <a:fillRect/>
          </a:stretch>
        </p:blipFill>
        <p:spPr>
          <a:xfrm>
            <a:off x="2430899" y="3409117"/>
            <a:ext cx="9768483" cy="3597116"/>
          </a:xfrm>
          <a:prstGeom prst="rect">
            <a:avLst/>
          </a:prstGeom>
        </p:spPr>
      </p:pic>
      <p:sp>
        <p:nvSpPr>
          <p:cNvPr id="7" name="Text 4"/>
          <p:cNvSpPr/>
          <p:nvPr/>
        </p:nvSpPr>
        <p:spPr>
          <a:xfrm>
            <a:off x="793790" y="7197566"/>
            <a:ext cx="13042821" cy="272177"/>
          </a:xfrm>
          <a:prstGeom prst="rect">
            <a:avLst/>
          </a:prstGeom>
          <a:noFill/>
          <a:ln/>
        </p:spPr>
        <p:txBody>
          <a:bodyPr wrap="none" lIns="0" tIns="0" rIns="0" bIns="0" rtlCol="0" anchor="t"/>
          <a:lstStyle/>
          <a:p>
            <a:pPr marL="0" indent="0" algn="l">
              <a:lnSpc>
                <a:spcPts val="2100"/>
              </a:lnSpc>
              <a:buNone/>
            </a:pPr>
            <a:endParaRPr lang="en-US" sz="13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93790" y="1750457"/>
            <a:ext cx="13042821" cy="1417558"/>
          </a:xfrm>
          <a:prstGeom prst="rect">
            <a:avLst/>
          </a:prstGeom>
          <a:noFill/>
          <a:ln/>
        </p:spPr>
        <p:txBody>
          <a:bodyPr wrap="square" lIns="0" tIns="0" rIns="0" bIns="0" rtlCol="0" anchor="t"/>
          <a:lstStyle/>
          <a:p>
            <a:pPr marL="0" indent="0" algn="l">
              <a:lnSpc>
                <a:spcPts val="5550"/>
              </a:lnSpc>
              <a:buNone/>
            </a:pPr>
            <a:r>
              <a:rPr lang="en-US" sz="4450" dirty="0">
                <a:solidFill>
                  <a:srgbClr val="5B6E8C"/>
                </a:solidFill>
                <a:latin typeface="Alexandria Medium" pitchFamily="34" charset="0"/>
                <a:ea typeface="Alexandria Medium" pitchFamily="34" charset="-122"/>
                <a:cs typeface="Alexandria Medium" pitchFamily="34" charset="-120"/>
              </a:rPr>
              <a:t>The Preformationism Orientation.التوجه ما قبل التشكيل</a:t>
            </a:r>
            <a:endParaRPr lang="en-US" sz="4450" dirty="0"/>
          </a:p>
        </p:txBody>
      </p:sp>
      <p:sp>
        <p:nvSpPr>
          <p:cNvPr id="3" name="Text 1"/>
          <p:cNvSpPr/>
          <p:nvPr/>
        </p:nvSpPr>
        <p:spPr>
          <a:xfrm>
            <a:off x="793790" y="3621643"/>
            <a:ext cx="13042821" cy="362903"/>
          </a:xfrm>
          <a:prstGeom prst="rect">
            <a:avLst/>
          </a:prstGeom>
          <a:noFill/>
          <a:ln/>
        </p:spPr>
        <p:txBody>
          <a:bodyPr wrap="none" lIns="0" tIns="0" rIns="0" bIns="0" rtlCol="0" anchor="t"/>
          <a:lstStyle/>
          <a:p>
            <a:pPr marL="342900" indent="-342900" algn="l">
              <a:lnSpc>
                <a:spcPts val="2850"/>
              </a:lnSpc>
              <a:buSzPct val="100000"/>
              <a:buChar char="•"/>
            </a:pPr>
            <a:endParaRPr lang="en-US" sz="1750" dirty="0"/>
          </a:p>
        </p:txBody>
      </p:sp>
      <p:sp>
        <p:nvSpPr>
          <p:cNvPr id="4" name="Text 2"/>
          <p:cNvSpPr/>
          <p:nvPr/>
        </p:nvSpPr>
        <p:spPr>
          <a:xfrm>
            <a:off x="793790" y="4063841"/>
            <a:ext cx="13042821" cy="362903"/>
          </a:xfrm>
          <a:prstGeom prst="rect">
            <a:avLst/>
          </a:prstGeom>
          <a:noFill/>
          <a:ln/>
        </p:spPr>
        <p:txBody>
          <a:bodyPr wrap="none" lIns="0" tIns="0" rIns="0" bIns="0" rtlCol="0" anchor="t"/>
          <a:lstStyle/>
          <a:p>
            <a:pPr marL="342900" indent="-342900" algn="r" rtl="1">
              <a:lnSpc>
                <a:spcPts val="2850"/>
              </a:lnSpc>
              <a:buSzPct val="100000"/>
              <a:buChar char="•"/>
            </a:pPr>
            <a:r>
              <a:rPr lang="en-US" sz="1750" dirty="0">
                <a:solidFill>
                  <a:srgbClr val="5B6E8C"/>
                </a:solidFill>
                <a:latin typeface="Manrope" pitchFamily="34" charset="0"/>
                <a:ea typeface="Manrope" pitchFamily="34" charset="-122"/>
                <a:cs typeface="Manrope" pitchFamily="34" charset="-120"/>
              </a:rPr>
              <a:t>1. الناتيفية القوية (الفطرية):</a:t>
            </a:r>
            <a:endParaRPr lang="en-US" sz="1750" dirty="0"/>
          </a:p>
        </p:txBody>
      </p:sp>
      <p:sp>
        <p:nvSpPr>
          <p:cNvPr id="5" name="Text 3"/>
          <p:cNvSpPr/>
          <p:nvPr/>
        </p:nvSpPr>
        <p:spPr>
          <a:xfrm>
            <a:off x="793790" y="4506039"/>
            <a:ext cx="13042821" cy="362903"/>
          </a:xfrm>
          <a:prstGeom prst="rect">
            <a:avLst/>
          </a:prstGeom>
          <a:noFill/>
          <a:ln/>
        </p:spPr>
        <p:txBody>
          <a:bodyPr wrap="none" lIns="0" tIns="0" rIns="0" bIns="0" rtlCol="0" anchor="t"/>
          <a:lstStyle/>
          <a:p>
            <a:pPr marL="342900" indent="-342900" algn="r" rtl="1">
              <a:lnSpc>
                <a:spcPts val="2850"/>
              </a:lnSpc>
              <a:buSzPct val="100000"/>
              <a:buChar char="•"/>
            </a:pPr>
            <a:r>
              <a:rPr lang="en-US" sz="1750" dirty="0">
                <a:solidFill>
                  <a:srgbClr val="5B6E8C"/>
                </a:solidFill>
                <a:latin typeface="Manrope" pitchFamily="34" charset="0"/>
                <a:ea typeface="Manrope" pitchFamily="34" charset="-122"/>
                <a:cs typeface="Manrope" pitchFamily="34" charset="-120"/>
              </a:rPr>
              <a:t>هذه الشكل من الناتيفية يدعم أن المعرفة والقدرات فطرية تمامًا، أي أنها موجودة منذ الولادة دون الحاجة إلى تطوير أو اكتساب إضافي.</a:t>
            </a:r>
            <a:endParaRPr lang="en-US" sz="1750" dirty="0"/>
          </a:p>
        </p:txBody>
      </p:sp>
      <p:sp>
        <p:nvSpPr>
          <p:cNvPr id="6" name="Text 4"/>
          <p:cNvSpPr/>
          <p:nvPr/>
        </p:nvSpPr>
        <p:spPr>
          <a:xfrm>
            <a:off x="793790" y="4948238"/>
            <a:ext cx="13042821" cy="362903"/>
          </a:xfrm>
          <a:prstGeom prst="rect">
            <a:avLst/>
          </a:prstGeom>
          <a:noFill/>
          <a:ln/>
        </p:spPr>
        <p:txBody>
          <a:bodyPr wrap="none" lIns="0" tIns="0" rIns="0" bIns="0" rtlCol="0" anchor="t"/>
          <a:lstStyle/>
          <a:p>
            <a:pPr marL="342900" indent="-342900" algn="r" rtl="1">
              <a:lnSpc>
                <a:spcPts val="2850"/>
              </a:lnSpc>
              <a:buSzPct val="100000"/>
              <a:buChar char="•"/>
            </a:pPr>
            <a:r>
              <a:rPr lang="en-US" sz="1750" dirty="0">
                <a:solidFill>
                  <a:srgbClr val="5B6E8C"/>
                </a:solidFill>
                <a:latin typeface="Manrope" pitchFamily="34" charset="0"/>
                <a:ea typeface="Manrope" pitchFamily="34" charset="-122"/>
                <a:cs typeface="Manrope" pitchFamily="34" charset="-120"/>
              </a:rPr>
              <a:t>2. الناتيفية الضعيفة:</a:t>
            </a:r>
            <a:endParaRPr lang="en-US" sz="1750" dirty="0"/>
          </a:p>
        </p:txBody>
      </p:sp>
      <p:sp>
        <p:nvSpPr>
          <p:cNvPr id="7" name="Text 5"/>
          <p:cNvSpPr/>
          <p:nvPr/>
        </p:nvSpPr>
        <p:spPr>
          <a:xfrm>
            <a:off x="793790" y="5390436"/>
            <a:ext cx="13042821" cy="1088708"/>
          </a:xfrm>
          <a:prstGeom prst="rect">
            <a:avLst/>
          </a:prstGeom>
          <a:noFill/>
          <a:ln/>
        </p:spPr>
        <p:txBody>
          <a:bodyPr wrap="square" lIns="0" tIns="0" rIns="0" bIns="0" rtlCol="0" anchor="t"/>
          <a:lstStyle/>
          <a:p>
            <a:pPr marL="342900" indent="-342900" algn="r" rtl="1">
              <a:lnSpc>
                <a:spcPts val="2850"/>
              </a:lnSpc>
              <a:buSzPct val="100000"/>
              <a:buChar char="•"/>
            </a:pPr>
            <a:r>
              <a:rPr lang="en-US" sz="1750" dirty="0">
                <a:solidFill>
                  <a:srgbClr val="5B6E8C"/>
                </a:solidFill>
                <a:latin typeface="Manrope" pitchFamily="34" charset="0"/>
                <a:ea typeface="Manrope" pitchFamily="34" charset="-122"/>
                <a:cs typeface="Manrope" pitchFamily="34" charset="-120"/>
              </a:rPr>
              <a:t>تمثلها نظريات مثل تلك التي اقترحها نعوم تشومسكي، التي تقترح أن بعض المعرفة الأساسية موجودة عند الولادة (مثل القواعد النحوية العالمية)، ولكن يتم بعد ذلك تكملة هذه الأسس من خلال اكتساب معرفة أخرى خلال التطور. في هذه النسخة، توجد هياكل فطرية، لكنها تتعزز من خلال التجربة والتعلم.</a:t>
            </a:r>
            <a:endParaRPr lang="en-US" sz="1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3723323" y="2909888"/>
            <a:ext cx="7183636" cy="708779"/>
          </a:xfrm>
          <a:prstGeom prst="rect">
            <a:avLst/>
          </a:prstGeom>
          <a:noFill/>
          <a:ln/>
        </p:spPr>
        <p:txBody>
          <a:bodyPr wrap="none" lIns="0" tIns="0" rIns="0" bIns="0" rtlCol="0" anchor="t"/>
          <a:lstStyle/>
          <a:p>
            <a:pPr marL="0" indent="0" algn="ctr" rtl="1">
              <a:lnSpc>
                <a:spcPts val="5550"/>
              </a:lnSpc>
              <a:buNone/>
            </a:pPr>
            <a:r>
              <a:rPr lang="en-US" sz="4450" dirty="0">
                <a:solidFill>
                  <a:srgbClr val="5B6E8C"/>
                </a:solidFill>
                <a:latin typeface="Alexandria Medium" pitchFamily="34" charset="0"/>
                <a:ea typeface="Alexandria Medium" pitchFamily="34" charset="-122"/>
                <a:cs typeface="Alexandria Medium" pitchFamily="34" charset="-120"/>
              </a:rPr>
              <a:t>حجج التوجه ما قبل التشكيل</a:t>
            </a:r>
            <a:endParaRPr lang="en-US" sz="4450" dirty="0"/>
          </a:p>
        </p:txBody>
      </p:sp>
      <p:sp>
        <p:nvSpPr>
          <p:cNvPr id="3" name="Text 1"/>
          <p:cNvSpPr/>
          <p:nvPr/>
        </p:nvSpPr>
        <p:spPr>
          <a:xfrm>
            <a:off x="793790" y="4072295"/>
            <a:ext cx="13042821" cy="362903"/>
          </a:xfrm>
          <a:prstGeom prst="rect">
            <a:avLst/>
          </a:prstGeom>
          <a:noFill/>
          <a:ln/>
        </p:spPr>
        <p:txBody>
          <a:bodyPr wrap="none" lIns="0" tIns="0" rIns="0" bIns="0" rtlCol="0" anchor="t"/>
          <a:lstStyle/>
          <a:p>
            <a:pPr marL="342900" indent="-342900" algn="r" rtl="1">
              <a:lnSpc>
                <a:spcPts val="2850"/>
              </a:lnSpc>
              <a:buSzPct val="100000"/>
              <a:buChar char="•"/>
            </a:pPr>
            <a:r>
              <a:rPr lang="en-US" sz="1750" dirty="0">
                <a:solidFill>
                  <a:srgbClr val="5B6E8C"/>
                </a:solidFill>
                <a:latin typeface="Manrope" pitchFamily="34" charset="0"/>
                <a:ea typeface="Manrope" pitchFamily="34" charset="-122"/>
                <a:cs typeface="Manrope" pitchFamily="34" charset="-120"/>
              </a:rPr>
              <a:t>المنبهات الخارجية غير منظمة، يجب أن يكون لدى الطفل شيء لتنظيمها. فقر المنبهات الخارجية.</a:t>
            </a:r>
            <a:endParaRPr lang="en-US" sz="1750" dirty="0"/>
          </a:p>
        </p:txBody>
      </p:sp>
      <p:sp>
        <p:nvSpPr>
          <p:cNvPr id="4" name="Text 2"/>
          <p:cNvSpPr/>
          <p:nvPr/>
        </p:nvSpPr>
        <p:spPr>
          <a:xfrm>
            <a:off x="793790" y="4514493"/>
            <a:ext cx="13042821" cy="362903"/>
          </a:xfrm>
          <a:prstGeom prst="rect">
            <a:avLst/>
          </a:prstGeom>
          <a:noFill/>
          <a:ln/>
        </p:spPr>
        <p:txBody>
          <a:bodyPr wrap="none" lIns="0" tIns="0" rIns="0" bIns="0" rtlCol="0" anchor="t"/>
          <a:lstStyle/>
          <a:p>
            <a:pPr marL="342900" indent="-342900" algn="r" rtl="1">
              <a:lnSpc>
                <a:spcPts val="2850"/>
              </a:lnSpc>
              <a:buSzPct val="100000"/>
              <a:buChar char="•"/>
            </a:pPr>
            <a:r>
              <a:rPr lang="en-US" sz="1750" dirty="0">
                <a:solidFill>
                  <a:srgbClr val="5B6E8C"/>
                </a:solidFill>
                <a:latin typeface="Manrope" pitchFamily="34" charset="0"/>
                <a:ea typeface="Manrope" pitchFamily="34" charset="-122"/>
                <a:cs typeface="Manrope" pitchFamily="34" charset="-120"/>
              </a:rPr>
              <a:t>تُظهر الدراسات حول المهارات المبكرة لدى حديثي الولادة وكذلك لدى الجنين </a:t>
            </a:r>
            <a:endParaRPr lang="en-US" sz="1750" dirty="0"/>
          </a:p>
        </p:txBody>
      </p:sp>
      <p:sp>
        <p:nvSpPr>
          <p:cNvPr id="5" name="Text 3"/>
          <p:cNvSpPr/>
          <p:nvPr/>
        </p:nvSpPr>
        <p:spPr>
          <a:xfrm>
            <a:off x="793790" y="4956691"/>
            <a:ext cx="13042821" cy="362903"/>
          </a:xfrm>
          <a:prstGeom prst="rect">
            <a:avLst/>
          </a:prstGeom>
          <a:noFill/>
          <a:ln/>
        </p:spPr>
        <p:txBody>
          <a:bodyPr wrap="none" lIns="0" tIns="0" rIns="0" bIns="0" rtlCol="0" anchor="t"/>
          <a:lstStyle/>
          <a:p>
            <a:pPr marL="342900" indent="-342900" algn="r" rtl="1">
              <a:lnSpc>
                <a:spcPts val="2850"/>
              </a:lnSpc>
              <a:buSzPct val="100000"/>
              <a:buChar char="•"/>
            </a:pPr>
            <a:r>
              <a:rPr lang="en-US" sz="1750" dirty="0">
                <a:solidFill>
                  <a:srgbClr val="5B6E8C"/>
                </a:solidFill>
                <a:latin typeface="Manrope" pitchFamily="34" charset="0"/>
                <a:ea typeface="Manrope" pitchFamily="34" charset="-122"/>
                <a:cs typeface="Manrope" pitchFamily="34" charset="-120"/>
              </a:rPr>
              <a:t>التفسيرات الجينية : السلوك يتحدد من خلال تطور الانسان </a:t>
            </a:r>
            <a:endParaRPr lang="en-US" sz="17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3242310" y="2822019"/>
            <a:ext cx="8145780" cy="708779"/>
          </a:xfrm>
          <a:prstGeom prst="rect">
            <a:avLst/>
          </a:prstGeom>
          <a:noFill/>
          <a:ln/>
        </p:spPr>
        <p:txBody>
          <a:bodyPr wrap="none" lIns="0" tIns="0" rIns="0" bIns="0" rtlCol="0" anchor="t"/>
          <a:lstStyle/>
          <a:p>
            <a:pPr marL="0" indent="0" algn="ctr" rtl="1">
              <a:lnSpc>
                <a:spcPts val="5550"/>
              </a:lnSpc>
              <a:buNone/>
            </a:pPr>
            <a:r>
              <a:rPr lang="en-US" sz="4450" dirty="0">
                <a:solidFill>
                  <a:srgbClr val="5B6E8C"/>
                </a:solidFill>
                <a:latin typeface="Alexandria Medium" pitchFamily="34" charset="0"/>
                <a:ea typeface="Alexandria Medium" pitchFamily="34" charset="-122"/>
                <a:cs typeface="Alexandria Medium" pitchFamily="34" charset="-120"/>
              </a:rPr>
              <a:t>انتقادات التوجه ما قبل التشكيل</a:t>
            </a:r>
            <a:endParaRPr lang="en-US" sz="4450" dirty="0"/>
          </a:p>
        </p:txBody>
      </p:sp>
      <p:sp>
        <p:nvSpPr>
          <p:cNvPr id="3" name="Text 1"/>
          <p:cNvSpPr/>
          <p:nvPr/>
        </p:nvSpPr>
        <p:spPr>
          <a:xfrm>
            <a:off x="793790" y="3984427"/>
            <a:ext cx="13042821" cy="362903"/>
          </a:xfrm>
          <a:prstGeom prst="rect">
            <a:avLst/>
          </a:prstGeom>
          <a:noFill/>
          <a:ln/>
        </p:spPr>
        <p:txBody>
          <a:bodyPr wrap="none" lIns="0" tIns="0" rIns="0" bIns="0" rtlCol="0" anchor="t"/>
          <a:lstStyle/>
          <a:p>
            <a:pPr marL="0" indent="0" algn="r">
              <a:lnSpc>
                <a:spcPts val="2850"/>
              </a:lnSpc>
              <a:buNone/>
            </a:pPr>
            <a:endParaRPr lang="en-US" sz="1750" dirty="0"/>
          </a:p>
        </p:txBody>
      </p:sp>
      <p:sp>
        <p:nvSpPr>
          <p:cNvPr id="4" name="Text 2"/>
          <p:cNvSpPr/>
          <p:nvPr/>
        </p:nvSpPr>
        <p:spPr>
          <a:xfrm>
            <a:off x="793790" y="4602480"/>
            <a:ext cx="13042821" cy="362903"/>
          </a:xfrm>
          <a:prstGeom prst="rect">
            <a:avLst/>
          </a:prstGeom>
          <a:noFill/>
          <a:ln/>
        </p:spPr>
        <p:txBody>
          <a:bodyPr wrap="none" lIns="0" tIns="0" rIns="0" bIns="0" rtlCol="0" anchor="t"/>
          <a:lstStyle/>
          <a:p>
            <a:pPr marL="342900" indent="-342900" algn="r" rtl="1">
              <a:lnSpc>
                <a:spcPts val="2850"/>
              </a:lnSpc>
              <a:buSzPct val="100000"/>
              <a:buChar char="•"/>
            </a:pPr>
            <a:r>
              <a:rPr lang="en-US" sz="1750" dirty="0">
                <a:solidFill>
                  <a:srgbClr val="5B6E8C"/>
                </a:solidFill>
                <a:latin typeface="Manrope" pitchFamily="34" charset="0"/>
                <a:ea typeface="Manrope" pitchFamily="34" charset="-122"/>
                <a:cs typeface="Manrope" pitchFamily="34" charset="-120"/>
              </a:rPr>
              <a:t>وفقًا لريتشاردسون، فإن التفسير الناتيفي غير واضح، فهو مجرد افتراضات بسيطة. إنها مجرد وجهة نظر.</a:t>
            </a:r>
            <a:endParaRPr lang="en-US" sz="1750" dirty="0"/>
          </a:p>
        </p:txBody>
      </p:sp>
      <p:sp>
        <p:nvSpPr>
          <p:cNvPr id="5" name="Text 3"/>
          <p:cNvSpPr/>
          <p:nvPr/>
        </p:nvSpPr>
        <p:spPr>
          <a:xfrm>
            <a:off x="793790" y="5044678"/>
            <a:ext cx="13042821" cy="362903"/>
          </a:xfrm>
          <a:prstGeom prst="rect">
            <a:avLst/>
          </a:prstGeom>
          <a:noFill/>
          <a:ln/>
        </p:spPr>
        <p:txBody>
          <a:bodyPr wrap="none" lIns="0" tIns="0" rIns="0" bIns="0" rtlCol="0" anchor="t"/>
          <a:lstStyle/>
          <a:p>
            <a:pPr marL="342900" indent="-342900" algn="r" rtl="1">
              <a:lnSpc>
                <a:spcPts val="2850"/>
              </a:lnSpc>
              <a:buSzPct val="100000"/>
              <a:buChar char="•"/>
            </a:pPr>
            <a:r>
              <a:rPr lang="en-US" sz="1750" dirty="0">
                <a:solidFill>
                  <a:srgbClr val="5B6E8C"/>
                </a:solidFill>
                <a:latin typeface="Manrope" pitchFamily="34" charset="0"/>
                <a:ea typeface="Manrope" pitchFamily="34" charset="-122"/>
                <a:cs typeface="Manrope" pitchFamily="34" charset="-120"/>
              </a:rPr>
              <a:t>برونر: "من السهل أن نقول إن الطفل يتصرف كما لو كان لديه معرفة، وشيء آخر أن ننسب له معرفة."</a:t>
            </a:r>
            <a:endParaRPr lang="en-US" sz="17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793790" y="2257901"/>
            <a:ext cx="11611689" cy="708779"/>
          </a:xfrm>
          <a:prstGeom prst="rect">
            <a:avLst/>
          </a:prstGeom>
          <a:noFill/>
          <a:ln/>
        </p:spPr>
        <p:txBody>
          <a:bodyPr wrap="none" lIns="0" tIns="0" rIns="0" bIns="0" rtlCol="0" anchor="t"/>
          <a:lstStyle/>
          <a:p>
            <a:pPr marL="0" indent="0" algn="l">
              <a:lnSpc>
                <a:spcPts val="5550"/>
              </a:lnSpc>
              <a:buNone/>
            </a:pPr>
            <a:r>
              <a:rPr lang="en-US" sz="4450" dirty="0">
                <a:solidFill>
                  <a:srgbClr val="5B6E8C"/>
                </a:solidFill>
                <a:latin typeface="Alexandria Medium" pitchFamily="34" charset="0"/>
                <a:ea typeface="Alexandria Medium" pitchFamily="34" charset="-122"/>
                <a:cs typeface="Alexandria Medium" pitchFamily="34" charset="-120"/>
              </a:rPr>
              <a:t>Associationism: the legacy of empiricism</a:t>
            </a:r>
            <a:endParaRPr lang="en-US" sz="4450" dirty="0"/>
          </a:p>
        </p:txBody>
      </p:sp>
      <p:sp>
        <p:nvSpPr>
          <p:cNvPr id="3" name="Text 1"/>
          <p:cNvSpPr/>
          <p:nvPr/>
        </p:nvSpPr>
        <p:spPr>
          <a:xfrm>
            <a:off x="8166021" y="3057406"/>
            <a:ext cx="5670590" cy="708779"/>
          </a:xfrm>
          <a:prstGeom prst="rect">
            <a:avLst/>
          </a:prstGeom>
          <a:noFill/>
          <a:ln/>
        </p:spPr>
        <p:txBody>
          <a:bodyPr wrap="none" lIns="0" tIns="0" rIns="0" bIns="0" rtlCol="0" anchor="t"/>
          <a:lstStyle/>
          <a:p>
            <a:pPr marL="0" indent="0" algn="r" rtl="1">
              <a:lnSpc>
                <a:spcPts val="5550"/>
              </a:lnSpc>
              <a:buNone/>
            </a:pPr>
            <a:r>
              <a:rPr lang="en-US" sz="4450" dirty="0">
                <a:solidFill>
                  <a:srgbClr val="5B6E8C"/>
                </a:solidFill>
                <a:latin typeface="Alexandria Medium" pitchFamily="34" charset="0"/>
                <a:ea typeface="Alexandria Medium" pitchFamily="34" charset="-122"/>
                <a:cs typeface="Alexandria Medium" pitchFamily="34" charset="-120"/>
              </a:rPr>
              <a:t>   وريثة التجريبية </a:t>
            </a:r>
            <a:endParaRPr lang="en-US" sz="4450" dirty="0"/>
          </a:p>
        </p:txBody>
      </p:sp>
      <p:sp>
        <p:nvSpPr>
          <p:cNvPr id="4" name="Text 2"/>
          <p:cNvSpPr/>
          <p:nvPr/>
        </p:nvSpPr>
        <p:spPr>
          <a:xfrm>
            <a:off x="793790" y="4106347"/>
            <a:ext cx="13042821" cy="362903"/>
          </a:xfrm>
          <a:prstGeom prst="rect">
            <a:avLst/>
          </a:prstGeom>
          <a:noFill/>
          <a:ln/>
        </p:spPr>
        <p:txBody>
          <a:bodyPr wrap="none" lIns="0" tIns="0" rIns="0" bIns="0" rtlCol="0" anchor="t"/>
          <a:lstStyle/>
          <a:p>
            <a:pPr marL="0" indent="0" algn="r">
              <a:lnSpc>
                <a:spcPts val="2850"/>
              </a:lnSpc>
              <a:buNone/>
            </a:pPr>
            <a:endParaRPr lang="en-US" sz="1750" dirty="0"/>
          </a:p>
        </p:txBody>
      </p:sp>
      <p:sp>
        <p:nvSpPr>
          <p:cNvPr id="5" name="Text 3"/>
          <p:cNvSpPr/>
          <p:nvPr/>
        </p:nvSpPr>
        <p:spPr>
          <a:xfrm>
            <a:off x="793790" y="4724400"/>
            <a:ext cx="13042821" cy="362903"/>
          </a:xfrm>
          <a:prstGeom prst="rect">
            <a:avLst/>
          </a:prstGeom>
          <a:noFill/>
          <a:ln/>
        </p:spPr>
        <p:txBody>
          <a:bodyPr wrap="none" lIns="0" tIns="0" rIns="0" bIns="0" rtlCol="0" anchor="t"/>
          <a:lstStyle/>
          <a:p>
            <a:pPr marL="342900" indent="-342900" algn="r" rtl="1">
              <a:lnSpc>
                <a:spcPts val="2850"/>
              </a:lnSpc>
              <a:buSzPct val="100000"/>
              <a:buChar char="•"/>
            </a:pPr>
            <a:r>
              <a:rPr lang="en-US" sz="1750" dirty="0">
                <a:solidFill>
                  <a:srgbClr val="5B6E8C"/>
                </a:solidFill>
                <a:latin typeface="Manrope" pitchFamily="34" charset="0"/>
                <a:ea typeface="Manrope" pitchFamily="34" charset="-122"/>
                <a:cs typeface="Manrope" pitchFamily="34" charset="-120"/>
              </a:rPr>
              <a:t>جون لوك</a:t>
            </a:r>
            <a:endParaRPr lang="en-US" sz="1750" dirty="0"/>
          </a:p>
        </p:txBody>
      </p:sp>
      <p:sp>
        <p:nvSpPr>
          <p:cNvPr id="6" name="Text 4"/>
          <p:cNvSpPr/>
          <p:nvPr/>
        </p:nvSpPr>
        <p:spPr>
          <a:xfrm>
            <a:off x="793790" y="5166598"/>
            <a:ext cx="13042821" cy="362903"/>
          </a:xfrm>
          <a:prstGeom prst="rect">
            <a:avLst/>
          </a:prstGeom>
          <a:noFill/>
          <a:ln/>
        </p:spPr>
        <p:txBody>
          <a:bodyPr wrap="none" lIns="0" tIns="0" rIns="0" bIns="0" rtlCol="0" anchor="t"/>
          <a:lstStyle/>
          <a:p>
            <a:pPr marL="342900" indent="-342900" algn="r" rtl="1">
              <a:lnSpc>
                <a:spcPts val="2850"/>
              </a:lnSpc>
              <a:buSzPct val="100000"/>
              <a:buChar char="•"/>
            </a:pPr>
            <a:r>
              <a:rPr lang="en-US" sz="1750" dirty="0">
                <a:solidFill>
                  <a:srgbClr val="5B6E8C"/>
                </a:solidFill>
                <a:latin typeface="Manrope" pitchFamily="34" charset="0"/>
                <a:ea typeface="Manrope" pitchFamily="34" charset="-122"/>
                <a:cs typeface="Manrope" pitchFamily="34" charset="-120"/>
              </a:rPr>
              <a:t>يتم النمو من خلال الرابط بين الشخص وبيئته، وبالتالي من خلال التجارب الشخصية.</a:t>
            </a:r>
            <a:endParaRPr lang="en-US" sz="1750" dirty="0"/>
          </a:p>
        </p:txBody>
      </p:sp>
      <p:sp>
        <p:nvSpPr>
          <p:cNvPr id="7" name="Text 5"/>
          <p:cNvSpPr/>
          <p:nvPr/>
        </p:nvSpPr>
        <p:spPr>
          <a:xfrm>
            <a:off x="793790" y="5608796"/>
            <a:ext cx="13042821" cy="362903"/>
          </a:xfrm>
          <a:prstGeom prst="rect">
            <a:avLst/>
          </a:prstGeom>
          <a:noFill/>
          <a:ln/>
        </p:spPr>
        <p:txBody>
          <a:bodyPr wrap="none" lIns="0" tIns="0" rIns="0" bIns="0" rtlCol="0" anchor="t"/>
          <a:lstStyle/>
          <a:p>
            <a:pPr marL="342900" indent="-342900" algn="r" rtl="1">
              <a:lnSpc>
                <a:spcPts val="2850"/>
              </a:lnSpc>
              <a:buSzPct val="100000"/>
              <a:buChar char="•"/>
            </a:pPr>
            <a:r>
              <a:rPr lang="en-US" sz="1750" dirty="0">
                <a:solidFill>
                  <a:srgbClr val="5B6E8C"/>
                </a:solidFill>
                <a:latin typeface="Manrope" pitchFamily="34" charset="0"/>
                <a:ea typeface="Manrope" pitchFamily="34" charset="-122"/>
                <a:cs typeface="Manrope" pitchFamily="34" charset="-120"/>
              </a:rPr>
              <a:t>يوجد آلية فطرية وهي الذاكرة طويلة المدى.</a:t>
            </a:r>
            <a:endParaRPr lang="en-US" sz="17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8876824" y="611267"/>
            <a:ext cx="4979075" cy="622340"/>
          </a:xfrm>
          <a:prstGeom prst="rect">
            <a:avLst/>
          </a:prstGeom>
          <a:noFill/>
          <a:ln/>
        </p:spPr>
        <p:txBody>
          <a:bodyPr wrap="none" lIns="0" tIns="0" rIns="0" bIns="0" rtlCol="0" anchor="t"/>
          <a:lstStyle/>
          <a:p>
            <a:pPr marL="0" indent="0" algn="r" rtl="1">
              <a:lnSpc>
                <a:spcPts val="4900"/>
              </a:lnSpc>
              <a:buNone/>
            </a:pPr>
            <a:r>
              <a:rPr lang="en-US" sz="3900" dirty="0">
                <a:solidFill>
                  <a:srgbClr val="5B6E8C"/>
                </a:solidFill>
                <a:latin typeface="Alexandria Medium" pitchFamily="34" charset="0"/>
                <a:ea typeface="Alexandria Medium" pitchFamily="34" charset="-122"/>
                <a:cs typeface="Alexandria Medium" pitchFamily="34" charset="-120"/>
              </a:rPr>
              <a:t>حجج الترابطية</a:t>
            </a:r>
            <a:endParaRPr lang="en-US" sz="3900" dirty="0"/>
          </a:p>
        </p:txBody>
      </p:sp>
      <p:sp>
        <p:nvSpPr>
          <p:cNvPr id="3" name="Text 1"/>
          <p:cNvSpPr/>
          <p:nvPr/>
        </p:nvSpPr>
        <p:spPr>
          <a:xfrm>
            <a:off x="774502" y="1631871"/>
            <a:ext cx="13081397" cy="318611"/>
          </a:xfrm>
          <a:prstGeom prst="rect">
            <a:avLst/>
          </a:prstGeom>
          <a:noFill/>
          <a:ln/>
        </p:spPr>
        <p:txBody>
          <a:bodyPr wrap="none" lIns="0" tIns="0" rIns="0" bIns="0" rtlCol="0" anchor="t"/>
          <a:lstStyle/>
          <a:p>
            <a:pPr marL="342900" indent="-342900" algn="r">
              <a:lnSpc>
                <a:spcPts val="2500"/>
              </a:lnSpc>
              <a:buSzPct val="100000"/>
              <a:buChar char="•"/>
            </a:pPr>
            <a:endParaRPr lang="en-US" sz="1550" dirty="0"/>
          </a:p>
        </p:txBody>
      </p:sp>
      <p:sp>
        <p:nvSpPr>
          <p:cNvPr id="4" name="Text 2"/>
          <p:cNvSpPr/>
          <p:nvPr/>
        </p:nvSpPr>
        <p:spPr>
          <a:xfrm>
            <a:off x="774502" y="2020133"/>
            <a:ext cx="13081397" cy="637223"/>
          </a:xfrm>
          <a:prstGeom prst="rect">
            <a:avLst/>
          </a:prstGeom>
          <a:noFill/>
          <a:ln/>
        </p:spPr>
        <p:txBody>
          <a:bodyPr wrap="square" lIns="0" tIns="0" rIns="0" bIns="0" rtlCol="0" anchor="t"/>
          <a:lstStyle/>
          <a:p>
            <a:pPr marL="342900" indent="-342900" algn="r" rtl="1">
              <a:lnSpc>
                <a:spcPts val="2500"/>
              </a:lnSpc>
              <a:buSzPct val="100000"/>
              <a:buChar char="•"/>
            </a:pPr>
            <a:r>
              <a:rPr lang="en-US" sz="1550" dirty="0">
                <a:solidFill>
                  <a:srgbClr val="5B6E8C"/>
                </a:solidFill>
                <a:latin typeface="Manrope" pitchFamily="34" charset="0"/>
                <a:ea typeface="Manrope" pitchFamily="34" charset="-122"/>
                <a:cs typeface="Manrope" pitchFamily="34" charset="-120"/>
              </a:rPr>
              <a:t>الأبحاث حول الليونة العصبية:تشير إلى قدرة الدماغ على إعادة تشكيل نفسه والتكيف استجابةً للتجربة والتعلم. تكون هذه القدرة بارزة بشكل خاص لدى الأطفال الصغار، لكنها تستمر طوال الحياة. تظهر الأبحاث أن التجارب الغنية يمكن أن تعزز الروابط العصبية، بينما قد تؤدي التجارب الأقل تحفيزًا إلى إضعافها.</a:t>
            </a:r>
            <a:endParaRPr lang="en-US" sz="1550" dirty="0"/>
          </a:p>
        </p:txBody>
      </p:sp>
      <p:sp>
        <p:nvSpPr>
          <p:cNvPr id="5" name="Text 3"/>
          <p:cNvSpPr/>
          <p:nvPr/>
        </p:nvSpPr>
        <p:spPr>
          <a:xfrm>
            <a:off x="774502" y="2727008"/>
            <a:ext cx="13081397" cy="637223"/>
          </a:xfrm>
          <a:prstGeom prst="rect">
            <a:avLst/>
          </a:prstGeom>
          <a:noFill/>
          <a:ln/>
        </p:spPr>
        <p:txBody>
          <a:bodyPr wrap="square" lIns="0" tIns="0" rIns="0" bIns="0" rtlCol="0" anchor="t"/>
          <a:lstStyle/>
          <a:p>
            <a:pPr marL="342900" indent="-342900" algn="r" rtl="1">
              <a:lnSpc>
                <a:spcPts val="2500"/>
              </a:lnSpc>
              <a:buSzPct val="100000"/>
              <a:buChar char="•"/>
            </a:pPr>
            <a:r>
              <a:rPr lang="en-US" sz="1550" dirty="0">
                <a:solidFill>
                  <a:srgbClr val="5B6E8C"/>
                </a:solidFill>
                <a:latin typeface="Manrope" pitchFamily="34" charset="0"/>
                <a:ea typeface="Manrope" pitchFamily="34" charset="-122"/>
                <a:cs typeface="Manrope" pitchFamily="34" charset="-120"/>
              </a:rPr>
              <a:t>التعلم:يتأثر التعلم بالعديد من العوامل، بما في ذلك المرونة العصبية. يتعلم الأطفال بشكل نشط من خلال التفاعل مع بيئتهم. تتطور المهارات مع استكشاف الأطفال وإجراء التجارب.</a:t>
            </a:r>
            <a:endParaRPr lang="en-US" sz="1550" dirty="0"/>
          </a:p>
        </p:txBody>
      </p:sp>
      <p:sp>
        <p:nvSpPr>
          <p:cNvPr id="6" name="Text 4"/>
          <p:cNvSpPr/>
          <p:nvPr/>
        </p:nvSpPr>
        <p:spPr>
          <a:xfrm>
            <a:off x="774502" y="3433882"/>
            <a:ext cx="13081397" cy="637223"/>
          </a:xfrm>
          <a:prstGeom prst="rect">
            <a:avLst/>
          </a:prstGeom>
          <a:noFill/>
          <a:ln/>
        </p:spPr>
        <p:txBody>
          <a:bodyPr wrap="square" lIns="0" tIns="0" rIns="0" bIns="0" rtlCol="0" anchor="t"/>
          <a:lstStyle/>
          <a:p>
            <a:pPr marL="342900" indent="-342900" algn="r" rtl="1">
              <a:lnSpc>
                <a:spcPts val="2500"/>
              </a:lnSpc>
              <a:buSzPct val="100000"/>
              <a:buChar char="•"/>
            </a:pPr>
            <a:r>
              <a:rPr lang="en-US" sz="1550" dirty="0">
                <a:solidFill>
                  <a:srgbClr val="5B6E8C"/>
                </a:solidFill>
                <a:latin typeface="Manrope" pitchFamily="34" charset="0"/>
                <a:ea typeface="Manrope" pitchFamily="34" charset="-122"/>
                <a:cs typeface="Manrope" pitchFamily="34" charset="-120"/>
              </a:rPr>
              <a:t>أثر البيئة:تلعب البيئة دورًا حاسمًا في النمو المعرفي. يمكن أن تعزز البيئات المحفزة التعلم ونمو الدماغ، بينما قد تحد البيئات الفقيرة من فرص التعلم. تعتبر التفاعلات الاجتماعية وفرص الاستكشاف ضرورية لتطوير المهارات.</a:t>
            </a:r>
            <a:endParaRPr lang="en-US" sz="1550" dirty="0"/>
          </a:p>
        </p:txBody>
      </p:sp>
      <p:sp>
        <p:nvSpPr>
          <p:cNvPr id="7" name="Text 5"/>
          <p:cNvSpPr/>
          <p:nvPr/>
        </p:nvSpPr>
        <p:spPr>
          <a:xfrm>
            <a:off x="774502" y="4140756"/>
            <a:ext cx="13081397" cy="637223"/>
          </a:xfrm>
          <a:prstGeom prst="rect">
            <a:avLst/>
          </a:prstGeom>
          <a:noFill/>
          <a:ln/>
        </p:spPr>
        <p:txBody>
          <a:bodyPr wrap="square" lIns="0" tIns="0" rIns="0" bIns="0" rtlCol="0" anchor="t"/>
          <a:lstStyle/>
          <a:p>
            <a:pPr marL="342900" indent="-342900" algn="r" rtl="1">
              <a:lnSpc>
                <a:spcPts val="2500"/>
              </a:lnSpc>
              <a:buSzPct val="100000"/>
              <a:buChar char="•"/>
            </a:pPr>
            <a:r>
              <a:rPr lang="en-US" sz="1550" dirty="0">
                <a:solidFill>
                  <a:srgbClr val="5B6E8C"/>
                </a:solidFill>
                <a:latin typeface="Manrope" pitchFamily="34" charset="0"/>
                <a:ea typeface="Manrope" pitchFamily="34" charset="-122"/>
                <a:cs typeface="Manrope" pitchFamily="34" charset="-120"/>
              </a:rPr>
              <a:t>مثال: ميزان سيغلر وإنهيدر:أجرى سيغلر وإنهيدر أبحاثًا حول فهم الأطفال للميزان. تظهر دراستهم أن الأطفال يأخذون في اعتبارهم وزن الأجسام أكثر من المسافة عندما يتعين عليهم موازنة ميزان. وهذا يشير إلى أنه في تجربتهم، يتفاعل الأطفال بشكل أكبر مع وزن الأجسام أكثر من المسافة، مما يؤثر على تفكيرهم.</a:t>
            </a:r>
            <a:endParaRPr lang="en-US" sz="1550" dirty="0"/>
          </a:p>
        </p:txBody>
      </p:sp>
      <p:sp>
        <p:nvSpPr>
          <p:cNvPr id="8" name="Text 6"/>
          <p:cNvSpPr/>
          <p:nvPr/>
        </p:nvSpPr>
        <p:spPr>
          <a:xfrm>
            <a:off x="774502" y="4847630"/>
            <a:ext cx="13081397" cy="318611"/>
          </a:xfrm>
          <a:prstGeom prst="rect">
            <a:avLst/>
          </a:prstGeom>
          <a:noFill/>
          <a:ln/>
        </p:spPr>
        <p:txBody>
          <a:bodyPr wrap="none" lIns="0" tIns="0" rIns="0" bIns="0" rtlCol="0" anchor="t"/>
          <a:lstStyle/>
          <a:p>
            <a:pPr marL="342900" indent="-342900" algn="r" rtl="1">
              <a:lnSpc>
                <a:spcPts val="2500"/>
              </a:lnSpc>
              <a:buSzPct val="100000"/>
              <a:buChar char="•"/>
            </a:pPr>
            <a:r>
              <a:rPr lang="en-US" sz="1550" dirty="0">
                <a:solidFill>
                  <a:srgbClr val="5B6E8C"/>
                </a:solidFill>
                <a:latin typeface="Manrope" pitchFamily="34" charset="0"/>
                <a:ea typeface="Manrope" pitchFamily="34" charset="-122"/>
                <a:cs typeface="Manrope" pitchFamily="34" charset="-120"/>
              </a:rPr>
              <a:t>استنتاج:</a:t>
            </a:r>
            <a:endParaRPr lang="en-US" sz="1550" dirty="0"/>
          </a:p>
        </p:txBody>
      </p:sp>
      <p:sp>
        <p:nvSpPr>
          <p:cNvPr id="9" name="Text 7"/>
          <p:cNvSpPr/>
          <p:nvPr/>
        </p:nvSpPr>
        <p:spPr>
          <a:xfrm>
            <a:off x="774502" y="5235892"/>
            <a:ext cx="13081397" cy="637223"/>
          </a:xfrm>
          <a:prstGeom prst="rect">
            <a:avLst/>
          </a:prstGeom>
          <a:noFill/>
          <a:ln/>
        </p:spPr>
        <p:txBody>
          <a:bodyPr wrap="square" lIns="0" tIns="0" rIns="0" bIns="0" rtlCol="0" anchor="t"/>
          <a:lstStyle/>
          <a:p>
            <a:pPr marL="342900" indent="-342900" algn="r" rtl="1">
              <a:lnSpc>
                <a:spcPts val="2500"/>
              </a:lnSpc>
              <a:buSzPct val="100000"/>
              <a:buChar char="•"/>
            </a:pPr>
            <a:r>
              <a:rPr lang="en-US" sz="1550" dirty="0">
                <a:solidFill>
                  <a:srgbClr val="5B6E8C"/>
                </a:solidFill>
                <a:latin typeface="Manrope" pitchFamily="34" charset="0"/>
                <a:ea typeface="Manrope" pitchFamily="34" charset="-122"/>
                <a:cs typeface="Manrope" pitchFamily="34" charset="-120"/>
              </a:rPr>
              <a:t>تسلط دراسة المرونة العصبية والتعلم وأثر البيئة الضوء على كيفية نمو الأطفال لمهاراتهم. يوضح مثال ميزان سيغلر وإنهيدر أن التجارب السابقة تلعب دورًا مهمًا في كيفية إدراك الأطفال وفهمهم لعالمهم.</a:t>
            </a:r>
            <a:endParaRPr lang="en-US" sz="1550" dirty="0"/>
          </a:p>
        </p:txBody>
      </p:sp>
      <p:pic>
        <p:nvPicPr>
          <p:cNvPr id="10" name="Image 0" descr="preencoded.png"/>
          <p:cNvPicPr>
            <a:picLocks noChangeAspect="1"/>
          </p:cNvPicPr>
          <p:nvPr/>
        </p:nvPicPr>
        <p:blipFill>
          <a:blip r:embed="rId3"/>
          <a:stretch>
            <a:fillRect/>
          </a:stretch>
        </p:blipFill>
        <p:spPr>
          <a:xfrm>
            <a:off x="4831794" y="6097072"/>
            <a:ext cx="4966692" cy="1521262"/>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8166021" y="2158722"/>
            <a:ext cx="5670590" cy="708779"/>
          </a:xfrm>
          <a:prstGeom prst="rect">
            <a:avLst/>
          </a:prstGeom>
          <a:noFill/>
          <a:ln/>
        </p:spPr>
        <p:txBody>
          <a:bodyPr wrap="none" lIns="0" tIns="0" rIns="0" bIns="0" rtlCol="0" anchor="t"/>
          <a:lstStyle/>
          <a:p>
            <a:pPr marL="0" indent="0" algn="r" rtl="1">
              <a:lnSpc>
                <a:spcPts val="5550"/>
              </a:lnSpc>
              <a:buNone/>
            </a:pPr>
            <a:r>
              <a:rPr lang="en-US" sz="4450" dirty="0">
                <a:solidFill>
                  <a:srgbClr val="5B6E8C"/>
                </a:solidFill>
                <a:latin typeface="Alexandria Medium" pitchFamily="34" charset="0"/>
                <a:ea typeface="Alexandria Medium" pitchFamily="34" charset="-122"/>
                <a:cs typeface="Alexandria Medium" pitchFamily="34" charset="-120"/>
              </a:rPr>
              <a:t>انتقادات الترابطية</a:t>
            </a:r>
            <a:endParaRPr lang="en-US" sz="4450" dirty="0"/>
          </a:p>
        </p:txBody>
      </p:sp>
      <p:sp>
        <p:nvSpPr>
          <p:cNvPr id="3" name="Text 1"/>
          <p:cNvSpPr/>
          <p:nvPr/>
        </p:nvSpPr>
        <p:spPr>
          <a:xfrm>
            <a:off x="793790" y="3321129"/>
            <a:ext cx="13042821" cy="362903"/>
          </a:xfrm>
          <a:prstGeom prst="rect">
            <a:avLst/>
          </a:prstGeom>
          <a:noFill/>
          <a:ln/>
        </p:spPr>
        <p:txBody>
          <a:bodyPr wrap="none" lIns="0" tIns="0" rIns="0" bIns="0" rtlCol="0" anchor="t"/>
          <a:lstStyle/>
          <a:p>
            <a:pPr marL="0" indent="0" algn="r">
              <a:lnSpc>
                <a:spcPts val="2850"/>
              </a:lnSpc>
              <a:buNone/>
            </a:pPr>
            <a:endParaRPr lang="en-US" sz="1750" dirty="0"/>
          </a:p>
        </p:txBody>
      </p:sp>
      <p:sp>
        <p:nvSpPr>
          <p:cNvPr id="4" name="Text 2"/>
          <p:cNvSpPr/>
          <p:nvPr/>
        </p:nvSpPr>
        <p:spPr>
          <a:xfrm>
            <a:off x="793790" y="3939183"/>
            <a:ext cx="13042821" cy="362903"/>
          </a:xfrm>
          <a:prstGeom prst="rect">
            <a:avLst/>
          </a:prstGeom>
          <a:noFill/>
          <a:ln/>
        </p:spPr>
        <p:txBody>
          <a:bodyPr wrap="none" lIns="0" tIns="0" rIns="0" bIns="0" rtlCol="0" anchor="t"/>
          <a:lstStyle/>
          <a:p>
            <a:pPr marL="342900" indent="-342900" algn="r" rtl="1">
              <a:lnSpc>
                <a:spcPts val="2850"/>
              </a:lnSpc>
              <a:buSzPct val="100000"/>
              <a:buChar char="•"/>
            </a:pPr>
            <a:r>
              <a:rPr lang="en-US" sz="1750" dirty="0">
                <a:solidFill>
                  <a:srgbClr val="5B6E8C"/>
                </a:solidFill>
                <a:latin typeface="Manrope" pitchFamily="34" charset="0"/>
                <a:ea typeface="Manrope" pitchFamily="34" charset="-122"/>
                <a:cs typeface="Manrope" pitchFamily="34" charset="-120"/>
              </a:rPr>
              <a:t>لنموذج بسيط جدًا.</a:t>
            </a:r>
            <a:endParaRPr lang="en-US" sz="1750" dirty="0"/>
          </a:p>
        </p:txBody>
      </p:sp>
      <p:sp>
        <p:nvSpPr>
          <p:cNvPr id="5" name="Text 3"/>
          <p:cNvSpPr/>
          <p:nvPr/>
        </p:nvSpPr>
        <p:spPr>
          <a:xfrm>
            <a:off x="793790" y="4381381"/>
            <a:ext cx="13042821" cy="362903"/>
          </a:xfrm>
          <a:prstGeom prst="rect">
            <a:avLst/>
          </a:prstGeom>
          <a:noFill/>
          <a:ln/>
        </p:spPr>
        <p:txBody>
          <a:bodyPr wrap="none" lIns="0" tIns="0" rIns="0" bIns="0" rtlCol="0" anchor="t"/>
          <a:lstStyle/>
          <a:p>
            <a:pPr marL="342900" indent="-342900" algn="r" rtl="1">
              <a:lnSpc>
                <a:spcPts val="2850"/>
              </a:lnSpc>
              <a:buSzPct val="100000"/>
              <a:buChar char="•"/>
            </a:pPr>
            <a:r>
              <a:rPr lang="en-US" sz="1750" dirty="0">
                <a:solidFill>
                  <a:srgbClr val="5B6E8C"/>
                </a:solidFill>
                <a:latin typeface="Manrope" pitchFamily="34" charset="0"/>
                <a:ea typeface="Manrope" pitchFamily="34" charset="-122"/>
                <a:cs typeface="Manrope" pitchFamily="34" charset="-120"/>
              </a:rPr>
              <a:t>إنه فردي للغاية.</a:t>
            </a:r>
            <a:endParaRPr lang="en-US" sz="1750" dirty="0"/>
          </a:p>
        </p:txBody>
      </p:sp>
      <p:sp>
        <p:nvSpPr>
          <p:cNvPr id="6" name="Text 4"/>
          <p:cNvSpPr/>
          <p:nvPr/>
        </p:nvSpPr>
        <p:spPr>
          <a:xfrm>
            <a:off x="793790" y="4823579"/>
            <a:ext cx="13042821" cy="362903"/>
          </a:xfrm>
          <a:prstGeom prst="rect">
            <a:avLst/>
          </a:prstGeom>
          <a:noFill/>
          <a:ln/>
        </p:spPr>
        <p:txBody>
          <a:bodyPr wrap="none" lIns="0" tIns="0" rIns="0" bIns="0" rtlCol="0" anchor="t"/>
          <a:lstStyle/>
          <a:p>
            <a:pPr marL="342900" indent="-342900" algn="r" rtl="1">
              <a:lnSpc>
                <a:spcPts val="2850"/>
              </a:lnSpc>
              <a:buSzPct val="100000"/>
              <a:buChar char="•"/>
            </a:pPr>
            <a:r>
              <a:rPr lang="en-US" sz="1750" dirty="0">
                <a:solidFill>
                  <a:srgbClr val="5B6E8C"/>
                </a:solidFill>
                <a:latin typeface="Manrope" pitchFamily="34" charset="0"/>
                <a:ea typeface="Manrope" pitchFamily="34" charset="-122"/>
                <a:cs typeface="Manrope" pitchFamily="34" charset="-120"/>
              </a:rPr>
              <a:t>يجب النظر إلى الأشياء بشكل أكثر دقة.</a:t>
            </a:r>
            <a:endParaRPr lang="en-US" sz="1750" dirty="0"/>
          </a:p>
        </p:txBody>
      </p:sp>
      <p:sp>
        <p:nvSpPr>
          <p:cNvPr id="7" name="Text 5"/>
          <p:cNvSpPr/>
          <p:nvPr/>
        </p:nvSpPr>
        <p:spPr>
          <a:xfrm>
            <a:off x="793790" y="5265777"/>
            <a:ext cx="13042821" cy="362903"/>
          </a:xfrm>
          <a:prstGeom prst="rect">
            <a:avLst/>
          </a:prstGeom>
          <a:noFill/>
          <a:ln/>
        </p:spPr>
        <p:txBody>
          <a:bodyPr wrap="none" lIns="0" tIns="0" rIns="0" bIns="0" rtlCol="0" anchor="t"/>
          <a:lstStyle/>
          <a:p>
            <a:pPr marL="342900" indent="-342900" algn="r" rtl="1">
              <a:lnSpc>
                <a:spcPts val="2850"/>
              </a:lnSpc>
              <a:buSzPct val="100000"/>
              <a:buChar char="•"/>
            </a:pPr>
            <a:r>
              <a:rPr lang="en-US" sz="1750" dirty="0">
                <a:solidFill>
                  <a:srgbClr val="5B6E8C"/>
                </a:solidFill>
                <a:latin typeface="Manrope" pitchFamily="34" charset="0"/>
                <a:ea typeface="Manrope" pitchFamily="34" charset="-122"/>
                <a:cs typeface="Manrope" pitchFamily="34" charset="-120"/>
              </a:rPr>
              <a:t>يجب أخذ متغيرات أخرى بعين الاعتبار.</a:t>
            </a:r>
            <a:endParaRPr lang="en-US" sz="1750" dirty="0"/>
          </a:p>
        </p:txBody>
      </p:sp>
      <p:sp>
        <p:nvSpPr>
          <p:cNvPr id="8" name="Text 6"/>
          <p:cNvSpPr/>
          <p:nvPr/>
        </p:nvSpPr>
        <p:spPr>
          <a:xfrm>
            <a:off x="793790" y="5707975"/>
            <a:ext cx="13042821" cy="362903"/>
          </a:xfrm>
          <a:prstGeom prst="rect">
            <a:avLst/>
          </a:prstGeom>
          <a:noFill/>
          <a:ln/>
        </p:spPr>
        <p:txBody>
          <a:bodyPr wrap="none" lIns="0" tIns="0" rIns="0" bIns="0" rtlCol="0" anchor="t"/>
          <a:lstStyle/>
          <a:p>
            <a:pPr marL="342900" indent="-342900" algn="r" rtl="1">
              <a:lnSpc>
                <a:spcPts val="2850"/>
              </a:lnSpc>
              <a:buSzPct val="100000"/>
              <a:buChar char="•"/>
            </a:pPr>
            <a:r>
              <a:rPr lang="en-US" sz="1750" dirty="0">
                <a:solidFill>
                  <a:srgbClr val="5B6E8C"/>
                </a:solidFill>
                <a:latin typeface="Manrope" pitchFamily="34" charset="0"/>
                <a:ea typeface="Manrope" pitchFamily="34" charset="-122"/>
                <a:cs typeface="Manrope" pitchFamily="34" charset="-120"/>
              </a:rPr>
              <a:t>إنه يفسر كيفية عمل الأفراد في الحاضر، لكن ماذا عن المدى الطويل؟</a:t>
            </a:r>
            <a:endParaRPr lang="en-US" sz="17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4225885" y="1804392"/>
            <a:ext cx="6178510" cy="708779"/>
          </a:xfrm>
          <a:prstGeom prst="rect">
            <a:avLst/>
          </a:prstGeom>
          <a:noFill/>
          <a:ln/>
        </p:spPr>
        <p:txBody>
          <a:bodyPr wrap="none" lIns="0" tIns="0" rIns="0" bIns="0" rtlCol="0" anchor="t"/>
          <a:lstStyle/>
          <a:p>
            <a:pPr marL="0" indent="0" algn="ctr">
              <a:lnSpc>
                <a:spcPts val="5550"/>
              </a:lnSpc>
              <a:buNone/>
            </a:pPr>
            <a:r>
              <a:rPr lang="en-US" sz="4450" dirty="0">
                <a:solidFill>
                  <a:srgbClr val="5B6E8C"/>
                </a:solidFill>
                <a:latin typeface="Alexandria Medium" pitchFamily="34" charset="0"/>
                <a:ea typeface="Alexandria Medium" pitchFamily="34" charset="-122"/>
                <a:cs typeface="Alexandria Medium" pitchFamily="34" charset="-120"/>
              </a:rPr>
              <a:t>Constructivism البنائِيّة</a:t>
            </a:r>
            <a:endParaRPr lang="en-US" sz="4450" dirty="0"/>
          </a:p>
        </p:txBody>
      </p:sp>
      <p:sp>
        <p:nvSpPr>
          <p:cNvPr id="3" name="Text 1"/>
          <p:cNvSpPr/>
          <p:nvPr/>
        </p:nvSpPr>
        <p:spPr>
          <a:xfrm>
            <a:off x="793790" y="2966799"/>
            <a:ext cx="13042821" cy="362903"/>
          </a:xfrm>
          <a:prstGeom prst="rect">
            <a:avLst/>
          </a:prstGeom>
          <a:noFill/>
          <a:ln/>
        </p:spPr>
        <p:txBody>
          <a:bodyPr wrap="none" lIns="0" tIns="0" rIns="0" bIns="0" rtlCol="0" anchor="t"/>
          <a:lstStyle/>
          <a:p>
            <a:pPr marL="342900" indent="-342900" algn="l">
              <a:lnSpc>
                <a:spcPts val="2850"/>
              </a:lnSpc>
              <a:buSzPct val="100000"/>
              <a:buChar char="•"/>
            </a:pPr>
            <a:endParaRPr lang="en-US" sz="1750" dirty="0"/>
          </a:p>
        </p:txBody>
      </p:sp>
      <p:sp>
        <p:nvSpPr>
          <p:cNvPr id="4" name="Text 2"/>
          <p:cNvSpPr/>
          <p:nvPr/>
        </p:nvSpPr>
        <p:spPr>
          <a:xfrm>
            <a:off x="793790" y="3408998"/>
            <a:ext cx="13042821" cy="362903"/>
          </a:xfrm>
          <a:prstGeom prst="rect">
            <a:avLst/>
          </a:prstGeom>
          <a:noFill/>
          <a:ln/>
        </p:spPr>
        <p:txBody>
          <a:bodyPr wrap="none" lIns="0" tIns="0" rIns="0" bIns="0" rtlCol="0" anchor="t"/>
          <a:lstStyle/>
          <a:p>
            <a:pPr marL="342900" indent="-342900" algn="r" rtl="1">
              <a:lnSpc>
                <a:spcPts val="2850"/>
              </a:lnSpc>
              <a:buSzPct val="100000"/>
              <a:buChar char="•"/>
            </a:pPr>
            <a:r>
              <a:rPr lang="en-US" sz="1750" b="1" dirty="0">
                <a:solidFill>
                  <a:srgbClr val="5B6E8C"/>
                </a:solidFill>
                <a:latin typeface="Manrope" pitchFamily="34" charset="0"/>
                <a:ea typeface="Manrope" pitchFamily="34" charset="-122"/>
                <a:cs typeface="Manrope" pitchFamily="34" charset="-120"/>
              </a:rPr>
              <a:t>لا شيء محدد، فالنمو هو نتيجة تفاعل الفرد مع ما يحدث له.</a:t>
            </a:r>
            <a:endParaRPr lang="en-US" sz="1750" dirty="0"/>
          </a:p>
        </p:txBody>
      </p:sp>
      <p:sp>
        <p:nvSpPr>
          <p:cNvPr id="5" name="Text 3"/>
          <p:cNvSpPr/>
          <p:nvPr/>
        </p:nvSpPr>
        <p:spPr>
          <a:xfrm>
            <a:off x="793790" y="3851196"/>
            <a:ext cx="13042821" cy="362903"/>
          </a:xfrm>
          <a:prstGeom prst="rect">
            <a:avLst/>
          </a:prstGeom>
          <a:noFill/>
          <a:ln/>
        </p:spPr>
        <p:txBody>
          <a:bodyPr wrap="none" lIns="0" tIns="0" rIns="0" bIns="0" rtlCol="0" anchor="t"/>
          <a:lstStyle/>
          <a:p>
            <a:pPr marL="342900" indent="-342900" algn="r" rtl="1">
              <a:lnSpc>
                <a:spcPts val="2850"/>
              </a:lnSpc>
              <a:buSzPct val="100000"/>
              <a:buChar char="•"/>
            </a:pPr>
            <a:r>
              <a:rPr lang="en-US" sz="1750" dirty="0">
                <a:solidFill>
                  <a:srgbClr val="5B6E8C"/>
                </a:solidFill>
                <a:latin typeface="Manrope" pitchFamily="34" charset="0"/>
                <a:ea typeface="Manrope" pitchFamily="34" charset="-122"/>
                <a:cs typeface="Manrope" pitchFamily="34" charset="-120"/>
              </a:rPr>
              <a:t>كل رد فعل أو سلوك يعتمد على آخر.</a:t>
            </a:r>
            <a:endParaRPr lang="en-US" sz="1750" dirty="0"/>
          </a:p>
        </p:txBody>
      </p:sp>
      <p:sp>
        <p:nvSpPr>
          <p:cNvPr id="6" name="Text 4"/>
          <p:cNvSpPr/>
          <p:nvPr/>
        </p:nvSpPr>
        <p:spPr>
          <a:xfrm>
            <a:off x="793790" y="4293394"/>
            <a:ext cx="13042821" cy="362903"/>
          </a:xfrm>
          <a:prstGeom prst="rect">
            <a:avLst/>
          </a:prstGeom>
          <a:noFill/>
          <a:ln/>
        </p:spPr>
        <p:txBody>
          <a:bodyPr wrap="none" lIns="0" tIns="0" rIns="0" bIns="0" rtlCol="0" anchor="t"/>
          <a:lstStyle/>
          <a:p>
            <a:pPr marL="342900" indent="-342900" algn="r" rtl="1">
              <a:lnSpc>
                <a:spcPts val="2850"/>
              </a:lnSpc>
              <a:buSzPct val="100000"/>
              <a:buChar char="•"/>
            </a:pPr>
            <a:r>
              <a:rPr lang="en-US" sz="1750" dirty="0">
                <a:solidFill>
                  <a:srgbClr val="5B6E8C"/>
                </a:solidFill>
                <a:latin typeface="Manrope" pitchFamily="34" charset="0"/>
                <a:ea typeface="Manrope" pitchFamily="34" charset="-122"/>
                <a:cs typeface="Manrope" pitchFamily="34" charset="-120"/>
              </a:rPr>
              <a:t>تسلط هذه المقاربة الضوء على أهمية السياقات، والتجارب الحياتية، والاستجابات التكيفية في نمو الأفراد.</a:t>
            </a:r>
            <a:endParaRPr lang="en-US" sz="1750" dirty="0"/>
          </a:p>
        </p:txBody>
      </p:sp>
      <p:sp>
        <p:nvSpPr>
          <p:cNvPr id="7" name="Text 5"/>
          <p:cNvSpPr/>
          <p:nvPr/>
        </p:nvSpPr>
        <p:spPr>
          <a:xfrm>
            <a:off x="793790" y="4735592"/>
            <a:ext cx="13042821" cy="362903"/>
          </a:xfrm>
          <a:prstGeom prst="rect">
            <a:avLst/>
          </a:prstGeom>
          <a:noFill/>
          <a:ln/>
        </p:spPr>
        <p:txBody>
          <a:bodyPr wrap="none" lIns="0" tIns="0" rIns="0" bIns="0" rtlCol="0" anchor="t"/>
          <a:lstStyle/>
          <a:p>
            <a:pPr marL="342900" indent="-342900" algn="r" rtl="1">
              <a:lnSpc>
                <a:spcPts val="2850"/>
              </a:lnSpc>
              <a:buSzPct val="100000"/>
              <a:buChar char="•"/>
            </a:pPr>
            <a:r>
              <a:rPr lang="en-US" sz="1750" dirty="0">
                <a:solidFill>
                  <a:srgbClr val="5B6E8C"/>
                </a:solidFill>
                <a:latin typeface="Manrope" pitchFamily="34" charset="0"/>
                <a:ea typeface="Manrope" pitchFamily="34" charset="-122"/>
                <a:cs typeface="Manrope" pitchFamily="34" charset="-120"/>
              </a:rPr>
              <a:t>وفقًا لبياجيه:</a:t>
            </a:r>
            <a:endParaRPr lang="en-US" sz="1750" dirty="0"/>
          </a:p>
        </p:txBody>
      </p:sp>
      <p:sp>
        <p:nvSpPr>
          <p:cNvPr id="8" name="Text 6"/>
          <p:cNvSpPr/>
          <p:nvPr/>
        </p:nvSpPr>
        <p:spPr>
          <a:xfrm>
            <a:off x="793790" y="5177790"/>
            <a:ext cx="13042821" cy="362903"/>
          </a:xfrm>
          <a:prstGeom prst="rect">
            <a:avLst/>
          </a:prstGeom>
          <a:noFill/>
          <a:ln/>
        </p:spPr>
        <p:txBody>
          <a:bodyPr wrap="none" lIns="0" tIns="0" rIns="0" bIns="0" rtlCol="0" anchor="t"/>
          <a:lstStyle/>
          <a:p>
            <a:pPr marL="342900" indent="-342900" algn="r" rtl="1">
              <a:lnSpc>
                <a:spcPts val="2850"/>
              </a:lnSpc>
              <a:buSzPct val="100000"/>
              <a:buChar char="•"/>
            </a:pPr>
            <a:r>
              <a:rPr lang="en-US" sz="1750" dirty="0">
                <a:solidFill>
                  <a:srgbClr val="5B6E8C"/>
                </a:solidFill>
                <a:latin typeface="Manrope" pitchFamily="34" charset="0"/>
                <a:ea typeface="Manrope" pitchFamily="34" charset="-122"/>
                <a:cs typeface="Manrope" pitchFamily="34" charset="-120"/>
              </a:rPr>
              <a:t>النمو والتعلم هما عمليات داخلية.</a:t>
            </a:r>
            <a:endParaRPr lang="en-US" sz="1750" dirty="0"/>
          </a:p>
        </p:txBody>
      </p:sp>
      <p:sp>
        <p:nvSpPr>
          <p:cNvPr id="9" name="Text 7"/>
          <p:cNvSpPr/>
          <p:nvPr/>
        </p:nvSpPr>
        <p:spPr>
          <a:xfrm>
            <a:off x="793790" y="5619988"/>
            <a:ext cx="13042821" cy="362903"/>
          </a:xfrm>
          <a:prstGeom prst="rect">
            <a:avLst/>
          </a:prstGeom>
          <a:noFill/>
          <a:ln/>
        </p:spPr>
        <p:txBody>
          <a:bodyPr wrap="none" lIns="0" tIns="0" rIns="0" bIns="0" rtlCol="0" anchor="t"/>
          <a:lstStyle/>
          <a:p>
            <a:pPr marL="342900" indent="-342900" algn="r" rtl="1">
              <a:lnSpc>
                <a:spcPts val="2850"/>
              </a:lnSpc>
              <a:buSzPct val="100000"/>
              <a:buChar char="•"/>
            </a:pPr>
            <a:r>
              <a:rPr lang="en-US" sz="1750" dirty="0">
                <a:solidFill>
                  <a:srgbClr val="5B6E8C"/>
                </a:solidFill>
                <a:latin typeface="Manrope" pitchFamily="34" charset="0"/>
                <a:ea typeface="Manrope" pitchFamily="34" charset="-122"/>
                <a:cs typeface="Manrope" pitchFamily="34" charset="-120"/>
              </a:rPr>
              <a:t>الفرد  يبني معرفته الخاصة بنفسه.</a:t>
            </a:r>
            <a:endParaRPr lang="en-US" sz="1750" dirty="0"/>
          </a:p>
        </p:txBody>
      </p:sp>
      <p:sp>
        <p:nvSpPr>
          <p:cNvPr id="10" name="Text 8"/>
          <p:cNvSpPr/>
          <p:nvPr/>
        </p:nvSpPr>
        <p:spPr>
          <a:xfrm>
            <a:off x="793790" y="6062186"/>
            <a:ext cx="13042821" cy="362903"/>
          </a:xfrm>
          <a:prstGeom prst="rect">
            <a:avLst/>
          </a:prstGeom>
          <a:noFill/>
          <a:ln/>
        </p:spPr>
        <p:txBody>
          <a:bodyPr wrap="none" lIns="0" tIns="0" rIns="0" bIns="0" rtlCol="0" anchor="t"/>
          <a:lstStyle/>
          <a:p>
            <a:pPr marL="342900" indent="-342900" algn="r" rtl="1">
              <a:lnSpc>
                <a:spcPts val="2850"/>
              </a:lnSpc>
              <a:buSzPct val="100000"/>
              <a:buChar char="•"/>
            </a:pPr>
            <a:r>
              <a:rPr lang="en-US" sz="1750" dirty="0">
                <a:solidFill>
                  <a:srgbClr val="5B6E8C"/>
                </a:solidFill>
                <a:latin typeface="Manrope" pitchFamily="34" charset="0"/>
                <a:ea typeface="Manrope" pitchFamily="34" charset="-122"/>
                <a:cs typeface="Manrope" pitchFamily="34" charset="-120"/>
              </a:rPr>
              <a:t>تُعتبر التأثيرات الخارجية، وخاصة الاجتماعية، ثانوية في عملية النمو .</a:t>
            </a:r>
            <a:endParaRPr lang="en-US" sz="17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8166021" y="2909888"/>
            <a:ext cx="5670590" cy="708779"/>
          </a:xfrm>
          <a:prstGeom prst="rect">
            <a:avLst/>
          </a:prstGeom>
          <a:noFill/>
          <a:ln/>
        </p:spPr>
        <p:txBody>
          <a:bodyPr wrap="none" lIns="0" tIns="0" rIns="0" bIns="0" rtlCol="0" anchor="t"/>
          <a:lstStyle/>
          <a:p>
            <a:pPr marL="0" indent="0" algn="r" rtl="1">
              <a:lnSpc>
                <a:spcPts val="5550"/>
              </a:lnSpc>
              <a:buNone/>
            </a:pPr>
            <a:r>
              <a:rPr lang="en-US" sz="4450" dirty="0">
                <a:solidFill>
                  <a:srgbClr val="5B6E8C"/>
                </a:solidFill>
                <a:latin typeface="Alexandria Medium" pitchFamily="34" charset="0"/>
                <a:ea typeface="Alexandria Medium" pitchFamily="34" charset="-122"/>
                <a:cs typeface="Alexandria Medium" pitchFamily="34" charset="-120"/>
              </a:rPr>
              <a:t>حجج البنائية </a:t>
            </a:r>
            <a:endParaRPr lang="en-US" sz="4450" dirty="0"/>
          </a:p>
        </p:txBody>
      </p:sp>
      <p:sp>
        <p:nvSpPr>
          <p:cNvPr id="3" name="Text 1"/>
          <p:cNvSpPr/>
          <p:nvPr/>
        </p:nvSpPr>
        <p:spPr>
          <a:xfrm>
            <a:off x="793790" y="4072295"/>
            <a:ext cx="13042821" cy="362903"/>
          </a:xfrm>
          <a:prstGeom prst="rect">
            <a:avLst/>
          </a:prstGeom>
          <a:noFill/>
          <a:ln/>
        </p:spPr>
        <p:txBody>
          <a:bodyPr wrap="none" lIns="0" tIns="0" rIns="0" bIns="0" rtlCol="0" anchor="t"/>
          <a:lstStyle/>
          <a:p>
            <a:pPr marL="342900" indent="-342900" algn="r">
              <a:lnSpc>
                <a:spcPts val="2850"/>
              </a:lnSpc>
              <a:buSzPct val="100000"/>
              <a:buChar char="•"/>
            </a:pPr>
            <a:endParaRPr lang="en-US" sz="1750" dirty="0"/>
          </a:p>
        </p:txBody>
      </p:sp>
      <p:sp>
        <p:nvSpPr>
          <p:cNvPr id="4" name="Text 2"/>
          <p:cNvSpPr/>
          <p:nvPr/>
        </p:nvSpPr>
        <p:spPr>
          <a:xfrm>
            <a:off x="793790" y="4514493"/>
            <a:ext cx="13042821" cy="362903"/>
          </a:xfrm>
          <a:prstGeom prst="rect">
            <a:avLst/>
          </a:prstGeom>
          <a:noFill/>
          <a:ln/>
        </p:spPr>
        <p:txBody>
          <a:bodyPr wrap="none" lIns="0" tIns="0" rIns="0" bIns="0" rtlCol="0" anchor="t"/>
          <a:lstStyle/>
          <a:p>
            <a:pPr marL="342900" indent="-342900" algn="r" rtl="1">
              <a:lnSpc>
                <a:spcPts val="2850"/>
              </a:lnSpc>
              <a:buSzPct val="100000"/>
              <a:buChar char="•"/>
            </a:pPr>
            <a:r>
              <a:rPr lang="en-US" sz="1750" dirty="0">
                <a:solidFill>
                  <a:srgbClr val="5B6E8C"/>
                </a:solidFill>
                <a:latin typeface="Manrope" pitchFamily="34" charset="0"/>
                <a:ea typeface="Manrope" pitchFamily="34" charset="-122"/>
                <a:cs typeface="Manrope" pitchFamily="34" charset="-120"/>
              </a:rPr>
              <a:t>فشل في التعلم.</a:t>
            </a:r>
            <a:endParaRPr lang="en-US" sz="1750" dirty="0"/>
          </a:p>
        </p:txBody>
      </p:sp>
      <p:sp>
        <p:nvSpPr>
          <p:cNvPr id="5" name="Text 3"/>
          <p:cNvSpPr/>
          <p:nvPr/>
        </p:nvSpPr>
        <p:spPr>
          <a:xfrm>
            <a:off x="793790" y="4956691"/>
            <a:ext cx="13042821" cy="362903"/>
          </a:xfrm>
          <a:prstGeom prst="rect">
            <a:avLst/>
          </a:prstGeom>
          <a:noFill/>
          <a:ln/>
        </p:spPr>
        <p:txBody>
          <a:bodyPr wrap="none" lIns="0" tIns="0" rIns="0" bIns="0" rtlCol="0" anchor="t"/>
          <a:lstStyle/>
          <a:p>
            <a:pPr marL="342900" indent="-342900" algn="r" rtl="1">
              <a:lnSpc>
                <a:spcPts val="2850"/>
              </a:lnSpc>
              <a:buSzPct val="100000"/>
              <a:buChar char="•"/>
            </a:pPr>
            <a:r>
              <a:rPr lang="en-US" sz="1750" dirty="0">
                <a:solidFill>
                  <a:srgbClr val="5B6E8C"/>
                </a:solidFill>
                <a:latin typeface="Manrope" pitchFamily="34" charset="0"/>
                <a:ea typeface="Manrope" pitchFamily="34" charset="-122"/>
                <a:cs typeface="Manrope" pitchFamily="34" charset="-120"/>
              </a:rPr>
              <a:t>لا يمكننا تعلم أي شيء في أي وقت وبأي طريقة.</a:t>
            </a:r>
            <a:endParaRPr lang="en-US" sz="17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8166021" y="2144435"/>
            <a:ext cx="5670590" cy="708779"/>
          </a:xfrm>
          <a:prstGeom prst="rect">
            <a:avLst/>
          </a:prstGeom>
          <a:noFill/>
          <a:ln/>
        </p:spPr>
        <p:txBody>
          <a:bodyPr wrap="none" lIns="0" tIns="0" rIns="0" bIns="0" rtlCol="0" anchor="t"/>
          <a:lstStyle/>
          <a:p>
            <a:pPr marL="0" indent="0" algn="r" rtl="1">
              <a:lnSpc>
                <a:spcPts val="5550"/>
              </a:lnSpc>
              <a:buNone/>
            </a:pPr>
            <a:r>
              <a:rPr lang="en-US" sz="4450" dirty="0">
                <a:solidFill>
                  <a:srgbClr val="5B6E8C"/>
                </a:solidFill>
                <a:latin typeface="Alexandria Medium" pitchFamily="34" charset="0"/>
                <a:ea typeface="Alexandria Medium" pitchFamily="34" charset="-122"/>
                <a:cs typeface="Alexandria Medium" pitchFamily="34" charset="-120"/>
              </a:rPr>
              <a:t>انتقادات البنائية</a:t>
            </a:r>
            <a:endParaRPr lang="en-US" sz="4450" dirty="0"/>
          </a:p>
        </p:txBody>
      </p:sp>
      <p:sp>
        <p:nvSpPr>
          <p:cNvPr id="3" name="Text 1"/>
          <p:cNvSpPr/>
          <p:nvPr/>
        </p:nvSpPr>
        <p:spPr>
          <a:xfrm>
            <a:off x="793790" y="3306842"/>
            <a:ext cx="13042821" cy="362903"/>
          </a:xfrm>
          <a:prstGeom prst="rect">
            <a:avLst/>
          </a:prstGeom>
          <a:noFill/>
          <a:ln/>
        </p:spPr>
        <p:txBody>
          <a:bodyPr wrap="none" lIns="0" tIns="0" rIns="0" bIns="0" rtlCol="0" anchor="t"/>
          <a:lstStyle/>
          <a:p>
            <a:pPr marL="342900" indent="-342900" algn="r" rtl="1">
              <a:lnSpc>
                <a:spcPts val="2850"/>
              </a:lnSpc>
              <a:buSzPct val="100000"/>
              <a:buChar char="•"/>
            </a:pPr>
            <a:r>
              <a:rPr lang="en-US" sz="1750" dirty="0">
                <a:solidFill>
                  <a:srgbClr val="5B6E8C"/>
                </a:solidFill>
                <a:latin typeface="Manrope" pitchFamily="34" charset="0"/>
                <a:ea typeface="Manrope" pitchFamily="34" charset="-122"/>
                <a:cs typeface="Manrope" pitchFamily="34" charset="-120"/>
              </a:rPr>
              <a:t>غامض جدًا وعام؛</a:t>
            </a:r>
            <a:endParaRPr lang="en-US" sz="1750" dirty="0"/>
          </a:p>
        </p:txBody>
      </p:sp>
      <p:sp>
        <p:nvSpPr>
          <p:cNvPr id="4" name="Text 2"/>
          <p:cNvSpPr/>
          <p:nvPr/>
        </p:nvSpPr>
        <p:spPr>
          <a:xfrm>
            <a:off x="793790" y="3749040"/>
            <a:ext cx="13042821" cy="725805"/>
          </a:xfrm>
          <a:prstGeom prst="rect">
            <a:avLst/>
          </a:prstGeom>
          <a:noFill/>
          <a:ln/>
        </p:spPr>
        <p:txBody>
          <a:bodyPr wrap="square" lIns="0" tIns="0" rIns="0" bIns="0" rtlCol="0" anchor="t"/>
          <a:lstStyle/>
          <a:p>
            <a:pPr marL="342900" indent="-342900" algn="r" rtl="1">
              <a:lnSpc>
                <a:spcPts val="2850"/>
              </a:lnSpc>
              <a:buSzPct val="100000"/>
              <a:buChar char="•"/>
            </a:pPr>
            <a:r>
              <a:rPr lang="en-US" sz="1750" b="1" dirty="0">
                <a:solidFill>
                  <a:srgbClr val="5B6E8C"/>
                </a:solidFill>
                <a:latin typeface="Manrope" pitchFamily="34" charset="0"/>
                <a:ea typeface="Manrope" pitchFamily="34" charset="-122"/>
                <a:cs typeface="Manrope" pitchFamily="34" charset="-120"/>
              </a:rPr>
              <a:t>بياجيه:</a:t>
            </a:r>
            <a:r>
              <a:rPr lang="en-US" sz="1750" dirty="0">
                <a:solidFill>
                  <a:srgbClr val="5B6E8C"/>
                </a:solidFill>
                <a:latin typeface="Manrope" pitchFamily="34" charset="0"/>
                <a:ea typeface="Manrope" pitchFamily="34" charset="-122"/>
                <a:cs typeface="Manrope" pitchFamily="34" charset="-120"/>
              </a:rPr>
              <a:t> تتطور البنية المعرفية بشكل منظم ومتسلسل، مع وجود تحكم واضح وهرمي. يجب عبور كل مرحلة من مراحل النمو قبل الانتقال إلى التالية، في ترتيب خطي.</a:t>
            </a:r>
            <a:endParaRPr lang="en-US" sz="1750" dirty="0"/>
          </a:p>
        </p:txBody>
      </p:sp>
      <p:sp>
        <p:nvSpPr>
          <p:cNvPr id="5" name="Text 3"/>
          <p:cNvSpPr/>
          <p:nvPr/>
        </p:nvSpPr>
        <p:spPr>
          <a:xfrm>
            <a:off x="793790" y="4554141"/>
            <a:ext cx="13042821" cy="725805"/>
          </a:xfrm>
          <a:prstGeom prst="rect">
            <a:avLst/>
          </a:prstGeom>
          <a:noFill/>
          <a:ln/>
        </p:spPr>
        <p:txBody>
          <a:bodyPr wrap="square" lIns="0" tIns="0" rIns="0" bIns="0" rtlCol="0" anchor="t"/>
          <a:lstStyle/>
          <a:p>
            <a:pPr marL="342900" indent="-342900" algn="r" rtl="1">
              <a:lnSpc>
                <a:spcPts val="2850"/>
              </a:lnSpc>
              <a:buSzPct val="100000"/>
              <a:buChar char="•"/>
            </a:pPr>
            <a:r>
              <a:rPr lang="en-US" sz="1750" b="1" dirty="0">
                <a:solidFill>
                  <a:srgbClr val="5B6E8C"/>
                </a:solidFill>
                <a:latin typeface="Manrope" pitchFamily="34" charset="0"/>
                <a:ea typeface="Manrope" pitchFamily="34" charset="-122"/>
                <a:cs typeface="Manrope" pitchFamily="34" charset="-120"/>
              </a:rPr>
              <a:t>بودن:</a:t>
            </a:r>
            <a:r>
              <a:rPr lang="en-US" sz="1750" dirty="0">
                <a:solidFill>
                  <a:srgbClr val="5B6E8C"/>
                </a:solidFill>
                <a:latin typeface="Manrope" pitchFamily="34" charset="0"/>
                <a:ea typeface="Manrope" pitchFamily="34" charset="-122"/>
                <a:cs typeface="Manrope" pitchFamily="34" charset="-120"/>
              </a:rPr>
              <a:t> النظام في البداية فوضوي، ومن خلال عمليات التنظيم الذاتي يظهر النظام. النمو ليس بالضرورة خطيًا أو هرميًا بشكل صارم في البداية، لكنه يتنظم مع مرور الوقت.</a:t>
            </a:r>
            <a:endParaRPr lang="en-US" sz="1750" dirty="0"/>
          </a:p>
        </p:txBody>
      </p:sp>
      <p:sp>
        <p:nvSpPr>
          <p:cNvPr id="6" name="Text 4"/>
          <p:cNvSpPr/>
          <p:nvPr/>
        </p:nvSpPr>
        <p:spPr>
          <a:xfrm>
            <a:off x="793790" y="5359241"/>
            <a:ext cx="13042821" cy="725805"/>
          </a:xfrm>
          <a:prstGeom prst="rect">
            <a:avLst/>
          </a:prstGeom>
          <a:noFill/>
          <a:ln/>
        </p:spPr>
        <p:txBody>
          <a:bodyPr wrap="square" lIns="0" tIns="0" rIns="0" bIns="0" rtlCol="0" anchor="t"/>
          <a:lstStyle/>
          <a:p>
            <a:pPr marL="342900" indent="-342900" algn="r" rtl="1">
              <a:lnSpc>
                <a:spcPts val="2850"/>
              </a:lnSpc>
              <a:buSzPct val="100000"/>
              <a:buChar char="•"/>
            </a:pPr>
            <a:r>
              <a:rPr lang="en-US" sz="1750" dirty="0">
                <a:solidFill>
                  <a:srgbClr val="5B6E8C"/>
                </a:solidFill>
                <a:latin typeface="Manrope" pitchFamily="34" charset="0"/>
                <a:ea typeface="Manrope" pitchFamily="34" charset="-122"/>
                <a:cs typeface="Manrope" pitchFamily="34" charset="-120"/>
              </a:rPr>
              <a:t>تعكس هاتان المقاربتان وجهات نظر مختلفة حول كيفية نمو العقل والدماغ واكتساب القدرات المعرفية: يركز بياجيه على تقدم خطوة بخطوة، بينما يبرز بودن مرونة أكبر وقابلية للتكيف داخل نظام منظم ذاتيًا</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3" name="Text 0"/>
          <p:cNvSpPr/>
          <p:nvPr/>
        </p:nvSpPr>
        <p:spPr>
          <a:xfrm>
            <a:off x="9016603" y="3168134"/>
            <a:ext cx="4820007" cy="602456"/>
          </a:xfrm>
          <a:prstGeom prst="rect">
            <a:avLst/>
          </a:prstGeom>
          <a:noFill/>
          <a:ln/>
        </p:spPr>
        <p:txBody>
          <a:bodyPr wrap="none" lIns="0" tIns="0" rIns="0" bIns="0" rtlCol="0" anchor="t"/>
          <a:lstStyle/>
          <a:p>
            <a:pPr marL="0" indent="0" algn="r" rtl="1">
              <a:lnSpc>
                <a:spcPts val="4700"/>
              </a:lnSpc>
              <a:buNone/>
            </a:pPr>
            <a:r>
              <a:rPr lang="en-US" sz="3750" dirty="0">
                <a:solidFill>
                  <a:srgbClr val="5B6E8C"/>
                </a:solidFill>
                <a:latin typeface="Alexandria Medium" pitchFamily="34" charset="0"/>
                <a:ea typeface="Alexandria Medium" pitchFamily="34" charset="-122"/>
                <a:cs typeface="Alexandria Medium" pitchFamily="34" charset="-120"/>
              </a:rPr>
              <a:t>نماذج؟ لماذا ؟</a:t>
            </a:r>
            <a:endParaRPr lang="en-US" sz="3750" dirty="0"/>
          </a:p>
        </p:txBody>
      </p:sp>
      <p:sp>
        <p:nvSpPr>
          <p:cNvPr id="4" name="Text 1"/>
          <p:cNvSpPr/>
          <p:nvPr/>
        </p:nvSpPr>
        <p:spPr>
          <a:xfrm>
            <a:off x="793790" y="4059793"/>
            <a:ext cx="13042821" cy="385524"/>
          </a:xfrm>
          <a:prstGeom prst="rect">
            <a:avLst/>
          </a:prstGeom>
          <a:noFill/>
          <a:ln/>
        </p:spPr>
        <p:txBody>
          <a:bodyPr wrap="none" lIns="0" tIns="0" rIns="0" bIns="0" rtlCol="0" anchor="t"/>
          <a:lstStyle/>
          <a:p>
            <a:pPr marL="342900" indent="-342900" algn="r" rtl="1">
              <a:lnSpc>
                <a:spcPts val="2400"/>
              </a:lnSpc>
              <a:buSzPct val="100000"/>
              <a:buChar char="•"/>
            </a:pPr>
            <a:r>
              <a:rPr lang="en-US" sz="1500" dirty="0">
                <a:solidFill>
                  <a:srgbClr val="5B6E8C"/>
                </a:solidFill>
                <a:latin typeface="Manrope" pitchFamily="34" charset="0"/>
                <a:ea typeface="Manrope" pitchFamily="34" charset="-122"/>
                <a:cs typeface="Manrope" pitchFamily="34" charset="-120"/>
              </a:rPr>
              <a:t>ريتشاردسون (1998) يبدأ بعرض التوجهات الكلاسيكية الأربعة: الفطرية، الترابطية، البنائية، النماذج الاجتماعية-المعرفية.</a:t>
            </a:r>
            <a:endParaRPr lang="en-US" sz="1500" dirty="0"/>
          </a:p>
        </p:txBody>
      </p:sp>
      <p:sp>
        <p:nvSpPr>
          <p:cNvPr id="5" name="Text 2"/>
          <p:cNvSpPr/>
          <p:nvPr/>
        </p:nvSpPr>
        <p:spPr>
          <a:xfrm>
            <a:off x="793790" y="4662130"/>
            <a:ext cx="13042821" cy="385524"/>
          </a:xfrm>
          <a:prstGeom prst="rect">
            <a:avLst/>
          </a:prstGeom>
          <a:noFill/>
          <a:ln/>
        </p:spPr>
        <p:txBody>
          <a:bodyPr wrap="none" lIns="0" tIns="0" rIns="0" bIns="0" rtlCol="0" anchor="t"/>
          <a:lstStyle/>
          <a:p>
            <a:pPr marL="0" indent="0" algn="r">
              <a:lnSpc>
                <a:spcPts val="3000"/>
              </a:lnSpc>
              <a:buNone/>
            </a:pPr>
            <a:endParaRPr lang="en-US" sz="1850" dirty="0"/>
          </a:p>
        </p:txBody>
      </p:sp>
      <p:sp>
        <p:nvSpPr>
          <p:cNvPr id="6" name="Text 3"/>
          <p:cNvSpPr/>
          <p:nvPr/>
        </p:nvSpPr>
        <p:spPr>
          <a:xfrm>
            <a:off x="793790" y="5264467"/>
            <a:ext cx="13042821" cy="385524"/>
          </a:xfrm>
          <a:prstGeom prst="rect">
            <a:avLst/>
          </a:prstGeom>
          <a:noFill/>
          <a:ln/>
        </p:spPr>
        <p:txBody>
          <a:bodyPr wrap="none" lIns="0" tIns="0" rIns="0" bIns="0" rtlCol="0" anchor="t"/>
          <a:lstStyle/>
          <a:p>
            <a:pPr marL="342900" indent="-342900" algn="r" rtl="1">
              <a:lnSpc>
                <a:spcPts val="2400"/>
              </a:lnSpc>
              <a:buSzPct val="100000"/>
              <a:buChar char="•"/>
            </a:pPr>
            <a:r>
              <a:rPr lang="en-US" sz="1500" dirty="0">
                <a:solidFill>
                  <a:srgbClr val="5B6E8C"/>
                </a:solidFill>
                <a:latin typeface="Manrope" pitchFamily="34" charset="0"/>
                <a:ea typeface="Manrope" pitchFamily="34" charset="-122"/>
                <a:cs typeface="Manrope" pitchFamily="34" charset="-120"/>
              </a:rPr>
              <a:t>المناهج الجديدة (النماذج المختلطة، الاتصالية، الأنظمة الديناميكية، الهياكل الفائقة، إلخ).</a:t>
            </a:r>
            <a:endParaRPr lang="en-US" sz="1500" dirty="0"/>
          </a:p>
        </p:txBody>
      </p:sp>
      <p:sp>
        <p:nvSpPr>
          <p:cNvPr id="7" name="Text 4"/>
          <p:cNvSpPr/>
          <p:nvPr/>
        </p:nvSpPr>
        <p:spPr>
          <a:xfrm>
            <a:off x="793790" y="6040279"/>
            <a:ext cx="9934694" cy="385524"/>
          </a:xfrm>
          <a:prstGeom prst="rect">
            <a:avLst/>
          </a:prstGeom>
          <a:noFill/>
          <a:ln/>
        </p:spPr>
        <p:txBody>
          <a:bodyPr wrap="none" lIns="0" tIns="0" rIns="0" bIns="0" rtlCol="0" anchor="t"/>
          <a:lstStyle/>
          <a:p>
            <a:pPr marL="0" indent="0" algn="r">
              <a:lnSpc>
                <a:spcPts val="3000"/>
              </a:lnSpc>
              <a:buNone/>
            </a:pPr>
            <a:endParaRPr lang="en-US" sz="1850" dirty="0"/>
          </a:p>
        </p:txBody>
      </p:sp>
      <p:sp>
        <p:nvSpPr>
          <p:cNvPr id="8" name="Text 5"/>
          <p:cNvSpPr/>
          <p:nvPr/>
        </p:nvSpPr>
        <p:spPr>
          <a:xfrm>
            <a:off x="11206401" y="6040279"/>
            <a:ext cx="2637711" cy="308372"/>
          </a:xfrm>
          <a:prstGeom prst="rect">
            <a:avLst/>
          </a:prstGeom>
          <a:noFill/>
          <a:ln/>
        </p:spPr>
        <p:txBody>
          <a:bodyPr wrap="none" lIns="0" tIns="0" rIns="0" bIns="0" rtlCol="0" anchor="t"/>
          <a:lstStyle/>
          <a:p>
            <a:pPr marL="0" indent="0" algn="r">
              <a:lnSpc>
                <a:spcPts val="2400"/>
              </a:lnSpc>
              <a:buNone/>
            </a:pPr>
            <a:endParaRPr lang="en-US" sz="1500" dirty="0"/>
          </a:p>
        </p:txBody>
      </p:sp>
      <p:sp>
        <p:nvSpPr>
          <p:cNvPr id="9" name="Text 6"/>
          <p:cNvSpPr/>
          <p:nvPr/>
        </p:nvSpPr>
        <p:spPr>
          <a:xfrm>
            <a:off x="793790" y="6989564"/>
            <a:ext cx="11015782" cy="308372"/>
          </a:xfrm>
          <a:prstGeom prst="rect">
            <a:avLst/>
          </a:prstGeom>
          <a:noFill/>
          <a:ln/>
        </p:spPr>
        <p:txBody>
          <a:bodyPr wrap="none" lIns="0" tIns="0" rIns="0" bIns="0" rtlCol="0" anchor="t"/>
          <a:lstStyle/>
          <a:p>
            <a:pPr marL="0" indent="0" algn="r">
              <a:lnSpc>
                <a:spcPts val="2400"/>
              </a:lnSpc>
              <a:buNone/>
            </a:pPr>
            <a:endParaRPr lang="en-US" sz="1500" dirty="0"/>
          </a:p>
        </p:txBody>
      </p:sp>
      <p:sp>
        <p:nvSpPr>
          <p:cNvPr id="10" name="Text 7"/>
          <p:cNvSpPr/>
          <p:nvPr/>
        </p:nvSpPr>
        <p:spPr>
          <a:xfrm>
            <a:off x="12287488" y="6989564"/>
            <a:ext cx="1556623" cy="308372"/>
          </a:xfrm>
          <a:prstGeom prst="rect">
            <a:avLst/>
          </a:prstGeom>
          <a:noFill/>
          <a:ln/>
        </p:spPr>
        <p:txBody>
          <a:bodyPr wrap="none" lIns="0" tIns="0" rIns="0" bIns="0" rtlCol="0" anchor="t"/>
          <a:lstStyle/>
          <a:p>
            <a:pPr marL="0" indent="0" algn="r">
              <a:lnSpc>
                <a:spcPts val="2400"/>
              </a:lnSpc>
              <a:buNone/>
            </a:pPr>
            <a:endParaRPr lang="en-US" sz="15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758666" y="596146"/>
            <a:ext cx="13113068" cy="1219438"/>
          </a:xfrm>
          <a:prstGeom prst="rect">
            <a:avLst/>
          </a:prstGeom>
          <a:noFill/>
          <a:ln/>
        </p:spPr>
        <p:txBody>
          <a:bodyPr wrap="square" lIns="0" tIns="0" rIns="0" bIns="0" rtlCol="0" anchor="t"/>
          <a:lstStyle/>
          <a:p>
            <a:pPr marL="0" indent="0" algn="r" rtl="1">
              <a:lnSpc>
                <a:spcPts val="4800"/>
              </a:lnSpc>
              <a:buNone/>
            </a:pPr>
            <a:r>
              <a:rPr lang="en-US" sz="3800" dirty="0">
                <a:solidFill>
                  <a:srgbClr val="5B6E8C"/>
                </a:solidFill>
                <a:latin typeface="Alexandria Medium" pitchFamily="34" charset="0"/>
                <a:ea typeface="Alexandria Medium" pitchFamily="34" charset="-122"/>
                <a:cs typeface="Alexandria Medium" pitchFamily="34" charset="-120"/>
              </a:rPr>
              <a:t>حجج </a:t>
            </a:r>
            <a:r>
              <a:rPr lang="en-US" sz="3800" b="1" dirty="0">
                <a:solidFill>
                  <a:srgbClr val="5B6E8C"/>
                </a:solidFill>
                <a:latin typeface="Alexandria Medium" pitchFamily="34" charset="0"/>
                <a:ea typeface="Alexandria Medium" pitchFamily="34" charset="-122"/>
                <a:cs typeface="Alexandria Medium" pitchFamily="34" charset="-120"/>
              </a:rPr>
              <a:t>المقاربة الاجتماعية-الثقافيةالمقاربة الاجتماعية-الثقافية</a:t>
            </a:r>
            <a:endParaRPr lang="en-US" sz="3800" dirty="0"/>
          </a:p>
        </p:txBody>
      </p:sp>
      <p:sp>
        <p:nvSpPr>
          <p:cNvPr id="3" name="Text 1"/>
          <p:cNvSpPr/>
          <p:nvPr/>
        </p:nvSpPr>
        <p:spPr>
          <a:xfrm>
            <a:off x="758666" y="2205752"/>
            <a:ext cx="13113068" cy="312182"/>
          </a:xfrm>
          <a:prstGeom prst="rect">
            <a:avLst/>
          </a:prstGeom>
          <a:noFill/>
          <a:ln/>
        </p:spPr>
        <p:txBody>
          <a:bodyPr wrap="none" lIns="0" tIns="0" rIns="0" bIns="0" rtlCol="0" anchor="t"/>
          <a:lstStyle/>
          <a:p>
            <a:pPr marL="0" indent="0" algn="r">
              <a:lnSpc>
                <a:spcPts val="2450"/>
              </a:lnSpc>
              <a:buNone/>
            </a:pPr>
            <a:endParaRPr lang="en-US" sz="1500" dirty="0"/>
          </a:p>
        </p:txBody>
      </p:sp>
      <p:sp>
        <p:nvSpPr>
          <p:cNvPr id="4" name="Text 2"/>
          <p:cNvSpPr/>
          <p:nvPr/>
        </p:nvSpPr>
        <p:spPr>
          <a:xfrm>
            <a:off x="758666" y="2737366"/>
            <a:ext cx="13113068" cy="312182"/>
          </a:xfrm>
          <a:prstGeom prst="rect">
            <a:avLst/>
          </a:prstGeom>
          <a:noFill/>
          <a:ln/>
        </p:spPr>
        <p:txBody>
          <a:bodyPr wrap="none" lIns="0" tIns="0" rIns="0" bIns="0" rtlCol="0" anchor="t"/>
          <a:lstStyle/>
          <a:p>
            <a:pPr marL="342900" indent="-342900" algn="r" rtl="1">
              <a:lnSpc>
                <a:spcPts val="2450"/>
              </a:lnSpc>
              <a:buSzPct val="100000"/>
              <a:buChar char="•"/>
            </a:pPr>
            <a:r>
              <a:rPr lang="en-US" sz="1500" dirty="0">
                <a:solidFill>
                  <a:srgbClr val="5B6E8C"/>
                </a:solidFill>
                <a:latin typeface="Manrope" pitchFamily="34" charset="0"/>
                <a:ea typeface="Manrope" pitchFamily="34" charset="-122"/>
                <a:cs typeface="Manrope" pitchFamily="34" charset="-120"/>
              </a:rPr>
              <a:t>التفاعل الاجتماعي بين البالغين والأطفال يوجه النمو، ومفهوم "المنطقة القريبة من النمو" </a:t>
            </a:r>
            <a:endParaRPr lang="en-US" sz="1500" dirty="0"/>
          </a:p>
        </p:txBody>
      </p:sp>
      <p:sp>
        <p:nvSpPr>
          <p:cNvPr id="5" name="Text 3"/>
          <p:cNvSpPr/>
          <p:nvPr/>
        </p:nvSpPr>
        <p:spPr>
          <a:xfrm>
            <a:off x="758666" y="3117771"/>
            <a:ext cx="13113068" cy="312182"/>
          </a:xfrm>
          <a:prstGeom prst="rect">
            <a:avLst/>
          </a:prstGeom>
          <a:noFill/>
          <a:ln/>
        </p:spPr>
        <p:txBody>
          <a:bodyPr wrap="none" lIns="0" tIns="0" rIns="0" bIns="0" rtlCol="0" anchor="t"/>
          <a:lstStyle/>
          <a:p>
            <a:pPr marL="342900" indent="-342900" algn="r" rtl="1">
              <a:lnSpc>
                <a:spcPts val="2450"/>
              </a:lnSpc>
              <a:buSzPct val="100000"/>
              <a:buChar char="•"/>
            </a:pPr>
            <a:r>
              <a:rPr lang="en-US" sz="1500" dirty="0">
                <a:solidFill>
                  <a:srgbClr val="5B6E8C"/>
                </a:solidFill>
                <a:latin typeface="Manrope" pitchFamily="34" charset="0"/>
                <a:ea typeface="Manrope" pitchFamily="34" charset="-122"/>
                <a:cs typeface="Manrope" pitchFamily="34" charset="-120"/>
              </a:rPr>
              <a:t>يهتم بالاختلافات الثقافية وتطورات مختلفة. </a:t>
            </a:r>
            <a:endParaRPr lang="en-US" sz="1500" dirty="0"/>
          </a:p>
        </p:txBody>
      </p:sp>
      <p:sp>
        <p:nvSpPr>
          <p:cNvPr id="6" name="Text 4"/>
          <p:cNvSpPr/>
          <p:nvPr/>
        </p:nvSpPr>
        <p:spPr>
          <a:xfrm>
            <a:off x="758666" y="3824883"/>
            <a:ext cx="5231368" cy="312182"/>
          </a:xfrm>
          <a:prstGeom prst="rect">
            <a:avLst/>
          </a:prstGeom>
          <a:noFill/>
          <a:ln/>
        </p:spPr>
        <p:txBody>
          <a:bodyPr wrap="none" lIns="0" tIns="0" rIns="0" bIns="0" rtlCol="0" anchor="t"/>
          <a:lstStyle/>
          <a:p>
            <a:pPr marL="0" indent="0" algn="r">
              <a:lnSpc>
                <a:spcPts val="2450"/>
              </a:lnSpc>
              <a:buNone/>
            </a:pPr>
            <a:endParaRPr lang="en-US" sz="1500" dirty="0"/>
          </a:p>
        </p:txBody>
      </p:sp>
      <p:pic>
        <p:nvPicPr>
          <p:cNvPr id="7" name="Image 0" descr="preencoded.png"/>
          <p:cNvPicPr>
            <a:picLocks noChangeAspect="1"/>
          </p:cNvPicPr>
          <p:nvPr/>
        </p:nvPicPr>
        <p:blipFill>
          <a:blip r:embed="rId3"/>
          <a:stretch>
            <a:fillRect/>
          </a:stretch>
        </p:blipFill>
        <p:spPr>
          <a:xfrm>
            <a:off x="6843951" y="3868817"/>
            <a:ext cx="6665000" cy="3732371"/>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3601522" y="3043118"/>
            <a:ext cx="10235089" cy="708779"/>
          </a:xfrm>
          <a:prstGeom prst="rect">
            <a:avLst/>
          </a:prstGeom>
          <a:noFill/>
          <a:ln/>
        </p:spPr>
        <p:txBody>
          <a:bodyPr wrap="none" lIns="0" tIns="0" rIns="0" bIns="0" rtlCol="0" anchor="t"/>
          <a:lstStyle/>
          <a:p>
            <a:pPr marL="0" indent="0" algn="r" rtl="1">
              <a:lnSpc>
                <a:spcPts val="5550"/>
              </a:lnSpc>
              <a:buNone/>
            </a:pPr>
            <a:r>
              <a:rPr lang="en-US" sz="4450" b="1" dirty="0">
                <a:solidFill>
                  <a:srgbClr val="5B6E8C"/>
                </a:solidFill>
                <a:latin typeface="Alexandria Medium" pitchFamily="34" charset="0"/>
                <a:ea typeface="Alexandria Medium" pitchFamily="34" charset="-122"/>
                <a:cs typeface="Alexandria Medium" pitchFamily="34" charset="-120"/>
              </a:rPr>
              <a:t>انتقادات المقاربة الاجتماعية-الثقافية</a:t>
            </a:r>
            <a:endParaRPr lang="en-US" sz="4450" dirty="0"/>
          </a:p>
        </p:txBody>
      </p:sp>
      <p:sp>
        <p:nvSpPr>
          <p:cNvPr id="3" name="Text 1"/>
          <p:cNvSpPr/>
          <p:nvPr/>
        </p:nvSpPr>
        <p:spPr>
          <a:xfrm>
            <a:off x="793790" y="4205526"/>
            <a:ext cx="13042821" cy="362903"/>
          </a:xfrm>
          <a:prstGeom prst="rect">
            <a:avLst/>
          </a:prstGeom>
          <a:noFill/>
          <a:ln/>
        </p:spPr>
        <p:txBody>
          <a:bodyPr wrap="none" lIns="0" tIns="0" rIns="0" bIns="0" rtlCol="0" anchor="t"/>
          <a:lstStyle/>
          <a:p>
            <a:pPr marL="0" indent="0" algn="r">
              <a:lnSpc>
                <a:spcPts val="2850"/>
              </a:lnSpc>
              <a:buNone/>
            </a:pPr>
            <a:endParaRPr lang="en-US" sz="1750" dirty="0"/>
          </a:p>
        </p:txBody>
      </p:sp>
      <p:sp>
        <p:nvSpPr>
          <p:cNvPr id="4" name="Text 2"/>
          <p:cNvSpPr/>
          <p:nvPr/>
        </p:nvSpPr>
        <p:spPr>
          <a:xfrm>
            <a:off x="793790" y="4823579"/>
            <a:ext cx="13042821" cy="362903"/>
          </a:xfrm>
          <a:prstGeom prst="rect">
            <a:avLst/>
          </a:prstGeom>
          <a:noFill/>
          <a:ln/>
        </p:spPr>
        <p:txBody>
          <a:bodyPr wrap="none" lIns="0" tIns="0" rIns="0" bIns="0" rtlCol="0" anchor="t"/>
          <a:lstStyle/>
          <a:p>
            <a:pPr marL="342900" indent="-342900" algn="r" rtl="1">
              <a:lnSpc>
                <a:spcPts val="2850"/>
              </a:lnSpc>
              <a:buSzPct val="100000"/>
              <a:buChar char="•"/>
            </a:pPr>
            <a:r>
              <a:rPr lang="en-US" sz="1750" dirty="0">
                <a:solidFill>
                  <a:srgbClr val="5B6E8C"/>
                </a:solidFill>
                <a:latin typeface="Manrope" pitchFamily="34" charset="0"/>
                <a:ea typeface="Manrope" pitchFamily="34" charset="-122"/>
                <a:cs typeface="Manrope" pitchFamily="34" charset="-120"/>
              </a:rPr>
              <a:t>تحديد العوامل الخارجية للنمو، لكنها لا تزودنا بمعلومات عن العمليات الفردية. </a:t>
            </a:r>
            <a:endParaRPr lang="en-US" sz="17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5611416" y="2688788"/>
            <a:ext cx="8225195" cy="708779"/>
          </a:xfrm>
          <a:prstGeom prst="rect">
            <a:avLst/>
          </a:prstGeom>
          <a:noFill/>
          <a:ln/>
        </p:spPr>
        <p:txBody>
          <a:bodyPr wrap="none" lIns="0" tIns="0" rIns="0" bIns="0" rtlCol="0" anchor="t"/>
          <a:lstStyle/>
          <a:p>
            <a:pPr marL="0" indent="0" algn="r" rtl="1">
              <a:lnSpc>
                <a:spcPts val="5550"/>
              </a:lnSpc>
              <a:buNone/>
            </a:pPr>
            <a:r>
              <a:rPr lang="en-US" sz="4450" dirty="0">
                <a:solidFill>
                  <a:srgbClr val="5B6E8C"/>
                </a:solidFill>
                <a:latin typeface="Alexandria Medium" pitchFamily="34" charset="0"/>
                <a:ea typeface="Alexandria Medium" pitchFamily="34" charset="-122"/>
                <a:cs typeface="Alexandria Medium" pitchFamily="34" charset="-120"/>
              </a:rPr>
              <a:t>« نخلط كل شيء ونبدأ من جديد »</a:t>
            </a:r>
            <a:endParaRPr lang="en-US" sz="4450" dirty="0"/>
          </a:p>
        </p:txBody>
      </p:sp>
      <p:sp>
        <p:nvSpPr>
          <p:cNvPr id="3" name="Text 1"/>
          <p:cNvSpPr/>
          <p:nvPr/>
        </p:nvSpPr>
        <p:spPr>
          <a:xfrm>
            <a:off x="793790" y="3851196"/>
            <a:ext cx="13042821" cy="362903"/>
          </a:xfrm>
          <a:prstGeom prst="rect">
            <a:avLst/>
          </a:prstGeom>
          <a:noFill/>
          <a:ln/>
        </p:spPr>
        <p:txBody>
          <a:bodyPr wrap="none" lIns="0" tIns="0" rIns="0" bIns="0" rtlCol="0" anchor="t"/>
          <a:lstStyle/>
          <a:p>
            <a:pPr marL="342900" indent="-342900" algn="r" rtl="1">
              <a:lnSpc>
                <a:spcPts val="2850"/>
              </a:lnSpc>
              <a:buSzPct val="100000"/>
              <a:buChar char="•"/>
            </a:pPr>
            <a:r>
              <a:rPr lang="en-US" sz="1750" dirty="0">
                <a:solidFill>
                  <a:srgbClr val="5B6E8C"/>
                </a:solidFill>
                <a:latin typeface="Manrope" pitchFamily="34" charset="0"/>
                <a:ea typeface="Manrope" pitchFamily="34" charset="-122"/>
                <a:cs typeface="Manrope" pitchFamily="34" charset="-120"/>
              </a:rPr>
              <a:t>نحن ملزمون بأن نكون ناتيفيين لأنه لا شيء يأتي من لا شيء.</a:t>
            </a:r>
            <a:endParaRPr lang="en-US" sz="1750" dirty="0"/>
          </a:p>
        </p:txBody>
      </p:sp>
      <p:sp>
        <p:nvSpPr>
          <p:cNvPr id="4" name="Text 2"/>
          <p:cNvSpPr/>
          <p:nvPr/>
        </p:nvSpPr>
        <p:spPr>
          <a:xfrm>
            <a:off x="793790" y="4293394"/>
            <a:ext cx="13042821" cy="362903"/>
          </a:xfrm>
          <a:prstGeom prst="rect">
            <a:avLst/>
          </a:prstGeom>
          <a:noFill/>
          <a:ln/>
        </p:spPr>
        <p:txBody>
          <a:bodyPr wrap="none" lIns="0" tIns="0" rIns="0" bIns="0" rtlCol="0" anchor="t"/>
          <a:lstStyle/>
          <a:p>
            <a:pPr marL="342900" indent="-342900" algn="r" rtl="1">
              <a:lnSpc>
                <a:spcPts val="2850"/>
              </a:lnSpc>
              <a:buSzPct val="100000"/>
              <a:buChar char="•"/>
            </a:pPr>
            <a:r>
              <a:rPr lang="en-US" sz="1750" dirty="0">
                <a:solidFill>
                  <a:srgbClr val="5B6E8C"/>
                </a:solidFill>
                <a:latin typeface="Manrope" pitchFamily="34" charset="0"/>
                <a:ea typeface="Manrope" pitchFamily="34" charset="-122"/>
                <a:cs typeface="Manrope" pitchFamily="34" charset="-120"/>
              </a:rPr>
              <a:t>نحن ملزمون بأن نكون ارتباطين لأنه من النادر النجاح من المحاولة الأولى.</a:t>
            </a:r>
            <a:endParaRPr lang="en-US" sz="1750" dirty="0"/>
          </a:p>
        </p:txBody>
      </p:sp>
      <p:sp>
        <p:nvSpPr>
          <p:cNvPr id="5" name="Text 3"/>
          <p:cNvSpPr/>
          <p:nvPr/>
        </p:nvSpPr>
        <p:spPr>
          <a:xfrm>
            <a:off x="793790" y="4735592"/>
            <a:ext cx="13042821" cy="362903"/>
          </a:xfrm>
          <a:prstGeom prst="rect">
            <a:avLst/>
          </a:prstGeom>
          <a:noFill/>
          <a:ln/>
        </p:spPr>
        <p:txBody>
          <a:bodyPr wrap="none" lIns="0" tIns="0" rIns="0" bIns="0" rtlCol="0" anchor="t"/>
          <a:lstStyle/>
          <a:p>
            <a:pPr marL="342900" indent="-342900" algn="r" rtl="1">
              <a:lnSpc>
                <a:spcPts val="2850"/>
              </a:lnSpc>
              <a:buSzPct val="100000"/>
              <a:buChar char="•"/>
            </a:pPr>
            <a:r>
              <a:rPr lang="en-US" sz="1750" dirty="0">
                <a:solidFill>
                  <a:srgbClr val="5B6E8C"/>
                </a:solidFill>
                <a:latin typeface="Manrope" pitchFamily="34" charset="0"/>
                <a:ea typeface="Manrope" pitchFamily="34" charset="-122"/>
                <a:cs typeface="Manrope" pitchFamily="34" charset="-120"/>
              </a:rPr>
              <a:t>نحن ملزمون بأن نكون بنائيين لأن الطفل في حالة تكيف نشيط باستمرار مع متطلبات بيئته إلى جانب التعلم التجريبي.</a:t>
            </a:r>
            <a:endParaRPr lang="en-US" sz="1750" dirty="0"/>
          </a:p>
        </p:txBody>
      </p:sp>
      <p:sp>
        <p:nvSpPr>
          <p:cNvPr id="6" name="Text 4"/>
          <p:cNvSpPr/>
          <p:nvPr/>
        </p:nvSpPr>
        <p:spPr>
          <a:xfrm>
            <a:off x="793790" y="5177790"/>
            <a:ext cx="13042821" cy="362903"/>
          </a:xfrm>
          <a:prstGeom prst="rect">
            <a:avLst/>
          </a:prstGeom>
          <a:noFill/>
          <a:ln/>
        </p:spPr>
        <p:txBody>
          <a:bodyPr wrap="none" lIns="0" tIns="0" rIns="0" bIns="0" rtlCol="0" anchor="t"/>
          <a:lstStyle/>
          <a:p>
            <a:pPr marL="342900" indent="-342900" algn="r" rtl="1">
              <a:lnSpc>
                <a:spcPts val="2850"/>
              </a:lnSpc>
              <a:buSzPct val="100000"/>
              <a:buChar char="•"/>
            </a:pPr>
            <a:r>
              <a:rPr lang="en-US" sz="1750" dirty="0">
                <a:solidFill>
                  <a:srgbClr val="5B6E8C"/>
                </a:solidFill>
                <a:latin typeface="Manrope" pitchFamily="34" charset="0"/>
                <a:ea typeface="Manrope" pitchFamily="34" charset="-122"/>
                <a:cs typeface="Manrope" pitchFamily="34" charset="-120"/>
              </a:rPr>
              <a:t>ونحن ملزمون بأن نكون اجتماعيين ثقافيين لأنه بدون توجيه وبدون عرض اجتماعي، لا يوجد نمو.</a:t>
            </a:r>
            <a:endParaRPr lang="en-US" sz="17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793790" y="1665803"/>
            <a:ext cx="5670590" cy="708779"/>
          </a:xfrm>
          <a:prstGeom prst="rect">
            <a:avLst/>
          </a:prstGeom>
          <a:noFill/>
          <a:ln/>
        </p:spPr>
        <p:txBody>
          <a:bodyPr wrap="none" lIns="0" tIns="0" rIns="0" bIns="0" rtlCol="0" anchor="t"/>
          <a:lstStyle/>
          <a:p>
            <a:pPr marL="0" indent="0" algn="l">
              <a:lnSpc>
                <a:spcPts val="5550"/>
              </a:lnSpc>
              <a:buNone/>
            </a:pPr>
            <a:r>
              <a:rPr lang="en-US" sz="4450" dirty="0">
                <a:solidFill>
                  <a:srgbClr val="5B6E8C"/>
                </a:solidFill>
                <a:latin typeface="Alexandria Medium" pitchFamily="34" charset="0"/>
                <a:ea typeface="Alexandria Medium" pitchFamily="34" charset="-122"/>
                <a:cs typeface="Alexandria Medium" pitchFamily="34" charset="-120"/>
              </a:rPr>
              <a:t>"</a:t>
            </a:r>
            <a:endParaRPr lang="en-US" sz="4450" dirty="0"/>
          </a:p>
        </p:txBody>
      </p:sp>
      <p:sp>
        <p:nvSpPr>
          <p:cNvPr id="3" name="Text 1"/>
          <p:cNvSpPr/>
          <p:nvPr/>
        </p:nvSpPr>
        <p:spPr>
          <a:xfrm>
            <a:off x="793790" y="2465308"/>
            <a:ext cx="6423065" cy="566976"/>
          </a:xfrm>
          <a:prstGeom prst="rect">
            <a:avLst/>
          </a:prstGeom>
          <a:noFill/>
          <a:ln/>
        </p:spPr>
        <p:txBody>
          <a:bodyPr wrap="none" lIns="0" tIns="0" rIns="0" bIns="0" rtlCol="0" anchor="t"/>
          <a:lstStyle/>
          <a:p>
            <a:pPr marL="0" indent="0" algn="l">
              <a:lnSpc>
                <a:spcPts val="4450"/>
              </a:lnSpc>
              <a:buNone/>
            </a:pPr>
            <a:r>
              <a:rPr lang="en-US" sz="3550" b="1" dirty="0">
                <a:solidFill>
                  <a:srgbClr val="5B6E8C"/>
                </a:solidFill>
                <a:latin typeface="Alexandria Medium" pitchFamily="34" charset="0"/>
                <a:ea typeface="Alexandria Medium" pitchFamily="34" charset="-122"/>
                <a:cs typeface="Alexandria Medium" pitchFamily="34" charset="-120"/>
              </a:rPr>
              <a:t>Do you have any questions?</a:t>
            </a:r>
            <a:endParaRPr lang="en-US" sz="3550" dirty="0"/>
          </a:p>
        </p:txBody>
      </p:sp>
      <p:sp>
        <p:nvSpPr>
          <p:cNvPr id="4" name="Text 2"/>
          <p:cNvSpPr/>
          <p:nvPr/>
        </p:nvSpPr>
        <p:spPr>
          <a:xfrm>
            <a:off x="793790" y="3123009"/>
            <a:ext cx="5670590" cy="708779"/>
          </a:xfrm>
          <a:prstGeom prst="rect">
            <a:avLst/>
          </a:prstGeom>
          <a:noFill/>
          <a:ln/>
        </p:spPr>
        <p:txBody>
          <a:bodyPr wrap="none" lIns="0" tIns="0" rIns="0" bIns="0" rtlCol="0" anchor="t"/>
          <a:lstStyle/>
          <a:p>
            <a:pPr marL="0" indent="0" algn="l">
              <a:lnSpc>
                <a:spcPts val="5550"/>
              </a:lnSpc>
              <a:buNone/>
            </a:pPr>
            <a:r>
              <a:rPr lang="en-US" sz="4450" dirty="0">
                <a:solidFill>
                  <a:srgbClr val="5B6E8C"/>
                </a:solidFill>
                <a:latin typeface="Alexandria Medium" pitchFamily="34" charset="0"/>
                <a:ea typeface="Alexandria Medium" pitchFamily="34" charset="-122"/>
                <a:cs typeface="Alexandria Medium" pitchFamily="34" charset="-120"/>
              </a:rPr>
              <a:t>"</a:t>
            </a:r>
            <a:endParaRPr lang="en-US" sz="4450" dirty="0"/>
          </a:p>
        </p:txBody>
      </p:sp>
      <p:pic>
        <p:nvPicPr>
          <p:cNvPr id="5" name="Image 0" descr="preencoded.png"/>
          <p:cNvPicPr>
            <a:picLocks noChangeAspect="1"/>
          </p:cNvPicPr>
          <p:nvPr/>
        </p:nvPicPr>
        <p:blipFill>
          <a:blip r:embed="rId3"/>
          <a:stretch>
            <a:fillRect/>
          </a:stretch>
        </p:blipFill>
        <p:spPr>
          <a:xfrm>
            <a:off x="793790" y="4171950"/>
            <a:ext cx="6507123" cy="239172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8166021" y="1932146"/>
            <a:ext cx="5670590" cy="708779"/>
          </a:xfrm>
          <a:prstGeom prst="rect">
            <a:avLst/>
          </a:prstGeom>
          <a:noFill/>
          <a:ln/>
        </p:spPr>
        <p:txBody>
          <a:bodyPr wrap="none" lIns="0" tIns="0" rIns="0" bIns="0" rtlCol="0" anchor="t"/>
          <a:lstStyle/>
          <a:p>
            <a:pPr marL="0" indent="0" algn="r" rtl="1">
              <a:lnSpc>
                <a:spcPts val="5550"/>
              </a:lnSpc>
              <a:buNone/>
            </a:pPr>
            <a:r>
              <a:rPr lang="en-US" sz="4450" dirty="0">
                <a:solidFill>
                  <a:srgbClr val="5B6E8C"/>
                </a:solidFill>
                <a:latin typeface="Alexandria Medium" pitchFamily="34" charset="0"/>
                <a:ea typeface="Alexandria Medium" pitchFamily="34" charset="-122"/>
                <a:cs typeface="Alexandria Medium" pitchFamily="34" charset="-120"/>
              </a:rPr>
              <a:t>في البداية …..</a:t>
            </a:r>
            <a:endParaRPr lang="en-US" sz="4450" dirty="0"/>
          </a:p>
        </p:txBody>
      </p:sp>
      <p:sp>
        <p:nvSpPr>
          <p:cNvPr id="3" name="Text 1"/>
          <p:cNvSpPr/>
          <p:nvPr/>
        </p:nvSpPr>
        <p:spPr>
          <a:xfrm>
            <a:off x="793790" y="3094553"/>
            <a:ext cx="13042821" cy="362903"/>
          </a:xfrm>
          <a:prstGeom prst="rect">
            <a:avLst/>
          </a:prstGeom>
          <a:noFill/>
          <a:ln/>
        </p:spPr>
        <p:txBody>
          <a:bodyPr wrap="none" lIns="0" tIns="0" rIns="0" bIns="0" rtlCol="0" anchor="t"/>
          <a:lstStyle/>
          <a:p>
            <a:pPr marL="0" indent="0" algn="r">
              <a:lnSpc>
                <a:spcPts val="2850"/>
              </a:lnSpc>
              <a:buNone/>
            </a:pPr>
            <a:endParaRPr lang="en-US" sz="1750" dirty="0"/>
          </a:p>
        </p:txBody>
      </p:sp>
      <p:sp>
        <p:nvSpPr>
          <p:cNvPr id="4" name="Text 2"/>
          <p:cNvSpPr/>
          <p:nvPr/>
        </p:nvSpPr>
        <p:spPr>
          <a:xfrm>
            <a:off x="793790" y="3712607"/>
            <a:ext cx="13042821" cy="453509"/>
          </a:xfrm>
          <a:prstGeom prst="rect">
            <a:avLst/>
          </a:prstGeom>
          <a:noFill/>
          <a:ln/>
        </p:spPr>
        <p:txBody>
          <a:bodyPr wrap="none" lIns="0" tIns="0" rIns="0" bIns="0" rtlCol="0" anchor="t"/>
          <a:lstStyle/>
          <a:p>
            <a:pPr marL="342900" indent="-342900" algn="r" rtl="1">
              <a:lnSpc>
                <a:spcPts val="2850"/>
              </a:lnSpc>
              <a:buSzPct val="100000"/>
              <a:buChar char="•"/>
            </a:pPr>
            <a:r>
              <a:rPr lang="en-US" sz="1750" dirty="0">
                <a:solidFill>
                  <a:srgbClr val="5B6E8C"/>
                </a:solidFill>
                <a:latin typeface="Manrope" pitchFamily="34" charset="0"/>
                <a:ea typeface="Manrope" pitchFamily="34" charset="-122"/>
                <a:cs typeface="Manrope" pitchFamily="34" charset="-120"/>
              </a:rPr>
              <a:t>لا يمكننا الهروب من النموذج الناتيفي لأن لا شيء يولد من عدم،</a:t>
            </a:r>
            <a:endParaRPr lang="en-US" sz="1750" dirty="0"/>
          </a:p>
        </p:txBody>
      </p:sp>
      <p:sp>
        <p:nvSpPr>
          <p:cNvPr id="5" name="Text 3"/>
          <p:cNvSpPr/>
          <p:nvPr/>
        </p:nvSpPr>
        <p:spPr>
          <a:xfrm>
            <a:off x="793790" y="4245412"/>
            <a:ext cx="13042821" cy="453509"/>
          </a:xfrm>
          <a:prstGeom prst="rect">
            <a:avLst/>
          </a:prstGeom>
          <a:noFill/>
          <a:ln/>
        </p:spPr>
        <p:txBody>
          <a:bodyPr wrap="none" lIns="0" tIns="0" rIns="0" bIns="0" rtlCol="0" anchor="t"/>
          <a:lstStyle/>
          <a:p>
            <a:pPr marL="342900" indent="-342900" algn="r" rtl="1">
              <a:lnSpc>
                <a:spcPts val="2850"/>
              </a:lnSpc>
              <a:buSzPct val="100000"/>
              <a:buChar char="•"/>
            </a:pPr>
            <a:r>
              <a:rPr lang="en-US" sz="1750" dirty="0">
                <a:solidFill>
                  <a:srgbClr val="5B6E8C"/>
                </a:solidFill>
                <a:latin typeface="Manrope" pitchFamily="34" charset="0"/>
                <a:ea typeface="Manrope" pitchFamily="34" charset="-122"/>
                <a:cs typeface="Manrope" pitchFamily="34" charset="-120"/>
              </a:rPr>
              <a:t>ولا من  النموذج الارتباطي لأنه نادر أن تنجح من المحاولة الأولى،</a:t>
            </a:r>
            <a:endParaRPr lang="en-US" sz="1750" dirty="0"/>
          </a:p>
        </p:txBody>
      </p:sp>
      <p:sp>
        <p:nvSpPr>
          <p:cNvPr id="6" name="Text 4"/>
          <p:cNvSpPr/>
          <p:nvPr/>
        </p:nvSpPr>
        <p:spPr>
          <a:xfrm>
            <a:off x="793790" y="4778216"/>
            <a:ext cx="13042821" cy="453509"/>
          </a:xfrm>
          <a:prstGeom prst="rect">
            <a:avLst/>
          </a:prstGeom>
          <a:noFill/>
          <a:ln/>
        </p:spPr>
        <p:txBody>
          <a:bodyPr wrap="none" lIns="0" tIns="0" rIns="0" bIns="0" rtlCol="0" anchor="t"/>
          <a:lstStyle/>
          <a:p>
            <a:pPr marL="342900" indent="-342900" algn="r" rtl="1">
              <a:lnSpc>
                <a:spcPts val="2850"/>
              </a:lnSpc>
              <a:buSzPct val="100000"/>
              <a:buChar char="•"/>
            </a:pPr>
            <a:r>
              <a:rPr lang="en-US" sz="1750" dirty="0">
                <a:solidFill>
                  <a:srgbClr val="5B6E8C"/>
                </a:solidFill>
                <a:latin typeface="Manrope" pitchFamily="34" charset="0"/>
                <a:ea typeface="Manrope" pitchFamily="34" charset="-122"/>
                <a:cs typeface="Manrope" pitchFamily="34" charset="-120"/>
              </a:rPr>
              <a:t>ولا من النموذج  البنائي لأن الطفل مُجبر على التكيف باستمرار لفهم الأمور،</a:t>
            </a:r>
            <a:endParaRPr lang="en-US" sz="1750" dirty="0"/>
          </a:p>
        </p:txBody>
      </p:sp>
      <p:sp>
        <p:nvSpPr>
          <p:cNvPr id="7" name="Text 5"/>
          <p:cNvSpPr/>
          <p:nvPr/>
        </p:nvSpPr>
        <p:spPr>
          <a:xfrm>
            <a:off x="793790" y="5311021"/>
            <a:ext cx="13042821" cy="453509"/>
          </a:xfrm>
          <a:prstGeom prst="rect">
            <a:avLst/>
          </a:prstGeom>
          <a:noFill/>
          <a:ln/>
        </p:spPr>
        <p:txBody>
          <a:bodyPr wrap="none" lIns="0" tIns="0" rIns="0" bIns="0" rtlCol="0" anchor="t"/>
          <a:lstStyle/>
          <a:p>
            <a:pPr marL="342900" indent="-342900" algn="r" rtl="1">
              <a:lnSpc>
                <a:spcPts val="2850"/>
              </a:lnSpc>
              <a:buSzPct val="100000"/>
              <a:buChar char="•"/>
            </a:pPr>
            <a:r>
              <a:rPr lang="en-US" sz="1750" dirty="0">
                <a:solidFill>
                  <a:srgbClr val="5B6E8C"/>
                </a:solidFill>
                <a:latin typeface="Manrope" pitchFamily="34" charset="0"/>
                <a:ea typeface="Manrope" pitchFamily="34" charset="-122"/>
                <a:cs typeface="Manrope" pitchFamily="34" charset="-120"/>
              </a:rPr>
              <a:t>ولا من النموذج الاجتماعي-ثقافي لأنه بدون عروض اجتماعية، او توجيهات اجتماعية، لا يوجد نمو.</a:t>
            </a:r>
            <a:endParaRPr lang="en-US" sz="1750" dirty="0"/>
          </a:p>
        </p:txBody>
      </p:sp>
      <p:sp>
        <p:nvSpPr>
          <p:cNvPr id="8" name="Text 6"/>
          <p:cNvSpPr/>
          <p:nvPr/>
        </p:nvSpPr>
        <p:spPr>
          <a:xfrm>
            <a:off x="793790" y="5843826"/>
            <a:ext cx="13042821" cy="453509"/>
          </a:xfrm>
          <a:prstGeom prst="rect">
            <a:avLst/>
          </a:prstGeom>
          <a:noFill/>
          <a:ln/>
        </p:spPr>
        <p:txBody>
          <a:bodyPr wrap="none" lIns="0" tIns="0" rIns="0" bIns="0" rtlCol="0" anchor="t"/>
          <a:lstStyle/>
          <a:p>
            <a:pPr marL="342900" indent="-342900" algn="r" rtl="1">
              <a:lnSpc>
                <a:spcPts val="2850"/>
              </a:lnSpc>
              <a:buSzPct val="100000"/>
              <a:buChar char="•"/>
            </a:pPr>
            <a:r>
              <a:rPr lang="en-US" sz="1750" dirty="0">
                <a:solidFill>
                  <a:srgbClr val="5B6E8C"/>
                </a:solidFill>
                <a:latin typeface="Manrope" pitchFamily="34" charset="0"/>
                <a:ea typeface="Manrope" pitchFamily="34" charset="-122"/>
                <a:cs typeface="Manrope" pitchFamily="34" charset="-120"/>
              </a:rPr>
              <a:t>لذا، يجب علينا دمج وتجاوز هذه المناهج، ولكن كيف؟</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219230" y="1362194"/>
            <a:ext cx="7617381" cy="708779"/>
          </a:xfrm>
          <a:prstGeom prst="rect">
            <a:avLst/>
          </a:prstGeom>
          <a:noFill/>
          <a:ln/>
        </p:spPr>
        <p:txBody>
          <a:bodyPr wrap="none" lIns="0" tIns="0" rIns="0" bIns="0" rtlCol="0" anchor="t"/>
          <a:lstStyle/>
          <a:p>
            <a:pPr marL="0" indent="0" algn="r" rtl="1">
              <a:lnSpc>
                <a:spcPts val="5550"/>
              </a:lnSpc>
              <a:buNone/>
            </a:pPr>
            <a:r>
              <a:rPr lang="en-US" sz="4450" dirty="0">
                <a:solidFill>
                  <a:srgbClr val="5B6E8C"/>
                </a:solidFill>
                <a:latin typeface="Alexandria Medium" pitchFamily="34" charset="0"/>
                <a:ea typeface="Alexandria Medium" pitchFamily="34" charset="-122"/>
                <a:cs typeface="Alexandria Medium" pitchFamily="34" charset="-120"/>
              </a:rPr>
              <a:t>النماذج في علم النفس النمو </a:t>
            </a:r>
            <a:endParaRPr lang="en-US" sz="4450" dirty="0"/>
          </a:p>
        </p:txBody>
      </p:sp>
      <p:sp>
        <p:nvSpPr>
          <p:cNvPr id="3" name="Text 1"/>
          <p:cNvSpPr/>
          <p:nvPr/>
        </p:nvSpPr>
        <p:spPr>
          <a:xfrm>
            <a:off x="793790" y="2524601"/>
            <a:ext cx="13042821" cy="362903"/>
          </a:xfrm>
          <a:prstGeom prst="rect">
            <a:avLst/>
          </a:prstGeom>
          <a:noFill/>
          <a:ln/>
        </p:spPr>
        <p:txBody>
          <a:bodyPr wrap="none" lIns="0" tIns="0" rIns="0" bIns="0" rtlCol="0" anchor="t"/>
          <a:lstStyle/>
          <a:p>
            <a:pPr marL="342900" indent="-342900" algn="r" rtl="1">
              <a:lnSpc>
                <a:spcPts val="2850"/>
              </a:lnSpc>
              <a:buSzPct val="100000"/>
              <a:buChar char="•"/>
            </a:pPr>
            <a:r>
              <a:rPr lang="en-US" sz="1750" dirty="0">
                <a:solidFill>
                  <a:srgbClr val="5B6E8C"/>
                </a:solidFill>
                <a:latin typeface="Manrope" pitchFamily="34" charset="0"/>
                <a:ea typeface="Manrope" pitchFamily="34" charset="-122"/>
                <a:cs typeface="Manrope" pitchFamily="34" charset="-120"/>
              </a:rPr>
              <a:t>نموذج النمائي هو أداة مفاهيمية تُستخدم لتمثيل وتحليل الجوانب المختلفة لتطور الإنسان. يظهر بعدة أشكال:</a:t>
            </a:r>
            <a:endParaRPr lang="en-US" sz="1750" dirty="0"/>
          </a:p>
        </p:txBody>
      </p:sp>
      <p:sp>
        <p:nvSpPr>
          <p:cNvPr id="4" name="Text 2"/>
          <p:cNvSpPr/>
          <p:nvPr/>
        </p:nvSpPr>
        <p:spPr>
          <a:xfrm>
            <a:off x="793790" y="2966799"/>
            <a:ext cx="13042821" cy="362903"/>
          </a:xfrm>
          <a:prstGeom prst="rect">
            <a:avLst/>
          </a:prstGeom>
          <a:noFill/>
          <a:ln/>
        </p:spPr>
        <p:txBody>
          <a:bodyPr wrap="none" lIns="0" tIns="0" rIns="0" bIns="0" rtlCol="0" anchor="t"/>
          <a:lstStyle/>
          <a:p>
            <a:pPr marL="342900" indent="-342900" algn="r" rtl="1">
              <a:lnSpc>
                <a:spcPts val="2850"/>
              </a:lnSpc>
              <a:buSzPct val="100000"/>
              <a:buChar char="•"/>
            </a:pPr>
            <a:r>
              <a:rPr lang="en-US" sz="1750" dirty="0">
                <a:solidFill>
                  <a:srgbClr val="5B6E8C"/>
                </a:solidFill>
                <a:latin typeface="Manrope" pitchFamily="34" charset="0"/>
                <a:ea typeface="Manrope" pitchFamily="34" charset="-122"/>
                <a:cs typeface="Manrope" pitchFamily="34" charset="-120"/>
              </a:rPr>
              <a:t>التمثيل:</a:t>
            </a:r>
            <a:endParaRPr lang="en-US" sz="1750" dirty="0"/>
          </a:p>
        </p:txBody>
      </p:sp>
      <p:sp>
        <p:nvSpPr>
          <p:cNvPr id="5" name="Text 3"/>
          <p:cNvSpPr/>
          <p:nvPr/>
        </p:nvSpPr>
        <p:spPr>
          <a:xfrm>
            <a:off x="793790" y="3408998"/>
            <a:ext cx="13042821" cy="362903"/>
          </a:xfrm>
          <a:prstGeom prst="rect">
            <a:avLst/>
          </a:prstGeom>
          <a:noFill/>
          <a:ln/>
        </p:spPr>
        <p:txBody>
          <a:bodyPr wrap="none" lIns="0" tIns="0" rIns="0" bIns="0" rtlCol="0" anchor="t"/>
          <a:lstStyle/>
          <a:p>
            <a:pPr marL="342900" indent="-342900" algn="r" rtl="1">
              <a:lnSpc>
                <a:spcPts val="2850"/>
              </a:lnSpc>
              <a:buSzPct val="100000"/>
              <a:buChar char="•"/>
            </a:pPr>
            <a:r>
              <a:rPr lang="en-US" sz="1750" b="1" dirty="0">
                <a:solidFill>
                  <a:srgbClr val="5B6E8C"/>
                </a:solidFill>
                <a:latin typeface="Manrope" pitchFamily="34" charset="0"/>
                <a:ea typeface="Manrope" pitchFamily="34" charset="-122"/>
                <a:cs typeface="Manrope" pitchFamily="34" charset="-120"/>
              </a:rPr>
              <a:t>خطابي:</a:t>
            </a:r>
            <a:r>
              <a:rPr lang="en-US" sz="1750" dirty="0">
                <a:solidFill>
                  <a:srgbClr val="5B6E8C"/>
                </a:solidFill>
                <a:latin typeface="Manrope" pitchFamily="34" charset="0"/>
                <a:ea typeface="Manrope" pitchFamily="34" charset="-122"/>
                <a:cs typeface="Manrope" pitchFamily="34" charset="-120"/>
              </a:rPr>
              <a:t> يُعبر عنه بالكلمات والنظريات.</a:t>
            </a:r>
            <a:endParaRPr lang="en-US" sz="1750" dirty="0"/>
          </a:p>
        </p:txBody>
      </p:sp>
      <p:sp>
        <p:nvSpPr>
          <p:cNvPr id="6" name="Text 4"/>
          <p:cNvSpPr/>
          <p:nvPr/>
        </p:nvSpPr>
        <p:spPr>
          <a:xfrm>
            <a:off x="793790" y="3851196"/>
            <a:ext cx="13042821" cy="362903"/>
          </a:xfrm>
          <a:prstGeom prst="rect">
            <a:avLst/>
          </a:prstGeom>
          <a:noFill/>
          <a:ln/>
        </p:spPr>
        <p:txBody>
          <a:bodyPr wrap="none" lIns="0" tIns="0" rIns="0" bIns="0" rtlCol="0" anchor="t"/>
          <a:lstStyle/>
          <a:p>
            <a:pPr marL="342900" indent="-342900" algn="r" rtl="1">
              <a:lnSpc>
                <a:spcPts val="2850"/>
              </a:lnSpc>
              <a:buSzPct val="100000"/>
              <a:buChar char="•"/>
            </a:pPr>
            <a:r>
              <a:rPr lang="en-US" sz="1750" b="1" dirty="0">
                <a:solidFill>
                  <a:srgbClr val="5B6E8C"/>
                </a:solidFill>
                <a:latin typeface="Manrope" pitchFamily="34" charset="0"/>
                <a:ea typeface="Manrope" pitchFamily="34" charset="-122"/>
                <a:cs typeface="Manrope" pitchFamily="34" charset="-120"/>
              </a:rPr>
              <a:t>صوري:</a:t>
            </a:r>
            <a:r>
              <a:rPr lang="en-US" sz="1750" dirty="0">
                <a:solidFill>
                  <a:srgbClr val="5B6E8C"/>
                </a:solidFill>
                <a:latin typeface="Manrope" pitchFamily="34" charset="0"/>
                <a:ea typeface="Manrope" pitchFamily="34" charset="-122"/>
                <a:cs typeface="Manrope" pitchFamily="34" charset="-120"/>
              </a:rPr>
              <a:t> استخدام المخططات والرسوم البيانية لتوضيح العلاقات.</a:t>
            </a:r>
            <a:endParaRPr lang="en-US" sz="1750" dirty="0"/>
          </a:p>
        </p:txBody>
      </p:sp>
      <p:sp>
        <p:nvSpPr>
          <p:cNvPr id="7" name="Text 5"/>
          <p:cNvSpPr/>
          <p:nvPr/>
        </p:nvSpPr>
        <p:spPr>
          <a:xfrm>
            <a:off x="793790" y="4293394"/>
            <a:ext cx="13042821" cy="362903"/>
          </a:xfrm>
          <a:prstGeom prst="rect">
            <a:avLst/>
          </a:prstGeom>
          <a:noFill/>
          <a:ln/>
        </p:spPr>
        <p:txBody>
          <a:bodyPr wrap="none" lIns="0" tIns="0" rIns="0" bIns="0" rtlCol="0" anchor="t"/>
          <a:lstStyle/>
          <a:p>
            <a:pPr marL="342900" indent="-342900" algn="r" rtl="1">
              <a:lnSpc>
                <a:spcPts val="2850"/>
              </a:lnSpc>
              <a:buSzPct val="100000"/>
              <a:buChar char="•"/>
            </a:pPr>
            <a:r>
              <a:rPr lang="en-US" sz="1750" b="1" dirty="0">
                <a:solidFill>
                  <a:srgbClr val="5B6E8C"/>
                </a:solidFill>
                <a:latin typeface="Manrope" pitchFamily="34" charset="0"/>
                <a:ea typeface="Manrope" pitchFamily="34" charset="-122"/>
                <a:cs typeface="Manrope" pitchFamily="34" charset="-120"/>
              </a:rPr>
              <a:t>رياضي:</a:t>
            </a:r>
            <a:r>
              <a:rPr lang="en-US" sz="1750" dirty="0">
                <a:solidFill>
                  <a:srgbClr val="5B6E8C"/>
                </a:solidFill>
                <a:latin typeface="Manrope" pitchFamily="34" charset="0"/>
                <a:ea typeface="Manrope" pitchFamily="34" charset="-122"/>
                <a:cs typeface="Manrope" pitchFamily="34" charset="-120"/>
              </a:rPr>
              <a:t> يتضمن معادلات رياضية لتكميم العمليات.</a:t>
            </a:r>
            <a:endParaRPr lang="en-US" sz="1750" dirty="0"/>
          </a:p>
        </p:txBody>
      </p:sp>
      <p:sp>
        <p:nvSpPr>
          <p:cNvPr id="8" name="Text 6"/>
          <p:cNvSpPr/>
          <p:nvPr/>
        </p:nvSpPr>
        <p:spPr>
          <a:xfrm>
            <a:off x="793790" y="4735592"/>
            <a:ext cx="13042821" cy="362903"/>
          </a:xfrm>
          <a:prstGeom prst="rect">
            <a:avLst/>
          </a:prstGeom>
          <a:noFill/>
          <a:ln/>
        </p:spPr>
        <p:txBody>
          <a:bodyPr wrap="none" lIns="0" tIns="0" rIns="0" bIns="0" rtlCol="0" anchor="t"/>
          <a:lstStyle/>
          <a:p>
            <a:pPr marL="342900" indent="-342900" algn="r" rtl="1">
              <a:lnSpc>
                <a:spcPts val="2850"/>
              </a:lnSpc>
              <a:buSzPct val="100000"/>
              <a:buChar char="•"/>
            </a:pPr>
            <a:r>
              <a:rPr lang="en-US" sz="1750" b="1" dirty="0">
                <a:solidFill>
                  <a:srgbClr val="5B6E8C"/>
                </a:solidFill>
                <a:latin typeface="Manrope" pitchFamily="34" charset="0"/>
                <a:ea typeface="Manrope" pitchFamily="34" charset="-122"/>
                <a:cs typeface="Manrope" pitchFamily="34" charset="-120"/>
              </a:rPr>
              <a:t>منظم:</a:t>
            </a:r>
            <a:r>
              <a:rPr lang="en-US" sz="1750" dirty="0">
                <a:solidFill>
                  <a:srgbClr val="5B6E8C"/>
                </a:solidFill>
                <a:latin typeface="Manrope" pitchFamily="34" charset="0"/>
                <a:ea typeface="Manrope" pitchFamily="34" charset="-122"/>
                <a:cs typeface="Manrope" pitchFamily="34" charset="-120"/>
              </a:rPr>
              <a:t> تنظيم منهجي للأفكار والمفاهيم.</a:t>
            </a:r>
            <a:endParaRPr lang="en-US" sz="1750" dirty="0"/>
          </a:p>
        </p:txBody>
      </p:sp>
      <p:sp>
        <p:nvSpPr>
          <p:cNvPr id="9" name="Text 7"/>
          <p:cNvSpPr/>
          <p:nvPr/>
        </p:nvSpPr>
        <p:spPr>
          <a:xfrm>
            <a:off x="793790" y="5177790"/>
            <a:ext cx="13042821" cy="362903"/>
          </a:xfrm>
          <a:prstGeom prst="rect">
            <a:avLst/>
          </a:prstGeom>
          <a:noFill/>
          <a:ln/>
        </p:spPr>
        <p:txBody>
          <a:bodyPr wrap="none" lIns="0" tIns="0" rIns="0" bIns="0" rtlCol="0" anchor="t"/>
          <a:lstStyle/>
          <a:p>
            <a:pPr marL="342900" indent="-342900" algn="r" rtl="1">
              <a:lnSpc>
                <a:spcPts val="2850"/>
              </a:lnSpc>
              <a:buSzPct val="100000"/>
              <a:buChar char="•"/>
            </a:pPr>
            <a:r>
              <a:rPr lang="en-US" sz="1750" dirty="0">
                <a:solidFill>
                  <a:srgbClr val="5B6E8C"/>
                </a:solidFill>
                <a:latin typeface="Manrope" pitchFamily="34" charset="0"/>
                <a:ea typeface="Manrope" pitchFamily="34" charset="-122"/>
                <a:cs typeface="Manrope" pitchFamily="34" charset="-120"/>
              </a:rPr>
              <a:t>عناصر النمائية:</a:t>
            </a:r>
            <a:endParaRPr lang="en-US" sz="1750" dirty="0"/>
          </a:p>
        </p:txBody>
      </p:sp>
      <p:sp>
        <p:nvSpPr>
          <p:cNvPr id="10" name="Text 8"/>
          <p:cNvSpPr/>
          <p:nvPr/>
        </p:nvSpPr>
        <p:spPr>
          <a:xfrm>
            <a:off x="793790" y="5619988"/>
            <a:ext cx="13042821" cy="362903"/>
          </a:xfrm>
          <a:prstGeom prst="rect">
            <a:avLst/>
          </a:prstGeom>
          <a:noFill/>
          <a:ln/>
        </p:spPr>
        <p:txBody>
          <a:bodyPr wrap="none" lIns="0" tIns="0" rIns="0" bIns="0" rtlCol="0" anchor="t"/>
          <a:lstStyle/>
          <a:p>
            <a:pPr marL="342900" indent="-342900" algn="r" rtl="1">
              <a:lnSpc>
                <a:spcPts val="2850"/>
              </a:lnSpc>
              <a:buSzPct val="100000"/>
              <a:buChar char="•"/>
            </a:pPr>
            <a:r>
              <a:rPr lang="en-US" sz="1750" b="1" dirty="0">
                <a:solidFill>
                  <a:srgbClr val="5B6E8C"/>
                </a:solidFill>
                <a:latin typeface="Manrope" pitchFamily="34" charset="0"/>
                <a:ea typeface="Manrope" pitchFamily="34" charset="-122"/>
                <a:cs typeface="Manrope" pitchFamily="34" charset="-120"/>
              </a:rPr>
              <a:t>العمليات:</a:t>
            </a:r>
            <a:r>
              <a:rPr lang="en-US" sz="1750" dirty="0">
                <a:solidFill>
                  <a:srgbClr val="5B6E8C"/>
                </a:solidFill>
                <a:latin typeface="Manrope" pitchFamily="34" charset="0"/>
                <a:ea typeface="Manrope" pitchFamily="34" charset="-122"/>
                <a:cs typeface="Manrope" pitchFamily="34" charset="-120"/>
              </a:rPr>
              <a:t> التغيرات والتطورات في قدرات وسلوكيات الأفراد (النمو المعرفي، العاطفي، الاجتماعي).</a:t>
            </a:r>
            <a:endParaRPr lang="en-US" sz="1750" dirty="0"/>
          </a:p>
        </p:txBody>
      </p:sp>
      <p:sp>
        <p:nvSpPr>
          <p:cNvPr id="11" name="Text 9"/>
          <p:cNvSpPr/>
          <p:nvPr/>
        </p:nvSpPr>
        <p:spPr>
          <a:xfrm>
            <a:off x="793790" y="6062186"/>
            <a:ext cx="13042821" cy="362903"/>
          </a:xfrm>
          <a:prstGeom prst="rect">
            <a:avLst/>
          </a:prstGeom>
          <a:noFill/>
          <a:ln/>
        </p:spPr>
        <p:txBody>
          <a:bodyPr wrap="none" lIns="0" tIns="0" rIns="0" bIns="0" rtlCol="0" anchor="t"/>
          <a:lstStyle/>
          <a:p>
            <a:pPr marL="342900" indent="-342900" algn="r" rtl="1">
              <a:lnSpc>
                <a:spcPts val="2850"/>
              </a:lnSpc>
              <a:buSzPct val="100000"/>
              <a:buChar char="•"/>
            </a:pPr>
            <a:r>
              <a:rPr lang="en-US" sz="1750" b="1" dirty="0">
                <a:solidFill>
                  <a:srgbClr val="5B6E8C"/>
                </a:solidFill>
                <a:latin typeface="Manrope" pitchFamily="34" charset="0"/>
                <a:ea typeface="Manrope" pitchFamily="34" charset="-122"/>
                <a:cs typeface="Manrope" pitchFamily="34" charset="-120"/>
              </a:rPr>
              <a:t>الآليات:</a:t>
            </a:r>
            <a:r>
              <a:rPr lang="en-US" sz="1750" dirty="0">
                <a:solidFill>
                  <a:srgbClr val="5B6E8C"/>
                </a:solidFill>
                <a:latin typeface="Manrope" pitchFamily="34" charset="0"/>
                <a:ea typeface="Manrope" pitchFamily="34" charset="-122"/>
                <a:cs typeface="Manrope" pitchFamily="34" charset="-120"/>
              </a:rPr>
              <a:t> العوامل الكامنة التي تفسر كيفية حدوث التغيرات (مثل الذاكرة، التعلم، التفاعلات الاجتماعية).</a:t>
            </a:r>
            <a:endParaRPr lang="en-US" sz="1750" dirty="0"/>
          </a:p>
        </p:txBody>
      </p:sp>
      <p:sp>
        <p:nvSpPr>
          <p:cNvPr id="12" name="Text 10"/>
          <p:cNvSpPr/>
          <p:nvPr/>
        </p:nvSpPr>
        <p:spPr>
          <a:xfrm>
            <a:off x="793790" y="6504384"/>
            <a:ext cx="13042821" cy="362903"/>
          </a:xfrm>
          <a:prstGeom prst="rect">
            <a:avLst/>
          </a:prstGeom>
          <a:noFill/>
          <a:ln/>
        </p:spPr>
        <p:txBody>
          <a:bodyPr wrap="none" lIns="0" tIns="0" rIns="0" bIns="0" rtlCol="0" anchor="t"/>
          <a:lstStyle/>
          <a:p>
            <a:pPr marL="342900" indent="-342900" algn="r" rtl="1">
              <a:lnSpc>
                <a:spcPts val="2850"/>
              </a:lnSpc>
              <a:buSzPct val="100000"/>
              <a:buChar char="•"/>
            </a:pPr>
            <a:r>
              <a:rPr lang="en-US" sz="1750" b="1" dirty="0">
                <a:solidFill>
                  <a:srgbClr val="5B6E8C"/>
                </a:solidFill>
                <a:latin typeface="Manrope" pitchFamily="34" charset="0"/>
                <a:ea typeface="Manrope" pitchFamily="34" charset="-122"/>
                <a:cs typeface="Manrope" pitchFamily="34" charset="-120"/>
              </a:rPr>
              <a:t>المحددات:</a:t>
            </a:r>
            <a:r>
              <a:rPr lang="en-US" sz="1750" dirty="0">
                <a:solidFill>
                  <a:srgbClr val="5B6E8C"/>
                </a:solidFill>
                <a:latin typeface="Manrope" pitchFamily="34" charset="0"/>
                <a:ea typeface="Manrope" pitchFamily="34" charset="-122"/>
                <a:cs typeface="Manrope" pitchFamily="34" charset="-120"/>
              </a:rPr>
              <a:t> العوامل التي تؤثر في العمليات والآليات، والتي يمكن أن تكون فطرية أو بيئية أو اجتماعية-ثقافية.</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85098" y="616863"/>
            <a:ext cx="5235178" cy="595908"/>
          </a:xfrm>
          <a:prstGeom prst="rect">
            <a:avLst/>
          </a:prstGeom>
          <a:noFill/>
          <a:ln/>
        </p:spPr>
        <p:txBody>
          <a:bodyPr wrap="none" lIns="0" tIns="0" rIns="0" bIns="0" rtlCol="0" anchor="t"/>
          <a:lstStyle/>
          <a:p>
            <a:pPr marL="0" indent="0" algn="l">
              <a:lnSpc>
                <a:spcPts val="4650"/>
              </a:lnSpc>
              <a:buNone/>
            </a:pPr>
            <a:r>
              <a:rPr lang="en-US" sz="3750" dirty="0">
                <a:solidFill>
                  <a:srgbClr val="5B6E8C"/>
                </a:solidFill>
                <a:latin typeface="Alexandria Medium" pitchFamily="34" charset="0"/>
                <a:ea typeface="Alexandria Medium" pitchFamily="34" charset="-122"/>
                <a:cs typeface="Alexandria Medium" pitchFamily="34" charset="-120"/>
              </a:rPr>
              <a:t>Lehalle &amp; Mellier, 2013</a:t>
            </a:r>
            <a:endParaRPr lang="en-US" sz="3750" dirty="0"/>
          </a:p>
        </p:txBody>
      </p:sp>
      <p:sp>
        <p:nvSpPr>
          <p:cNvPr id="3" name="Text 1"/>
          <p:cNvSpPr/>
          <p:nvPr/>
        </p:nvSpPr>
        <p:spPr>
          <a:xfrm>
            <a:off x="785098" y="1594128"/>
            <a:ext cx="13060204" cy="305157"/>
          </a:xfrm>
          <a:prstGeom prst="rect">
            <a:avLst/>
          </a:prstGeom>
          <a:noFill/>
          <a:ln/>
        </p:spPr>
        <p:txBody>
          <a:bodyPr wrap="none" lIns="0" tIns="0" rIns="0" bIns="0" rtlCol="0" anchor="t"/>
          <a:lstStyle/>
          <a:p>
            <a:pPr marL="0" indent="0" algn="l">
              <a:lnSpc>
                <a:spcPts val="2400"/>
              </a:lnSpc>
              <a:buNone/>
            </a:pPr>
            <a:endParaRPr lang="en-US" sz="1500" dirty="0"/>
          </a:p>
        </p:txBody>
      </p:sp>
      <p:sp>
        <p:nvSpPr>
          <p:cNvPr id="4" name="Text 2"/>
          <p:cNvSpPr/>
          <p:nvPr/>
        </p:nvSpPr>
        <p:spPr>
          <a:xfrm>
            <a:off x="785098" y="2185273"/>
            <a:ext cx="13060204" cy="1072277"/>
          </a:xfrm>
          <a:prstGeom prst="rect">
            <a:avLst/>
          </a:prstGeom>
          <a:noFill/>
          <a:ln/>
        </p:spPr>
        <p:txBody>
          <a:bodyPr wrap="square" lIns="0" tIns="0" rIns="0" bIns="0" rtlCol="0" anchor="t"/>
          <a:lstStyle/>
          <a:p>
            <a:pPr marL="0" indent="0" algn="r" rtl="1">
              <a:lnSpc>
                <a:spcPts val="2800"/>
              </a:lnSpc>
              <a:buNone/>
            </a:pPr>
            <a:r>
              <a:rPr lang="en-US" sz="2250" b="1" dirty="0">
                <a:solidFill>
                  <a:srgbClr val="5B6E8C"/>
                </a:solidFill>
                <a:latin typeface="Alexandria Medium" pitchFamily="34" charset="0"/>
                <a:ea typeface="Alexandria Medium" pitchFamily="34" charset="-122"/>
                <a:cs typeface="Alexandria Medium" pitchFamily="34" charset="-120"/>
              </a:rPr>
              <a:t>العمليات</a:t>
            </a:r>
            <a:r>
              <a:rPr lang="en-US" sz="2250" dirty="0">
                <a:solidFill>
                  <a:srgbClr val="5B6E8C"/>
                </a:solidFill>
                <a:latin typeface="Alexandria Medium" pitchFamily="34" charset="0"/>
                <a:ea typeface="Alexandria Medium" pitchFamily="34" charset="-122"/>
                <a:cs typeface="Alexandria Medium" pitchFamily="34" charset="-120"/>
              </a:rPr>
              <a:t>: تشير هنا إلى الطريقة التي يتطور بها النمو، وتُوصف من خلال نماذج إما نوعية (تغيير في الطبيعة، مثل التغيرات في المهارات) أو كمية (تغيير في الكمية، مثل الطول أو سرعة الاستجابة). يمكن أن تمتد هذه العمليات على مدى فترة زمنية قصيرة أو طويلة.</a:t>
            </a:r>
            <a:endParaRPr lang="en-US" sz="2250" dirty="0"/>
          </a:p>
        </p:txBody>
      </p:sp>
      <p:sp>
        <p:nvSpPr>
          <p:cNvPr id="5" name="Text 3"/>
          <p:cNvSpPr/>
          <p:nvPr/>
        </p:nvSpPr>
        <p:spPr>
          <a:xfrm>
            <a:off x="785098" y="3715107"/>
            <a:ext cx="1563648" cy="305157"/>
          </a:xfrm>
          <a:prstGeom prst="rect">
            <a:avLst/>
          </a:prstGeom>
          <a:noFill/>
          <a:ln/>
        </p:spPr>
        <p:txBody>
          <a:bodyPr wrap="none" lIns="0" tIns="0" rIns="0" bIns="0" rtlCol="0" anchor="t"/>
          <a:lstStyle/>
          <a:p>
            <a:pPr marL="0" indent="0" algn="r">
              <a:lnSpc>
                <a:spcPts val="2400"/>
              </a:lnSpc>
              <a:buNone/>
            </a:pPr>
            <a:endParaRPr lang="en-US" sz="1500" dirty="0"/>
          </a:p>
        </p:txBody>
      </p:sp>
      <p:pic>
        <p:nvPicPr>
          <p:cNvPr id="6" name="Image 0" descr="preencoded.png"/>
          <p:cNvPicPr>
            <a:picLocks noChangeAspect="1"/>
          </p:cNvPicPr>
          <p:nvPr/>
        </p:nvPicPr>
        <p:blipFill>
          <a:blip r:embed="rId3"/>
          <a:stretch>
            <a:fillRect/>
          </a:stretch>
        </p:blipFill>
        <p:spPr>
          <a:xfrm>
            <a:off x="6151483" y="3757970"/>
            <a:ext cx="4371261" cy="3642717"/>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1794986"/>
            <a:ext cx="6227683" cy="708779"/>
          </a:xfrm>
          <a:prstGeom prst="rect">
            <a:avLst/>
          </a:prstGeom>
          <a:noFill/>
          <a:ln/>
        </p:spPr>
        <p:txBody>
          <a:bodyPr wrap="none" lIns="0" tIns="0" rIns="0" bIns="0" rtlCol="0" anchor="t"/>
          <a:lstStyle/>
          <a:p>
            <a:pPr marL="0" indent="0" algn="l">
              <a:lnSpc>
                <a:spcPts val="5550"/>
              </a:lnSpc>
              <a:buNone/>
            </a:pPr>
            <a:r>
              <a:rPr lang="en-US" sz="4450" dirty="0">
                <a:solidFill>
                  <a:srgbClr val="5B6E8C"/>
                </a:solidFill>
                <a:latin typeface="Alexandria Medium" pitchFamily="34" charset="0"/>
                <a:ea typeface="Alexandria Medium" pitchFamily="34" charset="-122"/>
                <a:cs typeface="Alexandria Medium" pitchFamily="34" charset="-120"/>
              </a:rPr>
              <a:t>Lehalle &amp; Mellier, 2013</a:t>
            </a:r>
            <a:endParaRPr lang="en-US" sz="4450" dirty="0"/>
          </a:p>
        </p:txBody>
      </p:sp>
      <p:sp>
        <p:nvSpPr>
          <p:cNvPr id="3" name="Text 1"/>
          <p:cNvSpPr/>
          <p:nvPr/>
        </p:nvSpPr>
        <p:spPr>
          <a:xfrm>
            <a:off x="793790" y="2957393"/>
            <a:ext cx="13042821" cy="725805"/>
          </a:xfrm>
          <a:prstGeom prst="rect">
            <a:avLst/>
          </a:prstGeom>
          <a:noFill/>
          <a:ln/>
        </p:spPr>
        <p:txBody>
          <a:bodyPr wrap="square" lIns="0" tIns="0" rIns="0" bIns="0" rtlCol="0" anchor="t"/>
          <a:lstStyle/>
          <a:p>
            <a:pPr marL="342900" indent="-342900" algn="r" rtl="1">
              <a:lnSpc>
                <a:spcPts val="2850"/>
              </a:lnSpc>
              <a:buSzPct val="100000"/>
              <a:buChar char="•"/>
            </a:pPr>
            <a:r>
              <a:rPr lang="en-US" sz="1750" b="1" dirty="0">
                <a:solidFill>
                  <a:srgbClr val="5B6E8C"/>
                </a:solidFill>
                <a:latin typeface="Manrope" pitchFamily="34" charset="0"/>
                <a:ea typeface="Manrope" pitchFamily="34" charset="-122"/>
                <a:cs typeface="Manrope" pitchFamily="34" charset="-120"/>
              </a:rPr>
              <a:t>الآليات</a:t>
            </a:r>
            <a:r>
              <a:rPr lang="en-US" sz="1750" dirty="0">
                <a:solidFill>
                  <a:srgbClr val="5B6E8C"/>
                </a:solidFill>
                <a:latin typeface="Manrope" pitchFamily="34" charset="0"/>
                <a:ea typeface="Manrope" pitchFamily="34" charset="-122"/>
                <a:cs typeface="Manrope" pitchFamily="34" charset="-120"/>
              </a:rPr>
              <a:t>: هي ذات طبيعة عصبية نفسية وتؤثر على النمو منذ بداية الحياة. تفسر كيف تحدث التغيرات في النمو . يذكر النص دور </a:t>
            </a:r>
            <a:r>
              <a:rPr lang="en-US" sz="1750" b="1" dirty="0">
                <a:solidFill>
                  <a:srgbClr val="5B6E8C"/>
                </a:solidFill>
                <a:latin typeface="Manrope" pitchFamily="34" charset="0"/>
                <a:ea typeface="Manrope" pitchFamily="34" charset="-122"/>
                <a:cs typeface="Manrope" pitchFamily="34" charset="-120"/>
              </a:rPr>
              <a:t>التوازن</a:t>
            </a:r>
            <a:r>
              <a:rPr lang="en-US" sz="1750" dirty="0">
                <a:solidFill>
                  <a:srgbClr val="5B6E8C"/>
                </a:solidFill>
                <a:latin typeface="Manrope" pitchFamily="34" charset="0"/>
                <a:ea typeface="Manrope" pitchFamily="34" charset="-122"/>
                <a:cs typeface="Manrope" pitchFamily="34" charset="-120"/>
              </a:rPr>
              <a:t> عند بياجيه كمثال على الآلية. يشير التوازن عند بياجيه إلى التوازن بين </a:t>
            </a:r>
            <a:r>
              <a:rPr lang="en-US" sz="1750" b="1" dirty="0">
                <a:solidFill>
                  <a:srgbClr val="5B6E8C"/>
                </a:solidFill>
                <a:latin typeface="Manrope" pitchFamily="34" charset="0"/>
                <a:ea typeface="Manrope" pitchFamily="34" charset="-122"/>
                <a:cs typeface="Manrope" pitchFamily="34" charset="-120"/>
              </a:rPr>
              <a:t>الاستيعاب</a:t>
            </a:r>
            <a:r>
              <a:rPr lang="en-US" sz="1750" dirty="0">
                <a:solidFill>
                  <a:srgbClr val="5B6E8C"/>
                </a:solidFill>
                <a:latin typeface="Manrope" pitchFamily="34" charset="0"/>
                <a:ea typeface="Manrope" pitchFamily="34" charset="-122"/>
                <a:cs typeface="Manrope" pitchFamily="34" charset="-120"/>
              </a:rPr>
              <a:t>و</a:t>
            </a:r>
            <a:r>
              <a:rPr lang="en-US" sz="1750" b="1" dirty="0">
                <a:solidFill>
                  <a:srgbClr val="5B6E8C"/>
                </a:solidFill>
                <a:latin typeface="Manrope" pitchFamily="34" charset="0"/>
                <a:ea typeface="Manrope" pitchFamily="34" charset="-122"/>
                <a:cs typeface="Manrope" pitchFamily="34" charset="-120"/>
              </a:rPr>
              <a:t>التلائم </a:t>
            </a:r>
            <a:r>
              <a:rPr lang="en-US" sz="1750" dirty="0">
                <a:solidFill>
                  <a:srgbClr val="5B6E8C"/>
                </a:solidFill>
                <a:latin typeface="Manrope" pitchFamily="34" charset="0"/>
                <a:ea typeface="Manrope" pitchFamily="34" charset="-122"/>
                <a:cs typeface="Manrope" pitchFamily="34" charset="-120"/>
              </a:rPr>
              <a:t>لتكيف مع المعلومات الجديدة.</a:t>
            </a:r>
            <a:endParaRPr lang="en-US" sz="1750" dirty="0"/>
          </a:p>
        </p:txBody>
      </p:sp>
      <p:pic>
        <p:nvPicPr>
          <p:cNvPr id="4" name="Image 0" descr="preencoded.png"/>
          <p:cNvPicPr>
            <a:picLocks noChangeAspect="1"/>
          </p:cNvPicPr>
          <p:nvPr/>
        </p:nvPicPr>
        <p:blipFill>
          <a:blip r:embed="rId3"/>
          <a:stretch>
            <a:fillRect/>
          </a:stretch>
        </p:blipFill>
        <p:spPr>
          <a:xfrm>
            <a:off x="10731937" y="3938349"/>
            <a:ext cx="3104674" cy="249614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87956" y="619125"/>
            <a:ext cx="4944785" cy="562808"/>
          </a:xfrm>
          <a:prstGeom prst="rect">
            <a:avLst/>
          </a:prstGeom>
          <a:noFill/>
          <a:ln/>
        </p:spPr>
        <p:txBody>
          <a:bodyPr wrap="none" lIns="0" tIns="0" rIns="0" bIns="0" rtlCol="0" anchor="t"/>
          <a:lstStyle/>
          <a:p>
            <a:pPr marL="0" indent="0" algn="l">
              <a:lnSpc>
                <a:spcPts val="4400"/>
              </a:lnSpc>
              <a:buNone/>
            </a:pPr>
            <a:r>
              <a:rPr lang="en-US" sz="3500" dirty="0">
                <a:solidFill>
                  <a:srgbClr val="5B6E8C"/>
                </a:solidFill>
                <a:latin typeface="Alexandria Medium" pitchFamily="34" charset="0"/>
                <a:ea typeface="Alexandria Medium" pitchFamily="34" charset="-122"/>
                <a:cs typeface="Alexandria Medium" pitchFamily="34" charset="-120"/>
              </a:rPr>
              <a:t>Lehalle &amp; Mellier, 2013</a:t>
            </a:r>
            <a:endParaRPr lang="en-US" sz="3500" dirty="0"/>
          </a:p>
        </p:txBody>
      </p:sp>
      <p:sp>
        <p:nvSpPr>
          <p:cNvPr id="3" name="Text 1"/>
          <p:cNvSpPr/>
          <p:nvPr/>
        </p:nvSpPr>
        <p:spPr>
          <a:xfrm>
            <a:off x="787956" y="1542098"/>
            <a:ext cx="13054489" cy="288131"/>
          </a:xfrm>
          <a:prstGeom prst="rect">
            <a:avLst/>
          </a:prstGeom>
          <a:noFill/>
          <a:ln/>
        </p:spPr>
        <p:txBody>
          <a:bodyPr wrap="none" lIns="0" tIns="0" rIns="0" bIns="0" rtlCol="0" anchor="t"/>
          <a:lstStyle/>
          <a:p>
            <a:pPr marL="342900" indent="-342900" algn="l">
              <a:lnSpc>
                <a:spcPts val="2250"/>
              </a:lnSpc>
              <a:buSzPct val="100000"/>
              <a:buChar char="•"/>
            </a:pPr>
            <a:endParaRPr lang="en-US" sz="1400" dirty="0"/>
          </a:p>
        </p:txBody>
      </p:sp>
      <p:sp>
        <p:nvSpPr>
          <p:cNvPr id="4" name="Text 2"/>
          <p:cNvSpPr/>
          <p:nvPr/>
        </p:nvSpPr>
        <p:spPr>
          <a:xfrm>
            <a:off x="787956" y="1893213"/>
            <a:ext cx="13054489" cy="720328"/>
          </a:xfrm>
          <a:prstGeom prst="rect">
            <a:avLst/>
          </a:prstGeom>
          <a:noFill/>
          <a:ln/>
        </p:spPr>
        <p:txBody>
          <a:bodyPr wrap="square" lIns="0" tIns="0" rIns="0" bIns="0" rtlCol="0" anchor="t"/>
          <a:lstStyle/>
          <a:p>
            <a:pPr marL="342900" indent="-342900" algn="r" rtl="1">
              <a:lnSpc>
                <a:spcPts val="2250"/>
              </a:lnSpc>
              <a:buSzPct val="100000"/>
              <a:buChar char="•"/>
            </a:pPr>
            <a:r>
              <a:rPr lang="en-US" sz="1400" b="1" dirty="0">
                <a:solidFill>
                  <a:srgbClr val="5B6E8C"/>
                </a:solidFill>
                <a:latin typeface="Manrope" pitchFamily="34" charset="0"/>
                <a:ea typeface="Manrope" pitchFamily="34" charset="-122"/>
                <a:cs typeface="Manrope" pitchFamily="34" charset="-120"/>
              </a:rPr>
              <a:t>المحددات</a:t>
            </a:r>
            <a:r>
              <a:rPr lang="en-US" sz="1400" dirty="0">
                <a:solidFill>
                  <a:srgbClr val="5B6E8C"/>
                </a:solidFill>
                <a:latin typeface="Manrope" pitchFamily="34" charset="0"/>
                <a:ea typeface="Manrope" pitchFamily="34" charset="-122"/>
                <a:cs typeface="Manrope" pitchFamily="34" charset="-120"/>
              </a:rPr>
              <a:t>: هي العناصر التي تُفعّل الآليات، وبالتالي تُعدّل شكل عملية النمو. تشمل هذه المحددات عوامل خارجية مثل فرص ممارسة المهارات، والتفاعلات الاجتماعية، بالإضافة إلى التجارب الإيجابية أو السلبية. تؤثر هذه المحددات على اتجاه وخصائص النمو.</a:t>
            </a:r>
            <a:endParaRPr lang="en-US" sz="1400" dirty="0"/>
          </a:p>
        </p:txBody>
      </p:sp>
      <p:sp>
        <p:nvSpPr>
          <p:cNvPr id="5" name="Text 3"/>
          <p:cNvSpPr/>
          <p:nvPr/>
        </p:nvSpPr>
        <p:spPr>
          <a:xfrm>
            <a:off x="787956" y="2676525"/>
            <a:ext cx="13054489" cy="360164"/>
          </a:xfrm>
          <a:prstGeom prst="rect">
            <a:avLst/>
          </a:prstGeom>
          <a:noFill/>
          <a:ln/>
        </p:spPr>
        <p:txBody>
          <a:bodyPr wrap="none" lIns="0" tIns="0" rIns="0" bIns="0" rtlCol="0" anchor="t"/>
          <a:lstStyle/>
          <a:p>
            <a:pPr marL="342900" indent="-342900" algn="r" rtl="1">
              <a:lnSpc>
                <a:spcPts val="2250"/>
              </a:lnSpc>
              <a:buSzPct val="100000"/>
              <a:buChar char="•"/>
            </a:pPr>
            <a:r>
              <a:rPr lang="en-US" sz="1400" dirty="0">
                <a:solidFill>
                  <a:srgbClr val="5B6E8C"/>
                </a:solidFill>
                <a:latin typeface="Manrope" pitchFamily="34" charset="0"/>
                <a:ea typeface="Manrope" pitchFamily="34" charset="-122"/>
                <a:cs typeface="Manrope" pitchFamily="34" charset="-120"/>
              </a:rPr>
              <a:t>وأخيرًا، يُلاحظ أن مصطلحي العمليات والآليات يمكن أن يحملوا معاني متنوعة وفقًا للسياق، وقد تم توضيحهما هنا لهذا الإطار المحدد</a:t>
            </a:r>
            <a:endParaRPr lang="en-US" sz="1400" dirty="0"/>
          </a:p>
        </p:txBody>
      </p:sp>
      <p:sp>
        <p:nvSpPr>
          <p:cNvPr id="6" name="Text 4"/>
          <p:cNvSpPr/>
          <p:nvPr/>
        </p:nvSpPr>
        <p:spPr>
          <a:xfrm>
            <a:off x="787956" y="3239214"/>
            <a:ext cx="13054489" cy="288131"/>
          </a:xfrm>
          <a:prstGeom prst="rect">
            <a:avLst/>
          </a:prstGeom>
          <a:noFill/>
          <a:ln/>
        </p:spPr>
        <p:txBody>
          <a:bodyPr wrap="none" lIns="0" tIns="0" rIns="0" bIns="0" rtlCol="0" anchor="t"/>
          <a:lstStyle/>
          <a:p>
            <a:pPr marL="0" indent="0" algn="r">
              <a:lnSpc>
                <a:spcPts val="2250"/>
              </a:lnSpc>
              <a:buNone/>
            </a:pPr>
            <a:endParaRPr lang="en-US" sz="1400" dirty="0"/>
          </a:p>
        </p:txBody>
      </p:sp>
      <p:sp>
        <p:nvSpPr>
          <p:cNvPr id="7" name="Text 5"/>
          <p:cNvSpPr/>
          <p:nvPr/>
        </p:nvSpPr>
        <p:spPr>
          <a:xfrm>
            <a:off x="787956" y="3729871"/>
            <a:ext cx="13054489" cy="288131"/>
          </a:xfrm>
          <a:prstGeom prst="rect">
            <a:avLst/>
          </a:prstGeom>
          <a:noFill/>
          <a:ln/>
        </p:spPr>
        <p:txBody>
          <a:bodyPr wrap="none" lIns="0" tIns="0" rIns="0" bIns="0" rtlCol="0" anchor="t"/>
          <a:lstStyle/>
          <a:p>
            <a:pPr marL="0" indent="0" algn="r">
              <a:lnSpc>
                <a:spcPts val="2250"/>
              </a:lnSpc>
              <a:buNone/>
            </a:pPr>
            <a:endParaRPr lang="en-US" sz="1400" dirty="0"/>
          </a:p>
        </p:txBody>
      </p:sp>
      <p:sp>
        <p:nvSpPr>
          <p:cNvPr id="8" name="Text 6"/>
          <p:cNvSpPr/>
          <p:nvPr/>
        </p:nvSpPr>
        <p:spPr>
          <a:xfrm>
            <a:off x="787956" y="4382572"/>
            <a:ext cx="3203972" cy="288131"/>
          </a:xfrm>
          <a:prstGeom prst="rect">
            <a:avLst/>
          </a:prstGeom>
          <a:noFill/>
          <a:ln/>
        </p:spPr>
        <p:txBody>
          <a:bodyPr wrap="none" lIns="0" tIns="0" rIns="0" bIns="0" rtlCol="0" anchor="t"/>
          <a:lstStyle/>
          <a:p>
            <a:pPr marL="0" indent="0" algn="r">
              <a:lnSpc>
                <a:spcPts val="2250"/>
              </a:lnSpc>
              <a:buNone/>
            </a:pPr>
            <a:endParaRPr lang="en-US" sz="1400" dirty="0"/>
          </a:p>
        </p:txBody>
      </p:sp>
      <p:pic>
        <p:nvPicPr>
          <p:cNvPr id="9" name="Image 0" descr="preencoded.png"/>
          <p:cNvPicPr>
            <a:picLocks noChangeAspect="1"/>
          </p:cNvPicPr>
          <p:nvPr/>
        </p:nvPicPr>
        <p:blipFill>
          <a:blip r:embed="rId3"/>
          <a:stretch>
            <a:fillRect/>
          </a:stretch>
        </p:blipFill>
        <p:spPr>
          <a:xfrm>
            <a:off x="5015627" y="4423053"/>
            <a:ext cx="4614148" cy="2517696"/>
          </a:xfrm>
          <a:prstGeom prst="rect">
            <a:avLst/>
          </a:prstGeom>
        </p:spPr>
      </p:pic>
      <p:sp>
        <p:nvSpPr>
          <p:cNvPr id="10" name="Text 7"/>
          <p:cNvSpPr/>
          <p:nvPr/>
        </p:nvSpPr>
        <p:spPr>
          <a:xfrm>
            <a:off x="10653593" y="4382572"/>
            <a:ext cx="3203972" cy="288131"/>
          </a:xfrm>
          <a:prstGeom prst="rect">
            <a:avLst/>
          </a:prstGeom>
          <a:noFill/>
          <a:ln/>
        </p:spPr>
        <p:txBody>
          <a:bodyPr wrap="none" lIns="0" tIns="0" rIns="0" bIns="0" rtlCol="0" anchor="t"/>
          <a:lstStyle/>
          <a:p>
            <a:pPr marL="0" indent="0" algn="r">
              <a:lnSpc>
                <a:spcPts val="2250"/>
              </a:lnSpc>
              <a:buNone/>
            </a:pPr>
            <a:endParaRPr lang="en-US" sz="1400" dirty="0"/>
          </a:p>
        </p:txBody>
      </p:sp>
      <p:sp>
        <p:nvSpPr>
          <p:cNvPr id="11" name="Text 8"/>
          <p:cNvSpPr/>
          <p:nvPr/>
        </p:nvSpPr>
        <p:spPr>
          <a:xfrm>
            <a:off x="787956" y="7345799"/>
            <a:ext cx="13054489" cy="288131"/>
          </a:xfrm>
          <a:prstGeom prst="rect">
            <a:avLst/>
          </a:prstGeom>
          <a:noFill/>
          <a:ln/>
        </p:spPr>
        <p:txBody>
          <a:bodyPr wrap="none" lIns="0" tIns="0" rIns="0" bIns="0" rtlCol="0" anchor="t"/>
          <a:lstStyle/>
          <a:p>
            <a:pPr marL="0" indent="0" algn="r">
              <a:lnSpc>
                <a:spcPts val="2250"/>
              </a:lnSpc>
              <a:buNone/>
            </a:pP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8732996" y="631507"/>
            <a:ext cx="5103614" cy="637937"/>
          </a:xfrm>
          <a:prstGeom prst="rect">
            <a:avLst/>
          </a:prstGeom>
          <a:noFill/>
          <a:ln/>
        </p:spPr>
        <p:txBody>
          <a:bodyPr wrap="none" lIns="0" tIns="0" rIns="0" bIns="0" rtlCol="0" anchor="t"/>
          <a:lstStyle/>
          <a:p>
            <a:pPr marL="0" indent="0" algn="r" rtl="1">
              <a:lnSpc>
                <a:spcPts val="5000"/>
              </a:lnSpc>
              <a:buNone/>
            </a:pPr>
            <a:r>
              <a:rPr lang="en-US" sz="4000" dirty="0">
                <a:solidFill>
                  <a:srgbClr val="5B6E8C"/>
                </a:solidFill>
                <a:latin typeface="Alexandria Medium" pitchFamily="34" charset="0"/>
                <a:ea typeface="Alexandria Medium" pitchFamily="34" charset="-122"/>
                <a:cs typeface="Alexandria Medium" pitchFamily="34" charset="-120"/>
              </a:rPr>
              <a:t>نموذج و نظرية</a:t>
            </a:r>
            <a:endParaRPr lang="en-US" sz="4000" dirty="0"/>
          </a:p>
        </p:txBody>
      </p:sp>
      <p:sp>
        <p:nvSpPr>
          <p:cNvPr id="3" name="Text 1"/>
          <p:cNvSpPr/>
          <p:nvPr/>
        </p:nvSpPr>
        <p:spPr>
          <a:xfrm>
            <a:off x="793790" y="1677710"/>
            <a:ext cx="13042821" cy="326708"/>
          </a:xfrm>
          <a:prstGeom prst="rect">
            <a:avLst/>
          </a:prstGeom>
          <a:noFill/>
          <a:ln/>
        </p:spPr>
        <p:txBody>
          <a:bodyPr wrap="none" lIns="0" tIns="0" rIns="0" bIns="0" rtlCol="0" anchor="t"/>
          <a:lstStyle/>
          <a:p>
            <a:pPr marL="342900" indent="-342900" algn="r">
              <a:lnSpc>
                <a:spcPts val="2550"/>
              </a:lnSpc>
              <a:buSzPct val="100000"/>
              <a:buChar char="•"/>
            </a:pPr>
            <a:endParaRPr lang="en-US" sz="1600" dirty="0"/>
          </a:p>
        </p:txBody>
      </p:sp>
      <p:sp>
        <p:nvSpPr>
          <p:cNvPr id="4" name="Text 2"/>
          <p:cNvSpPr/>
          <p:nvPr/>
        </p:nvSpPr>
        <p:spPr>
          <a:xfrm>
            <a:off x="793790" y="2075855"/>
            <a:ext cx="13042821" cy="326708"/>
          </a:xfrm>
          <a:prstGeom prst="rect">
            <a:avLst/>
          </a:prstGeom>
          <a:noFill/>
          <a:ln/>
        </p:spPr>
        <p:txBody>
          <a:bodyPr wrap="none" lIns="0" tIns="0" rIns="0" bIns="0" rtlCol="0" anchor="t"/>
          <a:lstStyle/>
          <a:p>
            <a:pPr marL="342900" indent="-342900" algn="r" rtl="1">
              <a:lnSpc>
                <a:spcPts val="2550"/>
              </a:lnSpc>
              <a:buSzPct val="100000"/>
              <a:buChar char="•"/>
            </a:pPr>
            <a:r>
              <a:rPr lang="en-US" sz="1600" b="1" dirty="0">
                <a:solidFill>
                  <a:srgbClr val="5B6E8C"/>
                </a:solidFill>
                <a:latin typeface="Manrope" pitchFamily="34" charset="0"/>
                <a:ea typeface="Manrope" pitchFamily="34" charset="-122"/>
                <a:cs typeface="Manrope" pitchFamily="34" charset="-120"/>
              </a:rPr>
              <a:t>النظرية</a:t>
            </a:r>
            <a:r>
              <a:rPr lang="en-US" sz="1600" dirty="0">
                <a:solidFill>
                  <a:srgbClr val="5B6E8C"/>
                </a:solidFill>
                <a:latin typeface="Manrope" pitchFamily="34" charset="0"/>
                <a:ea typeface="Manrope" pitchFamily="34" charset="-122"/>
                <a:cs typeface="Manrope" pitchFamily="34" charset="-120"/>
              </a:rPr>
              <a:t>: من ناحية أخرى، تهدف النظرية إلى مناقشة وتقييم النموذج. تقوم بتحليل مدى ملاءمته، وصحته، وما إذا كانت البيانات المتاحة تؤكد أو تنفي هذا النموذج.</a:t>
            </a:r>
            <a:endParaRPr lang="en-US" sz="1600" dirty="0"/>
          </a:p>
        </p:txBody>
      </p:sp>
      <p:sp>
        <p:nvSpPr>
          <p:cNvPr id="5" name="Text 3"/>
          <p:cNvSpPr/>
          <p:nvPr/>
        </p:nvSpPr>
        <p:spPr>
          <a:xfrm>
            <a:off x="793790" y="2474000"/>
            <a:ext cx="13042821" cy="326708"/>
          </a:xfrm>
          <a:prstGeom prst="rect">
            <a:avLst/>
          </a:prstGeom>
          <a:noFill/>
          <a:ln/>
        </p:spPr>
        <p:txBody>
          <a:bodyPr wrap="none" lIns="0" tIns="0" rIns="0" bIns="0" rtlCol="0" anchor="t"/>
          <a:lstStyle/>
          <a:p>
            <a:pPr marL="342900" indent="-342900" algn="r" rtl="1">
              <a:lnSpc>
                <a:spcPts val="2550"/>
              </a:lnSpc>
              <a:buSzPct val="100000"/>
              <a:buChar char="•"/>
            </a:pPr>
            <a:r>
              <a:rPr lang="en-US" sz="1600" dirty="0">
                <a:solidFill>
                  <a:srgbClr val="5B6E8C"/>
                </a:solidFill>
                <a:latin typeface="Manrope" pitchFamily="34" charset="0"/>
                <a:ea typeface="Manrope" pitchFamily="34" charset="-122"/>
                <a:cs typeface="Manrope" pitchFamily="34" charset="-120"/>
              </a:rPr>
              <a:t>بعبارة أخرى، تعتبر النظرية الأداة التي يستخدمها الباحثون للحكم على ما إذا كان النموذج ملائمًا، وما إذا كان يحتاج إلى تحسين أو حتى استبداله.</a:t>
            </a:r>
            <a:endParaRPr lang="en-US" sz="1600" dirty="0"/>
          </a:p>
        </p:txBody>
      </p:sp>
      <p:pic>
        <p:nvPicPr>
          <p:cNvPr id="6" name="Image 0" descr="preencoded.png"/>
          <p:cNvPicPr>
            <a:picLocks noChangeAspect="1"/>
          </p:cNvPicPr>
          <p:nvPr/>
        </p:nvPicPr>
        <p:blipFill>
          <a:blip r:embed="rId3"/>
          <a:stretch>
            <a:fillRect/>
          </a:stretch>
        </p:blipFill>
        <p:spPr>
          <a:xfrm>
            <a:off x="5031343" y="3030260"/>
            <a:ext cx="4567714" cy="456771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8166021" y="2861667"/>
            <a:ext cx="5670590" cy="708779"/>
          </a:xfrm>
          <a:prstGeom prst="rect">
            <a:avLst/>
          </a:prstGeom>
          <a:noFill/>
          <a:ln/>
        </p:spPr>
        <p:txBody>
          <a:bodyPr wrap="none" lIns="0" tIns="0" rIns="0" bIns="0" rtlCol="0" anchor="t"/>
          <a:lstStyle/>
          <a:p>
            <a:pPr marL="0" indent="0" algn="r" rtl="1">
              <a:lnSpc>
                <a:spcPts val="5550"/>
              </a:lnSpc>
              <a:buNone/>
            </a:pPr>
            <a:r>
              <a:rPr lang="en-US" sz="4450" dirty="0">
                <a:solidFill>
                  <a:srgbClr val="5B6E8C"/>
                </a:solidFill>
                <a:latin typeface="Alexandria Medium" pitchFamily="34" charset="0"/>
                <a:ea typeface="Alexandria Medium" pitchFamily="34" charset="-122"/>
                <a:cs typeface="Alexandria Medium" pitchFamily="34" charset="-120"/>
              </a:rPr>
              <a:t>نموذج و نظرية </a:t>
            </a:r>
            <a:endParaRPr lang="en-US" sz="4450" dirty="0"/>
          </a:p>
        </p:txBody>
      </p:sp>
      <p:sp>
        <p:nvSpPr>
          <p:cNvPr id="3" name="Text 1"/>
          <p:cNvSpPr/>
          <p:nvPr/>
        </p:nvSpPr>
        <p:spPr>
          <a:xfrm>
            <a:off x="793790" y="4024074"/>
            <a:ext cx="13042821" cy="362903"/>
          </a:xfrm>
          <a:prstGeom prst="rect">
            <a:avLst/>
          </a:prstGeom>
          <a:noFill/>
          <a:ln/>
        </p:spPr>
        <p:txBody>
          <a:bodyPr wrap="none" lIns="0" tIns="0" rIns="0" bIns="0" rtlCol="0" anchor="t"/>
          <a:lstStyle/>
          <a:p>
            <a:pPr marL="0" indent="0" algn="r">
              <a:lnSpc>
                <a:spcPts val="2850"/>
              </a:lnSpc>
              <a:buNone/>
            </a:pPr>
            <a:endParaRPr lang="en-US" sz="1750" dirty="0"/>
          </a:p>
        </p:txBody>
      </p:sp>
      <p:sp>
        <p:nvSpPr>
          <p:cNvPr id="4" name="Text 2"/>
          <p:cNvSpPr/>
          <p:nvPr/>
        </p:nvSpPr>
        <p:spPr>
          <a:xfrm>
            <a:off x="793790" y="4642128"/>
            <a:ext cx="13042821" cy="725805"/>
          </a:xfrm>
          <a:prstGeom prst="rect">
            <a:avLst/>
          </a:prstGeom>
          <a:noFill/>
          <a:ln/>
        </p:spPr>
        <p:txBody>
          <a:bodyPr wrap="square" lIns="0" tIns="0" rIns="0" bIns="0" rtlCol="0" anchor="t"/>
          <a:lstStyle/>
          <a:p>
            <a:pPr marL="342900" indent="-342900" algn="r" rtl="1">
              <a:lnSpc>
                <a:spcPts val="2850"/>
              </a:lnSpc>
              <a:buSzPct val="100000"/>
              <a:buChar char="•"/>
            </a:pPr>
            <a:r>
              <a:rPr lang="en-US" sz="1750" dirty="0">
                <a:solidFill>
                  <a:srgbClr val="5B6E8C"/>
                </a:solidFill>
                <a:latin typeface="Manrope" pitchFamily="34" charset="0"/>
                <a:ea typeface="Manrope" pitchFamily="34" charset="-122"/>
                <a:cs typeface="Manrope" pitchFamily="34" charset="-120"/>
              </a:rPr>
              <a:t>في سياق علم نفس النمو، يعني ذلك أن الباحثين يمكنهم وضع نماذج لتمثيل كيفية تطور الأفراد أو تعلمهم على مر الزمن، لكن النظريات تأتي لاحقًا لتقييم ما إذا كانت هذه النماذج تتوافق مع الحقائق التجريبية.</a:t>
            </a:r>
            <a:endParaRPr lang="en-US" sz="1750" dirty="0"/>
          </a:p>
        </p:txBody>
      </p:sp>
    </p:spTree>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39</TotalTime>
  <Words>1319</Words>
  <Application>Microsoft Office PowerPoint</Application>
  <PresentationFormat>Custom</PresentationFormat>
  <Paragraphs>117</Paragraphs>
  <Slides>23</Slides>
  <Notes>23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Alexandria Medium</vt:lpstr>
      <vt:lpstr>Century Gothic</vt:lpstr>
      <vt:lpstr>Manrope</vt:lpstr>
      <vt:lpstr>Wingdings 3</vt:lpstr>
      <vt:lpstr>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HP</dc:creator>
  <cp:lastModifiedBy>tima borsali</cp:lastModifiedBy>
  <cp:revision>2</cp:revision>
  <dcterms:created xsi:type="dcterms:W3CDTF">2025-11-10T21:33:11Z</dcterms:created>
  <dcterms:modified xsi:type="dcterms:W3CDTF">2025-11-10T22:13:57Z</dcterms:modified>
</cp:coreProperties>
</file>