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9" r:id="rId1"/>
  </p:sldMasterIdLst>
  <p:notesMasterIdLst>
    <p:notesMasterId r:id="rId24"/>
  </p:notesMasterIdLst>
  <p:sldIdLst>
    <p:sldId id="256" r:id="rId2"/>
    <p:sldId id="259" r:id="rId3"/>
    <p:sldId id="260" r:id="rId4"/>
    <p:sldId id="261" r:id="rId5"/>
    <p:sldId id="257" r:id="rId6"/>
    <p:sldId id="258" r:id="rId7"/>
    <p:sldId id="269" r:id="rId8"/>
    <p:sldId id="262" r:id="rId9"/>
    <p:sldId id="263" r:id="rId10"/>
    <p:sldId id="264" r:id="rId11"/>
    <p:sldId id="266" r:id="rId12"/>
    <p:sldId id="265" r:id="rId13"/>
    <p:sldId id="270" r:id="rId14"/>
    <p:sldId id="272" r:id="rId15"/>
    <p:sldId id="271" r:id="rId16"/>
    <p:sldId id="273" r:id="rId17"/>
    <p:sldId id="274" r:id="rId18"/>
    <p:sldId id="275" r:id="rId19"/>
    <p:sldId id="267" r:id="rId20"/>
    <p:sldId id="276" r:id="rId21"/>
    <p:sldId id="277" r:id="rId22"/>
    <p:sldId id="26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CCB"/>
    <a:srgbClr val="CB9998"/>
    <a:srgbClr val="FFCC00"/>
    <a:srgbClr val="FFCC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029" autoAdjust="0"/>
  </p:normalViewPr>
  <p:slideViewPr>
    <p:cSldViewPr snapToGrid="0">
      <p:cViewPr>
        <p:scale>
          <a:sx n="51" d="100"/>
          <a:sy n="51" d="100"/>
        </p:scale>
        <p:origin x="1416"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0A3BD-D9BF-44F2-8623-9257B93D1EB2}" type="datetimeFigureOut">
              <a:rPr lang="fr-FR" smtClean="0"/>
              <a:t>28/09/2022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B8460-20A2-4DF0-8911-F79132B366F9}" type="slidenum">
              <a:rPr lang="fr-FR" smtClean="0"/>
              <a:t>‹N°›</a:t>
            </a:fld>
            <a:endParaRPr lang="fr-FR"/>
          </a:p>
        </p:txBody>
      </p:sp>
    </p:spTree>
    <p:extLst>
      <p:ext uri="{BB962C8B-B14F-4D97-AF65-F5344CB8AC3E}">
        <p14:creationId xmlns:p14="http://schemas.microsoft.com/office/powerpoint/2010/main" val="151414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L'univers est formé de plus de 100 millions de galaxies dont la Voie lactée à laquelle notre système solaire appartient. Chaque galaxie est constituée d'étoiles, de planètes, de poussière, de gaz et de vide. Le Système Solaire n'est pas situé au centre de la Voie lactée, il est excentré.</a:t>
            </a:r>
          </a:p>
        </p:txBody>
      </p:sp>
      <p:sp>
        <p:nvSpPr>
          <p:cNvPr id="4" name="Espace réservé du numéro de diapositive 3"/>
          <p:cNvSpPr>
            <a:spLocks noGrp="1"/>
          </p:cNvSpPr>
          <p:nvPr>
            <p:ph type="sldNum" sz="quarter" idx="5"/>
          </p:nvPr>
        </p:nvSpPr>
        <p:spPr/>
        <p:txBody>
          <a:bodyPr/>
          <a:lstStyle/>
          <a:p>
            <a:fld id="{035B8460-20A2-4DF0-8911-F79132B366F9}" type="slidenum">
              <a:rPr lang="fr-FR" smtClean="0"/>
              <a:t>3</a:t>
            </a:fld>
            <a:endParaRPr lang="fr-FR"/>
          </a:p>
        </p:txBody>
      </p:sp>
    </p:spTree>
    <p:extLst>
      <p:ext uri="{BB962C8B-B14F-4D97-AF65-F5344CB8AC3E}">
        <p14:creationId xmlns:p14="http://schemas.microsoft.com/office/powerpoint/2010/main" val="1755196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i="0" dirty="0">
                <a:solidFill>
                  <a:srgbClr val="000000"/>
                </a:solidFill>
                <a:effectLst/>
                <a:latin typeface="Times New Roman" panose="02020603050405020304" pitchFamily="18" charset="0"/>
              </a:rPr>
              <a:t>L'intérieur de la Terre est donc constitué d'un certain nombre de couches superposées, qui se distinguent par leur état solide, liquide ou plastique, ainsi que par leur densité. Comment savons-nous cela? C'est par une sorte d'échographie de l'intérieur de la Terre qui a été établie à partir du comportement des ondes sismiques lors des tremblements de terre. Les sismologues Mohorovicic, Gutenberg et Lehmann ont réussi à déterminer l'état et la densité des couches par l'étude du comportement de ces ondes sismiques. La vitesse de propagation des ondes sismiques est fonction de l'état et de la densité de la matière. Certains types d'ondes se propagent autant dans les liquides, les solides et les gaz, alors que d'autres types ne se propagent que dans les solides.</a:t>
            </a:r>
            <a:endParaRPr lang="fr-FR" dirty="0"/>
          </a:p>
        </p:txBody>
      </p:sp>
      <p:sp>
        <p:nvSpPr>
          <p:cNvPr id="4" name="Espace réservé du numéro de diapositive 3"/>
          <p:cNvSpPr>
            <a:spLocks noGrp="1"/>
          </p:cNvSpPr>
          <p:nvPr>
            <p:ph type="sldNum" sz="quarter" idx="5"/>
          </p:nvPr>
        </p:nvSpPr>
        <p:spPr/>
        <p:txBody>
          <a:bodyPr/>
          <a:lstStyle/>
          <a:p>
            <a:fld id="{035B8460-20A2-4DF0-8911-F79132B366F9}" type="slidenum">
              <a:rPr lang="fr-FR" smtClean="0"/>
              <a:t>9</a:t>
            </a:fld>
            <a:endParaRPr lang="fr-FR"/>
          </a:p>
        </p:txBody>
      </p:sp>
    </p:spTree>
    <p:extLst>
      <p:ext uri="{BB962C8B-B14F-4D97-AF65-F5344CB8AC3E}">
        <p14:creationId xmlns:p14="http://schemas.microsoft.com/office/powerpoint/2010/main" val="2813154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Arial" panose="020B0604020202020204" pitchFamily="34" charset="0"/>
              </a:rPr>
              <a:t>les roches cassent sous la contrainte qui est exercée sur elles. La cassure génère une faille et la libération des ondes sismiques,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effectLst/>
                <a:latin typeface="Calibri" panose="020F0502020204030204" pitchFamily="34" charset="0"/>
                <a:ea typeface="Calibri" panose="020F0502020204030204" pitchFamily="34" charset="0"/>
                <a:cs typeface="Arial" panose="020B0604020202020204" pitchFamily="34" charset="0"/>
              </a:rPr>
              <a:t>Les ondes sismiques parcourent le globe. Plus un séisme et fort, plus l'amplitude du sismogramme est importante. Plus un séisme est fort, plus les ondes sismiques vont loin. Les ondes sismiques sont enregistrées plus tard dans les stations éloignées.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2800" dirty="0"/>
              <a:t>L’intensité est une observation humaine des dégâts, elle est mesurée sur l’échelle MSK. </a:t>
            </a:r>
            <a:r>
              <a:rPr lang="fr-FR" sz="2800"/>
              <a:t>La magnitude est une mesure scientifique de l’énergie libérée lors d’un séisme, elle est mesurée sur l’échelle de Richter.</a:t>
            </a: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035B8460-20A2-4DF0-8911-F79132B366F9}" type="slidenum">
              <a:rPr lang="fr-FR" smtClean="0"/>
              <a:t>11</a:t>
            </a:fld>
            <a:endParaRPr lang="fr-FR"/>
          </a:p>
        </p:txBody>
      </p:sp>
    </p:spTree>
    <p:extLst>
      <p:ext uri="{BB962C8B-B14F-4D97-AF65-F5344CB8AC3E}">
        <p14:creationId xmlns:p14="http://schemas.microsoft.com/office/powerpoint/2010/main" val="291857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35B8460-20A2-4DF0-8911-F79132B366F9}" type="slidenum">
              <a:rPr lang="fr-FR" smtClean="0"/>
              <a:t>19</a:t>
            </a:fld>
            <a:endParaRPr lang="fr-FR"/>
          </a:p>
        </p:txBody>
      </p:sp>
    </p:spTree>
    <p:extLst>
      <p:ext uri="{BB962C8B-B14F-4D97-AF65-F5344CB8AC3E}">
        <p14:creationId xmlns:p14="http://schemas.microsoft.com/office/powerpoint/2010/main" val="3811591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fr-FR"/>
              <a:t>Modifiez le style du titre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9/28/2022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30939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433778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13141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fr-FR"/>
              <a:t>Modifiez le style du titre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9/28/2022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83535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fr-FR"/>
              <a:t>Modifiez le style du titre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9/28/2022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23898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fr-FR"/>
              <a:t>Modifiez le style du titre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75492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fr-FR"/>
              <a:t>Modifiez le style du titre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21356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67478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9/28/2022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14011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82371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fr-FR"/>
              <a:t>Modifiez le style du titre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9/28/2022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3302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0482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fr-FR"/>
              <a:t>Modifiez le style du titre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5800" y="3132666"/>
            <a:ext cx="5311775"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132666"/>
            <a:ext cx="5334000" cy="308601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59074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9618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8467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fr-FR"/>
              <a:t>Modifiez le style du titre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47343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9/28/2022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337168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9/28/2022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89659799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2.ggl.ulaval.ca/personnel/bourque/s1/1.9a.pac.gi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9D2823-B9E7-4DBC-89CD-7B8202F265B6}"/>
              </a:ext>
            </a:extLst>
          </p:cNvPr>
          <p:cNvSpPr>
            <a:spLocks noGrp="1"/>
          </p:cNvSpPr>
          <p:nvPr>
            <p:ph type="ctrTitle"/>
          </p:nvPr>
        </p:nvSpPr>
        <p:spPr/>
        <p:txBody>
          <a:bodyPr/>
          <a:lstStyle/>
          <a:p>
            <a:r>
              <a:rPr lang="fr-FR" dirty="0"/>
              <a:t>Structure interne du globe</a:t>
            </a:r>
          </a:p>
        </p:txBody>
      </p:sp>
      <p:sp>
        <p:nvSpPr>
          <p:cNvPr id="3" name="Sous-titre 2">
            <a:extLst>
              <a:ext uri="{FF2B5EF4-FFF2-40B4-BE49-F238E27FC236}">
                <a16:creationId xmlns:a16="http://schemas.microsoft.com/office/drawing/2014/main" id="{1760BCE9-965D-48F5-B00C-1B1BBC661BBB}"/>
              </a:ext>
            </a:extLst>
          </p:cNvPr>
          <p:cNvSpPr>
            <a:spLocks noGrp="1"/>
          </p:cNvSpPr>
          <p:nvPr>
            <p:ph type="subTitle" idx="1"/>
          </p:nvPr>
        </p:nvSpPr>
        <p:spPr/>
        <p:txBody>
          <a:bodyPr/>
          <a:lstStyle/>
          <a:p>
            <a:r>
              <a:rPr lang="fr-FR" dirty="0"/>
              <a:t>Chapitre 1</a:t>
            </a:r>
          </a:p>
        </p:txBody>
      </p:sp>
    </p:spTree>
    <p:extLst>
      <p:ext uri="{BB962C8B-B14F-4D97-AF65-F5344CB8AC3E}">
        <p14:creationId xmlns:p14="http://schemas.microsoft.com/office/powerpoint/2010/main" val="368140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D7A62C-AA16-40FF-93FC-61778A4C6840}"/>
              </a:ext>
            </a:extLst>
          </p:cNvPr>
          <p:cNvSpPr>
            <a:spLocks noGrp="1"/>
          </p:cNvSpPr>
          <p:nvPr>
            <p:ph type="title"/>
          </p:nvPr>
        </p:nvSpPr>
        <p:spPr/>
        <p:txBody>
          <a:bodyPr/>
          <a:lstStyle/>
          <a:p>
            <a:r>
              <a:rPr lang="fr-FR" dirty="0"/>
              <a:t>Les séismes</a:t>
            </a:r>
          </a:p>
        </p:txBody>
      </p:sp>
      <p:sp>
        <p:nvSpPr>
          <p:cNvPr id="3" name="Espace réservé du contenu 2">
            <a:extLst>
              <a:ext uri="{FF2B5EF4-FFF2-40B4-BE49-F238E27FC236}">
                <a16:creationId xmlns:a16="http://schemas.microsoft.com/office/drawing/2014/main" id="{AF0AE34D-4BA1-4A98-B6A3-2165CD3F3B3D}"/>
              </a:ext>
            </a:extLst>
          </p:cNvPr>
          <p:cNvSpPr>
            <a:spLocks noGrp="1"/>
          </p:cNvSpPr>
          <p:nvPr>
            <p:ph idx="1"/>
          </p:nvPr>
        </p:nvSpPr>
        <p:spPr>
          <a:xfrm>
            <a:off x="685800" y="2194560"/>
            <a:ext cx="11384280" cy="4543865"/>
          </a:xfrm>
        </p:spPr>
        <p:txBody>
          <a:bodyPr>
            <a:normAutofit fontScale="92500" lnSpcReduction="10000"/>
          </a:bodyPr>
          <a:lstStyle/>
          <a:p>
            <a:r>
              <a:rPr lang="fr-FR" sz="2800" dirty="0">
                <a:solidFill>
                  <a:srgbClr val="000000"/>
                </a:solidFill>
                <a:latin typeface="Times New Roman" panose="02020603050405020304" pitchFamily="18" charset="0"/>
              </a:rPr>
              <a:t>Un </a:t>
            </a:r>
            <a:r>
              <a:rPr lang="fr-FR" sz="2800" b="1" dirty="0">
                <a:solidFill>
                  <a:srgbClr val="000000"/>
                </a:solidFill>
                <a:latin typeface="Times New Roman" panose="02020603050405020304" pitchFamily="18" charset="0"/>
              </a:rPr>
              <a:t>séisme</a:t>
            </a:r>
            <a:r>
              <a:rPr lang="fr-FR" sz="2800" dirty="0">
                <a:solidFill>
                  <a:srgbClr val="000000"/>
                </a:solidFill>
                <a:latin typeface="Times New Roman" panose="02020603050405020304" pitchFamily="18" charset="0"/>
              </a:rPr>
              <a:t> ou tremblement de terre est une secousse du sol résultant de la libération brusque d'énergie accumulée par les contraintes exercées sur les roches.</a:t>
            </a:r>
          </a:p>
          <a:p>
            <a:r>
              <a:rPr lang="fr-FR" sz="2800" b="0" i="0" dirty="0">
                <a:solidFill>
                  <a:srgbClr val="000000"/>
                </a:solidFill>
                <a:effectLst/>
                <a:latin typeface="Times New Roman" panose="02020603050405020304" pitchFamily="18" charset="0"/>
              </a:rPr>
              <a:t>Lorsqu'il se produit un tremblement de terre à la surface du globe, il y a émission d'ondes dans toutes les directions. Il existe deux grands domaines de propagations des ondes: </a:t>
            </a:r>
          </a:p>
          <a:p>
            <a:r>
              <a:rPr lang="fr-FR" sz="2800" b="0" i="0" dirty="0">
                <a:solidFill>
                  <a:srgbClr val="000000"/>
                </a:solidFill>
                <a:effectLst/>
                <a:latin typeface="Times New Roman" panose="02020603050405020304" pitchFamily="18" charset="0"/>
              </a:rPr>
              <a:t>Les </a:t>
            </a:r>
            <a:r>
              <a:rPr lang="fr-FR" sz="2800" b="0" i="0"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rPr>
              <a:t>ondes de surface</a:t>
            </a:r>
            <a:r>
              <a:rPr lang="fr-FR" sz="2800" b="0" i="0" dirty="0">
                <a:solidFill>
                  <a:srgbClr val="000000"/>
                </a:solidFill>
                <a:effectLst/>
                <a:latin typeface="Times New Roman" panose="02020603050405020304" pitchFamily="18" charset="0"/>
              </a:rPr>
              <a:t>, qui se propagent à la surface du globe, dans la croûte terrestre, et qui causent tous ces dommages associés aux tremblements de terre, sont généralement ceux de Love (L) et Rayleigh (R).</a:t>
            </a:r>
          </a:p>
          <a:p>
            <a:r>
              <a:rPr lang="fr-FR" sz="2800" b="0" i="0" dirty="0">
                <a:solidFill>
                  <a:srgbClr val="000000"/>
                </a:solidFill>
                <a:effectLst/>
                <a:latin typeface="Times New Roman" panose="02020603050405020304" pitchFamily="18" charset="0"/>
              </a:rPr>
              <a:t>Les </a:t>
            </a:r>
            <a:r>
              <a:rPr lang="fr-FR" sz="2800" dirty="0">
                <a:solidFill>
                  <a:schemeClr val="accent1">
                    <a:lumMod val="60000"/>
                    <a:lumOff val="40000"/>
                  </a:schemeClr>
                </a:solidFill>
                <a:effectLst>
                  <a:outerShdw blurRad="38100" dist="38100" dir="2700000" algn="tl">
                    <a:srgbClr val="000000">
                      <a:alpha val="43137"/>
                    </a:srgbClr>
                  </a:outerShdw>
                </a:effectLst>
                <a:latin typeface="Times New Roman" panose="02020603050405020304" pitchFamily="18" charset="0"/>
              </a:rPr>
              <a:t>ondes de volume</a:t>
            </a:r>
            <a:r>
              <a:rPr lang="fr-FR" sz="2800" b="0" i="0" dirty="0">
                <a:solidFill>
                  <a:srgbClr val="000000"/>
                </a:solidFill>
                <a:effectLst/>
                <a:latin typeface="Times New Roman" panose="02020603050405020304" pitchFamily="18" charset="0"/>
              </a:rPr>
              <a:t>, qui se propagent à l'intérieur de la terre et qui peuvent être enregistrées en plusieurs points du globe. Chez les ondes de volume, on reconnaît deux grands types: les ondes de cisaillement ou ondes S, et les ondes de compression ou ondes P.</a:t>
            </a:r>
            <a:endParaRPr lang="fr-FR" sz="2800" dirty="0"/>
          </a:p>
        </p:txBody>
      </p:sp>
    </p:spTree>
    <p:extLst>
      <p:ext uri="{BB962C8B-B14F-4D97-AF65-F5344CB8AC3E}">
        <p14:creationId xmlns:p14="http://schemas.microsoft.com/office/powerpoint/2010/main" val="3861674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573C272-E353-4DA4-AA54-43B493225E4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saturation sat="400000"/>
                    </a14:imgEffect>
                    <a14:imgEffect>
                      <a14:brightnessContrast contrast="20000"/>
                    </a14:imgEffect>
                  </a14:imgLayer>
                </a14:imgProps>
              </a:ext>
            </a:extLst>
          </a:blip>
          <a:srcRect l="9000" t="12904" r="4231" b="12392"/>
          <a:stretch/>
        </p:blipFill>
        <p:spPr>
          <a:xfrm>
            <a:off x="0" y="780707"/>
            <a:ext cx="12192000" cy="6077293"/>
          </a:xfrm>
          <a:prstGeom prst="rect">
            <a:avLst/>
          </a:prstGeom>
        </p:spPr>
      </p:pic>
      <p:sp>
        <p:nvSpPr>
          <p:cNvPr id="3" name="ZoneTexte 2">
            <a:extLst>
              <a:ext uri="{FF2B5EF4-FFF2-40B4-BE49-F238E27FC236}">
                <a16:creationId xmlns:a16="http://schemas.microsoft.com/office/drawing/2014/main" id="{6921F04B-7E41-428B-99BB-A5F8437A0A82}"/>
              </a:ext>
            </a:extLst>
          </p:cNvPr>
          <p:cNvSpPr txBox="1"/>
          <p:nvPr/>
        </p:nvSpPr>
        <p:spPr>
          <a:xfrm>
            <a:off x="3041258" y="1561514"/>
            <a:ext cx="1071491" cy="523220"/>
          </a:xfrm>
          <a:prstGeom prst="rect">
            <a:avLst/>
          </a:prstGeom>
          <a:solidFill>
            <a:schemeClr val="bg1"/>
          </a:solidFill>
        </p:spPr>
        <p:txBody>
          <a:bodyPr wrap="square" rtlCol="0">
            <a:spAutoFit/>
          </a:bodyPr>
          <a:lstStyle/>
          <a:p>
            <a:pPr algn="ctr"/>
            <a:r>
              <a:rPr lang="fr-FR" sz="1400" b="1" dirty="0"/>
              <a:t>Bâtiments détruits</a:t>
            </a:r>
          </a:p>
        </p:txBody>
      </p:sp>
      <p:sp>
        <p:nvSpPr>
          <p:cNvPr id="4" name="ZoneTexte 3">
            <a:extLst>
              <a:ext uri="{FF2B5EF4-FFF2-40B4-BE49-F238E27FC236}">
                <a16:creationId xmlns:a16="http://schemas.microsoft.com/office/drawing/2014/main" id="{07B5564F-764D-41B5-8950-5AAB0281A6F0}"/>
              </a:ext>
            </a:extLst>
          </p:cNvPr>
          <p:cNvSpPr txBox="1"/>
          <p:nvPr/>
        </p:nvSpPr>
        <p:spPr>
          <a:xfrm>
            <a:off x="4921346" y="1561514"/>
            <a:ext cx="1071491" cy="523220"/>
          </a:xfrm>
          <a:prstGeom prst="rect">
            <a:avLst/>
          </a:prstGeom>
          <a:solidFill>
            <a:schemeClr val="bg1"/>
          </a:solidFill>
        </p:spPr>
        <p:txBody>
          <a:bodyPr wrap="square" rtlCol="0">
            <a:spAutoFit/>
          </a:bodyPr>
          <a:lstStyle/>
          <a:p>
            <a:pPr algn="ctr"/>
            <a:r>
              <a:rPr lang="fr-FR" sz="1400" b="1" dirty="0"/>
              <a:t>Bâtiments fissurés</a:t>
            </a:r>
          </a:p>
        </p:txBody>
      </p:sp>
      <p:sp>
        <p:nvSpPr>
          <p:cNvPr id="5" name="ZoneTexte 4">
            <a:extLst>
              <a:ext uri="{FF2B5EF4-FFF2-40B4-BE49-F238E27FC236}">
                <a16:creationId xmlns:a16="http://schemas.microsoft.com/office/drawing/2014/main" id="{EB90F9D0-9B84-42AF-AA33-88F7A326412F}"/>
              </a:ext>
            </a:extLst>
          </p:cNvPr>
          <p:cNvSpPr txBox="1"/>
          <p:nvPr/>
        </p:nvSpPr>
        <p:spPr>
          <a:xfrm>
            <a:off x="7485182" y="1192182"/>
            <a:ext cx="1071491" cy="523220"/>
          </a:xfrm>
          <a:prstGeom prst="rect">
            <a:avLst/>
          </a:prstGeom>
          <a:solidFill>
            <a:schemeClr val="bg1"/>
          </a:solidFill>
        </p:spPr>
        <p:txBody>
          <a:bodyPr wrap="square" rtlCol="0">
            <a:spAutoFit/>
          </a:bodyPr>
          <a:lstStyle/>
          <a:p>
            <a:pPr algn="ctr"/>
            <a:r>
              <a:rPr lang="fr-FR" sz="1400" b="1" dirty="0"/>
              <a:t>Bâtiments intacts</a:t>
            </a:r>
          </a:p>
        </p:txBody>
      </p:sp>
      <p:sp>
        <p:nvSpPr>
          <p:cNvPr id="6" name="ZoneTexte 5">
            <a:extLst>
              <a:ext uri="{FF2B5EF4-FFF2-40B4-BE49-F238E27FC236}">
                <a16:creationId xmlns:a16="http://schemas.microsoft.com/office/drawing/2014/main" id="{D4BA8CA1-BE53-4A11-8778-C70489072CDF}"/>
              </a:ext>
            </a:extLst>
          </p:cNvPr>
          <p:cNvSpPr txBox="1"/>
          <p:nvPr/>
        </p:nvSpPr>
        <p:spPr>
          <a:xfrm>
            <a:off x="3296531" y="678667"/>
            <a:ext cx="968328" cy="307777"/>
          </a:xfrm>
          <a:prstGeom prst="rect">
            <a:avLst/>
          </a:prstGeom>
          <a:solidFill>
            <a:schemeClr val="bg1"/>
          </a:solidFill>
        </p:spPr>
        <p:txBody>
          <a:bodyPr wrap="square" rtlCol="0">
            <a:spAutoFit/>
          </a:bodyPr>
          <a:lstStyle/>
          <a:p>
            <a:r>
              <a:rPr lang="fr-FR" sz="1400" b="1" dirty="0">
                <a:solidFill>
                  <a:schemeClr val="accent1">
                    <a:lumMod val="60000"/>
                    <a:lumOff val="40000"/>
                  </a:schemeClr>
                </a:solidFill>
              </a:rPr>
              <a:t>Station 1</a:t>
            </a:r>
          </a:p>
        </p:txBody>
      </p:sp>
      <p:sp>
        <p:nvSpPr>
          <p:cNvPr id="7" name="ZoneTexte 6">
            <a:extLst>
              <a:ext uri="{FF2B5EF4-FFF2-40B4-BE49-F238E27FC236}">
                <a16:creationId xmlns:a16="http://schemas.microsoft.com/office/drawing/2014/main" id="{C9EFC7FF-3110-4A2E-97DE-CEE882519D59}"/>
              </a:ext>
            </a:extLst>
          </p:cNvPr>
          <p:cNvSpPr txBox="1"/>
          <p:nvPr/>
        </p:nvSpPr>
        <p:spPr>
          <a:xfrm>
            <a:off x="4974101" y="669480"/>
            <a:ext cx="968328" cy="307777"/>
          </a:xfrm>
          <a:prstGeom prst="rect">
            <a:avLst/>
          </a:prstGeom>
          <a:solidFill>
            <a:schemeClr val="bg1"/>
          </a:solidFill>
        </p:spPr>
        <p:txBody>
          <a:bodyPr wrap="square" rtlCol="0">
            <a:spAutoFit/>
          </a:bodyPr>
          <a:lstStyle/>
          <a:p>
            <a:r>
              <a:rPr lang="fr-FR" sz="1400" b="1" dirty="0">
                <a:solidFill>
                  <a:schemeClr val="accent1">
                    <a:lumMod val="60000"/>
                    <a:lumOff val="40000"/>
                  </a:schemeClr>
                </a:solidFill>
              </a:rPr>
              <a:t>Station 2</a:t>
            </a:r>
          </a:p>
        </p:txBody>
      </p:sp>
      <p:sp>
        <p:nvSpPr>
          <p:cNvPr id="8" name="ZoneTexte 7">
            <a:extLst>
              <a:ext uri="{FF2B5EF4-FFF2-40B4-BE49-F238E27FC236}">
                <a16:creationId xmlns:a16="http://schemas.microsoft.com/office/drawing/2014/main" id="{E63FFB45-B29E-4A74-B9AB-53BB0BF4C3BF}"/>
              </a:ext>
            </a:extLst>
          </p:cNvPr>
          <p:cNvSpPr txBox="1"/>
          <p:nvPr/>
        </p:nvSpPr>
        <p:spPr>
          <a:xfrm>
            <a:off x="6516854" y="678667"/>
            <a:ext cx="968328" cy="307777"/>
          </a:xfrm>
          <a:prstGeom prst="rect">
            <a:avLst/>
          </a:prstGeom>
          <a:solidFill>
            <a:schemeClr val="bg1"/>
          </a:solidFill>
        </p:spPr>
        <p:txBody>
          <a:bodyPr wrap="square" rtlCol="0">
            <a:spAutoFit/>
          </a:bodyPr>
          <a:lstStyle/>
          <a:p>
            <a:r>
              <a:rPr lang="fr-FR" sz="1400" b="1" dirty="0">
                <a:solidFill>
                  <a:schemeClr val="accent1">
                    <a:lumMod val="60000"/>
                    <a:lumOff val="40000"/>
                  </a:schemeClr>
                </a:solidFill>
              </a:rPr>
              <a:t>Station 3</a:t>
            </a:r>
          </a:p>
        </p:txBody>
      </p:sp>
    </p:spTree>
    <p:extLst>
      <p:ext uri="{BB962C8B-B14F-4D97-AF65-F5344CB8AC3E}">
        <p14:creationId xmlns:p14="http://schemas.microsoft.com/office/powerpoint/2010/main" val="32019906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CDFCD-0CE3-4CE4-AAE7-A727DE6AC274}"/>
              </a:ext>
            </a:extLst>
          </p:cNvPr>
          <p:cNvSpPr>
            <a:spLocks noGrp="1"/>
          </p:cNvSpPr>
          <p:nvPr>
            <p:ph type="title"/>
          </p:nvPr>
        </p:nvSpPr>
        <p:spPr>
          <a:xfrm>
            <a:off x="3581400" y="539290"/>
            <a:ext cx="8610600" cy="1293028"/>
          </a:xfrm>
        </p:spPr>
        <p:txBody>
          <a:bodyPr>
            <a:normAutofit fontScale="90000"/>
          </a:bodyPr>
          <a:lstStyle/>
          <a:p>
            <a:r>
              <a:rPr lang="fr-FR" b="1" dirty="0">
                <a:solidFill>
                  <a:srgbClr val="000000"/>
                </a:solidFill>
                <a:latin typeface="Times New Roman" panose="02020603050405020304" pitchFamily="18" charset="0"/>
              </a:rPr>
              <a:t>Les ondes sismiques de volume</a:t>
            </a:r>
            <a:br>
              <a:rPr lang="fr-FR" dirty="0">
                <a:solidFill>
                  <a:srgbClr val="000000"/>
                </a:solidFill>
                <a:latin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0BFC4B0F-9417-45CA-B531-3EF47BF435E0}"/>
              </a:ext>
            </a:extLst>
          </p:cNvPr>
          <p:cNvSpPr>
            <a:spLocks noGrp="1"/>
          </p:cNvSpPr>
          <p:nvPr>
            <p:ph idx="1"/>
          </p:nvPr>
        </p:nvSpPr>
        <p:spPr>
          <a:xfrm>
            <a:off x="186223" y="1416938"/>
            <a:ext cx="12005777" cy="2342651"/>
          </a:xfrm>
        </p:spPr>
        <p:txBody>
          <a:bodyPr>
            <a:normAutofit lnSpcReduction="10000"/>
          </a:bodyPr>
          <a:lstStyle/>
          <a:p>
            <a:pPr algn="l"/>
            <a:r>
              <a:rPr lang="fr-FR" sz="2800" b="0" i="0" dirty="0">
                <a:solidFill>
                  <a:srgbClr val="000000"/>
                </a:solidFill>
                <a:effectLst/>
                <a:latin typeface="Times New Roman" panose="02020603050405020304" pitchFamily="18" charset="0"/>
              </a:rPr>
              <a:t>L'onde P se déplace créant successivement des zones de dilatation et des zones de compression. Les particules se déplacent selon un mouvement avant-arrière dans la direction de la propagation de l'onde, à la manière d'un "slinky". Ce type d'onde est assimilable à une onde sonore. </a:t>
            </a:r>
          </a:p>
          <a:p>
            <a:pPr algn="l"/>
            <a:r>
              <a:rPr lang="fr-FR" sz="2800" b="0" i="0" dirty="0">
                <a:solidFill>
                  <a:srgbClr val="000000"/>
                </a:solidFill>
                <a:effectLst/>
                <a:latin typeface="Times New Roman" panose="02020603050405020304" pitchFamily="18" charset="0"/>
              </a:rPr>
              <a:t>Dans le cas des ondes S, les particules oscillent dans un plan vertical, à angle droit par rapport au sens de propagation de l'onde.</a:t>
            </a:r>
            <a:endParaRPr lang="fr-FR" dirty="0"/>
          </a:p>
        </p:txBody>
      </p:sp>
      <p:pic>
        <p:nvPicPr>
          <p:cNvPr id="5122" name="Picture 2">
            <a:extLst>
              <a:ext uri="{FF2B5EF4-FFF2-40B4-BE49-F238E27FC236}">
                <a16:creationId xmlns:a16="http://schemas.microsoft.com/office/drawing/2014/main" id="{92434894-E12B-4885-941B-802F77208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5054"/>
          <a:stretch/>
        </p:blipFill>
        <p:spPr bwMode="auto">
          <a:xfrm>
            <a:off x="5869571" y="3759589"/>
            <a:ext cx="6322429" cy="279595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4191A3EC-D401-4407-8279-3B9D95A688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7011"/>
          <a:stretch/>
        </p:blipFill>
        <p:spPr bwMode="auto">
          <a:xfrm>
            <a:off x="186223" y="3759589"/>
            <a:ext cx="5683348" cy="296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488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4CDFCD-0CE3-4CE4-AAE7-A727DE6AC274}"/>
              </a:ext>
            </a:extLst>
          </p:cNvPr>
          <p:cNvSpPr>
            <a:spLocks noGrp="1"/>
          </p:cNvSpPr>
          <p:nvPr>
            <p:ph type="title"/>
          </p:nvPr>
        </p:nvSpPr>
        <p:spPr>
          <a:xfrm>
            <a:off x="3581400" y="539290"/>
            <a:ext cx="8610600" cy="1293028"/>
          </a:xfrm>
        </p:spPr>
        <p:txBody>
          <a:bodyPr>
            <a:normAutofit fontScale="90000"/>
          </a:bodyPr>
          <a:lstStyle/>
          <a:p>
            <a:r>
              <a:rPr lang="fr-FR" b="1" dirty="0">
                <a:solidFill>
                  <a:srgbClr val="000000"/>
                </a:solidFill>
                <a:latin typeface="Times New Roman" panose="02020603050405020304" pitchFamily="18" charset="0"/>
              </a:rPr>
              <a:t>Les ondes sismiques de surface</a:t>
            </a:r>
            <a:br>
              <a:rPr lang="fr-FR" dirty="0">
                <a:solidFill>
                  <a:srgbClr val="000000"/>
                </a:solidFill>
                <a:latin typeface="Times New Roman" panose="02020603050405020304" pitchFamily="18" charset="0"/>
              </a:rPr>
            </a:br>
            <a:endParaRPr lang="fr-FR" dirty="0"/>
          </a:p>
        </p:txBody>
      </p:sp>
      <p:sp>
        <p:nvSpPr>
          <p:cNvPr id="3" name="Espace réservé du contenu 2">
            <a:extLst>
              <a:ext uri="{FF2B5EF4-FFF2-40B4-BE49-F238E27FC236}">
                <a16:creationId xmlns:a16="http://schemas.microsoft.com/office/drawing/2014/main" id="{0BFC4B0F-9417-45CA-B531-3EF47BF435E0}"/>
              </a:ext>
            </a:extLst>
          </p:cNvPr>
          <p:cNvSpPr>
            <a:spLocks noGrp="1"/>
          </p:cNvSpPr>
          <p:nvPr>
            <p:ph idx="1"/>
          </p:nvPr>
        </p:nvSpPr>
        <p:spPr>
          <a:xfrm>
            <a:off x="186223" y="1416938"/>
            <a:ext cx="12005777" cy="2854111"/>
          </a:xfrm>
        </p:spPr>
        <p:txBody>
          <a:bodyPr>
            <a:normAutofit fontScale="85000" lnSpcReduction="20000"/>
          </a:bodyPr>
          <a:lstStyle/>
          <a:p>
            <a:r>
              <a:rPr lang="fr-FR" sz="2800" b="1" dirty="0">
                <a:solidFill>
                  <a:srgbClr val="000000"/>
                </a:solidFill>
                <a:latin typeface="Times New Roman" panose="02020603050405020304" pitchFamily="18" charset="0"/>
              </a:rPr>
              <a:t>L'onde de Love L</a:t>
            </a:r>
            <a:r>
              <a:rPr lang="fr-FR" sz="2800" dirty="0">
                <a:solidFill>
                  <a:srgbClr val="000000"/>
                </a:solidFill>
                <a:latin typeface="Times New Roman" panose="02020603050405020304" pitchFamily="18" charset="0"/>
              </a:rPr>
              <a:t>: Elle déplace le sol d'un côté à l'autre dans un plan horizontal perpendiculairement à sa direction de propagation. Le déplacement est essentiellement le même que celui des ondes S sans mouvement vertical.   On l'enregistre uniquement sur les composantes horizontales du sismomètre. </a:t>
            </a:r>
          </a:p>
          <a:p>
            <a:pPr marL="0" indent="0">
              <a:buNone/>
            </a:pPr>
            <a:r>
              <a:rPr lang="fr-FR" sz="2800" dirty="0">
                <a:solidFill>
                  <a:srgbClr val="000000"/>
                </a:solidFill>
                <a:latin typeface="Times New Roman" panose="02020603050405020304" pitchFamily="18" charset="0"/>
              </a:rPr>
              <a:t>	Les ondes de Love provoquent un ébranlement horizontal qui est la cause de nombreux dégâts aux fondations des édifices.</a:t>
            </a:r>
          </a:p>
          <a:p>
            <a:r>
              <a:rPr lang="fr-FR" sz="2800" b="1" dirty="0">
                <a:solidFill>
                  <a:srgbClr val="000000"/>
                </a:solidFill>
                <a:latin typeface="Times New Roman" panose="02020603050405020304" pitchFamily="18" charset="0"/>
              </a:rPr>
              <a:t>L'onde de Rayleigh ou LR: </a:t>
            </a:r>
            <a:r>
              <a:rPr lang="fr-FR" sz="2800" dirty="0">
                <a:solidFill>
                  <a:srgbClr val="000000"/>
                </a:solidFill>
                <a:latin typeface="Times New Roman" panose="02020603050405020304" pitchFamily="18" charset="0"/>
              </a:rPr>
              <a:t>Le déplacement est complexe, assez semblable à celui d'une poussière portée par une vague, un mouvement elliptique à la fois horizontal et vertical,</a:t>
            </a:r>
          </a:p>
          <a:p>
            <a:pPr marL="0" indent="0">
              <a:buNone/>
            </a:pPr>
            <a:r>
              <a:rPr lang="fr-FR" sz="2800" dirty="0">
                <a:solidFill>
                  <a:srgbClr val="000000"/>
                </a:solidFill>
                <a:latin typeface="Times New Roman" panose="02020603050405020304" pitchFamily="18" charset="0"/>
              </a:rPr>
              <a:t>	Les vibrations engendrées par cette onde durent plusieurs minutes.</a:t>
            </a:r>
          </a:p>
          <a:p>
            <a:endParaRPr lang="fr-FR" b="0" i="0" dirty="0">
              <a:solidFill>
                <a:srgbClr val="212529"/>
              </a:solidFill>
              <a:effectLst/>
              <a:latin typeface="system-ui"/>
            </a:endParaRPr>
          </a:p>
        </p:txBody>
      </p:sp>
      <p:pic>
        <p:nvPicPr>
          <p:cNvPr id="5" name="Image 4">
            <a:extLst>
              <a:ext uri="{FF2B5EF4-FFF2-40B4-BE49-F238E27FC236}">
                <a16:creationId xmlns:a16="http://schemas.microsoft.com/office/drawing/2014/main" id="{0736B280-11F3-6AD6-DAB6-61D26C9BD78D}"/>
              </a:ext>
            </a:extLst>
          </p:cNvPr>
          <p:cNvPicPr>
            <a:picLocks noChangeAspect="1"/>
          </p:cNvPicPr>
          <p:nvPr/>
        </p:nvPicPr>
        <p:blipFill rotWithShape="1">
          <a:blip r:embed="rId2"/>
          <a:srcRect l="32969" t="18040" r="36406" b="63097"/>
          <a:stretch/>
        </p:blipFill>
        <p:spPr>
          <a:xfrm>
            <a:off x="71923" y="4637237"/>
            <a:ext cx="5756543" cy="1993511"/>
          </a:xfrm>
          <a:prstGeom prst="rect">
            <a:avLst/>
          </a:prstGeom>
        </p:spPr>
      </p:pic>
      <p:pic>
        <p:nvPicPr>
          <p:cNvPr id="6" name="Image 5">
            <a:extLst>
              <a:ext uri="{FF2B5EF4-FFF2-40B4-BE49-F238E27FC236}">
                <a16:creationId xmlns:a16="http://schemas.microsoft.com/office/drawing/2014/main" id="{4760BD5C-776B-3F1B-DA85-6C67AA3A18B4}"/>
              </a:ext>
            </a:extLst>
          </p:cNvPr>
          <p:cNvPicPr>
            <a:picLocks noChangeAspect="1"/>
          </p:cNvPicPr>
          <p:nvPr/>
        </p:nvPicPr>
        <p:blipFill rotWithShape="1">
          <a:blip r:embed="rId2"/>
          <a:srcRect l="32969" t="34264" r="29375" b="42497"/>
          <a:stretch/>
        </p:blipFill>
        <p:spPr>
          <a:xfrm>
            <a:off x="5319227" y="4454142"/>
            <a:ext cx="6800850" cy="2359699"/>
          </a:xfrm>
          <a:prstGeom prst="rect">
            <a:avLst/>
          </a:prstGeom>
        </p:spPr>
      </p:pic>
    </p:spTree>
    <p:extLst>
      <p:ext uri="{BB962C8B-B14F-4D97-AF65-F5344CB8AC3E}">
        <p14:creationId xmlns:p14="http://schemas.microsoft.com/office/powerpoint/2010/main" val="2569876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E337F0-E085-C28C-643F-AB08029F7402}"/>
              </a:ext>
            </a:extLst>
          </p:cNvPr>
          <p:cNvPicPr>
            <a:picLocks noChangeAspect="1"/>
          </p:cNvPicPr>
          <p:nvPr/>
        </p:nvPicPr>
        <p:blipFill>
          <a:blip r:embed="rId2"/>
          <a:stretch>
            <a:fillRect/>
          </a:stretch>
        </p:blipFill>
        <p:spPr>
          <a:xfrm>
            <a:off x="5695950" y="0"/>
            <a:ext cx="6838950" cy="6858000"/>
          </a:xfrm>
          <a:prstGeom prst="rect">
            <a:avLst/>
          </a:prstGeom>
        </p:spPr>
      </p:pic>
      <p:sp>
        <p:nvSpPr>
          <p:cNvPr id="5" name="ZoneTexte 4">
            <a:extLst>
              <a:ext uri="{FF2B5EF4-FFF2-40B4-BE49-F238E27FC236}">
                <a16:creationId xmlns:a16="http://schemas.microsoft.com/office/drawing/2014/main" id="{227C0823-5055-39EC-FD2B-CC95511285B6}"/>
              </a:ext>
            </a:extLst>
          </p:cNvPr>
          <p:cNvSpPr txBox="1"/>
          <p:nvPr/>
        </p:nvSpPr>
        <p:spPr>
          <a:xfrm>
            <a:off x="57150" y="1409700"/>
            <a:ext cx="6286500" cy="5632311"/>
          </a:xfrm>
          <a:prstGeom prst="rect">
            <a:avLst/>
          </a:prstGeom>
          <a:noFill/>
        </p:spPr>
        <p:txBody>
          <a:bodyPr wrap="square" rtlCol="0">
            <a:spAutoFit/>
          </a:bodyPr>
          <a:lstStyle/>
          <a:p>
            <a:r>
              <a:rPr lang="fr-FR" sz="2400" b="0" i="0" cap="all" dirty="0">
                <a:solidFill>
                  <a:srgbClr val="000000"/>
                </a:solidFill>
                <a:effectLst/>
                <a:latin typeface="Halcom"/>
              </a:rPr>
              <a:t>EXEMPLE DES TRAJECTOIRES (RAIS SISMIQUES) DES ONDES P AU SEIN DE LA TERRE. EN TRAVERSANT LES DIFFÉRENTES INTERFACES, LES TRAJECTOIRES PEUVENT ÊTRE DÉVIÉES, MENANT À LA CRÉATION DE « ZONES D’OMBRE » (ZONES À LA SURFACE DE LA TERRE OÙ LES ONDES NE PEUVENT ARRIVER). </a:t>
            </a:r>
          </a:p>
          <a:p>
            <a:endParaRPr lang="fr-FR" sz="2400" cap="all" dirty="0">
              <a:solidFill>
                <a:srgbClr val="000000"/>
              </a:solidFill>
              <a:latin typeface="Halcom"/>
            </a:endParaRPr>
          </a:p>
          <a:p>
            <a:pPr algn="l" fontAlgn="base"/>
            <a:r>
              <a:rPr lang="fr-FR" sz="2800" b="0" i="0" dirty="0">
                <a:solidFill>
                  <a:srgbClr val="000000"/>
                </a:solidFill>
                <a:effectLst/>
                <a:latin typeface="Halcom"/>
              </a:rPr>
              <a:t>La structure interne de la Terre doit donc être prise en compte lors de l'estimation des vitesses des ondes P et S dans le calcul de la distance à l'épicentre. Les chercheurs utilisent ainsi des modèles de propagation des ondes</a:t>
            </a:r>
            <a:r>
              <a:rPr lang="fr-FR" sz="2400" b="0" i="0" dirty="0">
                <a:solidFill>
                  <a:srgbClr val="000000"/>
                </a:solidFill>
                <a:effectLst/>
                <a:latin typeface="Halcom"/>
              </a:rPr>
              <a:t>.</a:t>
            </a:r>
          </a:p>
        </p:txBody>
      </p:sp>
    </p:spTree>
    <p:extLst>
      <p:ext uri="{BB962C8B-B14F-4D97-AF65-F5344CB8AC3E}">
        <p14:creationId xmlns:p14="http://schemas.microsoft.com/office/powerpoint/2010/main" val="3334018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A80B45-60B3-1FC9-0716-C41ABC2E6F59}"/>
              </a:ext>
            </a:extLst>
          </p:cNvPr>
          <p:cNvSpPr>
            <a:spLocks noGrp="1"/>
          </p:cNvSpPr>
          <p:nvPr>
            <p:ph type="title"/>
          </p:nvPr>
        </p:nvSpPr>
        <p:spPr>
          <a:xfrm>
            <a:off x="1352550" y="1104899"/>
            <a:ext cx="10153650" cy="952501"/>
          </a:xfrm>
        </p:spPr>
        <p:txBody>
          <a:bodyPr>
            <a:normAutofit fontScale="90000"/>
          </a:bodyPr>
          <a:lstStyle/>
          <a:p>
            <a:r>
              <a:rPr lang="fr-FR" b="1" i="0" dirty="0">
                <a:solidFill>
                  <a:srgbClr val="000000"/>
                </a:solidFill>
                <a:effectLst/>
                <a:latin typeface="Times New Roman" panose="02020603050405020304" pitchFamily="18" charset="0"/>
              </a:rPr>
              <a:t>Mesure d'un tremblement de terre</a:t>
            </a:r>
            <a:endParaRPr lang="fr-FR" dirty="0"/>
          </a:p>
        </p:txBody>
      </p:sp>
      <p:sp>
        <p:nvSpPr>
          <p:cNvPr id="3" name="Espace réservé du contenu 2">
            <a:extLst>
              <a:ext uri="{FF2B5EF4-FFF2-40B4-BE49-F238E27FC236}">
                <a16:creationId xmlns:a16="http://schemas.microsoft.com/office/drawing/2014/main" id="{1FB0AB11-78A5-2482-ADC8-1476E6DEB705}"/>
              </a:ext>
            </a:extLst>
          </p:cNvPr>
          <p:cNvSpPr>
            <a:spLocks noGrp="1"/>
          </p:cNvSpPr>
          <p:nvPr>
            <p:ph idx="1"/>
          </p:nvPr>
        </p:nvSpPr>
        <p:spPr/>
        <p:txBody>
          <a:bodyPr>
            <a:normAutofit/>
          </a:bodyPr>
          <a:lstStyle/>
          <a:p>
            <a:r>
              <a:rPr lang="fr-FR" sz="2800" b="0" i="0" dirty="0">
                <a:solidFill>
                  <a:srgbClr val="000000"/>
                </a:solidFill>
                <a:effectLst/>
                <a:latin typeface="Times New Roman" panose="02020603050405020304" pitchFamily="18" charset="0"/>
              </a:rPr>
              <a:t>L'échelle de </a:t>
            </a:r>
            <a:r>
              <a:rPr lang="fr-FR" sz="2800" b="1" i="0" dirty="0" err="1">
                <a:solidFill>
                  <a:srgbClr val="000000"/>
                </a:solidFill>
                <a:effectLst/>
                <a:latin typeface="Times New Roman" panose="02020603050405020304" pitchFamily="18" charset="0"/>
              </a:rPr>
              <a:t>Mercalli</a:t>
            </a:r>
            <a:r>
              <a:rPr lang="fr-FR" sz="2800" b="0" i="0" dirty="0">
                <a:solidFill>
                  <a:srgbClr val="000000"/>
                </a:solidFill>
                <a:effectLst/>
                <a:latin typeface="Times New Roman" panose="02020603050405020304" pitchFamily="18" charset="0"/>
              </a:rPr>
              <a:t> a été développée en 1902 et modifiée en 1931. Elle indique l'intensité d'un séisme sur une échelle de I à XII. Cette intensité est déterminée par deux choses: l'ampleur des dégâts causés par un séisme et la perception qu'a eu la population du séisme.</a:t>
            </a:r>
          </a:p>
          <a:p>
            <a:r>
              <a:rPr lang="fr-FR" sz="2800" b="0" i="0" dirty="0">
                <a:solidFill>
                  <a:srgbClr val="000000"/>
                </a:solidFill>
                <a:effectLst/>
                <a:latin typeface="Times New Roman" panose="02020603050405020304" pitchFamily="18" charset="0"/>
              </a:rPr>
              <a:t>L'échelle de </a:t>
            </a:r>
            <a:r>
              <a:rPr lang="fr-FR" sz="2800" b="1" i="0" dirty="0">
                <a:solidFill>
                  <a:srgbClr val="000000"/>
                </a:solidFill>
                <a:effectLst/>
                <a:latin typeface="Times New Roman" panose="02020603050405020304" pitchFamily="18" charset="0"/>
              </a:rPr>
              <a:t>Richter</a:t>
            </a:r>
            <a:r>
              <a:rPr lang="fr-FR" sz="2800" b="0" i="0" dirty="0">
                <a:solidFill>
                  <a:srgbClr val="000000"/>
                </a:solidFill>
                <a:effectLst/>
                <a:latin typeface="Times New Roman" panose="02020603050405020304" pitchFamily="18" charset="0"/>
              </a:rPr>
              <a:t> a été instaurée en 1935. Elle nous fournit ce qu'on appelle la magnitude d'un séisme, calculée à partir de la quantité d'énergie dégagée au foyer. Elle se mesure sur une échelle logarithmique ouverte; à ce jour, le plus fort séisme a atteint 9,5 sur l'échelle de Richter (Chili).</a:t>
            </a:r>
            <a:endParaRPr lang="fr-FR" sz="2800" dirty="0"/>
          </a:p>
        </p:txBody>
      </p:sp>
    </p:spTree>
    <p:extLst>
      <p:ext uri="{BB962C8B-B14F-4D97-AF65-F5344CB8AC3E}">
        <p14:creationId xmlns:p14="http://schemas.microsoft.com/office/powerpoint/2010/main" val="1046884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E3A9B2-458B-B6EC-AD47-48E39D4F88E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F6D6618-1CA8-C674-432C-F3813D53125B}"/>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3E47F8F6-31E0-7BF5-E577-B4385128375A}"/>
              </a:ext>
            </a:extLst>
          </p:cNvPr>
          <p:cNvPicPr>
            <a:picLocks noChangeAspect="1"/>
          </p:cNvPicPr>
          <p:nvPr/>
        </p:nvPicPr>
        <p:blipFill rotWithShape="1">
          <a:blip r:embed="rId2"/>
          <a:srcRect b="47399"/>
          <a:stretch/>
        </p:blipFill>
        <p:spPr>
          <a:xfrm>
            <a:off x="1619250" y="-1"/>
            <a:ext cx="8820150" cy="6853193"/>
          </a:xfrm>
          <a:prstGeom prst="rect">
            <a:avLst/>
          </a:prstGeom>
        </p:spPr>
      </p:pic>
    </p:spTree>
    <p:extLst>
      <p:ext uri="{BB962C8B-B14F-4D97-AF65-F5344CB8AC3E}">
        <p14:creationId xmlns:p14="http://schemas.microsoft.com/office/powerpoint/2010/main" val="2239202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E8D047-E3A2-50F3-B36F-D26CFBEBD21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AFE196CC-0F6D-8E59-9C11-430B715CF495}"/>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4E6BF647-6183-6936-8243-3CA3DA03318A}"/>
              </a:ext>
            </a:extLst>
          </p:cNvPr>
          <p:cNvPicPr>
            <a:picLocks noChangeAspect="1"/>
          </p:cNvPicPr>
          <p:nvPr/>
        </p:nvPicPr>
        <p:blipFill rotWithShape="1">
          <a:blip r:embed="rId2"/>
          <a:srcRect t="51251"/>
          <a:stretch/>
        </p:blipFill>
        <p:spPr>
          <a:xfrm>
            <a:off x="1638300" y="66345"/>
            <a:ext cx="8763000" cy="6786759"/>
          </a:xfrm>
          <a:prstGeom prst="rect">
            <a:avLst/>
          </a:prstGeom>
        </p:spPr>
      </p:pic>
    </p:spTree>
    <p:extLst>
      <p:ext uri="{BB962C8B-B14F-4D97-AF65-F5344CB8AC3E}">
        <p14:creationId xmlns:p14="http://schemas.microsoft.com/office/powerpoint/2010/main" val="39025258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56751-149B-F010-6910-B46B476531B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6808641-15AC-8613-CBD1-D13B2B430045}"/>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99719EB1-29B3-4583-E583-492B66630758}"/>
              </a:ext>
            </a:extLst>
          </p:cNvPr>
          <p:cNvPicPr>
            <a:picLocks noChangeAspect="1"/>
          </p:cNvPicPr>
          <p:nvPr/>
        </p:nvPicPr>
        <p:blipFill>
          <a:blip r:embed="rId2"/>
          <a:stretch>
            <a:fillRect/>
          </a:stretch>
        </p:blipFill>
        <p:spPr>
          <a:xfrm>
            <a:off x="933450" y="0"/>
            <a:ext cx="9734550" cy="6852505"/>
          </a:xfrm>
          <a:prstGeom prst="rect">
            <a:avLst/>
          </a:prstGeom>
        </p:spPr>
      </p:pic>
    </p:spTree>
    <p:extLst>
      <p:ext uri="{BB962C8B-B14F-4D97-AF65-F5344CB8AC3E}">
        <p14:creationId xmlns:p14="http://schemas.microsoft.com/office/powerpoint/2010/main" val="338007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7DF0AC8D-845F-4A43-BECD-16388D16E93B}"/>
              </a:ext>
            </a:extLst>
          </p:cNvPr>
          <p:cNvSpPr>
            <a:spLocks noGrp="1"/>
          </p:cNvSpPr>
          <p:nvPr>
            <p:ph idx="1"/>
          </p:nvPr>
        </p:nvSpPr>
        <p:spPr>
          <a:xfrm>
            <a:off x="123092" y="1416937"/>
            <a:ext cx="4407529" cy="5441063"/>
          </a:xfrm>
        </p:spPr>
        <p:txBody>
          <a:bodyPr>
            <a:normAutofit fontScale="92500" lnSpcReduction="10000"/>
          </a:bodyPr>
          <a:lstStyle/>
          <a:p>
            <a:pPr algn="l"/>
            <a:r>
              <a:rPr lang="fr-FR" sz="2000" b="0" i="0" dirty="0">
                <a:solidFill>
                  <a:srgbClr val="000000"/>
                </a:solidFill>
                <a:effectLst/>
                <a:latin typeface="Times New Roman" panose="02020603050405020304" pitchFamily="18" charset="0"/>
              </a:rPr>
              <a:t>La brusque interruption de propagation des ondes S à la limite entre le manteau et le noyau indique qu'on passe d'un solide (manteau inférieur) à un liquide (noyau externe). L'augmentation progressive de la vitesse des ondes P et S dans le manteau indique une augmentation de densité du matériel à mesure qu'on s'enfonce dans ce manteau. La chute subite de la vitesse des ondes P au contact manteau-noyau est reliée au changement d'état de la matière (de solide à liquide), mais les vitesses relatives continuent d'augmenter, indiquant une augmentation des densités. Plus en détail, au contact lithosphère-asthénosphère, on note une légère chute des vitesses de propagation des ondes P et S correspondant au passage d'un matériel solide (lithosphère) à un matériel plastique (asthénosphère).</a:t>
            </a:r>
            <a:endParaRPr lang="fr-FR" sz="2800" dirty="0"/>
          </a:p>
        </p:txBody>
      </p:sp>
      <p:pic>
        <p:nvPicPr>
          <p:cNvPr id="6" name="Image 5">
            <a:extLst>
              <a:ext uri="{FF2B5EF4-FFF2-40B4-BE49-F238E27FC236}">
                <a16:creationId xmlns:a16="http://schemas.microsoft.com/office/drawing/2014/main" id="{87855B19-0A70-4048-A10A-C60F84B916B3}"/>
              </a:ext>
            </a:extLst>
          </p:cNvPr>
          <p:cNvPicPr>
            <a:picLocks noChangeAspect="1"/>
          </p:cNvPicPr>
          <p:nvPr/>
        </p:nvPicPr>
        <p:blipFill rotWithShape="1">
          <a:blip r:embed="rId3"/>
          <a:srcRect l="25500" t="16189" r="26269" b="20647"/>
          <a:stretch/>
        </p:blipFill>
        <p:spPr>
          <a:xfrm>
            <a:off x="4530621" y="633046"/>
            <a:ext cx="7661380" cy="6224953"/>
          </a:xfrm>
          <a:prstGeom prst="rect">
            <a:avLst/>
          </a:prstGeom>
        </p:spPr>
      </p:pic>
    </p:spTree>
    <p:extLst>
      <p:ext uri="{BB962C8B-B14F-4D97-AF65-F5344CB8AC3E}">
        <p14:creationId xmlns:p14="http://schemas.microsoft.com/office/powerpoint/2010/main" val="634002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5450BC-990C-4D0C-A865-E26775029F82}"/>
              </a:ext>
            </a:extLst>
          </p:cNvPr>
          <p:cNvSpPr>
            <a:spLocks noGrp="1"/>
          </p:cNvSpPr>
          <p:nvPr>
            <p:ph type="title"/>
          </p:nvPr>
        </p:nvSpPr>
        <p:spPr/>
        <p:txBody>
          <a:bodyPr/>
          <a:lstStyle/>
          <a:p>
            <a:r>
              <a:rPr lang="fr-FR" dirty="0"/>
              <a:t>Plan du cours</a:t>
            </a:r>
          </a:p>
        </p:txBody>
      </p:sp>
      <p:sp>
        <p:nvSpPr>
          <p:cNvPr id="3" name="Espace réservé du contenu 2">
            <a:extLst>
              <a:ext uri="{FF2B5EF4-FFF2-40B4-BE49-F238E27FC236}">
                <a16:creationId xmlns:a16="http://schemas.microsoft.com/office/drawing/2014/main" id="{B5793DE7-F31E-465C-A64C-FC07C5E37630}"/>
              </a:ext>
            </a:extLst>
          </p:cNvPr>
          <p:cNvSpPr>
            <a:spLocks noGrp="1"/>
          </p:cNvSpPr>
          <p:nvPr>
            <p:ph idx="1"/>
          </p:nvPr>
        </p:nvSpPr>
        <p:spPr/>
        <p:txBody>
          <a:bodyPr/>
          <a:lstStyle/>
          <a:p>
            <a:endParaRPr lang="fr-FR" dirty="0"/>
          </a:p>
        </p:txBody>
      </p:sp>
    </p:spTree>
    <p:extLst>
      <p:ext uri="{BB962C8B-B14F-4D97-AF65-F5344CB8AC3E}">
        <p14:creationId xmlns:p14="http://schemas.microsoft.com/office/powerpoint/2010/main" val="2933137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47FAE6-FE4B-E5CC-7D0C-20C05B9DD1D1}"/>
              </a:ext>
            </a:extLst>
          </p:cNvPr>
          <p:cNvSpPr>
            <a:spLocks noGrp="1"/>
          </p:cNvSpPr>
          <p:nvPr>
            <p:ph type="title"/>
          </p:nvPr>
        </p:nvSpPr>
        <p:spPr/>
        <p:txBody>
          <a:bodyPr>
            <a:normAutofit fontScale="90000"/>
          </a:bodyPr>
          <a:lstStyle/>
          <a:p>
            <a:r>
              <a:rPr lang="fr-FR" b="1" i="0" dirty="0">
                <a:solidFill>
                  <a:srgbClr val="000000"/>
                </a:solidFill>
                <a:effectLst/>
                <a:latin typeface="Times New Roman" panose="02020603050405020304" pitchFamily="18" charset="0"/>
              </a:rPr>
              <a:t>Les tremblements de terre et la tectonique des plaques.</a:t>
            </a:r>
            <a:endParaRPr lang="fr-FR" dirty="0"/>
          </a:p>
        </p:txBody>
      </p:sp>
      <p:sp>
        <p:nvSpPr>
          <p:cNvPr id="3" name="Espace réservé du contenu 2">
            <a:extLst>
              <a:ext uri="{FF2B5EF4-FFF2-40B4-BE49-F238E27FC236}">
                <a16:creationId xmlns:a16="http://schemas.microsoft.com/office/drawing/2014/main" id="{7C744E77-2EDE-8B63-91D2-A447793F6D77}"/>
              </a:ext>
            </a:extLst>
          </p:cNvPr>
          <p:cNvSpPr>
            <a:spLocks noGrp="1"/>
          </p:cNvSpPr>
          <p:nvPr>
            <p:ph idx="1"/>
          </p:nvPr>
        </p:nvSpPr>
        <p:spPr/>
        <p:txBody>
          <a:bodyPr>
            <a:normAutofit lnSpcReduction="10000"/>
          </a:bodyPr>
          <a:lstStyle/>
          <a:p>
            <a:r>
              <a:rPr lang="fr-FR" sz="2800" b="0" i="0" dirty="0">
                <a:solidFill>
                  <a:srgbClr val="000000"/>
                </a:solidFill>
                <a:effectLst/>
                <a:latin typeface="Times New Roman" panose="02020603050405020304" pitchFamily="18" charset="0"/>
              </a:rPr>
              <a:t>on distingue trois classes de séismes, en fonction de la profondeur où ils se produisent: les </a:t>
            </a:r>
            <a:r>
              <a:rPr lang="fr-FR" sz="2800" b="1" i="0" dirty="0">
                <a:solidFill>
                  <a:srgbClr val="000000"/>
                </a:solidFill>
                <a:effectLst/>
                <a:latin typeface="Times New Roman" panose="02020603050405020304" pitchFamily="18" charset="0"/>
              </a:rPr>
              <a:t>séismes superficiels</a:t>
            </a:r>
            <a:r>
              <a:rPr lang="fr-FR" sz="2800" b="0" i="0" dirty="0">
                <a:solidFill>
                  <a:srgbClr val="000000"/>
                </a:solidFill>
                <a:effectLst/>
                <a:latin typeface="Times New Roman" panose="02020603050405020304" pitchFamily="18" charset="0"/>
              </a:rPr>
              <a:t> qui se produisent en faible profondeur, soit dans les premières dizaines de kilomètres, et qui se retrouvent autant aux frontières divergentes, c'est à dire le long des dorsales médio-océaniques qu'aux frontières convergentes au voisinage des fosses océaniques; les </a:t>
            </a:r>
            <a:r>
              <a:rPr lang="fr-FR" sz="2800" b="1" i="0" dirty="0">
                <a:solidFill>
                  <a:srgbClr val="000000"/>
                </a:solidFill>
                <a:effectLst/>
                <a:latin typeface="Times New Roman" panose="02020603050405020304" pitchFamily="18" charset="0"/>
              </a:rPr>
              <a:t>séismes intermédiaires</a:t>
            </a:r>
            <a:r>
              <a:rPr lang="fr-FR" sz="2800" b="0" i="0" dirty="0">
                <a:solidFill>
                  <a:srgbClr val="000000"/>
                </a:solidFill>
                <a:effectLst/>
                <a:latin typeface="Times New Roman" panose="02020603050405020304" pitchFamily="18" charset="0"/>
              </a:rPr>
              <a:t> qui se produisent entre quelques dizaines et quelques centaines de kilomètres de profondeur et se concentrent uniquement au voisinage des limites convergentes; les </a:t>
            </a:r>
            <a:r>
              <a:rPr lang="fr-FR" sz="2800" b="1" i="0" dirty="0">
                <a:solidFill>
                  <a:srgbClr val="000000"/>
                </a:solidFill>
                <a:effectLst/>
                <a:latin typeface="Times New Roman" panose="02020603050405020304" pitchFamily="18" charset="0"/>
              </a:rPr>
              <a:t>séismes profonds</a:t>
            </a:r>
            <a:r>
              <a:rPr lang="fr-FR" sz="2800" b="0" i="0" dirty="0">
                <a:solidFill>
                  <a:srgbClr val="000000"/>
                </a:solidFill>
                <a:effectLst/>
                <a:latin typeface="Times New Roman" panose="02020603050405020304" pitchFamily="18" charset="0"/>
              </a:rPr>
              <a:t> qui se produisent à des profondeurs pouvant atteindre les 700 km, soit en pratique la base de l'asthénosphère, et qui se trouvent exclusivement au voisinage de limites convergentes.</a:t>
            </a:r>
            <a:endParaRPr lang="fr-FR" sz="2800" dirty="0"/>
          </a:p>
        </p:txBody>
      </p:sp>
    </p:spTree>
    <p:extLst>
      <p:ext uri="{BB962C8B-B14F-4D97-AF65-F5344CB8AC3E}">
        <p14:creationId xmlns:p14="http://schemas.microsoft.com/office/powerpoint/2010/main" val="200817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209F86-9E88-9237-E47F-7BF74A15432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CFD6F6BC-5BCF-A73C-0BB3-67FE3DFE03AD}"/>
              </a:ext>
            </a:extLst>
          </p:cNvPr>
          <p:cNvSpPr>
            <a:spLocks noGrp="1"/>
          </p:cNvSpPr>
          <p:nvPr>
            <p:ph idx="1"/>
          </p:nvPr>
        </p:nvSpPr>
        <p:spPr>
          <a:xfrm>
            <a:off x="0" y="2194560"/>
            <a:ext cx="4343400" cy="4024125"/>
          </a:xfrm>
        </p:spPr>
        <p:txBody>
          <a:bodyPr>
            <a:normAutofit fontScale="92500"/>
          </a:bodyPr>
          <a:lstStyle/>
          <a:p>
            <a:pPr algn="l"/>
            <a:r>
              <a:rPr lang="fr-FR" sz="3200" b="0" i="0" dirty="0">
                <a:solidFill>
                  <a:srgbClr val="000000"/>
                </a:solidFill>
                <a:effectLst/>
                <a:latin typeface="Times New Roman" panose="02020603050405020304" pitchFamily="18" charset="0"/>
              </a:rPr>
              <a:t>A la </a:t>
            </a:r>
            <a:r>
              <a:rPr lang="fr-FR" sz="3200" b="1" i="0" dirty="0">
                <a:solidFill>
                  <a:srgbClr val="000000"/>
                </a:solidFill>
                <a:effectLst/>
                <a:latin typeface="Times New Roman" panose="02020603050405020304" pitchFamily="18" charset="0"/>
              </a:rPr>
              <a:t>convergence de plaques</a:t>
            </a:r>
            <a:r>
              <a:rPr lang="fr-FR" sz="3200" b="0" i="0" dirty="0">
                <a:solidFill>
                  <a:srgbClr val="000000"/>
                </a:solidFill>
                <a:effectLst/>
                <a:latin typeface="Times New Roman" panose="02020603050405020304" pitchFamily="18" charset="0"/>
              </a:rPr>
              <a:t>, les trois classes de séismes se distribuent selon un patron défini. Prenons comme exemple la zone de convergence Kouriles-Japon dans le nord-ouest du </a:t>
            </a:r>
            <a:r>
              <a:rPr lang="fr-FR" sz="3200" b="0" i="0" u="sng" dirty="0">
                <a:solidFill>
                  <a:srgbClr val="000000"/>
                </a:solidFill>
                <a:effectLst/>
                <a:latin typeface="Times New Roman" panose="02020603050405020304" pitchFamily="18" charset="0"/>
                <a:hlinkClick r:id="rId2"/>
              </a:rPr>
              <a:t>Pacifique</a:t>
            </a:r>
            <a:r>
              <a:rPr lang="fr-FR" sz="3200" b="0" i="0" dirty="0">
                <a:solidFill>
                  <a:srgbClr val="000000"/>
                </a:solidFill>
                <a:effectLst/>
                <a:latin typeface="Times New Roman" panose="02020603050405020304" pitchFamily="18" charset="0"/>
              </a:rPr>
              <a:t>.</a:t>
            </a:r>
            <a:br>
              <a:rPr lang="fr-FR" sz="3200" dirty="0"/>
            </a:br>
            <a:endParaRPr lang="fr-FR" sz="3200" dirty="0"/>
          </a:p>
        </p:txBody>
      </p:sp>
      <p:pic>
        <p:nvPicPr>
          <p:cNvPr id="4" name="Image 3">
            <a:extLst>
              <a:ext uri="{FF2B5EF4-FFF2-40B4-BE49-F238E27FC236}">
                <a16:creationId xmlns:a16="http://schemas.microsoft.com/office/drawing/2014/main" id="{4577E6AB-6EAE-6162-AFF9-7EA2C858CE3B}"/>
              </a:ext>
            </a:extLst>
          </p:cNvPr>
          <p:cNvPicPr>
            <a:picLocks noChangeAspect="1"/>
          </p:cNvPicPr>
          <p:nvPr/>
        </p:nvPicPr>
        <p:blipFill>
          <a:blip r:embed="rId3"/>
          <a:stretch>
            <a:fillRect/>
          </a:stretch>
        </p:blipFill>
        <p:spPr>
          <a:xfrm>
            <a:off x="4528185" y="0"/>
            <a:ext cx="7663815" cy="6858000"/>
          </a:xfrm>
          <a:prstGeom prst="rect">
            <a:avLst/>
          </a:prstGeom>
        </p:spPr>
      </p:pic>
    </p:spTree>
    <p:extLst>
      <p:ext uri="{BB962C8B-B14F-4D97-AF65-F5344CB8AC3E}">
        <p14:creationId xmlns:p14="http://schemas.microsoft.com/office/powerpoint/2010/main" val="3475299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FDF2AB1-B836-4CDE-B477-B804D1219BBD}"/>
              </a:ext>
            </a:extLst>
          </p:cNvPr>
          <p:cNvSpPr>
            <a:spLocks noGrp="1"/>
          </p:cNvSpPr>
          <p:nvPr>
            <p:ph type="title"/>
          </p:nvPr>
        </p:nvSpPr>
        <p:spPr/>
        <p:txBody>
          <a:bodyPr/>
          <a:lstStyle/>
          <a:p>
            <a:r>
              <a:rPr lang="fr-FR" dirty="0"/>
              <a:t>conclusion</a:t>
            </a:r>
          </a:p>
        </p:txBody>
      </p:sp>
      <p:sp>
        <p:nvSpPr>
          <p:cNvPr id="3" name="Espace réservé du contenu 2">
            <a:extLst>
              <a:ext uri="{FF2B5EF4-FFF2-40B4-BE49-F238E27FC236}">
                <a16:creationId xmlns:a16="http://schemas.microsoft.com/office/drawing/2014/main" id="{8851011F-478A-43C4-9059-756054AE9BE6}"/>
              </a:ext>
            </a:extLst>
          </p:cNvPr>
          <p:cNvSpPr>
            <a:spLocks noGrp="1"/>
          </p:cNvSpPr>
          <p:nvPr>
            <p:ph idx="1"/>
          </p:nvPr>
        </p:nvSpPr>
        <p:spPr/>
        <p:txBody>
          <a:bodyPr>
            <a:normAutofit/>
          </a:bodyPr>
          <a:lstStyle/>
          <a:p>
            <a:pPr marL="0" indent="0">
              <a:lnSpc>
                <a:spcPct val="150000"/>
              </a:lnSpc>
              <a:buNone/>
            </a:pPr>
            <a:r>
              <a:rPr lang="fr-FR" sz="2800" b="0" i="0" dirty="0">
                <a:solidFill>
                  <a:srgbClr val="000000"/>
                </a:solidFill>
                <a:effectLst/>
                <a:latin typeface="Times New Roman" panose="02020603050405020304" pitchFamily="18" charset="0"/>
              </a:rPr>
              <a:t>	La structure interne de la Terre, ainsi que l'état et la densité de la matière, ont été déduits de l'analyse du comportement des ondes sismiques. Les ondes P se propagent dans les solides, les liquides et les gaz, alors que les ondes S ne se propagent que dans les solides. On sait aussi que la vitesse de propagation des ondes sismiques est proportionnelle à la densité du matériel dans lequel elles se propagent.</a:t>
            </a:r>
            <a:endParaRPr lang="fr-FR" sz="2400" dirty="0"/>
          </a:p>
        </p:txBody>
      </p:sp>
    </p:spTree>
    <p:extLst>
      <p:ext uri="{BB962C8B-B14F-4D97-AF65-F5344CB8AC3E}">
        <p14:creationId xmlns:p14="http://schemas.microsoft.com/office/powerpoint/2010/main" val="2972079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es planètes du système solaire">
            <a:extLst>
              <a:ext uri="{FF2B5EF4-FFF2-40B4-BE49-F238E27FC236}">
                <a16:creationId xmlns:a16="http://schemas.microsoft.com/office/drawing/2014/main" id="{2A717E6D-ABE1-417A-9049-56A549BEF4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55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49F37CF4-6903-4AA5-9F28-E6ACEFAD783C}"/>
              </a:ext>
            </a:extLst>
          </p:cNvPr>
          <p:cNvPicPr>
            <a:picLocks noChangeAspect="1"/>
          </p:cNvPicPr>
          <p:nvPr/>
        </p:nvPicPr>
        <p:blipFill rotWithShape="1">
          <a:blip r:embed="rId2"/>
          <a:srcRect l="8673" t="28537" r="10558" b="19951"/>
          <a:stretch/>
        </p:blipFill>
        <p:spPr>
          <a:xfrm>
            <a:off x="0" y="998807"/>
            <a:ext cx="12230769" cy="5620043"/>
          </a:xfrm>
          <a:prstGeom prst="rect">
            <a:avLst/>
          </a:prstGeom>
        </p:spPr>
      </p:pic>
    </p:spTree>
    <p:extLst>
      <p:ext uri="{BB962C8B-B14F-4D97-AF65-F5344CB8AC3E}">
        <p14:creationId xmlns:p14="http://schemas.microsoft.com/office/powerpoint/2010/main" val="261273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2ECA6-B863-4B7A-BC9C-9212D0C0E0B8}"/>
              </a:ext>
            </a:extLst>
          </p:cNvPr>
          <p:cNvSpPr>
            <a:spLocks noGrp="1"/>
          </p:cNvSpPr>
          <p:nvPr>
            <p:ph type="title"/>
          </p:nvPr>
        </p:nvSpPr>
        <p:spPr>
          <a:xfrm>
            <a:off x="2065606" y="0"/>
            <a:ext cx="8610600" cy="1293028"/>
          </a:xfrm>
        </p:spPr>
        <p:txBody>
          <a:bodyPr/>
          <a:lstStyle/>
          <a:p>
            <a:r>
              <a:rPr lang="fr-FR" dirty="0"/>
              <a:t>introduction</a:t>
            </a:r>
          </a:p>
        </p:txBody>
      </p:sp>
      <p:sp>
        <p:nvSpPr>
          <p:cNvPr id="3" name="Espace réservé du contenu 2">
            <a:extLst>
              <a:ext uri="{FF2B5EF4-FFF2-40B4-BE49-F238E27FC236}">
                <a16:creationId xmlns:a16="http://schemas.microsoft.com/office/drawing/2014/main" id="{621C280E-8A74-4086-818B-017021FE6B29}"/>
              </a:ext>
            </a:extLst>
          </p:cNvPr>
          <p:cNvSpPr>
            <a:spLocks noGrp="1"/>
          </p:cNvSpPr>
          <p:nvPr>
            <p:ph idx="1"/>
          </p:nvPr>
        </p:nvSpPr>
        <p:spPr>
          <a:xfrm>
            <a:off x="960706" y="1416937"/>
            <a:ext cx="10820400" cy="4024125"/>
          </a:xfrm>
        </p:spPr>
        <p:txBody>
          <a:bodyPr/>
          <a:lstStyle/>
          <a:p>
            <a:r>
              <a:rPr lang="fr-FR" sz="2400" b="0" i="0" dirty="0">
                <a:solidFill>
                  <a:srgbClr val="202124"/>
                </a:solidFill>
                <a:effectLst/>
                <a:latin typeface="arial" panose="020B0604020202020204" pitchFamily="34" charset="0"/>
              </a:rPr>
              <a:t>La </a:t>
            </a:r>
            <a:r>
              <a:rPr lang="fr-FR" sz="2400" b="1" i="0" dirty="0">
                <a:solidFill>
                  <a:srgbClr val="202124"/>
                </a:solidFill>
                <a:effectLst/>
                <a:latin typeface="arial" panose="020B0604020202020204" pitchFamily="34" charset="0"/>
              </a:rPr>
              <a:t>Terre </a:t>
            </a:r>
            <a:r>
              <a:rPr lang="fr-FR" sz="2400" i="0" dirty="0">
                <a:solidFill>
                  <a:srgbClr val="202124"/>
                </a:solidFill>
                <a:effectLst/>
                <a:latin typeface="arial" panose="020B0604020202020204" pitchFamily="34" charset="0"/>
              </a:rPr>
              <a:t>est</a:t>
            </a:r>
            <a:r>
              <a:rPr lang="fr-FR" sz="2400" b="0" i="0" dirty="0">
                <a:solidFill>
                  <a:srgbClr val="202124"/>
                </a:solidFill>
                <a:effectLst/>
                <a:latin typeface="arial" panose="020B0604020202020204" pitchFamily="34" charset="0"/>
              </a:rPr>
              <a:t> la troisième planète par ordre d'éloignement au Soleil et la cinquième plus grande du Système solaire aussi bien par la masse que le diamètre. </a:t>
            </a:r>
          </a:p>
          <a:p>
            <a:r>
              <a:rPr lang="fr-FR" sz="2400" b="0" i="0" dirty="0">
                <a:solidFill>
                  <a:srgbClr val="202124"/>
                </a:solidFill>
                <a:effectLst/>
                <a:latin typeface="arial" panose="020B0604020202020204" pitchFamily="34" charset="0"/>
              </a:rPr>
              <a:t>Elle fait partie des quatre planètes telluriques existants dans le système solaire.</a:t>
            </a:r>
          </a:p>
          <a:p>
            <a:r>
              <a:rPr lang="fr-FR" sz="2400" b="0" i="0" dirty="0">
                <a:solidFill>
                  <a:srgbClr val="202124"/>
                </a:solidFill>
                <a:effectLst/>
                <a:latin typeface="arial" panose="020B0604020202020204" pitchFamily="34" charset="0"/>
              </a:rPr>
              <a:t>Les conditions physico-chimiques qui y règnent permettent l'existence d'eau liquide et d'une atmosphère compatible avec la vie. Ces </a:t>
            </a:r>
            <a:r>
              <a:rPr lang="fr-FR" sz="2400" b="1" i="0" dirty="0">
                <a:solidFill>
                  <a:srgbClr val="202124"/>
                </a:solidFill>
                <a:effectLst/>
                <a:latin typeface="arial" panose="020B0604020202020204" pitchFamily="34" charset="0"/>
              </a:rPr>
              <a:t>particularités sont</a:t>
            </a:r>
            <a:r>
              <a:rPr lang="fr-FR" sz="2400" b="0" i="0" dirty="0">
                <a:solidFill>
                  <a:srgbClr val="202124"/>
                </a:solidFill>
                <a:effectLst/>
                <a:latin typeface="arial" panose="020B0604020202020204" pitchFamily="34" charset="0"/>
              </a:rPr>
              <a:t> liées à la taille de la </a:t>
            </a:r>
            <a:r>
              <a:rPr lang="fr-FR" sz="2400" b="1" i="0" dirty="0">
                <a:solidFill>
                  <a:srgbClr val="202124"/>
                </a:solidFill>
                <a:effectLst/>
                <a:latin typeface="arial" panose="020B0604020202020204" pitchFamily="34" charset="0"/>
              </a:rPr>
              <a:t>Terre</a:t>
            </a:r>
            <a:r>
              <a:rPr lang="fr-FR" sz="2400" b="0" i="0" dirty="0">
                <a:solidFill>
                  <a:srgbClr val="202124"/>
                </a:solidFill>
                <a:effectLst/>
                <a:latin typeface="arial" panose="020B0604020202020204" pitchFamily="34" charset="0"/>
              </a:rPr>
              <a:t> et à sa position dans le système solaire.</a:t>
            </a:r>
          </a:p>
          <a:p>
            <a:endParaRPr lang="fr-FR" dirty="0"/>
          </a:p>
        </p:txBody>
      </p:sp>
    </p:spTree>
    <p:extLst>
      <p:ext uri="{BB962C8B-B14F-4D97-AF65-F5344CB8AC3E}">
        <p14:creationId xmlns:p14="http://schemas.microsoft.com/office/powerpoint/2010/main" val="4210847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F4C77-44C8-4796-8EBC-C25DC4649D3E}"/>
              </a:ext>
            </a:extLst>
          </p:cNvPr>
          <p:cNvSpPr>
            <a:spLocks noGrp="1"/>
          </p:cNvSpPr>
          <p:nvPr>
            <p:ph type="title"/>
          </p:nvPr>
        </p:nvSpPr>
        <p:spPr/>
        <p:txBody>
          <a:bodyPr/>
          <a:lstStyle/>
          <a:p>
            <a:r>
              <a:rPr lang="fr-FR" dirty="0"/>
              <a:t>Structure interne de la Terre</a:t>
            </a:r>
          </a:p>
        </p:txBody>
      </p:sp>
      <p:sp>
        <p:nvSpPr>
          <p:cNvPr id="3" name="Espace réservé du contenu 2">
            <a:extLst>
              <a:ext uri="{FF2B5EF4-FFF2-40B4-BE49-F238E27FC236}">
                <a16:creationId xmlns:a16="http://schemas.microsoft.com/office/drawing/2014/main" id="{D82B4CC8-535F-4A5B-944C-33A305536546}"/>
              </a:ext>
            </a:extLst>
          </p:cNvPr>
          <p:cNvSpPr>
            <a:spLocks noGrp="1"/>
          </p:cNvSpPr>
          <p:nvPr>
            <p:ph idx="1"/>
          </p:nvPr>
        </p:nvSpPr>
        <p:spPr/>
        <p:txBody>
          <a:bodyPr>
            <a:normAutofit/>
          </a:bodyPr>
          <a:lstStyle/>
          <a:p>
            <a:r>
              <a:rPr lang="fr-FR" sz="2800" dirty="0"/>
              <a:t>Comme résultat des études de la propagation des ondes sismiques au cours du siècle précédent, les géologues ont une meilleure connaissance et une vision assez claire de ce que les couches à l'intérieur de la Terre sont formées. </a:t>
            </a:r>
          </a:p>
          <a:p>
            <a:r>
              <a:rPr lang="fr-FR" sz="2800" dirty="0"/>
              <a:t>On peut essentiellement distinguer trois couches concentriques séparées par deux discontinuités majeures. </a:t>
            </a:r>
          </a:p>
          <a:p>
            <a:r>
              <a:rPr lang="fr-FR" sz="2800" dirty="0"/>
              <a:t>De l'intérieur vers l'extérieur on distingue : </a:t>
            </a:r>
            <a:r>
              <a:rPr lang="fr-FR" sz="2800" b="1" dirty="0"/>
              <a:t>Le noyau</a:t>
            </a:r>
            <a:r>
              <a:rPr lang="fr-FR" sz="2800" dirty="0"/>
              <a:t>, </a:t>
            </a:r>
            <a:r>
              <a:rPr lang="fr-FR" sz="2800" b="1" dirty="0"/>
              <a:t>le manteau </a:t>
            </a:r>
            <a:r>
              <a:rPr lang="fr-FR" sz="2800" dirty="0"/>
              <a:t>et </a:t>
            </a:r>
            <a:r>
              <a:rPr lang="fr-FR" sz="2800" b="1" dirty="0"/>
              <a:t>la croûte.</a:t>
            </a:r>
          </a:p>
        </p:txBody>
      </p:sp>
    </p:spTree>
    <p:extLst>
      <p:ext uri="{BB962C8B-B14F-4D97-AF65-F5344CB8AC3E}">
        <p14:creationId xmlns:p14="http://schemas.microsoft.com/office/powerpoint/2010/main" val="86223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2560A137-910D-40F2-B88B-3EA1D4A6C969}"/>
              </a:ext>
            </a:extLst>
          </p:cNvPr>
          <p:cNvPicPr>
            <a:picLocks noChangeAspect="1"/>
          </p:cNvPicPr>
          <p:nvPr/>
        </p:nvPicPr>
        <p:blipFill rotWithShape="1">
          <a:blip r:embed="rId2"/>
          <a:srcRect l="35395" t="26187" r="23684" b="18347"/>
          <a:stretch/>
        </p:blipFill>
        <p:spPr>
          <a:xfrm>
            <a:off x="2374231" y="0"/>
            <a:ext cx="8967537" cy="6833782"/>
          </a:xfrm>
          <a:prstGeom prst="rect">
            <a:avLst/>
          </a:prstGeom>
        </p:spPr>
      </p:pic>
      <p:sp>
        <p:nvSpPr>
          <p:cNvPr id="4" name="ZoneTexte 3">
            <a:extLst>
              <a:ext uri="{FF2B5EF4-FFF2-40B4-BE49-F238E27FC236}">
                <a16:creationId xmlns:a16="http://schemas.microsoft.com/office/drawing/2014/main" id="{F2716007-6DF3-4235-AD9D-64C07DB5B05A}"/>
              </a:ext>
            </a:extLst>
          </p:cNvPr>
          <p:cNvSpPr txBox="1"/>
          <p:nvPr/>
        </p:nvSpPr>
        <p:spPr>
          <a:xfrm>
            <a:off x="10523621" y="2839453"/>
            <a:ext cx="994611" cy="1042736"/>
          </a:xfrm>
          <a:prstGeom prst="rect">
            <a:avLst/>
          </a:prstGeom>
          <a:solidFill>
            <a:schemeClr val="bg1"/>
          </a:solidFill>
        </p:spPr>
        <p:txBody>
          <a:bodyPr wrap="square" rtlCol="0">
            <a:spAutoFit/>
          </a:bodyPr>
          <a:lstStyle/>
          <a:p>
            <a:endParaRPr lang="fr-FR" dirty="0"/>
          </a:p>
        </p:txBody>
      </p:sp>
    </p:spTree>
    <p:extLst>
      <p:ext uri="{BB962C8B-B14F-4D97-AF65-F5344CB8AC3E}">
        <p14:creationId xmlns:p14="http://schemas.microsoft.com/office/powerpoint/2010/main" val="1513062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80A8E9F-652B-47AE-9E2F-E3471C2579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52"/>
            <a:ext cx="6399139" cy="55919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71B4355-32F2-4786-A864-74B7006A5D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5058" y="815926"/>
            <a:ext cx="5756942" cy="6042074"/>
          </a:xfrm>
          <a:prstGeom prst="rect">
            <a:avLst/>
          </a:prstGeom>
          <a:noFill/>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CB4E6211-40C4-483D-B037-CA7E1134AFD2}"/>
              </a:ext>
            </a:extLst>
          </p:cNvPr>
          <p:cNvSpPr/>
          <p:nvPr/>
        </p:nvSpPr>
        <p:spPr>
          <a:xfrm>
            <a:off x="2982351" y="815926"/>
            <a:ext cx="731520" cy="63304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 droite rayée 4">
            <a:extLst>
              <a:ext uri="{FF2B5EF4-FFF2-40B4-BE49-F238E27FC236}">
                <a16:creationId xmlns:a16="http://schemas.microsoft.com/office/drawing/2014/main" id="{B534FF42-E8C6-4D24-AC35-13C2390BFBB4}"/>
              </a:ext>
            </a:extLst>
          </p:cNvPr>
          <p:cNvSpPr/>
          <p:nvPr/>
        </p:nvSpPr>
        <p:spPr>
          <a:xfrm>
            <a:off x="6017716" y="4332851"/>
            <a:ext cx="1460810" cy="81240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 en arc 8">
            <a:extLst>
              <a:ext uri="{FF2B5EF4-FFF2-40B4-BE49-F238E27FC236}">
                <a16:creationId xmlns:a16="http://schemas.microsoft.com/office/drawing/2014/main" id="{1B777319-96C0-4062-8E07-EE7327B7B886}"/>
              </a:ext>
            </a:extLst>
          </p:cNvPr>
          <p:cNvCxnSpPr>
            <a:cxnSpLocks/>
          </p:cNvCxnSpPr>
          <p:nvPr/>
        </p:nvCxnSpPr>
        <p:spPr>
          <a:xfrm rot="16200000" flipH="1">
            <a:off x="3806160" y="1995857"/>
            <a:ext cx="2753750" cy="2504049"/>
          </a:xfrm>
          <a:prstGeom prst="curvedConnector3">
            <a:avLst>
              <a:gd name="adj1" fmla="val 50000"/>
            </a:avLst>
          </a:prstGeom>
          <a:ln w="76200">
            <a:tailEnd type="triangle"/>
          </a:ln>
        </p:spPr>
        <p:style>
          <a:lnRef idx="3">
            <a:schemeClr val="accent1"/>
          </a:lnRef>
          <a:fillRef idx="0">
            <a:schemeClr val="accent1"/>
          </a:fillRef>
          <a:effectRef idx="2">
            <a:schemeClr val="accent1"/>
          </a:effectRef>
          <a:fontRef idx="minor">
            <a:schemeClr val="tx1"/>
          </a:fontRef>
        </p:style>
      </p:cxnSp>
      <p:sp>
        <p:nvSpPr>
          <p:cNvPr id="16" name="Accolade fermante 15">
            <a:extLst>
              <a:ext uri="{FF2B5EF4-FFF2-40B4-BE49-F238E27FC236}">
                <a16:creationId xmlns:a16="http://schemas.microsoft.com/office/drawing/2014/main" id="{E27C364B-93DB-405A-A04F-30E1B2CF1714}"/>
              </a:ext>
            </a:extLst>
          </p:cNvPr>
          <p:cNvSpPr/>
          <p:nvPr/>
        </p:nvSpPr>
        <p:spPr>
          <a:xfrm rot="5400000">
            <a:off x="3873372" y="4477042"/>
            <a:ext cx="358726" cy="2869812"/>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19" name="Accolade fermante 18">
            <a:extLst>
              <a:ext uri="{FF2B5EF4-FFF2-40B4-BE49-F238E27FC236}">
                <a16:creationId xmlns:a16="http://schemas.microsoft.com/office/drawing/2014/main" id="{2C8DA426-01DA-4F31-9A77-F50580FC8CAA}"/>
              </a:ext>
            </a:extLst>
          </p:cNvPr>
          <p:cNvSpPr/>
          <p:nvPr/>
        </p:nvSpPr>
        <p:spPr>
          <a:xfrm rot="5400000">
            <a:off x="1285387" y="4846076"/>
            <a:ext cx="358726" cy="2131744"/>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a:p>
        </p:txBody>
      </p:sp>
      <p:sp>
        <p:nvSpPr>
          <p:cNvPr id="20" name="Accolade fermante 19">
            <a:extLst>
              <a:ext uri="{FF2B5EF4-FFF2-40B4-BE49-F238E27FC236}">
                <a16:creationId xmlns:a16="http://schemas.microsoft.com/office/drawing/2014/main" id="{3DA120E4-22A5-4873-A73C-50FCBDBDC6A3}"/>
              </a:ext>
            </a:extLst>
          </p:cNvPr>
          <p:cNvSpPr/>
          <p:nvPr/>
        </p:nvSpPr>
        <p:spPr>
          <a:xfrm rot="5400000">
            <a:off x="33914" y="5744308"/>
            <a:ext cx="358726" cy="335281"/>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AD05FEA-38F4-430F-8112-E242BE72DEE7}"/>
              </a:ext>
            </a:extLst>
          </p:cNvPr>
          <p:cNvSpPr/>
          <p:nvPr/>
        </p:nvSpPr>
        <p:spPr>
          <a:xfrm>
            <a:off x="4206240" y="5602460"/>
            <a:ext cx="1181686" cy="249700"/>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Solide</a:t>
            </a:r>
          </a:p>
        </p:txBody>
      </p:sp>
      <p:sp>
        <p:nvSpPr>
          <p:cNvPr id="23" name="Rectangle 22">
            <a:extLst>
              <a:ext uri="{FF2B5EF4-FFF2-40B4-BE49-F238E27FC236}">
                <a16:creationId xmlns:a16="http://schemas.microsoft.com/office/drawing/2014/main" id="{29CCC145-1516-431A-8D48-A38BFC3AD62F}"/>
              </a:ext>
            </a:extLst>
          </p:cNvPr>
          <p:cNvSpPr/>
          <p:nvPr/>
        </p:nvSpPr>
        <p:spPr>
          <a:xfrm>
            <a:off x="2825915" y="5602461"/>
            <a:ext cx="1181686" cy="249700"/>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Liquide</a:t>
            </a:r>
          </a:p>
        </p:txBody>
      </p:sp>
      <p:sp>
        <p:nvSpPr>
          <p:cNvPr id="24" name="Rectangle 23">
            <a:extLst>
              <a:ext uri="{FF2B5EF4-FFF2-40B4-BE49-F238E27FC236}">
                <a16:creationId xmlns:a16="http://schemas.microsoft.com/office/drawing/2014/main" id="{EFEDF4D0-FA2C-432C-8CB7-91EA59DE7F80}"/>
              </a:ext>
            </a:extLst>
          </p:cNvPr>
          <p:cNvSpPr/>
          <p:nvPr/>
        </p:nvSpPr>
        <p:spPr>
          <a:xfrm>
            <a:off x="439555" y="5593528"/>
            <a:ext cx="1181686" cy="249700"/>
          </a:xfrm>
          <a:prstGeom prst="rect">
            <a:avLst/>
          </a:prstGeom>
          <a:solidFill>
            <a:srgbClr val="FEC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Plastique</a:t>
            </a:r>
          </a:p>
        </p:txBody>
      </p:sp>
      <p:sp>
        <p:nvSpPr>
          <p:cNvPr id="25" name="Rectangle 24">
            <a:extLst>
              <a:ext uri="{FF2B5EF4-FFF2-40B4-BE49-F238E27FC236}">
                <a16:creationId xmlns:a16="http://schemas.microsoft.com/office/drawing/2014/main" id="{06613906-48FB-4137-9E19-647CBA01206D}"/>
              </a:ext>
            </a:extLst>
          </p:cNvPr>
          <p:cNvSpPr/>
          <p:nvPr/>
        </p:nvSpPr>
        <p:spPr>
          <a:xfrm>
            <a:off x="1614823" y="5593528"/>
            <a:ext cx="871660" cy="249700"/>
          </a:xfrm>
          <a:prstGeom prst="rect">
            <a:avLst/>
          </a:prstGeom>
          <a:solidFill>
            <a:srgbClr val="CB99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Solide</a:t>
            </a:r>
          </a:p>
        </p:txBody>
      </p:sp>
      <p:sp>
        <p:nvSpPr>
          <p:cNvPr id="18" name="ZoneTexte 17">
            <a:extLst>
              <a:ext uri="{FF2B5EF4-FFF2-40B4-BE49-F238E27FC236}">
                <a16:creationId xmlns:a16="http://schemas.microsoft.com/office/drawing/2014/main" id="{81DC8943-58E8-422C-B9AA-FDEEBC9D238E}"/>
              </a:ext>
            </a:extLst>
          </p:cNvPr>
          <p:cNvSpPr txBox="1"/>
          <p:nvPr/>
        </p:nvSpPr>
        <p:spPr>
          <a:xfrm>
            <a:off x="3651806" y="6203797"/>
            <a:ext cx="801858" cy="369332"/>
          </a:xfrm>
          <a:prstGeom prst="rect">
            <a:avLst/>
          </a:prstGeom>
          <a:noFill/>
        </p:spPr>
        <p:txBody>
          <a:bodyPr wrap="square" rtlCol="0">
            <a:spAutoFit/>
          </a:bodyPr>
          <a:lstStyle/>
          <a:p>
            <a:r>
              <a:rPr lang="fr-FR" b="1" dirty="0"/>
              <a:t>17%</a:t>
            </a:r>
          </a:p>
        </p:txBody>
      </p:sp>
      <p:sp>
        <p:nvSpPr>
          <p:cNvPr id="27" name="ZoneTexte 26">
            <a:extLst>
              <a:ext uri="{FF2B5EF4-FFF2-40B4-BE49-F238E27FC236}">
                <a16:creationId xmlns:a16="http://schemas.microsoft.com/office/drawing/2014/main" id="{B31AF8C0-60FD-42DB-BB3A-83A9A1476393}"/>
              </a:ext>
            </a:extLst>
          </p:cNvPr>
          <p:cNvSpPr txBox="1"/>
          <p:nvPr/>
        </p:nvSpPr>
        <p:spPr>
          <a:xfrm>
            <a:off x="1298659" y="6168626"/>
            <a:ext cx="801858" cy="369332"/>
          </a:xfrm>
          <a:prstGeom prst="rect">
            <a:avLst/>
          </a:prstGeom>
          <a:noFill/>
        </p:spPr>
        <p:txBody>
          <a:bodyPr wrap="square" rtlCol="0">
            <a:spAutoFit/>
          </a:bodyPr>
          <a:lstStyle/>
          <a:p>
            <a:r>
              <a:rPr lang="fr-FR" b="1" dirty="0"/>
              <a:t>81%</a:t>
            </a:r>
          </a:p>
        </p:txBody>
      </p:sp>
      <p:sp>
        <p:nvSpPr>
          <p:cNvPr id="28" name="ZoneTexte 27">
            <a:extLst>
              <a:ext uri="{FF2B5EF4-FFF2-40B4-BE49-F238E27FC236}">
                <a16:creationId xmlns:a16="http://schemas.microsoft.com/office/drawing/2014/main" id="{238574BD-BEF4-4430-A672-41847F3F0008}"/>
              </a:ext>
            </a:extLst>
          </p:cNvPr>
          <p:cNvSpPr txBox="1"/>
          <p:nvPr/>
        </p:nvSpPr>
        <p:spPr>
          <a:xfrm>
            <a:off x="23093" y="6143952"/>
            <a:ext cx="801858" cy="369332"/>
          </a:xfrm>
          <a:prstGeom prst="rect">
            <a:avLst/>
          </a:prstGeom>
          <a:noFill/>
        </p:spPr>
        <p:txBody>
          <a:bodyPr wrap="square" rtlCol="0">
            <a:spAutoFit/>
          </a:bodyPr>
          <a:lstStyle/>
          <a:p>
            <a:r>
              <a:rPr lang="fr-FR" b="1" dirty="0"/>
              <a:t>2%</a:t>
            </a:r>
          </a:p>
        </p:txBody>
      </p:sp>
      <p:sp>
        <p:nvSpPr>
          <p:cNvPr id="29" name="Rectangle 28">
            <a:extLst>
              <a:ext uri="{FF2B5EF4-FFF2-40B4-BE49-F238E27FC236}">
                <a16:creationId xmlns:a16="http://schemas.microsoft.com/office/drawing/2014/main" id="{76B454D8-7B84-4046-B21A-230A0EE4D996}"/>
              </a:ext>
            </a:extLst>
          </p:cNvPr>
          <p:cNvSpPr/>
          <p:nvPr/>
        </p:nvSpPr>
        <p:spPr>
          <a:xfrm>
            <a:off x="-104934" y="5602460"/>
            <a:ext cx="500350" cy="240768"/>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b="1" dirty="0">
                <a:solidFill>
                  <a:schemeClr val="tx1"/>
                </a:solidFill>
              </a:rPr>
              <a:t>Solide</a:t>
            </a:r>
          </a:p>
        </p:txBody>
      </p:sp>
    </p:spTree>
    <p:extLst>
      <p:ext uri="{BB962C8B-B14F-4D97-AF65-F5344CB8AC3E}">
        <p14:creationId xmlns:p14="http://schemas.microsoft.com/office/powerpoint/2010/main" val="398271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43834071-907F-4530-A085-0675E7B1EBDA}"/>
              </a:ext>
            </a:extLst>
          </p:cNvPr>
          <p:cNvSpPr txBox="1"/>
          <p:nvPr/>
        </p:nvSpPr>
        <p:spPr>
          <a:xfrm>
            <a:off x="6316394" y="476750"/>
            <a:ext cx="5692726" cy="6001643"/>
          </a:xfrm>
          <a:prstGeom prst="rect">
            <a:avLst/>
          </a:prstGeom>
          <a:noFill/>
        </p:spPr>
        <p:txBody>
          <a:bodyPr wrap="square" rtlCol="0">
            <a:spAutoFit/>
          </a:bodyPr>
          <a:lstStyle/>
          <a:p>
            <a:pPr algn="l"/>
            <a:r>
              <a:rPr lang="fr-FR" sz="2400" b="0" i="0" dirty="0">
                <a:solidFill>
                  <a:srgbClr val="000000"/>
                </a:solidFill>
                <a:effectLst/>
                <a:latin typeface="Times New Roman" panose="02020603050405020304" pitchFamily="18" charset="0"/>
              </a:rPr>
              <a:t>La couche plastique du manteau supérieur est appelée asthénosphère, alors qu'ensemble, les deux couches solides qui la surmontent, soit la couche solide de la partie supérieure du manteau supérieur et la croûte terrestre, forment la lithosphère. </a:t>
            </a:r>
          </a:p>
          <a:p>
            <a:pPr algn="l"/>
            <a:r>
              <a:rPr lang="fr-FR" sz="2400" b="0" i="0" dirty="0">
                <a:solidFill>
                  <a:srgbClr val="000000"/>
                </a:solidFill>
                <a:effectLst/>
                <a:latin typeface="Times New Roman" panose="02020603050405020304" pitchFamily="18" charset="0"/>
              </a:rPr>
              <a:t>On reconnaît deux types de croûte terrestre: </a:t>
            </a:r>
          </a:p>
          <a:p>
            <a:pPr algn="l"/>
            <a:r>
              <a:rPr lang="fr-FR" sz="2400" b="0" i="0" dirty="0">
                <a:solidFill>
                  <a:srgbClr val="000000"/>
                </a:solidFill>
                <a:effectLst/>
                <a:latin typeface="Times New Roman" panose="02020603050405020304" pitchFamily="18" charset="0"/>
              </a:rPr>
              <a:t>La croûte océanique, qui (en gros) se situe sous les océans, qui est formée de roches basaltiques de densité 3,2 et qu'on nomme aussi SIMA (silicium-magnésium); </a:t>
            </a:r>
          </a:p>
          <a:p>
            <a:pPr algn="l"/>
            <a:r>
              <a:rPr lang="fr-FR" sz="2400" b="0" i="0" dirty="0">
                <a:solidFill>
                  <a:srgbClr val="000000"/>
                </a:solidFill>
                <a:effectLst/>
                <a:latin typeface="Times New Roman" panose="02020603050405020304" pitchFamily="18" charset="0"/>
              </a:rPr>
              <a:t>La croûte continentale, qui se situe au niveau des continents, et est plus épaisse à cause de sa plus faible densité (roches granitiques à intermédiaires de densité 2,7 à 3) et qu'on nomme SIAL (silicium-aluminium). </a:t>
            </a:r>
            <a:endParaRPr lang="fr-FR" dirty="0"/>
          </a:p>
        </p:txBody>
      </p:sp>
      <p:pic>
        <p:nvPicPr>
          <p:cNvPr id="4098" name="Picture 2">
            <a:extLst>
              <a:ext uri="{FF2B5EF4-FFF2-40B4-BE49-F238E27FC236}">
                <a16:creationId xmlns:a16="http://schemas.microsoft.com/office/drawing/2014/main" id="{D2B52A0C-29D9-4E76-B73A-35CC16A71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608118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4086469"/>
      </p:ext>
    </p:extLst>
  </p:cSld>
  <p:clrMapOvr>
    <a:masterClrMapping/>
  </p:clrMapOvr>
</p:sld>
</file>

<file path=ppt/theme/theme1.xml><?xml version="1.0" encoding="utf-8"?>
<a:theme xmlns:a="http://schemas.openxmlformats.org/drawingml/2006/main" name="Traînée de condensation">
  <a:themeElements>
    <a:clrScheme name="Traînée de condensation">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Traînée de condensatio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înée de condensatio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TM04033937[[fn=Traînée de condensation]]</Template>
  <TotalTime>657</TotalTime>
  <Words>1560</Words>
  <Application>Microsoft Office PowerPoint</Application>
  <PresentationFormat>Grand écran</PresentationFormat>
  <Paragraphs>63</Paragraphs>
  <Slides>22</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22</vt:i4>
      </vt:variant>
    </vt:vector>
  </HeadingPairs>
  <TitlesOfParts>
    <vt:vector size="30" baseType="lpstr">
      <vt:lpstr>Arial</vt:lpstr>
      <vt:lpstr>Arial</vt:lpstr>
      <vt:lpstr>Calibri</vt:lpstr>
      <vt:lpstr>Century Gothic</vt:lpstr>
      <vt:lpstr>Halcom</vt:lpstr>
      <vt:lpstr>system-ui</vt:lpstr>
      <vt:lpstr>Times New Roman</vt:lpstr>
      <vt:lpstr>Traînée de condensation</vt:lpstr>
      <vt:lpstr>Structure interne du globe</vt:lpstr>
      <vt:lpstr>Plan du cours</vt:lpstr>
      <vt:lpstr>Présentation PowerPoint</vt:lpstr>
      <vt:lpstr>Présentation PowerPoint</vt:lpstr>
      <vt:lpstr>introduction</vt:lpstr>
      <vt:lpstr>Structure interne de la Terre</vt:lpstr>
      <vt:lpstr>Présentation PowerPoint</vt:lpstr>
      <vt:lpstr>Présentation PowerPoint</vt:lpstr>
      <vt:lpstr>Présentation PowerPoint</vt:lpstr>
      <vt:lpstr>Les séismes</vt:lpstr>
      <vt:lpstr>Présentation PowerPoint</vt:lpstr>
      <vt:lpstr>Les ondes sismiques de volume </vt:lpstr>
      <vt:lpstr>Les ondes sismiques de surface </vt:lpstr>
      <vt:lpstr>Présentation PowerPoint</vt:lpstr>
      <vt:lpstr>Mesure d'un tremblement de terre</vt:lpstr>
      <vt:lpstr>Présentation PowerPoint</vt:lpstr>
      <vt:lpstr>Présentation PowerPoint</vt:lpstr>
      <vt:lpstr>Présentation PowerPoint</vt:lpstr>
      <vt:lpstr>Présentation PowerPoint</vt:lpstr>
      <vt:lpstr>Les tremblements de terre et la tectonique des plaques.</vt:lpstr>
      <vt:lpstr>Présentation PowerPoint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interne du globe terrestre</dc:title>
  <dc:creator>GEO</dc:creator>
  <cp:lastModifiedBy>Benzian Fazilet</cp:lastModifiedBy>
  <cp:revision>15</cp:revision>
  <dcterms:created xsi:type="dcterms:W3CDTF">2020-11-22T12:44:24Z</dcterms:created>
  <dcterms:modified xsi:type="dcterms:W3CDTF">2022-09-28T05:30:58Z</dcterms:modified>
</cp:coreProperties>
</file>