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122DAFE-0F5B-4A5F-813C-BC2868727271}" type="datetimeFigureOut">
              <a:rPr lang="fr-FR" smtClean="0"/>
              <a:pPr/>
              <a:t>21/05/2021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FA392C-5B7A-4FB7-A9A5-0BEAC934A4E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22DAFE-0F5B-4A5F-813C-BC2868727271}" type="datetimeFigureOut">
              <a:rPr lang="fr-FR" smtClean="0"/>
              <a:pPr/>
              <a:t>21/05/2021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FA392C-5B7A-4FB7-A9A5-0BEAC934A4E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4554"/>
            <a:ext cx="5600712" cy="2214578"/>
          </a:xfrm>
        </p:spPr>
        <p:txBody>
          <a:bodyPr>
            <a:normAutofit/>
          </a:bodyPr>
          <a:lstStyle/>
          <a:p>
            <a:r>
              <a:rPr lang="fr-FR" sz="2400" dirty="0" smtClean="0"/>
              <a:t/>
            </a:r>
            <a:br>
              <a:rPr lang="fr-FR" sz="2400" dirty="0" smtClean="0"/>
            </a:br>
            <a:endParaRPr lang="fr-FR" sz="2400" dirty="0"/>
          </a:p>
        </p:txBody>
      </p:sp>
      <p:sp>
        <p:nvSpPr>
          <p:cNvPr id="3" name="Sous-titre 2"/>
          <p:cNvSpPr>
            <a:spLocks noGrp="1"/>
          </p:cNvSpPr>
          <p:nvPr>
            <p:ph type="subTitle" idx="1"/>
          </p:nvPr>
        </p:nvSpPr>
        <p:spPr>
          <a:xfrm>
            <a:off x="1071538" y="2214554"/>
            <a:ext cx="6472238" cy="3714776"/>
          </a:xfrm>
        </p:spPr>
        <p:txBody>
          <a:bodyPr>
            <a:noAutofit/>
          </a:bodyPr>
          <a:lstStyle/>
          <a:p>
            <a:pPr rtl="1"/>
            <a:endParaRPr lang="fr-FR" sz="2400" dirty="0">
              <a:latin typeface="Simplified Arabic" pitchFamily="18" charset="-78"/>
              <a:cs typeface="Simplified Arabic" pitchFamily="18" charset="-78"/>
            </a:endParaRPr>
          </a:p>
          <a:p>
            <a:endParaRPr lang="fr-FR" sz="2400" dirty="0">
              <a:latin typeface="Simplified Arabic" pitchFamily="18" charset="-78"/>
              <a:cs typeface="Simplified Arabic" pitchFamily="18" charset="-78"/>
            </a:endParaRPr>
          </a:p>
        </p:txBody>
      </p:sp>
      <p:sp>
        <p:nvSpPr>
          <p:cNvPr id="4" name="Ellipse 3"/>
          <p:cNvSpPr/>
          <p:nvPr/>
        </p:nvSpPr>
        <p:spPr>
          <a:xfrm>
            <a:off x="1857356" y="428604"/>
            <a:ext cx="4929222" cy="42148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latin typeface="Simplified Arabic" pitchFamily="18" charset="-78"/>
                <a:cs typeface="Simplified Arabic" pitchFamily="18" charset="-78"/>
              </a:rPr>
              <a:t>محاضرات مقدمة في مقياس:</a:t>
            </a:r>
          </a:p>
          <a:p>
            <a:pPr algn="ctr"/>
            <a:r>
              <a:rPr lang="ar-DZ" sz="2400" b="1" dirty="0" smtClean="0">
                <a:latin typeface="Simplified Arabic" pitchFamily="18" charset="-78"/>
                <a:cs typeface="Simplified Arabic" pitchFamily="18" charset="-78"/>
              </a:rPr>
              <a:t>إدارة التنمية المحلية</a:t>
            </a:r>
          </a:p>
          <a:p>
            <a:pPr algn="ctr"/>
            <a:r>
              <a:rPr lang="ar-DZ" sz="2400" b="1" dirty="0" smtClean="0">
                <a:latin typeface="Simplified Arabic" pitchFamily="18" charset="-78"/>
                <a:cs typeface="Simplified Arabic" pitchFamily="18" charset="-78"/>
              </a:rPr>
              <a:t>لطلبة السنة الثالثة علوم سياسية</a:t>
            </a:r>
          </a:p>
          <a:p>
            <a:pPr algn="ctr"/>
            <a:endParaRPr lang="ar-DZ" sz="2400" b="1" dirty="0" smtClean="0">
              <a:latin typeface="Simplified Arabic" pitchFamily="18" charset="-78"/>
              <a:cs typeface="Simplified Arabic" pitchFamily="18" charset="-78"/>
            </a:endParaRPr>
          </a:p>
          <a:p>
            <a:pPr algn="ctr"/>
            <a:r>
              <a:rPr lang="ar-DZ" sz="2400" b="1" dirty="0" smtClean="0">
                <a:latin typeface="Simplified Arabic" pitchFamily="18" charset="-78"/>
                <a:cs typeface="Simplified Arabic" pitchFamily="18" charset="-78"/>
              </a:rPr>
              <a:t>خصص: تنظيم إداري وسياسي</a:t>
            </a:r>
          </a:p>
          <a:p>
            <a:pPr algn="ctr"/>
            <a:r>
              <a:rPr lang="ar-DZ" sz="2400" b="1" dirty="0" smtClean="0">
                <a:latin typeface="Simplified Arabic" pitchFamily="18" charset="-78"/>
                <a:cs typeface="Simplified Arabic" pitchFamily="18" charset="-78"/>
              </a:rPr>
              <a:t>إعداد:</a:t>
            </a:r>
          </a:p>
          <a:p>
            <a:pPr algn="ctr"/>
            <a:r>
              <a:rPr lang="ar-DZ" sz="2400" b="1" dirty="0" smtClean="0">
                <a:latin typeface="Simplified Arabic" pitchFamily="18" charset="-78"/>
                <a:cs typeface="Simplified Arabic" pitchFamily="18" charset="-78"/>
              </a:rPr>
              <a:t>أ.د. بومدين </a:t>
            </a:r>
            <a:r>
              <a:rPr lang="ar-DZ" sz="2400" b="1" dirty="0" err="1" smtClean="0">
                <a:latin typeface="Simplified Arabic" pitchFamily="18" charset="-78"/>
                <a:cs typeface="Simplified Arabic" pitchFamily="18" charset="-78"/>
              </a:rPr>
              <a:t>طاشمة</a:t>
            </a:r>
            <a:endParaRPr lang="ar-DZ" sz="2400" b="1" dirty="0" smtClean="0">
              <a:latin typeface="Simplified Arabic" pitchFamily="18" charset="-78"/>
              <a:cs typeface="Simplified Arabic" pitchFamily="18" charset="-78"/>
            </a:endParaRPr>
          </a:p>
          <a:p>
            <a:pPr algn="ctr"/>
            <a:r>
              <a:rPr lang="ar-DZ" sz="2400" b="1" dirty="0" smtClean="0">
                <a:latin typeface="Simplified Arabic" pitchFamily="18" charset="-78"/>
                <a:cs typeface="Simplified Arabic" pitchFamily="18" charset="-78"/>
              </a:rPr>
              <a:t>ـــــــــــــــــــــــــــــــــــــــــــــــــــــــــ</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gn="ctr" rtl="1">
              <a:buNone/>
            </a:pPr>
            <a:endParaRPr lang="ar-DZ" sz="2400" dirty="0" smtClean="0">
              <a:latin typeface="Simplified Arabic" pitchFamily="18" charset="-78"/>
              <a:cs typeface="Simplified Arabic" pitchFamily="18" charset="-78"/>
            </a:endParaRPr>
          </a:p>
          <a:p>
            <a:pPr algn="ctr" rtl="1">
              <a:buNone/>
            </a:pPr>
            <a:endParaRPr lang="ar-DZ" sz="2400" dirty="0" smtClean="0">
              <a:latin typeface="Simplified Arabic" pitchFamily="18" charset="-78"/>
              <a:cs typeface="Simplified Arabic" pitchFamily="18" charset="-78"/>
            </a:endParaRPr>
          </a:p>
          <a:p>
            <a:pPr algn="ctr" rtl="1">
              <a:buNone/>
            </a:pPr>
            <a:endParaRPr lang="ar-DZ" sz="2400" dirty="0" smtClean="0">
              <a:latin typeface="Simplified Arabic" pitchFamily="18" charset="-78"/>
              <a:cs typeface="Simplified Arabic" pitchFamily="18" charset="-78"/>
            </a:endParaRPr>
          </a:p>
          <a:p>
            <a:pPr algn="ctr" rtl="1">
              <a:buNone/>
            </a:pPr>
            <a:endParaRPr lang="ar-DZ" sz="2400" dirty="0" smtClean="0">
              <a:latin typeface="Simplified Arabic" pitchFamily="18" charset="-78"/>
              <a:cs typeface="Simplified Arabic" pitchFamily="18" charset="-78"/>
            </a:endParaRPr>
          </a:p>
          <a:p>
            <a:pPr algn="ctr" rtl="1">
              <a:buNone/>
            </a:pPr>
            <a:endParaRPr lang="ar-DZ" sz="2400" dirty="0" smtClean="0">
              <a:latin typeface="Simplified Arabic" pitchFamily="18" charset="-78"/>
              <a:cs typeface="Simplified Arabic" pitchFamily="18" charset="-78"/>
            </a:endParaRPr>
          </a:p>
          <a:p>
            <a:pPr algn="ctr" rtl="1">
              <a:buNone/>
            </a:pPr>
            <a:endParaRPr lang="fr-FR" sz="2400" dirty="0">
              <a:latin typeface="Simplified Arabic" pitchFamily="18" charset="-78"/>
              <a:cs typeface="Simplified Arabic" pitchFamily="18" charset="-78"/>
            </a:endParaRPr>
          </a:p>
        </p:txBody>
      </p:sp>
      <p:sp>
        <p:nvSpPr>
          <p:cNvPr id="4" name="Rectangle 3"/>
          <p:cNvSpPr/>
          <p:nvPr/>
        </p:nvSpPr>
        <p:spPr>
          <a:xfrm>
            <a:off x="857224" y="1071546"/>
            <a:ext cx="7643866" cy="3416320"/>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just" rtl="1"/>
            <a:r>
              <a:rPr lang="ar-DZ" dirty="0" smtClean="0">
                <a:latin typeface="Simplified Arabic" pitchFamily="18" charset="-78"/>
                <a:cs typeface="Simplified Arabic" pitchFamily="18" charset="-78"/>
              </a:rPr>
              <a:t>   </a:t>
            </a:r>
          </a:p>
          <a:p>
            <a:pPr algn="ctr" rtl="1"/>
            <a:r>
              <a:rPr lang="ar-DZ" dirty="0" smtClean="0">
                <a:latin typeface="Simplified Arabic" pitchFamily="18" charset="-78"/>
                <a:cs typeface="Simplified Arabic" pitchFamily="18" charset="-78"/>
              </a:rPr>
              <a:t>    </a:t>
            </a:r>
            <a:r>
              <a:rPr lang="ar-DZ" b="1" dirty="0" smtClean="0">
                <a:latin typeface="Simplified Arabic" pitchFamily="18" charset="-78"/>
                <a:cs typeface="Simplified Arabic" pitchFamily="18" charset="-78"/>
              </a:rPr>
              <a:t>مقدمة عامة:</a:t>
            </a:r>
          </a:p>
          <a:p>
            <a:pPr algn="ctr" rtl="1"/>
            <a:endParaRPr lang="ar-DZ" b="1" dirty="0" smtClean="0">
              <a:latin typeface="Simplified Arabic" pitchFamily="18" charset="-78"/>
              <a:cs typeface="Simplified Arabic" pitchFamily="18" charset="-78"/>
            </a:endParaRPr>
          </a:p>
          <a:p>
            <a:pPr algn="just" rtl="1"/>
            <a:r>
              <a:rPr lang="ar-DZ" dirty="0" smtClean="0">
                <a:latin typeface="Simplified Arabic" pitchFamily="18" charset="-78"/>
                <a:cs typeface="Simplified Arabic" pitchFamily="18" charset="-78"/>
              </a:rPr>
              <a:t>     عرف نظام الإدارة المحلية منذ زمن بعيد، غير أنه لم يأخذ شكله القانوني وسمته النظامي إلا بعد قيام الدولة الوطنية الحديثة، ذلك أن الدولة الحديثة ازدادت أعباؤها تجاه المواطنين، مما جعل نقل أو تفويض بعض هذه الأعباء إلى وحدات محلية أمرا لا </a:t>
            </a:r>
            <a:r>
              <a:rPr lang="ar-DZ" dirty="0" err="1" smtClean="0">
                <a:latin typeface="Simplified Arabic" pitchFamily="18" charset="-78"/>
                <a:cs typeface="Simplified Arabic" pitchFamily="18" charset="-78"/>
              </a:rPr>
              <a:t>محيد</a:t>
            </a:r>
            <a:r>
              <a:rPr lang="ar-DZ" dirty="0" smtClean="0">
                <a:latin typeface="Simplified Arabic" pitchFamily="18" charset="-78"/>
                <a:cs typeface="Simplified Arabic" pitchFamily="18" charset="-78"/>
              </a:rPr>
              <a:t> عنه.</a:t>
            </a:r>
          </a:p>
          <a:p>
            <a:pPr algn="just" rtl="1"/>
            <a:endParaRPr lang="fr-FR" dirty="0" smtClean="0">
              <a:latin typeface="Simplified Arabic" pitchFamily="18" charset="-78"/>
              <a:cs typeface="Simplified Arabic" pitchFamily="18" charset="-78"/>
            </a:endParaRPr>
          </a:p>
          <a:p>
            <a:pPr algn="just" rtl="1"/>
            <a:r>
              <a:rPr lang="fr-FR" dirty="0" smtClean="0">
                <a:latin typeface="Simplified Arabic" pitchFamily="18" charset="-78"/>
                <a:cs typeface="Simplified Arabic" pitchFamily="18" charset="-78"/>
              </a:rPr>
              <a:t>    </a:t>
            </a:r>
            <a:r>
              <a:rPr lang="ar-DZ" dirty="0" smtClean="0">
                <a:latin typeface="Simplified Arabic" pitchFamily="18" charset="-78"/>
                <a:cs typeface="Simplified Arabic" pitchFamily="18" charset="-78"/>
              </a:rPr>
              <a:t> إن الإدارة المحلية لم تحظ بالدراسات الأكاديمية إلا منذ وقت قريب. فقد بدأ الاهتمام بهذا الحقل العلمي من جانب رجال القانون والسياسيين أواخر القرن التاسع عشر، وبقيت دراسة الإدارة المحلية فرعا من دراسة القانون العام ليصبح علما قائما بذاته.</a:t>
            </a:r>
          </a:p>
          <a:p>
            <a:pPr algn="just" rtl="1"/>
            <a:endParaRPr lang="fr-FR" dirty="0" smtClean="0">
              <a:latin typeface="Simplified Arabic" pitchFamily="18" charset="-78"/>
              <a:cs typeface="Simplified Arabic" pitchFamily="18" charset="-78"/>
            </a:endParaRPr>
          </a:p>
          <a:p>
            <a:pPr algn="just" rtl="1"/>
            <a:r>
              <a:rPr lang="fr-FR" dirty="0" smtClean="0">
                <a:latin typeface="Simplified Arabic" pitchFamily="18" charset="-78"/>
                <a:cs typeface="Simplified Arabic" pitchFamily="18" charset="-78"/>
              </a:rPr>
              <a:t>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305342"/>
            <a:ext cx="6929486" cy="4247317"/>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rtl="1">
              <a:buNone/>
            </a:pPr>
            <a:endParaRPr lang="ar-DZ" dirty="0" smtClean="0">
              <a:latin typeface="Simplified Arabic" pitchFamily="18" charset="-78"/>
              <a:cs typeface="Simplified Arabic" pitchFamily="18" charset="-78"/>
            </a:endParaRPr>
          </a:p>
          <a:p>
            <a:pPr algn="ctr" rtl="1">
              <a:buNone/>
            </a:pPr>
            <a:r>
              <a:rPr lang="ar-DZ" dirty="0" smtClean="0">
                <a:latin typeface="Simplified Arabic" pitchFamily="18" charset="-78"/>
                <a:cs typeface="Simplified Arabic" pitchFamily="18" charset="-78"/>
              </a:rPr>
              <a:t>      بناءا على ذلك فإن نظام الإدارة المحلية كظاهرة قانونية لا يرجع تاريخه التشريعي إلى أكثر من القرن التاسع عشر، ففي إنجلترا لم يكن للمدن مجالس محلية يشترك فيها المواطنون قبل عام 1835، ولعل أول تشريع صدر في هذا المجال هو قانون الإصلاح عام 1832 ثم توالى بعد ذلك ظهور التشريعات المنظمة للحكم المحلي بها. أما فرنسا فلم تنشأ بها المجالس المحلية إلا في عام 1833 ولم تعط تلك المجالس حق إصدار القرارات الإدارية إلا في عام 1884.</a:t>
            </a:r>
          </a:p>
          <a:p>
            <a:pPr algn="ctr" rtl="1">
              <a:buNone/>
            </a:pPr>
            <a:endParaRPr lang="fr-FR" dirty="0" smtClean="0">
              <a:latin typeface="Simplified Arabic" pitchFamily="18" charset="-78"/>
              <a:cs typeface="Simplified Arabic" pitchFamily="18" charset="-78"/>
            </a:endParaRPr>
          </a:p>
          <a:p>
            <a:pPr algn="ctr" rtl="1">
              <a:buNone/>
            </a:pPr>
            <a:r>
              <a:rPr lang="ar-DZ" dirty="0" smtClean="0">
                <a:latin typeface="Simplified Arabic" pitchFamily="18" charset="-78"/>
                <a:cs typeface="Simplified Arabic" pitchFamily="18" charset="-78"/>
              </a:rPr>
              <a:t>    ومن هنا فإن هذه المحاضرات تنبع أهميتها من الناحية العلمية في التأصيل النظري لمفهوم </a:t>
            </a:r>
            <a:r>
              <a:rPr lang="ar-SA" dirty="0" smtClean="0">
                <a:latin typeface="Simplified Arabic" pitchFamily="18" charset="-78"/>
                <a:cs typeface="Simplified Arabic" pitchFamily="18" charset="-78"/>
              </a:rPr>
              <a:t>الإدارة المحلية والحكم المحلي ومفهوم تنمية المجتمع المحلي</a:t>
            </a:r>
            <a:r>
              <a:rPr lang="ar-DZ" dirty="0" smtClean="0">
                <a:latin typeface="Simplified Arabic" pitchFamily="18" charset="-78"/>
                <a:cs typeface="Simplified Arabic" pitchFamily="18" charset="-78"/>
              </a:rPr>
              <a:t> وإلقاء الضوء على بعض المفاهيم والأفكار التي تكاد تختلط </a:t>
            </a:r>
            <a:r>
              <a:rPr lang="ar-DZ" dirty="0" err="1" smtClean="0">
                <a:latin typeface="Simplified Arabic" pitchFamily="18" charset="-78"/>
                <a:cs typeface="Simplified Arabic" pitchFamily="18" charset="-78"/>
              </a:rPr>
              <a:t>ببعضها</a:t>
            </a:r>
            <a:r>
              <a:rPr lang="ar-DZ" dirty="0" smtClean="0">
                <a:latin typeface="Simplified Arabic" pitchFamily="18" charset="-78"/>
                <a:cs typeface="Simplified Arabic" pitchFamily="18" charset="-78"/>
              </a:rPr>
              <a:t> على نحو يصعب معه تميزها. أما من الناحية العملية فأهمية هذه الدراسة تنصب مباشرة في البحث عن الوسائل الكفيلة لحشد جهود المجتمع المحلية لرفع مستوى أداء الإدارة المحلية.</a:t>
            </a:r>
          </a:p>
          <a:p>
            <a:pPr algn="ctr" rtl="1">
              <a:buNone/>
            </a:pPr>
            <a:endParaRPr lang="ar-DZ" dirty="0" smtClean="0">
              <a:latin typeface="Simplified Arabic" pitchFamily="18" charset="-78"/>
              <a:cs typeface="Simplified Arabic" pitchFamily="18" charset="-78"/>
            </a:endParaRPr>
          </a:p>
          <a:p>
            <a:pPr algn="ct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267</Words>
  <Application>Microsoft Office PowerPoint</Application>
  <PresentationFormat>Affichage à l'écran (4:3)</PresentationFormat>
  <Paragraphs>25</Paragraphs>
  <Slides>3</Slides>
  <Notes>0</Notes>
  <HiddenSlides>0</HiddenSlides>
  <MMClips>0</MMClips>
  <ScaleCrop>false</ScaleCrop>
  <HeadingPairs>
    <vt:vector size="4" baseType="variant">
      <vt:variant>
        <vt:lpstr>Thème</vt:lpstr>
      </vt:variant>
      <vt:variant>
        <vt:i4>1</vt:i4>
      </vt:variant>
      <vt:variant>
        <vt:lpstr>Titres des diapositives</vt:lpstr>
      </vt:variant>
      <vt:variant>
        <vt:i4>3</vt:i4>
      </vt:variant>
    </vt:vector>
  </HeadingPairs>
  <TitlesOfParts>
    <vt:vector size="4" baseType="lpstr">
      <vt:lpstr>Thème Office</vt:lpstr>
      <vt:lpstr> </vt:lpstr>
      <vt:lpstr>Diapositive 2</vt:lpstr>
      <vt:lpstr>Diapositive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 عامة </dc:title>
  <dc:creator>TACHEMA</dc:creator>
  <cp:lastModifiedBy>dell</cp:lastModifiedBy>
  <cp:revision>7</cp:revision>
  <dcterms:created xsi:type="dcterms:W3CDTF">2020-11-29T18:14:08Z</dcterms:created>
  <dcterms:modified xsi:type="dcterms:W3CDTF">2021-05-21T03:41:15Z</dcterms:modified>
</cp:coreProperties>
</file>