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Quattrocento"/>
      <p:regular r:id="rId27"/>
    </p:embeddedFont>
    <p:embeddedFont>
      <p:font typeface="Quattrocento"/>
      <p:regular r:id="rId28"/>
    </p:embeddedFont>
    <p:embeddedFont>
      <p:font typeface="Quattrocento"/>
      <p:regular r:id="rId29"/>
    </p:embeddedFont>
    <p:embeddedFont>
      <p:font typeface="Quattrocento"/>
      <p:regular r:id="rId3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slideLayout" Target="../slideLayouts/slideLayout13.xm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7.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8.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0.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738193"/>
            <a:ext cx="7468553" cy="1408033"/>
          </a:xfrm>
          <a:prstGeom prst="rect">
            <a:avLst/>
          </a:prstGeom>
          <a:noFill/>
          <a:ln/>
        </p:spPr>
        <p:txBody>
          <a:bodyPr wrap="squar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Origins and Development of Sociology</a:t>
            </a:r>
            <a:endParaRPr lang="en-US" sz="4400" dirty="0"/>
          </a:p>
        </p:txBody>
      </p:sp>
      <p:sp>
        <p:nvSpPr>
          <p:cNvPr id="4" name="Text 1"/>
          <p:cNvSpPr/>
          <p:nvPr/>
        </p:nvSpPr>
        <p:spPr>
          <a:xfrm>
            <a:off x="837724" y="3505200"/>
            <a:ext cx="7468553" cy="2298144"/>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Sociology is the study of the complex and dynamic relationships between individual human beings and the larger social structures in which they live. The field emerged during a period of intense social change in the Western world, when few people had the tools necessary to understand the often tumultuous and almost universally transformative changes being wrought by the industrial revolution.</a:t>
            </a:r>
            <a:endParaRPr lang="en-US" sz="1850" dirty="0"/>
          </a:p>
        </p:txBody>
      </p:sp>
      <p:sp>
        <p:nvSpPr>
          <p:cNvPr id="5" name="Shape 2"/>
          <p:cNvSpPr/>
          <p:nvPr/>
        </p:nvSpPr>
        <p:spPr>
          <a:xfrm>
            <a:off x="837724" y="6090404"/>
            <a:ext cx="382905" cy="382905"/>
          </a:xfrm>
          <a:prstGeom prst="roundRect">
            <a:avLst>
              <a:gd name="adj" fmla="val 23878209"/>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845344" y="6098024"/>
            <a:ext cx="367665" cy="367665"/>
          </a:xfrm>
          <a:prstGeom prst="rect">
            <a:avLst/>
          </a:prstGeom>
        </p:spPr>
      </p:pic>
      <p:sp>
        <p:nvSpPr>
          <p:cNvPr id="7" name="Text 3"/>
          <p:cNvSpPr/>
          <p:nvPr/>
        </p:nvSpPr>
        <p:spPr>
          <a:xfrm>
            <a:off x="1340287" y="6072545"/>
            <a:ext cx="2065853" cy="418862"/>
          </a:xfrm>
          <a:prstGeom prst="rect">
            <a:avLst/>
          </a:prstGeom>
          <a:noFill/>
          <a:ln/>
        </p:spPr>
        <p:txBody>
          <a:bodyPr wrap="none" lIns="0" tIns="0" rIns="0" bIns="0" rtlCol="0" anchor="t"/>
          <a:lstStyle/>
          <a:p>
            <a:pPr algn="l" indent="0" marL="0">
              <a:lnSpc>
                <a:spcPts val="3250"/>
              </a:lnSpc>
              <a:buNone/>
            </a:pPr>
            <a:r>
              <a:rPr lang="en-US" sz="2350" b="1" dirty="0">
                <a:solidFill>
                  <a:srgbClr val="F9EEE7"/>
                </a:solidFill>
                <a:latin typeface="Quattrocento Bold" pitchFamily="34" charset="0"/>
                <a:ea typeface="Quattrocento Bold" pitchFamily="34" charset="-122"/>
                <a:cs typeface="Quattrocento Bold" pitchFamily="34" charset="-120"/>
              </a:rPr>
              <a:t>by Djazia CHIB</a:t>
            </a:r>
            <a:endParaRPr lang="en-US" sz="2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1719739"/>
            <a:ext cx="6578918" cy="704017"/>
          </a:xfrm>
          <a:prstGeom prst="rect">
            <a:avLst/>
          </a:prstGeom>
          <a:noFill/>
          <a:ln/>
        </p:spPr>
        <p:txBody>
          <a:bodyPr wrap="non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Methodology in Sociology</a:t>
            </a:r>
            <a:endParaRPr lang="en-US" sz="4400" dirty="0"/>
          </a:p>
        </p:txBody>
      </p:sp>
      <p:sp>
        <p:nvSpPr>
          <p:cNvPr id="3" name="Text 1"/>
          <p:cNvSpPr/>
          <p:nvPr/>
        </p:nvSpPr>
        <p:spPr>
          <a:xfrm>
            <a:off x="837724" y="302204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Quantitative Research</a:t>
            </a:r>
            <a:endParaRPr lang="en-US" sz="2200" dirty="0"/>
          </a:p>
        </p:txBody>
      </p:sp>
      <p:sp>
        <p:nvSpPr>
          <p:cNvPr id="4" name="Text 2"/>
          <p:cNvSpPr/>
          <p:nvPr/>
        </p:nvSpPr>
        <p:spPr>
          <a:xfrm>
            <a:off x="837724" y="3613309"/>
            <a:ext cx="3928586" cy="2298144"/>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Emphasizes the analysis of numerical data generated through methods like surveys, structured interviews, and experiments. It allows for statistical analyses and generalizations from large datasets.</a:t>
            </a:r>
            <a:endParaRPr lang="en-US" sz="1850" dirty="0"/>
          </a:p>
        </p:txBody>
      </p:sp>
      <p:sp>
        <p:nvSpPr>
          <p:cNvPr id="5" name="Text 3"/>
          <p:cNvSpPr/>
          <p:nvPr/>
        </p:nvSpPr>
        <p:spPr>
          <a:xfrm>
            <a:off x="5357813" y="302204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Qualitative Research</a:t>
            </a:r>
            <a:endParaRPr lang="en-US" sz="2200" dirty="0"/>
          </a:p>
        </p:txBody>
      </p:sp>
      <p:sp>
        <p:nvSpPr>
          <p:cNvPr id="6" name="Text 4"/>
          <p:cNvSpPr/>
          <p:nvPr/>
        </p:nvSpPr>
        <p:spPr>
          <a:xfrm>
            <a:off x="5357813" y="3613309"/>
            <a:ext cx="3928586" cy="268116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Often used for exploratory research, involving methods like interviews and participant observation. It allows for in-depth exploration of subjects and incorporates respondents' own words for more accurate analysis.</a:t>
            </a:r>
            <a:endParaRPr lang="en-US" sz="1850" dirty="0"/>
          </a:p>
        </p:txBody>
      </p:sp>
      <p:sp>
        <p:nvSpPr>
          <p:cNvPr id="7" name="Text 5"/>
          <p:cNvSpPr/>
          <p:nvPr/>
        </p:nvSpPr>
        <p:spPr>
          <a:xfrm>
            <a:off x="9877901" y="302204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Mixed Methods</a:t>
            </a:r>
            <a:endParaRPr lang="en-US" sz="2200" dirty="0"/>
          </a:p>
        </p:txBody>
      </p:sp>
      <p:sp>
        <p:nvSpPr>
          <p:cNvPr id="8" name="Text 6"/>
          <p:cNvSpPr/>
          <p:nvPr/>
        </p:nvSpPr>
        <p:spPr>
          <a:xfrm>
            <a:off x="9877901" y="3613309"/>
            <a:ext cx="3928586" cy="1915120"/>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Combining quantitative and qualitative approaches can lead to the best sociological understanding of the truth, leveraging the strengths of both methodologies.</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1267"/>
          </a:xfrm>
          <a:prstGeom prst="rect">
            <a:avLst/>
          </a:prstGeom>
        </p:spPr>
      </p:pic>
      <p:sp>
        <p:nvSpPr>
          <p:cNvPr id="3" name="Text 0"/>
          <p:cNvSpPr/>
          <p:nvPr/>
        </p:nvSpPr>
        <p:spPr>
          <a:xfrm>
            <a:off x="694849" y="545902"/>
            <a:ext cx="7754303" cy="1168003"/>
          </a:xfrm>
          <a:prstGeom prst="rect">
            <a:avLst/>
          </a:prstGeom>
          <a:noFill/>
          <a:ln/>
        </p:spPr>
        <p:txBody>
          <a:bodyPr wrap="square" lIns="0" tIns="0" rIns="0" bIns="0" rtlCol="0" anchor="t"/>
          <a:lstStyle/>
          <a:p>
            <a:pPr algn="l" indent="0" marL="0">
              <a:lnSpc>
                <a:spcPts val="4550"/>
              </a:lnSpc>
              <a:buNone/>
            </a:pPr>
            <a:r>
              <a:rPr lang="en-US" sz="3650" dirty="0">
                <a:solidFill>
                  <a:srgbClr val="FFD9BE"/>
                </a:solidFill>
                <a:latin typeface="Quattrocento" pitchFamily="34" charset="0"/>
                <a:ea typeface="Quattrocento" pitchFamily="34" charset="-122"/>
                <a:cs typeface="Quattrocento" pitchFamily="34" charset="-120"/>
              </a:rPr>
              <a:t>Quantitative Research Methods in Sociology</a:t>
            </a:r>
            <a:endParaRPr lang="en-US" sz="3650" dirty="0"/>
          </a:p>
        </p:txBody>
      </p:sp>
      <p:sp>
        <p:nvSpPr>
          <p:cNvPr id="4" name="Shape 1"/>
          <p:cNvSpPr/>
          <p:nvPr/>
        </p:nvSpPr>
        <p:spPr>
          <a:xfrm>
            <a:off x="694849" y="2234922"/>
            <a:ext cx="446603" cy="446603"/>
          </a:xfrm>
          <a:prstGeom prst="roundRect">
            <a:avLst>
              <a:gd name="adj" fmla="val 6668"/>
            </a:avLst>
          </a:prstGeom>
          <a:solidFill>
            <a:srgbClr val="315251"/>
          </a:solidFill>
          <a:ln/>
        </p:spPr>
      </p:sp>
      <p:sp>
        <p:nvSpPr>
          <p:cNvPr id="5" name="Text 2"/>
          <p:cNvSpPr/>
          <p:nvPr/>
        </p:nvSpPr>
        <p:spPr>
          <a:xfrm>
            <a:off x="777954" y="2283023"/>
            <a:ext cx="280273" cy="350282"/>
          </a:xfrm>
          <a:prstGeom prst="rect">
            <a:avLst/>
          </a:prstGeom>
          <a:noFill/>
          <a:ln/>
        </p:spPr>
        <p:txBody>
          <a:bodyPr wrap="none" lIns="0" tIns="0" rIns="0" bIns="0" rtlCol="0" anchor="t"/>
          <a:lstStyle/>
          <a:p>
            <a:pPr algn="ctr" indent="0" marL="0">
              <a:lnSpc>
                <a:spcPts val="2200"/>
              </a:lnSpc>
              <a:buNone/>
            </a:pPr>
            <a:r>
              <a:rPr lang="en-US" sz="2200" dirty="0">
                <a:solidFill>
                  <a:srgbClr val="F9EEE7"/>
                </a:solidFill>
                <a:latin typeface="Quattrocento" pitchFamily="34" charset="0"/>
                <a:ea typeface="Quattrocento" pitchFamily="34" charset="-122"/>
                <a:cs typeface="Quattrocento" pitchFamily="34" charset="-120"/>
              </a:rPr>
              <a:t>1</a:t>
            </a:r>
            <a:endParaRPr lang="en-US" sz="2200" dirty="0"/>
          </a:p>
        </p:txBody>
      </p:sp>
      <p:sp>
        <p:nvSpPr>
          <p:cNvPr id="6" name="Text 3"/>
          <p:cNvSpPr/>
          <p:nvPr/>
        </p:nvSpPr>
        <p:spPr>
          <a:xfrm>
            <a:off x="1339929" y="2234922"/>
            <a:ext cx="2335649" cy="291941"/>
          </a:xfrm>
          <a:prstGeom prst="rect">
            <a:avLst/>
          </a:prstGeom>
          <a:noFill/>
          <a:ln/>
        </p:spPr>
        <p:txBody>
          <a:bodyPr wrap="none" lIns="0" tIns="0" rIns="0" bIns="0" rtlCol="0" anchor="t"/>
          <a:lstStyle/>
          <a:p>
            <a:pPr algn="l" indent="0" marL="0">
              <a:lnSpc>
                <a:spcPts val="2250"/>
              </a:lnSpc>
              <a:buNone/>
            </a:pPr>
            <a:r>
              <a:rPr lang="en-US" sz="1800" dirty="0">
                <a:solidFill>
                  <a:srgbClr val="F9EEE7"/>
                </a:solidFill>
                <a:latin typeface="Quattrocento" pitchFamily="34" charset="0"/>
                <a:ea typeface="Quattrocento" pitchFamily="34" charset="-122"/>
                <a:cs typeface="Quattrocento" pitchFamily="34" charset="-120"/>
              </a:rPr>
              <a:t>Surveys</a:t>
            </a:r>
            <a:endParaRPr lang="en-US" sz="1800" dirty="0"/>
          </a:p>
        </p:txBody>
      </p:sp>
      <p:sp>
        <p:nvSpPr>
          <p:cNvPr id="7" name="Text 4"/>
          <p:cNvSpPr/>
          <p:nvPr/>
        </p:nvSpPr>
        <p:spPr>
          <a:xfrm>
            <a:off x="1339929" y="2645926"/>
            <a:ext cx="7109222" cy="635318"/>
          </a:xfrm>
          <a:prstGeom prst="rect">
            <a:avLst/>
          </a:prstGeom>
          <a:noFill/>
          <a:ln/>
        </p:spPr>
        <p:txBody>
          <a:bodyPr wrap="square" lIns="0" tIns="0" rIns="0" bIns="0" rtlCol="0" anchor="t"/>
          <a:lstStyle/>
          <a:p>
            <a:pPr algn="l" indent="0" marL="0">
              <a:lnSpc>
                <a:spcPts val="2500"/>
              </a:lnSpc>
              <a:buNone/>
            </a:pPr>
            <a:r>
              <a:rPr lang="en-US" sz="1550" dirty="0">
                <a:solidFill>
                  <a:srgbClr val="F9EEE7"/>
                </a:solidFill>
                <a:latin typeface="Quattrocento" pitchFamily="34" charset="0"/>
                <a:ea typeface="Quattrocento" pitchFamily="34" charset="-122"/>
                <a:cs typeface="Quattrocento" pitchFamily="34" charset="-120"/>
              </a:rPr>
              <a:t>Self-completion questionnaires or structured interviews to gather data on preferences, opinions, or behavior from a large number of respondents.</a:t>
            </a:r>
            <a:endParaRPr lang="en-US" sz="1550" dirty="0"/>
          </a:p>
        </p:txBody>
      </p:sp>
      <p:sp>
        <p:nvSpPr>
          <p:cNvPr id="8" name="Shape 5"/>
          <p:cNvSpPr/>
          <p:nvPr/>
        </p:nvSpPr>
        <p:spPr>
          <a:xfrm>
            <a:off x="694849" y="3702963"/>
            <a:ext cx="446603" cy="446603"/>
          </a:xfrm>
          <a:prstGeom prst="roundRect">
            <a:avLst>
              <a:gd name="adj" fmla="val 6668"/>
            </a:avLst>
          </a:prstGeom>
          <a:solidFill>
            <a:srgbClr val="315251"/>
          </a:solidFill>
          <a:ln/>
        </p:spPr>
      </p:sp>
      <p:sp>
        <p:nvSpPr>
          <p:cNvPr id="9" name="Text 6"/>
          <p:cNvSpPr/>
          <p:nvPr/>
        </p:nvSpPr>
        <p:spPr>
          <a:xfrm>
            <a:off x="777954" y="3751064"/>
            <a:ext cx="280273" cy="350282"/>
          </a:xfrm>
          <a:prstGeom prst="rect">
            <a:avLst/>
          </a:prstGeom>
          <a:noFill/>
          <a:ln/>
        </p:spPr>
        <p:txBody>
          <a:bodyPr wrap="none" lIns="0" tIns="0" rIns="0" bIns="0" rtlCol="0" anchor="t"/>
          <a:lstStyle/>
          <a:p>
            <a:pPr algn="ctr" indent="0" marL="0">
              <a:lnSpc>
                <a:spcPts val="2200"/>
              </a:lnSpc>
              <a:buNone/>
            </a:pPr>
            <a:r>
              <a:rPr lang="en-US" sz="2200" dirty="0">
                <a:solidFill>
                  <a:srgbClr val="F9EEE7"/>
                </a:solidFill>
                <a:latin typeface="Quattrocento" pitchFamily="34" charset="0"/>
                <a:ea typeface="Quattrocento" pitchFamily="34" charset="-122"/>
                <a:cs typeface="Quattrocento" pitchFamily="34" charset="-120"/>
              </a:rPr>
              <a:t>2</a:t>
            </a:r>
            <a:endParaRPr lang="en-US" sz="2200" dirty="0"/>
          </a:p>
        </p:txBody>
      </p:sp>
      <p:sp>
        <p:nvSpPr>
          <p:cNvPr id="10" name="Text 7"/>
          <p:cNvSpPr/>
          <p:nvPr/>
        </p:nvSpPr>
        <p:spPr>
          <a:xfrm>
            <a:off x="1339929" y="3702963"/>
            <a:ext cx="2335649" cy="291941"/>
          </a:xfrm>
          <a:prstGeom prst="rect">
            <a:avLst/>
          </a:prstGeom>
          <a:noFill/>
          <a:ln/>
        </p:spPr>
        <p:txBody>
          <a:bodyPr wrap="none" lIns="0" tIns="0" rIns="0" bIns="0" rtlCol="0" anchor="t"/>
          <a:lstStyle/>
          <a:p>
            <a:pPr algn="l" indent="0" marL="0">
              <a:lnSpc>
                <a:spcPts val="2250"/>
              </a:lnSpc>
              <a:buNone/>
            </a:pPr>
            <a:r>
              <a:rPr lang="en-US" sz="1800" dirty="0">
                <a:solidFill>
                  <a:srgbClr val="F9EEE7"/>
                </a:solidFill>
                <a:latin typeface="Quattrocento" pitchFamily="34" charset="0"/>
                <a:ea typeface="Quattrocento" pitchFamily="34" charset="-122"/>
                <a:cs typeface="Quattrocento" pitchFamily="34" charset="-120"/>
              </a:rPr>
              <a:t>Experiments</a:t>
            </a:r>
            <a:endParaRPr lang="en-US" sz="1800" dirty="0"/>
          </a:p>
        </p:txBody>
      </p:sp>
      <p:sp>
        <p:nvSpPr>
          <p:cNvPr id="11" name="Text 8"/>
          <p:cNvSpPr/>
          <p:nvPr/>
        </p:nvSpPr>
        <p:spPr>
          <a:xfrm>
            <a:off x="1339929" y="4113967"/>
            <a:ext cx="7109222" cy="635318"/>
          </a:xfrm>
          <a:prstGeom prst="rect">
            <a:avLst/>
          </a:prstGeom>
          <a:noFill/>
          <a:ln/>
        </p:spPr>
        <p:txBody>
          <a:bodyPr wrap="square" lIns="0" tIns="0" rIns="0" bIns="0" rtlCol="0" anchor="t"/>
          <a:lstStyle/>
          <a:p>
            <a:pPr algn="l" indent="0" marL="0">
              <a:lnSpc>
                <a:spcPts val="2500"/>
              </a:lnSpc>
              <a:buNone/>
            </a:pPr>
            <a:r>
              <a:rPr lang="en-US" sz="1550" dirty="0">
                <a:solidFill>
                  <a:srgbClr val="F9EEE7"/>
                </a:solidFill>
                <a:latin typeface="Quattrocento" pitchFamily="34" charset="0"/>
                <a:ea typeface="Quattrocento" pitchFamily="34" charset="-122"/>
                <a:cs typeface="Quattrocento" pitchFamily="34" charset="-120"/>
              </a:rPr>
              <a:t>Designed to have maximum control and establish causality between variables in at least two groups in a population.</a:t>
            </a:r>
            <a:endParaRPr lang="en-US" sz="1550" dirty="0"/>
          </a:p>
        </p:txBody>
      </p:sp>
      <p:sp>
        <p:nvSpPr>
          <p:cNvPr id="12" name="Shape 9"/>
          <p:cNvSpPr/>
          <p:nvPr/>
        </p:nvSpPr>
        <p:spPr>
          <a:xfrm>
            <a:off x="694849" y="5171003"/>
            <a:ext cx="446603" cy="446603"/>
          </a:xfrm>
          <a:prstGeom prst="roundRect">
            <a:avLst>
              <a:gd name="adj" fmla="val 6668"/>
            </a:avLst>
          </a:prstGeom>
          <a:solidFill>
            <a:srgbClr val="315251"/>
          </a:solidFill>
          <a:ln/>
        </p:spPr>
      </p:sp>
      <p:sp>
        <p:nvSpPr>
          <p:cNvPr id="13" name="Text 10"/>
          <p:cNvSpPr/>
          <p:nvPr/>
        </p:nvSpPr>
        <p:spPr>
          <a:xfrm>
            <a:off x="777954" y="5219105"/>
            <a:ext cx="280273" cy="350282"/>
          </a:xfrm>
          <a:prstGeom prst="rect">
            <a:avLst/>
          </a:prstGeom>
          <a:noFill/>
          <a:ln/>
        </p:spPr>
        <p:txBody>
          <a:bodyPr wrap="none" lIns="0" tIns="0" rIns="0" bIns="0" rtlCol="0" anchor="t"/>
          <a:lstStyle/>
          <a:p>
            <a:pPr algn="ctr" indent="0" marL="0">
              <a:lnSpc>
                <a:spcPts val="2200"/>
              </a:lnSpc>
              <a:buNone/>
            </a:pPr>
            <a:r>
              <a:rPr lang="en-US" sz="2200" dirty="0">
                <a:solidFill>
                  <a:srgbClr val="F9EEE7"/>
                </a:solidFill>
                <a:latin typeface="Quattrocento" pitchFamily="34" charset="0"/>
                <a:ea typeface="Quattrocento" pitchFamily="34" charset="-122"/>
                <a:cs typeface="Quattrocento" pitchFamily="34" charset="-120"/>
              </a:rPr>
              <a:t>3</a:t>
            </a:r>
            <a:endParaRPr lang="en-US" sz="2200" dirty="0"/>
          </a:p>
        </p:txBody>
      </p:sp>
      <p:sp>
        <p:nvSpPr>
          <p:cNvPr id="14" name="Text 11"/>
          <p:cNvSpPr/>
          <p:nvPr/>
        </p:nvSpPr>
        <p:spPr>
          <a:xfrm>
            <a:off x="1339929" y="5171003"/>
            <a:ext cx="2335649" cy="291941"/>
          </a:xfrm>
          <a:prstGeom prst="rect">
            <a:avLst/>
          </a:prstGeom>
          <a:noFill/>
          <a:ln/>
        </p:spPr>
        <p:txBody>
          <a:bodyPr wrap="none" lIns="0" tIns="0" rIns="0" bIns="0" rtlCol="0" anchor="t"/>
          <a:lstStyle/>
          <a:p>
            <a:pPr algn="l" indent="0" marL="0">
              <a:lnSpc>
                <a:spcPts val="2250"/>
              </a:lnSpc>
              <a:buNone/>
            </a:pPr>
            <a:r>
              <a:rPr lang="en-US" sz="1800" dirty="0">
                <a:solidFill>
                  <a:srgbClr val="F9EEE7"/>
                </a:solidFill>
                <a:latin typeface="Quattrocento" pitchFamily="34" charset="0"/>
                <a:ea typeface="Quattrocento" pitchFamily="34" charset="-122"/>
                <a:cs typeface="Quattrocento" pitchFamily="34" charset="-120"/>
              </a:rPr>
              <a:t>Statistical Analysis</a:t>
            </a:r>
            <a:endParaRPr lang="en-US" sz="1800" dirty="0"/>
          </a:p>
        </p:txBody>
      </p:sp>
      <p:sp>
        <p:nvSpPr>
          <p:cNvPr id="15" name="Text 12"/>
          <p:cNvSpPr/>
          <p:nvPr/>
        </p:nvSpPr>
        <p:spPr>
          <a:xfrm>
            <a:off x="1339929" y="5582007"/>
            <a:ext cx="7109222" cy="635318"/>
          </a:xfrm>
          <a:prstGeom prst="rect">
            <a:avLst/>
          </a:prstGeom>
          <a:noFill/>
          <a:ln/>
        </p:spPr>
        <p:txBody>
          <a:bodyPr wrap="square" lIns="0" tIns="0" rIns="0" bIns="0" rtlCol="0" anchor="t"/>
          <a:lstStyle/>
          <a:p>
            <a:pPr algn="l" indent="0" marL="0">
              <a:lnSpc>
                <a:spcPts val="2500"/>
              </a:lnSpc>
              <a:buNone/>
            </a:pPr>
            <a:r>
              <a:rPr lang="en-US" sz="1550" dirty="0">
                <a:solidFill>
                  <a:srgbClr val="F9EEE7"/>
                </a:solidFill>
                <a:latin typeface="Quattrocento" pitchFamily="34" charset="0"/>
                <a:ea typeface="Quattrocento" pitchFamily="34" charset="-122"/>
                <a:cs typeface="Quattrocento" pitchFamily="34" charset="-120"/>
              </a:rPr>
              <a:t>Use of statistical techniques to summarize observations and derive generalizations from large datasets.</a:t>
            </a:r>
            <a:endParaRPr lang="en-US" sz="1550" dirty="0"/>
          </a:p>
        </p:txBody>
      </p:sp>
      <p:sp>
        <p:nvSpPr>
          <p:cNvPr id="16" name="Shape 13"/>
          <p:cNvSpPr/>
          <p:nvPr/>
        </p:nvSpPr>
        <p:spPr>
          <a:xfrm>
            <a:off x="694849" y="6639044"/>
            <a:ext cx="446603" cy="446603"/>
          </a:xfrm>
          <a:prstGeom prst="roundRect">
            <a:avLst>
              <a:gd name="adj" fmla="val 6668"/>
            </a:avLst>
          </a:prstGeom>
          <a:solidFill>
            <a:srgbClr val="315251"/>
          </a:solidFill>
          <a:ln/>
        </p:spPr>
      </p:sp>
      <p:sp>
        <p:nvSpPr>
          <p:cNvPr id="17" name="Text 14"/>
          <p:cNvSpPr/>
          <p:nvPr/>
        </p:nvSpPr>
        <p:spPr>
          <a:xfrm>
            <a:off x="777954" y="6687145"/>
            <a:ext cx="280273" cy="350282"/>
          </a:xfrm>
          <a:prstGeom prst="rect">
            <a:avLst/>
          </a:prstGeom>
          <a:noFill/>
          <a:ln/>
        </p:spPr>
        <p:txBody>
          <a:bodyPr wrap="none" lIns="0" tIns="0" rIns="0" bIns="0" rtlCol="0" anchor="t"/>
          <a:lstStyle/>
          <a:p>
            <a:pPr algn="ctr" indent="0" marL="0">
              <a:lnSpc>
                <a:spcPts val="2200"/>
              </a:lnSpc>
              <a:buNone/>
            </a:pPr>
            <a:r>
              <a:rPr lang="en-US" sz="2200" dirty="0">
                <a:solidFill>
                  <a:srgbClr val="F9EEE7"/>
                </a:solidFill>
                <a:latin typeface="Quattrocento" pitchFamily="34" charset="0"/>
                <a:ea typeface="Quattrocento" pitchFamily="34" charset="-122"/>
                <a:cs typeface="Quattrocento" pitchFamily="34" charset="-120"/>
              </a:rPr>
              <a:t>4</a:t>
            </a:r>
            <a:endParaRPr lang="en-US" sz="2200" dirty="0"/>
          </a:p>
        </p:txBody>
      </p:sp>
      <p:sp>
        <p:nvSpPr>
          <p:cNvPr id="18" name="Text 15"/>
          <p:cNvSpPr/>
          <p:nvPr/>
        </p:nvSpPr>
        <p:spPr>
          <a:xfrm>
            <a:off x="1339929" y="6639044"/>
            <a:ext cx="2335649" cy="291941"/>
          </a:xfrm>
          <a:prstGeom prst="rect">
            <a:avLst/>
          </a:prstGeom>
          <a:noFill/>
          <a:ln/>
        </p:spPr>
        <p:txBody>
          <a:bodyPr wrap="none" lIns="0" tIns="0" rIns="0" bIns="0" rtlCol="0" anchor="t"/>
          <a:lstStyle/>
          <a:p>
            <a:pPr algn="l" indent="0" marL="0">
              <a:lnSpc>
                <a:spcPts val="2250"/>
              </a:lnSpc>
              <a:buNone/>
            </a:pPr>
            <a:r>
              <a:rPr lang="en-US" sz="1800" dirty="0">
                <a:solidFill>
                  <a:srgbClr val="F9EEE7"/>
                </a:solidFill>
                <a:latin typeface="Quattrocento" pitchFamily="34" charset="0"/>
                <a:ea typeface="Quattrocento" pitchFamily="34" charset="-122"/>
                <a:cs typeface="Quattrocento" pitchFamily="34" charset="-120"/>
              </a:rPr>
              <a:t>Log-linear Models</a:t>
            </a:r>
            <a:endParaRPr lang="en-US" sz="1800" dirty="0"/>
          </a:p>
        </p:txBody>
      </p:sp>
      <p:sp>
        <p:nvSpPr>
          <p:cNvPr id="19" name="Text 16"/>
          <p:cNvSpPr/>
          <p:nvPr/>
        </p:nvSpPr>
        <p:spPr>
          <a:xfrm>
            <a:off x="1339929" y="7050048"/>
            <a:ext cx="7109222" cy="635318"/>
          </a:xfrm>
          <a:prstGeom prst="rect">
            <a:avLst/>
          </a:prstGeom>
          <a:noFill/>
          <a:ln/>
        </p:spPr>
        <p:txBody>
          <a:bodyPr wrap="square" lIns="0" tIns="0" rIns="0" bIns="0" rtlCol="0" anchor="t"/>
          <a:lstStyle/>
          <a:p>
            <a:pPr algn="l" indent="0" marL="0">
              <a:lnSpc>
                <a:spcPts val="2500"/>
              </a:lnSpc>
              <a:buNone/>
            </a:pPr>
            <a:r>
              <a:rPr lang="en-US" sz="1550" dirty="0">
                <a:solidFill>
                  <a:srgbClr val="F9EEE7"/>
                </a:solidFill>
                <a:latin typeface="Quattrocento" pitchFamily="34" charset="0"/>
                <a:ea typeface="Quattrocento" pitchFamily="34" charset="-122"/>
                <a:cs typeface="Quattrocento" pitchFamily="34" charset="-120"/>
              </a:rPr>
              <a:t>A specific statistical technique used in sociology to examine complex relationships between variables.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676156" y="531257"/>
            <a:ext cx="8615243" cy="568166"/>
          </a:xfrm>
          <a:prstGeom prst="rect">
            <a:avLst/>
          </a:prstGeom>
          <a:noFill/>
          <a:ln/>
        </p:spPr>
        <p:txBody>
          <a:bodyPr wrap="none" lIns="0" tIns="0" rIns="0" bIns="0" rtlCol="0" anchor="t"/>
          <a:lstStyle/>
          <a:p>
            <a:pPr algn="l" indent="0" marL="0">
              <a:lnSpc>
                <a:spcPts val="4450"/>
              </a:lnSpc>
              <a:buNone/>
            </a:pPr>
            <a:r>
              <a:rPr lang="en-US" sz="3550" dirty="0">
                <a:solidFill>
                  <a:srgbClr val="FFD9BE"/>
                </a:solidFill>
                <a:latin typeface="Quattrocento" pitchFamily="34" charset="0"/>
                <a:ea typeface="Quattrocento" pitchFamily="34" charset="-122"/>
                <a:cs typeface="Quattrocento" pitchFamily="34" charset="-120"/>
              </a:rPr>
              <a:t>Sociology of Different Societal Institutions</a:t>
            </a:r>
            <a:endParaRPr lang="en-US" sz="3550" dirty="0"/>
          </a:p>
        </p:txBody>
      </p:sp>
      <p:pic>
        <p:nvPicPr>
          <p:cNvPr id="3" name="Image 0" descr="preencoded.png">    </p:cNvPr>
          <p:cNvPicPr>
            <a:picLocks noChangeAspect="1"/>
          </p:cNvPicPr>
          <p:nvPr/>
        </p:nvPicPr>
        <p:blipFill>
          <a:blip r:embed="rId1"/>
          <a:stretch>
            <a:fillRect/>
          </a:stretch>
        </p:blipFill>
        <p:spPr>
          <a:xfrm>
            <a:off x="2667833" y="3508415"/>
            <a:ext cx="9294495" cy="9294495"/>
          </a:xfrm>
          <a:prstGeom prst="rect">
            <a:avLst/>
          </a:prstGeom>
        </p:spPr>
      </p:pic>
      <p:sp>
        <p:nvSpPr>
          <p:cNvPr id="4" name="Text 1"/>
          <p:cNvSpPr/>
          <p:nvPr/>
        </p:nvSpPr>
        <p:spPr>
          <a:xfrm>
            <a:off x="3837146" y="6874788"/>
            <a:ext cx="325993" cy="407432"/>
          </a:xfrm>
          <a:prstGeom prst="rect">
            <a:avLst/>
          </a:prstGeom>
          <a:noFill/>
          <a:ln/>
        </p:spPr>
        <p:txBody>
          <a:bodyPr wrap="none" lIns="0" tIns="0" rIns="0" bIns="0" rtlCol="0" anchor="t"/>
          <a:lstStyle/>
          <a:p>
            <a:pPr algn="l" indent="0" marL="0">
              <a:lnSpc>
                <a:spcPts val="4100"/>
              </a:lnSpc>
              <a:buNone/>
            </a:pPr>
            <a:r>
              <a:rPr lang="en-US" sz="2550" dirty="0">
                <a:solidFill>
                  <a:srgbClr val="F9EEE7"/>
                </a:solidFill>
                <a:latin typeface="Quattrocento" pitchFamily="34" charset="0"/>
                <a:ea typeface="Quattrocento" pitchFamily="34" charset="-122"/>
                <a:cs typeface="Quattrocento" pitchFamily="34" charset="-120"/>
              </a:rPr>
              <a:t>1</a:t>
            </a:r>
            <a:endParaRPr lang="en-US" sz="2550" dirty="0"/>
          </a:p>
        </p:txBody>
      </p:sp>
      <p:pic>
        <p:nvPicPr>
          <p:cNvPr id="5" name="Image 1" descr="preencoded.png">    </p:cNvPr>
          <p:cNvPicPr>
            <a:picLocks noChangeAspect="1"/>
          </p:cNvPicPr>
          <p:nvPr/>
        </p:nvPicPr>
        <p:blipFill>
          <a:blip r:embed="rId2"/>
          <a:stretch>
            <a:fillRect/>
          </a:stretch>
        </p:blipFill>
        <p:spPr>
          <a:xfrm>
            <a:off x="2667833" y="3508415"/>
            <a:ext cx="9294495" cy="9294495"/>
          </a:xfrm>
          <a:prstGeom prst="rect">
            <a:avLst/>
          </a:prstGeom>
        </p:spPr>
      </p:pic>
      <p:sp>
        <p:nvSpPr>
          <p:cNvPr id="6" name="Text 2"/>
          <p:cNvSpPr/>
          <p:nvPr/>
        </p:nvSpPr>
        <p:spPr>
          <a:xfrm>
            <a:off x="5103376" y="5132070"/>
            <a:ext cx="325993" cy="407432"/>
          </a:xfrm>
          <a:prstGeom prst="rect">
            <a:avLst/>
          </a:prstGeom>
          <a:noFill/>
          <a:ln/>
        </p:spPr>
        <p:txBody>
          <a:bodyPr wrap="none" lIns="0" tIns="0" rIns="0" bIns="0" rtlCol="0" anchor="t"/>
          <a:lstStyle/>
          <a:p>
            <a:pPr algn="l" indent="0" marL="0">
              <a:lnSpc>
                <a:spcPts val="4100"/>
              </a:lnSpc>
              <a:buNone/>
            </a:pPr>
            <a:r>
              <a:rPr lang="en-US" sz="2550" dirty="0">
                <a:solidFill>
                  <a:srgbClr val="F9EEE7"/>
                </a:solidFill>
                <a:latin typeface="Quattrocento" pitchFamily="34" charset="0"/>
                <a:ea typeface="Quattrocento" pitchFamily="34" charset="-122"/>
                <a:cs typeface="Quattrocento" pitchFamily="34" charset="-120"/>
              </a:rPr>
              <a:t>2</a:t>
            </a:r>
            <a:endParaRPr lang="en-US" sz="2550" dirty="0"/>
          </a:p>
        </p:txBody>
      </p:sp>
      <p:pic>
        <p:nvPicPr>
          <p:cNvPr id="7" name="Image 2" descr="preencoded.png">    </p:cNvPr>
          <p:cNvPicPr>
            <a:picLocks noChangeAspect="1"/>
          </p:cNvPicPr>
          <p:nvPr/>
        </p:nvPicPr>
        <p:blipFill>
          <a:blip r:embed="rId3"/>
          <a:stretch>
            <a:fillRect/>
          </a:stretch>
        </p:blipFill>
        <p:spPr>
          <a:xfrm>
            <a:off x="2667833" y="3508415"/>
            <a:ext cx="9294495" cy="9294495"/>
          </a:xfrm>
          <a:prstGeom prst="rect">
            <a:avLst/>
          </a:prstGeom>
        </p:spPr>
      </p:pic>
      <p:sp>
        <p:nvSpPr>
          <p:cNvPr id="8" name="Text 3"/>
          <p:cNvSpPr/>
          <p:nvPr/>
        </p:nvSpPr>
        <p:spPr>
          <a:xfrm>
            <a:off x="7152084" y="4466511"/>
            <a:ext cx="325993" cy="407432"/>
          </a:xfrm>
          <a:prstGeom prst="rect">
            <a:avLst/>
          </a:prstGeom>
          <a:noFill/>
          <a:ln/>
        </p:spPr>
        <p:txBody>
          <a:bodyPr wrap="none" lIns="0" tIns="0" rIns="0" bIns="0" rtlCol="0" anchor="t"/>
          <a:lstStyle/>
          <a:p>
            <a:pPr algn="l" indent="0" marL="0">
              <a:lnSpc>
                <a:spcPts val="4100"/>
              </a:lnSpc>
              <a:buNone/>
            </a:pPr>
            <a:r>
              <a:rPr lang="en-US" sz="2550" dirty="0">
                <a:solidFill>
                  <a:srgbClr val="F9EEE7"/>
                </a:solidFill>
                <a:latin typeface="Quattrocento" pitchFamily="34" charset="0"/>
                <a:ea typeface="Quattrocento" pitchFamily="34" charset="-122"/>
                <a:cs typeface="Quattrocento" pitchFamily="34" charset="-120"/>
              </a:rPr>
              <a:t>3</a:t>
            </a:r>
            <a:endParaRPr lang="en-US" sz="2550" dirty="0"/>
          </a:p>
        </p:txBody>
      </p:sp>
      <p:pic>
        <p:nvPicPr>
          <p:cNvPr id="9" name="Image 3" descr="preencoded.png">    </p:cNvPr>
          <p:cNvPicPr>
            <a:picLocks noChangeAspect="1"/>
          </p:cNvPicPr>
          <p:nvPr/>
        </p:nvPicPr>
        <p:blipFill>
          <a:blip r:embed="rId4"/>
          <a:stretch>
            <a:fillRect/>
          </a:stretch>
        </p:blipFill>
        <p:spPr>
          <a:xfrm>
            <a:off x="2667833" y="3508415"/>
            <a:ext cx="9294495" cy="9294495"/>
          </a:xfrm>
          <a:prstGeom prst="rect">
            <a:avLst/>
          </a:prstGeom>
        </p:spPr>
      </p:pic>
      <p:sp>
        <p:nvSpPr>
          <p:cNvPr id="10" name="Text 4"/>
          <p:cNvSpPr/>
          <p:nvPr/>
        </p:nvSpPr>
        <p:spPr>
          <a:xfrm>
            <a:off x="9200674" y="5132070"/>
            <a:ext cx="325993" cy="407432"/>
          </a:xfrm>
          <a:prstGeom prst="rect">
            <a:avLst/>
          </a:prstGeom>
          <a:noFill/>
          <a:ln/>
        </p:spPr>
        <p:txBody>
          <a:bodyPr wrap="none" lIns="0" tIns="0" rIns="0" bIns="0" rtlCol="0" anchor="t"/>
          <a:lstStyle/>
          <a:p>
            <a:pPr algn="l" indent="0" marL="0">
              <a:lnSpc>
                <a:spcPts val="4100"/>
              </a:lnSpc>
              <a:buNone/>
            </a:pPr>
            <a:r>
              <a:rPr lang="en-US" sz="2550" dirty="0">
                <a:solidFill>
                  <a:srgbClr val="F9EEE7"/>
                </a:solidFill>
                <a:latin typeface="Quattrocento" pitchFamily="34" charset="0"/>
                <a:ea typeface="Quattrocento" pitchFamily="34" charset="-122"/>
                <a:cs typeface="Quattrocento" pitchFamily="34" charset="-120"/>
              </a:rPr>
              <a:t>4</a:t>
            </a:r>
            <a:endParaRPr lang="en-US" sz="2550" dirty="0"/>
          </a:p>
        </p:txBody>
      </p:sp>
      <p:pic>
        <p:nvPicPr>
          <p:cNvPr id="11" name="Image 4" descr="preencoded.png">    </p:cNvPr>
          <p:cNvPicPr>
            <a:picLocks noChangeAspect="1"/>
          </p:cNvPicPr>
          <p:nvPr/>
        </p:nvPicPr>
        <p:blipFill>
          <a:blip r:embed="rId5"/>
          <a:stretch>
            <a:fillRect/>
          </a:stretch>
        </p:blipFill>
        <p:spPr>
          <a:xfrm>
            <a:off x="2667833" y="3508415"/>
            <a:ext cx="9294495" cy="9294495"/>
          </a:xfrm>
          <a:prstGeom prst="rect">
            <a:avLst/>
          </a:prstGeom>
        </p:spPr>
      </p:pic>
      <p:sp>
        <p:nvSpPr>
          <p:cNvPr id="12" name="Text 5"/>
          <p:cNvSpPr/>
          <p:nvPr/>
        </p:nvSpPr>
        <p:spPr>
          <a:xfrm>
            <a:off x="10466903" y="6874788"/>
            <a:ext cx="325993" cy="407432"/>
          </a:xfrm>
          <a:prstGeom prst="rect">
            <a:avLst/>
          </a:prstGeom>
          <a:noFill/>
          <a:ln/>
        </p:spPr>
        <p:txBody>
          <a:bodyPr wrap="none" lIns="0" tIns="0" rIns="0" bIns="0" rtlCol="0" anchor="t"/>
          <a:lstStyle/>
          <a:p>
            <a:pPr algn="l" indent="0" marL="0">
              <a:lnSpc>
                <a:spcPts val="4100"/>
              </a:lnSpc>
              <a:buNone/>
            </a:pPr>
            <a:r>
              <a:rPr lang="en-US" sz="2550" dirty="0">
                <a:solidFill>
                  <a:srgbClr val="F9EEE7"/>
                </a:solidFill>
                <a:latin typeface="Quattrocento" pitchFamily="34" charset="0"/>
                <a:ea typeface="Quattrocento" pitchFamily="34" charset="-122"/>
                <a:cs typeface="Quattrocento" pitchFamily="34" charset="-120"/>
              </a:rPr>
              <a:t>5</a:t>
            </a:r>
            <a:endParaRPr lang="en-US" sz="2550" dirty="0"/>
          </a:p>
        </p:txBody>
      </p:sp>
      <p:sp>
        <p:nvSpPr>
          <p:cNvPr id="13" name="Text 6"/>
          <p:cNvSpPr/>
          <p:nvPr/>
        </p:nvSpPr>
        <p:spPr>
          <a:xfrm>
            <a:off x="751523" y="3412450"/>
            <a:ext cx="2273022" cy="284083"/>
          </a:xfrm>
          <a:prstGeom prst="rect">
            <a:avLst/>
          </a:prstGeom>
          <a:noFill/>
          <a:ln/>
        </p:spPr>
        <p:txBody>
          <a:bodyPr wrap="none" lIns="0" tIns="0" rIns="0" bIns="0" rtlCol="0" anchor="t"/>
          <a:lstStyle/>
          <a:p>
            <a:pPr algn="ctr" indent="0" marL="0">
              <a:lnSpc>
                <a:spcPts val="2200"/>
              </a:lnSpc>
              <a:buNone/>
            </a:pPr>
            <a:r>
              <a:rPr lang="en-US" sz="1750" dirty="0">
                <a:solidFill>
                  <a:srgbClr val="FFD9BE"/>
                </a:solidFill>
                <a:latin typeface="Quattrocento" pitchFamily="34" charset="0"/>
                <a:ea typeface="Quattrocento" pitchFamily="34" charset="-122"/>
                <a:cs typeface="Quattrocento" pitchFamily="34" charset="-120"/>
              </a:rPr>
              <a:t>Education</a:t>
            </a:r>
            <a:endParaRPr lang="en-US" sz="1750" dirty="0"/>
          </a:p>
        </p:txBody>
      </p:sp>
      <p:sp>
        <p:nvSpPr>
          <p:cNvPr id="14" name="Text 7"/>
          <p:cNvSpPr/>
          <p:nvPr/>
        </p:nvSpPr>
        <p:spPr>
          <a:xfrm>
            <a:off x="676156" y="3812381"/>
            <a:ext cx="2423755" cy="1236345"/>
          </a:xfrm>
          <a:prstGeom prst="rect">
            <a:avLst/>
          </a:prstGeom>
          <a:noFill/>
          <a:ln/>
        </p:spPr>
        <p:txBody>
          <a:bodyPr wrap="square" lIns="0" tIns="0" rIns="0" bIns="0" rtlCol="0" anchor="t"/>
          <a:lstStyle/>
          <a:p>
            <a:pPr algn="ctr" indent="0" marL="0">
              <a:lnSpc>
                <a:spcPts val="2400"/>
              </a:lnSpc>
              <a:buNone/>
            </a:pPr>
            <a:r>
              <a:rPr lang="en-US" sz="1500" dirty="0">
                <a:solidFill>
                  <a:srgbClr val="F9EEE7"/>
                </a:solidFill>
                <a:latin typeface="Quattrocento" pitchFamily="34" charset="0"/>
                <a:ea typeface="Quattrocento" pitchFamily="34" charset="-122"/>
                <a:cs typeface="Quattrocento" pitchFamily="34" charset="-120"/>
              </a:rPr>
              <a:t>Examines the role of educational institutions in shaping society and individual outcomes.</a:t>
            </a:r>
            <a:endParaRPr lang="en-US" sz="1500" dirty="0"/>
          </a:p>
        </p:txBody>
      </p:sp>
      <p:sp>
        <p:nvSpPr>
          <p:cNvPr id="15" name="Text 8"/>
          <p:cNvSpPr/>
          <p:nvPr/>
        </p:nvSpPr>
        <p:spPr>
          <a:xfrm>
            <a:off x="3465076" y="2018228"/>
            <a:ext cx="2273022" cy="284083"/>
          </a:xfrm>
          <a:prstGeom prst="rect">
            <a:avLst/>
          </a:prstGeom>
          <a:noFill/>
          <a:ln/>
        </p:spPr>
        <p:txBody>
          <a:bodyPr wrap="none" lIns="0" tIns="0" rIns="0" bIns="0" rtlCol="0" anchor="t"/>
          <a:lstStyle/>
          <a:p>
            <a:pPr algn="ctr" indent="0" marL="0">
              <a:lnSpc>
                <a:spcPts val="2200"/>
              </a:lnSpc>
              <a:buNone/>
            </a:pPr>
            <a:r>
              <a:rPr lang="en-US" sz="1750" dirty="0">
                <a:solidFill>
                  <a:srgbClr val="FFD9BE"/>
                </a:solidFill>
                <a:latin typeface="Quattrocento" pitchFamily="34" charset="0"/>
                <a:ea typeface="Quattrocento" pitchFamily="34" charset="-122"/>
                <a:cs typeface="Quattrocento" pitchFamily="34" charset="-120"/>
              </a:rPr>
              <a:t>Religion</a:t>
            </a:r>
            <a:endParaRPr lang="en-US" sz="1750" dirty="0"/>
          </a:p>
        </p:txBody>
      </p:sp>
      <p:sp>
        <p:nvSpPr>
          <p:cNvPr id="16" name="Text 9"/>
          <p:cNvSpPr/>
          <p:nvPr/>
        </p:nvSpPr>
        <p:spPr>
          <a:xfrm>
            <a:off x="3389709" y="2418159"/>
            <a:ext cx="2423755" cy="1236345"/>
          </a:xfrm>
          <a:prstGeom prst="rect">
            <a:avLst/>
          </a:prstGeom>
          <a:noFill/>
          <a:ln/>
        </p:spPr>
        <p:txBody>
          <a:bodyPr wrap="square" lIns="0" tIns="0" rIns="0" bIns="0" rtlCol="0" anchor="t"/>
          <a:lstStyle/>
          <a:p>
            <a:pPr algn="ctr" indent="0" marL="0">
              <a:lnSpc>
                <a:spcPts val="2400"/>
              </a:lnSpc>
              <a:buNone/>
            </a:pPr>
            <a:r>
              <a:rPr lang="en-US" sz="1500" dirty="0">
                <a:solidFill>
                  <a:srgbClr val="F9EEE7"/>
                </a:solidFill>
                <a:latin typeface="Quattrocento" pitchFamily="34" charset="0"/>
                <a:ea typeface="Quattrocento" pitchFamily="34" charset="-122"/>
                <a:cs typeface="Quattrocento" pitchFamily="34" charset="-120"/>
              </a:rPr>
              <a:t>Studies the impact of religious beliefs and practices on social structures and behaviors.</a:t>
            </a:r>
            <a:endParaRPr lang="en-US" sz="1500" dirty="0"/>
          </a:p>
        </p:txBody>
      </p:sp>
      <p:sp>
        <p:nvSpPr>
          <p:cNvPr id="17" name="Text 10"/>
          <p:cNvSpPr/>
          <p:nvPr/>
        </p:nvSpPr>
        <p:spPr>
          <a:xfrm>
            <a:off x="6178629" y="1485781"/>
            <a:ext cx="2273022" cy="284083"/>
          </a:xfrm>
          <a:prstGeom prst="rect">
            <a:avLst/>
          </a:prstGeom>
          <a:noFill/>
          <a:ln/>
        </p:spPr>
        <p:txBody>
          <a:bodyPr wrap="none" lIns="0" tIns="0" rIns="0" bIns="0" rtlCol="0" anchor="t"/>
          <a:lstStyle/>
          <a:p>
            <a:pPr algn="ctr" indent="0" marL="0">
              <a:lnSpc>
                <a:spcPts val="2200"/>
              </a:lnSpc>
              <a:buNone/>
            </a:pPr>
            <a:r>
              <a:rPr lang="en-US" sz="1750" dirty="0">
                <a:solidFill>
                  <a:srgbClr val="FFD9BE"/>
                </a:solidFill>
                <a:latin typeface="Quattrocento" pitchFamily="34" charset="0"/>
                <a:ea typeface="Quattrocento" pitchFamily="34" charset="-122"/>
                <a:cs typeface="Quattrocento" pitchFamily="34" charset="-120"/>
              </a:rPr>
              <a:t>Family</a:t>
            </a:r>
            <a:endParaRPr lang="en-US" sz="1750" dirty="0"/>
          </a:p>
        </p:txBody>
      </p:sp>
      <p:sp>
        <p:nvSpPr>
          <p:cNvPr id="18" name="Text 11"/>
          <p:cNvSpPr/>
          <p:nvPr/>
        </p:nvSpPr>
        <p:spPr>
          <a:xfrm>
            <a:off x="6103263" y="1885712"/>
            <a:ext cx="2423755" cy="1236345"/>
          </a:xfrm>
          <a:prstGeom prst="rect">
            <a:avLst/>
          </a:prstGeom>
          <a:noFill/>
          <a:ln/>
        </p:spPr>
        <p:txBody>
          <a:bodyPr wrap="square" lIns="0" tIns="0" rIns="0" bIns="0" rtlCol="0" anchor="t"/>
          <a:lstStyle/>
          <a:p>
            <a:pPr algn="ctr" indent="0" marL="0">
              <a:lnSpc>
                <a:spcPts val="2400"/>
              </a:lnSpc>
              <a:buNone/>
            </a:pPr>
            <a:r>
              <a:rPr lang="en-US" sz="1500" dirty="0">
                <a:solidFill>
                  <a:srgbClr val="F9EEE7"/>
                </a:solidFill>
                <a:latin typeface="Quattrocento" pitchFamily="34" charset="0"/>
                <a:ea typeface="Quattrocento" pitchFamily="34" charset="-122"/>
                <a:cs typeface="Quattrocento" pitchFamily="34" charset="-120"/>
              </a:rPr>
              <a:t>Analyzes family structures, dynamics, and their influence on individuals and society.</a:t>
            </a:r>
            <a:endParaRPr lang="en-US" sz="1500" dirty="0"/>
          </a:p>
        </p:txBody>
      </p:sp>
      <p:sp>
        <p:nvSpPr>
          <p:cNvPr id="19" name="Text 12"/>
          <p:cNvSpPr/>
          <p:nvPr/>
        </p:nvSpPr>
        <p:spPr>
          <a:xfrm>
            <a:off x="8892183" y="2018228"/>
            <a:ext cx="2273022" cy="284083"/>
          </a:xfrm>
          <a:prstGeom prst="rect">
            <a:avLst/>
          </a:prstGeom>
          <a:noFill/>
          <a:ln/>
        </p:spPr>
        <p:txBody>
          <a:bodyPr wrap="none" lIns="0" tIns="0" rIns="0" bIns="0" rtlCol="0" anchor="t"/>
          <a:lstStyle/>
          <a:p>
            <a:pPr algn="ctr" indent="0" marL="0">
              <a:lnSpc>
                <a:spcPts val="2200"/>
              </a:lnSpc>
              <a:buNone/>
            </a:pPr>
            <a:r>
              <a:rPr lang="en-US" sz="1750" dirty="0">
                <a:solidFill>
                  <a:srgbClr val="FFD9BE"/>
                </a:solidFill>
                <a:latin typeface="Quattrocento" pitchFamily="34" charset="0"/>
                <a:ea typeface="Quattrocento" pitchFamily="34" charset="-122"/>
                <a:cs typeface="Quattrocento" pitchFamily="34" charset="-120"/>
              </a:rPr>
              <a:t>Politics</a:t>
            </a:r>
            <a:endParaRPr lang="en-US" sz="1750" dirty="0"/>
          </a:p>
        </p:txBody>
      </p:sp>
      <p:sp>
        <p:nvSpPr>
          <p:cNvPr id="20" name="Text 13"/>
          <p:cNvSpPr/>
          <p:nvPr/>
        </p:nvSpPr>
        <p:spPr>
          <a:xfrm>
            <a:off x="8816816" y="2418159"/>
            <a:ext cx="2423755" cy="1236345"/>
          </a:xfrm>
          <a:prstGeom prst="rect">
            <a:avLst/>
          </a:prstGeom>
          <a:noFill/>
          <a:ln/>
        </p:spPr>
        <p:txBody>
          <a:bodyPr wrap="square" lIns="0" tIns="0" rIns="0" bIns="0" rtlCol="0" anchor="t"/>
          <a:lstStyle/>
          <a:p>
            <a:pPr algn="ctr" indent="0" marL="0">
              <a:lnSpc>
                <a:spcPts val="2400"/>
              </a:lnSpc>
              <a:buNone/>
            </a:pPr>
            <a:r>
              <a:rPr lang="en-US" sz="1500" dirty="0">
                <a:solidFill>
                  <a:srgbClr val="F9EEE7"/>
                </a:solidFill>
                <a:latin typeface="Quattrocento" pitchFamily="34" charset="0"/>
                <a:ea typeface="Quattrocento" pitchFamily="34" charset="-122"/>
                <a:cs typeface="Quattrocento" pitchFamily="34" charset="-120"/>
              </a:rPr>
              <a:t>Investigates political institutions and their role in shaping social order and change.</a:t>
            </a:r>
            <a:endParaRPr lang="en-US" sz="1500" dirty="0"/>
          </a:p>
        </p:txBody>
      </p:sp>
      <p:sp>
        <p:nvSpPr>
          <p:cNvPr id="21" name="Text 14"/>
          <p:cNvSpPr/>
          <p:nvPr/>
        </p:nvSpPr>
        <p:spPr>
          <a:xfrm>
            <a:off x="11605736" y="3412450"/>
            <a:ext cx="2273022" cy="284083"/>
          </a:xfrm>
          <a:prstGeom prst="rect">
            <a:avLst/>
          </a:prstGeom>
          <a:noFill/>
          <a:ln/>
        </p:spPr>
        <p:txBody>
          <a:bodyPr wrap="none" lIns="0" tIns="0" rIns="0" bIns="0" rtlCol="0" anchor="t"/>
          <a:lstStyle/>
          <a:p>
            <a:pPr algn="ctr" indent="0" marL="0">
              <a:lnSpc>
                <a:spcPts val="2200"/>
              </a:lnSpc>
              <a:buNone/>
            </a:pPr>
            <a:r>
              <a:rPr lang="en-US" sz="1750" dirty="0">
                <a:solidFill>
                  <a:srgbClr val="FFD9BE"/>
                </a:solidFill>
                <a:latin typeface="Quattrocento" pitchFamily="34" charset="0"/>
                <a:ea typeface="Quattrocento" pitchFamily="34" charset="-122"/>
                <a:cs typeface="Quattrocento" pitchFamily="34" charset="-120"/>
              </a:rPr>
              <a:t>Economy</a:t>
            </a:r>
            <a:endParaRPr lang="en-US" sz="1750" dirty="0"/>
          </a:p>
        </p:txBody>
      </p:sp>
      <p:sp>
        <p:nvSpPr>
          <p:cNvPr id="22" name="Text 15"/>
          <p:cNvSpPr/>
          <p:nvPr/>
        </p:nvSpPr>
        <p:spPr>
          <a:xfrm>
            <a:off x="11530370" y="3812381"/>
            <a:ext cx="2423755" cy="1236345"/>
          </a:xfrm>
          <a:prstGeom prst="rect">
            <a:avLst/>
          </a:prstGeom>
          <a:noFill/>
          <a:ln/>
        </p:spPr>
        <p:txBody>
          <a:bodyPr wrap="square" lIns="0" tIns="0" rIns="0" bIns="0" rtlCol="0" anchor="t"/>
          <a:lstStyle/>
          <a:p>
            <a:pPr algn="ctr" indent="0" marL="0">
              <a:lnSpc>
                <a:spcPts val="2400"/>
              </a:lnSpc>
              <a:buNone/>
            </a:pPr>
            <a:r>
              <a:rPr lang="en-US" sz="1500" dirty="0">
                <a:solidFill>
                  <a:srgbClr val="F9EEE7"/>
                </a:solidFill>
                <a:latin typeface="Quattrocento" pitchFamily="34" charset="0"/>
                <a:ea typeface="Quattrocento" pitchFamily="34" charset="-122"/>
                <a:cs typeface="Quattrocento" pitchFamily="34" charset="-120"/>
              </a:rPr>
              <a:t>Explores economic institutions and their impact on social stratification and mobility.</a:t>
            </a:r>
            <a:endParaRPr lang="en-US" sz="15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37724" y="1528167"/>
            <a:ext cx="8385572" cy="704017"/>
          </a:xfrm>
          <a:prstGeom prst="rect">
            <a:avLst/>
          </a:prstGeom>
          <a:noFill/>
          <a:ln/>
        </p:spPr>
        <p:txBody>
          <a:bodyPr wrap="non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Family and Marriage in Sociology</a:t>
            </a:r>
            <a:endParaRPr lang="en-US" sz="4400" dirty="0"/>
          </a:p>
        </p:txBody>
      </p:sp>
      <p:sp>
        <p:nvSpPr>
          <p:cNvPr id="3" name="Text 1"/>
          <p:cNvSpPr/>
          <p:nvPr/>
        </p:nvSpPr>
        <p:spPr>
          <a:xfrm>
            <a:off x="837724" y="2830473"/>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Definition</a:t>
            </a:r>
            <a:endParaRPr lang="en-US" sz="2200" dirty="0"/>
          </a:p>
        </p:txBody>
      </p:sp>
      <p:sp>
        <p:nvSpPr>
          <p:cNvPr id="4" name="Text 2"/>
          <p:cNvSpPr/>
          <p:nvPr/>
        </p:nvSpPr>
        <p:spPr>
          <a:xfrm>
            <a:off x="837724" y="3421737"/>
            <a:ext cx="3928586" cy="268116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The family, in its structural form, may be defined as a domestic union consisting of one or more adults and one or more children. It might include individuals related by blood, marriage, or some other bond or adoption.</a:t>
            </a:r>
            <a:endParaRPr lang="en-US" sz="1850" dirty="0"/>
          </a:p>
        </p:txBody>
      </p:sp>
      <p:sp>
        <p:nvSpPr>
          <p:cNvPr id="5" name="Text 3"/>
          <p:cNvSpPr/>
          <p:nvPr/>
        </p:nvSpPr>
        <p:spPr>
          <a:xfrm>
            <a:off x="5357813" y="2830473"/>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Cultural Variations</a:t>
            </a:r>
            <a:endParaRPr lang="en-US" sz="2200" dirty="0"/>
          </a:p>
        </p:txBody>
      </p:sp>
      <p:sp>
        <p:nvSpPr>
          <p:cNvPr id="6" name="Text 4"/>
          <p:cNvSpPr/>
          <p:nvPr/>
        </p:nvSpPr>
        <p:spPr>
          <a:xfrm>
            <a:off x="5357813" y="3421737"/>
            <a:ext cx="3928586" cy="2298144"/>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Families are universal, but they vary in form and dynamics according to the culture in which they are rooted. For example, traditional Chinese and North American views on marriage differ significantly.</a:t>
            </a:r>
            <a:endParaRPr lang="en-US" sz="1850" dirty="0"/>
          </a:p>
        </p:txBody>
      </p:sp>
      <p:sp>
        <p:nvSpPr>
          <p:cNvPr id="7" name="Text 5"/>
          <p:cNvSpPr/>
          <p:nvPr/>
        </p:nvSpPr>
        <p:spPr>
          <a:xfrm>
            <a:off x="9877901" y="2830473"/>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Marriage</a:t>
            </a:r>
            <a:endParaRPr lang="en-US" sz="2200" dirty="0"/>
          </a:p>
        </p:txBody>
      </p:sp>
      <p:sp>
        <p:nvSpPr>
          <p:cNvPr id="8" name="Text 6"/>
          <p:cNvSpPr/>
          <p:nvPr/>
        </p:nvSpPr>
        <p:spPr>
          <a:xfrm>
            <a:off x="9877901" y="3421737"/>
            <a:ext cx="3928586" cy="3064193"/>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Marriage is universal, with an estimated 90 percent of contemporary societies having an institution like marriage. It typically involves a long-term sexual and emotional relationship that distinguishes it from other forms of union.</a:t>
            </a:r>
            <a:endParaRPr lang="en-US" sz="1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02350" y="711398"/>
            <a:ext cx="6601182" cy="590193"/>
          </a:xfrm>
          <a:prstGeom prst="rect">
            <a:avLst/>
          </a:prstGeom>
          <a:noFill/>
          <a:ln/>
        </p:spPr>
        <p:txBody>
          <a:bodyPr wrap="none" lIns="0" tIns="0" rIns="0" bIns="0" rtlCol="0" anchor="t"/>
          <a:lstStyle/>
          <a:p>
            <a:pPr algn="l" indent="0" marL="0">
              <a:lnSpc>
                <a:spcPts val="4600"/>
              </a:lnSpc>
              <a:buNone/>
            </a:pPr>
            <a:r>
              <a:rPr lang="en-US" sz="3700" dirty="0">
                <a:solidFill>
                  <a:srgbClr val="FFD9BE"/>
                </a:solidFill>
                <a:latin typeface="Quattrocento" pitchFamily="34" charset="0"/>
                <a:ea typeface="Quattrocento" pitchFamily="34" charset="-122"/>
                <a:cs typeface="Quattrocento" pitchFamily="34" charset="-120"/>
              </a:rPr>
              <a:t>Sociology of Social Movements</a:t>
            </a:r>
            <a:endParaRPr lang="en-US" sz="3700" dirty="0"/>
          </a:p>
        </p:txBody>
      </p:sp>
      <p:sp>
        <p:nvSpPr>
          <p:cNvPr id="3" name="Shape 1"/>
          <p:cNvSpPr/>
          <p:nvPr/>
        </p:nvSpPr>
        <p:spPr>
          <a:xfrm>
            <a:off x="702350" y="1702951"/>
            <a:ext cx="1653183" cy="1137761"/>
          </a:xfrm>
          <a:prstGeom prst="roundRect">
            <a:avLst>
              <a:gd name="adj" fmla="val 2646"/>
            </a:avLst>
          </a:prstGeom>
          <a:solidFill>
            <a:srgbClr val="315251"/>
          </a:solidFill>
          <a:ln/>
        </p:spPr>
      </p:sp>
      <p:sp>
        <p:nvSpPr>
          <p:cNvPr id="4" name="Text 2"/>
          <p:cNvSpPr/>
          <p:nvPr/>
        </p:nvSpPr>
        <p:spPr>
          <a:xfrm>
            <a:off x="1387793" y="2095500"/>
            <a:ext cx="282178" cy="352663"/>
          </a:xfrm>
          <a:prstGeom prst="rect">
            <a:avLst/>
          </a:prstGeom>
          <a:noFill/>
          <a:ln/>
        </p:spPr>
        <p:txBody>
          <a:bodyPr wrap="none" lIns="0" tIns="0" rIns="0" bIns="0" rtlCol="0" anchor="t"/>
          <a:lstStyle/>
          <a:p>
            <a:pPr algn="ctr" indent="0" marL="0">
              <a:lnSpc>
                <a:spcPts val="3550"/>
              </a:lnSpc>
              <a:buNone/>
            </a:pPr>
            <a:r>
              <a:rPr lang="en-US" sz="2200" dirty="0">
                <a:solidFill>
                  <a:srgbClr val="F9EEE7"/>
                </a:solidFill>
                <a:latin typeface="Quattrocento" pitchFamily="34" charset="0"/>
                <a:ea typeface="Quattrocento" pitchFamily="34" charset="-122"/>
                <a:cs typeface="Quattrocento" pitchFamily="34" charset="-120"/>
              </a:rPr>
              <a:t>1</a:t>
            </a:r>
            <a:endParaRPr lang="en-US" sz="2200" dirty="0"/>
          </a:p>
        </p:txBody>
      </p:sp>
      <p:sp>
        <p:nvSpPr>
          <p:cNvPr id="5" name="Text 3"/>
          <p:cNvSpPr/>
          <p:nvPr/>
        </p:nvSpPr>
        <p:spPr>
          <a:xfrm>
            <a:off x="2556153" y="1903571"/>
            <a:ext cx="2360890" cy="295037"/>
          </a:xfrm>
          <a:prstGeom prst="rect">
            <a:avLst/>
          </a:prstGeom>
          <a:noFill/>
          <a:ln/>
        </p:spPr>
        <p:txBody>
          <a:bodyPr wrap="none" lIns="0" tIns="0" rIns="0" bIns="0" rtlCol="0" anchor="t"/>
          <a:lstStyle/>
          <a:p>
            <a:pPr algn="l" indent="0" marL="0">
              <a:lnSpc>
                <a:spcPts val="2300"/>
              </a:lnSpc>
              <a:buNone/>
            </a:pPr>
            <a:r>
              <a:rPr lang="en-US" sz="1850" dirty="0">
                <a:solidFill>
                  <a:srgbClr val="F9EEE7"/>
                </a:solidFill>
                <a:latin typeface="Quattrocento" pitchFamily="34" charset="0"/>
                <a:ea typeface="Quattrocento" pitchFamily="34" charset="-122"/>
                <a:cs typeface="Quattrocento" pitchFamily="34" charset="-120"/>
              </a:rPr>
              <a:t>Definition</a:t>
            </a:r>
            <a:endParaRPr lang="en-US" sz="1850" dirty="0"/>
          </a:p>
        </p:txBody>
      </p:sp>
      <p:sp>
        <p:nvSpPr>
          <p:cNvPr id="6" name="Text 4"/>
          <p:cNvSpPr/>
          <p:nvPr/>
        </p:nvSpPr>
        <p:spPr>
          <a:xfrm>
            <a:off x="2556153" y="2318980"/>
            <a:ext cx="6730841" cy="321112"/>
          </a:xfrm>
          <a:prstGeom prst="rect">
            <a:avLst/>
          </a:prstGeom>
          <a:noFill/>
          <a:ln/>
        </p:spPr>
        <p:txBody>
          <a:bodyPr wrap="none" lIns="0" tIns="0" rIns="0" bIns="0" rtlCol="0" anchor="t"/>
          <a:lstStyle/>
          <a:p>
            <a:pPr algn="l" indent="0" marL="0">
              <a:lnSpc>
                <a:spcPts val="2500"/>
              </a:lnSpc>
              <a:buNone/>
            </a:pPr>
            <a:r>
              <a:rPr lang="en-US" sz="1550" dirty="0">
                <a:solidFill>
                  <a:srgbClr val="F9EEE7"/>
                </a:solidFill>
                <a:latin typeface="Quattrocento" pitchFamily="34" charset="0"/>
                <a:ea typeface="Quattrocento" pitchFamily="34" charset="-122"/>
                <a:cs typeface="Quattrocento" pitchFamily="34" charset="-120"/>
              </a:rPr>
              <a:t>Social movements are organized efforts to promote or resist social change.</a:t>
            </a:r>
            <a:endParaRPr lang="en-US" sz="1550" dirty="0"/>
          </a:p>
        </p:txBody>
      </p:sp>
      <p:sp>
        <p:nvSpPr>
          <p:cNvPr id="7" name="Shape 5"/>
          <p:cNvSpPr/>
          <p:nvPr/>
        </p:nvSpPr>
        <p:spPr>
          <a:xfrm>
            <a:off x="2455783" y="2831187"/>
            <a:ext cx="11372017" cy="11430"/>
          </a:xfrm>
          <a:prstGeom prst="roundRect">
            <a:avLst>
              <a:gd name="adj" fmla="val 263365"/>
            </a:avLst>
          </a:prstGeom>
          <a:solidFill>
            <a:srgbClr val="4A6B6A"/>
          </a:solidFill>
          <a:ln/>
        </p:spPr>
      </p:sp>
      <p:sp>
        <p:nvSpPr>
          <p:cNvPr id="8" name="Shape 6"/>
          <p:cNvSpPr/>
          <p:nvPr/>
        </p:nvSpPr>
        <p:spPr>
          <a:xfrm>
            <a:off x="702350" y="2940963"/>
            <a:ext cx="3306366" cy="1458873"/>
          </a:xfrm>
          <a:prstGeom prst="roundRect">
            <a:avLst>
              <a:gd name="adj" fmla="val 2063"/>
            </a:avLst>
          </a:prstGeom>
          <a:solidFill>
            <a:srgbClr val="315251"/>
          </a:solidFill>
          <a:ln/>
        </p:spPr>
      </p:sp>
      <p:sp>
        <p:nvSpPr>
          <p:cNvPr id="9" name="Text 7"/>
          <p:cNvSpPr/>
          <p:nvPr/>
        </p:nvSpPr>
        <p:spPr>
          <a:xfrm>
            <a:off x="2214443" y="3494008"/>
            <a:ext cx="282178" cy="352663"/>
          </a:xfrm>
          <a:prstGeom prst="rect">
            <a:avLst/>
          </a:prstGeom>
          <a:noFill/>
          <a:ln/>
        </p:spPr>
        <p:txBody>
          <a:bodyPr wrap="none" lIns="0" tIns="0" rIns="0" bIns="0" rtlCol="0" anchor="t"/>
          <a:lstStyle/>
          <a:p>
            <a:pPr algn="ctr" indent="0" marL="0">
              <a:lnSpc>
                <a:spcPts val="3550"/>
              </a:lnSpc>
              <a:buNone/>
            </a:pPr>
            <a:r>
              <a:rPr lang="en-US" sz="2200" dirty="0">
                <a:solidFill>
                  <a:srgbClr val="F9EEE7"/>
                </a:solidFill>
                <a:latin typeface="Quattrocento" pitchFamily="34" charset="0"/>
                <a:ea typeface="Quattrocento" pitchFamily="34" charset="-122"/>
                <a:cs typeface="Quattrocento" pitchFamily="34" charset="-120"/>
              </a:rPr>
              <a:t>2</a:t>
            </a:r>
            <a:endParaRPr lang="en-US" sz="2200" dirty="0"/>
          </a:p>
        </p:txBody>
      </p:sp>
      <p:sp>
        <p:nvSpPr>
          <p:cNvPr id="10" name="Text 8"/>
          <p:cNvSpPr/>
          <p:nvPr/>
        </p:nvSpPr>
        <p:spPr>
          <a:xfrm>
            <a:off x="4209336" y="3141583"/>
            <a:ext cx="2360890" cy="295037"/>
          </a:xfrm>
          <a:prstGeom prst="rect">
            <a:avLst/>
          </a:prstGeom>
          <a:noFill/>
          <a:ln/>
        </p:spPr>
        <p:txBody>
          <a:bodyPr wrap="none" lIns="0" tIns="0" rIns="0" bIns="0" rtlCol="0" anchor="t"/>
          <a:lstStyle/>
          <a:p>
            <a:pPr algn="l" indent="0" marL="0">
              <a:lnSpc>
                <a:spcPts val="2300"/>
              </a:lnSpc>
              <a:buNone/>
            </a:pPr>
            <a:r>
              <a:rPr lang="en-US" sz="1850" dirty="0">
                <a:solidFill>
                  <a:srgbClr val="F9EEE7"/>
                </a:solidFill>
                <a:latin typeface="Quattrocento" pitchFamily="34" charset="0"/>
                <a:ea typeface="Quattrocento" pitchFamily="34" charset="-122"/>
                <a:cs typeface="Quattrocento" pitchFamily="34" charset="-120"/>
              </a:rPr>
              <a:t>Research Focus</a:t>
            </a:r>
            <a:endParaRPr lang="en-US" sz="1850" dirty="0"/>
          </a:p>
        </p:txBody>
      </p:sp>
      <p:sp>
        <p:nvSpPr>
          <p:cNvPr id="11" name="Text 9"/>
          <p:cNvSpPr/>
          <p:nvPr/>
        </p:nvSpPr>
        <p:spPr>
          <a:xfrm>
            <a:off x="4209336" y="3556992"/>
            <a:ext cx="9518094" cy="642223"/>
          </a:xfrm>
          <a:prstGeom prst="rect">
            <a:avLst/>
          </a:prstGeom>
          <a:noFill/>
          <a:ln/>
        </p:spPr>
        <p:txBody>
          <a:bodyPr wrap="square" lIns="0" tIns="0" rIns="0" bIns="0" rtlCol="0" anchor="t"/>
          <a:lstStyle/>
          <a:p>
            <a:pPr algn="l" indent="0" marL="0">
              <a:lnSpc>
                <a:spcPts val="2500"/>
              </a:lnSpc>
              <a:buNone/>
            </a:pPr>
            <a:r>
              <a:rPr lang="en-US" sz="1550" dirty="0">
                <a:solidFill>
                  <a:srgbClr val="F9EEE7"/>
                </a:solidFill>
                <a:latin typeface="Quattrocento" pitchFamily="34" charset="0"/>
                <a:ea typeface="Quattrocento" pitchFamily="34" charset="-122"/>
                <a:cs typeface="Quattrocento" pitchFamily="34" charset="-120"/>
              </a:rPr>
              <a:t>Contemporary research on social movements shares an underlying commitment to understanding the world as men and women make it.</a:t>
            </a:r>
            <a:endParaRPr lang="en-US" sz="1550" dirty="0"/>
          </a:p>
        </p:txBody>
      </p:sp>
      <p:sp>
        <p:nvSpPr>
          <p:cNvPr id="12" name="Shape 10"/>
          <p:cNvSpPr/>
          <p:nvPr/>
        </p:nvSpPr>
        <p:spPr>
          <a:xfrm>
            <a:off x="4108966" y="4390311"/>
            <a:ext cx="9718834" cy="11430"/>
          </a:xfrm>
          <a:prstGeom prst="roundRect">
            <a:avLst>
              <a:gd name="adj" fmla="val 263365"/>
            </a:avLst>
          </a:prstGeom>
          <a:solidFill>
            <a:srgbClr val="4A6B6A"/>
          </a:solidFill>
          <a:ln/>
        </p:spPr>
      </p:sp>
      <p:sp>
        <p:nvSpPr>
          <p:cNvPr id="13" name="Shape 11"/>
          <p:cNvSpPr/>
          <p:nvPr/>
        </p:nvSpPr>
        <p:spPr>
          <a:xfrm>
            <a:off x="702350" y="4500086"/>
            <a:ext cx="4959548" cy="1458873"/>
          </a:xfrm>
          <a:prstGeom prst="roundRect">
            <a:avLst>
              <a:gd name="adj" fmla="val 2063"/>
            </a:avLst>
          </a:prstGeom>
          <a:solidFill>
            <a:srgbClr val="315251"/>
          </a:solidFill>
          <a:ln/>
        </p:spPr>
      </p:sp>
      <p:sp>
        <p:nvSpPr>
          <p:cNvPr id="14" name="Text 12"/>
          <p:cNvSpPr/>
          <p:nvPr/>
        </p:nvSpPr>
        <p:spPr>
          <a:xfrm>
            <a:off x="3040975" y="5053132"/>
            <a:ext cx="282178" cy="352663"/>
          </a:xfrm>
          <a:prstGeom prst="rect">
            <a:avLst/>
          </a:prstGeom>
          <a:noFill/>
          <a:ln/>
        </p:spPr>
        <p:txBody>
          <a:bodyPr wrap="none" lIns="0" tIns="0" rIns="0" bIns="0" rtlCol="0" anchor="t"/>
          <a:lstStyle/>
          <a:p>
            <a:pPr algn="ctr" indent="0" marL="0">
              <a:lnSpc>
                <a:spcPts val="3550"/>
              </a:lnSpc>
              <a:buNone/>
            </a:pPr>
            <a:r>
              <a:rPr lang="en-US" sz="2200" dirty="0">
                <a:solidFill>
                  <a:srgbClr val="F9EEE7"/>
                </a:solidFill>
                <a:latin typeface="Quattrocento" pitchFamily="34" charset="0"/>
                <a:ea typeface="Quattrocento" pitchFamily="34" charset="-122"/>
                <a:cs typeface="Quattrocento" pitchFamily="34" charset="-120"/>
              </a:rPr>
              <a:t>3</a:t>
            </a:r>
            <a:endParaRPr lang="en-US" sz="2200" dirty="0"/>
          </a:p>
        </p:txBody>
      </p:sp>
      <p:sp>
        <p:nvSpPr>
          <p:cNvPr id="15" name="Text 13"/>
          <p:cNvSpPr/>
          <p:nvPr/>
        </p:nvSpPr>
        <p:spPr>
          <a:xfrm>
            <a:off x="5862518" y="4700707"/>
            <a:ext cx="2360890" cy="295037"/>
          </a:xfrm>
          <a:prstGeom prst="rect">
            <a:avLst/>
          </a:prstGeom>
          <a:noFill/>
          <a:ln/>
        </p:spPr>
        <p:txBody>
          <a:bodyPr wrap="none" lIns="0" tIns="0" rIns="0" bIns="0" rtlCol="0" anchor="t"/>
          <a:lstStyle/>
          <a:p>
            <a:pPr algn="l" indent="0" marL="0">
              <a:lnSpc>
                <a:spcPts val="2300"/>
              </a:lnSpc>
              <a:buNone/>
            </a:pPr>
            <a:r>
              <a:rPr lang="en-US" sz="1850" dirty="0">
                <a:solidFill>
                  <a:srgbClr val="F9EEE7"/>
                </a:solidFill>
                <a:latin typeface="Quattrocento" pitchFamily="34" charset="0"/>
                <a:ea typeface="Quattrocento" pitchFamily="34" charset="-122"/>
                <a:cs typeface="Quattrocento" pitchFamily="34" charset="-120"/>
              </a:rPr>
              <a:t>Importance</a:t>
            </a:r>
            <a:endParaRPr lang="en-US" sz="1850" dirty="0"/>
          </a:p>
        </p:txBody>
      </p:sp>
      <p:sp>
        <p:nvSpPr>
          <p:cNvPr id="16" name="Text 14"/>
          <p:cNvSpPr/>
          <p:nvPr/>
        </p:nvSpPr>
        <p:spPr>
          <a:xfrm>
            <a:off x="5862518" y="5116116"/>
            <a:ext cx="7864912" cy="642223"/>
          </a:xfrm>
          <a:prstGeom prst="rect">
            <a:avLst/>
          </a:prstGeom>
          <a:noFill/>
          <a:ln/>
        </p:spPr>
        <p:txBody>
          <a:bodyPr wrap="square" lIns="0" tIns="0" rIns="0" bIns="0" rtlCol="0" anchor="t"/>
          <a:lstStyle/>
          <a:p>
            <a:pPr algn="l" indent="0" marL="0">
              <a:lnSpc>
                <a:spcPts val="2500"/>
              </a:lnSpc>
              <a:buNone/>
            </a:pPr>
            <a:r>
              <a:rPr lang="en-US" sz="1550" dirty="0">
                <a:solidFill>
                  <a:srgbClr val="F9EEE7"/>
                </a:solidFill>
                <a:latin typeface="Quattrocento" pitchFamily="34" charset="0"/>
                <a:ea typeface="Quattrocento" pitchFamily="34" charset="-122"/>
                <a:cs typeface="Quattrocento" pitchFamily="34" charset="-120"/>
              </a:rPr>
              <a:t>The search for freedom and justice, the struggle against constraints and suffering, lies at the heart of the sociological enterprise.</a:t>
            </a:r>
            <a:endParaRPr lang="en-US" sz="1550" dirty="0"/>
          </a:p>
        </p:txBody>
      </p:sp>
      <p:sp>
        <p:nvSpPr>
          <p:cNvPr id="17" name="Shape 15"/>
          <p:cNvSpPr/>
          <p:nvPr/>
        </p:nvSpPr>
        <p:spPr>
          <a:xfrm>
            <a:off x="5762149" y="5949434"/>
            <a:ext cx="8065651" cy="11430"/>
          </a:xfrm>
          <a:prstGeom prst="roundRect">
            <a:avLst>
              <a:gd name="adj" fmla="val 263365"/>
            </a:avLst>
          </a:prstGeom>
          <a:solidFill>
            <a:srgbClr val="4A6B6A"/>
          </a:solidFill>
          <a:ln/>
        </p:spPr>
      </p:sp>
      <p:sp>
        <p:nvSpPr>
          <p:cNvPr id="18" name="Shape 16"/>
          <p:cNvSpPr/>
          <p:nvPr/>
        </p:nvSpPr>
        <p:spPr>
          <a:xfrm>
            <a:off x="702350" y="6059210"/>
            <a:ext cx="6612850" cy="1458873"/>
          </a:xfrm>
          <a:prstGeom prst="roundRect">
            <a:avLst>
              <a:gd name="adj" fmla="val 2063"/>
            </a:avLst>
          </a:prstGeom>
          <a:solidFill>
            <a:srgbClr val="315251"/>
          </a:solidFill>
          <a:ln/>
        </p:spPr>
      </p:sp>
      <p:sp>
        <p:nvSpPr>
          <p:cNvPr id="19" name="Text 17"/>
          <p:cNvSpPr/>
          <p:nvPr/>
        </p:nvSpPr>
        <p:spPr>
          <a:xfrm>
            <a:off x="3867626" y="6612255"/>
            <a:ext cx="282178" cy="352663"/>
          </a:xfrm>
          <a:prstGeom prst="rect">
            <a:avLst/>
          </a:prstGeom>
          <a:noFill/>
          <a:ln/>
        </p:spPr>
        <p:txBody>
          <a:bodyPr wrap="none" lIns="0" tIns="0" rIns="0" bIns="0" rtlCol="0" anchor="t"/>
          <a:lstStyle/>
          <a:p>
            <a:pPr algn="ctr" indent="0" marL="0">
              <a:lnSpc>
                <a:spcPts val="3550"/>
              </a:lnSpc>
              <a:buNone/>
            </a:pPr>
            <a:r>
              <a:rPr lang="en-US" sz="2200" dirty="0">
                <a:solidFill>
                  <a:srgbClr val="F9EEE7"/>
                </a:solidFill>
                <a:latin typeface="Quattrocento" pitchFamily="34" charset="0"/>
                <a:ea typeface="Quattrocento" pitchFamily="34" charset="-122"/>
                <a:cs typeface="Quattrocento" pitchFamily="34" charset="-120"/>
              </a:rPr>
              <a:t>4</a:t>
            </a:r>
            <a:endParaRPr lang="en-US" sz="2200" dirty="0"/>
          </a:p>
        </p:txBody>
      </p:sp>
      <p:sp>
        <p:nvSpPr>
          <p:cNvPr id="20" name="Text 18"/>
          <p:cNvSpPr/>
          <p:nvPr/>
        </p:nvSpPr>
        <p:spPr>
          <a:xfrm>
            <a:off x="7515820" y="6259830"/>
            <a:ext cx="2360890" cy="295037"/>
          </a:xfrm>
          <a:prstGeom prst="rect">
            <a:avLst/>
          </a:prstGeom>
          <a:noFill/>
          <a:ln/>
        </p:spPr>
        <p:txBody>
          <a:bodyPr wrap="none" lIns="0" tIns="0" rIns="0" bIns="0" rtlCol="0" anchor="t"/>
          <a:lstStyle/>
          <a:p>
            <a:pPr algn="l" indent="0" marL="0">
              <a:lnSpc>
                <a:spcPts val="2300"/>
              </a:lnSpc>
              <a:buNone/>
            </a:pPr>
            <a:r>
              <a:rPr lang="en-US" sz="1850" dirty="0">
                <a:solidFill>
                  <a:srgbClr val="F9EEE7"/>
                </a:solidFill>
                <a:latin typeface="Quattrocento" pitchFamily="34" charset="0"/>
                <a:ea typeface="Quattrocento" pitchFamily="34" charset="-122"/>
                <a:cs typeface="Quattrocento" pitchFamily="34" charset="-120"/>
              </a:rPr>
              <a:t>Impact</a:t>
            </a:r>
            <a:endParaRPr lang="en-US" sz="1850" dirty="0"/>
          </a:p>
        </p:txBody>
      </p:sp>
      <p:sp>
        <p:nvSpPr>
          <p:cNvPr id="21" name="Text 19"/>
          <p:cNvSpPr/>
          <p:nvPr/>
        </p:nvSpPr>
        <p:spPr>
          <a:xfrm>
            <a:off x="7515820" y="6675239"/>
            <a:ext cx="6211610" cy="642223"/>
          </a:xfrm>
          <a:prstGeom prst="rect">
            <a:avLst/>
          </a:prstGeom>
          <a:noFill/>
          <a:ln/>
        </p:spPr>
        <p:txBody>
          <a:bodyPr wrap="square" lIns="0" tIns="0" rIns="0" bIns="0" rtlCol="0" anchor="t"/>
          <a:lstStyle/>
          <a:p>
            <a:pPr algn="l" indent="0" marL="0">
              <a:lnSpc>
                <a:spcPts val="2500"/>
              </a:lnSpc>
              <a:buNone/>
            </a:pPr>
            <a:r>
              <a:rPr lang="en-US" sz="1550" dirty="0">
                <a:solidFill>
                  <a:srgbClr val="F9EEE7"/>
                </a:solidFill>
                <a:latin typeface="Quattrocento" pitchFamily="34" charset="0"/>
                <a:ea typeface="Quattrocento" pitchFamily="34" charset="-122"/>
                <a:cs typeface="Quattrocento" pitchFamily="34" charset="-120"/>
              </a:rPr>
              <a:t>Research on social movements has expanded our knowledge of this sphere in the social world and improved our conceptual tools.</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24019" y="607219"/>
            <a:ext cx="8175069" cy="608409"/>
          </a:xfrm>
          <a:prstGeom prst="rect">
            <a:avLst/>
          </a:prstGeom>
          <a:noFill/>
          <a:ln/>
        </p:spPr>
        <p:txBody>
          <a:bodyPr wrap="none" lIns="0" tIns="0" rIns="0" bIns="0" rtlCol="0" anchor="t"/>
          <a:lstStyle/>
          <a:p>
            <a:pPr algn="l" indent="0" marL="0">
              <a:lnSpc>
                <a:spcPts val="4750"/>
              </a:lnSpc>
              <a:buNone/>
            </a:pPr>
            <a:r>
              <a:rPr lang="en-US" sz="3800" dirty="0">
                <a:solidFill>
                  <a:srgbClr val="FFD9BE"/>
                </a:solidFill>
                <a:latin typeface="Quattrocento" pitchFamily="34" charset="0"/>
                <a:ea typeface="Quattrocento" pitchFamily="34" charset="-122"/>
                <a:cs typeface="Quattrocento" pitchFamily="34" charset="-120"/>
              </a:rPr>
              <a:t>Civil Rights Movements: A Case Study</a:t>
            </a:r>
            <a:endParaRPr lang="en-US" sz="3800" dirty="0"/>
          </a:p>
        </p:txBody>
      </p:sp>
      <p:sp>
        <p:nvSpPr>
          <p:cNvPr id="3" name="Shape 1"/>
          <p:cNvSpPr/>
          <p:nvPr/>
        </p:nvSpPr>
        <p:spPr>
          <a:xfrm>
            <a:off x="7303770" y="1629370"/>
            <a:ext cx="22860" cy="5992892"/>
          </a:xfrm>
          <a:prstGeom prst="roundRect">
            <a:avLst>
              <a:gd name="adj" fmla="val 135743"/>
            </a:avLst>
          </a:prstGeom>
          <a:solidFill>
            <a:srgbClr val="4A6B6A"/>
          </a:solidFill>
          <a:ln/>
        </p:spPr>
      </p:sp>
      <p:sp>
        <p:nvSpPr>
          <p:cNvPr id="4" name="Shape 2"/>
          <p:cNvSpPr/>
          <p:nvPr/>
        </p:nvSpPr>
        <p:spPr>
          <a:xfrm>
            <a:off x="6484799" y="2083237"/>
            <a:ext cx="620554" cy="22860"/>
          </a:xfrm>
          <a:prstGeom prst="roundRect">
            <a:avLst>
              <a:gd name="adj" fmla="val 135743"/>
            </a:avLst>
          </a:prstGeom>
          <a:solidFill>
            <a:srgbClr val="4A6B6A"/>
          </a:solidFill>
          <a:ln/>
        </p:spPr>
      </p:sp>
      <p:sp>
        <p:nvSpPr>
          <p:cNvPr id="5" name="Shape 3"/>
          <p:cNvSpPr/>
          <p:nvPr/>
        </p:nvSpPr>
        <p:spPr>
          <a:xfrm>
            <a:off x="7082492" y="1862018"/>
            <a:ext cx="465415" cy="465415"/>
          </a:xfrm>
          <a:prstGeom prst="roundRect">
            <a:avLst>
              <a:gd name="adj" fmla="val 6667"/>
            </a:avLst>
          </a:prstGeom>
          <a:solidFill>
            <a:srgbClr val="315251"/>
          </a:solidFill>
          <a:ln/>
        </p:spPr>
      </p:sp>
      <p:sp>
        <p:nvSpPr>
          <p:cNvPr id="6" name="Text 4"/>
          <p:cNvSpPr/>
          <p:nvPr/>
        </p:nvSpPr>
        <p:spPr>
          <a:xfrm>
            <a:off x="7169170" y="1912144"/>
            <a:ext cx="291941" cy="365046"/>
          </a:xfrm>
          <a:prstGeom prst="rect">
            <a:avLst/>
          </a:prstGeom>
          <a:noFill/>
          <a:ln/>
        </p:spPr>
        <p:txBody>
          <a:bodyPr wrap="none" lIns="0" tIns="0" rIns="0" bIns="0" rtlCol="0" anchor="t"/>
          <a:lstStyle/>
          <a:p>
            <a:pPr algn="ctr" indent="0" marL="0">
              <a:lnSpc>
                <a:spcPts val="2250"/>
              </a:lnSpc>
              <a:buNone/>
            </a:pPr>
            <a:r>
              <a:rPr lang="en-US" sz="2250" dirty="0">
                <a:solidFill>
                  <a:srgbClr val="F9EEE7"/>
                </a:solidFill>
                <a:latin typeface="Quattrocento" pitchFamily="34" charset="0"/>
                <a:ea typeface="Quattrocento" pitchFamily="34" charset="-122"/>
                <a:cs typeface="Quattrocento" pitchFamily="34" charset="-120"/>
              </a:rPr>
              <a:t>1</a:t>
            </a:r>
            <a:endParaRPr lang="en-US" sz="2250" dirty="0"/>
          </a:p>
        </p:txBody>
      </p:sp>
      <p:sp>
        <p:nvSpPr>
          <p:cNvPr id="7" name="Text 5"/>
          <p:cNvSpPr/>
          <p:nvPr/>
        </p:nvSpPr>
        <p:spPr>
          <a:xfrm>
            <a:off x="3847148" y="1836182"/>
            <a:ext cx="2433757" cy="304205"/>
          </a:xfrm>
          <a:prstGeom prst="rect">
            <a:avLst/>
          </a:prstGeom>
          <a:noFill/>
          <a:ln/>
        </p:spPr>
        <p:txBody>
          <a:bodyPr wrap="none" lIns="0" tIns="0" rIns="0" bIns="0" rtlCol="0" anchor="t"/>
          <a:lstStyle/>
          <a:p>
            <a:pPr algn="r" indent="0" marL="0">
              <a:lnSpc>
                <a:spcPts val="2350"/>
              </a:lnSpc>
              <a:buNone/>
            </a:pPr>
            <a:r>
              <a:rPr lang="en-US" sz="1900" dirty="0">
                <a:solidFill>
                  <a:srgbClr val="F9EEE7"/>
                </a:solidFill>
                <a:latin typeface="Quattrocento" pitchFamily="34" charset="0"/>
                <a:ea typeface="Quattrocento" pitchFamily="34" charset="-122"/>
                <a:cs typeface="Quattrocento" pitchFamily="34" charset="-120"/>
              </a:rPr>
              <a:t>1955</a:t>
            </a:r>
            <a:endParaRPr lang="en-US" sz="1900" dirty="0"/>
          </a:p>
        </p:txBody>
      </p:sp>
      <p:sp>
        <p:nvSpPr>
          <p:cNvPr id="8" name="Text 6"/>
          <p:cNvSpPr/>
          <p:nvPr/>
        </p:nvSpPr>
        <p:spPr>
          <a:xfrm>
            <a:off x="724019" y="2264450"/>
            <a:ext cx="5556885" cy="661988"/>
          </a:xfrm>
          <a:prstGeom prst="rect">
            <a:avLst/>
          </a:prstGeom>
          <a:noFill/>
          <a:ln/>
        </p:spPr>
        <p:txBody>
          <a:bodyPr wrap="square" lIns="0" tIns="0" rIns="0" bIns="0" rtlCol="0" anchor="t"/>
          <a:lstStyle/>
          <a:p>
            <a:pPr algn="r"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Maurice Sandusky Testimony and Statement by Governor Dan Thornton regarding civil rights in Colorado.</a:t>
            </a:r>
            <a:endParaRPr lang="en-US" sz="1600" dirty="0"/>
          </a:p>
        </p:txBody>
      </p:sp>
      <p:sp>
        <p:nvSpPr>
          <p:cNvPr id="9" name="Shape 7"/>
          <p:cNvSpPr/>
          <p:nvPr/>
        </p:nvSpPr>
        <p:spPr>
          <a:xfrm>
            <a:off x="7525048" y="3117533"/>
            <a:ext cx="620554" cy="22860"/>
          </a:xfrm>
          <a:prstGeom prst="roundRect">
            <a:avLst>
              <a:gd name="adj" fmla="val 135743"/>
            </a:avLst>
          </a:prstGeom>
          <a:solidFill>
            <a:srgbClr val="4A6B6A"/>
          </a:solidFill>
          <a:ln/>
        </p:spPr>
      </p:sp>
      <p:sp>
        <p:nvSpPr>
          <p:cNvPr id="10" name="Shape 8"/>
          <p:cNvSpPr/>
          <p:nvPr/>
        </p:nvSpPr>
        <p:spPr>
          <a:xfrm>
            <a:off x="7082492" y="2896314"/>
            <a:ext cx="465415" cy="465415"/>
          </a:xfrm>
          <a:prstGeom prst="roundRect">
            <a:avLst>
              <a:gd name="adj" fmla="val 6667"/>
            </a:avLst>
          </a:prstGeom>
          <a:solidFill>
            <a:srgbClr val="315251"/>
          </a:solidFill>
          <a:ln/>
        </p:spPr>
      </p:sp>
      <p:sp>
        <p:nvSpPr>
          <p:cNvPr id="11" name="Text 9"/>
          <p:cNvSpPr/>
          <p:nvPr/>
        </p:nvSpPr>
        <p:spPr>
          <a:xfrm>
            <a:off x="7169170" y="2946440"/>
            <a:ext cx="291941" cy="365046"/>
          </a:xfrm>
          <a:prstGeom prst="rect">
            <a:avLst/>
          </a:prstGeom>
          <a:noFill/>
          <a:ln/>
        </p:spPr>
        <p:txBody>
          <a:bodyPr wrap="none" lIns="0" tIns="0" rIns="0" bIns="0" rtlCol="0" anchor="t"/>
          <a:lstStyle/>
          <a:p>
            <a:pPr algn="ctr" indent="0" marL="0">
              <a:lnSpc>
                <a:spcPts val="2250"/>
              </a:lnSpc>
              <a:buNone/>
            </a:pPr>
            <a:r>
              <a:rPr lang="en-US" sz="2250" dirty="0">
                <a:solidFill>
                  <a:srgbClr val="F9EEE7"/>
                </a:solidFill>
                <a:latin typeface="Quattrocento" pitchFamily="34" charset="0"/>
                <a:ea typeface="Quattrocento" pitchFamily="34" charset="-122"/>
                <a:cs typeface="Quattrocento" pitchFamily="34" charset="-120"/>
              </a:rPr>
              <a:t>2</a:t>
            </a:r>
            <a:endParaRPr lang="en-US" sz="2250" dirty="0"/>
          </a:p>
        </p:txBody>
      </p:sp>
      <p:sp>
        <p:nvSpPr>
          <p:cNvPr id="12" name="Text 10"/>
          <p:cNvSpPr/>
          <p:nvPr/>
        </p:nvSpPr>
        <p:spPr>
          <a:xfrm>
            <a:off x="8349496" y="2870478"/>
            <a:ext cx="2433757" cy="304205"/>
          </a:xfrm>
          <a:prstGeom prst="rect">
            <a:avLst/>
          </a:prstGeom>
          <a:noFill/>
          <a:ln/>
        </p:spPr>
        <p:txBody>
          <a:bodyPr wrap="none" lIns="0" tIns="0" rIns="0" bIns="0" rtlCol="0" anchor="t"/>
          <a:lstStyle/>
          <a:p>
            <a:pPr algn="l" indent="0" marL="0">
              <a:lnSpc>
                <a:spcPts val="2350"/>
              </a:lnSpc>
              <a:buNone/>
            </a:pPr>
            <a:r>
              <a:rPr lang="en-US" sz="1900" dirty="0">
                <a:solidFill>
                  <a:srgbClr val="F9EEE7"/>
                </a:solidFill>
                <a:latin typeface="Quattrocento" pitchFamily="34" charset="0"/>
                <a:ea typeface="Quattrocento" pitchFamily="34" charset="-122"/>
                <a:cs typeface="Quattrocento" pitchFamily="34" charset="-120"/>
              </a:rPr>
              <a:t>1957</a:t>
            </a:r>
            <a:endParaRPr lang="en-US" sz="1900" dirty="0"/>
          </a:p>
        </p:txBody>
      </p:sp>
      <p:sp>
        <p:nvSpPr>
          <p:cNvPr id="13" name="Text 11"/>
          <p:cNvSpPr/>
          <p:nvPr/>
        </p:nvSpPr>
        <p:spPr>
          <a:xfrm>
            <a:off x="8349496" y="3298746"/>
            <a:ext cx="5556885" cy="661988"/>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Senator Joseph L. Ward, Jr. introduces the "Civil Rights Bill" in Colorado.</a:t>
            </a:r>
            <a:endParaRPr lang="en-US" sz="1600" dirty="0"/>
          </a:p>
        </p:txBody>
      </p:sp>
      <p:sp>
        <p:nvSpPr>
          <p:cNvPr id="14" name="Shape 12"/>
          <p:cNvSpPr/>
          <p:nvPr/>
        </p:nvSpPr>
        <p:spPr>
          <a:xfrm>
            <a:off x="6484799" y="4048363"/>
            <a:ext cx="620554" cy="22860"/>
          </a:xfrm>
          <a:prstGeom prst="roundRect">
            <a:avLst>
              <a:gd name="adj" fmla="val 135743"/>
            </a:avLst>
          </a:prstGeom>
          <a:solidFill>
            <a:srgbClr val="4A6B6A"/>
          </a:solidFill>
          <a:ln/>
        </p:spPr>
      </p:sp>
      <p:sp>
        <p:nvSpPr>
          <p:cNvPr id="15" name="Shape 13"/>
          <p:cNvSpPr/>
          <p:nvPr/>
        </p:nvSpPr>
        <p:spPr>
          <a:xfrm>
            <a:off x="7082492" y="3827145"/>
            <a:ext cx="465415" cy="465415"/>
          </a:xfrm>
          <a:prstGeom prst="roundRect">
            <a:avLst>
              <a:gd name="adj" fmla="val 6667"/>
            </a:avLst>
          </a:prstGeom>
          <a:solidFill>
            <a:srgbClr val="315251"/>
          </a:solidFill>
          <a:ln/>
        </p:spPr>
      </p:sp>
      <p:sp>
        <p:nvSpPr>
          <p:cNvPr id="16" name="Text 14"/>
          <p:cNvSpPr/>
          <p:nvPr/>
        </p:nvSpPr>
        <p:spPr>
          <a:xfrm>
            <a:off x="7169170" y="3877270"/>
            <a:ext cx="291941" cy="365046"/>
          </a:xfrm>
          <a:prstGeom prst="rect">
            <a:avLst/>
          </a:prstGeom>
          <a:noFill/>
          <a:ln/>
        </p:spPr>
        <p:txBody>
          <a:bodyPr wrap="none" lIns="0" tIns="0" rIns="0" bIns="0" rtlCol="0" anchor="t"/>
          <a:lstStyle/>
          <a:p>
            <a:pPr algn="ctr" indent="0" marL="0">
              <a:lnSpc>
                <a:spcPts val="2250"/>
              </a:lnSpc>
              <a:buNone/>
            </a:pPr>
            <a:r>
              <a:rPr lang="en-US" sz="2250" dirty="0">
                <a:solidFill>
                  <a:srgbClr val="F9EEE7"/>
                </a:solidFill>
                <a:latin typeface="Quattrocento" pitchFamily="34" charset="0"/>
                <a:ea typeface="Quattrocento" pitchFamily="34" charset="-122"/>
                <a:cs typeface="Quattrocento" pitchFamily="34" charset="-120"/>
              </a:rPr>
              <a:t>3</a:t>
            </a:r>
            <a:endParaRPr lang="en-US" sz="2250" dirty="0"/>
          </a:p>
        </p:txBody>
      </p:sp>
      <p:sp>
        <p:nvSpPr>
          <p:cNvPr id="17" name="Text 15"/>
          <p:cNvSpPr/>
          <p:nvPr/>
        </p:nvSpPr>
        <p:spPr>
          <a:xfrm>
            <a:off x="3847148" y="3801308"/>
            <a:ext cx="2433757" cy="304205"/>
          </a:xfrm>
          <a:prstGeom prst="rect">
            <a:avLst/>
          </a:prstGeom>
          <a:noFill/>
          <a:ln/>
        </p:spPr>
        <p:txBody>
          <a:bodyPr wrap="none" lIns="0" tIns="0" rIns="0" bIns="0" rtlCol="0" anchor="t"/>
          <a:lstStyle/>
          <a:p>
            <a:pPr algn="r" indent="0" marL="0">
              <a:lnSpc>
                <a:spcPts val="2350"/>
              </a:lnSpc>
              <a:buNone/>
            </a:pPr>
            <a:r>
              <a:rPr lang="en-US" sz="1900" dirty="0">
                <a:solidFill>
                  <a:srgbClr val="F9EEE7"/>
                </a:solidFill>
                <a:latin typeface="Quattrocento" pitchFamily="34" charset="0"/>
                <a:ea typeface="Quattrocento" pitchFamily="34" charset="-122"/>
                <a:cs typeface="Quattrocento" pitchFamily="34" charset="-120"/>
              </a:rPr>
              <a:t>1959</a:t>
            </a:r>
            <a:endParaRPr lang="en-US" sz="1900" dirty="0"/>
          </a:p>
        </p:txBody>
      </p:sp>
      <p:sp>
        <p:nvSpPr>
          <p:cNvPr id="18" name="Text 16"/>
          <p:cNvSpPr/>
          <p:nvPr/>
        </p:nvSpPr>
        <p:spPr>
          <a:xfrm>
            <a:off x="724019" y="4229576"/>
            <a:ext cx="5556885" cy="661988"/>
          </a:xfrm>
          <a:prstGeom prst="rect">
            <a:avLst/>
          </a:prstGeom>
          <a:noFill/>
          <a:ln/>
        </p:spPr>
        <p:txBody>
          <a:bodyPr wrap="square" lIns="0" tIns="0" rIns="0" bIns="0" rtlCol="0" anchor="t"/>
          <a:lstStyle/>
          <a:p>
            <a:pPr algn="r"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Representative Roy Stockham sponsors a statement on civil rights legislation.</a:t>
            </a:r>
            <a:endParaRPr lang="en-US" sz="1600" dirty="0"/>
          </a:p>
        </p:txBody>
      </p:sp>
      <p:sp>
        <p:nvSpPr>
          <p:cNvPr id="19" name="Shape 17"/>
          <p:cNvSpPr/>
          <p:nvPr/>
        </p:nvSpPr>
        <p:spPr>
          <a:xfrm>
            <a:off x="7525048" y="4979313"/>
            <a:ext cx="620554" cy="22860"/>
          </a:xfrm>
          <a:prstGeom prst="roundRect">
            <a:avLst>
              <a:gd name="adj" fmla="val 135743"/>
            </a:avLst>
          </a:prstGeom>
          <a:solidFill>
            <a:srgbClr val="4A6B6A"/>
          </a:solidFill>
          <a:ln/>
        </p:spPr>
      </p:sp>
      <p:sp>
        <p:nvSpPr>
          <p:cNvPr id="20" name="Shape 18"/>
          <p:cNvSpPr/>
          <p:nvPr/>
        </p:nvSpPr>
        <p:spPr>
          <a:xfrm>
            <a:off x="7082492" y="4758095"/>
            <a:ext cx="465415" cy="465415"/>
          </a:xfrm>
          <a:prstGeom prst="roundRect">
            <a:avLst>
              <a:gd name="adj" fmla="val 6667"/>
            </a:avLst>
          </a:prstGeom>
          <a:solidFill>
            <a:srgbClr val="315251"/>
          </a:solidFill>
          <a:ln/>
        </p:spPr>
      </p:sp>
      <p:sp>
        <p:nvSpPr>
          <p:cNvPr id="21" name="Text 19"/>
          <p:cNvSpPr/>
          <p:nvPr/>
        </p:nvSpPr>
        <p:spPr>
          <a:xfrm>
            <a:off x="7169170" y="4808220"/>
            <a:ext cx="291941" cy="365046"/>
          </a:xfrm>
          <a:prstGeom prst="rect">
            <a:avLst/>
          </a:prstGeom>
          <a:noFill/>
          <a:ln/>
        </p:spPr>
        <p:txBody>
          <a:bodyPr wrap="none" lIns="0" tIns="0" rIns="0" bIns="0" rtlCol="0" anchor="t"/>
          <a:lstStyle/>
          <a:p>
            <a:pPr algn="ctr" indent="0" marL="0">
              <a:lnSpc>
                <a:spcPts val="2250"/>
              </a:lnSpc>
              <a:buNone/>
            </a:pPr>
            <a:r>
              <a:rPr lang="en-US" sz="2250" dirty="0">
                <a:solidFill>
                  <a:srgbClr val="F9EEE7"/>
                </a:solidFill>
                <a:latin typeface="Quattrocento" pitchFamily="34" charset="0"/>
                <a:ea typeface="Quattrocento" pitchFamily="34" charset="-122"/>
                <a:cs typeface="Quattrocento" pitchFamily="34" charset="-120"/>
              </a:rPr>
              <a:t>4</a:t>
            </a:r>
            <a:endParaRPr lang="en-US" sz="2250" dirty="0"/>
          </a:p>
        </p:txBody>
      </p:sp>
      <p:sp>
        <p:nvSpPr>
          <p:cNvPr id="22" name="Text 20"/>
          <p:cNvSpPr/>
          <p:nvPr/>
        </p:nvSpPr>
        <p:spPr>
          <a:xfrm>
            <a:off x="8349496" y="4732258"/>
            <a:ext cx="2433757" cy="304205"/>
          </a:xfrm>
          <a:prstGeom prst="rect">
            <a:avLst/>
          </a:prstGeom>
          <a:noFill/>
          <a:ln/>
        </p:spPr>
        <p:txBody>
          <a:bodyPr wrap="none" lIns="0" tIns="0" rIns="0" bIns="0" rtlCol="0" anchor="t"/>
          <a:lstStyle/>
          <a:p>
            <a:pPr algn="l" indent="0" marL="0">
              <a:lnSpc>
                <a:spcPts val="2350"/>
              </a:lnSpc>
              <a:buNone/>
            </a:pPr>
            <a:r>
              <a:rPr lang="en-US" sz="1900" dirty="0">
                <a:solidFill>
                  <a:srgbClr val="F9EEE7"/>
                </a:solidFill>
                <a:latin typeface="Quattrocento" pitchFamily="34" charset="0"/>
                <a:ea typeface="Quattrocento" pitchFamily="34" charset="-122"/>
                <a:cs typeface="Quattrocento" pitchFamily="34" charset="-120"/>
              </a:rPr>
              <a:t>1963</a:t>
            </a:r>
            <a:endParaRPr lang="en-US" sz="1900" dirty="0"/>
          </a:p>
        </p:txBody>
      </p:sp>
      <p:sp>
        <p:nvSpPr>
          <p:cNvPr id="23" name="Text 21"/>
          <p:cNvSpPr/>
          <p:nvPr/>
        </p:nvSpPr>
        <p:spPr>
          <a:xfrm>
            <a:off x="8349496" y="5160526"/>
            <a:ext cx="5556885" cy="661988"/>
          </a:xfrm>
          <a:prstGeom prst="rect">
            <a:avLst/>
          </a:prstGeom>
          <a:noFill/>
          <a:ln/>
        </p:spPr>
        <p:txBody>
          <a:bodyPr wrap="square" lIns="0" tIns="0" rIns="0" bIns="0" rtlCol="0" anchor="t"/>
          <a:lstStyle/>
          <a:p>
            <a:pPr algn="l"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Senator Joseph L. Ward, Jr. issues a memorandum to all senators regarding civil rights legislation.</a:t>
            </a:r>
            <a:endParaRPr lang="en-US" sz="1600" dirty="0"/>
          </a:p>
        </p:txBody>
      </p:sp>
      <p:sp>
        <p:nvSpPr>
          <p:cNvPr id="24" name="Shape 22"/>
          <p:cNvSpPr/>
          <p:nvPr/>
        </p:nvSpPr>
        <p:spPr>
          <a:xfrm>
            <a:off x="6484799" y="5910263"/>
            <a:ext cx="620554" cy="22860"/>
          </a:xfrm>
          <a:prstGeom prst="roundRect">
            <a:avLst>
              <a:gd name="adj" fmla="val 135743"/>
            </a:avLst>
          </a:prstGeom>
          <a:solidFill>
            <a:srgbClr val="4A6B6A"/>
          </a:solidFill>
          <a:ln/>
        </p:spPr>
      </p:sp>
      <p:sp>
        <p:nvSpPr>
          <p:cNvPr id="25" name="Shape 23"/>
          <p:cNvSpPr/>
          <p:nvPr/>
        </p:nvSpPr>
        <p:spPr>
          <a:xfrm>
            <a:off x="7082492" y="5689044"/>
            <a:ext cx="465415" cy="465415"/>
          </a:xfrm>
          <a:prstGeom prst="roundRect">
            <a:avLst>
              <a:gd name="adj" fmla="val 6667"/>
            </a:avLst>
          </a:prstGeom>
          <a:solidFill>
            <a:srgbClr val="315251"/>
          </a:solidFill>
          <a:ln/>
        </p:spPr>
      </p:sp>
      <p:sp>
        <p:nvSpPr>
          <p:cNvPr id="26" name="Text 24"/>
          <p:cNvSpPr/>
          <p:nvPr/>
        </p:nvSpPr>
        <p:spPr>
          <a:xfrm>
            <a:off x="7169170" y="5739170"/>
            <a:ext cx="291941" cy="365046"/>
          </a:xfrm>
          <a:prstGeom prst="rect">
            <a:avLst/>
          </a:prstGeom>
          <a:noFill/>
          <a:ln/>
        </p:spPr>
        <p:txBody>
          <a:bodyPr wrap="none" lIns="0" tIns="0" rIns="0" bIns="0" rtlCol="0" anchor="t"/>
          <a:lstStyle/>
          <a:p>
            <a:pPr algn="ctr" indent="0" marL="0">
              <a:lnSpc>
                <a:spcPts val="2250"/>
              </a:lnSpc>
              <a:buNone/>
            </a:pPr>
            <a:r>
              <a:rPr lang="en-US" sz="2250" dirty="0">
                <a:solidFill>
                  <a:srgbClr val="F9EEE7"/>
                </a:solidFill>
                <a:latin typeface="Quattrocento" pitchFamily="34" charset="0"/>
                <a:ea typeface="Quattrocento" pitchFamily="34" charset="-122"/>
                <a:cs typeface="Quattrocento" pitchFamily="34" charset="-120"/>
              </a:rPr>
              <a:t>5</a:t>
            </a:r>
            <a:endParaRPr lang="en-US" sz="2250" dirty="0"/>
          </a:p>
        </p:txBody>
      </p:sp>
      <p:sp>
        <p:nvSpPr>
          <p:cNvPr id="27" name="Text 25"/>
          <p:cNvSpPr/>
          <p:nvPr/>
        </p:nvSpPr>
        <p:spPr>
          <a:xfrm>
            <a:off x="3847148" y="5663208"/>
            <a:ext cx="2433757" cy="304205"/>
          </a:xfrm>
          <a:prstGeom prst="rect">
            <a:avLst/>
          </a:prstGeom>
          <a:noFill/>
          <a:ln/>
        </p:spPr>
        <p:txBody>
          <a:bodyPr wrap="none" lIns="0" tIns="0" rIns="0" bIns="0" rtlCol="0" anchor="t"/>
          <a:lstStyle/>
          <a:p>
            <a:pPr algn="r" indent="0" marL="0">
              <a:lnSpc>
                <a:spcPts val="2350"/>
              </a:lnSpc>
              <a:buNone/>
            </a:pPr>
            <a:r>
              <a:rPr lang="en-US" sz="1900" dirty="0">
                <a:solidFill>
                  <a:srgbClr val="F9EEE7"/>
                </a:solidFill>
                <a:latin typeface="Quattrocento" pitchFamily="34" charset="0"/>
                <a:ea typeface="Quattrocento" pitchFamily="34" charset="-122"/>
                <a:cs typeface="Quattrocento" pitchFamily="34" charset="-120"/>
              </a:rPr>
              <a:t>1980s</a:t>
            </a:r>
            <a:endParaRPr lang="en-US" sz="1900" dirty="0"/>
          </a:p>
        </p:txBody>
      </p:sp>
      <p:sp>
        <p:nvSpPr>
          <p:cNvPr id="28" name="Text 26"/>
          <p:cNvSpPr/>
          <p:nvPr/>
        </p:nvSpPr>
        <p:spPr>
          <a:xfrm>
            <a:off x="724019" y="6091476"/>
            <a:ext cx="5556885" cy="1323975"/>
          </a:xfrm>
          <a:prstGeom prst="rect">
            <a:avLst/>
          </a:prstGeom>
          <a:noFill/>
          <a:ln/>
        </p:spPr>
        <p:txBody>
          <a:bodyPr wrap="square" lIns="0" tIns="0" rIns="0" bIns="0" rtlCol="0" anchor="t"/>
          <a:lstStyle/>
          <a:p>
            <a:pPr algn="r" indent="0" marL="0">
              <a:lnSpc>
                <a:spcPts val="2600"/>
              </a:lnSpc>
              <a:buNone/>
            </a:pPr>
            <a:r>
              <a:rPr lang="en-US" sz="1600" dirty="0">
                <a:solidFill>
                  <a:srgbClr val="F9EEE7"/>
                </a:solidFill>
                <a:latin typeface="Quattrocento" pitchFamily="34" charset="0"/>
                <a:ea typeface="Quattrocento" pitchFamily="34" charset="-122"/>
                <a:cs typeface="Quattrocento" pitchFamily="34" charset="-120"/>
              </a:rPr>
              <a:t>Numerous documents from the Legislative Council provide information on the history of the Colorado Anti-Discrimination Act and major changes made during this decade.</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61390"/>
          </a:xfrm>
          <a:prstGeom prst="rect">
            <a:avLst/>
          </a:prstGeom>
        </p:spPr>
      </p:pic>
      <p:sp>
        <p:nvSpPr>
          <p:cNvPr id="3" name="Text 0"/>
          <p:cNvSpPr/>
          <p:nvPr/>
        </p:nvSpPr>
        <p:spPr>
          <a:xfrm>
            <a:off x="796528" y="625793"/>
            <a:ext cx="6277332" cy="669250"/>
          </a:xfrm>
          <a:prstGeom prst="rect">
            <a:avLst/>
          </a:prstGeom>
          <a:noFill/>
          <a:ln/>
        </p:spPr>
        <p:txBody>
          <a:bodyPr wrap="none" lIns="0" tIns="0" rIns="0" bIns="0" rtlCol="0" anchor="t"/>
          <a:lstStyle/>
          <a:p>
            <a:pPr algn="l" indent="0" marL="0">
              <a:lnSpc>
                <a:spcPts val="5250"/>
              </a:lnSpc>
              <a:buNone/>
            </a:pPr>
            <a:r>
              <a:rPr lang="en-US" sz="4200" dirty="0">
                <a:solidFill>
                  <a:srgbClr val="FFD9BE"/>
                </a:solidFill>
                <a:latin typeface="Quattrocento" pitchFamily="34" charset="0"/>
                <a:ea typeface="Quattrocento" pitchFamily="34" charset="-122"/>
                <a:cs typeface="Quattrocento" pitchFamily="34" charset="-120"/>
              </a:rPr>
              <a:t>Sociology of Globalization</a:t>
            </a:r>
            <a:endParaRPr lang="en-US" sz="4200" dirty="0"/>
          </a:p>
        </p:txBody>
      </p:sp>
      <p:pic>
        <p:nvPicPr>
          <p:cNvPr id="4" name="Image 1" descr="preencoded.png">    </p:cNvPr>
          <p:cNvPicPr>
            <a:picLocks noChangeAspect="1"/>
          </p:cNvPicPr>
          <p:nvPr/>
        </p:nvPicPr>
        <p:blipFill>
          <a:blip r:embed="rId2"/>
          <a:stretch>
            <a:fillRect/>
          </a:stretch>
        </p:blipFill>
        <p:spPr>
          <a:xfrm>
            <a:off x="796528" y="1636395"/>
            <a:ext cx="568881" cy="568881"/>
          </a:xfrm>
          <a:prstGeom prst="rect">
            <a:avLst/>
          </a:prstGeom>
        </p:spPr>
      </p:pic>
      <p:sp>
        <p:nvSpPr>
          <p:cNvPr id="5" name="Text 1"/>
          <p:cNvSpPr/>
          <p:nvPr/>
        </p:nvSpPr>
        <p:spPr>
          <a:xfrm>
            <a:off x="796528" y="2432804"/>
            <a:ext cx="2289334" cy="334685"/>
          </a:xfrm>
          <a:prstGeom prst="rect">
            <a:avLst/>
          </a:prstGeom>
          <a:noFill/>
          <a:ln/>
        </p:spPr>
        <p:txBody>
          <a:bodyPr wrap="none" lIns="0" tIns="0" rIns="0" bIns="0" rtlCol="0" anchor="t"/>
          <a:lstStyle/>
          <a:p>
            <a:pPr algn="l" indent="0" marL="0">
              <a:lnSpc>
                <a:spcPts val="2600"/>
              </a:lnSpc>
              <a:buNone/>
            </a:pPr>
            <a:r>
              <a:rPr lang="en-US" sz="2100" dirty="0">
                <a:solidFill>
                  <a:srgbClr val="F9EEE7"/>
                </a:solidFill>
                <a:latin typeface="Quattrocento" pitchFamily="34" charset="0"/>
                <a:ea typeface="Quattrocento" pitchFamily="34" charset="-122"/>
                <a:cs typeface="Quattrocento" pitchFamily="34" charset="-120"/>
              </a:rPr>
              <a:t>Definition</a:t>
            </a:r>
            <a:endParaRPr lang="en-US" sz="2100" dirty="0"/>
          </a:p>
        </p:txBody>
      </p:sp>
      <p:sp>
        <p:nvSpPr>
          <p:cNvPr id="6" name="Text 2"/>
          <p:cNvSpPr/>
          <p:nvPr/>
        </p:nvSpPr>
        <p:spPr>
          <a:xfrm>
            <a:off x="796528" y="2903934"/>
            <a:ext cx="2289334" cy="4731663"/>
          </a:xfrm>
          <a:prstGeom prst="rect">
            <a:avLst/>
          </a:prstGeom>
          <a:noFill/>
          <a:ln/>
        </p:spPr>
        <p:txBody>
          <a:bodyPr wrap="square" lIns="0" tIns="0" rIns="0" bIns="0" rtlCol="0" anchor="t"/>
          <a:lstStyle/>
          <a:p>
            <a:pPr algn="l" indent="0" marL="0">
              <a:lnSpc>
                <a:spcPts val="2850"/>
              </a:lnSpc>
              <a:buNone/>
            </a:pPr>
            <a:r>
              <a:rPr lang="en-US" sz="1750" dirty="0">
                <a:solidFill>
                  <a:srgbClr val="F9EEE7"/>
                </a:solidFill>
                <a:latin typeface="Quattrocento" pitchFamily="34" charset="0"/>
                <a:ea typeface="Quattrocento" pitchFamily="34" charset="-122"/>
                <a:cs typeface="Quattrocento" pitchFamily="34" charset="-120"/>
              </a:rPr>
              <a:t>The sociology of globalization concerns the deep changes in societies and the world economy that result from dramatically increased levels of interaction and connectedness between cultures, economies, and societies.</a:t>
            </a:r>
            <a:endParaRPr lang="en-US" sz="1750" dirty="0"/>
          </a:p>
        </p:txBody>
      </p:sp>
      <p:pic>
        <p:nvPicPr>
          <p:cNvPr id="7" name="Image 2" descr="preencoded.png">    </p:cNvPr>
          <p:cNvPicPr>
            <a:picLocks noChangeAspect="1"/>
          </p:cNvPicPr>
          <p:nvPr/>
        </p:nvPicPr>
        <p:blipFill>
          <a:blip r:embed="rId3"/>
          <a:stretch>
            <a:fillRect/>
          </a:stretch>
        </p:blipFill>
        <p:spPr>
          <a:xfrm>
            <a:off x="3427214" y="1636395"/>
            <a:ext cx="568881" cy="568881"/>
          </a:xfrm>
          <a:prstGeom prst="rect">
            <a:avLst/>
          </a:prstGeom>
        </p:spPr>
      </p:pic>
      <p:sp>
        <p:nvSpPr>
          <p:cNvPr id="8" name="Text 3"/>
          <p:cNvSpPr/>
          <p:nvPr/>
        </p:nvSpPr>
        <p:spPr>
          <a:xfrm>
            <a:off x="3427214" y="2432804"/>
            <a:ext cx="2289453" cy="334685"/>
          </a:xfrm>
          <a:prstGeom prst="rect">
            <a:avLst/>
          </a:prstGeom>
          <a:noFill/>
          <a:ln/>
        </p:spPr>
        <p:txBody>
          <a:bodyPr wrap="none" lIns="0" tIns="0" rIns="0" bIns="0" rtlCol="0" anchor="t"/>
          <a:lstStyle/>
          <a:p>
            <a:pPr algn="l" indent="0" marL="0">
              <a:lnSpc>
                <a:spcPts val="2600"/>
              </a:lnSpc>
              <a:buNone/>
            </a:pPr>
            <a:r>
              <a:rPr lang="en-US" sz="2100" dirty="0">
                <a:solidFill>
                  <a:srgbClr val="F9EEE7"/>
                </a:solidFill>
                <a:latin typeface="Quattrocento" pitchFamily="34" charset="0"/>
                <a:ea typeface="Quattrocento" pitchFamily="34" charset="-122"/>
                <a:cs typeface="Quattrocento" pitchFamily="34" charset="-120"/>
              </a:rPr>
              <a:t>Dimensions</a:t>
            </a:r>
            <a:endParaRPr lang="en-US" sz="2100" dirty="0"/>
          </a:p>
        </p:txBody>
      </p:sp>
      <p:sp>
        <p:nvSpPr>
          <p:cNvPr id="9" name="Text 4"/>
          <p:cNvSpPr/>
          <p:nvPr/>
        </p:nvSpPr>
        <p:spPr>
          <a:xfrm>
            <a:off x="3427214" y="2903934"/>
            <a:ext cx="2289453" cy="2911792"/>
          </a:xfrm>
          <a:prstGeom prst="rect">
            <a:avLst/>
          </a:prstGeom>
          <a:noFill/>
          <a:ln/>
        </p:spPr>
        <p:txBody>
          <a:bodyPr wrap="square" lIns="0" tIns="0" rIns="0" bIns="0" rtlCol="0" anchor="t"/>
          <a:lstStyle/>
          <a:p>
            <a:pPr algn="l" indent="0" marL="0">
              <a:lnSpc>
                <a:spcPts val="2850"/>
              </a:lnSpc>
              <a:buNone/>
            </a:pPr>
            <a:r>
              <a:rPr lang="en-US" sz="1750" dirty="0">
                <a:solidFill>
                  <a:srgbClr val="F9EEE7"/>
                </a:solidFill>
                <a:latin typeface="Quattrocento" pitchFamily="34" charset="0"/>
                <a:ea typeface="Quattrocento" pitchFamily="34" charset="-122"/>
                <a:cs typeface="Quattrocento" pitchFamily="34" charset="-120"/>
              </a:rPr>
              <a:t>Globalization operates on interconnected dimensions including economic, cultural, technological, political, and social change.</a:t>
            </a:r>
            <a:endParaRPr lang="en-US" sz="1750" dirty="0"/>
          </a:p>
        </p:txBody>
      </p:sp>
      <p:pic>
        <p:nvPicPr>
          <p:cNvPr id="10" name="Image 3" descr="preencoded.png">    </p:cNvPr>
          <p:cNvPicPr>
            <a:picLocks noChangeAspect="1"/>
          </p:cNvPicPr>
          <p:nvPr/>
        </p:nvPicPr>
        <p:blipFill>
          <a:blip r:embed="rId4"/>
          <a:stretch>
            <a:fillRect/>
          </a:stretch>
        </p:blipFill>
        <p:spPr>
          <a:xfrm>
            <a:off x="6058019" y="1636395"/>
            <a:ext cx="568881" cy="568881"/>
          </a:xfrm>
          <a:prstGeom prst="rect">
            <a:avLst/>
          </a:prstGeom>
        </p:spPr>
      </p:pic>
      <p:sp>
        <p:nvSpPr>
          <p:cNvPr id="11" name="Text 5"/>
          <p:cNvSpPr/>
          <p:nvPr/>
        </p:nvSpPr>
        <p:spPr>
          <a:xfrm>
            <a:off x="6058019" y="2432804"/>
            <a:ext cx="2289334" cy="334685"/>
          </a:xfrm>
          <a:prstGeom prst="rect">
            <a:avLst/>
          </a:prstGeom>
          <a:noFill/>
          <a:ln/>
        </p:spPr>
        <p:txBody>
          <a:bodyPr wrap="none" lIns="0" tIns="0" rIns="0" bIns="0" rtlCol="0" anchor="t"/>
          <a:lstStyle/>
          <a:p>
            <a:pPr algn="l" indent="0" marL="0">
              <a:lnSpc>
                <a:spcPts val="2600"/>
              </a:lnSpc>
              <a:buNone/>
            </a:pPr>
            <a:r>
              <a:rPr lang="en-US" sz="2100" dirty="0">
                <a:solidFill>
                  <a:srgbClr val="F9EEE7"/>
                </a:solidFill>
                <a:latin typeface="Quattrocento" pitchFamily="34" charset="0"/>
                <a:ea typeface="Quattrocento" pitchFamily="34" charset="-122"/>
                <a:cs typeface="Quattrocento" pitchFamily="34" charset="-120"/>
              </a:rPr>
              <a:t>Impact</a:t>
            </a:r>
            <a:endParaRPr lang="en-US" sz="2100" dirty="0"/>
          </a:p>
        </p:txBody>
      </p:sp>
      <p:sp>
        <p:nvSpPr>
          <p:cNvPr id="12" name="Text 6"/>
          <p:cNvSpPr/>
          <p:nvPr/>
        </p:nvSpPr>
        <p:spPr>
          <a:xfrm>
            <a:off x="6058019" y="2903934"/>
            <a:ext cx="2289334" cy="3275767"/>
          </a:xfrm>
          <a:prstGeom prst="rect">
            <a:avLst/>
          </a:prstGeom>
          <a:noFill/>
          <a:ln/>
        </p:spPr>
        <p:txBody>
          <a:bodyPr wrap="square" lIns="0" tIns="0" rIns="0" bIns="0" rtlCol="0" anchor="t"/>
          <a:lstStyle/>
          <a:p>
            <a:pPr algn="l" indent="0" marL="0">
              <a:lnSpc>
                <a:spcPts val="2850"/>
              </a:lnSpc>
              <a:buNone/>
            </a:pPr>
            <a:r>
              <a:rPr lang="en-US" sz="1750" dirty="0">
                <a:solidFill>
                  <a:srgbClr val="F9EEE7"/>
                </a:solidFill>
                <a:latin typeface="Quattrocento" pitchFamily="34" charset="0"/>
                <a:ea typeface="Quattrocento" pitchFamily="34" charset="-122"/>
                <a:cs typeface="Quattrocento" pitchFamily="34" charset="-120"/>
              </a:rPr>
              <a:t>While globalization presents opportunities for mobility and higher living standards, it also raises concerns about global inequality and insecurity.</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43625" y="516969"/>
            <a:ext cx="4760476" cy="552212"/>
          </a:xfrm>
          <a:prstGeom prst="rect">
            <a:avLst/>
          </a:prstGeom>
          <a:noFill/>
          <a:ln/>
        </p:spPr>
        <p:txBody>
          <a:bodyPr wrap="none" lIns="0" tIns="0" rIns="0" bIns="0" rtlCol="0" anchor="t"/>
          <a:lstStyle/>
          <a:p>
            <a:pPr algn="l" indent="0" marL="0">
              <a:lnSpc>
                <a:spcPts val="4300"/>
              </a:lnSpc>
              <a:buNone/>
            </a:pPr>
            <a:r>
              <a:rPr lang="en-US" sz="3450" dirty="0">
                <a:solidFill>
                  <a:srgbClr val="FFD9BE"/>
                </a:solidFill>
                <a:latin typeface="Quattrocento" pitchFamily="34" charset="0"/>
                <a:ea typeface="Quattrocento" pitchFamily="34" charset="-122"/>
                <a:cs typeface="Quattrocento" pitchFamily="34" charset="-120"/>
              </a:rPr>
              <a:t>Economic Globalization</a:t>
            </a:r>
            <a:endParaRPr lang="en-US" sz="3450" dirty="0"/>
          </a:p>
        </p:txBody>
      </p:sp>
      <p:pic>
        <p:nvPicPr>
          <p:cNvPr id="4" name="Image 1" descr="preencoded.png">    </p:cNvPr>
          <p:cNvPicPr>
            <a:picLocks noChangeAspect="1"/>
          </p:cNvPicPr>
          <p:nvPr/>
        </p:nvPicPr>
        <p:blipFill>
          <a:blip r:embed="rId2"/>
          <a:stretch>
            <a:fillRect/>
          </a:stretch>
        </p:blipFill>
        <p:spPr>
          <a:xfrm>
            <a:off x="6143625" y="1350764"/>
            <a:ext cx="938927" cy="1665565"/>
          </a:xfrm>
          <a:prstGeom prst="rect">
            <a:avLst/>
          </a:prstGeom>
        </p:spPr>
      </p:pic>
      <p:sp>
        <p:nvSpPr>
          <p:cNvPr id="5" name="Text 1"/>
          <p:cNvSpPr/>
          <p:nvPr/>
        </p:nvSpPr>
        <p:spPr>
          <a:xfrm>
            <a:off x="7364135" y="1538526"/>
            <a:ext cx="2209324" cy="276225"/>
          </a:xfrm>
          <a:prstGeom prst="rect">
            <a:avLst/>
          </a:prstGeom>
          <a:noFill/>
          <a:ln/>
        </p:spPr>
        <p:txBody>
          <a:bodyPr wrap="none" lIns="0" tIns="0" rIns="0" bIns="0" rtlCol="0" anchor="t"/>
          <a:lstStyle/>
          <a:p>
            <a:pPr algn="l" indent="0" marL="0">
              <a:lnSpc>
                <a:spcPts val="2150"/>
              </a:lnSpc>
              <a:buNone/>
            </a:pPr>
            <a:r>
              <a:rPr lang="en-US" sz="1700" dirty="0">
                <a:solidFill>
                  <a:srgbClr val="F9EEE7"/>
                </a:solidFill>
                <a:latin typeface="Quattrocento" pitchFamily="34" charset="0"/>
                <a:ea typeface="Quattrocento" pitchFamily="34" charset="-122"/>
                <a:cs typeface="Quattrocento" pitchFamily="34" charset="-120"/>
              </a:rPr>
              <a:t>Definition</a:t>
            </a:r>
            <a:endParaRPr lang="en-US" sz="1700" dirty="0"/>
          </a:p>
        </p:txBody>
      </p:sp>
      <p:sp>
        <p:nvSpPr>
          <p:cNvPr id="6" name="Text 2"/>
          <p:cNvSpPr/>
          <p:nvPr/>
        </p:nvSpPr>
        <p:spPr>
          <a:xfrm>
            <a:off x="7364135" y="1927384"/>
            <a:ext cx="6609040" cy="901184"/>
          </a:xfrm>
          <a:prstGeom prst="rect">
            <a:avLst/>
          </a:prstGeom>
          <a:noFill/>
          <a:ln/>
        </p:spPr>
        <p:txBody>
          <a:bodyPr wrap="square" lIns="0" tIns="0" rIns="0" bIns="0" rtlCol="0" anchor="t"/>
          <a:lstStyle/>
          <a:p>
            <a:pPr algn="l" indent="0" marL="0">
              <a:lnSpc>
                <a:spcPts val="2350"/>
              </a:lnSpc>
              <a:buNone/>
            </a:pPr>
            <a:r>
              <a:rPr lang="en-US" sz="1450" dirty="0">
                <a:solidFill>
                  <a:srgbClr val="F9EEE7"/>
                </a:solidFill>
                <a:latin typeface="Quattrocento" pitchFamily="34" charset="0"/>
                <a:ea typeface="Quattrocento" pitchFamily="34" charset="-122"/>
                <a:cs typeface="Quattrocento" pitchFamily="34" charset="-120"/>
              </a:rPr>
              <a:t>Economic globalization refers to the growing integration of national economies through increased cross-border exchanges of goods, services, funds, technology, and labor.</a:t>
            </a:r>
            <a:endParaRPr lang="en-US" sz="1450" dirty="0"/>
          </a:p>
        </p:txBody>
      </p:sp>
      <p:pic>
        <p:nvPicPr>
          <p:cNvPr id="7" name="Image 2" descr="preencoded.png">    </p:cNvPr>
          <p:cNvPicPr>
            <a:picLocks noChangeAspect="1"/>
          </p:cNvPicPr>
          <p:nvPr/>
        </p:nvPicPr>
        <p:blipFill>
          <a:blip r:embed="rId3"/>
          <a:stretch>
            <a:fillRect/>
          </a:stretch>
        </p:blipFill>
        <p:spPr>
          <a:xfrm>
            <a:off x="6143625" y="3016329"/>
            <a:ext cx="938927" cy="1665565"/>
          </a:xfrm>
          <a:prstGeom prst="rect">
            <a:avLst/>
          </a:prstGeom>
        </p:spPr>
      </p:pic>
      <p:sp>
        <p:nvSpPr>
          <p:cNvPr id="8" name="Text 3"/>
          <p:cNvSpPr/>
          <p:nvPr/>
        </p:nvSpPr>
        <p:spPr>
          <a:xfrm>
            <a:off x="7364135" y="3204091"/>
            <a:ext cx="2209324" cy="276225"/>
          </a:xfrm>
          <a:prstGeom prst="rect">
            <a:avLst/>
          </a:prstGeom>
          <a:noFill/>
          <a:ln/>
        </p:spPr>
        <p:txBody>
          <a:bodyPr wrap="none" lIns="0" tIns="0" rIns="0" bIns="0" rtlCol="0" anchor="t"/>
          <a:lstStyle/>
          <a:p>
            <a:pPr algn="l" indent="0" marL="0">
              <a:lnSpc>
                <a:spcPts val="2150"/>
              </a:lnSpc>
              <a:buNone/>
            </a:pPr>
            <a:r>
              <a:rPr lang="en-US" sz="1700" dirty="0">
                <a:solidFill>
                  <a:srgbClr val="F9EEE7"/>
                </a:solidFill>
                <a:latin typeface="Quattrocento" pitchFamily="34" charset="0"/>
                <a:ea typeface="Quattrocento" pitchFamily="34" charset="-122"/>
                <a:cs typeface="Quattrocento" pitchFamily="34" charset="-120"/>
              </a:rPr>
              <a:t>Drivers</a:t>
            </a:r>
            <a:endParaRPr lang="en-US" sz="1700" dirty="0"/>
          </a:p>
        </p:txBody>
      </p:sp>
      <p:sp>
        <p:nvSpPr>
          <p:cNvPr id="9" name="Text 4"/>
          <p:cNvSpPr/>
          <p:nvPr/>
        </p:nvSpPr>
        <p:spPr>
          <a:xfrm>
            <a:off x="7364135" y="3592949"/>
            <a:ext cx="6609040" cy="901184"/>
          </a:xfrm>
          <a:prstGeom prst="rect">
            <a:avLst/>
          </a:prstGeom>
          <a:noFill/>
          <a:ln/>
        </p:spPr>
        <p:txBody>
          <a:bodyPr wrap="square" lIns="0" tIns="0" rIns="0" bIns="0" rtlCol="0" anchor="t"/>
          <a:lstStyle/>
          <a:p>
            <a:pPr algn="l" indent="0" marL="0">
              <a:lnSpc>
                <a:spcPts val="2350"/>
              </a:lnSpc>
              <a:buNone/>
            </a:pPr>
            <a:r>
              <a:rPr lang="en-US" sz="1450" dirty="0">
                <a:solidFill>
                  <a:srgbClr val="F9EEE7"/>
                </a:solidFill>
                <a:latin typeface="Quattrocento" pitchFamily="34" charset="0"/>
                <a:ea typeface="Quattrocento" pitchFamily="34" charset="-122"/>
                <a:cs typeface="Quattrocento" pitchFamily="34" charset="-120"/>
              </a:rPr>
              <a:t>Key factors include trade liberalization, developments in information and communication technologies, and improvements in international transportation.</a:t>
            </a:r>
            <a:endParaRPr lang="en-US" sz="1450" dirty="0"/>
          </a:p>
        </p:txBody>
      </p:sp>
      <p:pic>
        <p:nvPicPr>
          <p:cNvPr id="10" name="Image 3" descr="preencoded.png">    </p:cNvPr>
          <p:cNvPicPr>
            <a:picLocks noChangeAspect="1"/>
          </p:cNvPicPr>
          <p:nvPr/>
        </p:nvPicPr>
        <p:blipFill>
          <a:blip r:embed="rId4"/>
          <a:stretch>
            <a:fillRect/>
          </a:stretch>
        </p:blipFill>
        <p:spPr>
          <a:xfrm>
            <a:off x="6143625" y="4681895"/>
            <a:ext cx="938927" cy="1665565"/>
          </a:xfrm>
          <a:prstGeom prst="rect">
            <a:avLst/>
          </a:prstGeom>
        </p:spPr>
      </p:pic>
      <p:sp>
        <p:nvSpPr>
          <p:cNvPr id="11" name="Text 5"/>
          <p:cNvSpPr/>
          <p:nvPr/>
        </p:nvSpPr>
        <p:spPr>
          <a:xfrm>
            <a:off x="7364135" y="4869656"/>
            <a:ext cx="2209324" cy="276225"/>
          </a:xfrm>
          <a:prstGeom prst="rect">
            <a:avLst/>
          </a:prstGeom>
          <a:noFill/>
          <a:ln/>
        </p:spPr>
        <p:txBody>
          <a:bodyPr wrap="none" lIns="0" tIns="0" rIns="0" bIns="0" rtlCol="0" anchor="t"/>
          <a:lstStyle/>
          <a:p>
            <a:pPr algn="l" indent="0" marL="0">
              <a:lnSpc>
                <a:spcPts val="2150"/>
              </a:lnSpc>
              <a:buNone/>
            </a:pPr>
            <a:r>
              <a:rPr lang="en-US" sz="1700" dirty="0">
                <a:solidFill>
                  <a:srgbClr val="F9EEE7"/>
                </a:solidFill>
                <a:latin typeface="Quattrocento" pitchFamily="34" charset="0"/>
                <a:ea typeface="Quattrocento" pitchFamily="34" charset="-122"/>
                <a:cs typeface="Quattrocento" pitchFamily="34" charset="-120"/>
              </a:rPr>
              <a:t>Impact</a:t>
            </a:r>
            <a:endParaRPr lang="en-US" sz="1700" dirty="0"/>
          </a:p>
        </p:txBody>
      </p:sp>
      <p:sp>
        <p:nvSpPr>
          <p:cNvPr id="12" name="Text 6"/>
          <p:cNvSpPr/>
          <p:nvPr/>
        </p:nvSpPr>
        <p:spPr>
          <a:xfrm>
            <a:off x="7364135" y="5258514"/>
            <a:ext cx="6609040" cy="901184"/>
          </a:xfrm>
          <a:prstGeom prst="rect">
            <a:avLst/>
          </a:prstGeom>
          <a:noFill/>
          <a:ln/>
        </p:spPr>
        <p:txBody>
          <a:bodyPr wrap="square" lIns="0" tIns="0" rIns="0" bIns="0" rtlCol="0" anchor="t"/>
          <a:lstStyle/>
          <a:p>
            <a:pPr algn="l" indent="0" marL="0">
              <a:lnSpc>
                <a:spcPts val="2350"/>
              </a:lnSpc>
              <a:buNone/>
            </a:pPr>
            <a:r>
              <a:rPr lang="en-US" sz="1450" dirty="0">
                <a:solidFill>
                  <a:srgbClr val="F9EEE7"/>
                </a:solidFill>
                <a:latin typeface="Quattrocento" pitchFamily="34" charset="0"/>
                <a:ea typeface="Quattrocento" pitchFamily="34" charset="-122"/>
                <a:cs typeface="Quattrocento" pitchFamily="34" charset="-120"/>
              </a:rPr>
              <a:t>Economic globalization has led to the dominance of multinational corporations and global financial systems, affecting local and national economies worldwide.</a:t>
            </a:r>
            <a:endParaRPr lang="en-US" sz="1450" dirty="0"/>
          </a:p>
        </p:txBody>
      </p:sp>
      <p:pic>
        <p:nvPicPr>
          <p:cNvPr id="13" name="Image 4" descr="preencoded.png">    </p:cNvPr>
          <p:cNvPicPr>
            <a:picLocks noChangeAspect="1"/>
          </p:cNvPicPr>
          <p:nvPr/>
        </p:nvPicPr>
        <p:blipFill>
          <a:blip r:embed="rId5"/>
          <a:stretch>
            <a:fillRect/>
          </a:stretch>
        </p:blipFill>
        <p:spPr>
          <a:xfrm>
            <a:off x="6143625" y="6347460"/>
            <a:ext cx="938927" cy="1365171"/>
          </a:xfrm>
          <a:prstGeom prst="rect">
            <a:avLst/>
          </a:prstGeom>
        </p:spPr>
      </p:pic>
      <p:sp>
        <p:nvSpPr>
          <p:cNvPr id="14" name="Text 7"/>
          <p:cNvSpPr/>
          <p:nvPr/>
        </p:nvSpPr>
        <p:spPr>
          <a:xfrm>
            <a:off x="7364135" y="6535222"/>
            <a:ext cx="2209324" cy="276225"/>
          </a:xfrm>
          <a:prstGeom prst="rect">
            <a:avLst/>
          </a:prstGeom>
          <a:noFill/>
          <a:ln/>
        </p:spPr>
        <p:txBody>
          <a:bodyPr wrap="none" lIns="0" tIns="0" rIns="0" bIns="0" rtlCol="0" anchor="t"/>
          <a:lstStyle/>
          <a:p>
            <a:pPr algn="l" indent="0" marL="0">
              <a:lnSpc>
                <a:spcPts val="2150"/>
              </a:lnSpc>
              <a:buNone/>
            </a:pPr>
            <a:r>
              <a:rPr lang="en-US" sz="1700" dirty="0">
                <a:solidFill>
                  <a:srgbClr val="F9EEE7"/>
                </a:solidFill>
                <a:latin typeface="Quattrocento" pitchFamily="34" charset="0"/>
                <a:ea typeface="Quattrocento" pitchFamily="34" charset="-122"/>
                <a:cs typeface="Quattrocento" pitchFamily="34" charset="-120"/>
              </a:rPr>
              <a:t>Challenges</a:t>
            </a:r>
            <a:endParaRPr lang="en-US" sz="1700" dirty="0"/>
          </a:p>
        </p:txBody>
      </p:sp>
      <p:sp>
        <p:nvSpPr>
          <p:cNvPr id="15" name="Text 8"/>
          <p:cNvSpPr/>
          <p:nvPr/>
        </p:nvSpPr>
        <p:spPr>
          <a:xfrm>
            <a:off x="7364135" y="6924080"/>
            <a:ext cx="6609040" cy="600789"/>
          </a:xfrm>
          <a:prstGeom prst="rect">
            <a:avLst/>
          </a:prstGeom>
          <a:noFill/>
          <a:ln/>
        </p:spPr>
        <p:txBody>
          <a:bodyPr wrap="square" lIns="0" tIns="0" rIns="0" bIns="0" rtlCol="0" anchor="t"/>
          <a:lstStyle/>
          <a:p>
            <a:pPr algn="l" indent="0" marL="0">
              <a:lnSpc>
                <a:spcPts val="2350"/>
              </a:lnSpc>
              <a:buNone/>
            </a:pPr>
            <a:r>
              <a:rPr lang="en-US" sz="1450" dirty="0">
                <a:solidFill>
                  <a:srgbClr val="F9EEE7"/>
                </a:solidFill>
                <a:latin typeface="Quattrocento" pitchFamily="34" charset="0"/>
                <a:ea typeface="Quattrocento" pitchFamily="34" charset="-122"/>
                <a:cs typeface="Quattrocento" pitchFamily="34" charset="-120"/>
              </a:rPr>
              <a:t>Control of economic globalization is crucial for addressing urgent problems facing human society, but many feel helpless against its forces.</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06398" y="752118"/>
            <a:ext cx="7282815" cy="593646"/>
          </a:xfrm>
          <a:prstGeom prst="rect">
            <a:avLst/>
          </a:prstGeom>
          <a:noFill/>
          <a:ln/>
        </p:spPr>
        <p:txBody>
          <a:bodyPr wrap="none" lIns="0" tIns="0" rIns="0" bIns="0" rtlCol="0" anchor="t"/>
          <a:lstStyle/>
          <a:p>
            <a:pPr algn="l" indent="0" marL="0">
              <a:lnSpc>
                <a:spcPts val="4650"/>
              </a:lnSpc>
              <a:buNone/>
            </a:pPr>
            <a:r>
              <a:rPr lang="en-US" sz="3700" dirty="0">
                <a:solidFill>
                  <a:srgbClr val="FFD9BE"/>
                </a:solidFill>
                <a:latin typeface="Quattrocento" pitchFamily="34" charset="0"/>
                <a:ea typeface="Quattrocento" pitchFamily="34" charset="-122"/>
                <a:cs typeface="Quattrocento" pitchFamily="34" charset="-120"/>
              </a:rPr>
              <a:t>Contemporary Issues in Sociology</a:t>
            </a:r>
            <a:endParaRPr lang="en-US" sz="3700" dirty="0"/>
          </a:p>
        </p:txBody>
      </p:sp>
      <p:sp>
        <p:nvSpPr>
          <p:cNvPr id="4" name="Shape 1"/>
          <p:cNvSpPr/>
          <p:nvPr/>
        </p:nvSpPr>
        <p:spPr>
          <a:xfrm>
            <a:off x="706398" y="1648539"/>
            <a:ext cx="7731204" cy="1467326"/>
          </a:xfrm>
          <a:prstGeom prst="roundRect">
            <a:avLst>
              <a:gd name="adj" fmla="val 2064"/>
            </a:avLst>
          </a:prstGeom>
          <a:solidFill>
            <a:srgbClr val="315251"/>
          </a:solidFill>
          <a:ln/>
        </p:spPr>
      </p:sp>
      <p:sp>
        <p:nvSpPr>
          <p:cNvPr id="5" name="Text 2"/>
          <p:cNvSpPr/>
          <p:nvPr/>
        </p:nvSpPr>
        <p:spPr>
          <a:xfrm>
            <a:off x="908209" y="1850350"/>
            <a:ext cx="2374702" cy="296823"/>
          </a:xfrm>
          <a:prstGeom prst="rect">
            <a:avLst/>
          </a:prstGeom>
          <a:noFill/>
          <a:ln/>
        </p:spPr>
        <p:txBody>
          <a:bodyPr wrap="none" lIns="0" tIns="0" rIns="0" bIns="0" rtlCol="0" anchor="t"/>
          <a:lstStyle/>
          <a:p>
            <a:pPr algn="l" indent="0" marL="0">
              <a:lnSpc>
                <a:spcPts val="2300"/>
              </a:lnSpc>
              <a:buNone/>
            </a:pPr>
            <a:r>
              <a:rPr lang="en-US" sz="1850" dirty="0">
                <a:solidFill>
                  <a:srgbClr val="F9EEE7"/>
                </a:solidFill>
                <a:latin typeface="Quattrocento" pitchFamily="34" charset="0"/>
                <a:ea typeface="Quattrocento" pitchFamily="34" charset="-122"/>
                <a:cs typeface="Quattrocento" pitchFamily="34" charset="-120"/>
              </a:rPr>
              <a:t>Demographic Issues</a:t>
            </a:r>
            <a:endParaRPr lang="en-US" sz="1850" dirty="0"/>
          </a:p>
        </p:txBody>
      </p:sp>
      <p:sp>
        <p:nvSpPr>
          <p:cNvPr id="6" name="Text 3"/>
          <p:cNvSpPr/>
          <p:nvPr/>
        </p:nvSpPr>
        <p:spPr>
          <a:xfrm>
            <a:off x="908209" y="2268260"/>
            <a:ext cx="7327583" cy="645795"/>
          </a:xfrm>
          <a:prstGeom prst="rect">
            <a:avLst/>
          </a:prstGeom>
          <a:noFill/>
          <a:ln/>
        </p:spPr>
        <p:txBody>
          <a:bodyPr wrap="square" lIns="0" tIns="0" rIns="0" bIns="0" rtlCol="0" anchor="t"/>
          <a:lstStyle/>
          <a:p>
            <a:pPr algn="l" indent="0" marL="0">
              <a:lnSpc>
                <a:spcPts val="2500"/>
              </a:lnSpc>
              <a:buNone/>
            </a:pPr>
            <a:r>
              <a:rPr lang="en-US" sz="1550" dirty="0">
                <a:solidFill>
                  <a:srgbClr val="F9EEE7"/>
                </a:solidFill>
                <a:latin typeface="Quattrocento" pitchFamily="34" charset="0"/>
                <a:ea typeface="Quattrocento" pitchFamily="34" charset="-122"/>
                <a:cs typeface="Quattrocento" pitchFamily="34" charset="-120"/>
              </a:rPr>
              <a:t>Research focuses on problems like overpopulation and the implications of an aging population.</a:t>
            </a:r>
            <a:endParaRPr lang="en-US" sz="1550" dirty="0"/>
          </a:p>
        </p:txBody>
      </p:sp>
      <p:sp>
        <p:nvSpPr>
          <p:cNvPr id="7" name="Shape 4"/>
          <p:cNvSpPr/>
          <p:nvPr/>
        </p:nvSpPr>
        <p:spPr>
          <a:xfrm>
            <a:off x="706398" y="3317677"/>
            <a:ext cx="7731204" cy="1144429"/>
          </a:xfrm>
          <a:prstGeom prst="roundRect">
            <a:avLst>
              <a:gd name="adj" fmla="val 2646"/>
            </a:avLst>
          </a:prstGeom>
          <a:solidFill>
            <a:srgbClr val="315251"/>
          </a:solidFill>
          <a:ln/>
        </p:spPr>
      </p:sp>
      <p:sp>
        <p:nvSpPr>
          <p:cNvPr id="8" name="Text 5"/>
          <p:cNvSpPr/>
          <p:nvPr/>
        </p:nvSpPr>
        <p:spPr>
          <a:xfrm>
            <a:off x="908209" y="3519488"/>
            <a:ext cx="2374702" cy="296823"/>
          </a:xfrm>
          <a:prstGeom prst="rect">
            <a:avLst/>
          </a:prstGeom>
          <a:noFill/>
          <a:ln/>
        </p:spPr>
        <p:txBody>
          <a:bodyPr wrap="none" lIns="0" tIns="0" rIns="0" bIns="0" rtlCol="0" anchor="t"/>
          <a:lstStyle/>
          <a:p>
            <a:pPr algn="l" indent="0" marL="0">
              <a:lnSpc>
                <a:spcPts val="2300"/>
              </a:lnSpc>
              <a:buNone/>
            </a:pPr>
            <a:r>
              <a:rPr lang="en-US" sz="1850" dirty="0">
                <a:solidFill>
                  <a:srgbClr val="F9EEE7"/>
                </a:solidFill>
                <a:latin typeface="Quattrocento" pitchFamily="34" charset="0"/>
                <a:ea typeface="Quattrocento" pitchFamily="34" charset="-122"/>
                <a:cs typeface="Quattrocento" pitchFamily="34" charset="-120"/>
              </a:rPr>
              <a:t>Deviant Behavior</a:t>
            </a:r>
            <a:endParaRPr lang="en-US" sz="1850" dirty="0"/>
          </a:p>
        </p:txBody>
      </p:sp>
      <p:sp>
        <p:nvSpPr>
          <p:cNvPr id="9" name="Text 6"/>
          <p:cNvSpPr/>
          <p:nvPr/>
        </p:nvSpPr>
        <p:spPr>
          <a:xfrm>
            <a:off x="908209" y="3937397"/>
            <a:ext cx="7327583" cy="322898"/>
          </a:xfrm>
          <a:prstGeom prst="rect">
            <a:avLst/>
          </a:prstGeom>
          <a:noFill/>
          <a:ln/>
        </p:spPr>
        <p:txBody>
          <a:bodyPr wrap="none" lIns="0" tIns="0" rIns="0" bIns="0" rtlCol="0" anchor="t"/>
          <a:lstStyle/>
          <a:p>
            <a:pPr algn="l" indent="0" marL="0">
              <a:lnSpc>
                <a:spcPts val="2500"/>
              </a:lnSpc>
              <a:buNone/>
            </a:pPr>
            <a:r>
              <a:rPr lang="en-US" sz="1550" dirty="0">
                <a:solidFill>
                  <a:srgbClr val="F9EEE7"/>
                </a:solidFill>
                <a:latin typeface="Quattrocento" pitchFamily="34" charset="0"/>
                <a:ea typeface="Quattrocento" pitchFamily="34" charset="-122"/>
                <a:cs typeface="Quattrocento" pitchFamily="34" charset="-120"/>
              </a:rPr>
              <a:t>Studies various forms of behavior that deviate from social norms.</a:t>
            </a:r>
            <a:endParaRPr lang="en-US" sz="1550" dirty="0"/>
          </a:p>
        </p:txBody>
      </p:sp>
      <p:sp>
        <p:nvSpPr>
          <p:cNvPr id="10" name="Shape 7"/>
          <p:cNvSpPr/>
          <p:nvPr/>
        </p:nvSpPr>
        <p:spPr>
          <a:xfrm>
            <a:off x="706398" y="4663916"/>
            <a:ext cx="7731204" cy="1144429"/>
          </a:xfrm>
          <a:prstGeom prst="roundRect">
            <a:avLst>
              <a:gd name="adj" fmla="val 2646"/>
            </a:avLst>
          </a:prstGeom>
          <a:solidFill>
            <a:srgbClr val="315251"/>
          </a:solidFill>
          <a:ln/>
        </p:spPr>
      </p:sp>
      <p:sp>
        <p:nvSpPr>
          <p:cNvPr id="11" name="Text 8"/>
          <p:cNvSpPr/>
          <p:nvPr/>
        </p:nvSpPr>
        <p:spPr>
          <a:xfrm>
            <a:off x="908209" y="4865727"/>
            <a:ext cx="2374702" cy="296823"/>
          </a:xfrm>
          <a:prstGeom prst="rect">
            <a:avLst/>
          </a:prstGeom>
          <a:noFill/>
          <a:ln/>
        </p:spPr>
        <p:txBody>
          <a:bodyPr wrap="none" lIns="0" tIns="0" rIns="0" bIns="0" rtlCol="0" anchor="t"/>
          <a:lstStyle/>
          <a:p>
            <a:pPr algn="l" indent="0" marL="0">
              <a:lnSpc>
                <a:spcPts val="2300"/>
              </a:lnSpc>
              <a:buNone/>
            </a:pPr>
            <a:r>
              <a:rPr lang="en-US" sz="1850" dirty="0">
                <a:solidFill>
                  <a:srgbClr val="F9EEE7"/>
                </a:solidFill>
                <a:latin typeface="Quattrocento" pitchFamily="34" charset="0"/>
                <a:ea typeface="Quattrocento" pitchFamily="34" charset="-122"/>
                <a:cs typeface="Quattrocento" pitchFamily="34" charset="-120"/>
              </a:rPr>
              <a:t>Policy Research</a:t>
            </a:r>
            <a:endParaRPr lang="en-US" sz="1850" dirty="0"/>
          </a:p>
        </p:txBody>
      </p:sp>
      <p:sp>
        <p:nvSpPr>
          <p:cNvPr id="12" name="Text 9"/>
          <p:cNvSpPr/>
          <p:nvPr/>
        </p:nvSpPr>
        <p:spPr>
          <a:xfrm>
            <a:off x="908209" y="5283637"/>
            <a:ext cx="7327583" cy="322898"/>
          </a:xfrm>
          <a:prstGeom prst="rect">
            <a:avLst/>
          </a:prstGeom>
          <a:noFill/>
          <a:ln/>
        </p:spPr>
        <p:txBody>
          <a:bodyPr wrap="none" lIns="0" tIns="0" rIns="0" bIns="0" rtlCol="0" anchor="t"/>
          <a:lstStyle/>
          <a:p>
            <a:pPr algn="l" indent="0" marL="0">
              <a:lnSpc>
                <a:spcPts val="2500"/>
              </a:lnSpc>
              <a:buNone/>
            </a:pPr>
            <a:r>
              <a:rPr lang="en-US" sz="1550" dirty="0">
                <a:solidFill>
                  <a:srgbClr val="F9EEE7"/>
                </a:solidFill>
                <a:latin typeface="Quattrocento" pitchFamily="34" charset="0"/>
                <a:ea typeface="Quattrocento" pitchFamily="34" charset="-122"/>
                <a:cs typeface="Quattrocento" pitchFamily="34" charset="-120"/>
              </a:rPr>
              <a:t>Provides data for developing and evaluating social policies and programs.</a:t>
            </a:r>
            <a:endParaRPr lang="en-US" sz="1550" dirty="0"/>
          </a:p>
        </p:txBody>
      </p:sp>
      <p:sp>
        <p:nvSpPr>
          <p:cNvPr id="13" name="Shape 10"/>
          <p:cNvSpPr/>
          <p:nvPr/>
        </p:nvSpPr>
        <p:spPr>
          <a:xfrm>
            <a:off x="706398" y="6010156"/>
            <a:ext cx="7731204" cy="1467326"/>
          </a:xfrm>
          <a:prstGeom prst="roundRect">
            <a:avLst>
              <a:gd name="adj" fmla="val 2064"/>
            </a:avLst>
          </a:prstGeom>
          <a:solidFill>
            <a:srgbClr val="315251"/>
          </a:solidFill>
          <a:ln/>
        </p:spPr>
      </p:sp>
      <p:sp>
        <p:nvSpPr>
          <p:cNvPr id="14" name="Text 11"/>
          <p:cNvSpPr/>
          <p:nvPr/>
        </p:nvSpPr>
        <p:spPr>
          <a:xfrm>
            <a:off x="908209" y="6211967"/>
            <a:ext cx="2488406" cy="296823"/>
          </a:xfrm>
          <a:prstGeom prst="rect">
            <a:avLst/>
          </a:prstGeom>
          <a:noFill/>
          <a:ln/>
        </p:spPr>
        <p:txBody>
          <a:bodyPr wrap="none" lIns="0" tIns="0" rIns="0" bIns="0" rtlCol="0" anchor="t"/>
          <a:lstStyle/>
          <a:p>
            <a:pPr algn="l" indent="0" marL="0">
              <a:lnSpc>
                <a:spcPts val="2300"/>
              </a:lnSpc>
              <a:buNone/>
            </a:pPr>
            <a:r>
              <a:rPr lang="en-US" sz="1850" dirty="0">
                <a:solidFill>
                  <a:srgbClr val="F9EEE7"/>
                </a:solidFill>
                <a:latin typeface="Quattrocento" pitchFamily="34" charset="0"/>
                <a:ea typeface="Quattrocento" pitchFamily="34" charset="-122"/>
                <a:cs typeface="Quattrocento" pitchFamily="34" charset="-120"/>
              </a:rPr>
              <a:t>International Sociology</a:t>
            </a:r>
            <a:endParaRPr lang="en-US" sz="1850" dirty="0"/>
          </a:p>
        </p:txBody>
      </p:sp>
      <p:sp>
        <p:nvSpPr>
          <p:cNvPr id="15" name="Text 12"/>
          <p:cNvSpPr/>
          <p:nvPr/>
        </p:nvSpPr>
        <p:spPr>
          <a:xfrm>
            <a:off x="908209" y="6629876"/>
            <a:ext cx="7327583" cy="645795"/>
          </a:xfrm>
          <a:prstGeom prst="rect">
            <a:avLst/>
          </a:prstGeom>
          <a:noFill/>
          <a:ln/>
        </p:spPr>
        <p:txBody>
          <a:bodyPr wrap="square" lIns="0" tIns="0" rIns="0" bIns="0" rtlCol="0" anchor="t"/>
          <a:lstStyle/>
          <a:p>
            <a:pPr algn="l" indent="0" marL="0">
              <a:lnSpc>
                <a:spcPts val="2500"/>
              </a:lnSpc>
              <a:buNone/>
            </a:pPr>
            <a:r>
              <a:rPr lang="en-US" sz="1550" dirty="0">
                <a:solidFill>
                  <a:srgbClr val="F9EEE7"/>
                </a:solidFill>
                <a:latin typeface="Quattrocento" pitchFamily="34" charset="0"/>
                <a:ea typeface="Quattrocento" pitchFamily="34" charset="-122"/>
                <a:cs typeface="Quattrocento" pitchFamily="34" charset="-120"/>
              </a:rPr>
              <a:t>Growing importance of studying non-Western societies due to dramatic social changes globally.</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7236" y="587335"/>
            <a:ext cx="5349597" cy="627817"/>
          </a:xfrm>
          <a:prstGeom prst="rect">
            <a:avLst/>
          </a:prstGeom>
          <a:noFill/>
          <a:ln/>
        </p:spPr>
        <p:txBody>
          <a:bodyPr wrap="none" lIns="0" tIns="0" rIns="0" bIns="0" rtlCol="0" anchor="t"/>
          <a:lstStyle/>
          <a:p>
            <a:pPr algn="l" indent="0" marL="0">
              <a:lnSpc>
                <a:spcPts val="4900"/>
              </a:lnSpc>
              <a:buNone/>
            </a:pPr>
            <a:r>
              <a:rPr lang="en-US" sz="3950" dirty="0">
                <a:solidFill>
                  <a:srgbClr val="FFD9BE"/>
                </a:solidFill>
                <a:latin typeface="Quattrocento" pitchFamily="34" charset="0"/>
                <a:ea typeface="Quattrocento" pitchFamily="34" charset="-122"/>
                <a:cs typeface="Quattrocento" pitchFamily="34" charset="-120"/>
              </a:rPr>
              <a:t>Technology and Society</a:t>
            </a:r>
            <a:endParaRPr lang="en-US" sz="3950" dirty="0"/>
          </a:p>
        </p:txBody>
      </p:sp>
      <p:sp>
        <p:nvSpPr>
          <p:cNvPr id="4" name="Shape 1"/>
          <p:cNvSpPr/>
          <p:nvPr/>
        </p:nvSpPr>
        <p:spPr>
          <a:xfrm>
            <a:off x="987385" y="1535311"/>
            <a:ext cx="30480" cy="6106954"/>
          </a:xfrm>
          <a:prstGeom prst="roundRect">
            <a:avLst>
              <a:gd name="adj" fmla="val 105073"/>
            </a:avLst>
          </a:prstGeom>
          <a:solidFill>
            <a:srgbClr val="4A6B6A"/>
          </a:solidFill>
          <a:ln/>
        </p:spPr>
      </p:sp>
      <p:sp>
        <p:nvSpPr>
          <p:cNvPr id="5" name="Shape 2"/>
          <p:cNvSpPr/>
          <p:nvPr/>
        </p:nvSpPr>
        <p:spPr>
          <a:xfrm>
            <a:off x="1197054" y="2000369"/>
            <a:ext cx="640437" cy="30480"/>
          </a:xfrm>
          <a:prstGeom prst="roundRect">
            <a:avLst>
              <a:gd name="adj" fmla="val 105073"/>
            </a:avLst>
          </a:prstGeom>
          <a:solidFill>
            <a:srgbClr val="4A6B6A"/>
          </a:solidFill>
          <a:ln/>
        </p:spPr>
      </p:sp>
      <p:sp>
        <p:nvSpPr>
          <p:cNvPr id="6" name="Shape 3"/>
          <p:cNvSpPr/>
          <p:nvPr/>
        </p:nvSpPr>
        <p:spPr>
          <a:xfrm>
            <a:off x="747236" y="1775460"/>
            <a:ext cx="480298" cy="480298"/>
          </a:xfrm>
          <a:prstGeom prst="roundRect">
            <a:avLst>
              <a:gd name="adj" fmla="val 6668"/>
            </a:avLst>
          </a:prstGeom>
          <a:solidFill>
            <a:srgbClr val="315251"/>
          </a:solidFill>
          <a:ln/>
        </p:spPr>
      </p:sp>
      <p:sp>
        <p:nvSpPr>
          <p:cNvPr id="7" name="Text 4"/>
          <p:cNvSpPr/>
          <p:nvPr/>
        </p:nvSpPr>
        <p:spPr>
          <a:xfrm>
            <a:off x="836712" y="1827252"/>
            <a:ext cx="301347" cy="376714"/>
          </a:xfrm>
          <a:prstGeom prst="rect">
            <a:avLst/>
          </a:prstGeom>
          <a:noFill/>
          <a:ln/>
        </p:spPr>
        <p:txBody>
          <a:bodyPr wrap="none" lIns="0" tIns="0" rIns="0" bIns="0" rtlCol="0" anchor="t"/>
          <a:lstStyle/>
          <a:p>
            <a:pPr algn="ctr" indent="0" marL="0">
              <a:lnSpc>
                <a:spcPts val="2350"/>
              </a:lnSpc>
              <a:buNone/>
            </a:pPr>
            <a:r>
              <a:rPr lang="en-US" sz="2350" dirty="0">
                <a:solidFill>
                  <a:srgbClr val="F9EEE7"/>
                </a:solidFill>
                <a:latin typeface="Quattrocento" pitchFamily="34" charset="0"/>
                <a:ea typeface="Quattrocento" pitchFamily="34" charset="-122"/>
                <a:cs typeface="Quattrocento" pitchFamily="34" charset="-120"/>
              </a:rPr>
              <a:t>1</a:t>
            </a:r>
            <a:endParaRPr lang="en-US" sz="2350" dirty="0"/>
          </a:p>
        </p:txBody>
      </p:sp>
      <p:sp>
        <p:nvSpPr>
          <p:cNvPr id="8" name="Text 5"/>
          <p:cNvSpPr/>
          <p:nvPr/>
        </p:nvSpPr>
        <p:spPr>
          <a:xfrm>
            <a:off x="2054900" y="1748790"/>
            <a:ext cx="2511862" cy="313968"/>
          </a:xfrm>
          <a:prstGeom prst="rect">
            <a:avLst/>
          </a:prstGeom>
          <a:noFill/>
          <a:ln/>
        </p:spPr>
        <p:txBody>
          <a:bodyPr wrap="none" lIns="0" tIns="0" rIns="0" bIns="0" rtlCol="0" anchor="t"/>
          <a:lstStyle/>
          <a:p>
            <a:pPr algn="l" indent="0" marL="0">
              <a:lnSpc>
                <a:spcPts val="2450"/>
              </a:lnSpc>
              <a:buNone/>
            </a:pPr>
            <a:r>
              <a:rPr lang="en-US" sz="1950" dirty="0">
                <a:solidFill>
                  <a:srgbClr val="F9EEE7"/>
                </a:solidFill>
                <a:latin typeface="Quattrocento" pitchFamily="34" charset="0"/>
                <a:ea typeface="Quattrocento" pitchFamily="34" charset="-122"/>
                <a:cs typeface="Quattrocento" pitchFamily="34" charset="-120"/>
              </a:rPr>
              <a:t>19th Century</a:t>
            </a:r>
            <a:endParaRPr lang="en-US" sz="1950" dirty="0"/>
          </a:p>
        </p:txBody>
      </p:sp>
      <p:sp>
        <p:nvSpPr>
          <p:cNvPr id="9" name="Text 6"/>
          <p:cNvSpPr/>
          <p:nvPr/>
        </p:nvSpPr>
        <p:spPr>
          <a:xfrm>
            <a:off x="2054900" y="2190750"/>
            <a:ext cx="6341864" cy="1024414"/>
          </a:xfrm>
          <a:prstGeom prst="rect">
            <a:avLst/>
          </a:prstGeom>
          <a:noFill/>
          <a:ln/>
        </p:spPr>
        <p:txBody>
          <a:bodyPr wrap="square" lIns="0" tIns="0" rIns="0" bIns="0" rtlCol="0" anchor="t"/>
          <a:lstStyle/>
          <a:p>
            <a:pPr algn="l" indent="0" marL="0">
              <a:lnSpc>
                <a:spcPts val="2650"/>
              </a:lnSpc>
              <a:buNone/>
            </a:pPr>
            <a:r>
              <a:rPr lang="en-US" sz="1650" dirty="0">
                <a:solidFill>
                  <a:srgbClr val="F9EEE7"/>
                </a:solidFill>
                <a:latin typeface="Quattrocento" pitchFamily="34" charset="0"/>
                <a:ea typeface="Quattrocento" pitchFamily="34" charset="-122"/>
                <a:cs typeface="Quattrocento" pitchFamily="34" charset="-120"/>
              </a:rPr>
              <a:t>The Industrial Revolution rapidly accelerated all phases of human activity, leading to shifts in methods of manufacture and labor organization.</a:t>
            </a:r>
            <a:endParaRPr lang="en-US" sz="1650" dirty="0"/>
          </a:p>
        </p:txBody>
      </p:sp>
      <p:sp>
        <p:nvSpPr>
          <p:cNvPr id="10" name="Shape 7"/>
          <p:cNvSpPr/>
          <p:nvPr/>
        </p:nvSpPr>
        <p:spPr>
          <a:xfrm>
            <a:off x="1197054" y="4107180"/>
            <a:ext cx="640437" cy="30480"/>
          </a:xfrm>
          <a:prstGeom prst="roundRect">
            <a:avLst>
              <a:gd name="adj" fmla="val 105073"/>
            </a:avLst>
          </a:prstGeom>
          <a:solidFill>
            <a:srgbClr val="4A6B6A"/>
          </a:solidFill>
          <a:ln/>
        </p:spPr>
      </p:sp>
      <p:sp>
        <p:nvSpPr>
          <p:cNvPr id="11" name="Shape 8"/>
          <p:cNvSpPr/>
          <p:nvPr/>
        </p:nvSpPr>
        <p:spPr>
          <a:xfrm>
            <a:off x="747236" y="3882271"/>
            <a:ext cx="480298" cy="480298"/>
          </a:xfrm>
          <a:prstGeom prst="roundRect">
            <a:avLst>
              <a:gd name="adj" fmla="val 6668"/>
            </a:avLst>
          </a:prstGeom>
          <a:solidFill>
            <a:srgbClr val="315251"/>
          </a:solidFill>
          <a:ln/>
        </p:spPr>
      </p:sp>
      <p:sp>
        <p:nvSpPr>
          <p:cNvPr id="12" name="Text 9"/>
          <p:cNvSpPr/>
          <p:nvPr/>
        </p:nvSpPr>
        <p:spPr>
          <a:xfrm>
            <a:off x="836712" y="3934063"/>
            <a:ext cx="301347" cy="376714"/>
          </a:xfrm>
          <a:prstGeom prst="rect">
            <a:avLst/>
          </a:prstGeom>
          <a:noFill/>
          <a:ln/>
        </p:spPr>
        <p:txBody>
          <a:bodyPr wrap="none" lIns="0" tIns="0" rIns="0" bIns="0" rtlCol="0" anchor="t"/>
          <a:lstStyle/>
          <a:p>
            <a:pPr algn="ctr" indent="0" marL="0">
              <a:lnSpc>
                <a:spcPts val="2350"/>
              </a:lnSpc>
              <a:buNone/>
            </a:pPr>
            <a:r>
              <a:rPr lang="en-US" sz="2350" dirty="0">
                <a:solidFill>
                  <a:srgbClr val="F9EEE7"/>
                </a:solidFill>
                <a:latin typeface="Quattrocento" pitchFamily="34" charset="0"/>
                <a:ea typeface="Quattrocento" pitchFamily="34" charset="-122"/>
                <a:cs typeface="Quattrocento" pitchFamily="34" charset="-120"/>
              </a:rPr>
              <a:t>2</a:t>
            </a:r>
            <a:endParaRPr lang="en-US" sz="2350" dirty="0"/>
          </a:p>
        </p:txBody>
      </p:sp>
      <p:sp>
        <p:nvSpPr>
          <p:cNvPr id="13" name="Text 10"/>
          <p:cNvSpPr/>
          <p:nvPr/>
        </p:nvSpPr>
        <p:spPr>
          <a:xfrm>
            <a:off x="2054900" y="3855601"/>
            <a:ext cx="2511862" cy="313968"/>
          </a:xfrm>
          <a:prstGeom prst="rect">
            <a:avLst/>
          </a:prstGeom>
          <a:noFill/>
          <a:ln/>
        </p:spPr>
        <p:txBody>
          <a:bodyPr wrap="none" lIns="0" tIns="0" rIns="0" bIns="0" rtlCol="0" anchor="t"/>
          <a:lstStyle/>
          <a:p>
            <a:pPr algn="l" indent="0" marL="0">
              <a:lnSpc>
                <a:spcPts val="2450"/>
              </a:lnSpc>
              <a:buNone/>
            </a:pPr>
            <a:r>
              <a:rPr lang="en-US" sz="1950" dirty="0">
                <a:solidFill>
                  <a:srgbClr val="F9EEE7"/>
                </a:solidFill>
                <a:latin typeface="Quattrocento" pitchFamily="34" charset="0"/>
                <a:ea typeface="Quattrocento" pitchFamily="34" charset="-122"/>
                <a:cs typeface="Quattrocento" pitchFamily="34" charset="-120"/>
              </a:rPr>
              <a:t>20th Century</a:t>
            </a:r>
            <a:endParaRPr lang="en-US" sz="1950" dirty="0"/>
          </a:p>
        </p:txBody>
      </p:sp>
      <p:sp>
        <p:nvSpPr>
          <p:cNvPr id="14" name="Text 11"/>
          <p:cNvSpPr/>
          <p:nvPr/>
        </p:nvSpPr>
        <p:spPr>
          <a:xfrm>
            <a:off x="2054900" y="4297561"/>
            <a:ext cx="6341864" cy="1024414"/>
          </a:xfrm>
          <a:prstGeom prst="rect">
            <a:avLst/>
          </a:prstGeom>
          <a:noFill/>
          <a:ln/>
        </p:spPr>
        <p:txBody>
          <a:bodyPr wrap="square" lIns="0" tIns="0" rIns="0" bIns="0" rtlCol="0" anchor="t"/>
          <a:lstStyle/>
          <a:p>
            <a:pPr algn="l" indent="0" marL="0">
              <a:lnSpc>
                <a:spcPts val="2650"/>
              </a:lnSpc>
              <a:buNone/>
            </a:pPr>
            <a:r>
              <a:rPr lang="en-US" sz="1650" dirty="0">
                <a:solidFill>
                  <a:srgbClr val="F9EEE7"/>
                </a:solidFill>
                <a:latin typeface="Quattrocento" pitchFamily="34" charset="0"/>
                <a:ea typeface="Quattrocento" pitchFamily="34" charset="-122"/>
                <a:cs typeface="Quattrocento" pitchFamily="34" charset="-120"/>
              </a:rPr>
              <a:t>Technological changes continued to impact social institutions, contributing to the emergence of sociology as a distinct social science.</a:t>
            </a:r>
            <a:endParaRPr lang="en-US" sz="1650" dirty="0"/>
          </a:p>
        </p:txBody>
      </p:sp>
      <p:sp>
        <p:nvSpPr>
          <p:cNvPr id="15" name="Shape 12"/>
          <p:cNvSpPr/>
          <p:nvPr/>
        </p:nvSpPr>
        <p:spPr>
          <a:xfrm>
            <a:off x="1197054" y="6213991"/>
            <a:ext cx="640437" cy="30480"/>
          </a:xfrm>
          <a:prstGeom prst="roundRect">
            <a:avLst>
              <a:gd name="adj" fmla="val 105073"/>
            </a:avLst>
          </a:prstGeom>
          <a:solidFill>
            <a:srgbClr val="4A6B6A"/>
          </a:solidFill>
          <a:ln/>
        </p:spPr>
      </p:sp>
      <p:sp>
        <p:nvSpPr>
          <p:cNvPr id="16" name="Shape 13"/>
          <p:cNvSpPr/>
          <p:nvPr/>
        </p:nvSpPr>
        <p:spPr>
          <a:xfrm>
            <a:off x="747236" y="5989082"/>
            <a:ext cx="480298" cy="480298"/>
          </a:xfrm>
          <a:prstGeom prst="roundRect">
            <a:avLst>
              <a:gd name="adj" fmla="val 6668"/>
            </a:avLst>
          </a:prstGeom>
          <a:solidFill>
            <a:srgbClr val="315251"/>
          </a:solidFill>
          <a:ln/>
        </p:spPr>
      </p:sp>
      <p:sp>
        <p:nvSpPr>
          <p:cNvPr id="17" name="Text 14"/>
          <p:cNvSpPr/>
          <p:nvPr/>
        </p:nvSpPr>
        <p:spPr>
          <a:xfrm>
            <a:off x="836712" y="6040874"/>
            <a:ext cx="301347" cy="376714"/>
          </a:xfrm>
          <a:prstGeom prst="rect">
            <a:avLst/>
          </a:prstGeom>
          <a:noFill/>
          <a:ln/>
        </p:spPr>
        <p:txBody>
          <a:bodyPr wrap="none" lIns="0" tIns="0" rIns="0" bIns="0" rtlCol="0" anchor="t"/>
          <a:lstStyle/>
          <a:p>
            <a:pPr algn="ctr" indent="0" marL="0">
              <a:lnSpc>
                <a:spcPts val="2350"/>
              </a:lnSpc>
              <a:buNone/>
            </a:pPr>
            <a:r>
              <a:rPr lang="en-US" sz="2350" dirty="0">
                <a:solidFill>
                  <a:srgbClr val="F9EEE7"/>
                </a:solidFill>
                <a:latin typeface="Quattrocento" pitchFamily="34" charset="0"/>
                <a:ea typeface="Quattrocento" pitchFamily="34" charset="-122"/>
                <a:cs typeface="Quattrocento" pitchFamily="34" charset="-120"/>
              </a:rPr>
              <a:t>3</a:t>
            </a:r>
            <a:endParaRPr lang="en-US" sz="2350" dirty="0"/>
          </a:p>
        </p:txBody>
      </p:sp>
      <p:sp>
        <p:nvSpPr>
          <p:cNvPr id="18" name="Text 15"/>
          <p:cNvSpPr/>
          <p:nvPr/>
        </p:nvSpPr>
        <p:spPr>
          <a:xfrm>
            <a:off x="2054900" y="5962412"/>
            <a:ext cx="2511862" cy="313968"/>
          </a:xfrm>
          <a:prstGeom prst="rect">
            <a:avLst/>
          </a:prstGeom>
          <a:noFill/>
          <a:ln/>
        </p:spPr>
        <p:txBody>
          <a:bodyPr wrap="none" lIns="0" tIns="0" rIns="0" bIns="0" rtlCol="0" anchor="t"/>
          <a:lstStyle/>
          <a:p>
            <a:pPr algn="l" indent="0" marL="0">
              <a:lnSpc>
                <a:spcPts val="2450"/>
              </a:lnSpc>
              <a:buNone/>
            </a:pPr>
            <a:r>
              <a:rPr lang="en-US" sz="1950" dirty="0">
                <a:solidFill>
                  <a:srgbClr val="F9EEE7"/>
                </a:solidFill>
                <a:latin typeface="Quattrocento" pitchFamily="34" charset="0"/>
                <a:ea typeface="Quattrocento" pitchFamily="34" charset="-122"/>
                <a:cs typeface="Quattrocento" pitchFamily="34" charset="-120"/>
              </a:rPr>
              <a:t>21st Century</a:t>
            </a:r>
            <a:endParaRPr lang="en-US" sz="1950" dirty="0"/>
          </a:p>
        </p:txBody>
      </p:sp>
      <p:sp>
        <p:nvSpPr>
          <p:cNvPr id="19" name="Text 16"/>
          <p:cNvSpPr/>
          <p:nvPr/>
        </p:nvSpPr>
        <p:spPr>
          <a:xfrm>
            <a:off x="2054900" y="6404372"/>
            <a:ext cx="6341864" cy="1024414"/>
          </a:xfrm>
          <a:prstGeom prst="rect">
            <a:avLst/>
          </a:prstGeom>
          <a:noFill/>
          <a:ln/>
        </p:spPr>
        <p:txBody>
          <a:bodyPr wrap="square" lIns="0" tIns="0" rIns="0" bIns="0" rtlCol="0" anchor="t"/>
          <a:lstStyle/>
          <a:p>
            <a:pPr algn="l" indent="0" marL="0">
              <a:lnSpc>
                <a:spcPts val="2650"/>
              </a:lnSpc>
              <a:buNone/>
            </a:pPr>
            <a:r>
              <a:rPr lang="en-US" sz="1650" dirty="0">
                <a:solidFill>
                  <a:srgbClr val="F9EEE7"/>
                </a:solidFill>
                <a:latin typeface="Quattrocento" pitchFamily="34" charset="0"/>
                <a:ea typeface="Quattrocento" pitchFamily="34" charset="-122"/>
                <a:cs typeface="Quattrocento" pitchFamily="34" charset="-120"/>
              </a:rPr>
              <a:t>New electronic and space-age technology has facilitated easy, almost instantaneous communication and transportation, contributing to the process of globalization.</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1528167"/>
            <a:ext cx="6486644" cy="704017"/>
          </a:xfrm>
          <a:prstGeom prst="rect">
            <a:avLst/>
          </a:prstGeom>
          <a:noFill/>
          <a:ln/>
        </p:spPr>
        <p:txBody>
          <a:bodyPr wrap="non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Introduction to Sociology</a:t>
            </a:r>
            <a:endParaRPr lang="en-US" sz="4400" dirty="0"/>
          </a:p>
        </p:txBody>
      </p:sp>
      <p:sp>
        <p:nvSpPr>
          <p:cNvPr id="3" name="Text 1"/>
          <p:cNvSpPr/>
          <p:nvPr/>
        </p:nvSpPr>
        <p:spPr>
          <a:xfrm>
            <a:off x="837724" y="2830473"/>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Definition</a:t>
            </a:r>
            <a:endParaRPr lang="en-US" sz="2200" dirty="0"/>
          </a:p>
        </p:txBody>
      </p:sp>
      <p:sp>
        <p:nvSpPr>
          <p:cNvPr id="4" name="Text 2"/>
          <p:cNvSpPr/>
          <p:nvPr/>
        </p:nvSpPr>
        <p:spPr>
          <a:xfrm>
            <a:off x="837724" y="3421737"/>
            <a:ext cx="3928586" cy="2681168"/>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Sociology is the systematic study of society and social behavior, which developed in the mid-nineteenth century in Europe. It explores the issues of humanity, aspects of living together, and has the potential for applying useful knowledge.</a:t>
            </a:r>
            <a:endParaRPr lang="en-US" sz="1850" dirty="0"/>
          </a:p>
        </p:txBody>
      </p:sp>
      <p:sp>
        <p:nvSpPr>
          <p:cNvPr id="5" name="Text 3"/>
          <p:cNvSpPr/>
          <p:nvPr/>
        </p:nvSpPr>
        <p:spPr>
          <a:xfrm>
            <a:off x="5357813" y="2830473"/>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Goals</a:t>
            </a:r>
            <a:endParaRPr lang="en-US" sz="2200" dirty="0"/>
          </a:p>
        </p:txBody>
      </p:sp>
      <p:sp>
        <p:nvSpPr>
          <p:cNvPr id="6" name="Text 4"/>
          <p:cNvSpPr/>
          <p:nvPr/>
        </p:nvSpPr>
        <p:spPr>
          <a:xfrm>
            <a:off x="5357813" y="3421737"/>
            <a:ext cx="3928586" cy="3064193"/>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An introductory course in sociology serves many goals, including studying "the facts" and "the methods", as well as examining some of the more "fuzzy" aspects of sociology. It looks at the basic questions that underlie all sociological inquiry.</a:t>
            </a:r>
            <a:endParaRPr lang="en-US" sz="1850" dirty="0"/>
          </a:p>
        </p:txBody>
      </p:sp>
      <p:sp>
        <p:nvSpPr>
          <p:cNvPr id="7" name="Text 5"/>
          <p:cNvSpPr/>
          <p:nvPr/>
        </p:nvSpPr>
        <p:spPr>
          <a:xfrm>
            <a:off x="9877901" y="2830473"/>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FD9BE"/>
                </a:solidFill>
                <a:latin typeface="Quattrocento" pitchFamily="34" charset="0"/>
                <a:ea typeface="Quattrocento" pitchFamily="34" charset="-122"/>
                <a:cs typeface="Quattrocento" pitchFamily="34" charset="-120"/>
              </a:rPr>
              <a:t>Perspective</a:t>
            </a:r>
            <a:endParaRPr lang="en-US" sz="2200" dirty="0"/>
          </a:p>
        </p:txBody>
      </p:sp>
      <p:sp>
        <p:nvSpPr>
          <p:cNvPr id="8" name="Text 6"/>
          <p:cNvSpPr/>
          <p:nvPr/>
        </p:nvSpPr>
        <p:spPr>
          <a:xfrm>
            <a:off x="9877901" y="3421737"/>
            <a:ext cx="3928586" cy="3064193"/>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The sociological perspective has been viewed as a vital way of evolving insights that provide a convincing explanation of social life. It enables one to understand the larger historical scene in terms of its meaning for individuals' inner lives and external careers.</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7593" y="588288"/>
            <a:ext cx="5372457" cy="628293"/>
          </a:xfrm>
          <a:prstGeom prst="rect">
            <a:avLst/>
          </a:prstGeom>
          <a:noFill/>
          <a:ln/>
        </p:spPr>
        <p:txBody>
          <a:bodyPr wrap="none" lIns="0" tIns="0" rIns="0" bIns="0" rtlCol="0" anchor="t"/>
          <a:lstStyle/>
          <a:p>
            <a:pPr algn="l" indent="0" marL="0">
              <a:lnSpc>
                <a:spcPts val="4900"/>
              </a:lnSpc>
              <a:buNone/>
            </a:pPr>
            <a:r>
              <a:rPr lang="en-US" sz="3950" dirty="0">
                <a:solidFill>
                  <a:srgbClr val="FFD9BE"/>
                </a:solidFill>
                <a:latin typeface="Quattrocento" pitchFamily="34" charset="0"/>
                <a:ea typeface="Quattrocento" pitchFamily="34" charset="-122"/>
                <a:cs typeface="Quattrocento" pitchFamily="34" charset="-120"/>
              </a:rPr>
              <a:t>The Future of Sociology</a:t>
            </a:r>
            <a:endParaRPr lang="en-US" sz="3950" dirty="0"/>
          </a:p>
        </p:txBody>
      </p:sp>
      <p:sp>
        <p:nvSpPr>
          <p:cNvPr id="4" name="Shape 1"/>
          <p:cNvSpPr/>
          <p:nvPr/>
        </p:nvSpPr>
        <p:spPr>
          <a:xfrm>
            <a:off x="747593" y="1777246"/>
            <a:ext cx="480536" cy="480536"/>
          </a:xfrm>
          <a:prstGeom prst="roundRect">
            <a:avLst>
              <a:gd name="adj" fmla="val 6668"/>
            </a:avLst>
          </a:prstGeom>
          <a:solidFill>
            <a:srgbClr val="315251"/>
          </a:solidFill>
          <a:ln/>
        </p:spPr>
      </p:sp>
      <p:sp>
        <p:nvSpPr>
          <p:cNvPr id="5" name="Text 2"/>
          <p:cNvSpPr/>
          <p:nvPr/>
        </p:nvSpPr>
        <p:spPr>
          <a:xfrm>
            <a:off x="837128" y="1829038"/>
            <a:ext cx="301466" cy="376952"/>
          </a:xfrm>
          <a:prstGeom prst="rect">
            <a:avLst/>
          </a:prstGeom>
          <a:noFill/>
          <a:ln/>
        </p:spPr>
        <p:txBody>
          <a:bodyPr wrap="none" lIns="0" tIns="0" rIns="0" bIns="0" rtlCol="0" anchor="t"/>
          <a:lstStyle/>
          <a:p>
            <a:pPr algn="ctr" indent="0" marL="0">
              <a:lnSpc>
                <a:spcPts val="2350"/>
              </a:lnSpc>
              <a:buNone/>
            </a:pPr>
            <a:r>
              <a:rPr lang="en-US" sz="2350" dirty="0">
                <a:solidFill>
                  <a:srgbClr val="F9EEE7"/>
                </a:solidFill>
                <a:latin typeface="Quattrocento" pitchFamily="34" charset="0"/>
                <a:ea typeface="Quattrocento" pitchFamily="34" charset="-122"/>
                <a:cs typeface="Quattrocento" pitchFamily="34" charset="-120"/>
              </a:rPr>
              <a:t>1</a:t>
            </a:r>
            <a:endParaRPr lang="en-US" sz="2350" dirty="0"/>
          </a:p>
        </p:txBody>
      </p:sp>
      <p:sp>
        <p:nvSpPr>
          <p:cNvPr id="6" name="Text 3"/>
          <p:cNvSpPr/>
          <p:nvPr/>
        </p:nvSpPr>
        <p:spPr>
          <a:xfrm>
            <a:off x="1441728" y="1777246"/>
            <a:ext cx="2513052" cy="314087"/>
          </a:xfrm>
          <a:prstGeom prst="rect">
            <a:avLst/>
          </a:prstGeom>
          <a:noFill/>
          <a:ln/>
        </p:spPr>
        <p:txBody>
          <a:bodyPr wrap="none" lIns="0" tIns="0" rIns="0" bIns="0" rtlCol="0" anchor="t"/>
          <a:lstStyle/>
          <a:p>
            <a:pPr algn="l" indent="0" marL="0">
              <a:lnSpc>
                <a:spcPts val="2450"/>
              </a:lnSpc>
              <a:buNone/>
            </a:pPr>
            <a:r>
              <a:rPr lang="en-US" sz="1950" dirty="0">
                <a:solidFill>
                  <a:srgbClr val="F9EEE7"/>
                </a:solidFill>
                <a:latin typeface="Quattrocento" pitchFamily="34" charset="0"/>
                <a:ea typeface="Quattrocento" pitchFamily="34" charset="-122"/>
                <a:cs typeface="Quattrocento" pitchFamily="34" charset="-120"/>
              </a:rPr>
              <a:t>Globalization</a:t>
            </a:r>
            <a:endParaRPr lang="en-US" sz="1950" dirty="0"/>
          </a:p>
        </p:txBody>
      </p:sp>
      <p:sp>
        <p:nvSpPr>
          <p:cNvPr id="7" name="Text 4"/>
          <p:cNvSpPr/>
          <p:nvPr/>
        </p:nvSpPr>
        <p:spPr>
          <a:xfrm>
            <a:off x="1441728" y="2219444"/>
            <a:ext cx="6954679" cy="683419"/>
          </a:xfrm>
          <a:prstGeom prst="rect">
            <a:avLst/>
          </a:prstGeom>
          <a:noFill/>
          <a:ln/>
        </p:spPr>
        <p:txBody>
          <a:bodyPr wrap="square" lIns="0" tIns="0" rIns="0" bIns="0" rtlCol="0" anchor="t"/>
          <a:lstStyle/>
          <a:p>
            <a:pPr algn="l" indent="0" marL="0">
              <a:lnSpc>
                <a:spcPts val="2650"/>
              </a:lnSpc>
              <a:buNone/>
            </a:pPr>
            <a:r>
              <a:rPr lang="en-US" sz="1650" dirty="0">
                <a:solidFill>
                  <a:srgbClr val="F9EEE7"/>
                </a:solidFill>
                <a:latin typeface="Quattrocento" pitchFamily="34" charset="0"/>
                <a:ea typeface="Quattrocento" pitchFamily="34" charset="-122"/>
                <a:cs typeface="Quattrocento" pitchFamily="34" charset="-120"/>
              </a:rPr>
              <a:t>The study of globalization and its effects on societies worldwide will continue to be a major focus of sociological research.</a:t>
            </a:r>
            <a:endParaRPr lang="en-US" sz="1650" dirty="0"/>
          </a:p>
        </p:txBody>
      </p:sp>
      <p:sp>
        <p:nvSpPr>
          <p:cNvPr id="8" name="Shape 5"/>
          <p:cNvSpPr/>
          <p:nvPr/>
        </p:nvSpPr>
        <p:spPr>
          <a:xfrm>
            <a:off x="747593" y="3356729"/>
            <a:ext cx="480536" cy="480536"/>
          </a:xfrm>
          <a:prstGeom prst="roundRect">
            <a:avLst>
              <a:gd name="adj" fmla="val 6668"/>
            </a:avLst>
          </a:prstGeom>
          <a:solidFill>
            <a:srgbClr val="315251"/>
          </a:solidFill>
          <a:ln/>
        </p:spPr>
      </p:sp>
      <p:sp>
        <p:nvSpPr>
          <p:cNvPr id="9" name="Text 6"/>
          <p:cNvSpPr/>
          <p:nvPr/>
        </p:nvSpPr>
        <p:spPr>
          <a:xfrm>
            <a:off x="837128" y="3408521"/>
            <a:ext cx="301466" cy="376952"/>
          </a:xfrm>
          <a:prstGeom prst="rect">
            <a:avLst/>
          </a:prstGeom>
          <a:noFill/>
          <a:ln/>
        </p:spPr>
        <p:txBody>
          <a:bodyPr wrap="none" lIns="0" tIns="0" rIns="0" bIns="0" rtlCol="0" anchor="t"/>
          <a:lstStyle/>
          <a:p>
            <a:pPr algn="ctr" indent="0" marL="0">
              <a:lnSpc>
                <a:spcPts val="2350"/>
              </a:lnSpc>
              <a:buNone/>
            </a:pPr>
            <a:r>
              <a:rPr lang="en-US" sz="2350" dirty="0">
                <a:solidFill>
                  <a:srgbClr val="F9EEE7"/>
                </a:solidFill>
                <a:latin typeface="Quattrocento" pitchFamily="34" charset="0"/>
                <a:ea typeface="Quattrocento" pitchFamily="34" charset="-122"/>
                <a:cs typeface="Quattrocento" pitchFamily="34" charset="-120"/>
              </a:rPr>
              <a:t>2</a:t>
            </a:r>
            <a:endParaRPr lang="en-US" sz="2350" dirty="0"/>
          </a:p>
        </p:txBody>
      </p:sp>
      <p:sp>
        <p:nvSpPr>
          <p:cNvPr id="10" name="Text 7"/>
          <p:cNvSpPr/>
          <p:nvPr/>
        </p:nvSpPr>
        <p:spPr>
          <a:xfrm>
            <a:off x="1441728" y="3356729"/>
            <a:ext cx="3038832" cy="314087"/>
          </a:xfrm>
          <a:prstGeom prst="rect">
            <a:avLst/>
          </a:prstGeom>
          <a:noFill/>
          <a:ln/>
        </p:spPr>
        <p:txBody>
          <a:bodyPr wrap="none" lIns="0" tIns="0" rIns="0" bIns="0" rtlCol="0" anchor="t"/>
          <a:lstStyle/>
          <a:p>
            <a:pPr algn="l" indent="0" marL="0">
              <a:lnSpc>
                <a:spcPts val="2450"/>
              </a:lnSpc>
              <a:buNone/>
            </a:pPr>
            <a:r>
              <a:rPr lang="en-US" sz="1950" dirty="0">
                <a:solidFill>
                  <a:srgbClr val="F9EEE7"/>
                </a:solidFill>
                <a:latin typeface="Quattrocento" pitchFamily="34" charset="0"/>
                <a:ea typeface="Quattrocento" pitchFamily="34" charset="-122"/>
                <a:cs typeface="Quattrocento" pitchFamily="34" charset="-120"/>
              </a:rPr>
              <a:t>Interdisciplinary Approach</a:t>
            </a:r>
            <a:endParaRPr lang="en-US" sz="1950" dirty="0"/>
          </a:p>
        </p:txBody>
      </p:sp>
      <p:sp>
        <p:nvSpPr>
          <p:cNvPr id="11" name="Text 8"/>
          <p:cNvSpPr/>
          <p:nvPr/>
        </p:nvSpPr>
        <p:spPr>
          <a:xfrm>
            <a:off x="1441728" y="3798927"/>
            <a:ext cx="6954679" cy="683419"/>
          </a:xfrm>
          <a:prstGeom prst="rect">
            <a:avLst/>
          </a:prstGeom>
          <a:noFill/>
          <a:ln/>
        </p:spPr>
        <p:txBody>
          <a:bodyPr wrap="square" lIns="0" tIns="0" rIns="0" bIns="0" rtlCol="0" anchor="t"/>
          <a:lstStyle/>
          <a:p>
            <a:pPr algn="l" indent="0" marL="0">
              <a:lnSpc>
                <a:spcPts val="2650"/>
              </a:lnSpc>
              <a:buNone/>
            </a:pPr>
            <a:r>
              <a:rPr lang="en-US" sz="1650" dirty="0">
                <a:solidFill>
                  <a:srgbClr val="F9EEE7"/>
                </a:solidFill>
                <a:latin typeface="Quattrocento" pitchFamily="34" charset="0"/>
                <a:ea typeface="Quattrocento" pitchFamily="34" charset="-122"/>
                <a:cs typeface="Quattrocento" pitchFamily="34" charset="-120"/>
              </a:rPr>
              <a:t>Sociology will increasingly collaborate with other disciplines to address complex social issues.</a:t>
            </a:r>
            <a:endParaRPr lang="en-US" sz="1650" dirty="0"/>
          </a:p>
        </p:txBody>
      </p:sp>
      <p:sp>
        <p:nvSpPr>
          <p:cNvPr id="12" name="Shape 9"/>
          <p:cNvSpPr/>
          <p:nvPr/>
        </p:nvSpPr>
        <p:spPr>
          <a:xfrm>
            <a:off x="747593" y="4936212"/>
            <a:ext cx="480536" cy="480536"/>
          </a:xfrm>
          <a:prstGeom prst="roundRect">
            <a:avLst>
              <a:gd name="adj" fmla="val 6668"/>
            </a:avLst>
          </a:prstGeom>
          <a:solidFill>
            <a:srgbClr val="315251"/>
          </a:solidFill>
          <a:ln/>
        </p:spPr>
      </p:sp>
      <p:sp>
        <p:nvSpPr>
          <p:cNvPr id="13" name="Text 10"/>
          <p:cNvSpPr/>
          <p:nvPr/>
        </p:nvSpPr>
        <p:spPr>
          <a:xfrm>
            <a:off x="837128" y="4988004"/>
            <a:ext cx="301466" cy="376952"/>
          </a:xfrm>
          <a:prstGeom prst="rect">
            <a:avLst/>
          </a:prstGeom>
          <a:noFill/>
          <a:ln/>
        </p:spPr>
        <p:txBody>
          <a:bodyPr wrap="none" lIns="0" tIns="0" rIns="0" bIns="0" rtlCol="0" anchor="t"/>
          <a:lstStyle/>
          <a:p>
            <a:pPr algn="ctr" indent="0" marL="0">
              <a:lnSpc>
                <a:spcPts val="2350"/>
              </a:lnSpc>
              <a:buNone/>
            </a:pPr>
            <a:r>
              <a:rPr lang="en-US" sz="2350" dirty="0">
                <a:solidFill>
                  <a:srgbClr val="F9EEE7"/>
                </a:solidFill>
                <a:latin typeface="Quattrocento" pitchFamily="34" charset="0"/>
                <a:ea typeface="Quattrocento" pitchFamily="34" charset="-122"/>
                <a:cs typeface="Quattrocento" pitchFamily="34" charset="-120"/>
              </a:rPr>
              <a:t>3</a:t>
            </a:r>
            <a:endParaRPr lang="en-US" sz="2350" dirty="0"/>
          </a:p>
        </p:txBody>
      </p:sp>
      <p:sp>
        <p:nvSpPr>
          <p:cNvPr id="14" name="Text 11"/>
          <p:cNvSpPr/>
          <p:nvPr/>
        </p:nvSpPr>
        <p:spPr>
          <a:xfrm>
            <a:off x="1441728" y="4936212"/>
            <a:ext cx="2513052" cy="314087"/>
          </a:xfrm>
          <a:prstGeom prst="rect">
            <a:avLst/>
          </a:prstGeom>
          <a:noFill/>
          <a:ln/>
        </p:spPr>
        <p:txBody>
          <a:bodyPr wrap="none" lIns="0" tIns="0" rIns="0" bIns="0" rtlCol="0" anchor="t"/>
          <a:lstStyle/>
          <a:p>
            <a:pPr algn="l" indent="0" marL="0">
              <a:lnSpc>
                <a:spcPts val="2450"/>
              </a:lnSpc>
              <a:buNone/>
            </a:pPr>
            <a:r>
              <a:rPr lang="en-US" sz="1950" dirty="0">
                <a:solidFill>
                  <a:srgbClr val="F9EEE7"/>
                </a:solidFill>
                <a:latin typeface="Quattrocento" pitchFamily="34" charset="0"/>
                <a:ea typeface="Quattrocento" pitchFamily="34" charset="-122"/>
                <a:cs typeface="Quattrocento" pitchFamily="34" charset="-120"/>
              </a:rPr>
              <a:t>Technological Impact</a:t>
            </a:r>
            <a:endParaRPr lang="en-US" sz="1950" dirty="0"/>
          </a:p>
        </p:txBody>
      </p:sp>
      <p:sp>
        <p:nvSpPr>
          <p:cNvPr id="15" name="Text 12"/>
          <p:cNvSpPr/>
          <p:nvPr/>
        </p:nvSpPr>
        <p:spPr>
          <a:xfrm>
            <a:off x="1441728" y="5378410"/>
            <a:ext cx="6954679" cy="683419"/>
          </a:xfrm>
          <a:prstGeom prst="rect">
            <a:avLst/>
          </a:prstGeom>
          <a:noFill/>
          <a:ln/>
        </p:spPr>
        <p:txBody>
          <a:bodyPr wrap="square" lIns="0" tIns="0" rIns="0" bIns="0" rtlCol="0" anchor="t"/>
          <a:lstStyle/>
          <a:p>
            <a:pPr algn="l" indent="0" marL="0">
              <a:lnSpc>
                <a:spcPts val="2650"/>
              </a:lnSpc>
              <a:buNone/>
            </a:pPr>
            <a:r>
              <a:rPr lang="en-US" sz="1650" dirty="0">
                <a:solidFill>
                  <a:srgbClr val="F9EEE7"/>
                </a:solidFill>
                <a:latin typeface="Quattrocento" pitchFamily="34" charset="0"/>
                <a:ea typeface="Quattrocento" pitchFamily="34" charset="-122"/>
                <a:cs typeface="Quattrocento" pitchFamily="34" charset="-120"/>
              </a:rPr>
              <a:t>The role of technology in shaping social interactions and structures will remain a crucial area of study.</a:t>
            </a:r>
            <a:endParaRPr lang="en-US" sz="1650" dirty="0"/>
          </a:p>
        </p:txBody>
      </p:sp>
      <p:sp>
        <p:nvSpPr>
          <p:cNvPr id="16" name="Shape 13"/>
          <p:cNvSpPr/>
          <p:nvPr/>
        </p:nvSpPr>
        <p:spPr>
          <a:xfrm>
            <a:off x="747593" y="6515695"/>
            <a:ext cx="480536" cy="480536"/>
          </a:xfrm>
          <a:prstGeom prst="roundRect">
            <a:avLst>
              <a:gd name="adj" fmla="val 6668"/>
            </a:avLst>
          </a:prstGeom>
          <a:solidFill>
            <a:srgbClr val="315251"/>
          </a:solidFill>
          <a:ln/>
        </p:spPr>
      </p:sp>
      <p:sp>
        <p:nvSpPr>
          <p:cNvPr id="17" name="Text 14"/>
          <p:cNvSpPr/>
          <p:nvPr/>
        </p:nvSpPr>
        <p:spPr>
          <a:xfrm>
            <a:off x="837128" y="6567488"/>
            <a:ext cx="301466" cy="376952"/>
          </a:xfrm>
          <a:prstGeom prst="rect">
            <a:avLst/>
          </a:prstGeom>
          <a:noFill/>
          <a:ln/>
        </p:spPr>
        <p:txBody>
          <a:bodyPr wrap="none" lIns="0" tIns="0" rIns="0" bIns="0" rtlCol="0" anchor="t"/>
          <a:lstStyle/>
          <a:p>
            <a:pPr algn="ctr" indent="0" marL="0">
              <a:lnSpc>
                <a:spcPts val="2350"/>
              </a:lnSpc>
              <a:buNone/>
            </a:pPr>
            <a:r>
              <a:rPr lang="en-US" sz="2350" dirty="0">
                <a:solidFill>
                  <a:srgbClr val="F9EEE7"/>
                </a:solidFill>
                <a:latin typeface="Quattrocento" pitchFamily="34" charset="0"/>
                <a:ea typeface="Quattrocento" pitchFamily="34" charset="-122"/>
                <a:cs typeface="Quattrocento" pitchFamily="34" charset="-120"/>
              </a:rPr>
              <a:t>4</a:t>
            </a:r>
            <a:endParaRPr lang="en-US" sz="2350" dirty="0"/>
          </a:p>
        </p:txBody>
      </p:sp>
      <p:sp>
        <p:nvSpPr>
          <p:cNvPr id="18" name="Text 15"/>
          <p:cNvSpPr/>
          <p:nvPr/>
        </p:nvSpPr>
        <p:spPr>
          <a:xfrm>
            <a:off x="1441728" y="6515695"/>
            <a:ext cx="2513052" cy="314087"/>
          </a:xfrm>
          <a:prstGeom prst="rect">
            <a:avLst/>
          </a:prstGeom>
          <a:noFill/>
          <a:ln/>
        </p:spPr>
        <p:txBody>
          <a:bodyPr wrap="none" lIns="0" tIns="0" rIns="0" bIns="0" rtlCol="0" anchor="t"/>
          <a:lstStyle/>
          <a:p>
            <a:pPr algn="l" indent="0" marL="0">
              <a:lnSpc>
                <a:spcPts val="2450"/>
              </a:lnSpc>
              <a:buNone/>
            </a:pPr>
            <a:r>
              <a:rPr lang="en-US" sz="1950" dirty="0">
                <a:solidFill>
                  <a:srgbClr val="F9EEE7"/>
                </a:solidFill>
                <a:latin typeface="Quattrocento" pitchFamily="34" charset="0"/>
                <a:ea typeface="Quattrocento" pitchFamily="34" charset="-122"/>
                <a:cs typeface="Quattrocento" pitchFamily="34" charset="-120"/>
              </a:rPr>
              <a:t>Policy Relevance</a:t>
            </a:r>
            <a:endParaRPr lang="en-US" sz="1950" dirty="0"/>
          </a:p>
        </p:txBody>
      </p:sp>
      <p:sp>
        <p:nvSpPr>
          <p:cNvPr id="19" name="Text 16"/>
          <p:cNvSpPr/>
          <p:nvPr/>
        </p:nvSpPr>
        <p:spPr>
          <a:xfrm>
            <a:off x="1441728" y="6957893"/>
            <a:ext cx="6954679" cy="683419"/>
          </a:xfrm>
          <a:prstGeom prst="rect">
            <a:avLst/>
          </a:prstGeom>
          <a:noFill/>
          <a:ln/>
        </p:spPr>
        <p:txBody>
          <a:bodyPr wrap="square" lIns="0" tIns="0" rIns="0" bIns="0" rtlCol="0" anchor="t"/>
          <a:lstStyle/>
          <a:p>
            <a:pPr algn="l" indent="0" marL="0">
              <a:lnSpc>
                <a:spcPts val="2650"/>
              </a:lnSpc>
              <a:buNone/>
            </a:pPr>
            <a:r>
              <a:rPr lang="en-US" sz="1650" dirty="0">
                <a:solidFill>
                  <a:srgbClr val="F9EEE7"/>
                </a:solidFill>
                <a:latin typeface="Quattrocento" pitchFamily="34" charset="0"/>
                <a:ea typeface="Quattrocento" pitchFamily="34" charset="-122"/>
                <a:cs typeface="Quattrocento" pitchFamily="34" charset="-120"/>
              </a:rPr>
              <a:t>Sociological research will continue to inform policy decisions and social programs.</a:t>
            </a:r>
            <a:endParaRPr lang="en-US" sz="16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04228" y="564833"/>
            <a:ext cx="6287810" cy="603171"/>
          </a:xfrm>
          <a:prstGeom prst="rect">
            <a:avLst/>
          </a:prstGeom>
          <a:noFill/>
          <a:ln/>
        </p:spPr>
        <p:txBody>
          <a:bodyPr wrap="none" lIns="0" tIns="0" rIns="0" bIns="0" rtlCol="0" anchor="t"/>
          <a:lstStyle/>
          <a:p>
            <a:pPr algn="l" indent="0" marL="0">
              <a:lnSpc>
                <a:spcPts val="4700"/>
              </a:lnSpc>
              <a:buNone/>
            </a:pPr>
            <a:r>
              <a:rPr lang="en-US" sz="3750" dirty="0">
                <a:solidFill>
                  <a:srgbClr val="FFD9BE"/>
                </a:solidFill>
                <a:latin typeface="Quattrocento" pitchFamily="34" charset="0"/>
                <a:ea typeface="Quattrocento" pitchFamily="34" charset="-122"/>
                <a:cs typeface="Quattrocento" pitchFamily="34" charset="-120"/>
              </a:rPr>
              <a:t>The Sociological Imagination</a:t>
            </a:r>
            <a:endParaRPr lang="en-US" sz="3750" dirty="0"/>
          </a:p>
        </p:txBody>
      </p:sp>
      <p:sp>
        <p:nvSpPr>
          <p:cNvPr id="4" name="Shape 1"/>
          <p:cNvSpPr/>
          <p:nvPr/>
        </p:nvSpPr>
        <p:spPr>
          <a:xfrm>
            <a:off x="6204228" y="1706166"/>
            <a:ext cx="461367" cy="461367"/>
          </a:xfrm>
          <a:prstGeom prst="roundRect">
            <a:avLst>
              <a:gd name="adj" fmla="val 6668"/>
            </a:avLst>
          </a:prstGeom>
          <a:solidFill>
            <a:srgbClr val="315251"/>
          </a:solidFill>
          <a:ln/>
        </p:spPr>
      </p:sp>
      <p:sp>
        <p:nvSpPr>
          <p:cNvPr id="5" name="Text 2"/>
          <p:cNvSpPr/>
          <p:nvPr/>
        </p:nvSpPr>
        <p:spPr>
          <a:xfrm>
            <a:off x="6290131" y="1755874"/>
            <a:ext cx="289441" cy="361831"/>
          </a:xfrm>
          <a:prstGeom prst="rect">
            <a:avLst/>
          </a:prstGeom>
          <a:noFill/>
          <a:ln/>
        </p:spPr>
        <p:txBody>
          <a:bodyPr wrap="none" lIns="0" tIns="0" rIns="0" bIns="0" rtlCol="0" anchor="t"/>
          <a:lstStyle/>
          <a:p>
            <a:pPr algn="ctr" indent="0" marL="0">
              <a:lnSpc>
                <a:spcPts val="2250"/>
              </a:lnSpc>
              <a:buNone/>
            </a:pPr>
            <a:r>
              <a:rPr lang="en-US" sz="2250" dirty="0">
                <a:solidFill>
                  <a:srgbClr val="F9EEE7"/>
                </a:solidFill>
                <a:latin typeface="Quattrocento" pitchFamily="34" charset="0"/>
                <a:ea typeface="Quattrocento" pitchFamily="34" charset="-122"/>
                <a:cs typeface="Quattrocento" pitchFamily="34" charset="-120"/>
              </a:rPr>
              <a:t>1</a:t>
            </a:r>
            <a:endParaRPr lang="en-US" sz="2250" dirty="0"/>
          </a:p>
        </p:txBody>
      </p:sp>
      <p:sp>
        <p:nvSpPr>
          <p:cNvPr id="6" name="Text 3"/>
          <p:cNvSpPr/>
          <p:nvPr/>
        </p:nvSpPr>
        <p:spPr>
          <a:xfrm>
            <a:off x="6870621" y="1706166"/>
            <a:ext cx="2412921" cy="301585"/>
          </a:xfrm>
          <a:prstGeom prst="rect">
            <a:avLst/>
          </a:prstGeom>
          <a:noFill/>
          <a:ln/>
        </p:spPr>
        <p:txBody>
          <a:bodyPr wrap="none" lIns="0" tIns="0" rIns="0" bIns="0" rtlCol="0" anchor="t"/>
          <a:lstStyle/>
          <a:p>
            <a:pPr algn="l" indent="0" marL="0">
              <a:lnSpc>
                <a:spcPts val="2350"/>
              </a:lnSpc>
              <a:buNone/>
            </a:pPr>
            <a:r>
              <a:rPr lang="en-US" sz="1850" dirty="0">
                <a:solidFill>
                  <a:srgbClr val="F9EEE7"/>
                </a:solidFill>
                <a:latin typeface="Quattrocento" pitchFamily="34" charset="0"/>
                <a:ea typeface="Quattrocento" pitchFamily="34" charset="-122"/>
                <a:cs typeface="Quattrocento" pitchFamily="34" charset="-120"/>
              </a:rPr>
              <a:t>Definition</a:t>
            </a:r>
            <a:endParaRPr lang="en-US" sz="1850" dirty="0"/>
          </a:p>
        </p:txBody>
      </p:sp>
      <p:sp>
        <p:nvSpPr>
          <p:cNvPr id="7" name="Text 4"/>
          <p:cNvSpPr/>
          <p:nvPr/>
        </p:nvSpPr>
        <p:spPr>
          <a:xfrm>
            <a:off x="6870621" y="2130743"/>
            <a:ext cx="7041952" cy="656273"/>
          </a:xfrm>
          <a:prstGeom prst="rect">
            <a:avLst/>
          </a:prstGeom>
          <a:noFill/>
          <a:ln/>
        </p:spPr>
        <p:txBody>
          <a:bodyPr wrap="square" lIns="0" tIns="0" rIns="0" bIns="0" rtlCol="0" anchor="t"/>
          <a:lstStyle/>
          <a:p>
            <a:pPr algn="l" indent="0" marL="0">
              <a:lnSpc>
                <a:spcPts val="2550"/>
              </a:lnSpc>
              <a:buNone/>
            </a:pPr>
            <a:r>
              <a:rPr lang="en-US" sz="1600" dirty="0">
                <a:solidFill>
                  <a:srgbClr val="F9EEE7"/>
                </a:solidFill>
                <a:latin typeface="Quattrocento" pitchFamily="34" charset="0"/>
                <a:ea typeface="Quattrocento" pitchFamily="34" charset="-122"/>
                <a:cs typeface="Quattrocento" pitchFamily="34" charset="-120"/>
              </a:rPr>
              <a:t>The sociological imagination is a unique and forward-looking perspective from which to view contemporary societies.</a:t>
            </a:r>
            <a:endParaRPr lang="en-US" sz="1600" dirty="0"/>
          </a:p>
        </p:txBody>
      </p:sp>
      <p:sp>
        <p:nvSpPr>
          <p:cNvPr id="8" name="Shape 5"/>
          <p:cNvSpPr/>
          <p:nvPr/>
        </p:nvSpPr>
        <p:spPr>
          <a:xfrm>
            <a:off x="6204228" y="3222665"/>
            <a:ext cx="461367" cy="461367"/>
          </a:xfrm>
          <a:prstGeom prst="roundRect">
            <a:avLst>
              <a:gd name="adj" fmla="val 6668"/>
            </a:avLst>
          </a:prstGeom>
          <a:solidFill>
            <a:srgbClr val="315251"/>
          </a:solidFill>
          <a:ln/>
        </p:spPr>
      </p:sp>
      <p:sp>
        <p:nvSpPr>
          <p:cNvPr id="9" name="Text 6"/>
          <p:cNvSpPr/>
          <p:nvPr/>
        </p:nvSpPr>
        <p:spPr>
          <a:xfrm>
            <a:off x="6290131" y="3272373"/>
            <a:ext cx="289441" cy="361831"/>
          </a:xfrm>
          <a:prstGeom prst="rect">
            <a:avLst/>
          </a:prstGeom>
          <a:noFill/>
          <a:ln/>
        </p:spPr>
        <p:txBody>
          <a:bodyPr wrap="none" lIns="0" tIns="0" rIns="0" bIns="0" rtlCol="0" anchor="t"/>
          <a:lstStyle/>
          <a:p>
            <a:pPr algn="ctr" indent="0" marL="0">
              <a:lnSpc>
                <a:spcPts val="2250"/>
              </a:lnSpc>
              <a:buNone/>
            </a:pPr>
            <a:r>
              <a:rPr lang="en-US" sz="2250" dirty="0">
                <a:solidFill>
                  <a:srgbClr val="F9EEE7"/>
                </a:solidFill>
                <a:latin typeface="Quattrocento" pitchFamily="34" charset="0"/>
                <a:ea typeface="Quattrocento" pitchFamily="34" charset="-122"/>
                <a:cs typeface="Quattrocento" pitchFamily="34" charset="-120"/>
              </a:rPr>
              <a:t>2</a:t>
            </a:r>
            <a:endParaRPr lang="en-US" sz="2250" dirty="0"/>
          </a:p>
        </p:txBody>
      </p:sp>
      <p:sp>
        <p:nvSpPr>
          <p:cNvPr id="10" name="Text 7"/>
          <p:cNvSpPr/>
          <p:nvPr/>
        </p:nvSpPr>
        <p:spPr>
          <a:xfrm>
            <a:off x="6870621" y="3222665"/>
            <a:ext cx="2412921" cy="301585"/>
          </a:xfrm>
          <a:prstGeom prst="rect">
            <a:avLst/>
          </a:prstGeom>
          <a:noFill/>
          <a:ln/>
        </p:spPr>
        <p:txBody>
          <a:bodyPr wrap="none" lIns="0" tIns="0" rIns="0" bIns="0" rtlCol="0" anchor="t"/>
          <a:lstStyle/>
          <a:p>
            <a:pPr algn="l" indent="0" marL="0">
              <a:lnSpc>
                <a:spcPts val="2350"/>
              </a:lnSpc>
              <a:buNone/>
            </a:pPr>
            <a:r>
              <a:rPr lang="en-US" sz="1850" dirty="0">
                <a:solidFill>
                  <a:srgbClr val="F9EEE7"/>
                </a:solidFill>
                <a:latin typeface="Quattrocento" pitchFamily="34" charset="0"/>
                <a:ea typeface="Quattrocento" pitchFamily="34" charset="-122"/>
                <a:cs typeface="Quattrocento" pitchFamily="34" charset="-120"/>
              </a:rPr>
              <a:t>Purpose</a:t>
            </a:r>
            <a:endParaRPr lang="en-US" sz="1850" dirty="0"/>
          </a:p>
        </p:txBody>
      </p:sp>
      <p:sp>
        <p:nvSpPr>
          <p:cNvPr id="11" name="Text 8"/>
          <p:cNvSpPr/>
          <p:nvPr/>
        </p:nvSpPr>
        <p:spPr>
          <a:xfrm>
            <a:off x="6870621" y="3647242"/>
            <a:ext cx="7041952" cy="656273"/>
          </a:xfrm>
          <a:prstGeom prst="rect">
            <a:avLst/>
          </a:prstGeom>
          <a:noFill/>
          <a:ln/>
        </p:spPr>
        <p:txBody>
          <a:bodyPr wrap="square" lIns="0" tIns="0" rIns="0" bIns="0" rtlCol="0" anchor="t"/>
          <a:lstStyle/>
          <a:p>
            <a:pPr algn="l" indent="0" marL="0">
              <a:lnSpc>
                <a:spcPts val="2550"/>
              </a:lnSpc>
              <a:buNone/>
            </a:pPr>
            <a:r>
              <a:rPr lang="en-US" sz="1600" dirty="0">
                <a:solidFill>
                  <a:srgbClr val="F9EEE7"/>
                </a:solidFill>
                <a:latin typeface="Quattrocento" pitchFamily="34" charset="0"/>
                <a:ea typeface="Quattrocento" pitchFamily="34" charset="-122"/>
                <a:cs typeface="Quattrocento" pitchFamily="34" charset="-120"/>
              </a:rPr>
              <a:t>It enables one to "understand the larger historical scene in terms of its meaning for the inner life and the external career of a variety of individuals."</a:t>
            </a:r>
            <a:endParaRPr lang="en-US" sz="1600" dirty="0"/>
          </a:p>
        </p:txBody>
      </p:sp>
      <p:sp>
        <p:nvSpPr>
          <p:cNvPr id="12" name="Shape 9"/>
          <p:cNvSpPr/>
          <p:nvPr/>
        </p:nvSpPr>
        <p:spPr>
          <a:xfrm>
            <a:off x="6204228" y="4739164"/>
            <a:ext cx="461367" cy="461367"/>
          </a:xfrm>
          <a:prstGeom prst="roundRect">
            <a:avLst>
              <a:gd name="adj" fmla="val 6668"/>
            </a:avLst>
          </a:prstGeom>
          <a:solidFill>
            <a:srgbClr val="315251"/>
          </a:solidFill>
          <a:ln/>
        </p:spPr>
      </p:sp>
      <p:sp>
        <p:nvSpPr>
          <p:cNvPr id="13" name="Text 10"/>
          <p:cNvSpPr/>
          <p:nvPr/>
        </p:nvSpPr>
        <p:spPr>
          <a:xfrm>
            <a:off x="6290131" y="4788872"/>
            <a:ext cx="289441" cy="361831"/>
          </a:xfrm>
          <a:prstGeom prst="rect">
            <a:avLst/>
          </a:prstGeom>
          <a:noFill/>
          <a:ln/>
        </p:spPr>
        <p:txBody>
          <a:bodyPr wrap="none" lIns="0" tIns="0" rIns="0" bIns="0" rtlCol="0" anchor="t"/>
          <a:lstStyle/>
          <a:p>
            <a:pPr algn="ctr" indent="0" marL="0">
              <a:lnSpc>
                <a:spcPts val="2250"/>
              </a:lnSpc>
              <a:buNone/>
            </a:pPr>
            <a:r>
              <a:rPr lang="en-US" sz="2250" dirty="0">
                <a:solidFill>
                  <a:srgbClr val="F9EEE7"/>
                </a:solidFill>
                <a:latin typeface="Quattrocento" pitchFamily="34" charset="0"/>
                <a:ea typeface="Quattrocento" pitchFamily="34" charset="-122"/>
                <a:cs typeface="Quattrocento" pitchFamily="34" charset="-120"/>
              </a:rPr>
              <a:t>3</a:t>
            </a:r>
            <a:endParaRPr lang="en-US" sz="2250" dirty="0"/>
          </a:p>
        </p:txBody>
      </p:sp>
      <p:sp>
        <p:nvSpPr>
          <p:cNvPr id="14" name="Text 11"/>
          <p:cNvSpPr/>
          <p:nvPr/>
        </p:nvSpPr>
        <p:spPr>
          <a:xfrm>
            <a:off x="6870621" y="4739164"/>
            <a:ext cx="2412921" cy="301585"/>
          </a:xfrm>
          <a:prstGeom prst="rect">
            <a:avLst/>
          </a:prstGeom>
          <a:noFill/>
          <a:ln/>
        </p:spPr>
        <p:txBody>
          <a:bodyPr wrap="none" lIns="0" tIns="0" rIns="0" bIns="0" rtlCol="0" anchor="t"/>
          <a:lstStyle/>
          <a:p>
            <a:pPr algn="l" indent="0" marL="0">
              <a:lnSpc>
                <a:spcPts val="2350"/>
              </a:lnSpc>
              <a:buNone/>
            </a:pPr>
            <a:r>
              <a:rPr lang="en-US" sz="1850" dirty="0">
                <a:solidFill>
                  <a:srgbClr val="F9EEE7"/>
                </a:solidFill>
                <a:latin typeface="Quattrocento" pitchFamily="34" charset="0"/>
                <a:ea typeface="Quattrocento" pitchFamily="34" charset="-122"/>
                <a:cs typeface="Quattrocento" pitchFamily="34" charset="-120"/>
              </a:rPr>
              <a:t>Scope</a:t>
            </a:r>
            <a:endParaRPr lang="en-US" sz="1850" dirty="0"/>
          </a:p>
        </p:txBody>
      </p:sp>
      <p:sp>
        <p:nvSpPr>
          <p:cNvPr id="15" name="Text 12"/>
          <p:cNvSpPr/>
          <p:nvPr/>
        </p:nvSpPr>
        <p:spPr>
          <a:xfrm>
            <a:off x="6870621" y="5163741"/>
            <a:ext cx="7041952" cy="984409"/>
          </a:xfrm>
          <a:prstGeom prst="rect">
            <a:avLst/>
          </a:prstGeom>
          <a:noFill/>
          <a:ln/>
        </p:spPr>
        <p:txBody>
          <a:bodyPr wrap="square" lIns="0" tIns="0" rIns="0" bIns="0" rtlCol="0" anchor="t"/>
          <a:lstStyle/>
          <a:p>
            <a:pPr algn="l" indent="0" marL="0">
              <a:lnSpc>
                <a:spcPts val="2550"/>
              </a:lnSpc>
              <a:buNone/>
            </a:pPr>
            <a:r>
              <a:rPr lang="en-US" sz="1600" dirty="0">
                <a:solidFill>
                  <a:srgbClr val="F9EEE7"/>
                </a:solidFill>
                <a:latin typeface="Quattrocento" pitchFamily="34" charset="0"/>
                <a:ea typeface="Quattrocento" pitchFamily="34" charset="-122"/>
                <a:cs typeface="Quattrocento" pitchFamily="34" charset="-120"/>
              </a:rPr>
              <a:t>The sociological imagination allows us to understand not only the everyday routines of individuals, but also the larger, deeper contexts associated with individuals' inner lives and outer actions.</a:t>
            </a:r>
            <a:endParaRPr lang="en-US" sz="1600" dirty="0"/>
          </a:p>
        </p:txBody>
      </p:sp>
      <p:sp>
        <p:nvSpPr>
          <p:cNvPr id="16" name="Shape 13"/>
          <p:cNvSpPr/>
          <p:nvPr/>
        </p:nvSpPr>
        <p:spPr>
          <a:xfrm>
            <a:off x="6204228" y="6583799"/>
            <a:ext cx="461367" cy="461367"/>
          </a:xfrm>
          <a:prstGeom prst="roundRect">
            <a:avLst>
              <a:gd name="adj" fmla="val 6668"/>
            </a:avLst>
          </a:prstGeom>
          <a:solidFill>
            <a:srgbClr val="315251"/>
          </a:solidFill>
          <a:ln/>
        </p:spPr>
      </p:sp>
      <p:sp>
        <p:nvSpPr>
          <p:cNvPr id="17" name="Text 14"/>
          <p:cNvSpPr/>
          <p:nvPr/>
        </p:nvSpPr>
        <p:spPr>
          <a:xfrm>
            <a:off x="6290131" y="6633508"/>
            <a:ext cx="289441" cy="361831"/>
          </a:xfrm>
          <a:prstGeom prst="rect">
            <a:avLst/>
          </a:prstGeom>
          <a:noFill/>
          <a:ln/>
        </p:spPr>
        <p:txBody>
          <a:bodyPr wrap="none" lIns="0" tIns="0" rIns="0" bIns="0" rtlCol="0" anchor="t"/>
          <a:lstStyle/>
          <a:p>
            <a:pPr algn="ctr" indent="0" marL="0">
              <a:lnSpc>
                <a:spcPts val="2250"/>
              </a:lnSpc>
              <a:buNone/>
            </a:pPr>
            <a:r>
              <a:rPr lang="en-US" sz="2250" dirty="0">
                <a:solidFill>
                  <a:srgbClr val="F9EEE7"/>
                </a:solidFill>
                <a:latin typeface="Quattrocento" pitchFamily="34" charset="0"/>
                <a:ea typeface="Quattrocento" pitchFamily="34" charset="-122"/>
                <a:cs typeface="Quattrocento" pitchFamily="34" charset="-120"/>
              </a:rPr>
              <a:t>4</a:t>
            </a:r>
            <a:endParaRPr lang="en-US" sz="2250" dirty="0"/>
          </a:p>
        </p:txBody>
      </p:sp>
      <p:sp>
        <p:nvSpPr>
          <p:cNvPr id="18" name="Text 15"/>
          <p:cNvSpPr/>
          <p:nvPr/>
        </p:nvSpPr>
        <p:spPr>
          <a:xfrm>
            <a:off x="6870621" y="6583799"/>
            <a:ext cx="2412921" cy="301585"/>
          </a:xfrm>
          <a:prstGeom prst="rect">
            <a:avLst/>
          </a:prstGeom>
          <a:noFill/>
          <a:ln/>
        </p:spPr>
        <p:txBody>
          <a:bodyPr wrap="none" lIns="0" tIns="0" rIns="0" bIns="0" rtlCol="0" anchor="t"/>
          <a:lstStyle/>
          <a:p>
            <a:pPr algn="l" indent="0" marL="0">
              <a:lnSpc>
                <a:spcPts val="2350"/>
              </a:lnSpc>
              <a:buNone/>
            </a:pPr>
            <a:r>
              <a:rPr lang="en-US" sz="1850" dirty="0">
                <a:solidFill>
                  <a:srgbClr val="F9EEE7"/>
                </a:solidFill>
                <a:latin typeface="Quattrocento" pitchFamily="34" charset="0"/>
                <a:ea typeface="Quattrocento" pitchFamily="34" charset="-122"/>
                <a:cs typeface="Quattrocento" pitchFamily="34" charset="-120"/>
              </a:rPr>
              <a:t>Connection</a:t>
            </a:r>
            <a:endParaRPr lang="en-US" sz="1850" dirty="0"/>
          </a:p>
        </p:txBody>
      </p:sp>
      <p:sp>
        <p:nvSpPr>
          <p:cNvPr id="19" name="Text 16"/>
          <p:cNvSpPr/>
          <p:nvPr/>
        </p:nvSpPr>
        <p:spPr>
          <a:xfrm>
            <a:off x="6870621" y="7008376"/>
            <a:ext cx="7041952" cy="656273"/>
          </a:xfrm>
          <a:prstGeom prst="rect">
            <a:avLst/>
          </a:prstGeom>
          <a:noFill/>
          <a:ln/>
        </p:spPr>
        <p:txBody>
          <a:bodyPr wrap="square" lIns="0" tIns="0" rIns="0" bIns="0" rtlCol="0" anchor="t"/>
          <a:lstStyle/>
          <a:p>
            <a:pPr algn="l" indent="0" marL="0">
              <a:lnSpc>
                <a:spcPts val="2550"/>
              </a:lnSpc>
              <a:buNone/>
            </a:pPr>
            <a:r>
              <a:rPr lang="en-US" sz="1600" dirty="0">
                <a:solidFill>
                  <a:srgbClr val="F9EEE7"/>
                </a:solidFill>
                <a:latin typeface="Quattrocento" pitchFamily="34" charset="0"/>
                <a:ea typeface="Quattrocento" pitchFamily="34" charset="-122"/>
                <a:cs typeface="Quattrocento" pitchFamily="34" charset="-120"/>
              </a:rPr>
              <a:t>It links ordinary experiences and personal difficulties with historical precedents and key social issues.</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08898" y="768310"/>
            <a:ext cx="6450330" cy="595670"/>
          </a:xfrm>
          <a:prstGeom prst="rect">
            <a:avLst/>
          </a:prstGeom>
          <a:noFill/>
          <a:ln/>
        </p:spPr>
        <p:txBody>
          <a:bodyPr wrap="none" lIns="0" tIns="0" rIns="0" bIns="0" rtlCol="0" anchor="t"/>
          <a:lstStyle/>
          <a:p>
            <a:pPr algn="l" indent="0" marL="0">
              <a:lnSpc>
                <a:spcPts val="4650"/>
              </a:lnSpc>
              <a:buNone/>
            </a:pPr>
            <a:r>
              <a:rPr lang="en-US" sz="3750" dirty="0">
                <a:solidFill>
                  <a:srgbClr val="FFD9BE"/>
                </a:solidFill>
                <a:latin typeface="Quattrocento" pitchFamily="34" charset="0"/>
                <a:ea typeface="Quattrocento" pitchFamily="34" charset="-122"/>
                <a:cs typeface="Quattrocento" pitchFamily="34" charset="-120"/>
              </a:rPr>
              <a:t>Founding Figures in Sociology</a:t>
            </a:r>
            <a:endParaRPr lang="en-US" sz="3750" dirty="0"/>
          </a:p>
        </p:txBody>
      </p:sp>
      <p:sp>
        <p:nvSpPr>
          <p:cNvPr id="4" name="Shape 1"/>
          <p:cNvSpPr/>
          <p:nvPr/>
        </p:nvSpPr>
        <p:spPr>
          <a:xfrm>
            <a:off x="936665" y="1667708"/>
            <a:ext cx="22860" cy="5793581"/>
          </a:xfrm>
          <a:prstGeom prst="roundRect">
            <a:avLst>
              <a:gd name="adj" fmla="val 132909"/>
            </a:avLst>
          </a:prstGeom>
          <a:solidFill>
            <a:srgbClr val="4A6B6A"/>
          </a:solidFill>
          <a:ln/>
        </p:spPr>
      </p:sp>
      <p:sp>
        <p:nvSpPr>
          <p:cNvPr id="5" name="Shape 2"/>
          <p:cNvSpPr/>
          <p:nvPr/>
        </p:nvSpPr>
        <p:spPr>
          <a:xfrm>
            <a:off x="1141631" y="2111812"/>
            <a:ext cx="607576" cy="22860"/>
          </a:xfrm>
          <a:prstGeom prst="roundRect">
            <a:avLst>
              <a:gd name="adj" fmla="val 132909"/>
            </a:avLst>
          </a:prstGeom>
          <a:solidFill>
            <a:srgbClr val="4A6B6A"/>
          </a:solidFill>
          <a:ln/>
        </p:spPr>
      </p:sp>
      <p:sp>
        <p:nvSpPr>
          <p:cNvPr id="6" name="Shape 3"/>
          <p:cNvSpPr/>
          <p:nvPr/>
        </p:nvSpPr>
        <p:spPr>
          <a:xfrm>
            <a:off x="708839" y="1895475"/>
            <a:ext cx="455652" cy="455652"/>
          </a:xfrm>
          <a:prstGeom prst="roundRect">
            <a:avLst>
              <a:gd name="adj" fmla="val 6668"/>
            </a:avLst>
          </a:prstGeom>
          <a:solidFill>
            <a:srgbClr val="315251"/>
          </a:solidFill>
          <a:ln/>
        </p:spPr>
      </p:sp>
      <p:sp>
        <p:nvSpPr>
          <p:cNvPr id="7" name="Text 4"/>
          <p:cNvSpPr/>
          <p:nvPr/>
        </p:nvSpPr>
        <p:spPr>
          <a:xfrm>
            <a:off x="793671" y="1944529"/>
            <a:ext cx="285869" cy="357426"/>
          </a:xfrm>
          <a:prstGeom prst="rect">
            <a:avLst/>
          </a:prstGeom>
          <a:noFill/>
          <a:ln/>
        </p:spPr>
        <p:txBody>
          <a:bodyPr wrap="none" lIns="0" tIns="0" rIns="0" bIns="0" rtlCol="0" anchor="t"/>
          <a:lstStyle/>
          <a:p>
            <a:pPr algn="ctr" indent="0" marL="0">
              <a:lnSpc>
                <a:spcPts val="2250"/>
              </a:lnSpc>
              <a:buNone/>
            </a:pPr>
            <a:r>
              <a:rPr lang="en-US" sz="2250" dirty="0">
                <a:solidFill>
                  <a:srgbClr val="F9EEE7"/>
                </a:solidFill>
                <a:latin typeface="Quattrocento" pitchFamily="34" charset="0"/>
                <a:ea typeface="Quattrocento" pitchFamily="34" charset="-122"/>
                <a:cs typeface="Quattrocento" pitchFamily="34" charset="-120"/>
              </a:rPr>
              <a:t>1</a:t>
            </a:r>
            <a:endParaRPr lang="en-US" sz="2250" dirty="0"/>
          </a:p>
        </p:txBody>
      </p:sp>
      <p:sp>
        <p:nvSpPr>
          <p:cNvPr id="8" name="Text 5"/>
          <p:cNvSpPr/>
          <p:nvPr/>
        </p:nvSpPr>
        <p:spPr>
          <a:xfrm>
            <a:off x="1949529" y="1870234"/>
            <a:ext cx="2382917" cy="297775"/>
          </a:xfrm>
          <a:prstGeom prst="rect">
            <a:avLst/>
          </a:prstGeom>
          <a:noFill/>
          <a:ln/>
        </p:spPr>
        <p:txBody>
          <a:bodyPr wrap="none" lIns="0" tIns="0" rIns="0" bIns="0" rtlCol="0" anchor="t"/>
          <a:lstStyle/>
          <a:p>
            <a:pPr algn="l" indent="0" marL="0">
              <a:lnSpc>
                <a:spcPts val="2300"/>
              </a:lnSpc>
              <a:buNone/>
            </a:pPr>
            <a:r>
              <a:rPr lang="en-US" sz="1850" dirty="0">
                <a:solidFill>
                  <a:srgbClr val="F9EEE7"/>
                </a:solidFill>
                <a:latin typeface="Quattrocento" pitchFamily="34" charset="0"/>
                <a:ea typeface="Quattrocento" pitchFamily="34" charset="-122"/>
                <a:cs typeface="Quattrocento" pitchFamily="34" charset="-120"/>
              </a:rPr>
              <a:t>Early Pioneers</a:t>
            </a:r>
            <a:endParaRPr lang="en-US" sz="1850" dirty="0"/>
          </a:p>
        </p:txBody>
      </p:sp>
      <p:sp>
        <p:nvSpPr>
          <p:cNvPr id="9" name="Text 6"/>
          <p:cNvSpPr/>
          <p:nvPr/>
        </p:nvSpPr>
        <p:spPr>
          <a:xfrm>
            <a:off x="1949529" y="2289453"/>
            <a:ext cx="6485573" cy="1295876"/>
          </a:xfrm>
          <a:prstGeom prst="rect">
            <a:avLst/>
          </a:prstGeom>
          <a:noFill/>
          <a:ln/>
        </p:spPr>
        <p:txBody>
          <a:bodyPr wrap="square" lIns="0" tIns="0" rIns="0" bIns="0" rtlCol="0" anchor="t"/>
          <a:lstStyle/>
          <a:p>
            <a:pPr algn="l" indent="0" marL="0">
              <a:lnSpc>
                <a:spcPts val="2550"/>
              </a:lnSpc>
              <a:buNone/>
            </a:pPr>
            <a:r>
              <a:rPr lang="en-US" sz="1550" dirty="0">
                <a:solidFill>
                  <a:srgbClr val="F9EEE7"/>
                </a:solidFill>
                <a:latin typeface="Quattrocento" pitchFamily="34" charset="0"/>
                <a:ea typeface="Quattrocento" pitchFamily="34" charset="-122"/>
                <a:cs typeface="Quattrocento" pitchFamily="34" charset="-120"/>
              </a:rPr>
              <a:t>From its beginnings, the idea of a scientific study of society has been associated with a small number of influential figures. They were the original pioneers who developed distinctive ways of thinking about social life.</a:t>
            </a:r>
            <a:endParaRPr lang="en-US" sz="1550" dirty="0"/>
          </a:p>
        </p:txBody>
      </p:sp>
      <p:sp>
        <p:nvSpPr>
          <p:cNvPr id="10" name="Shape 7"/>
          <p:cNvSpPr/>
          <p:nvPr/>
        </p:nvSpPr>
        <p:spPr>
          <a:xfrm>
            <a:off x="1141631" y="4434483"/>
            <a:ext cx="607576" cy="22860"/>
          </a:xfrm>
          <a:prstGeom prst="roundRect">
            <a:avLst>
              <a:gd name="adj" fmla="val 132909"/>
            </a:avLst>
          </a:prstGeom>
          <a:solidFill>
            <a:srgbClr val="4A6B6A"/>
          </a:solidFill>
          <a:ln/>
        </p:spPr>
      </p:sp>
      <p:sp>
        <p:nvSpPr>
          <p:cNvPr id="11" name="Shape 8"/>
          <p:cNvSpPr/>
          <p:nvPr/>
        </p:nvSpPr>
        <p:spPr>
          <a:xfrm>
            <a:off x="708839" y="4218146"/>
            <a:ext cx="455652" cy="455652"/>
          </a:xfrm>
          <a:prstGeom prst="roundRect">
            <a:avLst>
              <a:gd name="adj" fmla="val 6668"/>
            </a:avLst>
          </a:prstGeom>
          <a:solidFill>
            <a:srgbClr val="315251"/>
          </a:solidFill>
          <a:ln/>
        </p:spPr>
      </p:sp>
      <p:sp>
        <p:nvSpPr>
          <p:cNvPr id="12" name="Text 9"/>
          <p:cNvSpPr/>
          <p:nvPr/>
        </p:nvSpPr>
        <p:spPr>
          <a:xfrm>
            <a:off x="793671" y="4267200"/>
            <a:ext cx="285869" cy="357426"/>
          </a:xfrm>
          <a:prstGeom prst="rect">
            <a:avLst/>
          </a:prstGeom>
          <a:noFill/>
          <a:ln/>
        </p:spPr>
        <p:txBody>
          <a:bodyPr wrap="none" lIns="0" tIns="0" rIns="0" bIns="0" rtlCol="0" anchor="t"/>
          <a:lstStyle/>
          <a:p>
            <a:pPr algn="ctr" indent="0" marL="0">
              <a:lnSpc>
                <a:spcPts val="2250"/>
              </a:lnSpc>
              <a:buNone/>
            </a:pPr>
            <a:r>
              <a:rPr lang="en-US" sz="2250" dirty="0">
                <a:solidFill>
                  <a:srgbClr val="F9EEE7"/>
                </a:solidFill>
                <a:latin typeface="Quattrocento" pitchFamily="34" charset="0"/>
                <a:ea typeface="Quattrocento" pitchFamily="34" charset="-122"/>
                <a:cs typeface="Quattrocento" pitchFamily="34" charset="-120"/>
              </a:rPr>
              <a:t>2</a:t>
            </a:r>
            <a:endParaRPr lang="en-US" sz="2250" dirty="0"/>
          </a:p>
        </p:txBody>
      </p:sp>
      <p:sp>
        <p:nvSpPr>
          <p:cNvPr id="13" name="Text 10"/>
          <p:cNvSpPr/>
          <p:nvPr/>
        </p:nvSpPr>
        <p:spPr>
          <a:xfrm>
            <a:off x="1949529" y="4192905"/>
            <a:ext cx="2382917" cy="297775"/>
          </a:xfrm>
          <a:prstGeom prst="rect">
            <a:avLst/>
          </a:prstGeom>
          <a:noFill/>
          <a:ln/>
        </p:spPr>
        <p:txBody>
          <a:bodyPr wrap="none" lIns="0" tIns="0" rIns="0" bIns="0" rtlCol="0" anchor="t"/>
          <a:lstStyle/>
          <a:p>
            <a:pPr algn="l" indent="0" marL="0">
              <a:lnSpc>
                <a:spcPts val="2300"/>
              </a:lnSpc>
              <a:buNone/>
            </a:pPr>
            <a:r>
              <a:rPr lang="en-US" sz="1850" dirty="0">
                <a:solidFill>
                  <a:srgbClr val="F9EEE7"/>
                </a:solidFill>
                <a:latin typeface="Quattrocento" pitchFamily="34" charset="0"/>
                <a:ea typeface="Quattrocento" pitchFamily="34" charset="-122"/>
                <a:cs typeface="Quattrocento" pitchFamily="34" charset="-120"/>
              </a:rPr>
              <a:t>Distinctive Methods</a:t>
            </a:r>
            <a:endParaRPr lang="en-US" sz="1850" dirty="0"/>
          </a:p>
        </p:txBody>
      </p:sp>
      <p:sp>
        <p:nvSpPr>
          <p:cNvPr id="14" name="Text 11"/>
          <p:cNvSpPr/>
          <p:nvPr/>
        </p:nvSpPr>
        <p:spPr>
          <a:xfrm>
            <a:off x="1949529" y="4612124"/>
            <a:ext cx="6485573" cy="971907"/>
          </a:xfrm>
          <a:prstGeom prst="rect">
            <a:avLst/>
          </a:prstGeom>
          <a:noFill/>
          <a:ln/>
        </p:spPr>
        <p:txBody>
          <a:bodyPr wrap="square" lIns="0" tIns="0" rIns="0" bIns="0" rtlCol="0" anchor="t"/>
          <a:lstStyle/>
          <a:p>
            <a:pPr algn="l" indent="0" marL="0">
              <a:lnSpc>
                <a:spcPts val="2550"/>
              </a:lnSpc>
              <a:buNone/>
            </a:pPr>
            <a:r>
              <a:rPr lang="en-US" sz="1550" dirty="0">
                <a:solidFill>
                  <a:srgbClr val="F9EEE7"/>
                </a:solidFill>
                <a:latin typeface="Quattrocento" pitchFamily="34" charset="0"/>
                <a:ea typeface="Quattrocento" pitchFamily="34" charset="-122"/>
                <a:cs typeface="Quattrocento" pitchFamily="34" charset="-120"/>
              </a:rPr>
              <a:t>These early pioneers bequeathed to sociology its distinctive method. They searched for general or abstract truths about society, combining both empirical research and philosophical thought.</a:t>
            </a:r>
            <a:endParaRPr lang="en-US" sz="1550" dirty="0"/>
          </a:p>
        </p:txBody>
      </p:sp>
      <p:sp>
        <p:nvSpPr>
          <p:cNvPr id="15" name="Shape 12"/>
          <p:cNvSpPr/>
          <p:nvPr/>
        </p:nvSpPr>
        <p:spPr>
          <a:xfrm>
            <a:off x="1141631" y="6433185"/>
            <a:ext cx="607576" cy="22860"/>
          </a:xfrm>
          <a:prstGeom prst="roundRect">
            <a:avLst>
              <a:gd name="adj" fmla="val 132909"/>
            </a:avLst>
          </a:prstGeom>
          <a:solidFill>
            <a:srgbClr val="4A6B6A"/>
          </a:solidFill>
          <a:ln/>
        </p:spPr>
      </p:sp>
      <p:sp>
        <p:nvSpPr>
          <p:cNvPr id="16" name="Shape 13"/>
          <p:cNvSpPr/>
          <p:nvPr/>
        </p:nvSpPr>
        <p:spPr>
          <a:xfrm>
            <a:off x="708839" y="6216848"/>
            <a:ext cx="455652" cy="455652"/>
          </a:xfrm>
          <a:prstGeom prst="roundRect">
            <a:avLst>
              <a:gd name="adj" fmla="val 6668"/>
            </a:avLst>
          </a:prstGeom>
          <a:solidFill>
            <a:srgbClr val="315251"/>
          </a:solidFill>
          <a:ln/>
        </p:spPr>
      </p:sp>
      <p:sp>
        <p:nvSpPr>
          <p:cNvPr id="17" name="Text 14"/>
          <p:cNvSpPr/>
          <p:nvPr/>
        </p:nvSpPr>
        <p:spPr>
          <a:xfrm>
            <a:off x="793671" y="6265902"/>
            <a:ext cx="285869" cy="357426"/>
          </a:xfrm>
          <a:prstGeom prst="rect">
            <a:avLst/>
          </a:prstGeom>
          <a:noFill/>
          <a:ln/>
        </p:spPr>
        <p:txBody>
          <a:bodyPr wrap="none" lIns="0" tIns="0" rIns="0" bIns="0" rtlCol="0" anchor="t"/>
          <a:lstStyle/>
          <a:p>
            <a:pPr algn="ctr" indent="0" marL="0">
              <a:lnSpc>
                <a:spcPts val="2250"/>
              </a:lnSpc>
              <a:buNone/>
            </a:pPr>
            <a:r>
              <a:rPr lang="en-US" sz="2250" dirty="0">
                <a:solidFill>
                  <a:srgbClr val="F9EEE7"/>
                </a:solidFill>
                <a:latin typeface="Quattrocento" pitchFamily="34" charset="0"/>
                <a:ea typeface="Quattrocento" pitchFamily="34" charset="-122"/>
                <a:cs typeface="Quattrocento" pitchFamily="34" charset="-120"/>
              </a:rPr>
              <a:t>3</a:t>
            </a:r>
            <a:endParaRPr lang="en-US" sz="2250" dirty="0"/>
          </a:p>
        </p:txBody>
      </p:sp>
      <p:sp>
        <p:nvSpPr>
          <p:cNvPr id="18" name="Text 15"/>
          <p:cNvSpPr/>
          <p:nvPr/>
        </p:nvSpPr>
        <p:spPr>
          <a:xfrm>
            <a:off x="1949529" y="6191607"/>
            <a:ext cx="2382917" cy="297775"/>
          </a:xfrm>
          <a:prstGeom prst="rect">
            <a:avLst/>
          </a:prstGeom>
          <a:noFill/>
          <a:ln/>
        </p:spPr>
        <p:txBody>
          <a:bodyPr wrap="none" lIns="0" tIns="0" rIns="0" bIns="0" rtlCol="0" anchor="t"/>
          <a:lstStyle/>
          <a:p>
            <a:pPr algn="l" indent="0" marL="0">
              <a:lnSpc>
                <a:spcPts val="2300"/>
              </a:lnSpc>
              <a:buNone/>
            </a:pPr>
            <a:r>
              <a:rPr lang="en-US" sz="1850" dirty="0">
                <a:solidFill>
                  <a:srgbClr val="F9EEE7"/>
                </a:solidFill>
                <a:latin typeface="Quattrocento" pitchFamily="34" charset="0"/>
                <a:ea typeface="Quattrocento" pitchFamily="34" charset="-122"/>
                <a:cs typeface="Quattrocento" pitchFamily="34" charset="-120"/>
              </a:rPr>
              <a:t>Lasting Impact</a:t>
            </a:r>
            <a:endParaRPr lang="en-US" sz="1850" dirty="0"/>
          </a:p>
        </p:txBody>
      </p:sp>
      <p:sp>
        <p:nvSpPr>
          <p:cNvPr id="19" name="Text 16"/>
          <p:cNvSpPr/>
          <p:nvPr/>
        </p:nvSpPr>
        <p:spPr>
          <a:xfrm>
            <a:off x="1949529" y="6610826"/>
            <a:ext cx="6485573" cy="647938"/>
          </a:xfrm>
          <a:prstGeom prst="rect">
            <a:avLst/>
          </a:prstGeom>
          <a:noFill/>
          <a:ln/>
        </p:spPr>
        <p:txBody>
          <a:bodyPr wrap="square" lIns="0" tIns="0" rIns="0" bIns="0" rtlCol="0" anchor="t"/>
          <a:lstStyle/>
          <a:p>
            <a:pPr algn="l" indent="0" marL="0">
              <a:lnSpc>
                <a:spcPts val="2550"/>
              </a:lnSpc>
              <a:buNone/>
            </a:pPr>
            <a:r>
              <a:rPr lang="en-US" sz="1550" dirty="0">
                <a:solidFill>
                  <a:srgbClr val="F9EEE7"/>
                </a:solidFill>
                <a:latin typeface="Quattrocento" pitchFamily="34" charset="0"/>
                <a:ea typeface="Quattrocento" pitchFamily="34" charset="-122"/>
                <a:cs typeface="Quattrocento" pitchFamily="34" charset="-120"/>
              </a:rPr>
              <a:t>The self-understood core of the sociological enterprise retains the form it was given a century ago by these leading figures.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667464"/>
            <a:ext cx="7468553" cy="1408033"/>
          </a:xfrm>
          <a:prstGeom prst="rect">
            <a:avLst/>
          </a:prstGeom>
          <a:noFill/>
          <a:ln/>
        </p:spPr>
        <p:txBody>
          <a:bodyPr wrap="squar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Auguste Comte: Father of Sociology</a:t>
            </a:r>
            <a:endParaRPr lang="en-US" sz="4400" dirty="0"/>
          </a:p>
        </p:txBody>
      </p:sp>
      <p:pic>
        <p:nvPicPr>
          <p:cNvPr id="4" name="Image 1" descr="preencoded.png">    </p:cNvPr>
          <p:cNvPicPr>
            <a:picLocks noChangeAspect="1"/>
          </p:cNvPicPr>
          <p:nvPr/>
        </p:nvPicPr>
        <p:blipFill>
          <a:blip r:embed="rId2"/>
          <a:stretch>
            <a:fillRect/>
          </a:stretch>
        </p:blipFill>
        <p:spPr>
          <a:xfrm>
            <a:off x="6324124" y="2434471"/>
            <a:ext cx="562451" cy="562451"/>
          </a:xfrm>
          <a:prstGeom prst="rect">
            <a:avLst/>
          </a:prstGeom>
        </p:spPr>
      </p:pic>
      <p:sp>
        <p:nvSpPr>
          <p:cNvPr id="5" name="Text 1"/>
          <p:cNvSpPr/>
          <p:nvPr/>
        </p:nvSpPr>
        <p:spPr>
          <a:xfrm>
            <a:off x="6324124" y="3236238"/>
            <a:ext cx="2250162"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Positivism</a:t>
            </a:r>
            <a:endParaRPr lang="en-US" sz="2200" dirty="0"/>
          </a:p>
        </p:txBody>
      </p:sp>
      <p:sp>
        <p:nvSpPr>
          <p:cNvPr id="6" name="Text 2"/>
          <p:cNvSpPr/>
          <p:nvPr/>
        </p:nvSpPr>
        <p:spPr>
          <a:xfrm>
            <a:off x="6324124" y="3731776"/>
            <a:ext cx="2250162" cy="3830241"/>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Comte is often cited as the "father of sociology" or even the "father of positivism." He emphasized the need to observe empirical evidence in order to study social interactions.</a:t>
            </a:r>
            <a:endParaRPr lang="en-US" sz="1850" dirty="0"/>
          </a:p>
        </p:txBody>
      </p:sp>
      <p:pic>
        <p:nvPicPr>
          <p:cNvPr id="7" name="Image 2" descr="preencoded.png">    </p:cNvPr>
          <p:cNvPicPr>
            <a:picLocks noChangeAspect="1"/>
          </p:cNvPicPr>
          <p:nvPr/>
        </p:nvPicPr>
        <p:blipFill>
          <a:blip r:embed="rId3"/>
          <a:stretch>
            <a:fillRect/>
          </a:stretch>
        </p:blipFill>
        <p:spPr>
          <a:xfrm>
            <a:off x="8933259" y="2434471"/>
            <a:ext cx="562451" cy="562451"/>
          </a:xfrm>
          <a:prstGeom prst="rect">
            <a:avLst/>
          </a:prstGeom>
        </p:spPr>
      </p:pic>
      <p:sp>
        <p:nvSpPr>
          <p:cNvPr id="8" name="Text 3"/>
          <p:cNvSpPr/>
          <p:nvPr/>
        </p:nvSpPr>
        <p:spPr>
          <a:xfrm>
            <a:off x="8933259" y="3236238"/>
            <a:ext cx="2250162" cy="703898"/>
          </a:xfrm>
          <a:prstGeom prst="rect">
            <a:avLst/>
          </a:prstGeom>
          <a:noFill/>
          <a:ln/>
        </p:spPr>
        <p:txBody>
          <a:bodyPr wrap="squar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Social Dynamics and Order</a:t>
            </a:r>
            <a:endParaRPr lang="en-US" sz="2200" dirty="0"/>
          </a:p>
        </p:txBody>
      </p:sp>
      <p:sp>
        <p:nvSpPr>
          <p:cNvPr id="9" name="Text 4"/>
          <p:cNvSpPr/>
          <p:nvPr/>
        </p:nvSpPr>
        <p:spPr>
          <a:xfrm>
            <a:off x="8933259" y="4083725"/>
            <a:ext cx="2250162" cy="3447217"/>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Comte's concerns can be divided into two major areas: social dynamics and social order. Both topics laid the groundwork for understanding and regulating society.</a:t>
            </a:r>
            <a:endParaRPr lang="en-US" sz="1850" dirty="0"/>
          </a:p>
        </p:txBody>
      </p:sp>
      <p:pic>
        <p:nvPicPr>
          <p:cNvPr id="10" name="Image 3" descr="preencoded.png">    </p:cNvPr>
          <p:cNvPicPr>
            <a:picLocks noChangeAspect="1"/>
          </p:cNvPicPr>
          <p:nvPr/>
        </p:nvPicPr>
        <p:blipFill>
          <a:blip r:embed="rId4"/>
          <a:stretch>
            <a:fillRect/>
          </a:stretch>
        </p:blipFill>
        <p:spPr>
          <a:xfrm>
            <a:off x="11542395" y="2434471"/>
            <a:ext cx="562570" cy="562570"/>
          </a:xfrm>
          <a:prstGeom prst="rect">
            <a:avLst/>
          </a:prstGeom>
        </p:spPr>
      </p:pic>
      <p:sp>
        <p:nvSpPr>
          <p:cNvPr id="11" name="Text 5"/>
          <p:cNvSpPr/>
          <p:nvPr/>
        </p:nvSpPr>
        <p:spPr>
          <a:xfrm>
            <a:off x="11542395" y="3236357"/>
            <a:ext cx="2250281"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Social Cohesion</a:t>
            </a:r>
            <a:endParaRPr lang="en-US" sz="2200" dirty="0"/>
          </a:p>
        </p:txBody>
      </p:sp>
      <p:sp>
        <p:nvSpPr>
          <p:cNvPr id="12" name="Text 6"/>
          <p:cNvSpPr/>
          <p:nvPr/>
        </p:nvSpPr>
        <p:spPr>
          <a:xfrm>
            <a:off x="11542395" y="3731895"/>
            <a:ext cx="2250281" cy="3830241"/>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Comte stressed the significance of social cohesiveness for social integration. Without social cohesion or social consensus, he believed there is no possibility of societal life.</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1256348"/>
            <a:ext cx="6991707" cy="704017"/>
          </a:xfrm>
          <a:prstGeom prst="rect">
            <a:avLst/>
          </a:prstGeom>
          <a:noFill/>
          <a:ln/>
        </p:spPr>
        <p:txBody>
          <a:bodyPr wrap="none" lIns="0" tIns="0" rIns="0" bIns="0" rtlCol="0" anchor="t"/>
          <a:lstStyle/>
          <a:p>
            <a:pPr algn="l" indent="0" marL="0">
              <a:lnSpc>
                <a:spcPts val="5500"/>
              </a:lnSpc>
              <a:buNone/>
            </a:pPr>
            <a:r>
              <a:rPr lang="en-US" sz="4400" dirty="0">
                <a:solidFill>
                  <a:srgbClr val="FFD9BE"/>
                </a:solidFill>
                <a:latin typeface="Quattrocento" pitchFamily="34" charset="0"/>
                <a:ea typeface="Quattrocento" pitchFamily="34" charset="-122"/>
                <a:cs typeface="Quattrocento" pitchFamily="34" charset="-120"/>
              </a:rPr>
              <a:t>Major Sociological Theories</a:t>
            </a:r>
            <a:endParaRPr lang="en-US" sz="4400" dirty="0"/>
          </a:p>
        </p:txBody>
      </p:sp>
      <p:sp>
        <p:nvSpPr>
          <p:cNvPr id="3" name="Text 1"/>
          <p:cNvSpPr/>
          <p:nvPr/>
        </p:nvSpPr>
        <p:spPr>
          <a:xfrm>
            <a:off x="1872972" y="2756297"/>
            <a:ext cx="2816185" cy="351949"/>
          </a:xfrm>
          <a:prstGeom prst="rect">
            <a:avLst/>
          </a:prstGeom>
          <a:noFill/>
          <a:ln/>
        </p:spPr>
        <p:txBody>
          <a:bodyPr wrap="none" lIns="0" tIns="0" rIns="0" bIns="0" rtlCol="0" anchor="t"/>
          <a:lstStyle/>
          <a:p>
            <a:pPr algn="r"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Functionalism</a:t>
            </a:r>
            <a:endParaRPr lang="en-US" sz="2200" dirty="0"/>
          </a:p>
        </p:txBody>
      </p:sp>
      <p:sp>
        <p:nvSpPr>
          <p:cNvPr id="4" name="Text 2"/>
          <p:cNvSpPr/>
          <p:nvPr/>
        </p:nvSpPr>
        <p:spPr>
          <a:xfrm>
            <a:off x="837724" y="3251835"/>
            <a:ext cx="3851434" cy="1149072"/>
          </a:xfrm>
          <a:prstGeom prst="rect">
            <a:avLst/>
          </a:prstGeom>
          <a:noFill/>
          <a:ln/>
        </p:spPr>
        <p:txBody>
          <a:bodyPr wrap="square" lIns="0" tIns="0" rIns="0" bIns="0" rtlCol="0" anchor="t"/>
          <a:lstStyle/>
          <a:p>
            <a:pPr algn="r"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Views society as an interconnected system of parts, each working together to maintain stability.</a:t>
            </a:r>
            <a:endParaRPr lang="en-US" sz="1850" dirty="0"/>
          </a:p>
        </p:txBody>
      </p:sp>
      <p:pic>
        <p:nvPicPr>
          <p:cNvPr id="5" name="Image 0" descr="preencoded.png">    </p:cNvPr>
          <p:cNvPicPr>
            <a:picLocks noChangeAspect="1"/>
          </p:cNvPicPr>
          <p:nvPr/>
        </p:nvPicPr>
        <p:blipFill>
          <a:blip r:embed="rId1"/>
          <a:stretch>
            <a:fillRect/>
          </a:stretch>
        </p:blipFill>
        <p:spPr>
          <a:xfrm>
            <a:off x="5048131" y="2439114"/>
            <a:ext cx="4534138" cy="4534138"/>
          </a:xfrm>
          <a:prstGeom prst="rect">
            <a:avLst/>
          </a:prstGeom>
        </p:spPr>
      </p:pic>
      <p:sp>
        <p:nvSpPr>
          <p:cNvPr id="6" name="Text 3"/>
          <p:cNvSpPr/>
          <p:nvPr/>
        </p:nvSpPr>
        <p:spPr>
          <a:xfrm>
            <a:off x="6223516" y="3183969"/>
            <a:ext cx="358140" cy="447675"/>
          </a:xfrm>
          <a:prstGeom prst="rect">
            <a:avLst/>
          </a:prstGeom>
          <a:noFill/>
          <a:ln/>
        </p:spPr>
        <p:txBody>
          <a:bodyPr wrap="none" lIns="0" tIns="0" rIns="0" bIns="0" rtlCol="0" anchor="t"/>
          <a:lstStyle/>
          <a:p>
            <a:pPr algn="l" indent="0" marL="0">
              <a:lnSpc>
                <a:spcPts val="4500"/>
              </a:lnSpc>
              <a:buNone/>
            </a:pPr>
            <a:r>
              <a:rPr lang="en-US" sz="2800" dirty="0">
                <a:solidFill>
                  <a:srgbClr val="F9EEE7"/>
                </a:solidFill>
                <a:latin typeface="Quattrocento" pitchFamily="34" charset="0"/>
                <a:ea typeface="Quattrocento" pitchFamily="34" charset="-122"/>
                <a:cs typeface="Quattrocento" pitchFamily="34" charset="-120"/>
              </a:rPr>
              <a:t>1</a:t>
            </a:r>
            <a:endParaRPr lang="en-US" sz="2800" dirty="0"/>
          </a:p>
        </p:txBody>
      </p:sp>
      <p:sp>
        <p:nvSpPr>
          <p:cNvPr id="7" name="Text 4"/>
          <p:cNvSpPr/>
          <p:nvPr/>
        </p:nvSpPr>
        <p:spPr>
          <a:xfrm>
            <a:off x="9941243" y="2564844"/>
            <a:ext cx="2816185"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Conflict Theory</a:t>
            </a:r>
            <a:endParaRPr lang="en-US" sz="2200" dirty="0"/>
          </a:p>
        </p:txBody>
      </p:sp>
      <p:sp>
        <p:nvSpPr>
          <p:cNvPr id="8" name="Text 5"/>
          <p:cNvSpPr/>
          <p:nvPr/>
        </p:nvSpPr>
        <p:spPr>
          <a:xfrm>
            <a:off x="9941243" y="3060383"/>
            <a:ext cx="3851434" cy="1532096"/>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Emphasizes struggles and conflicts between individuals and classes as main points of social action and change.</a:t>
            </a:r>
            <a:endParaRPr lang="en-US" sz="1850" dirty="0"/>
          </a:p>
        </p:txBody>
      </p:sp>
      <p:pic>
        <p:nvPicPr>
          <p:cNvPr id="9" name="Image 1" descr="preencoded.png">    </p:cNvPr>
          <p:cNvPicPr>
            <a:picLocks noChangeAspect="1"/>
          </p:cNvPicPr>
          <p:nvPr/>
        </p:nvPicPr>
        <p:blipFill>
          <a:blip r:embed="rId2"/>
          <a:stretch>
            <a:fillRect/>
          </a:stretch>
        </p:blipFill>
        <p:spPr>
          <a:xfrm>
            <a:off x="5048131" y="2439114"/>
            <a:ext cx="4534138" cy="4534138"/>
          </a:xfrm>
          <a:prstGeom prst="rect">
            <a:avLst/>
          </a:prstGeom>
        </p:spPr>
      </p:pic>
      <p:sp>
        <p:nvSpPr>
          <p:cNvPr id="10" name="Text 6"/>
          <p:cNvSpPr/>
          <p:nvPr/>
        </p:nvSpPr>
        <p:spPr>
          <a:xfrm>
            <a:off x="8434388" y="3569732"/>
            <a:ext cx="358140" cy="447675"/>
          </a:xfrm>
          <a:prstGeom prst="rect">
            <a:avLst/>
          </a:prstGeom>
          <a:noFill/>
          <a:ln/>
        </p:spPr>
        <p:txBody>
          <a:bodyPr wrap="none" lIns="0" tIns="0" rIns="0" bIns="0" rtlCol="0" anchor="t"/>
          <a:lstStyle/>
          <a:p>
            <a:pPr algn="l" indent="0" marL="0">
              <a:lnSpc>
                <a:spcPts val="4500"/>
              </a:lnSpc>
              <a:buNone/>
            </a:pPr>
            <a:r>
              <a:rPr lang="en-US" sz="2800" dirty="0">
                <a:solidFill>
                  <a:srgbClr val="F9EEE7"/>
                </a:solidFill>
                <a:latin typeface="Quattrocento" pitchFamily="34" charset="0"/>
                <a:ea typeface="Quattrocento" pitchFamily="34" charset="-122"/>
                <a:cs typeface="Quattrocento" pitchFamily="34" charset="-120"/>
              </a:rPr>
              <a:t>2</a:t>
            </a:r>
            <a:endParaRPr lang="en-US" sz="2800" dirty="0"/>
          </a:p>
        </p:txBody>
      </p:sp>
      <p:sp>
        <p:nvSpPr>
          <p:cNvPr id="11" name="Text 7"/>
          <p:cNvSpPr/>
          <p:nvPr/>
        </p:nvSpPr>
        <p:spPr>
          <a:xfrm>
            <a:off x="9941243" y="5202912"/>
            <a:ext cx="3120390" cy="351949"/>
          </a:xfrm>
          <a:prstGeom prst="rect">
            <a:avLst/>
          </a:prstGeom>
          <a:noFill/>
          <a:ln/>
        </p:spPr>
        <p:txBody>
          <a:bodyPr wrap="none" lIns="0" tIns="0" rIns="0" bIns="0" rtlCol="0" anchor="t"/>
          <a:lstStyle/>
          <a:p>
            <a:pPr algn="l"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Symbolic Interactionism</a:t>
            </a:r>
            <a:endParaRPr lang="en-US" sz="2200" dirty="0"/>
          </a:p>
        </p:txBody>
      </p:sp>
      <p:sp>
        <p:nvSpPr>
          <p:cNvPr id="12" name="Text 8"/>
          <p:cNvSpPr/>
          <p:nvPr/>
        </p:nvSpPr>
        <p:spPr>
          <a:xfrm>
            <a:off x="9941243" y="5698450"/>
            <a:ext cx="3851434" cy="1149072"/>
          </a:xfrm>
          <a:prstGeom prst="rect">
            <a:avLst/>
          </a:prstGeom>
          <a:noFill/>
          <a:ln/>
        </p:spPr>
        <p:txBody>
          <a:bodyPr wrap="square" lIns="0" tIns="0" rIns="0" bIns="0" rtlCol="0" anchor="t"/>
          <a:lstStyle/>
          <a:p>
            <a:pPr algn="l"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Focuses on how meaning is constructed to facilitate and enhance human interactions.</a:t>
            </a:r>
            <a:endParaRPr lang="en-US" sz="1850" dirty="0"/>
          </a:p>
        </p:txBody>
      </p:sp>
      <p:pic>
        <p:nvPicPr>
          <p:cNvPr id="13" name="Image 2" descr="preencoded.png">    </p:cNvPr>
          <p:cNvPicPr>
            <a:picLocks noChangeAspect="1"/>
          </p:cNvPicPr>
          <p:nvPr/>
        </p:nvPicPr>
        <p:blipFill>
          <a:blip r:embed="rId3"/>
          <a:stretch>
            <a:fillRect/>
          </a:stretch>
        </p:blipFill>
        <p:spPr>
          <a:xfrm>
            <a:off x="5048131" y="2439114"/>
            <a:ext cx="4534138" cy="4534138"/>
          </a:xfrm>
          <a:prstGeom prst="rect">
            <a:avLst/>
          </a:prstGeom>
        </p:spPr>
      </p:pic>
      <p:sp>
        <p:nvSpPr>
          <p:cNvPr id="14" name="Text 9"/>
          <p:cNvSpPr/>
          <p:nvPr/>
        </p:nvSpPr>
        <p:spPr>
          <a:xfrm>
            <a:off x="8048625" y="5780603"/>
            <a:ext cx="358140" cy="447675"/>
          </a:xfrm>
          <a:prstGeom prst="rect">
            <a:avLst/>
          </a:prstGeom>
          <a:noFill/>
          <a:ln/>
        </p:spPr>
        <p:txBody>
          <a:bodyPr wrap="none" lIns="0" tIns="0" rIns="0" bIns="0" rtlCol="0" anchor="t"/>
          <a:lstStyle/>
          <a:p>
            <a:pPr algn="l" indent="0" marL="0">
              <a:lnSpc>
                <a:spcPts val="4500"/>
              </a:lnSpc>
              <a:buNone/>
            </a:pPr>
            <a:r>
              <a:rPr lang="en-US" sz="2800" dirty="0">
                <a:solidFill>
                  <a:srgbClr val="F9EEE7"/>
                </a:solidFill>
                <a:latin typeface="Quattrocento" pitchFamily="34" charset="0"/>
                <a:ea typeface="Quattrocento" pitchFamily="34" charset="-122"/>
                <a:cs typeface="Quattrocento" pitchFamily="34" charset="-120"/>
              </a:rPr>
              <a:t>3</a:t>
            </a:r>
            <a:endParaRPr lang="en-US" sz="2800" dirty="0"/>
          </a:p>
        </p:txBody>
      </p:sp>
      <p:sp>
        <p:nvSpPr>
          <p:cNvPr id="15" name="Text 10"/>
          <p:cNvSpPr/>
          <p:nvPr/>
        </p:nvSpPr>
        <p:spPr>
          <a:xfrm>
            <a:off x="1872972" y="5394365"/>
            <a:ext cx="2816185" cy="351949"/>
          </a:xfrm>
          <a:prstGeom prst="rect">
            <a:avLst/>
          </a:prstGeom>
          <a:noFill/>
          <a:ln/>
        </p:spPr>
        <p:txBody>
          <a:bodyPr wrap="none" lIns="0" tIns="0" rIns="0" bIns="0" rtlCol="0" anchor="t"/>
          <a:lstStyle/>
          <a:p>
            <a:pPr algn="r" indent="0" marL="0">
              <a:lnSpc>
                <a:spcPts val="2750"/>
              </a:lnSpc>
              <a:buNone/>
            </a:pPr>
            <a:r>
              <a:rPr lang="en-US" sz="2200" dirty="0">
                <a:solidFill>
                  <a:srgbClr val="F9EEE7"/>
                </a:solidFill>
                <a:latin typeface="Quattrocento" pitchFamily="34" charset="0"/>
                <a:ea typeface="Quattrocento" pitchFamily="34" charset="-122"/>
                <a:cs typeface="Quattrocento" pitchFamily="34" charset="-120"/>
              </a:rPr>
              <a:t>Marxism</a:t>
            </a:r>
            <a:endParaRPr lang="en-US" sz="2200" dirty="0"/>
          </a:p>
        </p:txBody>
      </p:sp>
      <p:sp>
        <p:nvSpPr>
          <p:cNvPr id="16" name="Text 11"/>
          <p:cNvSpPr/>
          <p:nvPr/>
        </p:nvSpPr>
        <p:spPr>
          <a:xfrm>
            <a:off x="837724" y="5889903"/>
            <a:ext cx="3851434" cy="766048"/>
          </a:xfrm>
          <a:prstGeom prst="rect">
            <a:avLst/>
          </a:prstGeom>
          <a:noFill/>
          <a:ln/>
        </p:spPr>
        <p:txBody>
          <a:bodyPr wrap="square" lIns="0" tIns="0" rIns="0" bIns="0" rtlCol="0" anchor="t"/>
          <a:lstStyle/>
          <a:p>
            <a:pPr algn="r" indent="0" marL="0">
              <a:lnSpc>
                <a:spcPts val="3000"/>
              </a:lnSpc>
              <a:buNone/>
            </a:pPr>
            <a:r>
              <a:rPr lang="en-US" sz="1850" dirty="0">
                <a:solidFill>
                  <a:srgbClr val="F9EEE7"/>
                </a:solidFill>
                <a:latin typeface="Quattrocento" pitchFamily="34" charset="0"/>
                <a:ea typeface="Quattrocento" pitchFamily="34" charset="-122"/>
                <a:cs typeface="Quattrocento" pitchFamily="34" charset="-120"/>
              </a:rPr>
              <a:t>Analyzes society in terms of class relations and economic structures.</a:t>
            </a:r>
            <a:endParaRPr lang="en-US" sz="1850" dirty="0"/>
          </a:p>
        </p:txBody>
      </p:sp>
      <p:pic>
        <p:nvPicPr>
          <p:cNvPr id="17" name="Image 3" descr="preencoded.png">    </p:cNvPr>
          <p:cNvPicPr>
            <a:picLocks noChangeAspect="1"/>
          </p:cNvPicPr>
          <p:nvPr/>
        </p:nvPicPr>
        <p:blipFill>
          <a:blip r:embed="rId4"/>
          <a:stretch>
            <a:fillRect/>
          </a:stretch>
        </p:blipFill>
        <p:spPr>
          <a:xfrm>
            <a:off x="5048131" y="2439114"/>
            <a:ext cx="4534138" cy="4534138"/>
          </a:xfrm>
          <a:prstGeom prst="rect">
            <a:avLst/>
          </a:prstGeom>
        </p:spPr>
      </p:pic>
      <p:sp>
        <p:nvSpPr>
          <p:cNvPr id="18" name="Text 12"/>
          <p:cNvSpPr/>
          <p:nvPr/>
        </p:nvSpPr>
        <p:spPr>
          <a:xfrm>
            <a:off x="5837753" y="5394841"/>
            <a:ext cx="358140" cy="447675"/>
          </a:xfrm>
          <a:prstGeom prst="rect">
            <a:avLst/>
          </a:prstGeom>
          <a:noFill/>
          <a:ln/>
        </p:spPr>
        <p:txBody>
          <a:bodyPr wrap="none" lIns="0" tIns="0" rIns="0" bIns="0" rtlCol="0" anchor="t"/>
          <a:lstStyle/>
          <a:p>
            <a:pPr algn="l" indent="0" marL="0">
              <a:lnSpc>
                <a:spcPts val="4500"/>
              </a:lnSpc>
              <a:buNone/>
            </a:pPr>
            <a:r>
              <a:rPr lang="en-US" sz="2800" dirty="0">
                <a:solidFill>
                  <a:srgbClr val="F9EEE7"/>
                </a:solidFill>
                <a:latin typeface="Quattrocento" pitchFamily="34" charset="0"/>
                <a:ea typeface="Quattrocento" pitchFamily="34" charset="-122"/>
                <a:cs typeface="Quattrocento" pitchFamily="34" charset="-120"/>
              </a:rPr>
              <a:t>4</a:t>
            </a:r>
            <a:endParaRPr lang="en-US"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54142" y="592574"/>
            <a:ext cx="5365075" cy="633651"/>
          </a:xfrm>
          <a:prstGeom prst="rect">
            <a:avLst/>
          </a:prstGeom>
          <a:noFill/>
          <a:ln/>
        </p:spPr>
        <p:txBody>
          <a:bodyPr wrap="none" lIns="0" tIns="0" rIns="0" bIns="0" rtlCol="0" anchor="t"/>
          <a:lstStyle/>
          <a:p>
            <a:pPr algn="l" indent="0" marL="0">
              <a:lnSpc>
                <a:spcPts val="4950"/>
              </a:lnSpc>
              <a:buNone/>
            </a:pPr>
            <a:r>
              <a:rPr lang="en-US" sz="3950" dirty="0">
                <a:solidFill>
                  <a:srgbClr val="FFD9BE"/>
                </a:solidFill>
                <a:latin typeface="Quattrocento" pitchFamily="34" charset="0"/>
                <a:ea typeface="Quattrocento" pitchFamily="34" charset="-122"/>
                <a:cs typeface="Quattrocento" pitchFamily="34" charset="-120"/>
              </a:rPr>
              <a:t>Functionalism in Depth</a:t>
            </a:r>
            <a:endParaRPr lang="en-US" sz="3950" dirty="0"/>
          </a:p>
        </p:txBody>
      </p:sp>
      <p:pic>
        <p:nvPicPr>
          <p:cNvPr id="3" name="Image 0" descr="preencoded.png">    </p:cNvPr>
          <p:cNvPicPr>
            <a:picLocks noChangeAspect="1"/>
          </p:cNvPicPr>
          <p:nvPr/>
        </p:nvPicPr>
        <p:blipFill>
          <a:blip r:embed="rId1"/>
          <a:stretch>
            <a:fillRect/>
          </a:stretch>
        </p:blipFill>
        <p:spPr>
          <a:xfrm>
            <a:off x="3222665" y="1657112"/>
            <a:ext cx="1623774" cy="1221581"/>
          </a:xfrm>
          <a:prstGeom prst="rect">
            <a:avLst/>
          </a:prstGeom>
        </p:spPr>
      </p:pic>
      <p:sp>
        <p:nvSpPr>
          <p:cNvPr id="4" name="Text 1"/>
          <p:cNvSpPr/>
          <p:nvPr/>
        </p:nvSpPr>
        <p:spPr>
          <a:xfrm>
            <a:off x="3882985" y="2229326"/>
            <a:ext cx="303014" cy="378738"/>
          </a:xfrm>
          <a:prstGeom prst="rect">
            <a:avLst/>
          </a:prstGeom>
          <a:noFill/>
          <a:ln/>
        </p:spPr>
        <p:txBody>
          <a:bodyPr wrap="none" lIns="0" tIns="0" rIns="0" bIns="0" rtlCol="0" anchor="t"/>
          <a:lstStyle/>
          <a:p>
            <a:pPr algn="ctr" indent="0" marL="0">
              <a:lnSpc>
                <a:spcPts val="3800"/>
              </a:lnSpc>
              <a:buNone/>
            </a:pPr>
            <a:r>
              <a:rPr lang="en-US" sz="2350" dirty="0">
                <a:solidFill>
                  <a:srgbClr val="F9EEE7"/>
                </a:solidFill>
                <a:latin typeface="Quattrocento" pitchFamily="34" charset="0"/>
                <a:ea typeface="Quattrocento" pitchFamily="34" charset="-122"/>
                <a:cs typeface="Quattrocento" pitchFamily="34" charset="-120"/>
              </a:rPr>
              <a:t>1</a:t>
            </a:r>
            <a:endParaRPr lang="en-US" sz="2350" dirty="0"/>
          </a:p>
        </p:txBody>
      </p:sp>
      <p:sp>
        <p:nvSpPr>
          <p:cNvPr id="5" name="Text 2"/>
          <p:cNvSpPr/>
          <p:nvPr/>
        </p:nvSpPr>
        <p:spPr>
          <a:xfrm>
            <a:off x="5061823" y="1872496"/>
            <a:ext cx="2535079" cy="316825"/>
          </a:xfrm>
          <a:prstGeom prst="rect">
            <a:avLst/>
          </a:prstGeom>
          <a:noFill/>
          <a:ln/>
        </p:spPr>
        <p:txBody>
          <a:bodyPr wrap="none" lIns="0" tIns="0" rIns="0" bIns="0" rtlCol="0" anchor="t"/>
          <a:lstStyle/>
          <a:p>
            <a:pPr algn="l" indent="0" marL="0">
              <a:lnSpc>
                <a:spcPts val="2450"/>
              </a:lnSpc>
              <a:buNone/>
            </a:pPr>
            <a:r>
              <a:rPr lang="en-US" sz="1950" dirty="0">
                <a:solidFill>
                  <a:srgbClr val="F9EEE7"/>
                </a:solidFill>
                <a:latin typeface="Quattrocento" pitchFamily="34" charset="0"/>
                <a:ea typeface="Quattrocento" pitchFamily="34" charset="-122"/>
                <a:cs typeface="Quattrocento" pitchFamily="34" charset="-120"/>
              </a:rPr>
              <a:t>Social Stability</a:t>
            </a:r>
            <a:endParaRPr lang="en-US" sz="1950" dirty="0"/>
          </a:p>
        </p:txBody>
      </p:sp>
      <p:sp>
        <p:nvSpPr>
          <p:cNvPr id="6" name="Text 3"/>
          <p:cNvSpPr/>
          <p:nvPr/>
        </p:nvSpPr>
        <p:spPr>
          <a:xfrm>
            <a:off x="5061823" y="2318504"/>
            <a:ext cx="2865715" cy="344805"/>
          </a:xfrm>
          <a:prstGeom prst="rect">
            <a:avLst/>
          </a:prstGeom>
          <a:noFill/>
          <a:ln/>
        </p:spPr>
        <p:txBody>
          <a:bodyPr wrap="none" lIns="0" tIns="0" rIns="0" bIns="0" rtlCol="0" anchor="t"/>
          <a:lstStyle/>
          <a:p>
            <a:pPr algn="l" indent="0" marL="0">
              <a:lnSpc>
                <a:spcPts val="2700"/>
              </a:lnSpc>
              <a:buNone/>
            </a:pPr>
            <a:r>
              <a:rPr lang="en-US" sz="1650" dirty="0">
                <a:solidFill>
                  <a:srgbClr val="F9EEE7"/>
                </a:solidFill>
                <a:latin typeface="Quattrocento" pitchFamily="34" charset="0"/>
                <a:ea typeface="Quattrocento" pitchFamily="34" charset="-122"/>
                <a:cs typeface="Quattrocento" pitchFamily="34" charset="-120"/>
              </a:rPr>
              <a:t>Maintains overall equilibrium</a:t>
            </a:r>
            <a:endParaRPr lang="en-US" sz="1650" dirty="0"/>
          </a:p>
        </p:txBody>
      </p:sp>
      <p:sp>
        <p:nvSpPr>
          <p:cNvPr id="7" name="Shape 4"/>
          <p:cNvSpPr/>
          <p:nvPr/>
        </p:nvSpPr>
        <p:spPr>
          <a:xfrm>
            <a:off x="4900255" y="2890361"/>
            <a:ext cx="8922187" cy="15240"/>
          </a:xfrm>
          <a:prstGeom prst="roundRect">
            <a:avLst>
              <a:gd name="adj" fmla="val 212089"/>
            </a:avLst>
          </a:prstGeom>
          <a:solidFill>
            <a:srgbClr val="4A6B6A"/>
          </a:solidFill>
          <a:ln/>
        </p:spPr>
      </p:sp>
      <p:pic>
        <p:nvPicPr>
          <p:cNvPr id="8" name="Image 1" descr="preencoded.png">    </p:cNvPr>
          <p:cNvPicPr>
            <a:picLocks noChangeAspect="1"/>
          </p:cNvPicPr>
          <p:nvPr/>
        </p:nvPicPr>
        <p:blipFill>
          <a:blip r:embed="rId2"/>
          <a:stretch>
            <a:fillRect/>
          </a:stretch>
        </p:blipFill>
        <p:spPr>
          <a:xfrm>
            <a:off x="2410778" y="2932509"/>
            <a:ext cx="3247668" cy="1221581"/>
          </a:xfrm>
          <a:prstGeom prst="rect">
            <a:avLst/>
          </a:prstGeom>
        </p:spPr>
      </p:pic>
      <p:sp>
        <p:nvSpPr>
          <p:cNvPr id="9" name="Text 5"/>
          <p:cNvSpPr/>
          <p:nvPr/>
        </p:nvSpPr>
        <p:spPr>
          <a:xfrm>
            <a:off x="3882985" y="3353872"/>
            <a:ext cx="303014" cy="378738"/>
          </a:xfrm>
          <a:prstGeom prst="rect">
            <a:avLst/>
          </a:prstGeom>
          <a:noFill/>
          <a:ln/>
        </p:spPr>
        <p:txBody>
          <a:bodyPr wrap="none" lIns="0" tIns="0" rIns="0" bIns="0" rtlCol="0" anchor="t"/>
          <a:lstStyle/>
          <a:p>
            <a:pPr algn="ctr" indent="0" marL="0">
              <a:lnSpc>
                <a:spcPts val="3800"/>
              </a:lnSpc>
              <a:buNone/>
            </a:pPr>
            <a:r>
              <a:rPr lang="en-US" sz="2350" dirty="0">
                <a:solidFill>
                  <a:srgbClr val="F9EEE7"/>
                </a:solidFill>
                <a:latin typeface="Quattrocento" pitchFamily="34" charset="0"/>
                <a:ea typeface="Quattrocento" pitchFamily="34" charset="-122"/>
                <a:cs typeface="Quattrocento" pitchFamily="34" charset="-120"/>
              </a:rPr>
              <a:t>2</a:t>
            </a:r>
            <a:endParaRPr lang="en-US" sz="2350" dirty="0"/>
          </a:p>
        </p:txBody>
      </p:sp>
      <p:sp>
        <p:nvSpPr>
          <p:cNvPr id="10" name="Text 6"/>
          <p:cNvSpPr/>
          <p:nvPr/>
        </p:nvSpPr>
        <p:spPr>
          <a:xfrm>
            <a:off x="5873829" y="3147893"/>
            <a:ext cx="2535079" cy="316825"/>
          </a:xfrm>
          <a:prstGeom prst="rect">
            <a:avLst/>
          </a:prstGeom>
          <a:noFill/>
          <a:ln/>
        </p:spPr>
        <p:txBody>
          <a:bodyPr wrap="none" lIns="0" tIns="0" rIns="0" bIns="0" rtlCol="0" anchor="t"/>
          <a:lstStyle/>
          <a:p>
            <a:pPr algn="l" indent="0" marL="0">
              <a:lnSpc>
                <a:spcPts val="2450"/>
              </a:lnSpc>
              <a:buNone/>
            </a:pPr>
            <a:r>
              <a:rPr lang="en-US" sz="1950" dirty="0">
                <a:solidFill>
                  <a:srgbClr val="F9EEE7"/>
                </a:solidFill>
                <a:latin typeface="Quattrocento" pitchFamily="34" charset="0"/>
                <a:ea typeface="Quattrocento" pitchFamily="34" charset="-122"/>
                <a:cs typeface="Quattrocento" pitchFamily="34" charset="-120"/>
              </a:rPr>
              <a:t>Interconnected Parts</a:t>
            </a:r>
            <a:endParaRPr lang="en-US" sz="1950" dirty="0"/>
          </a:p>
        </p:txBody>
      </p:sp>
      <p:sp>
        <p:nvSpPr>
          <p:cNvPr id="11" name="Text 7"/>
          <p:cNvSpPr/>
          <p:nvPr/>
        </p:nvSpPr>
        <p:spPr>
          <a:xfrm>
            <a:off x="5873829" y="3593902"/>
            <a:ext cx="2595682" cy="344805"/>
          </a:xfrm>
          <a:prstGeom prst="rect">
            <a:avLst/>
          </a:prstGeom>
          <a:noFill/>
          <a:ln/>
        </p:spPr>
        <p:txBody>
          <a:bodyPr wrap="none" lIns="0" tIns="0" rIns="0" bIns="0" rtlCol="0" anchor="t"/>
          <a:lstStyle/>
          <a:p>
            <a:pPr algn="l" indent="0" marL="0">
              <a:lnSpc>
                <a:spcPts val="2700"/>
              </a:lnSpc>
              <a:buNone/>
            </a:pPr>
            <a:r>
              <a:rPr lang="en-US" sz="1650" dirty="0">
                <a:solidFill>
                  <a:srgbClr val="F9EEE7"/>
                </a:solidFill>
                <a:latin typeface="Quattrocento" pitchFamily="34" charset="0"/>
                <a:ea typeface="Quattrocento" pitchFamily="34" charset="-122"/>
                <a:cs typeface="Quattrocento" pitchFamily="34" charset="-120"/>
              </a:rPr>
              <a:t>Each part serves a purpose</a:t>
            </a:r>
            <a:endParaRPr lang="en-US" sz="1650" dirty="0"/>
          </a:p>
        </p:txBody>
      </p:sp>
      <p:sp>
        <p:nvSpPr>
          <p:cNvPr id="12" name="Shape 8"/>
          <p:cNvSpPr/>
          <p:nvPr/>
        </p:nvSpPr>
        <p:spPr>
          <a:xfrm>
            <a:off x="5712262" y="4165759"/>
            <a:ext cx="8110180" cy="15240"/>
          </a:xfrm>
          <a:prstGeom prst="roundRect">
            <a:avLst>
              <a:gd name="adj" fmla="val 212089"/>
            </a:avLst>
          </a:prstGeom>
          <a:solidFill>
            <a:srgbClr val="4A6B6A"/>
          </a:solidFill>
          <a:ln/>
        </p:spPr>
      </p:sp>
      <p:pic>
        <p:nvPicPr>
          <p:cNvPr id="13" name="Image 2" descr="preencoded.png">    </p:cNvPr>
          <p:cNvPicPr>
            <a:picLocks noChangeAspect="1"/>
          </p:cNvPicPr>
          <p:nvPr/>
        </p:nvPicPr>
        <p:blipFill>
          <a:blip r:embed="rId3"/>
          <a:stretch>
            <a:fillRect/>
          </a:stretch>
        </p:blipFill>
        <p:spPr>
          <a:xfrm>
            <a:off x="1598771" y="4207907"/>
            <a:ext cx="4871561" cy="1221581"/>
          </a:xfrm>
          <a:prstGeom prst="rect">
            <a:avLst/>
          </a:prstGeom>
        </p:spPr>
      </p:pic>
      <p:sp>
        <p:nvSpPr>
          <p:cNvPr id="14" name="Text 9"/>
          <p:cNvSpPr/>
          <p:nvPr/>
        </p:nvSpPr>
        <p:spPr>
          <a:xfrm>
            <a:off x="3882985" y="4629269"/>
            <a:ext cx="303014" cy="378738"/>
          </a:xfrm>
          <a:prstGeom prst="rect">
            <a:avLst/>
          </a:prstGeom>
          <a:noFill/>
          <a:ln/>
        </p:spPr>
        <p:txBody>
          <a:bodyPr wrap="none" lIns="0" tIns="0" rIns="0" bIns="0" rtlCol="0" anchor="t"/>
          <a:lstStyle/>
          <a:p>
            <a:pPr algn="ctr" indent="0" marL="0">
              <a:lnSpc>
                <a:spcPts val="3800"/>
              </a:lnSpc>
              <a:buNone/>
            </a:pPr>
            <a:r>
              <a:rPr lang="en-US" sz="2350" dirty="0">
                <a:solidFill>
                  <a:srgbClr val="F9EEE7"/>
                </a:solidFill>
                <a:latin typeface="Quattrocento" pitchFamily="34" charset="0"/>
                <a:ea typeface="Quattrocento" pitchFamily="34" charset="-122"/>
                <a:cs typeface="Quattrocento" pitchFamily="34" charset="-120"/>
              </a:rPr>
              <a:t>3</a:t>
            </a:r>
            <a:endParaRPr lang="en-US" sz="2350" dirty="0"/>
          </a:p>
        </p:txBody>
      </p:sp>
      <p:sp>
        <p:nvSpPr>
          <p:cNvPr id="15" name="Text 10"/>
          <p:cNvSpPr/>
          <p:nvPr/>
        </p:nvSpPr>
        <p:spPr>
          <a:xfrm>
            <a:off x="6685717" y="4423291"/>
            <a:ext cx="2535079" cy="316825"/>
          </a:xfrm>
          <a:prstGeom prst="rect">
            <a:avLst/>
          </a:prstGeom>
          <a:noFill/>
          <a:ln/>
        </p:spPr>
        <p:txBody>
          <a:bodyPr wrap="none" lIns="0" tIns="0" rIns="0" bIns="0" rtlCol="0" anchor="t"/>
          <a:lstStyle/>
          <a:p>
            <a:pPr algn="l" indent="0" marL="0">
              <a:lnSpc>
                <a:spcPts val="2450"/>
              </a:lnSpc>
              <a:buNone/>
            </a:pPr>
            <a:r>
              <a:rPr lang="en-US" sz="1950" dirty="0">
                <a:solidFill>
                  <a:srgbClr val="F9EEE7"/>
                </a:solidFill>
                <a:latin typeface="Quattrocento" pitchFamily="34" charset="0"/>
                <a:ea typeface="Quattrocento" pitchFamily="34" charset="-122"/>
                <a:cs typeface="Quattrocento" pitchFamily="34" charset="-120"/>
              </a:rPr>
              <a:t>Social Institutions</a:t>
            </a:r>
            <a:endParaRPr lang="en-US" sz="1950" dirty="0"/>
          </a:p>
        </p:txBody>
      </p:sp>
      <p:sp>
        <p:nvSpPr>
          <p:cNvPr id="16" name="Text 11"/>
          <p:cNvSpPr/>
          <p:nvPr/>
        </p:nvSpPr>
        <p:spPr>
          <a:xfrm>
            <a:off x="6685717" y="4869299"/>
            <a:ext cx="3516154" cy="344805"/>
          </a:xfrm>
          <a:prstGeom prst="rect">
            <a:avLst/>
          </a:prstGeom>
          <a:noFill/>
          <a:ln/>
        </p:spPr>
        <p:txBody>
          <a:bodyPr wrap="none" lIns="0" tIns="0" rIns="0" bIns="0" rtlCol="0" anchor="t"/>
          <a:lstStyle/>
          <a:p>
            <a:pPr algn="l" indent="0" marL="0">
              <a:lnSpc>
                <a:spcPts val="2700"/>
              </a:lnSpc>
              <a:buNone/>
            </a:pPr>
            <a:r>
              <a:rPr lang="en-US" sz="1650" dirty="0">
                <a:solidFill>
                  <a:srgbClr val="F9EEE7"/>
                </a:solidFill>
                <a:latin typeface="Quattrocento" pitchFamily="34" charset="0"/>
                <a:ea typeface="Quattrocento" pitchFamily="34" charset="-122"/>
                <a:cs typeface="Quattrocento" pitchFamily="34" charset="-120"/>
              </a:rPr>
              <a:t>Family, education, politics, economy</a:t>
            </a:r>
            <a:endParaRPr lang="en-US" sz="1650" dirty="0"/>
          </a:p>
        </p:txBody>
      </p:sp>
      <p:sp>
        <p:nvSpPr>
          <p:cNvPr id="17" name="Shape 12"/>
          <p:cNvSpPr/>
          <p:nvPr/>
        </p:nvSpPr>
        <p:spPr>
          <a:xfrm>
            <a:off x="6524149" y="5441156"/>
            <a:ext cx="7298293" cy="15240"/>
          </a:xfrm>
          <a:prstGeom prst="roundRect">
            <a:avLst>
              <a:gd name="adj" fmla="val 212089"/>
            </a:avLst>
          </a:prstGeom>
          <a:solidFill>
            <a:srgbClr val="4A6B6A"/>
          </a:solidFill>
          <a:ln/>
        </p:spPr>
      </p:sp>
      <p:pic>
        <p:nvPicPr>
          <p:cNvPr id="18" name="Image 3" descr="preencoded.png">    </p:cNvPr>
          <p:cNvPicPr>
            <a:picLocks noChangeAspect="1"/>
          </p:cNvPicPr>
          <p:nvPr/>
        </p:nvPicPr>
        <p:blipFill>
          <a:blip r:embed="rId4"/>
          <a:stretch>
            <a:fillRect/>
          </a:stretch>
        </p:blipFill>
        <p:spPr>
          <a:xfrm>
            <a:off x="786884" y="5483304"/>
            <a:ext cx="6495336" cy="1221581"/>
          </a:xfrm>
          <a:prstGeom prst="rect">
            <a:avLst/>
          </a:prstGeom>
        </p:spPr>
      </p:pic>
      <p:sp>
        <p:nvSpPr>
          <p:cNvPr id="19" name="Text 13"/>
          <p:cNvSpPr/>
          <p:nvPr/>
        </p:nvSpPr>
        <p:spPr>
          <a:xfrm>
            <a:off x="3882985" y="5904667"/>
            <a:ext cx="303014" cy="378738"/>
          </a:xfrm>
          <a:prstGeom prst="rect">
            <a:avLst/>
          </a:prstGeom>
          <a:noFill/>
          <a:ln/>
        </p:spPr>
        <p:txBody>
          <a:bodyPr wrap="none" lIns="0" tIns="0" rIns="0" bIns="0" rtlCol="0" anchor="t"/>
          <a:lstStyle/>
          <a:p>
            <a:pPr algn="ctr" indent="0" marL="0">
              <a:lnSpc>
                <a:spcPts val="3800"/>
              </a:lnSpc>
              <a:buNone/>
            </a:pPr>
            <a:r>
              <a:rPr lang="en-US" sz="2350" dirty="0">
                <a:solidFill>
                  <a:srgbClr val="F9EEE7"/>
                </a:solidFill>
                <a:latin typeface="Quattrocento" pitchFamily="34" charset="0"/>
                <a:ea typeface="Quattrocento" pitchFamily="34" charset="-122"/>
                <a:cs typeface="Quattrocento" pitchFamily="34" charset="-120"/>
              </a:rPr>
              <a:t>4</a:t>
            </a:r>
            <a:endParaRPr lang="en-US" sz="2350" dirty="0"/>
          </a:p>
        </p:txBody>
      </p:sp>
      <p:sp>
        <p:nvSpPr>
          <p:cNvPr id="20" name="Text 14"/>
          <p:cNvSpPr/>
          <p:nvPr/>
        </p:nvSpPr>
        <p:spPr>
          <a:xfrm>
            <a:off x="7497604" y="5698688"/>
            <a:ext cx="2535079" cy="316825"/>
          </a:xfrm>
          <a:prstGeom prst="rect">
            <a:avLst/>
          </a:prstGeom>
          <a:noFill/>
          <a:ln/>
        </p:spPr>
        <p:txBody>
          <a:bodyPr wrap="none" lIns="0" tIns="0" rIns="0" bIns="0" rtlCol="0" anchor="t"/>
          <a:lstStyle/>
          <a:p>
            <a:pPr algn="l" indent="0" marL="0">
              <a:lnSpc>
                <a:spcPts val="2450"/>
              </a:lnSpc>
              <a:buNone/>
            </a:pPr>
            <a:r>
              <a:rPr lang="en-US" sz="1950" dirty="0">
                <a:solidFill>
                  <a:srgbClr val="F9EEE7"/>
                </a:solidFill>
                <a:latin typeface="Quattrocento" pitchFamily="34" charset="0"/>
                <a:ea typeface="Quattrocento" pitchFamily="34" charset="-122"/>
                <a:cs typeface="Quattrocento" pitchFamily="34" charset="-120"/>
              </a:rPr>
              <a:t>Individual Roles</a:t>
            </a:r>
            <a:endParaRPr lang="en-US" sz="1950" dirty="0"/>
          </a:p>
        </p:txBody>
      </p:sp>
      <p:sp>
        <p:nvSpPr>
          <p:cNvPr id="21" name="Text 15"/>
          <p:cNvSpPr/>
          <p:nvPr/>
        </p:nvSpPr>
        <p:spPr>
          <a:xfrm>
            <a:off x="7497604" y="6144697"/>
            <a:ext cx="3353157" cy="344805"/>
          </a:xfrm>
          <a:prstGeom prst="rect">
            <a:avLst/>
          </a:prstGeom>
          <a:noFill/>
          <a:ln/>
        </p:spPr>
        <p:txBody>
          <a:bodyPr wrap="none" lIns="0" tIns="0" rIns="0" bIns="0" rtlCol="0" anchor="t"/>
          <a:lstStyle/>
          <a:p>
            <a:pPr algn="l" indent="0" marL="0">
              <a:lnSpc>
                <a:spcPts val="2700"/>
              </a:lnSpc>
              <a:buNone/>
            </a:pPr>
            <a:r>
              <a:rPr lang="en-US" sz="1650" dirty="0">
                <a:solidFill>
                  <a:srgbClr val="F9EEE7"/>
                </a:solidFill>
                <a:latin typeface="Quattrocento" pitchFamily="34" charset="0"/>
                <a:ea typeface="Quattrocento" pitchFamily="34" charset="-122"/>
                <a:cs typeface="Quattrocento" pitchFamily="34" charset="-120"/>
              </a:rPr>
              <a:t>Each person contributes to society</a:t>
            </a:r>
            <a:endParaRPr lang="en-US" sz="1650" dirty="0"/>
          </a:p>
        </p:txBody>
      </p:sp>
      <p:sp>
        <p:nvSpPr>
          <p:cNvPr id="22" name="Text 16"/>
          <p:cNvSpPr/>
          <p:nvPr/>
        </p:nvSpPr>
        <p:spPr>
          <a:xfrm>
            <a:off x="754142" y="6947297"/>
            <a:ext cx="13122116" cy="689610"/>
          </a:xfrm>
          <a:prstGeom prst="rect">
            <a:avLst/>
          </a:prstGeom>
          <a:noFill/>
          <a:ln/>
        </p:spPr>
        <p:txBody>
          <a:bodyPr wrap="square" lIns="0" tIns="0" rIns="0" bIns="0" rtlCol="0" anchor="t"/>
          <a:lstStyle/>
          <a:p>
            <a:pPr algn="l" indent="0" marL="0">
              <a:lnSpc>
                <a:spcPts val="2700"/>
              </a:lnSpc>
              <a:buNone/>
            </a:pPr>
            <a:r>
              <a:rPr lang="en-US" sz="1650" dirty="0">
                <a:solidFill>
                  <a:srgbClr val="F9EEE7"/>
                </a:solidFill>
                <a:latin typeface="Quattrocento" pitchFamily="34" charset="0"/>
                <a:ea typeface="Quattrocento" pitchFamily="34" charset="-122"/>
                <a:cs typeface="Quattrocento" pitchFamily="34" charset="-120"/>
              </a:rPr>
              <a:t>Functionalism is a social theory that views society as an interconnected system of parts, with each part working together to maintain the stability of the entire system. Its primary assumption is that everything within the structure of society has a specific purpose.</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29151"/>
          </a:xfrm>
          <a:prstGeom prst="rect">
            <a:avLst/>
          </a:prstGeom>
        </p:spPr>
      </p:pic>
      <p:sp>
        <p:nvSpPr>
          <p:cNvPr id="3" name="Text 0"/>
          <p:cNvSpPr/>
          <p:nvPr/>
        </p:nvSpPr>
        <p:spPr>
          <a:xfrm>
            <a:off x="764143" y="3329583"/>
            <a:ext cx="6076831" cy="642104"/>
          </a:xfrm>
          <a:prstGeom prst="rect">
            <a:avLst/>
          </a:prstGeom>
          <a:noFill/>
          <a:ln/>
        </p:spPr>
        <p:txBody>
          <a:bodyPr wrap="none" lIns="0" tIns="0" rIns="0" bIns="0" rtlCol="0" anchor="t"/>
          <a:lstStyle/>
          <a:p>
            <a:pPr algn="l" indent="0" marL="0">
              <a:lnSpc>
                <a:spcPts val="5050"/>
              </a:lnSpc>
              <a:buNone/>
            </a:pPr>
            <a:r>
              <a:rPr lang="en-US" sz="4000" dirty="0">
                <a:solidFill>
                  <a:srgbClr val="FFD9BE"/>
                </a:solidFill>
                <a:latin typeface="Quattrocento" pitchFamily="34" charset="0"/>
                <a:ea typeface="Quattrocento" pitchFamily="34" charset="-122"/>
                <a:cs typeface="Quattrocento" pitchFamily="34" charset="-120"/>
              </a:rPr>
              <a:t>Key Concepts in Sociology</a:t>
            </a:r>
            <a:endParaRPr lang="en-US" sz="4000" dirty="0"/>
          </a:p>
        </p:txBody>
      </p:sp>
      <p:sp>
        <p:nvSpPr>
          <p:cNvPr id="4" name="Shape 1"/>
          <p:cNvSpPr/>
          <p:nvPr/>
        </p:nvSpPr>
        <p:spPr>
          <a:xfrm>
            <a:off x="764143" y="4299109"/>
            <a:ext cx="4221837" cy="3333750"/>
          </a:xfrm>
          <a:prstGeom prst="roundRect">
            <a:avLst>
              <a:gd name="adj" fmla="val 982"/>
            </a:avLst>
          </a:prstGeom>
          <a:solidFill>
            <a:srgbClr val="315251"/>
          </a:solidFill>
          <a:ln/>
        </p:spPr>
      </p:sp>
      <p:sp>
        <p:nvSpPr>
          <p:cNvPr id="5" name="Text 2"/>
          <p:cNvSpPr/>
          <p:nvPr/>
        </p:nvSpPr>
        <p:spPr>
          <a:xfrm>
            <a:off x="982385" y="4517350"/>
            <a:ext cx="2568654" cy="320992"/>
          </a:xfrm>
          <a:prstGeom prst="rect">
            <a:avLst/>
          </a:prstGeom>
          <a:noFill/>
          <a:ln/>
        </p:spPr>
        <p:txBody>
          <a:bodyPr wrap="none" lIns="0" tIns="0" rIns="0" bIns="0" rtlCol="0" anchor="t"/>
          <a:lstStyle/>
          <a:p>
            <a:pPr algn="l" indent="0" marL="0">
              <a:lnSpc>
                <a:spcPts val="2500"/>
              </a:lnSpc>
              <a:buNone/>
            </a:pPr>
            <a:r>
              <a:rPr lang="en-US" sz="2000" dirty="0">
                <a:solidFill>
                  <a:srgbClr val="F9EEE7"/>
                </a:solidFill>
                <a:latin typeface="Quattrocento" pitchFamily="34" charset="0"/>
                <a:ea typeface="Quattrocento" pitchFamily="34" charset="-122"/>
                <a:cs typeface="Quattrocento" pitchFamily="34" charset="-120"/>
              </a:rPr>
              <a:t>Order and Conflict</a:t>
            </a:r>
            <a:endParaRPr lang="en-US" sz="2000" dirty="0"/>
          </a:p>
        </p:txBody>
      </p:sp>
      <p:sp>
        <p:nvSpPr>
          <p:cNvPr id="6" name="Text 3"/>
          <p:cNvSpPr/>
          <p:nvPr/>
        </p:nvSpPr>
        <p:spPr>
          <a:xfrm>
            <a:off x="982385" y="4969312"/>
            <a:ext cx="3785354" cy="2445306"/>
          </a:xfrm>
          <a:prstGeom prst="rect">
            <a:avLst/>
          </a:prstGeom>
          <a:noFill/>
          <a:ln/>
        </p:spPr>
        <p:txBody>
          <a:bodyPr wrap="square" lIns="0" tIns="0" rIns="0" bIns="0" rtlCol="0" anchor="t"/>
          <a:lstStyle/>
          <a:p>
            <a:pPr algn="l" indent="0" marL="0">
              <a:lnSpc>
                <a:spcPts val="2750"/>
              </a:lnSpc>
              <a:buNone/>
            </a:pPr>
            <a:r>
              <a:rPr lang="en-US" sz="1700" dirty="0">
                <a:solidFill>
                  <a:srgbClr val="F9EEE7"/>
                </a:solidFill>
                <a:latin typeface="Quattrocento" pitchFamily="34" charset="0"/>
                <a:ea typeface="Quattrocento" pitchFamily="34" charset="-122"/>
                <a:cs typeface="Quattrocento" pitchFamily="34" charset="-120"/>
              </a:rPr>
              <a:t>Order refers to the regularity and predictability of behavior, while conflict is the struggle over values and competition for scarce resources. They are dependent upon each other, with order being society's steady state and conflict driving change.</a:t>
            </a:r>
            <a:endParaRPr lang="en-US" sz="1700" dirty="0"/>
          </a:p>
        </p:txBody>
      </p:sp>
      <p:sp>
        <p:nvSpPr>
          <p:cNvPr id="7" name="Shape 4"/>
          <p:cNvSpPr/>
          <p:nvPr/>
        </p:nvSpPr>
        <p:spPr>
          <a:xfrm>
            <a:off x="5204222" y="4299109"/>
            <a:ext cx="4221837" cy="3333750"/>
          </a:xfrm>
          <a:prstGeom prst="roundRect">
            <a:avLst>
              <a:gd name="adj" fmla="val 982"/>
            </a:avLst>
          </a:prstGeom>
          <a:solidFill>
            <a:srgbClr val="315251"/>
          </a:solidFill>
          <a:ln/>
        </p:spPr>
      </p:sp>
      <p:sp>
        <p:nvSpPr>
          <p:cNvPr id="8" name="Text 5"/>
          <p:cNvSpPr/>
          <p:nvPr/>
        </p:nvSpPr>
        <p:spPr>
          <a:xfrm>
            <a:off x="5422463" y="4517350"/>
            <a:ext cx="2568654" cy="320992"/>
          </a:xfrm>
          <a:prstGeom prst="rect">
            <a:avLst/>
          </a:prstGeom>
          <a:noFill/>
          <a:ln/>
        </p:spPr>
        <p:txBody>
          <a:bodyPr wrap="none" lIns="0" tIns="0" rIns="0" bIns="0" rtlCol="0" anchor="t"/>
          <a:lstStyle/>
          <a:p>
            <a:pPr algn="l" indent="0" marL="0">
              <a:lnSpc>
                <a:spcPts val="2500"/>
              </a:lnSpc>
              <a:buNone/>
            </a:pPr>
            <a:r>
              <a:rPr lang="en-US" sz="2000" dirty="0">
                <a:solidFill>
                  <a:srgbClr val="F9EEE7"/>
                </a:solidFill>
                <a:latin typeface="Quattrocento" pitchFamily="34" charset="0"/>
                <a:ea typeface="Quattrocento" pitchFamily="34" charset="-122"/>
                <a:cs typeface="Quattrocento" pitchFamily="34" charset="-120"/>
              </a:rPr>
              <a:t>Change and Stability</a:t>
            </a:r>
            <a:endParaRPr lang="en-US" sz="2000" dirty="0"/>
          </a:p>
        </p:txBody>
      </p:sp>
      <p:sp>
        <p:nvSpPr>
          <p:cNvPr id="9" name="Text 6"/>
          <p:cNvSpPr/>
          <p:nvPr/>
        </p:nvSpPr>
        <p:spPr>
          <a:xfrm>
            <a:off x="5422463" y="4969312"/>
            <a:ext cx="3785354" cy="2095976"/>
          </a:xfrm>
          <a:prstGeom prst="rect">
            <a:avLst/>
          </a:prstGeom>
          <a:noFill/>
          <a:ln/>
        </p:spPr>
        <p:txBody>
          <a:bodyPr wrap="square" lIns="0" tIns="0" rIns="0" bIns="0" rtlCol="0" anchor="t"/>
          <a:lstStyle/>
          <a:p>
            <a:pPr algn="l" indent="0" marL="0">
              <a:lnSpc>
                <a:spcPts val="2750"/>
              </a:lnSpc>
              <a:buNone/>
            </a:pPr>
            <a:r>
              <a:rPr lang="en-US" sz="1700" dirty="0">
                <a:solidFill>
                  <a:srgbClr val="F9EEE7"/>
                </a:solidFill>
                <a:latin typeface="Quattrocento" pitchFamily="34" charset="0"/>
                <a:ea typeface="Quattrocento" pitchFamily="34" charset="-122"/>
                <a:cs typeface="Quattrocento" pitchFamily="34" charset="-120"/>
              </a:rPr>
              <a:t>Societies change and develop, while their structures, processes, and functions of behavior continually alter. For a social system to endure over time, it must have the capacity to adapt to and accommodate change.</a:t>
            </a:r>
            <a:endParaRPr lang="en-US" sz="1700" dirty="0"/>
          </a:p>
        </p:txBody>
      </p:sp>
      <p:sp>
        <p:nvSpPr>
          <p:cNvPr id="10" name="Shape 7"/>
          <p:cNvSpPr/>
          <p:nvPr/>
        </p:nvSpPr>
        <p:spPr>
          <a:xfrm>
            <a:off x="9644301" y="4299109"/>
            <a:ext cx="4221837" cy="3333750"/>
          </a:xfrm>
          <a:prstGeom prst="roundRect">
            <a:avLst>
              <a:gd name="adj" fmla="val 982"/>
            </a:avLst>
          </a:prstGeom>
          <a:solidFill>
            <a:srgbClr val="315251"/>
          </a:solidFill>
          <a:ln/>
        </p:spPr>
      </p:sp>
      <p:sp>
        <p:nvSpPr>
          <p:cNvPr id="11" name="Text 8"/>
          <p:cNvSpPr/>
          <p:nvPr/>
        </p:nvSpPr>
        <p:spPr>
          <a:xfrm>
            <a:off x="9862542" y="4517350"/>
            <a:ext cx="2568654" cy="320992"/>
          </a:xfrm>
          <a:prstGeom prst="rect">
            <a:avLst/>
          </a:prstGeom>
          <a:noFill/>
          <a:ln/>
        </p:spPr>
        <p:txBody>
          <a:bodyPr wrap="none" lIns="0" tIns="0" rIns="0" bIns="0" rtlCol="0" anchor="t"/>
          <a:lstStyle/>
          <a:p>
            <a:pPr algn="l" indent="0" marL="0">
              <a:lnSpc>
                <a:spcPts val="2500"/>
              </a:lnSpc>
              <a:buNone/>
            </a:pPr>
            <a:r>
              <a:rPr lang="en-US" sz="2000" dirty="0">
                <a:solidFill>
                  <a:srgbClr val="F9EEE7"/>
                </a:solidFill>
                <a:latin typeface="Quattrocento" pitchFamily="34" charset="0"/>
                <a:ea typeface="Quattrocento" pitchFamily="34" charset="-122"/>
                <a:cs typeface="Quattrocento" pitchFamily="34" charset="-120"/>
              </a:rPr>
              <a:t>Culture</a:t>
            </a:r>
            <a:endParaRPr lang="en-US" sz="2000" dirty="0"/>
          </a:p>
        </p:txBody>
      </p:sp>
      <p:sp>
        <p:nvSpPr>
          <p:cNvPr id="12" name="Text 9"/>
          <p:cNvSpPr/>
          <p:nvPr/>
        </p:nvSpPr>
        <p:spPr>
          <a:xfrm>
            <a:off x="9862542" y="4969312"/>
            <a:ext cx="3785354" cy="2095976"/>
          </a:xfrm>
          <a:prstGeom prst="rect">
            <a:avLst/>
          </a:prstGeom>
          <a:noFill/>
          <a:ln/>
        </p:spPr>
        <p:txBody>
          <a:bodyPr wrap="square" lIns="0" tIns="0" rIns="0" bIns="0" rtlCol="0" anchor="t"/>
          <a:lstStyle/>
          <a:p>
            <a:pPr algn="l" indent="0" marL="0">
              <a:lnSpc>
                <a:spcPts val="2750"/>
              </a:lnSpc>
              <a:buNone/>
            </a:pPr>
            <a:r>
              <a:rPr lang="en-US" sz="1700" dirty="0">
                <a:solidFill>
                  <a:srgbClr val="F9EEE7"/>
                </a:solidFill>
                <a:latin typeface="Quattrocento" pitchFamily="34" charset="0"/>
                <a:ea typeface="Quattrocento" pitchFamily="34" charset="-122"/>
                <a:cs typeface="Quattrocento" pitchFamily="34" charset="-120"/>
              </a:rPr>
              <a:t>Culture refers to the ways of life of the members of a society, or any group within a society. It includes behaviors, beliefs, and material objects associated with these behaviors and beliefs.</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90801" y="666393"/>
            <a:ext cx="7455575" cy="580549"/>
          </a:xfrm>
          <a:prstGeom prst="rect">
            <a:avLst/>
          </a:prstGeom>
          <a:noFill/>
          <a:ln/>
        </p:spPr>
        <p:txBody>
          <a:bodyPr wrap="none" lIns="0" tIns="0" rIns="0" bIns="0" rtlCol="0" anchor="t"/>
          <a:lstStyle/>
          <a:p>
            <a:pPr algn="l" indent="0" marL="0">
              <a:lnSpc>
                <a:spcPts val="4550"/>
              </a:lnSpc>
              <a:buNone/>
            </a:pPr>
            <a:r>
              <a:rPr lang="en-US" sz="3650" dirty="0">
                <a:solidFill>
                  <a:srgbClr val="FFD9BE"/>
                </a:solidFill>
                <a:latin typeface="Quattrocento" pitchFamily="34" charset="0"/>
                <a:ea typeface="Quattrocento" pitchFamily="34" charset="-122"/>
                <a:cs typeface="Quattrocento" pitchFamily="34" charset="-120"/>
              </a:rPr>
              <a:t>Understanding Culture in Sociology</a:t>
            </a:r>
            <a:endParaRPr lang="en-US" sz="3650" dirty="0"/>
          </a:p>
        </p:txBody>
      </p:sp>
      <p:pic>
        <p:nvPicPr>
          <p:cNvPr id="3" name="Image 0" descr="preencoded.png">    </p:cNvPr>
          <p:cNvPicPr>
            <a:picLocks noChangeAspect="1"/>
          </p:cNvPicPr>
          <p:nvPr/>
        </p:nvPicPr>
        <p:blipFill>
          <a:blip r:embed="rId1"/>
          <a:stretch>
            <a:fillRect/>
          </a:stretch>
        </p:blipFill>
        <p:spPr>
          <a:xfrm>
            <a:off x="690801" y="1641634"/>
            <a:ext cx="986909" cy="1184315"/>
          </a:xfrm>
          <a:prstGeom prst="rect">
            <a:avLst/>
          </a:prstGeom>
        </p:spPr>
      </p:pic>
      <p:sp>
        <p:nvSpPr>
          <p:cNvPr id="4" name="Text 1"/>
          <p:cNvSpPr/>
          <p:nvPr/>
        </p:nvSpPr>
        <p:spPr>
          <a:xfrm>
            <a:off x="1973699" y="1838920"/>
            <a:ext cx="2322195" cy="290155"/>
          </a:xfrm>
          <a:prstGeom prst="rect">
            <a:avLst/>
          </a:prstGeom>
          <a:noFill/>
          <a:ln/>
        </p:spPr>
        <p:txBody>
          <a:bodyPr wrap="none" lIns="0" tIns="0" rIns="0" bIns="0" rtlCol="0" anchor="t"/>
          <a:lstStyle/>
          <a:p>
            <a:pPr algn="l" indent="0" marL="0">
              <a:lnSpc>
                <a:spcPts val="2250"/>
              </a:lnSpc>
              <a:buNone/>
            </a:pPr>
            <a:r>
              <a:rPr lang="en-US" sz="1800" dirty="0">
                <a:solidFill>
                  <a:srgbClr val="F9EEE7"/>
                </a:solidFill>
                <a:latin typeface="Quattrocento" pitchFamily="34" charset="0"/>
                <a:ea typeface="Quattrocento" pitchFamily="34" charset="-122"/>
                <a:cs typeface="Quattrocento" pitchFamily="34" charset="-120"/>
              </a:rPr>
              <a:t>Definition</a:t>
            </a:r>
            <a:endParaRPr lang="en-US" sz="1800" dirty="0"/>
          </a:p>
        </p:txBody>
      </p:sp>
      <p:sp>
        <p:nvSpPr>
          <p:cNvPr id="5" name="Text 2"/>
          <p:cNvSpPr/>
          <p:nvPr/>
        </p:nvSpPr>
        <p:spPr>
          <a:xfrm>
            <a:off x="1973699" y="2247424"/>
            <a:ext cx="11965900" cy="315754"/>
          </a:xfrm>
          <a:prstGeom prst="rect">
            <a:avLst/>
          </a:prstGeom>
          <a:noFill/>
          <a:ln/>
        </p:spPr>
        <p:txBody>
          <a:bodyPr wrap="none" lIns="0" tIns="0" rIns="0" bIns="0" rtlCol="0" anchor="t"/>
          <a:lstStyle/>
          <a:p>
            <a:pPr algn="l" indent="0" marL="0">
              <a:lnSpc>
                <a:spcPts val="2450"/>
              </a:lnSpc>
              <a:buNone/>
            </a:pPr>
            <a:r>
              <a:rPr lang="en-US" sz="1550" dirty="0">
                <a:solidFill>
                  <a:srgbClr val="F9EEE7"/>
                </a:solidFill>
                <a:latin typeface="Quattrocento" pitchFamily="34" charset="0"/>
                <a:ea typeface="Quattrocento" pitchFamily="34" charset="-122"/>
                <a:cs typeface="Quattrocento" pitchFamily="34" charset="-120"/>
              </a:rPr>
              <a:t>Culture refers to the ways of life of the members of a society, or any group within a society.</a:t>
            </a:r>
            <a:endParaRPr lang="en-US" sz="1550" dirty="0"/>
          </a:p>
        </p:txBody>
      </p:sp>
      <p:pic>
        <p:nvPicPr>
          <p:cNvPr id="6" name="Image 1" descr="preencoded.png">    </p:cNvPr>
          <p:cNvPicPr>
            <a:picLocks noChangeAspect="1"/>
          </p:cNvPicPr>
          <p:nvPr/>
        </p:nvPicPr>
        <p:blipFill>
          <a:blip r:embed="rId2"/>
          <a:stretch>
            <a:fillRect/>
          </a:stretch>
        </p:blipFill>
        <p:spPr>
          <a:xfrm>
            <a:off x="690801" y="2825948"/>
            <a:ext cx="986909" cy="1184315"/>
          </a:xfrm>
          <a:prstGeom prst="rect">
            <a:avLst/>
          </a:prstGeom>
        </p:spPr>
      </p:pic>
      <p:sp>
        <p:nvSpPr>
          <p:cNvPr id="7" name="Text 3"/>
          <p:cNvSpPr/>
          <p:nvPr/>
        </p:nvSpPr>
        <p:spPr>
          <a:xfrm>
            <a:off x="1973699" y="3023235"/>
            <a:ext cx="2322195" cy="290155"/>
          </a:xfrm>
          <a:prstGeom prst="rect">
            <a:avLst/>
          </a:prstGeom>
          <a:noFill/>
          <a:ln/>
        </p:spPr>
        <p:txBody>
          <a:bodyPr wrap="none" lIns="0" tIns="0" rIns="0" bIns="0" rtlCol="0" anchor="t"/>
          <a:lstStyle/>
          <a:p>
            <a:pPr algn="l" indent="0" marL="0">
              <a:lnSpc>
                <a:spcPts val="2250"/>
              </a:lnSpc>
              <a:buNone/>
            </a:pPr>
            <a:r>
              <a:rPr lang="en-US" sz="1800" dirty="0">
                <a:solidFill>
                  <a:srgbClr val="F9EEE7"/>
                </a:solidFill>
                <a:latin typeface="Quattrocento" pitchFamily="34" charset="0"/>
                <a:ea typeface="Quattrocento" pitchFamily="34" charset="-122"/>
                <a:cs typeface="Quattrocento" pitchFamily="34" charset="-120"/>
              </a:rPr>
              <a:t>Components</a:t>
            </a:r>
            <a:endParaRPr lang="en-US" sz="1800" dirty="0"/>
          </a:p>
        </p:txBody>
      </p:sp>
      <p:sp>
        <p:nvSpPr>
          <p:cNvPr id="8" name="Text 4"/>
          <p:cNvSpPr/>
          <p:nvPr/>
        </p:nvSpPr>
        <p:spPr>
          <a:xfrm>
            <a:off x="1973699" y="3431738"/>
            <a:ext cx="11965900" cy="315754"/>
          </a:xfrm>
          <a:prstGeom prst="rect">
            <a:avLst/>
          </a:prstGeom>
          <a:noFill/>
          <a:ln/>
        </p:spPr>
        <p:txBody>
          <a:bodyPr wrap="none" lIns="0" tIns="0" rIns="0" bIns="0" rtlCol="0" anchor="t"/>
          <a:lstStyle/>
          <a:p>
            <a:pPr algn="l" indent="0" marL="0">
              <a:lnSpc>
                <a:spcPts val="2450"/>
              </a:lnSpc>
              <a:buNone/>
            </a:pPr>
            <a:r>
              <a:rPr lang="en-US" sz="1550" dirty="0">
                <a:solidFill>
                  <a:srgbClr val="F9EEE7"/>
                </a:solidFill>
                <a:latin typeface="Quattrocento" pitchFamily="34" charset="0"/>
                <a:ea typeface="Quattrocento" pitchFamily="34" charset="-122"/>
                <a:cs typeface="Quattrocento" pitchFamily="34" charset="-120"/>
              </a:rPr>
              <a:t>Culture includes behaviors, beliefs, and material objects associated with these behaviors and beliefs.</a:t>
            </a:r>
            <a:endParaRPr lang="en-US" sz="1550" dirty="0"/>
          </a:p>
        </p:txBody>
      </p:sp>
      <p:pic>
        <p:nvPicPr>
          <p:cNvPr id="9" name="Image 2" descr="preencoded.png">    </p:cNvPr>
          <p:cNvPicPr>
            <a:picLocks noChangeAspect="1"/>
          </p:cNvPicPr>
          <p:nvPr/>
        </p:nvPicPr>
        <p:blipFill>
          <a:blip r:embed="rId3"/>
          <a:stretch>
            <a:fillRect/>
          </a:stretch>
        </p:blipFill>
        <p:spPr>
          <a:xfrm>
            <a:off x="690801" y="4010263"/>
            <a:ext cx="986909" cy="1184315"/>
          </a:xfrm>
          <a:prstGeom prst="rect">
            <a:avLst/>
          </a:prstGeom>
        </p:spPr>
      </p:pic>
      <p:sp>
        <p:nvSpPr>
          <p:cNvPr id="10" name="Text 5"/>
          <p:cNvSpPr/>
          <p:nvPr/>
        </p:nvSpPr>
        <p:spPr>
          <a:xfrm>
            <a:off x="1973699" y="4207550"/>
            <a:ext cx="2322195" cy="290155"/>
          </a:xfrm>
          <a:prstGeom prst="rect">
            <a:avLst/>
          </a:prstGeom>
          <a:noFill/>
          <a:ln/>
        </p:spPr>
        <p:txBody>
          <a:bodyPr wrap="none" lIns="0" tIns="0" rIns="0" bIns="0" rtlCol="0" anchor="t"/>
          <a:lstStyle/>
          <a:p>
            <a:pPr algn="l" indent="0" marL="0">
              <a:lnSpc>
                <a:spcPts val="2250"/>
              </a:lnSpc>
              <a:buNone/>
            </a:pPr>
            <a:r>
              <a:rPr lang="en-US" sz="1800" dirty="0">
                <a:solidFill>
                  <a:srgbClr val="F9EEE7"/>
                </a:solidFill>
                <a:latin typeface="Quattrocento" pitchFamily="34" charset="0"/>
                <a:ea typeface="Quattrocento" pitchFamily="34" charset="-122"/>
                <a:cs typeface="Quattrocento" pitchFamily="34" charset="-120"/>
              </a:rPr>
              <a:t>Function</a:t>
            </a:r>
            <a:endParaRPr lang="en-US" sz="1800" dirty="0"/>
          </a:p>
        </p:txBody>
      </p:sp>
      <p:sp>
        <p:nvSpPr>
          <p:cNvPr id="11" name="Text 6"/>
          <p:cNvSpPr/>
          <p:nvPr/>
        </p:nvSpPr>
        <p:spPr>
          <a:xfrm>
            <a:off x="1973699" y="4616053"/>
            <a:ext cx="11965900" cy="315754"/>
          </a:xfrm>
          <a:prstGeom prst="rect">
            <a:avLst/>
          </a:prstGeom>
          <a:noFill/>
          <a:ln/>
        </p:spPr>
        <p:txBody>
          <a:bodyPr wrap="none" lIns="0" tIns="0" rIns="0" bIns="0" rtlCol="0" anchor="t"/>
          <a:lstStyle/>
          <a:p>
            <a:pPr algn="l" indent="0" marL="0">
              <a:lnSpc>
                <a:spcPts val="2450"/>
              </a:lnSpc>
              <a:buNone/>
            </a:pPr>
            <a:r>
              <a:rPr lang="en-US" sz="1550" dirty="0">
                <a:solidFill>
                  <a:srgbClr val="F9EEE7"/>
                </a:solidFill>
                <a:latin typeface="Quattrocento" pitchFamily="34" charset="0"/>
                <a:ea typeface="Quattrocento" pitchFamily="34" charset="-122"/>
                <a:cs typeface="Quattrocento" pitchFamily="34" charset="-120"/>
              </a:rPr>
              <a:t>Culture motivates and structures human thought and action, enabling societies to survive for hundreds or even thousands of years.</a:t>
            </a:r>
            <a:endParaRPr lang="en-US" sz="1550" dirty="0"/>
          </a:p>
        </p:txBody>
      </p:sp>
      <p:pic>
        <p:nvPicPr>
          <p:cNvPr id="12" name="Image 3" descr="preencoded.png">    </p:cNvPr>
          <p:cNvPicPr>
            <a:picLocks noChangeAspect="1"/>
          </p:cNvPicPr>
          <p:nvPr/>
        </p:nvPicPr>
        <p:blipFill>
          <a:blip r:embed="rId4"/>
          <a:stretch>
            <a:fillRect/>
          </a:stretch>
        </p:blipFill>
        <p:spPr>
          <a:xfrm>
            <a:off x="690801" y="5194578"/>
            <a:ext cx="986909" cy="1184315"/>
          </a:xfrm>
          <a:prstGeom prst="rect">
            <a:avLst/>
          </a:prstGeom>
        </p:spPr>
      </p:pic>
      <p:sp>
        <p:nvSpPr>
          <p:cNvPr id="13" name="Text 7"/>
          <p:cNvSpPr/>
          <p:nvPr/>
        </p:nvSpPr>
        <p:spPr>
          <a:xfrm>
            <a:off x="1973699" y="5391864"/>
            <a:ext cx="2322195" cy="290155"/>
          </a:xfrm>
          <a:prstGeom prst="rect">
            <a:avLst/>
          </a:prstGeom>
          <a:noFill/>
          <a:ln/>
        </p:spPr>
        <p:txBody>
          <a:bodyPr wrap="none" lIns="0" tIns="0" rIns="0" bIns="0" rtlCol="0" anchor="t"/>
          <a:lstStyle/>
          <a:p>
            <a:pPr algn="l" indent="0" marL="0">
              <a:lnSpc>
                <a:spcPts val="2250"/>
              </a:lnSpc>
              <a:buNone/>
            </a:pPr>
            <a:r>
              <a:rPr lang="en-US" sz="1800" dirty="0">
                <a:solidFill>
                  <a:srgbClr val="F9EEE7"/>
                </a:solidFill>
                <a:latin typeface="Quattrocento" pitchFamily="34" charset="0"/>
                <a:ea typeface="Quattrocento" pitchFamily="34" charset="-122"/>
                <a:cs typeface="Quattrocento" pitchFamily="34" charset="-120"/>
              </a:rPr>
              <a:t>Variation</a:t>
            </a:r>
            <a:endParaRPr lang="en-US" sz="1800" dirty="0"/>
          </a:p>
        </p:txBody>
      </p:sp>
      <p:sp>
        <p:nvSpPr>
          <p:cNvPr id="14" name="Text 8"/>
          <p:cNvSpPr/>
          <p:nvPr/>
        </p:nvSpPr>
        <p:spPr>
          <a:xfrm>
            <a:off x="1973699" y="5800368"/>
            <a:ext cx="11965900" cy="315754"/>
          </a:xfrm>
          <a:prstGeom prst="rect">
            <a:avLst/>
          </a:prstGeom>
          <a:noFill/>
          <a:ln/>
        </p:spPr>
        <p:txBody>
          <a:bodyPr wrap="none" lIns="0" tIns="0" rIns="0" bIns="0" rtlCol="0" anchor="t"/>
          <a:lstStyle/>
          <a:p>
            <a:pPr algn="l" indent="0" marL="0">
              <a:lnSpc>
                <a:spcPts val="2450"/>
              </a:lnSpc>
              <a:buNone/>
            </a:pPr>
            <a:r>
              <a:rPr lang="en-US" sz="1550" dirty="0">
                <a:solidFill>
                  <a:srgbClr val="F9EEE7"/>
                </a:solidFill>
                <a:latin typeface="Quattrocento" pitchFamily="34" charset="0"/>
                <a:ea typeface="Quattrocento" pitchFamily="34" charset="-122"/>
                <a:cs typeface="Quattrocento" pitchFamily="34" charset="-120"/>
              </a:rPr>
              <a:t>Culture varies across societies, explaining why people in the same physical environment can have such different ways of life.</a:t>
            </a:r>
            <a:endParaRPr lang="en-US" sz="1550" dirty="0"/>
          </a:p>
        </p:txBody>
      </p:sp>
      <p:pic>
        <p:nvPicPr>
          <p:cNvPr id="15" name="Image 4" descr="preencoded.png">    </p:cNvPr>
          <p:cNvPicPr>
            <a:picLocks noChangeAspect="1"/>
          </p:cNvPicPr>
          <p:nvPr/>
        </p:nvPicPr>
        <p:blipFill>
          <a:blip r:embed="rId5"/>
          <a:stretch>
            <a:fillRect/>
          </a:stretch>
        </p:blipFill>
        <p:spPr>
          <a:xfrm>
            <a:off x="690801" y="6378893"/>
            <a:ext cx="986909" cy="1184315"/>
          </a:xfrm>
          <a:prstGeom prst="rect">
            <a:avLst/>
          </a:prstGeom>
        </p:spPr>
      </p:pic>
      <p:sp>
        <p:nvSpPr>
          <p:cNvPr id="16" name="Text 9"/>
          <p:cNvSpPr/>
          <p:nvPr/>
        </p:nvSpPr>
        <p:spPr>
          <a:xfrm>
            <a:off x="1973699" y="6576179"/>
            <a:ext cx="2322195" cy="290155"/>
          </a:xfrm>
          <a:prstGeom prst="rect">
            <a:avLst/>
          </a:prstGeom>
          <a:noFill/>
          <a:ln/>
        </p:spPr>
        <p:txBody>
          <a:bodyPr wrap="none" lIns="0" tIns="0" rIns="0" bIns="0" rtlCol="0" anchor="t"/>
          <a:lstStyle/>
          <a:p>
            <a:pPr algn="l" indent="0" marL="0">
              <a:lnSpc>
                <a:spcPts val="2250"/>
              </a:lnSpc>
              <a:buNone/>
            </a:pPr>
            <a:r>
              <a:rPr lang="en-US" sz="1800" dirty="0">
                <a:solidFill>
                  <a:srgbClr val="F9EEE7"/>
                </a:solidFill>
                <a:latin typeface="Quattrocento" pitchFamily="34" charset="0"/>
                <a:ea typeface="Quattrocento" pitchFamily="34" charset="-122"/>
                <a:cs typeface="Quattrocento" pitchFamily="34" charset="-120"/>
              </a:rPr>
              <a:t>Transmission</a:t>
            </a:r>
            <a:endParaRPr lang="en-US" sz="1800" dirty="0"/>
          </a:p>
        </p:txBody>
      </p:sp>
      <p:sp>
        <p:nvSpPr>
          <p:cNvPr id="17" name="Text 10"/>
          <p:cNvSpPr/>
          <p:nvPr/>
        </p:nvSpPr>
        <p:spPr>
          <a:xfrm>
            <a:off x="1973699" y="6984683"/>
            <a:ext cx="11965900" cy="315754"/>
          </a:xfrm>
          <a:prstGeom prst="rect">
            <a:avLst/>
          </a:prstGeom>
          <a:noFill/>
          <a:ln/>
        </p:spPr>
        <p:txBody>
          <a:bodyPr wrap="none" lIns="0" tIns="0" rIns="0" bIns="0" rtlCol="0" anchor="t"/>
          <a:lstStyle/>
          <a:p>
            <a:pPr algn="l" indent="0" marL="0">
              <a:lnSpc>
                <a:spcPts val="2450"/>
              </a:lnSpc>
              <a:buNone/>
            </a:pPr>
            <a:r>
              <a:rPr lang="en-US" sz="1550" dirty="0">
                <a:solidFill>
                  <a:srgbClr val="F9EEE7"/>
                </a:solidFill>
                <a:latin typeface="Quattrocento" pitchFamily="34" charset="0"/>
                <a:ea typeface="Quattrocento" pitchFamily="34" charset="-122"/>
                <a:cs typeface="Quattrocento" pitchFamily="34" charset="-120"/>
              </a:rPr>
              <a:t>Culture is socially learned and transmitted, including the process of creation and possible use of cultural elements.</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2025-03-20T11:14:37Z</dcterms:created>
  <dcterms:modified xsi:type="dcterms:W3CDTF">2025-03-20T11:14:37Z</dcterms:modified>
</cp:coreProperties>
</file>