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D9B19DE4-0E73-427E-92EB-71ABAD4E476F}" type="datetimeFigureOut">
              <a:rPr lang="fr-FR" smtClean="0"/>
              <a:t>19/11/2017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8FDAF13-0542-4564-95F1-5B853B460920}" type="slidenum">
              <a:rPr lang="fr-FR" smtClean="0"/>
              <a:t>‹N°›</a:t>
            </a:fld>
            <a:endParaRPr lang="fr-FR"/>
          </a:p>
        </p:txBody>
      </p:sp>
    </p:spTree>
    <p:extLst>
      <p:ext uri="{BB962C8B-B14F-4D97-AF65-F5344CB8AC3E}">
        <p14:creationId xmlns:p14="http://schemas.microsoft.com/office/powerpoint/2010/main" val="28638445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9B19DE4-0E73-427E-92EB-71ABAD4E476F}" type="datetimeFigureOut">
              <a:rPr lang="fr-FR" smtClean="0"/>
              <a:t>19/11/2017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8FDAF13-0542-4564-95F1-5B853B460920}" type="slidenum">
              <a:rPr lang="fr-FR" smtClean="0"/>
              <a:t>‹N°›</a:t>
            </a:fld>
            <a:endParaRPr lang="fr-FR"/>
          </a:p>
        </p:txBody>
      </p:sp>
    </p:spTree>
    <p:extLst>
      <p:ext uri="{BB962C8B-B14F-4D97-AF65-F5344CB8AC3E}">
        <p14:creationId xmlns:p14="http://schemas.microsoft.com/office/powerpoint/2010/main" val="12666532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9B19DE4-0E73-427E-92EB-71ABAD4E476F}" type="datetimeFigureOut">
              <a:rPr lang="fr-FR" smtClean="0"/>
              <a:t>19/11/2017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8FDAF13-0542-4564-95F1-5B853B460920}" type="slidenum">
              <a:rPr lang="fr-FR" smtClean="0"/>
              <a:t>‹N°›</a:t>
            </a:fld>
            <a:endParaRPr lang="fr-FR"/>
          </a:p>
        </p:txBody>
      </p:sp>
    </p:spTree>
    <p:extLst>
      <p:ext uri="{BB962C8B-B14F-4D97-AF65-F5344CB8AC3E}">
        <p14:creationId xmlns:p14="http://schemas.microsoft.com/office/powerpoint/2010/main" val="2922675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9B19DE4-0E73-427E-92EB-71ABAD4E476F}" type="datetimeFigureOut">
              <a:rPr lang="fr-FR" smtClean="0"/>
              <a:t>19/11/2017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8FDAF13-0542-4564-95F1-5B853B460920}" type="slidenum">
              <a:rPr lang="fr-FR" smtClean="0"/>
              <a:t>‹N°›</a:t>
            </a:fld>
            <a:endParaRPr lang="fr-FR"/>
          </a:p>
        </p:txBody>
      </p:sp>
    </p:spTree>
    <p:extLst>
      <p:ext uri="{BB962C8B-B14F-4D97-AF65-F5344CB8AC3E}">
        <p14:creationId xmlns:p14="http://schemas.microsoft.com/office/powerpoint/2010/main" val="2715322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D9B19DE4-0E73-427E-92EB-71ABAD4E476F}" type="datetimeFigureOut">
              <a:rPr lang="fr-FR" smtClean="0"/>
              <a:t>19/11/2017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8FDAF13-0542-4564-95F1-5B853B460920}" type="slidenum">
              <a:rPr lang="fr-FR" smtClean="0"/>
              <a:t>‹N°›</a:t>
            </a:fld>
            <a:endParaRPr lang="fr-FR"/>
          </a:p>
        </p:txBody>
      </p:sp>
    </p:spTree>
    <p:extLst>
      <p:ext uri="{BB962C8B-B14F-4D97-AF65-F5344CB8AC3E}">
        <p14:creationId xmlns:p14="http://schemas.microsoft.com/office/powerpoint/2010/main" val="13911217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D9B19DE4-0E73-427E-92EB-71ABAD4E476F}" type="datetimeFigureOut">
              <a:rPr lang="fr-FR" smtClean="0"/>
              <a:t>19/11/2017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8FDAF13-0542-4564-95F1-5B853B460920}" type="slidenum">
              <a:rPr lang="fr-FR" smtClean="0"/>
              <a:t>‹N°›</a:t>
            </a:fld>
            <a:endParaRPr lang="fr-FR"/>
          </a:p>
        </p:txBody>
      </p:sp>
    </p:spTree>
    <p:extLst>
      <p:ext uri="{BB962C8B-B14F-4D97-AF65-F5344CB8AC3E}">
        <p14:creationId xmlns:p14="http://schemas.microsoft.com/office/powerpoint/2010/main" val="20905380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D9B19DE4-0E73-427E-92EB-71ABAD4E476F}" type="datetimeFigureOut">
              <a:rPr lang="fr-FR" smtClean="0"/>
              <a:t>19/11/2017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8FDAF13-0542-4564-95F1-5B853B460920}" type="slidenum">
              <a:rPr lang="fr-FR" smtClean="0"/>
              <a:t>‹N°›</a:t>
            </a:fld>
            <a:endParaRPr lang="fr-FR"/>
          </a:p>
        </p:txBody>
      </p:sp>
    </p:spTree>
    <p:extLst>
      <p:ext uri="{BB962C8B-B14F-4D97-AF65-F5344CB8AC3E}">
        <p14:creationId xmlns:p14="http://schemas.microsoft.com/office/powerpoint/2010/main" val="2568693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D9B19DE4-0E73-427E-92EB-71ABAD4E476F}" type="datetimeFigureOut">
              <a:rPr lang="fr-FR" smtClean="0"/>
              <a:t>19/11/2017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8FDAF13-0542-4564-95F1-5B853B460920}" type="slidenum">
              <a:rPr lang="fr-FR" smtClean="0"/>
              <a:t>‹N°›</a:t>
            </a:fld>
            <a:endParaRPr lang="fr-FR"/>
          </a:p>
        </p:txBody>
      </p:sp>
    </p:spTree>
    <p:extLst>
      <p:ext uri="{BB962C8B-B14F-4D97-AF65-F5344CB8AC3E}">
        <p14:creationId xmlns:p14="http://schemas.microsoft.com/office/powerpoint/2010/main" val="36230495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9B19DE4-0E73-427E-92EB-71ABAD4E476F}" type="datetimeFigureOut">
              <a:rPr lang="fr-FR" smtClean="0"/>
              <a:t>19/11/2017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8FDAF13-0542-4564-95F1-5B853B460920}" type="slidenum">
              <a:rPr lang="fr-FR" smtClean="0"/>
              <a:t>‹N°›</a:t>
            </a:fld>
            <a:endParaRPr lang="fr-FR"/>
          </a:p>
        </p:txBody>
      </p:sp>
    </p:spTree>
    <p:extLst>
      <p:ext uri="{BB962C8B-B14F-4D97-AF65-F5344CB8AC3E}">
        <p14:creationId xmlns:p14="http://schemas.microsoft.com/office/powerpoint/2010/main" val="912959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D9B19DE4-0E73-427E-92EB-71ABAD4E476F}" type="datetimeFigureOut">
              <a:rPr lang="fr-FR" smtClean="0"/>
              <a:t>19/11/2017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8FDAF13-0542-4564-95F1-5B853B460920}" type="slidenum">
              <a:rPr lang="fr-FR" smtClean="0"/>
              <a:t>‹N°›</a:t>
            </a:fld>
            <a:endParaRPr lang="fr-FR"/>
          </a:p>
        </p:txBody>
      </p:sp>
    </p:spTree>
    <p:extLst>
      <p:ext uri="{BB962C8B-B14F-4D97-AF65-F5344CB8AC3E}">
        <p14:creationId xmlns:p14="http://schemas.microsoft.com/office/powerpoint/2010/main" val="2124255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D9B19DE4-0E73-427E-92EB-71ABAD4E476F}" type="datetimeFigureOut">
              <a:rPr lang="fr-FR" smtClean="0"/>
              <a:t>19/11/2017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8FDAF13-0542-4564-95F1-5B853B460920}" type="slidenum">
              <a:rPr lang="fr-FR" smtClean="0"/>
              <a:t>‹N°›</a:t>
            </a:fld>
            <a:endParaRPr lang="fr-FR"/>
          </a:p>
        </p:txBody>
      </p:sp>
    </p:spTree>
    <p:extLst>
      <p:ext uri="{BB962C8B-B14F-4D97-AF65-F5344CB8AC3E}">
        <p14:creationId xmlns:p14="http://schemas.microsoft.com/office/powerpoint/2010/main" val="3795368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B19DE4-0E73-427E-92EB-71ABAD4E476F}" type="datetimeFigureOut">
              <a:rPr lang="fr-FR" smtClean="0"/>
              <a:t>19/11/2017</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FDAF13-0542-4564-95F1-5B853B460920}" type="slidenum">
              <a:rPr lang="fr-FR" smtClean="0"/>
              <a:t>‹N°›</a:t>
            </a:fld>
            <a:endParaRPr lang="fr-FR"/>
          </a:p>
        </p:txBody>
      </p:sp>
    </p:spTree>
    <p:extLst>
      <p:ext uri="{BB962C8B-B14F-4D97-AF65-F5344CB8AC3E}">
        <p14:creationId xmlns:p14="http://schemas.microsoft.com/office/powerpoint/2010/main" val="14153493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ar-DZ" dirty="0" smtClean="0"/>
              <a:t>الفن الاسلامي</a:t>
            </a:r>
            <a:endParaRPr lang="fr-FR" dirty="0"/>
          </a:p>
        </p:txBody>
      </p:sp>
      <p:sp>
        <p:nvSpPr>
          <p:cNvPr id="3" name="Sous-titre 2"/>
          <p:cNvSpPr>
            <a:spLocks noGrp="1"/>
          </p:cNvSpPr>
          <p:nvPr>
            <p:ph type="subTitle" idx="1"/>
          </p:nvPr>
        </p:nvSpPr>
        <p:spPr/>
        <p:txBody>
          <a:bodyPr/>
          <a:lstStyle/>
          <a:p>
            <a:endParaRPr lang="fr-FR"/>
          </a:p>
        </p:txBody>
      </p:sp>
    </p:spTree>
    <p:extLst>
      <p:ext uri="{BB962C8B-B14F-4D97-AF65-F5344CB8AC3E}">
        <p14:creationId xmlns:p14="http://schemas.microsoft.com/office/powerpoint/2010/main" val="40844359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672"/>
            <a:ext cx="8229600" cy="5649491"/>
          </a:xfrm>
        </p:spPr>
        <p:txBody>
          <a:bodyPr>
            <a:normAutofit fontScale="92500" lnSpcReduction="20000"/>
          </a:bodyPr>
          <a:lstStyle/>
          <a:p>
            <a:pPr marL="0" indent="0" algn="just" rtl="1">
              <a:buNone/>
            </a:pPr>
            <a:r>
              <a:rPr lang="ar-SA" dirty="0"/>
              <a:t>الدين ، ومن ثم فقد تطورت العمائر الدينية تطوراً </a:t>
            </a:r>
            <a:r>
              <a:rPr lang="ar-SA" dirty="0" err="1"/>
              <a:t>سريعاً،كان</a:t>
            </a:r>
            <a:r>
              <a:rPr lang="ar-SA" dirty="0"/>
              <a:t> أول عمل قام به الرسول صلى الله عليه وسلم عند هجرته إلى المدينة هو بناء مسجد للمسلمين وكان بنــاؤه بدائياً بسيطاً ،  وجدرانه من اللبن ، سقف جزء منه بسعف النخيل وترك الجزء الأخر مكشوفاً وجعلت عمد المسجد من جذوع النخل وقد نهج المسلمون هذا المنهج في بناء مسجد البصرة سنة 14هـ ومسجد الكوفة سنة 17 هـ ، كما اتبع عمرو بن العاص هذه السنة في بناء مسجده في مدينة الفسطاط سنة 21 هـ وكانت مساحته وقت إنشاءه 50 ذراعاً جداره من اللبن وأعمدته من جذوع النخل وتسوده البساطة وكانت مساجد البصرة والكوفة ومصر خالية من المحاريب المجوفة ومن المنابر والمآذن على غرار مسجد الرسول عليه الصلاة والسلام </a:t>
            </a:r>
            <a:r>
              <a:rPr lang="ar-DZ" dirty="0"/>
              <a:t>ت</a:t>
            </a:r>
            <a:r>
              <a:rPr lang="ar-SA" dirty="0"/>
              <a:t>جدر الإشارة إلى أن تشييد المساجد الضخمة والقصور الشامخة لم يظهر الا بعد انتقال الخلافة الى دمشق سنة 41 هـ ( 661 م ) على يد معاوية مؤسس الدولة الاموية وقد حرص </a:t>
            </a:r>
            <a:r>
              <a:rPr lang="ar-SA" dirty="0" err="1"/>
              <a:t>الخلافاء</a:t>
            </a:r>
            <a:r>
              <a:rPr lang="ar-SA" dirty="0"/>
              <a:t> الراشدين </a:t>
            </a:r>
            <a:endParaRPr lang="fr-FR" dirty="0"/>
          </a:p>
        </p:txBody>
      </p:sp>
    </p:spTree>
    <p:extLst>
      <p:ext uri="{BB962C8B-B14F-4D97-AF65-F5344CB8AC3E}">
        <p14:creationId xmlns:p14="http://schemas.microsoft.com/office/powerpoint/2010/main" val="27278546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60648"/>
            <a:ext cx="8229600" cy="5865515"/>
          </a:xfrm>
        </p:spPr>
        <p:txBody>
          <a:bodyPr>
            <a:normAutofit fontScale="92500" lnSpcReduction="10000"/>
          </a:bodyPr>
          <a:lstStyle/>
          <a:p>
            <a:pPr marL="0" indent="0" algn="just" rtl="1">
              <a:buNone/>
            </a:pPr>
            <a:r>
              <a:rPr lang="ar-SA" dirty="0"/>
              <a:t>كما حرص </a:t>
            </a:r>
            <a:r>
              <a:rPr lang="ar-SA" dirty="0" err="1"/>
              <a:t>النبى</a:t>
            </a:r>
            <a:r>
              <a:rPr lang="ar-SA" dirty="0"/>
              <a:t> عليه السلام على تجنب مظاهر البذخ والترف فلما تسلم معاوية امر الخلافة رأى أن الامر يتطلب تشييد مساجد لا تقل فخامة عن معابد أصحاب الديانات الأخرى ، وان تكون له قصور لا تقل روعة عن قصور بيزنطية ، وعندما رأى </a:t>
            </a:r>
            <a:r>
              <a:rPr lang="ar-SA" dirty="0" err="1"/>
              <a:t>المسامون</a:t>
            </a:r>
            <a:r>
              <a:rPr lang="ar-SA" dirty="0"/>
              <a:t> ان الخليفة </a:t>
            </a:r>
            <a:r>
              <a:rPr lang="ar-SA" dirty="0" err="1"/>
              <a:t>فى</a:t>
            </a:r>
            <a:r>
              <a:rPr lang="ar-SA" dirty="0"/>
              <a:t> دمشق بنى مسجدا ضخما وجعل </a:t>
            </a:r>
            <a:r>
              <a:rPr lang="ar-SA" dirty="0" err="1"/>
              <a:t>فى</a:t>
            </a:r>
            <a:r>
              <a:rPr lang="ar-SA" dirty="0"/>
              <a:t> النقوش وزينه بالرسوم ، راحوا يقلدونه </a:t>
            </a:r>
            <a:r>
              <a:rPr lang="ar-SA" dirty="0" err="1"/>
              <a:t>فى</a:t>
            </a:r>
            <a:r>
              <a:rPr lang="ar-SA" dirty="0"/>
              <a:t> الأمصار والمعروف أن عبد الملك بن مروان حرص على ان يكون مسجد الصخرة أعظم من الكنيسة </a:t>
            </a:r>
            <a:r>
              <a:rPr lang="ar-SA" dirty="0" err="1"/>
              <a:t>التى</a:t>
            </a:r>
            <a:r>
              <a:rPr lang="ar-SA" dirty="0"/>
              <a:t> كانت للنصارى من أجل إبراز الملامح الفنية </a:t>
            </a:r>
            <a:r>
              <a:rPr lang="ar-SA" dirty="0" err="1"/>
              <a:t>فى</a:t>
            </a:r>
            <a:r>
              <a:rPr lang="ar-SA" dirty="0"/>
              <a:t> المسجد فأن المسلمين لم تعوزهم الوسيلة للتعبير عما كان محرما ، إذ أنهم لجأوا الى الطبيعة المجردة فنقلوا منها ما يبدوا جميلا وصورها بدقائق الفسيفساء </a:t>
            </a:r>
            <a:r>
              <a:rPr lang="ar-SA" dirty="0" err="1"/>
              <a:t>التى</a:t>
            </a:r>
            <a:r>
              <a:rPr lang="ar-SA" dirty="0"/>
              <a:t> علقوها </a:t>
            </a:r>
            <a:r>
              <a:rPr lang="ar-SA" dirty="0" err="1"/>
              <a:t>فى</a:t>
            </a:r>
            <a:r>
              <a:rPr lang="ar-SA" dirty="0"/>
              <a:t> قباب المساجد وجدرانها وأعمدتها وقد انفقوا </a:t>
            </a:r>
            <a:r>
              <a:rPr lang="ar-SA" dirty="0" err="1"/>
              <a:t>فى</a:t>
            </a:r>
            <a:r>
              <a:rPr lang="ar-SA" dirty="0"/>
              <a:t> هذا السبيل الجهود الكبيرة والأموال الكثيرة والمتاحف الإسلامية وغير الإسلامية غنية بنماذج من قطع الفسيفساء </a:t>
            </a:r>
            <a:r>
              <a:rPr lang="ar-SA" dirty="0" err="1"/>
              <a:t>التى</a:t>
            </a:r>
            <a:r>
              <a:rPr lang="ar-SA" dirty="0"/>
              <a:t> تعود إلى أيام الأمويين والعباسيين والدول الإسلامية الأخرى</a:t>
            </a:r>
            <a:endParaRPr lang="fr-FR" dirty="0"/>
          </a:p>
        </p:txBody>
      </p:sp>
    </p:spTree>
    <p:extLst>
      <p:ext uri="{BB962C8B-B14F-4D97-AF65-F5344CB8AC3E}">
        <p14:creationId xmlns:p14="http://schemas.microsoft.com/office/powerpoint/2010/main" val="2030361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20688"/>
            <a:ext cx="8229600" cy="5505475"/>
          </a:xfrm>
        </p:spPr>
        <p:txBody>
          <a:bodyPr>
            <a:normAutofit fontScale="85000" lnSpcReduction="20000"/>
          </a:bodyPr>
          <a:lstStyle/>
          <a:p>
            <a:pPr marL="0" indent="0" algn="just" rtl="1">
              <a:buNone/>
            </a:pPr>
            <a:r>
              <a:rPr lang="ar-SA" b="1" dirty="0"/>
              <a:t>تخطيط المسجد:</a:t>
            </a:r>
            <a:endParaRPr lang="fr-FR" dirty="0"/>
          </a:p>
          <a:p>
            <a:pPr marL="0" indent="0" algn="just" rtl="1">
              <a:buNone/>
            </a:pPr>
            <a:r>
              <a:rPr lang="ar-SA" b="1" dirty="0"/>
              <a:t>المعروف ان العناصر الزخرفية استمدت من الفنين </a:t>
            </a:r>
            <a:r>
              <a:rPr lang="ar-SA" b="1" dirty="0" err="1"/>
              <a:t>الساسانى</a:t>
            </a:r>
            <a:r>
              <a:rPr lang="ar-SA" b="1" dirty="0"/>
              <a:t> </a:t>
            </a:r>
            <a:r>
              <a:rPr lang="ar-SA" b="1" dirty="0" err="1"/>
              <a:t>والبيزنطى</a:t>
            </a:r>
            <a:r>
              <a:rPr lang="ar-SA" b="1" dirty="0"/>
              <a:t> ، اذ اقتبس المسلمون منها ما يلائم دينهم وذوقهم فقد استخدمت الأشكال الهندسية المربعة والمثلثة والمستديرة ، كما برزت العناصر البنائية </a:t>
            </a:r>
            <a:r>
              <a:rPr lang="ar-SA" b="1" dirty="0" err="1"/>
              <a:t>فى</a:t>
            </a:r>
            <a:r>
              <a:rPr lang="ar-SA" b="1" dirty="0"/>
              <a:t> السقوف والجدران واتخذ المسلمون من الخطوط العربية أداة لزخرفة المساجد واختاروا القران الكريم والحديث الشرف نصوصا معينة ورقموها </a:t>
            </a:r>
            <a:r>
              <a:rPr lang="ar-SA" b="1" dirty="0" err="1"/>
              <a:t>فى</a:t>
            </a:r>
            <a:r>
              <a:rPr lang="ar-SA" b="1" dirty="0"/>
              <a:t> المساجد منقوشة بحرف بارز أو مجوف ، أو مرسومة </a:t>
            </a:r>
            <a:r>
              <a:rPr lang="ar-SA" b="1" dirty="0" err="1"/>
              <a:t>بالاصبغة</a:t>
            </a:r>
            <a:r>
              <a:rPr lang="ar-SA" b="1" dirty="0"/>
              <a:t> الملونة أو بماء الذهب ، وأثبتوها </a:t>
            </a:r>
            <a:r>
              <a:rPr lang="ar-SA" b="1" dirty="0" err="1"/>
              <a:t>فى</a:t>
            </a:r>
            <a:r>
              <a:rPr lang="ar-SA" b="1" dirty="0"/>
              <a:t> القباب وفوق المحاريب وعلى جوانب الجدران اتخذت المساجد مقومات العمارة الإسلامية وجوهرها فقد كان معظمها حتى القرن الرابع الهجري تحتوي على صحن مكشوف تحيط الأروقة من ثلاث جهات أو من جهتين على أن يكون أكبر </a:t>
            </a:r>
            <a:r>
              <a:rPr lang="ar-SA" b="1" dirty="0" err="1"/>
              <a:t>الإروقة</a:t>
            </a:r>
            <a:r>
              <a:rPr lang="ar-SA" b="1" dirty="0"/>
              <a:t>  هو رواق القبلة لأهميته ، كما احتوى كل مسجد على محراب ومنبر ومئذنة وفي كثير من الأحيان على ميضأة أما تخطيط المسجد ، فكان غالباً مربعاً في العراق وإيران ومستطيلاً في مصر والشام وشمال أفريقيا </a:t>
            </a:r>
            <a:endParaRPr lang="fr-FR" dirty="0"/>
          </a:p>
          <a:p>
            <a:pPr marL="0" indent="0" algn="just" rtl="1">
              <a:buNone/>
            </a:pPr>
            <a:r>
              <a:rPr lang="ar-SA" dirty="0"/>
              <a:t> </a:t>
            </a:r>
            <a:endParaRPr lang="fr-FR" dirty="0"/>
          </a:p>
          <a:p>
            <a:pPr marL="0" indent="0" algn="just" rtl="1">
              <a:buNone/>
            </a:pPr>
            <a:endParaRPr lang="fr-FR" dirty="0"/>
          </a:p>
        </p:txBody>
      </p:sp>
    </p:spTree>
    <p:extLst>
      <p:ext uri="{BB962C8B-B14F-4D97-AF65-F5344CB8AC3E}">
        <p14:creationId xmlns:p14="http://schemas.microsoft.com/office/powerpoint/2010/main" val="19005838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spTree>
    <p:extLst>
      <p:ext uri="{BB962C8B-B14F-4D97-AF65-F5344CB8AC3E}">
        <p14:creationId xmlns:p14="http://schemas.microsoft.com/office/powerpoint/2010/main" val="110981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20688"/>
            <a:ext cx="8229600" cy="5505475"/>
          </a:xfrm>
        </p:spPr>
        <p:txBody>
          <a:bodyPr>
            <a:normAutofit lnSpcReduction="10000"/>
          </a:bodyPr>
          <a:lstStyle/>
          <a:p>
            <a:pPr marL="0" indent="0" algn="just" rtl="1">
              <a:buNone/>
            </a:pPr>
            <a:r>
              <a:rPr lang="ar-SA" dirty="0"/>
              <a:t>اِعُتبِر الفنُّ الإسلامي ُّأوسع ُالفنون ِانتشاراً وأطولها عمراً، إذ امتدت الدولة الإسلامية من الهند وآسيا الوسطى شرقاً إلى الأندلس والمغرب الأقصى غربا ومن إقليم القوقاز وصقلية شمالاً إلى بلاد اليمن </a:t>
            </a:r>
            <a:r>
              <a:rPr lang="ar-SA" dirty="0" err="1"/>
              <a:t>جنوباً،وازدهر</a:t>
            </a:r>
            <a:r>
              <a:rPr lang="ar-SA" dirty="0"/>
              <a:t> الفن الإسلامي في تلك البلاد الواسعة </a:t>
            </a:r>
            <a:r>
              <a:rPr lang="ar-SA" dirty="0" err="1"/>
              <a:t>ألأرجاء</a:t>
            </a:r>
            <a:r>
              <a:rPr lang="ar-SA" dirty="0"/>
              <a:t> حيث ولد هذا في القرن الأول الهجري السابع الميلادي وظَّل ينمو ويترعرع حتى بلغ العنفوان في القرنين السابع والثامن الهجريين الثالث عشر والرابع عشر الميلاديين ثم دب َّإليه الهَرمُ والضُّعفُ منذ القرن الثاني عشر الهجري الثامن عشر </a:t>
            </a:r>
            <a:r>
              <a:rPr lang="ar-SA" dirty="0" err="1"/>
              <a:t>الميلادي.إذْ</a:t>
            </a:r>
            <a:r>
              <a:rPr lang="ar-SA" dirty="0"/>
              <a:t> ارتكز في أول نشأته على العناصر المعمارية و الزخرفة التي تَتفَّقُ وروحانيته  فخرجت في </a:t>
            </a:r>
            <a:r>
              <a:rPr lang="ar-SA" dirty="0" err="1"/>
              <a:t>منزلاته</a:t>
            </a:r>
            <a:r>
              <a:rPr lang="ar-SA" dirty="0"/>
              <a:t> تكاد تشبه بعضُها بعضا في سائر البلاد لإسلاميَّة مع شيء من التباين اليسير الذي تحمله كل بيئة. </a:t>
            </a:r>
            <a:endParaRPr lang="fr-FR" dirty="0"/>
          </a:p>
          <a:p>
            <a:pPr marL="0" indent="0" algn="just" rtl="1">
              <a:buNone/>
            </a:pPr>
            <a:endParaRPr lang="fr-FR" dirty="0"/>
          </a:p>
        </p:txBody>
      </p:sp>
    </p:spTree>
    <p:extLst>
      <p:ext uri="{BB962C8B-B14F-4D97-AF65-F5344CB8AC3E}">
        <p14:creationId xmlns:p14="http://schemas.microsoft.com/office/powerpoint/2010/main" val="1742637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04664"/>
            <a:ext cx="8229600" cy="5721499"/>
          </a:xfrm>
        </p:spPr>
        <p:txBody>
          <a:bodyPr>
            <a:normAutofit fontScale="92500" lnSpcReduction="10000"/>
          </a:bodyPr>
          <a:lstStyle/>
          <a:p>
            <a:pPr marL="0" indent="0" algn="just" rtl="1">
              <a:buNone/>
            </a:pPr>
            <a:r>
              <a:rPr lang="ar-SA" dirty="0"/>
              <a:t>ففي العراق </a:t>
            </a:r>
            <a:r>
              <a:rPr lang="ar-SA" dirty="0" err="1"/>
              <a:t>تاترت</a:t>
            </a:r>
            <a:r>
              <a:rPr lang="ar-SA" dirty="0"/>
              <a:t>  ملوية سمراء بأبراج </a:t>
            </a:r>
            <a:r>
              <a:rPr lang="ar-SA" dirty="0" err="1"/>
              <a:t>الزيقورات</a:t>
            </a:r>
            <a:r>
              <a:rPr lang="ar-SA" dirty="0"/>
              <a:t> السومريَّة والبابليَّة القديمة ، أما في تركيا فقد تأثرت العمارة الدينية بالعمارة البيزنطيَّة حيث فرض المناخ أن يكون بيت الصلاة مسقوفا وقد اقتبس المعماريون الأتراك طريقة التسقيف بالقباب </a:t>
            </a:r>
            <a:r>
              <a:rPr lang="ar-SA" dirty="0" err="1"/>
              <a:t>والقبوات</a:t>
            </a:r>
            <a:r>
              <a:rPr lang="ar-SA" dirty="0"/>
              <a:t> البيزنطية ونجحوا في التغلب على ما واجهوه  من مشاكل على الحين نقل المسجد لأمويُّ في الشَّام عن الفن الرومانيَّ المسيحيَّ لمساتِ تشكيلا تِه المعماريَّة والفنيَّة ، بينما اشتركت العمارة في بلاد المغرب ولأندلس في كثير من صفات تشكيل الفراغ وتصميم الأعمدة والعقود المتراكبة وزخارف الجص المفرغ</a:t>
            </a:r>
            <a:r>
              <a:rPr lang="ar-SA" baseline="30000" dirty="0"/>
              <a:t>..</a:t>
            </a:r>
            <a:endParaRPr lang="fr-FR" dirty="0"/>
          </a:p>
          <a:p>
            <a:pPr marL="0" indent="0" algn="just" rtl="1">
              <a:buNone/>
            </a:pPr>
            <a:r>
              <a:rPr lang="ar-SA" b="1" dirty="0"/>
              <a:t>2-خصائص الفنَّ الإسلاميَّ :</a:t>
            </a:r>
            <a:endParaRPr lang="fr-FR" b="1" dirty="0"/>
          </a:p>
          <a:p>
            <a:pPr marL="0" indent="0" algn="just" rtl="1">
              <a:buNone/>
            </a:pPr>
            <a:r>
              <a:rPr lang="ar-SA" dirty="0"/>
              <a:t>إنَّ كلَّ متأملٍ في الفن الإسلامي يعرف أنه أرسى معايير ذات صبغة مميزة تمثلت في مجموعة من الخصائص من اهمها:</a:t>
            </a:r>
            <a:endParaRPr lang="fr-FR" dirty="0"/>
          </a:p>
        </p:txBody>
      </p:sp>
    </p:spTree>
    <p:extLst>
      <p:ext uri="{BB962C8B-B14F-4D97-AF65-F5344CB8AC3E}">
        <p14:creationId xmlns:p14="http://schemas.microsoft.com/office/powerpoint/2010/main" val="9140153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04664"/>
            <a:ext cx="8229600" cy="5721499"/>
          </a:xfrm>
        </p:spPr>
        <p:txBody>
          <a:bodyPr>
            <a:normAutofit fontScale="85000" lnSpcReduction="20000"/>
          </a:bodyPr>
          <a:lstStyle/>
          <a:p>
            <a:pPr marL="0" indent="0" algn="just" rtl="1">
              <a:buNone/>
            </a:pPr>
            <a:r>
              <a:rPr lang="ar-SA" b="1" i="1" dirty="0"/>
              <a:t>1الوحدة في الفن الاسلامي: </a:t>
            </a:r>
            <a:endParaRPr lang="fr-FR" b="1" i="1" dirty="0"/>
          </a:p>
          <a:p>
            <a:pPr marL="0" indent="0" algn="just" rtl="1">
              <a:buNone/>
            </a:pPr>
            <a:r>
              <a:rPr lang="ar-MA" dirty="0"/>
              <a:t>اِستوحى الفنَّ الإسلاميَّ في نشأته وتطوره روح الإسلام وتعاليمه؛ ونوع الأساليب الفنية في العالم العربي الإسلامي، وعلى الرغم من تنوعها فإنها تَتَّفق جميعها في طابع ينطق بوحدتها من حيث مظهرها وجوهرها.</a:t>
            </a:r>
            <a:endParaRPr lang="fr-FR" dirty="0"/>
          </a:p>
          <a:p>
            <a:pPr marL="0" indent="0" algn="just" rtl="1">
              <a:buNone/>
            </a:pPr>
            <a:r>
              <a:rPr lang="ar-SA" dirty="0"/>
              <a:t>أكبر عامل في وحدة الشعوب الإسلامية عقيدتها الدينية فاِتَّسَاعُ العالم الاسلاميَّ جغرافيا وزمنيا اِنعكس على الفنون  فاكسبها روحا واحدة وأسلوباً عاماً </a:t>
            </a:r>
            <a:r>
              <a:rPr lang="ar-SA" dirty="0" err="1"/>
              <a:t>واحداًيقول</a:t>
            </a:r>
            <a:r>
              <a:rPr lang="ar-SA" b="1" dirty="0"/>
              <a:t> </a:t>
            </a:r>
            <a:r>
              <a:rPr lang="ar-SA" dirty="0"/>
              <a:t>المستشرق</a:t>
            </a:r>
            <a:r>
              <a:rPr lang="en-US" b="1" dirty="0"/>
              <a:t> “ </a:t>
            </a:r>
            <a:r>
              <a:rPr lang="ar-SA" dirty="0"/>
              <a:t>غوستاف</a:t>
            </a:r>
            <a:r>
              <a:rPr lang="ar-SA" b="1" dirty="0"/>
              <a:t> </a:t>
            </a:r>
            <a:r>
              <a:rPr lang="ar-SA" dirty="0" err="1"/>
              <a:t>لوبون</a:t>
            </a:r>
            <a:r>
              <a:rPr lang="en-US" b="1" dirty="0"/>
              <a:t>” </a:t>
            </a:r>
            <a:r>
              <a:rPr lang="ar-SA" dirty="0"/>
              <a:t>في</a:t>
            </a:r>
            <a:r>
              <a:rPr lang="ar-SA" b="1" dirty="0"/>
              <a:t> </a:t>
            </a:r>
            <a:r>
              <a:rPr lang="ar-SA" dirty="0"/>
              <a:t>كتابه</a:t>
            </a:r>
            <a:r>
              <a:rPr lang="en-US" b="1" dirty="0"/>
              <a:t> “ </a:t>
            </a:r>
            <a:r>
              <a:rPr lang="ar-SA" dirty="0"/>
              <a:t>حضارة</a:t>
            </a:r>
            <a:r>
              <a:rPr lang="ar-SA" b="1" dirty="0"/>
              <a:t> </a:t>
            </a:r>
            <a:r>
              <a:rPr lang="ar-SA" dirty="0"/>
              <a:t>العرب</a:t>
            </a:r>
            <a:r>
              <a:rPr lang="en-US" b="1" dirty="0"/>
              <a:t>”: “ </a:t>
            </a:r>
            <a:r>
              <a:rPr lang="ar-SA" dirty="0"/>
              <a:t>إنَّه</a:t>
            </a:r>
            <a:r>
              <a:rPr lang="ar-SA" b="1" dirty="0"/>
              <a:t> </a:t>
            </a:r>
            <a:r>
              <a:rPr lang="ar-SA" dirty="0"/>
              <a:t>يكفي</a:t>
            </a:r>
            <a:r>
              <a:rPr lang="ar-SA" b="1" dirty="0"/>
              <a:t> </a:t>
            </a:r>
            <a:r>
              <a:rPr lang="ar-SA" dirty="0"/>
              <a:t>نظرةً</a:t>
            </a:r>
            <a:r>
              <a:rPr lang="ar-SA" b="1" dirty="0"/>
              <a:t> </a:t>
            </a:r>
            <a:r>
              <a:rPr lang="ar-SA" dirty="0"/>
              <a:t>على</a:t>
            </a:r>
            <a:r>
              <a:rPr lang="ar-SA" b="1" dirty="0"/>
              <a:t> </a:t>
            </a:r>
            <a:r>
              <a:rPr lang="ar-SA" dirty="0"/>
              <a:t>أثرٍ</a:t>
            </a:r>
            <a:r>
              <a:rPr lang="ar-SA" b="1" dirty="0"/>
              <a:t> </a:t>
            </a:r>
            <a:r>
              <a:rPr lang="ar-SA" dirty="0"/>
              <a:t>يعود</a:t>
            </a:r>
            <a:r>
              <a:rPr lang="ar-SA" b="1" dirty="0"/>
              <a:t> </a:t>
            </a:r>
            <a:r>
              <a:rPr lang="ar-SA" dirty="0"/>
              <a:t>إلى</a:t>
            </a:r>
            <a:r>
              <a:rPr lang="ar-SA" b="1" dirty="0"/>
              <a:t> </a:t>
            </a:r>
            <a:r>
              <a:rPr lang="ar-SA" dirty="0"/>
              <a:t>الحضارة</a:t>
            </a:r>
            <a:r>
              <a:rPr lang="ar-SA" b="1" dirty="0"/>
              <a:t> </a:t>
            </a:r>
            <a:r>
              <a:rPr lang="ar-SA" dirty="0"/>
              <a:t>العربية كقصر محبرة</a:t>
            </a:r>
            <a:r>
              <a:rPr lang="ar-SA" b="1" dirty="0"/>
              <a:t> </a:t>
            </a:r>
            <a:r>
              <a:rPr lang="ar-SA" dirty="0"/>
              <a:t>أو</a:t>
            </a:r>
            <a:r>
              <a:rPr lang="ar-SA" b="1" dirty="0"/>
              <a:t> </a:t>
            </a:r>
            <a:r>
              <a:rPr lang="ar-SA" dirty="0"/>
              <a:t>خنجر</a:t>
            </a:r>
            <a:r>
              <a:rPr lang="ar-SA" b="1" dirty="0"/>
              <a:t> </a:t>
            </a:r>
            <a:r>
              <a:rPr lang="ar-SA" dirty="0"/>
              <a:t>أو</a:t>
            </a:r>
            <a:r>
              <a:rPr lang="ar-SA" b="1" dirty="0"/>
              <a:t> </a:t>
            </a:r>
            <a:r>
              <a:rPr lang="ar-SA" dirty="0"/>
              <a:t>مغلف</a:t>
            </a:r>
            <a:r>
              <a:rPr lang="ar-SA" b="1" dirty="0"/>
              <a:t> </a:t>
            </a:r>
            <a:r>
              <a:rPr lang="ar-SA" dirty="0"/>
              <a:t>قرآن</a:t>
            </a:r>
            <a:r>
              <a:rPr lang="ar-SA" b="1" dirty="0"/>
              <a:t> </a:t>
            </a:r>
            <a:r>
              <a:rPr lang="ar-SA" dirty="0"/>
              <a:t>لكي</a:t>
            </a:r>
            <a:r>
              <a:rPr lang="ar-SA" b="1" dirty="0"/>
              <a:t> </a:t>
            </a:r>
            <a:r>
              <a:rPr lang="ar-SA" dirty="0"/>
              <a:t>تتأكد</a:t>
            </a:r>
            <a:r>
              <a:rPr lang="ar-SA" b="1" dirty="0"/>
              <a:t> </a:t>
            </a:r>
            <a:r>
              <a:rPr lang="ar-SA" dirty="0"/>
              <a:t>من</a:t>
            </a:r>
            <a:r>
              <a:rPr lang="ar-SA" b="1" dirty="0"/>
              <a:t> </a:t>
            </a:r>
            <a:r>
              <a:rPr lang="ar-SA" dirty="0"/>
              <a:t>أن</a:t>
            </a:r>
            <a:r>
              <a:rPr lang="ar-SA" b="1" dirty="0"/>
              <a:t> </a:t>
            </a:r>
            <a:r>
              <a:rPr lang="ar-SA" dirty="0"/>
              <a:t>هذه</a:t>
            </a:r>
            <a:r>
              <a:rPr lang="ar-SA" b="1" dirty="0"/>
              <a:t> </a:t>
            </a:r>
            <a:r>
              <a:rPr lang="ar-SA" dirty="0"/>
              <a:t>الأشغال</a:t>
            </a:r>
            <a:r>
              <a:rPr lang="ar-SA" b="1" dirty="0"/>
              <a:t> </a:t>
            </a:r>
            <a:r>
              <a:rPr lang="ar-SA" dirty="0"/>
              <a:t>الفنية</a:t>
            </a:r>
            <a:r>
              <a:rPr lang="ar-SA" b="1" dirty="0"/>
              <a:t> </a:t>
            </a:r>
            <a:r>
              <a:rPr lang="ar-SA" dirty="0"/>
              <a:t>تحمل</a:t>
            </a:r>
            <a:r>
              <a:rPr lang="ar-SA" b="1" dirty="0"/>
              <a:t> </a:t>
            </a:r>
            <a:r>
              <a:rPr lang="ar-SA" dirty="0"/>
              <a:t>طابعا</a:t>
            </a:r>
            <a:r>
              <a:rPr lang="ar-SA" b="1" dirty="0"/>
              <a:t> </a:t>
            </a:r>
            <a:r>
              <a:rPr lang="ar-SA" dirty="0"/>
              <a:t>موحدا،</a:t>
            </a:r>
            <a:r>
              <a:rPr lang="ar-SA" b="1" dirty="0"/>
              <a:t> </a:t>
            </a:r>
            <a:r>
              <a:rPr lang="ar-SA" dirty="0"/>
              <a:t>و</a:t>
            </a:r>
            <a:r>
              <a:rPr lang="ar-SA" b="1" dirty="0"/>
              <a:t> </a:t>
            </a:r>
            <a:r>
              <a:rPr lang="ar-SA" dirty="0"/>
              <a:t>إنَّه</a:t>
            </a:r>
            <a:r>
              <a:rPr lang="ar-SA" b="1" dirty="0"/>
              <a:t> </a:t>
            </a:r>
            <a:r>
              <a:rPr lang="ar-SA" dirty="0"/>
              <a:t>ليس</a:t>
            </a:r>
            <a:r>
              <a:rPr lang="ar-SA" b="1" dirty="0"/>
              <a:t> </a:t>
            </a:r>
            <a:r>
              <a:rPr lang="ar-SA" dirty="0"/>
              <a:t>من</a:t>
            </a:r>
            <a:r>
              <a:rPr lang="ar-SA" b="1" dirty="0"/>
              <a:t> </a:t>
            </a:r>
            <a:r>
              <a:rPr lang="ar-SA" dirty="0"/>
              <a:t>شك</a:t>
            </a:r>
            <a:r>
              <a:rPr lang="en-US" b="1" dirty="0"/>
              <a:t>  </a:t>
            </a:r>
            <a:r>
              <a:rPr lang="ar-SA" dirty="0"/>
              <a:t>يمكن</a:t>
            </a:r>
            <a:r>
              <a:rPr lang="ar-SA" b="1" dirty="0"/>
              <a:t> </a:t>
            </a:r>
            <a:r>
              <a:rPr lang="ar-SA" dirty="0"/>
              <a:t>ان</a:t>
            </a:r>
            <a:r>
              <a:rPr lang="ar-SA" b="1" dirty="0"/>
              <a:t> </a:t>
            </a:r>
            <a:r>
              <a:rPr lang="ar-SA" dirty="0"/>
              <a:t>يقع</a:t>
            </a:r>
            <a:r>
              <a:rPr lang="ar-SA" b="1" dirty="0"/>
              <a:t> </a:t>
            </a:r>
            <a:r>
              <a:rPr lang="ar-SA" dirty="0"/>
              <a:t>في</a:t>
            </a:r>
            <a:r>
              <a:rPr lang="ar-SA" b="1" dirty="0"/>
              <a:t> </a:t>
            </a:r>
            <a:r>
              <a:rPr lang="ar-SA" dirty="0"/>
              <a:t>أصالتها</a:t>
            </a:r>
            <a:r>
              <a:rPr lang="en-US" b="1" dirty="0"/>
              <a:t>. </a:t>
            </a:r>
            <a:r>
              <a:rPr lang="ar-SA" dirty="0"/>
              <a:t>ليس</a:t>
            </a:r>
            <a:r>
              <a:rPr lang="ar-SA" b="1" dirty="0"/>
              <a:t> </a:t>
            </a:r>
            <a:r>
              <a:rPr lang="ar-SA" dirty="0"/>
              <a:t>من</a:t>
            </a:r>
            <a:r>
              <a:rPr lang="ar-SA" b="1" dirty="0"/>
              <a:t> </a:t>
            </a:r>
            <a:r>
              <a:rPr lang="ar-SA" dirty="0"/>
              <a:t>علاقة</a:t>
            </a:r>
            <a:r>
              <a:rPr lang="ar-SA" b="1" dirty="0"/>
              <a:t> </a:t>
            </a:r>
            <a:r>
              <a:rPr lang="ar-SA" dirty="0"/>
              <a:t>واضحة</a:t>
            </a:r>
            <a:r>
              <a:rPr lang="ar-SA" b="1" dirty="0"/>
              <a:t> </a:t>
            </a:r>
            <a:r>
              <a:rPr lang="ar-SA" dirty="0"/>
              <a:t>مع</a:t>
            </a:r>
            <a:r>
              <a:rPr lang="ar-SA" b="1" dirty="0"/>
              <a:t> </a:t>
            </a:r>
            <a:r>
              <a:rPr lang="ar-SA" dirty="0"/>
              <a:t>أيَّ</a:t>
            </a:r>
            <a:r>
              <a:rPr lang="ar-SA" b="1" dirty="0"/>
              <a:t> </a:t>
            </a:r>
            <a:r>
              <a:rPr lang="ar-SA" dirty="0"/>
              <a:t>فنِّ</a:t>
            </a:r>
            <a:r>
              <a:rPr lang="ar-SA" b="1" dirty="0"/>
              <a:t> </a:t>
            </a:r>
            <a:r>
              <a:rPr lang="ar-SA" dirty="0"/>
              <a:t>أخر</a:t>
            </a:r>
            <a:r>
              <a:rPr lang="ar-SA" b="1" dirty="0"/>
              <a:t> </a:t>
            </a:r>
            <a:r>
              <a:rPr lang="ar-SA" dirty="0"/>
              <a:t>إن</a:t>
            </a:r>
            <a:r>
              <a:rPr lang="ar-SA" b="1" dirty="0"/>
              <a:t> </a:t>
            </a:r>
            <a:r>
              <a:rPr lang="ar-SA" dirty="0"/>
              <a:t>أصالة</a:t>
            </a:r>
            <a:r>
              <a:rPr lang="ar-SA" b="1" dirty="0"/>
              <a:t> </a:t>
            </a:r>
            <a:r>
              <a:rPr lang="ar-SA" dirty="0"/>
              <a:t>الفن</a:t>
            </a:r>
            <a:r>
              <a:rPr lang="ar-SA" b="1" dirty="0"/>
              <a:t> </a:t>
            </a:r>
            <a:r>
              <a:rPr lang="ar-SA" dirty="0"/>
              <a:t>العربي</a:t>
            </a:r>
            <a:r>
              <a:rPr lang="ar-SA" b="1" dirty="0"/>
              <a:t> </a:t>
            </a:r>
            <a:r>
              <a:rPr lang="ar-SA" dirty="0"/>
              <a:t>واضحة</a:t>
            </a:r>
            <a:r>
              <a:rPr lang="ar-SA" b="1" dirty="0"/>
              <a:t> </a:t>
            </a:r>
            <a:r>
              <a:rPr lang="ar-SA" dirty="0" err="1"/>
              <a:t>تماما</a:t>
            </a:r>
            <a:r>
              <a:rPr lang="ar-SA" baseline="30000" dirty="0" err="1"/>
              <a:t>،</a:t>
            </a:r>
            <a:r>
              <a:rPr lang="ar-SA" dirty="0" err="1"/>
              <a:t>ان</a:t>
            </a:r>
            <a:r>
              <a:rPr lang="ar-SA" dirty="0"/>
              <a:t> السمات المشتركة او الوحدة في </a:t>
            </a:r>
            <a:r>
              <a:rPr lang="ar-SA" dirty="0" smtClean="0"/>
              <a:t>الفن</a:t>
            </a:r>
            <a:endParaRPr lang="fr-FR" dirty="0"/>
          </a:p>
          <a:p>
            <a:pPr marL="0" indent="0" algn="just" rtl="1">
              <a:buNone/>
            </a:pPr>
            <a:r>
              <a:rPr lang="ar-SA" dirty="0"/>
              <a:t>الاسلامي هي في واقع الامر الترجمة الخطية و الشكلية و اللونية من خلال صيغ و اساليب متنوعة على مواد متباينة لمبدأ التوحيد وجوهره في الاسلام</a:t>
            </a:r>
            <a:r>
              <a:rPr lang="fr-FR" dirty="0" smtClean="0">
                <a:effectLst/>
              </a:rPr>
              <a:t> </a:t>
            </a:r>
            <a:r>
              <a:rPr lang="ar-SA" dirty="0"/>
              <a:t> </a:t>
            </a:r>
            <a:endParaRPr lang="fr-FR" dirty="0"/>
          </a:p>
          <a:p>
            <a:pPr marL="0" indent="0" algn="just" rtl="1">
              <a:buNone/>
            </a:pPr>
            <a:r>
              <a:rPr lang="fr-FR" dirty="0"/>
              <a:t> </a:t>
            </a:r>
          </a:p>
          <a:p>
            <a:pPr marL="0" indent="0" algn="just" rtl="1">
              <a:buNone/>
            </a:pPr>
            <a:endParaRPr lang="fr-FR" dirty="0"/>
          </a:p>
        </p:txBody>
      </p:sp>
    </p:spTree>
    <p:extLst>
      <p:ext uri="{BB962C8B-B14F-4D97-AF65-F5344CB8AC3E}">
        <p14:creationId xmlns:p14="http://schemas.microsoft.com/office/powerpoint/2010/main" val="534242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672"/>
            <a:ext cx="8229600" cy="5649491"/>
          </a:xfrm>
        </p:spPr>
        <p:txBody>
          <a:bodyPr>
            <a:normAutofit fontScale="92500" lnSpcReduction="10000"/>
          </a:bodyPr>
          <a:lstStyle/>
          <a:p>
            <a:pPr marL="0" indent="0" algn="just" rtl="1">
              <a:buNone/>
            </a:pPr>
            <a:r>
              <a:rPr lang="ar-SA" b="1" i="1" dirty="0"/>
              <a:t>2ألوظيفة في الفنَّ الاسلاميَّ: </a:t>
            </a:r>
            <a:endParaRPr lang="fr-FR" b="1" i="1" dirty="0"/>
          </a:p>
          <a:p>
            <a:pPr marL="0" indent="0" algn="just" rtl="1">
              <a:buNone/>
            </a:pPr>
            <a:r>
              <a:rPr lang="ar-SA" dirty="0"/>
              <a:t>جمع الفن الإسلامي بين الصناعة والجمال أو بين الوظيفة التي تؤديها وبين الزخارف التي تطبعها كما أن َّالإنسان بحاجة إلى أدوات وتحف مختلفة يستخدمها في حياته اليومية من الأطباق والملابس والأخشاب وغيرها كما أن هذه الوسائل هي أدوات استهلاك تحمل في ذاتها معان جمالية من خلال أشكالها ومن ضمن ما تحتويه من زخارفَ متنوعةٍ وألوانٍ متناسقةٍ وعناصرٍ متناغمةٍ وبالتالي تلتقي الوظيفة والجمال الفنيُّ.</a:t>
            </a:r>
            <a:endParaRPr lang="fr-FR" dirty="0"/>
          </a:p>
          <a:p>
            <a:pPr marL="0" indent="0" algn="just" rtl="1">
              <a:buNone/>
            </a:pPr>
            <a:r>
              <a:rPr lang="ar-SA" dirty="0"/>
              <a:t>إنَّ المنفعة َالمباشرة من النتاج الفنيَّ لا تتعارضُ مع الوظيفة الباطنية الأكثر سُموًّا ومن هنا فإِنَّ المسجد والمسكن أو المدفن أو القلعة في الإسلام لا يعني نموذجا معماريا بقدر ما يعني وظيفة يؤدَّيها ذلك المبنى كالصلاة وإقامة الدفن والدفاع  وهو نفس ما يقال عن الأدوات التي نستعملها في المنزل</a:t>
            </a:r>
            <a:r>
              <a:rPr lang="en-US" dirty="0"/>
              <a:t>.</a:t>
            </a:r>
            <a:endParaRPr lang="fr-FR" dirty="0"/>
          </a:p>
          <a:p>
            <a:pPr marL="0" indent="0" algn="just">
              <a:buNone/>
            </a:pPr>
            <a:endParaRPr lang="fr-FR" dirty="0"/>
          </a:p>
        </p:txBody>
      </p:sp>
    </p:spTree>
    <p:extLst>
      <p:ext uri="{BB962C8B-B14F-4D97-AF65-F5344CB8AC3E}">
        <p14:creationId xmlns:p14="http://schemas.microsoft.com/office/powerpoint/2010/main" val="16890346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2656"/>
            <a:ext cx="8229600" cy="5793507"/>
          </a:xfrm>
        </p:spPr>
        <p:txBody>
          <a:bodyPr>
            <a:normAutofit fontScale="85000" lnSpcReduction="20000"/>
          </a:bodyPr>
          <a:lstStyle/>
          <a:p>
            <a:pPr marL="0" indent="0" algn="just" rtl="1">
              <a:buNone/>
            </a:pPr>
            <a:r>
              <a:rPr lang="ar-SA" b="1" dirty="0"/>
              <a:t>3التنوع في الفن الاسلامي</a:t>
            </a:r>
            <a:r>
              <a:rPr lang="ar-SA" b="1" i="1" dirty="0"/>
              <a:t>:</a:t>
            </a:r>
            <a:endParaRPr lang="fr-FR" b="1" i="1" dirty="0"/>
          </a:p>
          <a:p>
            <a:pPr marL="0" indent="0" algn="just" rtl="1">
              <a:buNone/>
            </a:pPr>
            <a:r>
              <a:rPr lang="ar-SA" dirty="0"/>
              <a:t>نجد في الفن الإسلامي الكثير من التَّنوع ودلك لأنَّ الفنان المسلم اِستفاد من الطبيعة في إنتاج هذه العناصر الزخرفيَّة وخاصَّةً العناصر النباتيَّة كما اِستخدم انواعاً مختلفةً من العناصر الزخرفية الهندسية  و النباتية و الكتابية و الآدمية و الحيوانية و دمجها في لوحات فنية اِستطاعت أن تحافظ على ترابطها ووحدتها الفنية بالرغم من تنوُّع عناصرها ،مثلا شبابيك القلل الفخارية على الرَّغم من أنها من الصناعات الشَّعبية الزهيدة الثمن ، وبالرغم من أنَّها خير ظاهرة للعيان إلاَّ أنّ الفنان المسلم قد حرص على زخرفتها حرصا ينتزع الإعجاب من كلّ من يراها كما تفننَّ في زخارفها النباتيَّة ، الهندسيَّة ، الكتابيةَّ ، الأدميَّة  والحيوانيَّة . </a:t>
            </a:r>
            <a:endParaRPr lang="fr-FR" dirty="0"/>
          </a:p>
          <a:p>
            <a:pPr marL="0" indent="0" algn="just" rtl="1">
              <a:buNone/>
            </a:pPr>
            <a:r>
              <a:rPr lang="ar-SA" b="1" dirty="0"/>
              <a:t>2-4التجريد في الفنَّ الاسلامي</a:t>
            </a:r>
            <a:r>
              <a:rPr lang="ar-EG" b="1" dirty="0"/>
              <a:t>:</a:t>
            </a:r>
            <a:r>
              <a:rPr lang="ar-EG" b="1" dirty="0" err="1"/>
              <a:t>َّ</a:t>
            </a:r>
            <a:endParaRPr lang="fr-FR" b="1" dirty="0"/>
          </a:p>
          <a:p>
            <a:pPr marL="0" indent="0" algn="just" rtl="1">
              <a:buNone/>
            </a:pPr>
            <a:r>
              <a:rPr lang="ar-SA" dirty="0"/>
              <a:t>من أبرز صفات الفن الإسلامي القيمة الجوهرية الكامنة المتمثلة في تجريد ، ولا شكَّ أنَّ هذا الاتجاه مَرَدُّه ُإلى التَّصور الإسلاميَّ </a:t>
            </a:r>
            <a:r>
              <a:rPr lang="ar-EG" dirty="0"/>
              <a:t>لله وللإنسان وللعالم</a:t>
            </a:r>
            <a:r>
              <a:rPr lang="ar-SA" dirty="0"/>
              <a:t>، ومن أجل ذلك لم تكن وظيفة هذا الفن نقل المرئي بل إظهار ما هو غير مرئيٍّ </a:t>
            </a:r>
            <a:endParaRPr lang="fr-FR" dirty="0"/>
          </a:p>
        </p:txBody>
      </p:sp>
    </p:spTree>
    <p:extLst>
      <p:ext uri="{BB962C8B-B14F-4D97-AF65-F5344CB8AC3E}">
        <p14:creationId xmlns:p14="http://schemas.microsoft.com/office/powerpoint/2010/main" val="4294914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48680"/>
            <a:ext cx="8229600" cy="5577483"/>
          </a:xfrm>
        </p:spPr>
        <p:txBody>
          <a:bodyPr>
            <a:normAutofit fontScale="85000" lnSpcReduction="20000"/>
          </a:bodyPr>
          <a:lstStyle/>
          <a:p>
            <a:pPr marL="0" indent="0" algn="just" rtl="1">
              <a:buNone/>
            </a:pPr>
            <a:r>
              <a:rPr lang="ar-SA" dirty="0"/>
              <a:t>ومحاولة الإحساس بالقوانين الرياضيَّة التي تحكم هذا </a:t>
            </a:r>
            <a:r>
              <a:rPr lang="ar-SA" dirty="0" err="1"/>
              <a:t>الوجود.و</a:t>
            </a:r>
            <a:r>
              <a:rPr lang="ar-SA" dirty="0"/>
              <a:t> المسألة هنا لا تعني نقصا في المهارات بل أنهَّا تمثل نوعا من التَّحرر من تقليد الطبيعة إِذْ ترتب عليه تحويل العمل الفنيَّ إلى المجال الأوسع في حيز اللاَّنهائي و الأزلي  </a:t>
            </a:r>
            <a:endParaRPr lang="fr-FR" dirty="0"/>
          </a:p>
          <a:p>
            <a:pPr marL="0" indent="0" algn="just" rtl="1">
              <a:buNone/>
            </a:pPr>
            <a:r>
              <a:rPr lang="ar-SA" b="1" i="1" dirty="0"/>
              <a:t>2-5الحركة</a:t>
            </a:r>
            <a:r>
              <a:rPr lang="en-US" b="1" i="1" dirty="0"/>
              <a:t>: </a:t>
            </a:r>
            <a:endParaRPr lang="fr-FR" b="1" i="1" dirty="0"/>
          </a:p>
          <a:p>
            <a:pPr marL="0" indent="0" algn="just" rtl="1">
              <a:buNone/>
            </a:pPr>
            <a:r>
              <a:rPr lang="ar-SA" dirty="0"/>
              <a:t>لقد اِعتمد الفنُّ الإسلاميُّ على مفهوم الحركة مستندا إلى خواص المشهد </a:t>
            </a:r>
            <a:r>
              <a:rPr lang="ar-SA" dirty="0" err="1"/>
              <a:t>ألقراني</a:t>
            </a:r>
            <a:r>
              <a:rPr lang="ar-SA" dirty="0"/>
              <a:t> الذي أشار إلى هذا المفهوم و ما يحمله من دلالات</a:t>
            </a:r>
            <a:r>
              <a:rPr lang="en-US" dirty="0"/>
              <a:t>.</a:t>
            </a:r>
            <a:r>
              <a:rPr lang="ar-SA" dirty="0"/>
              <a:t>و تظهر الحركة في عدَّة فنون كالخط مثلا، فهذه الفنون تلزم عين المشاهد بالحركة أو الحركة و التوقف ثم الحركة ، فالمشاهد يجول من الوحدة أو الشَّكل إلى شكل أخر و أخر في جميع الاِتجاهات حتى يرى الرسم كلَّه من أقصاه إلى أقصاه و الشَّكل أو الوحدة يعتبر في الحقيقة مستقلا و قائما بذاته</a:t>
            </a:r>
            <a:r>
              <a:rPr lang="en-US" dirty="0"/>
              <a:t>... </a:t>
            </a:r>
            <a:r>
              <a:rPr lang="ar-SA" dirty="0"/>
              <a:t>، و في هذا تكمن إيقاعاتها ألفنية و بقدر ما تصبح الوحدات متداخلة بشكل كثيف ووثيق يجد المشاهد</a:t>
            </a:r>
            <a:r>
              <a:rPr lang="en-US" dirty="0"/>
              <a:t>-</a:t>
            </a:r>
            <a:r>
              <a:rPr lang="ar-SA" dirty="0"/>
              <a:t>نفسه مجبر على الحركة و التوقف معا، و بقدر </a:t>
            </a:r>
            <a:r>
              <a:rPr lang="ar-SA" dirty="0" err="1"/>
              <a:t>ماتتعوق</a:t>
            </a:r>
            <a:r>
              <a:rPr lang="ar-SA" dirty="0"/>
              <a:t> الحركة بالخطوط الدائرية و ألمنكسرة تصبح الحاجة ماسة إلى بذل الجهد أكثر لمتابعة القطعة الفنية.</a:t>
            </a:r>
            <a:endParaRPr lang="fr-FR" dirty="0"/>
          </a:p>
          <a:p>
            <a:pPr marL="0" indent="0" algn="just">
              <a:buNone/>
            </a:pPr>
            <a:endParaRPr lang="fr-FR" dirty="0"/>
          </a:p>
        </p:txBody>
      </p:sp>
    </p:spTree>
    <p:extLst>
      <p:ext uri="{BB962C8B-B14F-4D97-AF65-F5344CB8AC3E}">
        <p14:creationId xmlns:p14="http://schemas.microsoft.com/office/powerpoint/2010/main" val="32941241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672"/>
            <a:ext cx="8229600" cy="5649491"/>
          </a:xfrm>
        </p:spPr>
        <p:txBody>
          <a:bodyPr>
            <a:normAutofit fontScale="85000" lnSpcReduction="20000"/>
          </a:bodyPr>
          <a:lstStyle/>
          <a:p>
            <a:pPr marL="0" indent="0" algn="just" rtl="1">
              <a:buNone/>
            </a:pPr>
            <a:r>
              <a:rPr lang="ar-SA" b="1" dirty="0"/>
              <a:t>6كراهية تصوير الكائنات الحية</a:t>
            </a:r>
            <a:r>
              <a:rPr lang="ar-EG" b="1" i="1" dirty="0"/>
              <a:t>:</a:t>
            </a:r>
            <a:endParaRPr lang="fr-FR" b="1" i="1" dirty="0"/>
          </a:p>
          <a:p>
            <a:pPr marL="0" indent="0" algn="just" rtl="1">
              <a:buNone/>
            </a:pPr>
            <a:r>
              <a:rPr lang="ar-SA" dirty="0"/>
              <a:t>شاع رسم وتصوير الكائنات الحيَّة في المنطقة العربية قبل الإسلام ولكنَّه لم يهتم قط بالمحاكاة الحركية لهذه الكائنات، كما نرى في الفنَّ الإغريقي والفنون التي سارت على نهجه، وبالرغم من أنَّ القرآن الكريم لم يَرِدْ فيه نصٌ صريح يمنع ممارسة تصوير الكائنات الحية إلاَّ أن البعض يجدون أنَّ رسمَها غيرُ جائزٍ،</a:t>
            </a:r>
            <a:r>
              <a:rPr lang="ar-DZ" dirty="0"/>
              <a:t>اذ لم ينصرف المسلمون في العصور الوسطى عن تصوير الكائنات الحيةَّ انصرافا تامًّا ويشهد تاريخ الفنون الاسلاميَّة بازدهار فن التصوير في كثير من الأقاليم التي كانت لها تقاليد فنية قديمة في النحت و التصوير مثل إيران ولعلَّ أوَل مظهر هدا التأثير أنّ الفنون الإسلامية لم تظهر فيها عبقرية الَّنحات</a:t>
            </a:r>
            <a:r>
              <a:rPr lang="ar-SA" dirty="0"/>
              <a:t>.</a:t>
            </a:r>
            <a:endParaRPr lang="fr-FR" dirty="0"/>
          </a:p>
          <a:p>
            <a:pPr marL="0" indent="0" algn="just" rtl="1">
              <a:buNone/>
            </a:pPr>
            <a:r>
              <a:rPr lang="ar-SA" dirty="0"/>
              <a:t>أحيا الاسلام الوانا من الفنون ،ازدهرت في حضارته وتميزت بها عن الحضارات الاخرى مثل فن الزخرفة.</a:t>
            </a:r>
            <a:endParaRPr lang="fr-FR" dirty="0"/>
          </a:p>
          <a:p>
            <a:pPr marL="0" indent="0" algn="just">
              <a:buNone/>
            </a:pPr>
            <a:r>
              <a:rPr lang="ar-DZ" dirty="0"/>
              <a:t>اِختلفت الأسس المكوَّنة لجمالية الفن لزخرفيُّ لإسلامي وتباينت عناصره وتعدّدت قواعده وقوانينه وتقنياته وطرق التعبير عنه ، ولكنَّها تضامنت فيما بينها وتكاملت في تشكيل العمل الفني أو الموضوع الزخرفي بحيث طبعته </a:t>
            </a:r>
            <a:endParaRPr lang="fr-FR" dirty="0"/>
          </a:p>
        </p:txBody>
      </p:sp>
    </p:spTree>
    <p:extLst>
      <p:ext uri="{BB962C8B-B14F-4D97-AF65-F5344CB8AC3E}">
        <p14:creationId xmlns:p14="http://schemas.microsoft.com/office/powerpoint/2010/main" val="3834984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20688"/>
            <a:ext cx="8229600" cy="5505475"/>
          </a:xfrm>
        </p:spPr>
        <p:txBody>
          <a:bodyPr>
            <a:normAutofit fontScale="77500" lnSpcReduction="20000"/>
          </a:bodyPr>
          <a:lstStyle/>
          <a:p>
            <a:pPr marL="0" indent="0" algn="just" rtl="1">
              <a:buNone/>
            </a:pPr>
            <a:r>
              <a:rPr lang="ar-DZ" dirty="0"/>
              <a:t>بطابع الوحدة وصبغته بروح جمالية اِتَّسمت عناصرها بالتوازن ولانسجام والتناغم في الخطوط ولأشكال ولأحجام ،تحقيقا لمضمون الجمال للعمل الفني ، ولا شَّك أنَّ تحقيق هذه الغاية تطَّلبت من الفنان الفهم السَّليم لعمله الفني من حيث الأهدافِ التي يتوخاها والطرق التي يستخدمها والمواضيع والعناصر التي يتعامل معها ، وقد تحقق ذلك للفنان المسلم مثلما تبينه المنجزات الفنية التي أخرجها في المساجد والمدارس والقصور  من زخارف .</a:t>
            </a:r>
            <a:endParaRPr lang="fr-FR" dirty="0"/>
          </a:p>
          <a:p>
            <a:pPr marL="0" indent="0" algn="just" rtl="1">
              <a:buNone/>
            </a:pPr>
            <a:r>
              <a:rPr lang="ar-MA" dirty="0"/>
              <a:t>لخَّص صالح أحمد الشامي خصائص الفنَّ الإسلاميَّ بقوله: «الفنُّ الإسلاميُّ لقاء كامل بين إبداع الموهبة ونتاج العبقرية وبين دقة </a:t>
            </a:r>
            <a:r>
              <a:rPr lang="ar-MA" dirty="0" err="1"/>
              <a:t>الصنعة</a:t>
            </a:r>
            <a:r>
              <a:rPr lang="ar-MA" dirty="0"/>
              <a:t> ومهارة التنفيذ وحسن الإخراج إنَّه اِجتماع بين الذكاء وبين الخبرة وبهذا يصل الفنُّ إلى ذروة الجمال».</a:t>
            </a:r>
            <a:endParaRPr lang="fr-FR" dirty="0"/>
          </a:p>
          <a:p>
            <a:pPr marL="0" indent="0" algn="just" rtl="1">
              <a:buNone/>
            </a:pPr>
            <a:r>
              <a:rPr lang="ar-SA" dirty="0"/>
              <a:t>3-العمارة الاسلامية:</a:t>
            </a:r>
            <a:endParaRPr lang="fr-FR" dirty="0"/>
          </a:p>
          <a:p>
            <a:pPr marL="0" indent="0" algn="just" rtl="1">
              <a:buNone/>
            </a:pPr>
            <a:r>
              <a:rPr lang="ar-SA" dirty="0"/>
              <a:t>قد بدأت العمارة الإسلامية ببناء المساجد والأربطة فالمدارس والمصليات والخوانق والأسبلة وإذا أردنا أن نتتبع تطور العمارة الإسلامية وجدنا المسجد حجر الزاوية فيها ولعل أبرز فروع الفن الإسلامي التي تأثرت بالجانب الروحي ، هي العمارة ، التي عني المسلمون الأوائل أن تكون مهمتها الأولى خدمة </a:t>
            </a:r>
            <a:endParaRPr lang="fr-FR" dirty="0"/>
          </a:p>
        </p:txBody>
      </p:sp>
    </p:spTree>
    <p:extLst>
      <p:ext uri="{BB962C8B-B14F-4D97-AF65-F5344CB8AC3E}">
        <p14:creationId xmlns:p14="http://schemas.microsoft.com/office/powerpoint/2010/main" val="251335092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1562</Words>
  <Application>Microsoft Office PowerPoint</Application>
  <PresentationFormat>Affichage à l'écran (4:3)</PresentationFormat>
  <Paragraphs>33</Paragraphs>
  <Slides>13</Slides>
  <Notes>0</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Thème Office</vt:lpstr>
      <vt:lpstr>الفن الاسلامي</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الفن الاسلامي</dc:title>
  <dc:creator>micro</dc:creator>
  <cp:lastModifiedBy>micro</cp:lastModifiedBy>
  <cp:revision>2</cp:revision>
  <dcterms:created xsi:type="dcterms:W3CDTF">2017-11-19T16:29:44Z</dcterms:created>
  <dcterms:modified xsi:type="dcterms:W3CDTF">2017-11-19T16:47:45Z</dcterms:modified>
</cp:coreProperties>
</file>