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10"/>
  </p:notesMasterIdLst>
  <p:sldIdLst>
    <p:sldId id="256" r:id="rId2"/>
    <p:sldId id="299" r:id="rId3"/>
    <p:sldId id="297" r:id="rId4"/>
    <p:sldId id="303" r:id="rId5"/>
    <p:sldId id="263" r:id="rId6"/>
    <p:sldId id="300" r:id="rId7"/>
    <p:sldId id="301" r:id="rId8"/>
    <p:sldId id="302" r:id="rId9"/>
  </p:sldIdLst>
  <p:sldSz cx="9144000" cy="5143500" type="screen16x9"/>
  <p:notesSz cx="6858000" cy="9144000"/>
  <p:embeddedFontLst>
    <p:embeddedFont>
      <p:font typeface="Cambria" pitchFamily="18" charset="0"/>
      <p:regular r:id="rId11"/>
      <p:bold r:id="rId12"/>
      <p:italic r:id="rId13"/>
      <p:boldItalic r:id="rId14"/>
    </p:embeddedFont>
    <p:embeddedFont>
      <p:font typeface="Figtree" charset="0"/>
      <p:regular r:id="rId15"/>
      <p:bold r:id="rId16"/>
      <p:italic r:id="rId17"/>
      <p:boldItalic r:id="rId18"/>
    </p:embeddedFont>
    <p:embeddedFont>
      <p:font typeface="Heebo" charset="-79"/>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A8D79D21-7D96-42DA-9B6F-0AFAFB55CAF8}">
  <a:tblStyle styleId="{A8D79D21-7D96-42DA-9B6F-0AFAFB55CAF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4856973A-F832-4803-9078-06457F5BFC36}"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84767" autoAdjust="0"/>
  </p:normalViewPr>
  <p:slideViewPr>
    <p:cSldViewPr snapToGrid="0">
      <p:cViewPr varScale="1">
        <p:scale>
          <a:sx n="82" d="100"/>
          <a:sy n="82" d="100"/>
        </p:scale>
        <p:origin x="-1020" y="-8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xmlns="" val="4009384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95566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2140bdeeea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2140bdeeea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2028998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2140bdeeea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2140bdeeea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2869873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xmlns="" val="4215369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0" y="1450"/>
            <a:ext cx="9144000" cy="5142050"/>
            <a:chOff x="0" y="1450"/>
            <a:chExt cx="9144000" cy="5142050"/>
          </a:xfrm>
        </p:grpSpPr>
        <p:cxnSp>
          <p:nvCxnSpPr>
            <p:cNvPr id="10" name="Google Shape;10;p2"/>
            <p:cNvCxnSpPr/>
            <p:nvPr/>
          </p:nvCxnSpPr>
          <p:spPr>
            <a:xfrm>
              <a:off x="391200" y="1481700"/>
              <a:ext cx="0" cy="3661800"/>
            </a:xfrm>
            <a:prstGeom prst="straightConnector1">
              <a:avLst/>
            </a:prstGeom>
            <a:noFill/>
            <a:ln w="9525" cap="flat" cmpd="sng">
              <a:solidFill>
                <a:schemeClr val="dk2"/>
              </a:solidFill>
              <a:prstDash val="solid"/>
              <a:round/>
              <a:headEnd type="none" w="med" len="med"/>
              <a:tailEnd type="none" w="med" len="med"/>
            </a:ln>
          </p:spPr>
        </p:cxnSp>
        <p:cxnSp>
          <p:nvCxnSpPr>
            <p:cNvPr id="11" name="Google Shape;11;p2"/>
            <p:cNvCxnSpPr/>
            <p:nvPr/>
          </p:nvCxnSpPr>
          <p:spPr>
            <a:xfrm rot="10800000">
              <a:off x="0" y="4608500"/>
              <a:ext cx="1397700" cy="0"/>
            </a:xfrm>
            <a:prstGeom prst="straightConnector1">
              <a:avLst/>
            </a:prstGeom>
            <a:noFill/>
            <a:ln w="9525" cap="flat" cmpd="sng">
              <a:solidFill>
                <a:schemeClr val="dk2"/>
              </a:solidFill>
              <a:prstDash val="solid"/>
              <a:round/>
              <a:headEnd type="none" w="med" len="med"/>
              <a:tailEnd type="none" w="med" len="med"/>
            </a:ln>
          </p:spPr>
        </p:cxnSp>
        <p:sp>
          <p:nvSpPr>
            <p:cNvPr id="12" name="Google Shape;12;p2"/>
            <p:cNvSpPr/>
            <p:nvPr/>
          </p:nvSpPr>
          <p:spPr>
            <a:xfrm>
              <a:off x="6167400" y="1450"/>
              <a:ext cx="2976600" cy="200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 name="Google Shape;13;p2"/>
          <p:cNvSpPr txBox="1">
            <a:spLocks noGrp="1"/>
          </p:cNvSpPr>
          <p:nvPr>
            <p:ph type="ctrTitle"/>
          </p:nvPr>
        </p:nvSpPr>
        <p:spPr>
          <a:xfrm>
            <a:off x="1204891" y="1614663"/>
            <a:ext cx="4449300" cy="1581000"/>
          </a:xfrm>
          <a:prstGeom prst="rect">
            <a:avLst/>
          </a:prstGeom>
        </p:spPr>
        <p:txBody>
          <a:bodyPr spcFirstLastPara="1" wrap="square" lIns="91425" tIns="91425" rIns="91425" bIns="91425" anchor="b" anchorCtr="0">
            <a:noAutofit/>
          </a:bodyPr>
          <a:lstStyle>
            <a:lvl1pPr lvl="0">
              <a:lnSpc>
                <a:spcPct val="90000"/>
              </a:lnSpc>
              <a:spcBef>
                <a:spcPts val="0"/>
              </a:spcBef>
              <a:spcAft>
                <a:spcPts val="0"/>
              </a:spcAft>
              <a:buClr>
                <a:srgbClr val="191919"/>
              </a:buClr>
              <a:buSzPts val="5200"/>
              <a:buNone/>
              <a:defRPr sz="50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4" name="Google Shape;14;p2"/>
          <p:cNvSpPr txBox="1">
            <a:spLocks noGrp="1"/>
          </p:cNvSpPr>
          <p:nvPr>
            <p:ph type="subTitle" idx="1"/>
          </p:nvPr>
        </p:nvSpPr>
        <p:spPr>
          <a:xfrm>
            <a:off x="1204891" y="3119350"/>
            <a:ext cx="4449300" cy="409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2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2724150" y="1307100"/>
            <a:ext cx="3695700" cy="2529300"/>
          </a:xfrm>
          <a:prstGeom prst="rect">
            <a:avLst/>
          </a:prstGeom>
        </p:spPr>
        <p:txBody>
          <a:bodyPr spcFirstLastPara="1" wrap="square" lIns="91425" tIns="91425" rIns="91425" bIns="91425" anchor="ctr" anchorCtr="0">
            <a:noAutofit/>
          </a:bodyPr>
          <a:lstStyle>
            <a:lvl1pPr lvl="0" algn="ctr">
              <a:spcBef>
                <a:spcPts val="0"/>
              </a:spcBef>
              <a:spcAft>
                <a:spcPts val="0"/>
              </a:spcAft>
              <a:buSzPts val="5000"/>
              <a:buNone/>
              <a:defRPr sz="5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grpSp>
        <p:nvGrpSpPr>
          <p:cNvPr id="52" name="Google Shape;52;p8"/>
          <p:cNvGrpSpPr/>
          <p:nvPr/>
        </p:nvGrpSpPr>
        <p:grpSpPr>
          <a:xfrm>
            <a:off x="0" y="0"/>
            <a:ext cx="9144000" cy="5143500"/>
            <a:chOff x="0" y="0"/>
            <a:chExt cx="9144000" cy="5143500"/>
          </a:xfrm>
        </p:grpSpPr>
        <p:grpSp>
          <p:nvGrpSpPr>
            <p:cNvPr id="53" name="Google Shape;53;p8"/>
            <p:cNvGrpSpPr/>
            <p:nvPr/>
          </p:nvGrpSpPr>
          <p:grpSpPr>
            <a:xfrm>
              <a:off x="0" y="0"/>
              <a:ext cx="9144000" cy="4608500"/>
              <a:chOff x="0" y="0"/>
              <a:chExt cx="9144000" cy="4608500"/>
            </a:xfrm>
          </p:grpSpPr>
          <p:sp>
            <p:nvSpPr>
              <p:cNvPr id="54" name="Google Shape;54;p8"/>
              <p:cNvSpPr/>
              <p:nvPr/>
            </p:nvSpPr>
            <p:spPr>
              <a:xfrm rot="5400000">
                <a:off x="-547800" y="547800"/>
                <a:ext cx="1296000" cy="200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5" name="Google Shape;55;p8"/>
              <p:cNvCxnSpPr/>
              <p:nvPr/>
            </p:nvCxnSpPr>
            <p:spPr>
              <a:xfrm rot="10800000">
                <a:off x="7746300" y="4608500"/>
                <a:ext cx="1397700" cy="0"/>
              </a:xfrm>
              <a:prstGeom prst="straightConnector1">
                <a:avLst/>
              </a:prstGeom>
              <a:noFill/>
              <a:ln w="9525" cap="flat" cmpd="sng">
                <a:solidFill>
                  <a:schemeClr val="dk2"/>
                </a:solidFill>
                <a:prstDash val="solid"/>
                <a:round/>
                <a:headEnd type="none" w="med" len="med"/>
                <a:tailEnd type="none" w="med" len="med"/>
              </a:ln>
            </p:spPr>
          </p:cxnSp>
        </p:grpSp>
        <p:cxnSp>
          <p:nvCxnSpPr>
            <p:cNvPr id="56" name="Google Shape;56;p8"/>
            <p:cNvCxnSpPr/>
            <p:nvPr/>
          </p:nvCxnSpPr>
          <p:spPr>
            <a:xfrm rot="10800000">
              <a:off x="8750808" y="1481700"/>
              <a:ext cx="0" cy="3661800"/>
            </a:xfrm>
            <a:prstGeom prst="straightConnector1">
              <a:avLst/>
            </a:prstGeom>
            <a:noFill/>
            <a:ln w="9525" cap="flat" cmpd="sng">
              <a:solidFill>
                <a:schemeClr val="dk2"/>
              </a:solidFill>
              <a:prstDash val="solid"/>
              <a:round/>
              <a:headEnd type="none" w="med" len="med"/>
              <a:tailEnd type="none" w="med" len="med"/>
            </a:ln>
          </p:spPr>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7"/>
        <p:cNvGrpSpPr/>
        <p:nvPr/>
      </p:nvGrpSpPr>
      <p:grpSpPr>
        <a:xfrm>
          <a:off x="0" y="0"/>
          <a:ext cx="0" cy="0"/>
          <a:chOff x="0" y="0"/>
          <a:chExt cx="0" cy="0"/>
        </a:xfrm>
      </p:grpSpPr>
      <p:sp>
        <p:nvSpPr>
          <p:cNvPr id="58" name="Google Shape;58;p9"/>
          <p:cNvSpPr txBox="1">
            <a:spLocks noGrp="1"/>
          </p:cNvSpPr>
          <p:nvPr>
            <p:ph type="title"/>
          </p:nvPr>
        </p:nvSpPr>
        <p:spPr>
          <a:xfrm>
            <a:off x="2201850" y="1584874"/>
            <a:ext cx="4740300" cy="841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59" name="Google Shape;59;p9"/>
          <p:cNvSpPr txBox="1">
            <a:spLocks noGrp="1"/>
          </p:cNvSpPr>
          <p:nvPr>
            <p:ph type="subTitle" idx="1"/>
          </p:nvPr>
        </p:nvSpPr>
        <p:spPr>
          <a:xfrm>
            <a:off x="2201925" y="2427926"/>
            <a:ext cx="4740300" cy="447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grpSp>
        <p:nvGrpSpPr>
          <p:cNvPr id="60" name="Google Shape;60;p9"/>
          <p:cNvGrpSpPr/>
          <p:nvPr/>
        </p:nvGrpSpPr>
        <p:grpSpPr>
          <a:xfrm>
            <a:off x="0" y="1450"/>
            <a:ext cx="9144025" cy="5142050"/>
            <a:chOff x="0" y="1450"/>
            <a:chExt cx="9144025" cy="5142050"/>
          </a:xfrm>
        </p:grpSpPr>
        <p:cxnSp>
          <p:nvCxnSpPr>
            <p:cNvPr id="61" name="Google Shape;61;p9"/>
            <p:cNvCxnSpPr/>
            <p:nvPr/>
          </p:nvCxnSpPr>
          <p:spPr>
            <a:xfrm rot="10800000">
              <a:off x="1830900" y="2777600"/>
              <a:ext cx="0" cy="3661800"/>
            </a:xfrm>
            <a:prstGeom prst="straightConnector1">
              <a:avLst/>
            </a:prstGeom>
            <a:noFill/>
            <a:ln w="9525" cap="flat" cmpd="sng">
              <a:solidFill>
                <a:schemeClr val="dk2"/>
              </a:solidFill>
              <a:prstDash val="solid"/>
              <a:round/>
              <a:headEnd type="none" w="med" len="med"/>
              <a:tailEnd type="none" w="med" len="med"/>
            </a:ln>
          </p:spPr>
        </p:cxnSp>
        <p:sp>
          <p:nvSpPr>
            <p:cNvPr id="62" name="Google Shape;62;p9"/>
            <p:cNvSpPr/>
            <p:nvPr/>
          </p:nvSpPr>
          <p:spPr>
            <a:xfrm>
              <a:off x="7848025" y="1450"/>
              <a:ext cx="1296000" cy="200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3" name="Google Shape;63;p9"/>
            <p:cNvCxnSpPr/>
            <p:nvPr/>
          </p:nvCxnSpPr>
          <p:spPr>
            <a:xfrm rot="-5400000">
              <a:off x="-305658" y="4444650"/>
              <a:ext cx="1397700" cy="0"/>
            </a:xfrm>
            <a:prstGeom prst="straightConnector1">
              <a:avLst/>
            </a:prstGeom>
            <a:noFill/>
            <a:ln w="9525" cap="flat" cmpd="sng">
              <a:solidFill>
                <a:schemeClr val="dk2"/>
              </a:solidFill>
              <a:prstDash val="solid"/>
              <a:round/>
              <a:headEnd type="none" w="med" len="med"/>
              <a:tailEnd type="none" w="med" len="med"/>
            </a:ln>
          </p:spPr>
        </p:cxn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4"/>
        <p:cNvGrpSpPr/>
        <p:nvPr/>
      </p:nvGrpSpPr>
      <p:grpSpPr>
        <a:xfrm>
          <a:off x="0" y="0"/>
          <a:ext cx="0" cy="0"/>
          <a:chOff x="0" y="0"/>
          <a:chExt cx="0" cy="0"/>
        </a:xfrm>
      </p:grpSpPr>
      <p:sp>
        <p:nvSpPr>
          <p:cNvPr id="65" name="Google Shape;65;p10"/>
          <p:cNvSpPr>
            <a:spLocks noGrp="1"/>
          </p:cNvSpPr>
          <p:nvPr>
            <p:ph type="pic" idx="2"/>
          </p:nvPr>
        </p:nvSpPr>
        <p:spPr>
          <a:xfrm>
            <a:off x="-6875" y="0"/>
            <a:ext cx="9144000" cy="5157300"/>
          </a:xfrm>
          <a:prstGeom prst="rect">
            <a:avLst/>
          </a:prstGeom>
          <a:noFill/>
          <a:ln>
            <a:noFill/>
          </a:ln>
        </p:spPr>
      </p:sp>
      <p:sp>
        <p:nvSpPr>
          <p:cNvPr id="66" name="Google Shape;66;p10"/>
          <p:cNvSpPr txBox="1">
            <a:spLocks noGrp="1"/>
          </p:cNvSpPr>
          <p:nvPr>
            <p:ph type="title"/>
          </p:nvPr>
        </p:nvSpPr>
        <p:spPr>
          <a:xfrm>
            <a:off x="720000" y="4038000"/>
            <a:ext cx="7704000" cy="572700"/>
          </a:xfrm>
          <a:prstGeom prst="rect">
            <a:avLst/>
          </a:prstGeom>
          <a:solidFill>
            <a:schemeClr val="lt1"/>
          </a:solidFill>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four columns">
  <p:cSld name="BLANK_1_1_1_1">
    <p:spTree>
      <p:nvGrpSpPr>
        <p:cNvPr id="1" name="Shape 132"/>
        <p:cNvGrpSpPr/>
        <p:nvPr/>
      </p:nvGrpSpPr>
      <p:grpSpPr>
        <a:xfrm>
          <a:off x="0" y="0"/>
          <a:ext cx="0" cy="0"/>
          <a:chOff x="0" y="0"/>
          <a:chExt cx="0" cy="0"/>
        </a:xfrm>
      </p:grpSpPr>
      <p:grpSp>
        <p:nvGrpSpPr>
          <p:cNvPr id="133" name="Google Shape;133;p19"/>
          <p:cNvGrpSpPr/>
          <p:nvPr/>
        </p:nvGrpSpPr>
        <p:grpSpPr>
          <a:xfrm>
            <a:off x="0" y="0"/>
            <a:ext cx="9144000" cy="4608500"/>
            <a:chOff x="0" y="0"/>
            <a:chExt cx="9144000" cy="4608500"/>
          </a:xfrm>
        </p:grpSpPr>
        <p:sp>
          <p:nvSpPr>
            <p:cNvPr id="134" name="Google Shape;134;p19"/>
            <p:cNvSpPr/>
            <p:nvPr/>
          </p:nvSpPr>
          <p:spPr>
            <a:xfrm rot="5400000">
              <a:off x="-547800" y="547800"/>
              <a:ext cx="1296000" cy="200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5" name="Google Shape;135;p19"/>
            <p:cNvCxnSpPr/>
            <p:nvPr/>
          </p:nvCxnSpPr>
          <p:spPr>
            <a:xfrm rot="10800000">
              <a:off x="7746300" y="4608500"/>
              <a:ext cx="1397700" cy="0"/>
            </a:xfrm>
            <a:prstGeom prst="straightConnector1">
              <a:avLst/>
            </a:prstGeom>
            <a:noFill/>
            <a:ln w="9525" cap="flat" cmpd="sng">
              <a:solidFill>
                <a:schemeClr val="dk2"/>
              </a:solidFill>
              <a:prstDash val="solid"/>
              <a:round/>
              <a:headEnd type="none" w="med" len="med"/>
              <a:tailEnd type="none" w="med" len="med"/>
            </a:ln>
          </p:spPr>
        </p:cxnSp>
      </p:grpSp>
      <p:sp>
        <p:nvSpPr>
          <p:cNvPr id="136" name="Google Shape;136;p1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37" name="Google Shape;137;p19"/>
          <p:cNvSpPr txBox="1">
            <a:spLocks noGrp="1"/>
          </p:cNvSpPr>
          <p:nvPr>
            <p:ph type="subTitle" idx="1"/>
          </p:nvPr>
        </p:nvSpPr>
        <p:spPr>
          <a:xfrm>
            <a:off x="1442473" y="1404675"/>
            <a:ext cx="2967000" cy="4278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Figtree"/>
              <a:buNone/>
              <a:defRPr sz="1800" b="1">
                <a:solidFill>
                  <a:schemeClr val="dk1"/>
                </a:solidFill>
                <a:latin typeface="Figtree"/>
                <a:ea typeface="Figtree"/>
                <a:cs typeface="Figtree"/>
                <a:sym typeface="Figtree"/>
              </a:defRPr>
            </a:lvl1pPr>
            <a:lvl2pPr lvl="1"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2pPr>
            <a:lvl3pPr lvl="2"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3pPr>
            <a:lvl4pPr lvl="3"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4pPr>
            <a:lvl5pPr lvl="4"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5pPr>
            <a:lvl6pPr lvl="5"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6pPr>
            <a:lvl7pPr lvl="6"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7pPr>
            <a:lvl8pPr lvl="7"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8pPr>
            <a:lvl9pPr lvl="8"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9pPr>
          </a:lstStyle>
          <a:p>
            <a:endParaRPr/>
          </a:p>
        </p:txBody>
      </p:sp>
      <p:sp>
        <p:nvSpPr>
          <p:cNvPr id="138" name="Google Shape;138;p19"/>
          <p:cNvSpPr txBox="1">
            <a:spLocks noGrp="1"/>
          </p:cNvSpPr>
          <p:nvPr>
            <p:ph type="subTitle" idx="2"/>
          </p:nvPr>
        </p:nvSpPr>
        <p:spPr>
          <a:xfrm>
            <a:off x="1442473" y="1714924"/>
            <a:ext cx="2967000" cy="940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9" name="Google Shape;139;p19"/>
          <p:cNvSpPr txBox="1">
            <a:spLocks noGrp="1"/>
          </p:cNvSpPr>
          <p:nvPr>
            <p:ph type="subTitle" idx="3"/>
          </p:nvPr>
        </p:nvSpPr>
        <p:spPr>
          <a:xfrm>
            <a:off x="5291998" y="1714924"/>
            <a:ext cx="2967000" cy="940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0" name="Google Shape;140;p19"/>
          <p:cNvSpPr txBox="1">
            <a:spLocks noGrp="1"/>
          </p:cNvSpPr>
          <p:nvPr>
            <p:ph type="subTitle" idx="4"/>
          </p:nvPr>
        </p:nvSpPr>
        <p:spPr>
          <a:xfrm>
            <a:off x="1442473" y="3463249"/>
            <a:ext cx="2967000" cy="940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1" name="Google Shape;141;p19"/>
          <p:cNvSpPr txBox="1">
            <a:spLocks noGrp="1"/>
          </p:cNvSpPr>
          <p:nvPr>
            <p:ph type="subTitle" idx="5"/>
          </p:nvPr>
        </p:nvSpPr>
        <p:spPr>
          <a:xfrm>
            <a:off x="5291998" y="3463249"/>
            <a:ext cx="2967000" cy="940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2" name="Google Shape;142;p19"/>
          <p:cNvSpPr txBox="1">
            <a:spLocks noGrp="1"/>
          </p:cNvSpPr>
          <p:nvPr>
            <p:ph type="subTitle" idx="6"/>
          </p:nvPr>
        </p:nvSpPr>
        <p:spPr>
          <a:xfrm>
            <a:off x="1442473" y="3152900"/>
            <a:ext cx="2967000" cy="4278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Figtree"/>
              <a:buNone/>
              <a:defRPr sz="1800" b="1">
                <a:solidFill>
                  <a:schemeClr val="dk1"/>
                </a:solidFill>
                <a:latin typeface="Figtree"/>
                <a:ea typeface="Figtree"/>
                <a:cs typeface="Figtree"/>
                <a:sym typeface="Figtree"/>
              </a:defRPr>
            </a:lvl1pPr>
            <a:lvl2pPr lvl="1"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2pPr>
            <a:lvl3pPr lvl="2"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3pPr>
            <a:lvl4pPr lvl="3"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4pPr>
            <a:lvl5pPr lvl="4"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5pPr>
            <a:lvl6pPr lvl="5"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6pPr>
            <a:lvl7pPr lvl="6"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7pPr>
            <a:lvl8pPr lvl="7"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8pPr>
            <a:lvl9pPr lvl="8"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9pPr>
          </a:lstStyle>
          <a:p>
            <a:endParaRPr/>
          </a:p>
        </p:txBody>
      </p:sp>
      <p:sp>
        <p:nvSpPr>
          <p:cNvPr id="143" name="Google Shape;143;p19"/>
          <p:cNvSpPr txBox="1">
            <a:spLocks noGrp="1"/>
          </p:cNvSpPr>
          <p:nvPr>
            <p:ph type="subTitle" idx="7"/>
          </p:nvPr>
        </p:nvSpPr>
        <p:spPr>
          <a:xfrm>
            <a:off x="5291998" y="1404675"/>
            <a:ext cx="2967000" cy="4278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Figtree"/>
              <a:buNone/>
              <a:defRPr sz="1800" b="1">
                <a:solidFill>
                  <a:schemeClr val="dk1"/>
                </a:solidFill>
                <a:latin typeface="Figtree"/>
                <a:ea typeface="Figtree"/>
                <a:cs typeface="Figtree"/>
                <a:sym typeface="Figtree"/>
              </a:defRPr>
            </a:lvl1pPr>
            <a:lvl2pPr lvl="1"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2pPr>
            <a:lvl3pPr lvl="2"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3pPr>
            <a:lvl4pPr lvl="3"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4pPr>
            <a:lvl5pPr lvl="4"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5pPr>
            <a:lvl6pPr lvl="5"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6pPr>
            <a:lvl7pPr lvl="6"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7pPr>
            <a:lvl8pPr lvl="7"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8pPr>
            <a:lvl9pPr lvl="8"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9pPr>
          </a:lstStyle>
          <a:p>
            <a:endParaRPr/>
          </a:p>
        </p:txBody>
      </p:sp>
      <p:sp>
        <p:nvSpPr>
          <p:cNvPr id="144" name="Google Shape;144;p19"/>
          <p:cNvSpPr txBox="1">
            <a:spLocks noGrp="1"/>
          </p:cNvSpPr>
          <p:nvPr>
            <p:ph type="subTitle" idx="8"/>
          </p:nvPr>
        </p:nvSpPr>
        <p:spPr>
          <a:xfrm>
            <a:off x="5291998" y="3152900"/>
            <a:ext cx="2967000" cy="4278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Figtree"/>
              <a:buNone/>
              <a:defRPr sz="1800" b="1">
                <a:solidFill>
                  <a:schemeClr val="dk1"/>
                </a:solidFill>
                <a:latin typeface="Figtree"/>
                <a:ea typeface="Figtree"/>
                <a:cs typeface="Figtree"/>
                <a:sym typeface="Figtree"/>
              </a:defRPr>
            </a:lvl1pPr>
            <a:lvl2pPr lvl="1"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2pPr>
            <a:lvl3pPr lvl="2"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3pPr>
            <a:lvl4pPr lvl="3"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4pPr>
            <a:lvl5pPr lvl="4"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5pPr>
            <a:lvl6pPr lvl="5"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6pPr>
            <a:lvl7pPr lvl="6"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7pPr>
            <a:lvl8pPr lvl="7"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8pPr>
            <a:lvl9pPr lvl="8" algn="ctr" rtl="0">
              <a:lnSpc>
                <a:spcPct val="100000"/>
              </a:lnSpc>
              <a:spcBef>
                <a:spcPts val="0"/>
              </a:spcBef>
              <a:spcAft>
                <a:spcPts val="0"/>
              </a:spcAft>
              <a:buClr>
                <a:schemeClr val="dk1"/>
              </a:buClr>
              <a:buSzPts val="2400"/>
              <a:buFont typeface="Figtree"/>
              <a:buNone/>
              <a:defRPr sz="2400">
                <a:solidFill>
                  <a:schemeClr val="dk1"/>
                </a:solidFill>
                <a:latin typeface="Figtree"/>
                <a:ea typeface="Figtree"/>
                <a:cs typeface="Figtree"/>
                <a:sym typeface="Figtre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70"/>
        <p:cNvGrpSpPr/>
        <p:nvPr/>
      </p:nvGrpSpPr>
      <p:grpSpPr>
        <a:xfrm>
          <a:off x="0" y="0"/>
          <a:ext cx="0" cy="0"/>
          <a:chOff x="0" y="0"/>
          <a:chExt cx="0" cy="0"/>
        </a:xfrm>
      </p:grpSpPr>
      <p:grpSp>
        <p:nvGrpSpPr>
          <p:cNvPr id="171" name="Google Shape;171;p22"/>
          <p:cNvGrpSpPr/>
          <p:nvPr/>
        </p:nvGrpSpPr>
        <p:grpSpPr>
          <a:xfrm rot="10800000" flipH="1">
            <a:off x="0" y="535000"/>
            <a:ext cx="9144000" cy="4608500"/>
            <a:chOff x="0" y="0"/>
            <a:chExt cx="9144000" cy="4608500"/>
          </a:xfrm>
        </p:grpSpPr>
        <p:sp>
          <p:nvSpPr>
            <p:cNvPr id="172" name="Google Shape;172;p22"/>
            <p:cNvSpPr/>
            <p:nvPr/>
          </p:nvSpPr>
          <p:spPr>
            <a:xfrm rot="5400000">
              <a:off x="-547800" y="547800"/>
              <a:ext cx="1296000" cy="200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3" name="Google Shape;173;p22"/>
            <p:cNvCxnSpPr/>
            <p:nvPr/>
          </p:nvCxnSpPr>
          <p:spPr>
            <a:xfrm rot="10800000">
              <a:off x="7746300" y="4608500"/>
              <a:ext cx="1397700" cy="0"/>
            </a:xfrm>
            <a:prstGeom prst="straightConnector1">
              <a:avLst/>
            </a:prstGeom>
            <a:noFill/>
            <a:ln w="9525" cap="flat" cmpd="sng">
              <a:solidFill>
                <a:schemeClr val="dk2"/>
              </a:solidFill>
              <a:prstDash val="solid"/>
              <a:round/>
              <a:headEnd type="none" w="med" len="med"/>
              <a:tailEnd type="none" w="med" len="med"/>
            </a:ln>
          </p:spPr>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174"/>
        <p:cNvGrpSpPr/>
        <p:nvPr/>
      </p:nvGrpSpPr>
      <p:grpSpPr>
        <a:xfrm>
          <a:off x="0" y="0"/>
          <a:ext cx="0" cy="0"/>
          <a:chOff x="0" y="0"/>
          <a:chExt cx="0" cy="0"/>
        </a:xfrm>
      </p:grpSpPr>
      <p:grpSp>
        <p:nvGrpSpPr>
          <p:cNvPr id="175" name="Google Shape;175;p23"/>
          <p:cNvGrpSpPr/>
          <p:nvPr/>
        </p:nvGrpSpPr>
        <p:grpSpPr>
          <a:xfrm>
            <a:off x="0" y="0"/>
            <a:ext cx="9144000" cy="4608500"/>
            <a:chOff x="0" y="0"/>
            <a:chExt cx="9144000" cy="4608500"/>
          </a:xfrm>
        </p:grpSpPr>
        <p:sp>
          <p:nvSpPr>
            <p:cNvPr id="176" name="Google Shape;176;p23"/>
            <p:cNvSpPr/>
            <p:nvPr/>
          </p:nvSpPr>
          <p:spPr>
            <a:xfrm>
              <a:off x="0" y="0"/>
              <a:ext cx="2976600" cy="200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7" name="Google Shape;177;p23"/>
            <p:cNvCxnSpPr/>
            <p:nvPr/>
          </p:nvCxnSpPr>
          <p:spPr>
            <a:xfrm rot="10800000">
              <a:off x="8029350" y="3493850"/>
              <a:ext cx="0" cy="2229300"/>
            </a:xfrm>
            <a:prstGeom prst="straightConnector1">
              <a:avLst/>
            </a:prstGeom>
            <a:noFill/>
            <a:ln w="9525" cap="flat" cmpd="sng">
              <a:solidFill>
                <a:schemeClr val="dk2"/>
              </a:solidFill>
              <a:prstDash val="solid"/>
              <a:round/>
              <a:headEnd type="none" w="med" len="med"/>
              <a:tailEnd type="none" w="med" len="med"/>
            </a:ln>
          </p:spPr>
        </p:cxn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445025"/>
            <a:ext cx="77139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Figtree"/>
              <a:buNone/>
              <a:defRPr sz="3000" b="1">
                <a:solidFill>
                  <a:schemeClr val="dk1"/>
                </a:solidFill>
                <a:latin typeface="Figtree"/>
                <a:ea typeface="Figtree"/>
                <a:cs typeface="Figtree"/>
                <a:sym typeface="Figtree"/>
              </a:defRPr>
            </a:lvl1pPr>
            <a:lvl2pPr lvl="1"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2pPr>
            <a:lvl3pPr lvl="2"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3pPr>
            <a:lvl4pPr lvl="3"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4pPr>
            <a:lvl5pPr lvl="4"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5pPr>
            <a:lvl6pPr lvl="5"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6pPr>
            <a:lvl7pPr lvl="6"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7pPr>
            <a:lvl8pPr lvl="7"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8pPr>
            <a:lvl9pPr lvl="8" rtl="0">
              <a:spcBef>
                <a:spcPts val="0"/>
              </a:spcBef>
              <a:spcAft>
                <a:spcPts val="0"/>
              </a:spcAft>
              <a:buClr>
                <a:schemeClr val="dk1"/>
              </a:buClr>
              <a:buSzPts val="3500"/>
              <a:buFont typeface="Figtree"/>
              <a:buNone/>
              <a:defRPr sz="3500">
                <a:solidFill>
                  <a:schemeClr val="dk1"/>
                </a:solidFill>
                <a:latin typeface="Figtree"/>
                <a:ea typeface="Figtree"/>
                <a:cs typeface="Figtree"/>
                <a:sym typeface="Figtree"/>
              </a:defRPr>
            </a:lvl9pPr>
          </a:lstStyle>
          <a:p>
            <a:endParaRPr/>
          </a:p>
        </p:txBody>
      </p:sp>
      <p:sp>
        <p:nvSpPr>
          <p:cNvPr id="7" name="Google Shape;7;p1"/>
          <p:cNvSpPr txBox="1">
            <a:spLocks noGrp="1"/>
          </p:cNvSpPr>
          <p:nvPr>
            <p:ph type="body" idx="1"/>
          </p:nvPr>
        </p:nvSpPr>
        <p:spPr>
          <a:xfrm>
            <a:off x="715100" y="1152475"/>
            <a:ext cx="7713900" cy="34164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1pPr>
            <a:lvl2pPr marL="914400" lvl="1"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2pPr>
            <a:lvl3pPr marL="1371600" lvl="2"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3pPr>
            <a:lvl4pPr marL="1828800" lvl="3"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4pPr>
            <a:lvl5pPr marL="2286000" lvl="4"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5pPr>
            <a:lvl6pPr marL="2743200" lvl="5"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6pPr>
            <a:lvl7pPr marL="3200400" lvl="6"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7pPr>
            <a:lvl8pPr marL="3657600" lvl="7"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8pPr>
            <a:lvl9pPr marL="4114800" lvl="8" indent="-304800">
              <a:lnSpc>
                <a:spcPct val="100000"/>
              </a:lnSpc>
              <a:spcBef>
                <a:spcPts val="0"/>
              </a:spcBef>
              <a:spcAft>
                <a:spcPts val="0"/>
              </a:spcAft>
              <a:buClr>
                <a:schemeClr val="dk1"/>
              </a:buClr>
              <a:buSzPts val="1200"/>
              <a:buFont typeface="Heebo"/>
              <a:buChar char="■"/>
              <a:defRPr sz="1200">
                <a:solidFill>
                  <a:schemeClr val="dk1"/>
                </a:solidFill>
                <a:latin typeface="Heebo"/>
                <a:ea typeface="Heebo"/>
                <a:cs typeface="Heebo"/>
                <a:sym typeface="Heeb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4" r:id="rId2"/>
    <p:sldLayoutId id="2147483655" r:id="rId3"/>
    <p:sldLayoutId id="2147483656" r:id="rId4"/>
    <p:sldLayoutId id="2147483658" r:id="rId5"/>
    <p:sldLayoutId id="2147483665" r:id="rId6"/>
    <p:sldLayoutId id="2147483668" r:id="rId7"/>
    <p:sldLayoutId id="2147483669"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pro.celestetic.com/fr/peeling-chimique-professionnel/"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7"/>
          <p:cNvSpPr txBox="1">
            <a:spLocks noGrp="1"/>
          </p:cNvSpPr>
          <p:nvPr>
            <p:ph type="ctrTitle"/>
          </p:nvPr>
        </p:nvSpPr>
        <p:spPr>
          <a:xfrm>
            <a:off x="750012" y="904127"/>
            <a:ext cx="5959013" cy="93494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fr-FR" sz="3600" dirty="0" smtClean="0">
                <a:latin typeface="Cambria" panose="02040503050406030204" pitchFamily="18" charset="0"/>
              </a:rPr>
              <a:t>Lésion chimique :agent chimique </a:t>
            </a:r>
            <a:endParaRPr sz="3600" dirty="0">
              <a:latin typeface="Cambria" panose="02040503050406030204" pitchFamily="18" charset="0"/>
            </a:endParaRPr>
          </a:p>
        </p:txBody>
      </p:sp>
      <p:sp>
        <p:nvSpPr>
          <p:cNvPr id="191" name="Google Shape;191;p27"/>
          <p:cNvSpPr txBox="1"/>
          <p:nvPr/>
        </p:nvSpPr>
        <p:spPr>
          <a:xfrm>
            <a:off x="5941600" y="4684700"/>
            <a:ext cx="2715900" cy="174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000" i="1">
                <a:solidFill>
                  <a:schemeClr val="dk1"/>
                </a:solidFill>
                <a:latin typeface="Heebo"/>
                <a:ea typeface="Heebo"/>
                <a:cs typeface="Heebo"/>
                <a:sym typeface="Heebo"/>
              </a:rPr>
              <a:t>Illustration by Smart-Servier Medical Art</a:t>
            </a:r>
            <a:endParaRPr sz="1000" i="1">
              <a:solidFill>
                <a:schemeClr val="dk1"/>
              </a:solidFill>
              <a:latin typeface="Heebo"/>
              <a:ea typeface="Heebo"/>
              <a:cs typeface="Heebo"/>
              <a:sym typeface="Heebo"/>
            </a:endParaRPr>
          </a:p>
        </p:txBody>
      </p:sp>
      <p:pic>
        <p:nvPicPr>
          <p:cNvPr id="3078" name="Picture 6" descr="Utilisation en toute sécurité des produits chimiques, des microorganismes  et des sources de rayonnement"/>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174769" y="226031"/>
            <a:ext cx="2969231" cy="4458669"/>
          </a:xfrm>
          <a:prstGeom prst="rect">
            <a:avLst/>
          </a:prstGeom>
          <a:noFill/>
          <a:extLst>
            <a:ext uri="{909E8E84-426E-40DD-AFC4-6F175D3DCCD1}">
              <a14:hiddenFill xmlns:a14="http://schemas.microsoft.com/office/drawing/2010/main" xmlns="">
                <a:solidFill>
                  <a:srgbClr val="FFFFFF"/>
                </a:solidFill>
              </a14:hiddenFill>
            </a:ext>
          </a:extLst>
        </p:spPr>
      </p:pic>
      <p:sp>
        <p:nvSpPr>
          <p:cNvPr id="6" name="Sous-titre 5"/>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563" y="427118"/>
            <a:ext cx="4869951" cy="521329"/>
          </a:xfrm>
        </p:spPr>
        <p:txBody>
          <a:bodyPr/>
          <a:lstStyle/>
          <a:p>
            <a:pPr algn="l"/>
            <a:r>
              <a:rPr lang="fr-FR" sz="2800" dirty="0" smtClean="0">
                <a:latin typeface="Cambria" panose="02040503050406030204" pitchFamily="18" charset="0"/>
              </a:rPr>
              <a:t>introduction</a:t>
            </a:r>
            <a:endParaRPr lang="fr-FR" sz="2800" dirty="0">
              <a:latin typeface="Cambria" panose="02040503050406030204" pitchFamily="18" charset="0"/>
            </a:endParaRPr>
          </a:p>
        </p:txBody>
      </p:sp>
      <p:sp>
        <p:nvSpPr>
          <p:cNvPr id="3" name="Sous-titre 2"/>
          <p:cNvSpPr>
            <a:spLocks noGrp="1"/>
          </p:cNvSpPr>
          <p:nvPr>
            <p:ph type="subTitle" idx="1"/>
          </p:nvPr>
        </p:nvSpPr>
        <p:spPr>
          <a:xfrm>
            <a:off x="-1" y="948447"/>
            <a:ext cx="8917970" cy="4065342"/>
          </a:xfrm>
        </p:spPr>
        <p:txBody>
          <a:bodyPr/>
          <a:lstStyle/>
          <a:p>
            <a:pPr algn="just"/>
            <a:r>
              <a:rPr lang="fr-FR" sz="2000" dirty="0" smtClean="0">
                <a:latin typeface="Cambria" panose="02040503050406030204" pitchFamily="18" charset="0"/>
              </a:rPr>
              <a:t>les </a:t>
            </a:r>
            <a:r>
              <a:rPr lang="fr-FR" sz="2000" dirty="0">
                <a:latin typeface="Cambria" panose="02040503050406030204" pitchFamily="18" charset="0"/>
              </a:rPr>
              <a:t>tissus sont les éléments fondamentaux de la structure et de la fonction des </a:t>
            </a:r>
            <a:r>
              <a:rPr lang="fr-FR" sz="2000" dirty="0" smtClean="0">
                <a:latin typeface="Cambria" panose="02040503050406030204" pitchFamily="18" charset="0"/>
              </a:rPr>
              <a:t>organismes vivants</a:t>
            </a:r>
            <a:r>
              <a:rPr lang="fr-FR" sz="2000" dirty="0">
                <a:latin typeface="Cambria" panose="02040503050406030204" pitchFamily="18" charset="0"/>
              </a:rPr>
              <a:t>, jouant un rôle essentiel dans le maintien de la vie et la réponse aux différents stress et </a:t>
            </a:r>
            <a:r>
              <a:rPr lang="fr-FR" sz="2000" dirty="0" smtClean="0">
                <a:latin typeface="Cambria" panose="02040503050406030204" pitchFamily="18" charset="0"/>
              </a:rPr>
              <a:t>agressions, </a:t>
            </a:r>
            <a:r>
              <a:rPr lang="fr-FR" sz="2000" dirty="0">
                <a:latin typeface="Cambria" panose="02040503050406030204" pitchFamily="18" charset="0"/>
              </a:rPr>
              <a:t>Il existe différents types de tissus, </a:t>
            </a:r>
            <a:r>
              <a:rPr lang="fr-FR" sz="2000" dirty="0" smtClean="0">
                <a:latin typeface="Cambria" panose="02040503050406030204" pitchFamily="18" charset="0"/>
              </a:rPr>
              <a:t>les </a:t>
            </a:r>
            <a:r>
              <a:rPr lang="fr-FR" sz="2000" dirty="0">
                <a:latin typeface="Cambria" panose="02040503050406030204" pitchFamily="18" charset="0"/>
              </a:rPr>
              <a:t>tissus </a:t>
            </a:r>
            <a:r>
              <a:rPr lang="fr-FR" sz="2000" dirty="0" smtClean="0">
                <a:latin typeface="Cambria" panose="02040503050406030204" pitchFamily="18" charset="0"/>
              </a:rPr>
              <a:t>conjonctifs,</a:t>
            </a:r>
            <a:r>
              <a:rPr lang="fr-FR" sz="2000" dirty="0">
                <a:latin typeface="Cambria" panose="02040503050406030204" pitchFamily="18" charset="0"/>
              </a:rPr>
              <a:t> es tissus musculaires et les tissus nerveux. </a:t>
            </a:r>
            <a:r>
              <a:rPr lang="fr-FR" sz="2000" dirty="0" smtClean="0">
                <a:latin typeface="Cambria" panose="02040503050406030204" pitchFamily="18" charset="0"/>
              </a:rPr>
              <a:t>chaque </a:t>
            </a:r>
            <a:r>
              <a:rPr lang="fr-FR" sz="2000" dirty="0">
                <a:latin typeface="Cambria" panose="02040503050406030204" pitchFamily="18" charset="0"/>
              </a:rPr>
              <a:t>type de tissu a des caractéristiques spécifiques qui le </a:t>
            </a:r>
            <a:r>
              <a:rPr lang="fr-FR" sz="2000" dirty="0" smtClean="0">
                <a:latin typeface="Cambria" panose="02040503050406030204" pitchFamily="18" charset="0"/>
              </a:rPr>
              <a:t>prédisposent à </a:t>
            </a:r>
            <a:r>
              <a:rPr lang="fr-FR" sz="2000" dirty="0">
                <a:latin typeface="Cambria" panose="02040503050406030204" pitchFamily="18" charset="0"/>
              </a:rPr>
              <a:t>des fonctions </a:t>
            </a:r>
            <a:r>
              <a:rPr lang="fr-FR" sz="2000" dirty="0" smtClean="0">
                <a:latin typeface="Cambria" panose="02040503050406030204" pitchFamily="18" charset="0"/>
              </a:rPr>
              <a:t>particulières</a:t>
            </a:r>
          </a:p>
          <a:p>
            <a:pPr algn="just"/>
            <a:r>
              <a:rPr lang="fr-FR" sz="2000" dirty="0" smtClean="0">
                <a:latin typeface="Cambria" panose="02040503050406030204" pitchFamily="18" charset="0"/>
              </a:rPr>
              <a:t>dans le domaine médical, </a:t>
            </a:r>
            <a:r>
              <a:rPr lang="fr-FR" sz="2000" b="1" dirty="0">
                <a:latin typeface="Cambria" panose="02040503050406030204" pitchFamily="18" charset="0"/>
              </a:rPr>
              <a:t>Les lésions tissulaires se réfèrent aux dommages, altérations ou anomalies qui se produisent au niveau des tissus biologiques d'un organisme</a:t>
            </a:r>
            <a:r>
              <a:rPr lang="fr-FR" sz="2000" dirty="0">
                <a:latin typeface="Cambria" panose="02040503050406030204" pitchFamily="18" charset="0"/>
              </a:rPr>
              <a:t>. Ces lésions peuvent être causées par divers facteurs tels que des traumatismes physiques, des infections, des maladies, des réactions inflammatoires, des troubles génétiques, ou encore des expositions à </a:t>
            </a:r>
            <a:r>
              <a:rPr lang="fr-FR" sz="2000" b="1" dirty="0">
                <a:latin typeface="Cambria" panose="02040503050406030204" pitchFamily="18" charset="0"/>
              </a:rPr>
              <a:t>des agents chimiques </a:t>
            </a:r>
            <a:r>
              <a:rPr lang="fr-FR" sz="2000" dirty="0" smtClean="0"/>
              <a:t>. </a:t>
            </a:r>
            <a:endParaRPr lang="fr-FR" sz="2000" dirty="0">
              <a:latin typeface="Cambria" panose="02040503050406030204" pitchFamily="18" charset="0"/>
            </a:endParaRPr>
          </a:p>
        </p:txBody>
      </p:sp>
    </p:spTree>
    <p:extLst>
      <p:ext uri="{BB962C8B-B14F-4D97-AF65-F5344CB8AC3E}">
        <p14:creationId xmlns:p14="http://schemas.microsoft.com/office/powerpoint/2010/main" xmlns="" val="3098355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6614" y="893852"/>
            <a:ext cx="7630518" cy="3624805"/>
          </a:xfrm>
        </p:spPr>
        <p:txBody>
          <a:bodyPr/>
          <a:lstStyle/>
          <a:p>
            <a:pPr algn="just"/>
            <a:r>
              <a:rPr lang="fr-FR" sz="2000" dirty="0" smtClean="0">
                <a:latin typeface="Cambria" panose="02040503050406030204" pitchFamily="18" charset="0"/>
              </a:rPr>
              <a:t>Un </a:t>
            </a:r>
            <a:r>
              <a:rPr lang="fr-FR" sz="2000" dirty="0">
                <a:latin typeface="Cambria" panose="02040503050406030204" pitchFamily="18" charset="0"/>
              </a:rPr>
              <a:t>agent chimique est </a:t>
            </a:r>
            <a:r>
              <a:rPr lang="fr-FR" sz="2000" dirty="0" smtClean="0">
                <a:latin typeface="Cambria" panose="02040503050406030204" pitchFamily="18" charset="0"/>
              </a:rPr>
              <a:t>une </a:t>
            </a:r>
            <a:r>
              <a:rPr lang="fr-FR" sz="2000" dirty="0">
                <a:latin typeface="Cambria" panose="02040503050406030204" pitchFamily="18" charset="0"/>
              </a:rPr>
              <a:t>substance ayant une </a:t>
            </a:r>
            <a:r>
              <a:rPr lang="fr-FR" sz="2000" dirty="0" smtClean="0">
                <a:latin typeface="Cambria" panose="02040503050406030204" pitchFamily="18" charset="0"/>
              </a:rPr>
              <a:t>composition chimique </a:t>
            </a:r>
            <a:r>
              <a:rPr lang="fr-FR" sz="2000" dirty="0">
                <a:latin typeface="Cambria" panose="02040503050406030204" pitchFamily="18" charset="0"/>
              </a:rPr>
              <a:t>spécifique</a:t>
            </a:r>
            <a:r>
              <a:rPr lang="fr-FR" sz="2000" dirty="0" smtClean="0">
                <a:latin typeface="Cambria" panose="02040503050406030204" pitchFamily="18" charset="0"/>
              </a:rPr>
              <a:t>,</a:t>
            </a:r>
            <a:r>
              <a:rPr lang="fr-FR" sz="2000" dirty="0"/>
              <a:t> </a:t>
            </a:r>
            <a:r>
              <a:rPr lang="fr-FR" sz="2000" dirty="0">
                <a:latin typeface="Cambria" panose="02040503050406030204" pitchFamily="18" charset="0"/>
              </a:rPr>
              <a:t>Les agents chimiques peuvent être naturels ou </a:t>
            </a:r>
            <a:r>
              <a:rPr lang="fr-FR" sz="2000" dirty="0" smtClean="0">
                <a:latin typeface="Cambria" panose="02040503050406030204" pitchFamily="18" charset="0"/>
              </a:rPr>
              <a:t>synthétiques</a:t>
            </a:r>
          </a:p>
          <a:p>
            <a:pPr algn="just"/>
            <a:r>
              <a:rPr lang="fr-FR" sz="2000" dirty="0" smtClean="0">
                <a:latin typeface="Cambria" panose="02040503050406030204" pitchFamily="18" charset="0"/>
              </a:rPr>
              <a:t>Il existe plusieurs types des agent chimiques </a:t>
            </a:r>
            <a:r>
              <a:rPr lang="fr-FR" sz="2000" b="1" dirty="0" smtClean="0"/>
              <a:t> :</a:t>
            </a:r>
            <a:r>
              <a:rPr lang="fr-FR" sz="2000" b="1" dirty="0" smtClean="0">
                <a:latin typeface="Cambria" panose="02040503050406030204" pitchFamily="18" charset="0"/>
              </a:rPr>
              <a:t>Produits chimiques </a:t>
            </a:r>
            <a:r>
              <a:rPr lang="fr-FR" sz="2000" b="1" dirty="0" err="1" smtClean="0">
                <a:latin typeface="Cambria" panose="02040503050406030204" pitchFamily="18" charset="0"/>
              </a:rPr>
              <a:t>industriel,ménagers</a:t>
            </a:r>
            <a:r>
              <a:rPr lang="fr-FR" sz="2000" b="1" dirty="0" smtClean="0">
                <a:latin typeface="Cambria" panose="02040503050406030204" pitchFamily="18" charset="0"/>
              </a:rPr>
              <a:t>, pharmaceutiques, environnementaux,</a:t>
            </a:r>
          </a:p>
          <a:p>
            <a:pPr algn="just"/>
            <a:r>
              <a:rPr lang="fr-FR" sz="2000" b="1" dirty="0" smtClean="0">
                <a:latin typeface="Cambria" panose="02040503050406030204" pitchFamily="18" charset="0"/>
              </a:rPr>
              <a:t>Biologiques, alimentaires </a:t>
            </a:r>
            <a:r>
              <a:rPr lang="fr-FR" sz="2000" b="1" dirty="0">
                <a:latin typeface="Cambria" panose="02040503050406030204" pitchFamily="18" charset="0"/>
              </a:rPr>
              <a:t>,</a:t>
            </a:r>
            <a:r>
              <a:rPr lang="fr-FR" sz="2000" dirty="0" smtClean="0">
                <a:latin typeface="Cambria" panose="02040503050406030204" pitchFamily="18" charset="0"/>
              </a:rPr>
              <a:t> </a:t>
            </a:r>
            <a:r>
              <a:rPr lang="fr-FR" sz="2000" b="1" dirty="0" smtClean="0">
                <a:latin typeface="Cambria" panose="02040503050406030204" pitchFamily="18" charset="0"/>
              </a:rPr>
              <a:t>Produits </a:t>
            </a:r>
            <a:r>
              <a:rPr lang="fr-FR" sz="2000" b="1" dirty="0">
                <a:latin typeface="Cambria" panose="02040503050406030204" pitchFamily="18" charset="0"/>
              </a:rPr>
              <a:t>chimiques </a:t>
            </a:r>
            <a:r>
              <a:rPr lang="fr-FR" sz="2000" b="1" dirty="0" smtClean="0">
                <a:latin typeface="Cambria" panose="02040503050406030204" pitchFamily="18" charset="0"/>
              </a:rPr>
              <a:t>médicaux</a:t>
            </a:r>
            <a:endParaRPr lang="fr-FR" sz="2000" dirty="0">
              <a:latin typeface="Cambria" panose="02040503050406030204" pitchFamily="18" charset="0"/>
            </a:endParaRPr>
          </a:p>
        </p:txBody>
      </p:sp>
      <p:sp>
        <p:nvSpPr>
          <p:cNvPr id="6" name="Titre 5"/>
          <p:cNvSpPr>
            <a:spLocks noGrp="1"/>
          </p:cNvSpPr>
          <p:nvPr>
            <p:ph type="title"/>
          </p:nvPr>
        </p:nvSpPr>
        <p:spPr>
          <a:xfrm>
            <a:off x="681275" y="280056"/>
            <a:ext cx="4640738" cy="613796"/>
          </a:xfrm>
        </p:spPr>
        <p:txBody>
          <a:bodyPr/>
          <a:lstStyle/>
          <a:p>
            <a:pPr algn="l"/>
            <a:r>
              <a:rPr lang="fr-FR" sz="2800" dirty="0" smtClean="0">
                <a:latin typeface="Cambria" panose="02040503050406030204" pitchFamily="18" charset="0"/>
              </a:rPr>
              <a:t>Agent chimique</a:t>
            </a:r>
            <a:endParaRPr lang="fr-FR" sz="2800" dirty="0">
              <a:latin typeface="Cambria" panose="02040503050406030204" pitchFamily="18" charset="0"/>
            </a:endParaRPr>
          </a:p>
        </p:txBody>
      </p:sp>
    </p:spTree>
    <p:extLst>
      <p:ext uri="{BB962C8B-B14F-4D97-AF65-F5344CB8AC3E}">
        <p14:creationId xmlns:p14="http://schemas.microsoft.com/office/powerpoint/2010/main" xmlns="" val="1466771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Exemples des agent chimique  </a:t>
            </a:r>
            <a:endParaRPr lang="fr-FR" dirty="0"/>
          </a:p>
        </p:txBody>
      </p:sp>
      <p:sp>
        <p:nvSpPr>
          <p:cNvPr id="3" name="Sous-titre 2"/>
          <p:cNvSpPr>
            <a:spLocks noGrp="1"/>
          </p:cNvSpPr>
          <p:nvPr>
            <p:ph type="subTitle" idx="1"/>
          </p:nvPr>
        </p:nvSpPr>
        <p:spPr>
          <a:xfrm>
            <a:off x="1508324" y="1215499"/>
            <a:ext cx="2967000" cy="427800"/>
          </a:xfrm>
        </p:spPr>
        <p:txBody>
          <a:bodyPr/>
          <a:lstStyle/>
          <a:p>
            <a:r>
              <a:rPr lang="fr-FR" dirty="0" smtClean="0"/>
              <a:t>acide</a:t>
            </a:r>
            <a:endParaRPr lang="fr-FR" dirty="0"/>
          </a:p>
        </p:txBody>
      </p:sp>
      <p:sp>
        <p:nvSpPr>
          <p:cNvPr id="4" name="Sous-titre 3"/>
          <p:cNvSpPr>
            <a:spLocks noGrp="1"/>
          </p:cNvSpPr>
          <p:nvPr>
            <p:ph type="subTitle" idx="2"/>
          </p:nvPr>
        </p:nvSpPr>
        <p:spPr>
          <a:xfrm>
            <a:off x="1442473" y="1621890"/>
            <a:ext cx="3355558" cy="1141292"/>
          </a:xfrm>
        </p:spPr>
        <p:txBody>
          <a:bodyPr/>
          <a:lstStyle/>
          <a:p>
            <a:r>
              <a:rPr lang="fr-FR" sz="1600" dirty="0">
                <a:latin typeface="Cambria" panose="02040503050406030204" pitchFamily="18" charset="0"/>
              </a:rPr>
              <a:t> Lorsqu’un acide entre en contact avec les tissus, il peut provoquer une réaction chimique qui entraîne des brûlures chimiques</a:t>
            </a:r>
            <a:r>
              <a:rPr lang="fr-FR" dirty="0"/>
              <a:t>. </a:t>
            </a:r>
          </a:p>
        </p:txBody>
      </p:sp>
      <p:sp>
        <p:nvSpPr>
          <p:cNvPr id="5" name="Sous-titre 4"/>
          <p:cNvSpPr>
            <a:spLocks noGrp="1"/>
          </p:cNvSpPr>
          <p:nvPr>
            <p:ph type="subTitle" idx="3"/>
          </p:nvPr>
        </p:nvSpPr>
        <p:spPr>
          <a:xfrm>
            <a:off x="5291997" y="1458930"/>
            <a:ext cx="3523229" cy="1196794"/>
          </a:xfrm>
        </p:spPr>
        <p:txBody>
          <a:bodyPr/>
          <a:lstStyle/>
          <a:p>
            <a:r>
              <a:rPr lang="fr-FR" sz="1600" dirty="0">
                <a:latin typeface="Cambria" panose="02040503050406030204" pitchFamily="18" charset="0"/>
              </a:rPr>
              <a:t>Tout comme les acides, les bases peuvent également causer des brûlures chimiques lorsqu’elles entrent en contact avec les tissus</a:t>
            </a:r>
          </a:p>
        </p:txBody>
      </p:sp>
      <p:sp>
        <p:nvSpPr>
          <p:cNvPr id="6" name="Sous-titre 5"/>
          <p:cNvSpPr>
            <a:spLocks noGrp="1"/>
          </p:cNvSpPr>
          <p:nvPr>
            <p:ph type="subTitle" idx="4"/>
          </p:nvPr>
        </p:nvSpPr>
        <p:spPr>
          <a:xfrm>
            <a:off x="5476126" y="3524728"/>
            <a:ext cx="3411019" cy="1530157"/>
          </a:xfrm>
        </p:spPr>
        <p:txBody>
          <a:bodyPr/>
          <a:lstStyle/>
          <a:p>
            <a:r>
              <a:rPr lang="fr-FR" sz="1600" dirty="0">
                <a:latin typeface="Cambria" panose="02040503050406030204" pitchFamily="18" charset="0"/>
              </a:rPr>
              <a:t>Selon le type de solvant, ils peuvent avoir divers effets sur les tissus. Certains solvants peuvent pénétrer la peau et causer des irritations</a:t>
            </a:r>
          </a:p>
        </p:txBody>
      </p:sp>
      <p:sp>
        <p:nvSpPr>
          <p:cNvPr id="8" name="Sous-titre 7"/>
          <p:cNvSpPr>
            <a:spLocks noGrp="1"/>
          </p:cNvSpPr>
          <p:nvPr>
            <p:ph type="subTitle" idx="6"/>
          </p:nvPr>
        </p:nvSpPr>
        <p:spPr>
          <a:xfrm>
            <a:off x="5694548" y="3096928"/>
            <a:ext cx="2967000" cy="427800"/>
          </a:xfrm>
        </p:spPr>
        <p:txBody>
          <a:bodyPr/>
          <a:lstStyle/>
          <a:p>
            <a:r>
              <a:rPr lang="fr-FR" dirty="0" smtClean="0"/>
              <a:t>Solvant </a:t>
            </a:r>
            <a:endParaRPr lang="fr-FR" dirty="0"/>
          </a:p>
        </p:txBody>
      </p:sp>
      <p:sp>
        <p:nvSpPr>
          <p:cNvPr id="9" name="Sous-titre 8"/>
          <p:cNvSpPr>
            <a:spLocks noGrp="1"/>
          </p:cNvSpPr>
          <p:nvPr>
            <p:ph type="subTitle" idx="7"/>
          </p:nvPr>
        </p:nvSpPr>
        <p:spPr>
          <a:xfrm>
            <a:off x="5291998" y="1152424"/>
            <a:ext cx="2967000" cy="427800"/>
          </a:xfrm>
        </p:spPr>
        <p:txBody>
          <a:bodyPr/>
          <a:lstStyle/>
          <a:p>
            <a:r>
              <a:rPr lang="fr-FR" dirty="0" smtClean="0"/>
              <a:t>Bases </a:t>
            </a:r>
            <a:endParaRPr lang="fr-FR" dirty="0"/>
          </a:p>
        </p:txBody>
      </p:sp>
      <p:pic>
        <p:nvPicPr>
          <p:cNvPr id="2050" name="Picture 2" descr="RESIDUS DE SOLVANTS – Chemlabs-ch"/>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42473" y="3096929"/>
            <a:ext cx="3316507" cy="177103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03097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34"/>
          <p:cNvSpPr txBox="1">
            <a:spLocks noGrp="1"/>
          </p:cNvSpPr>
          <p:nvPr>
            <p:ph type="subTitle" idx="2"/>
          </p:nvPr>
        </p:nvSpPr>
        <p:spPr>
          <a:xfrm>
            <a:off x="1062157" y="1518384"/>
            <a:ext cx="3537750" cy="1521436"/>
          </a:xfrm>
          <a:prstGeom prst="rect">
            <a:avLst/>
          </a:prstGeom>
        </p:spPr>
        <p:txBody>
          <a:bodyPr spcFirstLastPara="1" wrap="square" lIns="91425" tIns="91425" rIns="91425" bIns="91425" anchor="t" anchorCtr="0">
            <a:noAutofit/>
          </a:bodyPr>
          <a:lstStyle/>
          <a:p>
            <a:pPr marL="0" indent="0" algn="just"/>
            <a:r>
              <a:rPr lang="fr-FR" sz="1600" dirty="0" smtClean="0">
                <a:latin typeface="Cambria" panose="02040503050406030204" pitchFamily="18" charset="0"/>
              </a:rPr>
              <a:t>Certains agent chimiques </a:t>
            </a:r>
            <a:r>
              <a:rPr lang="fr-FR" sz="1600" dirty="0">
                <a:latin typeface="Cambria" panose="02040503050406030204" pitchFamily="18" charset="0"/>
              </a:rPr>
              <a:t>peuvent </a:t>
            </a:r>
            <a:r>
              <a:rPr lang="fr-FR" sz="1600" dirty="0" smtClean="0">
                <a:latin typeface="Cambria" panose="02040503050406030204" pitchFamily="18" charset="0"/>
              </a:rPr>
              <a:t>déclencher des réaction allergiques</a:t>
            </a:r>
            <a:r>
              <a:rPr lang="fr-FR" sz="1600" dirty="0">
                <a:latin typeface="Cambria" panose="02040503050406030204" pitchFamily="18" charset="0"/>
              </a:rPr>
              <a:t>, </a:t>
            </a:r>
            <a:r>
              <a:rPr lang="fr-FR" sz="1600" dirty="0" smtClean="0">
                <a:latin typeface="Cambria" panose="02040503050406030204" pitchFamily="18" charset="0"/>
              </a:rPr>
              <a:t>provoquant des </a:t>
            </a:r>
            <a:r>
              <a:rPr lang="fr-FR" sz="1600" dirty="0">
                <a:latin typeface="Cambria" panose="02040503050406030204" pitchFamily="18" charset="0"/>
              </a:rPr>
              <a:t>inflammations et des lésions tissulaires spécifiques chez les </a:t>
            </a:r>
            <a:r>
              <a:rPr lang="fr-FR" sz="1600" dirty="0" smtClean="0">
                <a:latin typeface="Cambria" panose="02040503050406030204" pitchFamily="18" charset="0"/>
              </a:rPr>
              <a:t>individus sensibles.</a:t>
            </a:r>
          </a:p>
          <a:p>
            <a:pPr marL="0" lvl="0" indent="0" algn="l" rtl="0">
              <a:spcBef>
                <a:spcPts val="0"/>
              </a:spcBef>
              <a:spcAft>
                <a:spcPts val="0"/>
              </a:spcAft>
              <a:buNone/>
            </a:pPr>
            <a:endParaRPr sz="1400" dirty="0"/>
          </a:p>
        </p:txBody>
      </p:sp>
      <p:sp>
        <p:nvSpPr>
          <p:cNvPr id="296" name="Google Shape;296;p34"/>
          <p:cNvSpPr txBox="1">
            <a:spLocks noGrp="1"/>
          </p:cNvSpPr>
          <p:nvPr>
            <p:ph type="subTitle" idx="3"/>
          </p:nvPr>
        </p:nvSpPr>
        <p:spPr>
          <a:xfrm>
            <a:off x="5661559" y="1563042"/>
            <a:ext cx="3384605" cy="1324897"/>
          </a:xfrm>
          <a:prstGeom prst="rect">
            <a:avLst/>
          </a:prstGeom>
        </p:spPr>
        <p:txBody>
          <a:bodyPr spcFirstLastPara="1" wrap="square" lIns="91425" tIns="91425" rIns="91425" bIns="91425" anchor="t" anchorCtr="0">
            <a:noAutofit/>
          </a:bodyPr>
          <a:lstStyle/>
          <a:p>
            <a:pPr marL="0" lvl="0" indent="0"/>
            <a:r>
              <a:rPr lang="fr-FR" sz="1600" dirty="0" smtClean="0">
                <a:latin typeface="Cambria" panose="02040503050406030204" pitchFamily="18" charset="0"/>
              </a:rPr>
              <a:t>Certains </a:t>
            </a:r>
            <a:r>
              <a:rPr lang="fr-FR" sz="1600" dirty="0">
                <a:latin typeface="Cambria" panose="02040503050406030204" pitchFamily="18" charset="0"/>
              </a:rPr>
              <a:t>agents chimiques peuvent endommager l'ADN des cellules, entraînant des mutations génétiques qui peuvent avoir des conséquences à long terme sur la santé</a:t>
            </a:r>
            <a:endParaRPr sz="1600" dirty="0"/>
          </a:p>
        </p:txBody>
      </p:sp>
      <p:sp>
        <p:nvSpPr>
          <p:cNvPr id="297" name="Google Shape;297;p34"/>
          <p:cNvSpPr txBox="1">
            <a:spLocks noGrp="1"/>
          </p:cNvSpPr>
          <p:nvPr>
            <p:ph type="subTitle" idx="4"/>
          </p:nvPr>
        </p:nvSpPr>
        <p:spPr>
          <a:xfrm>
            <a:off x="805068" y="3498274"/>
            <a:ext cx="3643641" cy="1595880"/>
          </a:xfrm>
          <a:prstGeom prst="rect">
            <a:avLst/>
          </a:prstGeom>
        </p:spPr>
        <p:txBody>
          <a:bodyPr spcFirstLastPara="1" wrap="square" lIns="91425" tIns="91425" rIns="91425" bIns="91425" anchor="t" anchorCtr="0">
            <a:noAutofit/>
          </a:bodyPr>
          <a:lstStyle/>
          <a:p>
            <a:pPr marL="0" indent="0"/>
            <a:r>
              <a:rPr lang="fr-FR" sz="1600" dirty="0" smtClean="0">
                <a:latin typeface="Cambria" panose="02040503050406030204" pitchFamily="18" charset="0"/>
              </a:rPr>
              <a:t>Certains </a:t>
            </a:r>
            <a:r>
              <a:rPr lang="fr-FR" sz="1600" dirty="0">
                <a:latin typeface="Cambria" panose="02040503050406030204" pitchFamily="18" charset="0"/>
              </a:rPr>
              <a:t>agents peuvent causer une irritation au contact avec la peau ou les muqueuses. Cela se manifeste souvent par des rougeurs, des démangeaisons, voire des lésions cutanées.</a:t>
            </a:r>
          </a:p>
          <a:p>
            <a:pPr marL="0" lvl="0" indent="0" algn="l" rtl="0">
              <a:spcBef>
                <a:spcPts val="0"/>
              </a:spcBef>
              <a:spcAft>
                <a:spcPts val="0"/>
              </a:spcAft>
              <a:buNone/>
            </a:pPr>
            <a:endParaRPr dirty="0"/>
          </a:p>
        </p:txBody>
      </p:sp>
      <p:sp>
        <p:nvSpPr>
          <p:cNvPr id="298" name="Google Shape;298;p34"/>
          <p:cNvSpPr txBox="1">
            <a:spLocks noGrp="1"/>
          </p:cNvSpPr>
          <p:nvPr>
            <p:ph type="subTitle" idx="5"/>
          </p:nvPr>
        </p:nvSpPr>
        <p:spPr>
          <a:xfrm>
            <a:off x="5404208" y="3442943"/>
            <a:ext cx="3641956" cy="1569043"/>
          </a:xfrm>
          <a:prstGeom prst="rect">
            <a:avLst/>
          </a:prstGeom>
        </p:spPr>
        <p:txBody>
          <a:bodyPr spcFirstLastPara="1" wrap="square" lIns="91425" tIns="91425" rIns="91425" bIns="91425" anchor="t" anchorCtr="0">
            <a:noAutofit/>
          </a:bodyPr>
          <a:lstStyle/>
          <a:p>
            <a:pPr marL="0" indent="0"/>
            <a:r>
              <a:rPr lang="fr-FR" sz="1600" dirty="0" smtClean="0">
                <a:latin typeface="Cambria" panose="02040503050406030204" pitchFamily="18" charset="0"/>
              </a:rPr>
              <a:t>Certains </a:t>
            </a:r>
            <a:r>
              <a:rPr lang="fr-FR" sz="1600" dirty="0">
                <a:latin typeface="Cambria" panose="02040503050406030204" pitchFamily="18" charset="0"/>
              </a:rPr>
              <a:t>agents </a:t>
            </a:r>
            <a:r>
              <a:rPr lang="fr-FR" sz="1600" dirty="0" smtClean="0">
                <a:latin typeface="Cambria" panose="02040503050406030204" pitchFamily="18" charset="0"/>
              </a:rPr>
              <a:t>chimiques, lorsqu'ils  </a:t>
            </a:r>
            <a:r>
              <a:rPr lang="fr-FR" sz="1600" dirty="0">
                <a:latin typeface="Cambria" panose="02040503050406030204" pitchFamily="18" charset="0"/>
              </a:rPr>
              <a:t>pénètrent dans la </a:t>
            </a:r>
            <a:r>
              <a:rPr lang="fr-FR" sz="1600" dirty="0" smtClean="0">
                <a:latin typeface="Cambria" panose="02040503050406030204" pitchFamily="18" charset="0"/>
              </a:rPr>
              <a:t>circulation sanguine</a:t>
            </a:r>
            <a:r>
              <a:rPr lang="fr-FR" sz="1600" dirty="0">
                <a:latin typeface="Cambria" panose="02040503050406030204" pitchFamily="18" charset="0"/>
              </a:rPr>
              <a:t>, peuvent avoir des effets toxiques sur différents organes du corps. Par exemple, </a:t>
            </a:r>
            <a:r>
              <a:rPr lang="fr-FR" sz="1600" dirty="0" smtClean="0">
                <a:latin typeface="Cambria" panose="02040503050406030204" pitchFamily="18" charset="0"/>
              </a:rPr>
              <a:t>certains solvants </a:t>
            </a:r>
            <a:r>
              <a:rPr lang="fr-FR" sz="1600" dirty="0">
                <a:latin typeface="Cambria" panose="02040503050406030204" pitchFamily="18" charset="0"/>
              </a:rPr>
              <a:t>peuvent affecter le </a:t>
            </a:r>
            <a:r>
              <a:rPr lang="fr-FR" sz="1600" dirty="0" smtClean="0">
                <a:latin typeface="Cambria" panose="02040503050406030204" pitchFamily="18" charset="0"/>
              </a:rPr>
              <a:t>foie</a:t>
            </a:r>
            <a:endParaRPr lang="fr-FR" sz="1600" dirty="0">
              <a:latin typeface="Cambria" panose="02040503050406030204" pitchFamily="18" charset="0"/>
            </a:endParaRPr>
          </a:p>
          <a:p>
            <a:pPr marL="0" lvl="0" indent="0" algn="l" rtl="0">
              <a:spcBef>
                <a:spcPts val="0"/>
              </a:spcBef>
              <a:spcAft>
                <a:spcPts val="0"/>
              </a:spcAft>
              <a:buNone/>
            </a:pPr>
            <a:endParaRPr sz="1600" dirty="0"/>
          </a:p>
        </p:txBody>
      </p:sp>
      <p:sp>
        <p:nvSpPr>
          <p:cNvPr id="299" name="Google Shape;299;p34"/>
          <p:cNvSpPr txBox="1">
            <a:spLocks noGrp="1"/>
          </p:cNvSpPr>
          <p:nvPr>
            <p:ph type="title"/>
          </p:nvPr>
        </p:nvSpPr>
        <p:spPr>
          <a:xfrm>
            <a:off x="689177" y="197111"/>
            <a:ext cx="7704000" cy="572700"/>
          </a:xfrm>
          <a:prstGeom prst="rect">
            <a:avLst/>
          </a:prstGeom>
        </p:spPr>
        <p:txBody>
          <a:bodyPr spcFirstLastPara="1" wrap="square" lIns="91425" tIns="91425" rIns="91425" bIns="91425" anchor="t" anchorCtr="0">
            <a:noAutofit/>
          </a:bodyPr>
          <a:lstStyle/>
          <a:p>
            <a:pPr lvl="0"/>
            <a:r>
              <a:rPr lang="fr-FR" sz="3200" dirty="0">
                <a:latin typeface="Cambria" panose="02040503050406030204" pitchFamily="18" charset="0"/>
              </a:rPr>
              <a:t>Les effets des agents chimiques sur les tissus</a:t>
            </a:r>
            <a:endParaRPr dirty="0"/>
          </a:p>
        </p:txBody>
      </p:sp>
      <p:sp>
        <p:nvSpPr>
          <p:cNvPr id="300" name="Google Shape;300;p34"/>
          <p:cNvSpPr txBox="1">
            <a:spLocks noGrp="1"/>
          </p:cNvSpPr>
          <p:nvPr>
            <p:ph type="subTitle" idx="1"/>
          </p:nvPr>
        </p:nvSpPr>
        <p:spPr>
          <a:xfrm>
            <a:off x="1442473" y="1231181"/>
            <a:ext cx="2882947" cy="421283"/>
          </a:xfrm>
          <a:prstGeom prst="rect">
            <a:avLst/>
          </a:prstGeom>
        </p:spPr>
        <p:txBody>
          <a:bodyPr spcFirstLastPara="1" wrap="square" lIns="91425" tIns="91425" rIns="91425" bIns="91425" anchor="b" anchorCtr="0">
            <a:noAutofit/>
          </a:bodyPr>
          <a:lstStyle/>
          <a:p>
            <a:pPr marL="0" lvl="0" indent="0"/>
            <a:r>
              <a:rPr lang="fr-FR" dirty="0" smtClean="0">
                <a:latin typeface="Cambria" panose="02040503050406030204" pitchFamily="18" charset="0"/>
              </a:rPr>
              <a:t>1-Réactions </a:t>
            </a:r>
            <a:r>
              <a:rPr lang="fr-FR" dirty="0">
                <a:latin typeface="Cambria" panose="02040503050406030204" pitchFamily="18" charset="0"/>
              </a:rPr>
              <a:t>Allergiques :</a:t>
            </a:r>
            <a:endParaRPr dirty="0"/>
          </a:p>
        </p:txBody>
      </p:sp>
      <p:sp>
        <p:nvSpPr>
          <p:cNvPr id="301" name="Google Shape;301;p34"/>
          <p:cNvSpPr txBox="1">
            <a:spLocks noGrp="1"/>
          </p:cNvSpPr>
          <p:nvPr>
            <p:ph type="subTitle" idx="6"/>
          </p:nvPr>
        </p:nvSpPr>
        <p:spPr>
          <a:xfrm>
            <a:off x="1062157" y="3012640"/>
            <a:ext cx="2957512" cy="581414"/>
          </a:xfrm>
          <a:prstGeom prst="rect">
            <a:avLst/>
          </a:prstGeom>
        </p:spPr>
        <p:txBody>
          <a:bodyPr spcFirstLastPara="1" wrap="square" lIns="91425" tIns="91425" rIns="91425" bIns="91425" anchor="b" anchorCtr="0">
            <a:noAutofit/>
          </a:bodyPr>
          <a:lstStyle/>
          <a:p>
            <a:pPr marL="0" lvl="0" indent="0" algn="ctr"/>
            <a:r>
              <a:rPr lang="fr-FR" dirty="0" smtClean="0">
                <a:latin typeface="Cambria" panose="02040503050406030204" pitchFamily="18" charset="0"/>
              </a:rPr>
              <a:t>3-irritation </a:t>
            </a:r>
            <a:r>
              <a:rPr lang="fr-FR" dirty="0">
                <a:latin typeface="Cambria" panose="02040503050406030204" pitchFamily="18" charset="0"/>
              </a:rPr>
              <a:t>Cutanée </a:t>
            </a:r>
            <a:endParaRPr dirty="0"/>
          </a:p>
        </p:txBody>
      </p:sp>
      <p:sp>
        <p:nvSpPr>
          <p:cNvPr id="302" name="Google Shape;302;p34"/>
          <p:cNvSpPr txBox="1">
            <a:spLocks noGrp="1"/>
          </p:cNvSpPr>
          <p:nvPr>
            <p:ph type="subTitle" idx="7"/>
          </p:nvPr>
        </p:nvSpPr>
        <p:spPr>
          <a:xfrm>
            <a:off x="5756634" y="1156237"/>
            <a:ext cx="3194456" cy="483742"/>
          </a:xfrm>
          <a:prstGeom prst="rect">
            <a:avLst/>
          </a:prstGeom>
        </p:spPr>
        <p:txBody>
          <a:bodyPr spcFirstLastPara="1" wrap="square" lIns="91425" tIns="91425" rIns="91425" bIns="91425" anchor="b" anchorCtr="0">
            <a:noAutofit/>
          </a:bodyPr>
          <a:lstStyle/>
          <a:p>
            <a:pPr marL="0" lvl="0" indent="0"/>
            <a:r>
              <a:rPr lang="fr-FR" dirty="0" smtClean="0">
                <a:latin typeface="Cambria" panose="02040503050406030204" pitchFamily="18" charset="0"/>
              </a:rPr>
              <a:t>2-Altérations </a:t>
            </a:r>
            <a:r>
              <a:rPr lang="fr-FR" dirty="0">
                <a:latin typeface="Cambria" panose="02040503050406030204" pitchFamily="18" charset="0"/>
              </a:rPr>
              <a:t>Génétiques :</a:t>
            </a:r>
            <a:endParaRPr dirty="0"/>
          </a:p>
        </p:txBody>
      </p:sp>
      <p:sp>
        <p:nvSpPr>
          <p:cNvPr id="303" name="Google Shape;303;p34"/>
          <p:cNvSpPr txBox="1">
            <a:spLocks noGrp="1"/>
          </p:cNvSpPr>
          <p:nvPr>
            <p:ph type="subTitle" idx="8"/>
          </p:nvPr>
        </p:nvSpPr>
        <p:spPr>
          <a:xfrm>
            <a:off x="5756634" y="3166254"/>
            <a:ext cx="2967000" cy="427800"/>
          </a:xfrm>
          <a:prstGeom prst="rect">
            <a:avLst/>
          </a:prstGeom>
        </p:spPr>
        <p:txBody>
          <a:bodyPr spcFirstLastPara="1" wrap="square" lIns="91425" tIns="91425" rIns="91425" bIns="91425" anchor="b" anchorCtr="0">
            <a:noAutofit/>
          </a:bodyPr>
          <a:lstStyle/>
          <a:p>
            <a:pPr marL="0" lvl="0" indent="0"/>
            <a:r>
              <a:rPr lang="fr-FR" dirty="0" smtClean="0">
                <a:latin typeface="Cambria" panose="02040503050406030204" pitchFamily="18" charset="0"/>
              </a:rPr>
              <a:t>4-Toxicité </a:t>
            </a:r>
            <a:r>
              <a:rPr lang="fr-FR" dirty="0">
                <a:latin typeface="Cambria" panose="02040503050406030204" pitchFamily="18" charset="0"/>
              </a:rPr>
              <a:t>Systémique :</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34"/>
          <p:cNvSpPr txBox="1">
            <a:spLocks noGrp="1"/>
          </p:cNvSpPr>
          <p:nvPr>
            <p:ph type="subTitle" idx="2"/>
          </p:nvPr>
        </p:nvSpPr>
        <p:spPr>
          <a:xfrm>
            <a:off x="1062156" y="1518384"/>
            <a:ext cx="3622860" cy="1647870"/>
          </a:xfrm>
          <a:prstGeom prst="rect">
            <a:avLst/>
          </a:prstGeom>
        </p:spPr>
        <p:txBody>
          <a:bodyPr spcFirstLastPara="1" wrap="square" lIns="91425" tIns="91425" rIns="91425" bIns="91425" anchor="t" anchorCtr="0">
            <a:noAutofit/>
          </a:bodyPr>
          <a:lstStyle/>
          <a:p>
            <a:r>
              <a:rPr lang="fr-FR" sz="1800" dirty="0" smtClean="0">
                <a:latin typeface="Cambria" panose="02040503050406030204" pitchFamily="18" charset="0"/>
              </a:rPr>
              <a:t>Les </a:t>
            </a:r>
            <a:r>
              <a:rPr lang="fr-FR" sz="1800" dirty="0">
                <a:latin typeface="Cambria" panose="02040503050406030204" pitchFamily="18" charset="0"/>
              </a:rPr>
              <a:t>agents corrosifs </a:t>
            </a:r>
            <a:r>
              <a:rPr lang="fr-FR" sz="1800" dirty="0" smtClean="0">
                <a:latin typeface="Cambria" panose="02040503050406030204" pitchFamily="18" charset="0"/>
              </a:rPr>
              <a:t>peuvent causer </a:t>
            </a:r>
            <a:r>
              <a:rPr lang="fr-FR" sz="1800" dirty="0">
                <a:latin typeface="Cambria" panose="02040503050406030204" pitchFamily="18" charset="0"/>
              </a:rPr>
              <a:t>des dommages importants aux tissus, provoquant des brûlures chimiques,</a:t>
            </a:r>
            <a:r>
              <a:rPr lang="fr-FR" sz="1600" dirty="0">
                <a:latin typeface="Cambria" panose="02040503050406030204" pitchFamily="18" charset="0"/>
              </a:rPr>
              <a:t> des ulcérations et des </a:t>
            </a:r>
            <a:r>
              <a:rPr lang="fr-FR" sz="1600" dirty="0" smtClean="0">
                <a:latin typeface="Cambria" panose="02040503050406030204" pitchFamily="18" charset="0"/>
              </a:rPr>
              <a:t>cicatrices</a:t>
            </a:r>
          </a:p>
          <a:p>
            <a:endParaRPr lang="fr-FR" sz="1600" dirty="0">
              <a:latin typeface="Cambria" panose="02040503050406030204" pitchFamily="18" charset="0"/>
            </a:endParaRPr>
          </a:p>
          <a:p>
            <a:pPr marL="0" lvl="0" indent="0" algn="l" rtl="0">
              <a:spcBef>
                <a:spcPts val="0"/>
              </a:spcBef>
              <a:spcAft>
                <a:spcPts val="0"/>
              </a:spcAft>
              <a:buNone/>
            </a:pPr>
            <a:endParaRPr sz="1600" dirty="0">
              <a:latin typeface="Cambria" panose="02040503050406030204" pitchFamily="18" charset="0"/>
            </a:endParaRPr>
          </a:p>
        </p:txBody>
      </p:sp>
      <p:sp>
        <p:nvSpPr>
          <p:cNvPr id="296" name="Google Shape;296;p34"/>
          <p:cNvSpPr txBox="1">
            <a:spLocks noGrp="1"/>
          </p:cNvSpPr>
          <p:nvPr>
            <p:ph type="subTitle" idx="3"/>
          </p:nvPr>
        </p:nvSpPr>
        <p:spPr>
          <a:xfrm>
            <a:off x="5661559" y="1563042"/>
            <a:ext cx="3384605" cy="1324897"/>
          </a:xfrm>
          <a:prstGeom prst="rect">
            <a:avLst/>
          </a:prstGeom>
        </p:spPr>
        <p:txBody>
          <a:bodyPr spcFirstLastPara="1" wrap="square" lIns="91425" tIns="91425" rIns="91425" bIns="91425" anchor="t" anchorCtr="0">
            <a:noAutofit/>
          </a:bodyPr>
          <a:lstStyle/>
          <a:p>
            <a:r>
              <a:rPr lang="fr-FR" sz="1600" dirty="0" smtClean="0"/>
              <a:t>L'exposition </a:t>
            </a:r>
            <a:r>
              <a:rPr lang="fr-FR" sz="1600" dirty="0"/>
              <a:t>à certains </a:t>
            </a:r>
            <a:r>
              <a:rPr lang="fr-FR" sz="1600" dirty="0" smtClean="0"/>
              <a:t>agents chimiques </a:t>
            </a:r>
            <a:r>
              <a:rPr lang="fr-FR" sz="1600" dirty="0"/>
              <a:t>peut augmenter le risque de développer des cancers, en particulier après une exposition prolongée.</a:t>
            </a:r>
          </a:p>
          <a:p>
            <a:pPr marL="0" lvl="0" indent="0"/>
            <a:endParaRPr sz="1600" dirty="0"/>
          </a:p>
        </p:txBody>
      </p:sp>
      <p:sp>
        <p:nvSpPr>
          <p:cNvPr id="297" name="Google Shape;297;p34"/>
          <p:cNvSpPr txBox="1">
            <a:spLocks noGrp="1"/>
          </p:cNvSpPr>
          <p:nvPr>
            <p:ph type="subTitle" idx="4"/>
          </p:nvPr>
        </p:nvSpPr>
        <p:spPr>
          <a:xfrm>
            <a:off x="1062156" y="3580442"/>
            <a:ext cx="3982455" cy="1294044"/>
          </a:xfrm>
          <a:prstGeom prst="rect">
            <a:avLst/>
          </a:prstGeom>
        </p:spPr>
        <p:txBody>
          <a:bodyPr spcFirstLastPara="1" wrap="square" lIns="91425" tIns="91425" rIns="91425" bIns="91425" anchor="t" anchorCtr="0">
            <a:noAutofit/>
          </a:bodyPr>
          <a:lstStyle/>
          <a:p>
            <a:r>
              <a:rPr lang="fr-FR" sz="1600" dirty="0" smtClean="0">
                <a:latin typeface="Cambria" panose="02040503050406030204" pitchFamily="18" charset="0"/>
              </a:rPr>
              <a:t>     </a:t>
            </a:r>
            <a:r>
              <a:rPr lang="fr-FR" sz="1800" dirty="0" smtClean="0">
                <a:latin typeface="Cambria" panose="02040503050406030204" pitchFamily="18" charset="0"/>
              </a:rPr>
              <a:t>Des </a:t>
            </a:r>
            <a:r>
              <a:rPr lang="fr-FR" sz="1800" dirty="0">
                <a:latin typeface="Cambria" panose="02040503050406030204" pitchFamily="18" charset="0"/>
              </a:rPr>
              <a:t>agents chimiques irritants </a:t>
            </a:r>
            <a:r>
              <a:rPr lang="fr-FR" sz="1800" dirty="0" smtClean="0">
                <a:latin typeface="Cambria" panose="02040503050406030204" pitchFamily="18" charset="0"/>
              </a:rPr>
              <a:t>peuvent causer </a:t>
            </a:r>
            <a:r>
              <a:rPr lang="fr-FR" sz="1800" dirty="0">
                <a:latin typeface="Cambria" panose="02040503050406030204" pitchFamily="18" charset="0"/>
              </a:rPr>
              <a:t>des </a:t>
            </a:r>
            <a:r>
              <a:rPr lang="fr-FR" sz="1800" dirty="0" smtClean="0">
                <a:latin typeface="Cambria" panose="02040503050406030204" pitchFamily="18" charset="0"/>
              </a:rPr>
              <a:t>rougeurs, des larmoiements</a:t>
            </a:r>
            <a:r>
              <a:rPr lang="fr-FR" sz="1800" dirty="0">
                <a:latin typeface="Cambria" panose="02040503050406030204" pitchFamily="18" charset="0"/>
              </a:rPr>
              <a:t>, </a:t>
            </a:r>
            <a:r>
              <a:rPr lang="fr-FR" sz="1800" dirty="0" smtClean="0">
                <a:latin typeface="Cambria" panose="02040503050406030204" pitchFamily="18" charset="0"/>
              </a:rPr>
              <a:t>des démangeaisons </a:t>
            </a:r>
            <a:r>
              <a:rPr lang="fr-FR" sz="1800" dirty="0">
                <a:latin typeface="Cambria" panose="02040503050406030204" pitchFamily="18" charset="0"/>
              </a:rPr>
              <a:t>et une sensation de brûlure au niveau des yeux</a:t>
            </a:r>
            <a:r>
              <a:rPr lang="fr-FR" sz="1600" dirty="0">
                <a:latin typeface="Cambria" panose="02040503050406030204" pitchFamily="18" charset="0"/>
              </a:rPr>
              <a:t>.</a:t>
            </a:r>
          </a:p>
          <a:p>
            <a:pPr marL="0" indent="0"/>
            <a:r>
              <a:rPr lang="fr-FR" sz="1600" dirty="0" smtClean="0">
                <a:latin typeface="Cambria" panose="02040503050406030204" pitchFamily="18" charset="0"/>
              </a:rPr>
              <a:t>.</a:t>
            </a:r>
            <a:endParaRPr lang="fr-FR" sz="1600" dirty="0">
              <a:latin typeface="Cambria" panose="02040503050406030204" pitchFamily="18" charset="0"/>
            </a:endParaRPr>
          </a:p>
          <a:p>
            <a:pPr marL="0" lvl="0" indent="0" algn="l" rtl="0">
              <a:spcBef>
                <a:spcPts val="0"/>
              </a:spcBef>
              <a:spcAft>
                <a:spcPts val="0"/>
              </a:spcAft>
              <a:buNone/>
            </a:pPr>
            <a:endParaRPr dirty="0"/>
          </a:p>
        </p:txBody>
      </p:sp>
      <p:sp>
        <p:nvSpPr>
          <p:cNvPr id="298" name="Google Shape;298;p34"/>
          <p:cNvSpPr txBox="1">
            <a:spLocks noGrp="1"/>
          </p:cNvSpPr>
          <p:nvPr>
            <p:ph type="subTitle" idx="5"/>
          </p:nvPr>
        </p:nvSpPr>
        <p:spPr>
          <a:xfrm>
            <a:off x="5363110" y="3442943"/>
            <a:ext cx="3683053" cy="1569043"/>
          </a:xfrm>
          <a:prstGeom prst="rect">
            <a:avLst/>
          </a:prstGeom>
        </p:spPr>
        <p:txBody>
          <a:bodyPr spcFirstLastPara="1" wrap="square" lIns="91425" tIns="91425" rIns="91425" bIns="91425" anchor="t" anchorCtr="0">
            <a:noAutofit/>
          </a:bodyPr>
          <a:lstStyle/>
          <a:p>
            <a:r>
              <a:rPr lang="fr-FR" sz="1800" dirty="0" smtClean="0">
                <a:latin typeface="Cambria" panose="02040503050406030204" pitchFamily="18" charset="0"/>
              </a:rPr>
              <a:t>L'inhalation </a:t>
            </a:r>
            <a:r>
              <a:rPr lang="fr-FR" sz="1800" dirty="0">
                <a:latin typeface="Cambria" panose="02040503050406030204" pitchFamily="18" charset="0"/>
              </a:rPr>
              <a:t>de certains agents chimiques peut irriter les voies respiratoires, entraînant une toux, un essoufflement et une irritation des muqueuses</a:t>
            </a:r>
            <a:r>
              <a:rPr lang="fr-FR" sz="1800" dirty="0"/>
              <a:t>.</a:t>
            </a:r>
          </a:p>
          <a:p>
            <a:pPr marL="0" lvl="0" indent="0" algn="l" rtl="0">
              <a:spcBef>
                <a:spcPts val="0"/>
              </a:spcBef>
              <a:spcAft>
                <a:spcPts val="0"/>
              </a:spcAft>
              <a:buNone/>
            </a:pPr>
            <a:endParaRPr sz="1800" dirty="0"/>
          </a:p>
        </p:txBody>
      </p:sp>
      <p:sp>
        <p:nvSpPr>
          <p:cNvPr id="299" name="Google Shape;299;p34"/>
          <p:cNvSpPr txBox="1">
            <a:spLocks noGrp="1"/>
          </p:cNvSpPr>
          <p:nvPr>
            <p:ph type="title"/>
          </p:nvPr>
        </p:nvSpPr>
        <p:spPr>
          <a:xfrm>
            <a:off x="689177" y="197111"/>
            <a:ext cx="7704000" cy="572700"/>
          </a:xfrm>
          <a:prstGeom prst="rect">
            <a:avLst/>
          </a:prstGeom>
        </p:spPr>
        <p:txBody>
          <a:bodyPr spcFirstLastPara="1" wrap="square" lIns="91425" tIns="91425" rIns="91425" bIns="91425" anchor="t" anchorCtr="0">
            <a:noAutofit/>
          </a:bodyPr>
          <a:lstStyle/>
          <a:p>
            <a:pPr lvl="0"/>
            <a:r>
              <a:rPr lang="fr-FR" sz="3200" dirty="0">
                <a:latin typeface="Cambria" panose="02040503050406030204" pitchFamily="18" charset="0"/>
              </a:rPr>
              <a:t>Les effets des agents chimiques sur </a:t>
            </a:r>
            <a:r>
              <a:rPr lang="fr-FR" sz="3200" dirty="0" smtClean="0">
                <a:latin typeface="Cambria" panose="02040503050406030204" pitchFamily="18" charset="0"/>
              </a:rPr>
              <a:t>les tissus</a:t>
            </a:r>
            <a:endParaRPr dirty="0"/>
          </a:p>
        </p:txBody>
      </p:sp>
      <p:sp>
        <p:nvSpPr>
          <p:cNvPr id="301" name="Google Shape;301;p34"/>
          <p:cNvSpPr txBox="1">
            <a:spLocks noGrp="1"/>
          </p:cNvSpPr>
          <p:nvPr>
            <p:ph type="subTitle" idx="6"/>
          </p:nvPr>
        </p:nvSpPr>
        <p:spPr>
          <a:xfrm>
            <a:off x="1347532" y="3593744"/>
            <a:ext cx="2934401" cy="407761"/>
          </a:xfrm>
          <a:prstGeom prst="rect">
            <a:avLst/>
          </a:prstGeom>
        </p:spPr>
        <p:txBody>
          <a:bodyPr spcFirstLastPara="1" wrap="square" lIns="91425" tIns="91425" rIns="91425" bIns="91425" anchor="b" anchorCtr="0">
            <a:noAutofit/>
          </a:bodyPr>
          <a:lstStyle/>
          <a:p>
            <a:pPr marL="0" indent="0" algn="ctr"/>
            <a:r>
              <a:rPr lang="fr-FR" dirty="0"/>
              <a:t>7</a:t>
            </a:r>
            <a:r>
              <a:rPr lang="fr-FR" dirty="0" smtClean="0"/>
              <a:t>-Irritation </a:t>
            </a:r>
            <a:r>
              <a:rPr lang="fr-FR" dirty="0"/>
              <a:t>Oculaire </a:t>
            </a:r>
            <a:r>
              <a:rPr lang="fr-FR" dirty="0" smtClean="0"/>
              <a:t>:</a:t>
            </a:r>
          </a:p>
          <a:p>
            <a:pPr marL="0" lvl="0" indent="0" algn="ctr"/>
            <a:endParaRPr dirty="0"/>
          </a:p>
        </p:txBody>
      </p:sp>
      <p:sp>
        <p:nvSpPr>
          <p:cNvPr id="302" name="Google Shape;302;p34"/>
          <p:cNvSpPr txBox="1">
            <a:spLocks noGrp="1"/>
          </p:cNvSpPr>
          <p:nvPr>
            <p:ph type="subTitle" idx="7"/>
          </p:nvPr>
        </p:nvSpPr>
        <p:spPr>
          <a:xfrm>
            <a:off x="5949544" y="1437771"/>
            <a:ext cx="3194456" cy="483742"/>
          </a:xfrm>
          <a:prstGeom prst="rect">
            <a:avLst/>
          </a:prstGeom>
        </p:spPr>
        <p:txBody>
          <a:bodyPr spcFirstLastPara="1" wrap="square" lIns="91425" tIns="91425" rIns="91425" bIns="91425" anchor="b" anchorCtr="0">
            <a:noAutofit/>
          </a:bodyPr>
          <a:lstStyle/>
          <a:p>
            <a:pPr marL="0" indent="0"/>
            <a:r>
              <a:rPr lang="fr-FR" dirty="0"/>
              <a:t>6</a:t>
            </a:r>
            <a:r>
              <a:rPr lang="fr-FR" dirty="0" smtClean="0"/>
              <a:t>-Cancérogénicité </a:t>
            </a:r>
            <a:r>
              <a:rPr lang="fr-FR" dirty="0"/>
              <a:t>:</a:t>
            </a:r>
          </a:p>
          <a:p>
            <a:pPr marL="0" lvl="0" indent="0"/>
            <a:endParaRPr dirty="0"/>
          </a:p>
        </p:txBody>
      </p:sp>
      <p:sp>
        <p:nvSpPr>
          <p:cNvPr id="303" name="Google Shape;303;p34"/>
          <p:cNvSpPr txBox="1">
            <a:spLocks noGrp="1"/>
          </p:cNvSpPr>
          <p:nvPr>
            <p:ph type="subTitle" idx="8"/>
          </p:nvPr>
        </p:nvSpPr>
        <p:spPr>
          <a:xfrm>
            <a:off x="5938729" y="3424322"/>
            <a:ext cx="2830263" cy="407760"/>
          </a:xfrm>
          <a:prstGeom prst="rect">
            <a:avLst/>
          </a:prstGeom>
        </p:spPr>
        <p:txBody>
          <a:bodyPr spcFirstLastPara="1" wrap="square" lIns="91425" tIns="91425" rIns="91425" bIns="91425" anchor="b" anchorCtr="0">
            <a:noAutofit/>
          </a:bodyPr>
          <a:lstStyle/>
          <a:p>
            <a:pPr marL="0" indent="0"/>
            <a:r>
              <a:rPr lang="fr-FR" dirty="0"/>
              <a:t>8</a:t>
            </a:r>
            <a:r>
              <a:rPr lang="fr-FR" dirty="0" smtClean="0"/>
              <a:t>-Irritation </a:t>
            </a:r>
            <a:r>
              <a:rPr lang="fr-FR" dirty="0"/>
              <a:t>Respiratoire :</a:t>
            </a:r>
          </a:p>
          <a:p>
            <a:pPr marL="0" lvl="0" indent="0"/>
            <a:endParaRPr dirty="0"/>
          </a:p>
        </p:txBody>
      </p:sp>
      <p:sp>
        <p:nvSpPr>
          <p:cNvPr id="3" name="Sous-titre 2"/>
          <p:cNvSpPr>
            <a:spLocks noGrp="1"/>
          </p:cNvSpPr>
          <p:nvPr>
            <p:ph type="subTitle" idx="1"/>
          </p:nvPr>
        </p:nvSpPr>
        <p:spPr>
          <a:xfrm>
            <a:off x="1347532" y="1385914"/>
            <a:ext cx="2967000" cy="427800"/>
          </a:xfrm>
        </p:spPr>
        <p:txBody>
          <a:bodyPr/>
          <a:lstStyle/>
          <a:p>
            <a:r>
              <a:rPr lang="fr-FR" dirty="0"/>
              <a:t>5</a:t>
            </a:r>
            <a:r>
              <a:rPr lang="fr-FR" dirty="0" smtClean="0"/>
              <a:t>-Corrosion </a:t>
            </a:r>
            <a:r>
              <a:rPr lang="fr-FR" dirty="0"/>
              <a:t>Tissulaire :</a:t>
            </a:r>
          </a:p>
          <a:p>
            <a:endParaRPr lang="fr-FR" dirty="0"/>
          </a:p>
        </p:txBody>
      </p:sp>
    </p:spTree>
    <p:extLst>
      <p:ext uri="{BB962C8B-B14F-4D97-AF65-F5344CB8AC3E}">
        <p14:creationId xmlns:p14="http://schemas.microsoft.com/office/powerpoint/2010/main" xmlns="" val="315529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9081" y="362250"/>
            <a:ext cx="6880505" cy="449408"/>
          </a:xfrm>
        </p:spPr>
        <p:txBody>
          <a:bodyPr/>
          <a:lstStyle/>
          <a:p>
            <a:r>
              <a:rPr lang="fr-FR" sz="2800" dirty="0" smtClean="0">
                <a:latin typeface="Cambria" panose="02040503050406030204" pitchFamily="18" charset="0"/>
              </a:rPr>
              <a:t>Mesures d’</a:t>
            </a:r>
            <a:r>
              <a:rPr lang="fr-FR" sz="2800" dirty="0" err="1" smtClean="0">
                <a:latin typeface="Cambria" panose="02040503050406030204" pitchFamily="18" charset="0"/>
              </a:rPr>
              <a:t>attenuation</a:t>
            </a:r>
            <a:r>
              <a:rPr lang="fr-FR" sz="2800" dirty="0" smtClean="0">
                <a:latin typeface="Cambria" panose="02040503050406030204" pitchFamily="18" charset="0"/>
              </a:rPr>
              <a:t>  et traitements</a:t>
            </a:r>
            <a:endParaRPr lang="fr-FR" sz="2800" dirty="0">
              <a:latin typeface="Cambria" panose="02040503050406030204" pitchFamily="18" charset="0"/>
            </a:endParaRPr>
          </a:p>
        </p:txBody>
      </p:sp>
      <p:sp>
        <p:nvSpPr>
          <p:cNvPr id="3" name="Sous-titre 2"/>
          <p:cNvSpPr>
            <a:spLocks noGrp="1"/>
          </p:cNvSpPr>
          <p:nvPr>
            <p:ph type="subTitle" idx="1"/>
          </p:nvPr>
        </p:nvSpPr>
        <p:spPr>
          <a:xfrm>
            <a:off x="729463" y="811658"/>
            <a:ext cx="8116585" cy="3935003"/>
          </a:xfrm>
        </p:spPr>
        <p:txBody>
          <a:bodyPr/>
          <a:lstStyle/>
          <a:p>
            <a:pPr algn="l"/>
            <a:r>
              <a:rPr lang="fr-FR" sz="1800" b="1" dirty="0" smtClean="0">
                <a:latin typeface="Cambria" panose="02040503050406030204" pitchFamily="18" charset="0"/>
              </a:rPr>
              <a:t>1-Rincer </a:t>
            </a:r>
            <a:r>
              <a:rPr lang="fr-FR" sz="1800" b="1" dirty="0">
                <a:latin typeface="Cambria" panose="02040503050406030204" pitchFamily="18" charset="0"/>
              </a:rPr>
              <a:t>la zone touchée </a:t>
            </a:r>
            <a:r>
              <a:rPr lang="fr-FR" sz="1800" dirty="0">
                <a:latin typeface="Cambria" panose="02040503050406030204" pitchFamily="18" charset="0"/>
              </a:rPr>
              <a:t>: Rincez immédiatement la zone touchée avec beaucoup d’eau pendant au moins 15 minutes. </a:t>
            </a:r>
            <a:r>
              <a:rPr lang="fr-FR" sz="1800" dirty="0">
                <a:latin typeface="Cambria" panose="02040503050406030204" pitchFamily="18" charset="0"/>
                <a:hlinkClick r:id="rId3"/>
              </a:rPr>
              <a:t>Cela peut aider à éliminer l’agent chimique de la peau et à réduire la quantité de dommages1</a:t>
            </a:r>
            <a:r>
              <a:rPr lang="fr-FR" sz="1800" dirty="0" smtClean="0">
                <a:latin typeface="Cambria" panose="02040503050406030204" pitchFamily="18" charset="0"/>
              </a:rPr>
              <a:t>.</a:t>
            </a:r>
          </a:p>
          <a:p>
            <a:pPr algn="l"/>
            <a:r>
              <a:rPr lang="fr-FR" sz="1800" dirty="0" smtClean="0">
                <a:latin typeface="Cambria" panose="02040503050406030204" pitchFamily="18" charset="0"/>
              </a:rPr>
              <a:t>2- </a:t>
            </a:r>
            <a:r>
              <a:rPr lang="fr-FR" sz="1800" b="1" dirty="0" smtClean="0">
                <a:latin typeface="Cambria" panose="02040503050406030204" pitchFamily="18" charset="0"/>
              </a:rPr>
              <a:t>Retirer </a:t>
            </a:r>
            <a:r>
              <a:rPr lang="fr-FR" sz="1800" b="1" dirty="0">
                <a:latin typeface="Cambria" panose="02040503050406030204" pitchFamily="18" charset="0"/>
              </a:rPr>
              <a:t>les vêtements contaminés :</a:t>
            </a:r>
            <a:r>
              <a:rPr lang="fr-FR" sz="1800" dirty="0">
                <a:latin typeface="Cambria" panose="02040503050406030204" pitchFamily="18" charset="0"/>
              </a:rPr>
              <a:t> Si vos vêtements ont été en contact avec l’agent chimique, retirez-les soigneusement pour éviter de propager l’agent chimique à d’autres parties de votre </a:t>
            </a:r>
            <a:r>
              <a:rPr lang="fr-FR" sz="1800" dirty="0" smtClean="0">
                <a:latin typeface="Cambria" panose="02040503050406030204" pitchFamily="18" charset="0"/>
              </a:rPr>
              <a:t>corps.</a:t>
            </a:r>
          </a:p>
          <a:p>
            <a:pPr algn="l"/>
            <a:r>
              <a:rPr lang="fr-FR" sz="1800" b="1" dirty="0" smtClean="0">
                <a:latin typeface="Cambria" panose="02040503050406030204" pitchFamily="18" charset="0"/>
              </a:rPr>
              <a:t>3-Consulter </a:t>
            </a:r>
            <a:r>
              <a:rPr lang="fr-FR" sz="1800" b="1" dirty="0">
                <a:latin typeface="Cambria" panose="02040503050406030204" pitchFamily="18" charset="0"/>
              </a:rPr>
              <a:t>un professionnel de la santé</a:t>
            </a:r>
            <a:r>
              <a:rPr lang="fr-FR" sz="1800" dirty="0">
                <a:latin typeface="Cambria" panose="02040503050406030204" pitchFamily="18" charset="0"/>
              </a:rPr>
              <a:t> : Après avoir rincé la zone touchée et retiré les vêtements contaminés, consultez immédiatement un professionnel de la santé. Ils peuvent évaluer l’étendue des dommages et recommander un traitement approprié</a:t>
            </a:r>
            <a:r>
              <a:rPr lang="fr-FR" sz="1800" dirty="0" smtClean="0">
                <a:latin typeface="Cambria" panose="02040503050406030204" pitchFamily="18" charset="0"/>
              </a:rPr>
              <a:t>.</a:t>
            </a:r>
          </a:p>
          <a:p>
            <a:pPr algn="l"/>
            <a:endParaRPr lang="fr-FR" sz="1800" dirty="0" smtClean="0">
              <a:latin typeface="Cambria" panose="02040503050406030204" pitchFamily="18" charset="0"/>
            </a:endParaRPr>
          </a:p>
          <a:p>
            <a:pPr algn="l"/>
            <a:endParaRPr lang="fr-FR" sz="1800" dirty="0">
              <a:latin typeface="Cambria" panose="02040503050406030204" pitchFamily="18" charset="0"/>
            </a:endParaRPr>
          </a:p>
          <a:p>
            <a:pPr algn="l"/>
            <a:endParaRPr lang="fr-FR" sz="1800" dirty="0" smtClean="0">
              <a:latin typeface="Cambria" panose="02040503050406030204" pitchFamily="18" charset="0"/>
            </a:endParaRPr>
          </a:p>
          <a:p>
            <a:pPr algn="l"/>
            <a:endParaRPr lang="fr-FR" sz="1800" dirty="0">
              <a:latin typeface="Cambria" panose="02040503050406030204" pitchFamily="18" charset="0"/>
            </a:endParaRPr>
          </a:p>
          <a:p>
            <a:pPr algn="l"/>
            <a:endParaRPr lang="fr-FR" sz="1800" dirty="0" smtClean="0">
              <a:latin typeface="Cambria" panose="02040503050406030204" pitchFamily="18" charset="0"/>
            </a:endParaRPr>
          </a:p>
          <a:p>
            <a:pPr algn="l"/>
            <a:endParaRPr lang="fr-FR" sz="1800" dirty="0" smtClean="0">
              <a:latin typeface="Cambria" panose="02040503050406030204" pitchFamily="18" charset="0"/>
            </a:endParaRPr>
          </a:p>
          <a:p>
            <a:pPr algn="l"/>
            <a:endParaRPr lang="fr-FR" sz="1800" dirty="0" smtClean="0">
              <a:latin typeface="Cambria" panose="02040503050406030204" pitchFamily="18" charset="0"/>
            </a:endParaRPr>
          </a:p>
          <a:p>
            <a:pPr algn="l"/>
            <a:endParaRPr lang="fr-FR" dirty="0" smtClean="0">
              <a:latin typeface="Cambria" panose="02040503050406030204" pitchFamily="18" charset="0"/>
            </a:endParaRPr>
          </a:p>
          <a:p>
            <a:pPr algn="l"/>
            <a:r>
              <a:rPr lang="fr-FR" b="1" dirty="0" smtClean="0">
                <a:latin typeface="Cambria" panose="02040503050406030204" pitchFamily="18" charset="0"/>
              </a:rPr>
              <a:t>Intervention médicales : </a:t>
            </a:r>
            <a:r>
              <a:rPr lang="fr-FR" dirty="0" smtClean="0">
                <a:latin typeface="Cambria" panose="02040503050406030204" pitchFamily="18" charset="0"/>
              </a:rPr>
              <a:t>explorez les intervention médicales et les thérapies pour traiter les lésions tissulaires causées par les agents chimiques</a:t>
            </a:r>
          </a:p>
        </p:txBody>
      </p:sp>
    </p:spTree>
    <p:extLst>
      <p:ext uri="{BB962C8B-B14F-4D97-AF65-F5344CB8AC3E}">
        <p14:creationId xmlns:p14="http://schemas.microsoft.com/office/powerpoint/2010/main" xmlns="" val="1117341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837" y="567733"/>
            <a:ext cx="2637279" cy="572699"/>
          </a:xfrm>
        </p:spPr>
        <p:txBody>
          <a:bodyPr/>
          <a:lstStyle/>
          <a:p>
            <a:r>
              <a:rPr lang="fr-FR" sz="3200" dirty="0" smtClean="0">
                <a:latin typeface="Cambria" panose="02040503050406030204" pitchFamily="18" charset="0"/>
              </a:rPr>
              <a:t>conclusion:</a:t>
            </a:r>
            <a:endParaRPr lang="fr-FR" sz="3200" dirty="0">
              <a:latin typeface="Cambria" panose="02040503050406030204" pitchFamily="18" charset="0"/>
            </a:endParaRPr>
          </a:p>
        </p:txBody>
      </p:sp>
      <p:sp>
        <p:nvSpPr>
          <p:cNvPr id="3" name="Sous-titre 2"/>
          <p:cNvSpPr>
            <a:spLocks noGrp="1"/>
          </p:cNvSpPr>
          <p:nvPr>
            <p:ph type="subTitle" idx="1"/>
          </p:nvPr>
        </p:nvSpPr>
        <p:spPr>
          <a:xfrm>
            <a:off x="301205" y="1222625"/>
            <a:ext cx="7373592" cy="3041151"/>
          </a:xfrm>
        </p:spPr>
        <p:txBody>
          <a:bodyPr/>
          <a:lstStyle/>
          <a:p>
            <a:r>
              <a:rPr lang="fr-FR" dirty="0" smtClean="0">
                <a:latin typeface="Cambria" panose="02040503050406030204" pitchFamily="18" charset="0"/>
              </a:rPr>
              <a:t>La réponse du corps a ces lésions est généralement une inflammation ,qui est tentative de guérison et de restauration de la fonction normale. Cependant, la nature et l’intensité de la lésion peuvent varié en fonction de agent chimique spécifique impliqué , par conséquent ,il est essentiel  de consulter un professionnel de la santé pour obtenir des conseils spécifique en cas de lésion tissulaire lié à un agent chimique</a:t>
            </a:r>
            <a:r>
              <a:rPr lang="fr-FR" dirty="0" smtClean="0"/>
              <a:t>   </a:t>
            </a:r>
            <a:endParaRPr lang="fr-FR" dirty="0"/>
          </a:p>
        </p:txBody>
      </p:sp>
    </p:spTree>
    <p:extLst>
      <p:ext uri="{BB962C8B-B14F-4D97-AF65-F5344CB8AC3E}">
        <p14:creationId xmlns:p14="http://schemas.microsoft.com/office/powerpoint/2010/main" xmlns="" val="3048436680"/>
      </p:ext>
    </p:extLst>
  </p:cSld>
  <p:clrMapOvr>
    <a:masterClrMapping/>
  </p:clrMapOvr>
</p:sld>
</file>

<file path=ppt/theme/theme1.xml><?xml version="1.0" encoding="utf-8"?>
<a:theme xmlns:a="http://schemas.openxmlformats.org/drawingml/2006/main" name="Digestive Tract Disease by Slidesgo">
  <a:themeElements>
    <a:clrScheme name="Simple Light">
      <a:dk1>
        <a:srgbClr val="2E2E2E"/>
      </a:dk1>
      <a:lt1>
        <a:srgbClr val="FBF6F6"/>
      </a:lt1>
      <a:dk2>
        <a:srgbClr val="BD5F5F"/>
      </a:dk2>
      <a:lt2>
        <a:srgbClr val="E98F8F"/>
      </a:lt2>
      <a:accent1>
        <a:srgbClr val="FFFFFF"/>
      </a:accent1>
      <a:accent2>
        <a:srgbClr val="FFFFFF"/>
      </a:accent2>
      <a:accent3>
        <a:srgbClr val="FFFFFF"/>
      </a:accent3>
      <a:accent4>
        <a:srgbClr val="FFFFFF"/>
      </a:accent4>
      <a:accent5>
        <a:srgbClr val="FFFFFF"/>
      </a:accent5>
      <a:accent6>
        <a:srgbClr val="FFFFFF"/>
      </a:accent6>
      <a:hlink>
        <a:srgbClr val="2E2E2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561</Words>
  <Application>Microsoft Office PowerPoint</Application>
  <PresentationFormat>Affichage à l'écran (16:9)</PresentationFormat>
  <Paragraphs>50</Paragraphs>
  <Slides>8</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Cambria</vt:lpstr>
      <vt:lpstr>Figtree</vt:lpstr>
      <vt:lpstr>Heebo</vt:lpstr>
      <vt:lpstr>Digestive Tract Disease by Slidesgo</vt:lpstr>
      <vt:lpstr>Lésion chimique :agent chimique </vt:lpstr>
      <vt:lpstr>introduction</vt:lpstr>
      <vt:lpstr>Agent chimique</vt:lpstr>
      <vt:lpstr>Exemples des agent chimique  </vt:lpstr>
      <vt:lpstr>Les effets des agents chimiques sur les tissus</vt:lpstr>
      <vt:lpstr>Les effets des agents chimiques sur les tissus</vt:lpstr>
      <vt:lpstr>Mesures d’attenuation  et traitements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Digestive Tract Disease</dc:title>
  <dc:creator>PC</dc:creator>
  <cp:lastModifiedBy>user</cp:lastModifiedBy>
  <cp:revision>33</cp:revision>
  <dcterms:modified xsi:type="dcterms:W3CDTF">2025-12-29T10:16:48Z</dcterms:modified>
</cp:coreProperties>
</file>