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8"/>
  </p:notesMasterIdLst>
  <p:sldIdLst>
    <p:sldId id="284" r:id="rId2"/>
    <p:sldId id="258" r:id="rId3"/>
    <p:sldId id="272" r:id="rId4"/>
    <p:sldId id="286" r:id="rId5"/>
    <p:sldId id="295" r:id="rId6"/>
    <p:sldId id="291" r:id="rId7"/>
    <p:sldId id="285" r:id="rId8"/>
    <p:sldId id="292" r:id="rId9"/>
    <p:sldId id="296" r:id="rId10"/>
    <p:sldId id="293" r:id="rId11"/>
    <p:sldId id="297" r:id="rId12"/>
    <p:sldId id="294" r:id="rId13"/>
    <p:sldId id="300" r:id="rId14"/>
    <p:sldId id="299" r:id="rId15"/>
    <p:sldId id="301" r:id="rId16"/>
    <p:sldId id="302" r:id="rId1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3996" autoAdjust="0"/>
    <p:restoredTop sz="94444" autoAdjust="0"/>
  </p:normalViewPr>
  <p:slideViewPr>
    <p:cSldViewPr>
      <p:cViewPr>
        <p:scale>
          <a:sx n="76" d="100"/>
          <a:sy n="76" d="100"/>
        </p:scale>
        <p:origin x="-1272" y="-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8F9332-B9CD-4FF1-96F3-C68E52794987}" type="datetimeFigureOut">
              <a:rPr lang="fr-FR" smtClean="0"/>
              <a:pPr/>
              <a:t>14/03/2020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09340A-3E4B-442C-AAEE-24092359BC4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4716625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Université</a:t>
            </a:r>
            <a:r>
              <a:rPr lang="en-US" baseline="0" dirty="0" smtClean="0"/>
              <a:t> de </a:t>
            </a:r>
            <a:r>
              <a:rPr lang="en-US" baseline="0" dirty="0" err="1" smtClean="0"/>
              <a:t>Abou</a:t>
            </a:r>
            <a:r>
              <a:rPr lang="en-US" baseline="0" dirty="0" smtClean="0"/>
              <a:t> Baker </a:t>
            </a:r>
            <a:r>
              <a:rPr lang="en-US" baseline="0" dirty="0" err="1" smtClean="0"/>
              <a:t>Belkaid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Tlemcen</a:t>
            </a:r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3C5957-6925-46CF-86C2-3B69A36599B3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09340A-3E4B-442C-AAEE-24092359BC4A}" type="slidenum">
              <a:rPr lang="fr-FR" smtClean="0"/>
              <a:pPr/>
              <a:t>11</a:t>
            </a:fld>
            <a:endParaRPr lang="fr-F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09340A-3E4B-442C-AAEE-24092359BC4A}" type="slidenum">
              <a:rPr lang="fr-FR" smtClean="0"/>
              <a:pPr/>
              <a:t>12</a:t>
            </a:fld>
            <a:endParaRPr lang="fr-FR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09340A-3E4B-442C-AAEE-24092359BC4A}" type="slidenum">
              <a:rPr lang="fr-FR" smtClean="0"/>
              <a:pPr/>
              <a:t>13</a:t>
            </a:fld>
            <a:endParaRPr lang="fr-FR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09340A-3E4B-442C-AAEE-24092359BC4A}" type="slidenum">
              <a:rPr lang="fr-FR" smtClean="0"/>
              <a:pPr/>
              <a:t>14</a:t>
            </a:fld>
            <a:endParaRPr lang="fr-FR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09340A-3E4B-442C-AAEE-24092359BC4A}" type="slidenum">
              <a:rPr lang="fr-FR" smtClean="0"/>
              <a:pPr/>
              <a:t>15</a:t>
            </a:fld>
            <a:endParaRPr lang="fr-FR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09340A-3E4B-442C-AAEE-24092359BC4A}" type="slidenum">
              <a:rPr lang="fr-FR" smtClean="0"/>
              <a:pPr/>
              <a:t>16</a:t>
            </a:fld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09340A-3E4B-442C-AAEE-24092359BC4A}" type="slidenum">
              <a:rPr lang="fr-FR" smtClean="0"/>
              <a:pPr/>
              <a:t>3</a:t>
            </a:fld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09340A-3E4B-442C-AAEE-24092359BC4A}" type="slidenum">
              <a:rPr lang="fr-FR" smtClean="0"/>
              <a:pPr/>
              <a:t>4</a:t>
            </a:fld>
            <a:endParaRPr lang="fr-F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09340A-3E4B-442C-AAEE-24092359BC4A}" type="slidenum">
              <a:rPr lang="fr-FR" smtClean="0"/>
              <a:pPr/>
              <a:t>5</a:t>
            </a:fld>
            <a:endParaRPr lang="fr-F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09340A-3E4B-442C-AAEE-24092359BC4A}" type="slidenum">
              <a:rPr lang="fr-FR" smtClean="0"/>
              <a:pPr/>
              <a:t>6</a:t>
            </a:fld>
            <a:endParaRPr lang="fr-F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09340A-3E4B-442C-AAEE-24092359BC4A}" type="slidenum">
              <a:rPr lang="fr-FR" smtClean="0"/>
              <a:pPr/>
              <a:t>7</a:t>
            </a:fld>
            <a:endParaRPr lang="fr-F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09340A-3E4B-442C-AAEE-24092359BC4A}" type="slidenum">
              <a:rPr lang="fr-FR" smtClean="0"/>
              <a:pPr/>
              <a:t>8</a:t>
            </a:fld>
            <a:endParaRPr lang="fr-F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09340A-3E4B-442C-AAEE-24092359BC4A}" type="slidenum">
              <a:rPr lang="fr-FR" smtClean="0"/>
              <a:pPr/>
              <a:t>9</a:t>
            </a:fld>
            <a:endParaRPr lang="fr-F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09340A-3E4B-442C-AAEE-24092359BC4A}" type="slidenum">
              <a:rPr lang="fr-FR" smtClean="0"/>
              <a:pPr/>
              <a:t>10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ectangle à coins arrondis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F55AF-C6D1-4CEE-BDCF-DA97F04D5FDF}" type="datetimeFigureOut">
              <a:rPr lang="fr-FR" smtClean="0"/>
              <a:pPr/>
              <a:t>14/03/2020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3233871B-8047-49F2-8F21-1DECF424C008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F55AF-C6D1-4CEE-BDCF-DA97F04D5FDF}" type="datetimeFigureOut">
              <a:rPr lang="fr-FR" smtClean="0"/>
              <a:pPr/>
              <a:t>14/03/2020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3871B-8047-49F2-8F21-1DECF424C00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F55AF-C6D1-4CEE-BDCF-DA97F04D5FDF}" type="datetimeFigureOut">
              <a:rPr lang="fr-FR" smtClean="0"/>
              <a:pPr/>
              <a:t>14/03/2020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3871B-8047-49F2-8F21-1DECF424C00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F55AF-C6D1-4CEE-BDCF-DA97F04D5FDF}" type="datetimeFigureOut">
              <a:rPr lang="fr-FR" smtClean="0"/>
              <a:pPr/>
              <a:t>14/03/2020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3871B-8047-49F2-8F21-1DECF424C008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ectangle à coins arrondis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F55AF-C6D1-4CEE-BDCF-DA97F04D5FDF}" type="datetimeFigureOut">
              <a:rPr lang="fr-FR" smtClean="0"/>
              <a:pPr/>
              <a:t>14/03/2020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fr-FR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3233871B-8047-49F2-8F21-1DECF424C00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F55AF-C6D1-4CEE-BDCF-DA97F04D5FDF}" type="datetimeFigureOut">
              <a:rPr lang="fr-FR" smtClean="0"/>
              <a:pPr/>
              <a:t>14/03/2020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3871B-8047-49F2-8F21-1DECF424C008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F55AF-C6D1-4CEE-BDCF-DA97F04D5FDF}" type="datetimeFigureOut">
              <a:rPr lang="fr-FR" smtClean="0"/>
              <a:pPr/>
              <a:t>14/03/2020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3871B-8047-49F2-8F21-1DECF424C008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1" name="Espace réservé du contenu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F55AF-C6D1-4CEE-BDCF-DA97F04D5FDF}" type="datetimeFigureOut">
              <a:rPr lang="fr-FR" smtClean="0"/>
              <a:pPr/>
              <a:t>14/03/2020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3871B-8047-49F2-8F21-1DECF424C00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F55AF-C6D1-4CEE-BDCF-DA97F04D5FDF}" type="datetimeFigureOut">
              <a:rPr lang="fr-FR" smtClean="0"/>
              <a:pPr/>
              <a:t>14/03/2020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3871B-8047-49F2-8F21-1DECF424C00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ectangle à coins arrondis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F55AF-C6D1-4CEE-BDCF-DA97F04D5FDF}" type="datetimeFigureOut">
              <a:rPr lang="fr-FR" smtClean="0"/>
              <a:pPr/>
              <a:t>14/03/2020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3871B-8047-49F2-8F21-1DECF424C008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F55AF-C6D1-4CEE-BDCF-DA97F04D5FDF}" type="datetimeFigureOut">
              <a:rPr lang="fr-FR" smtClean="0"/>
              <a:pPr/>
              <a:t>14/03/2020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3233871B-8047-49F2-8F21-1DECF424C008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ectangle à coins arrondis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48F55AF-C6D1-4CEE-BDCF-DA97F04D5FDF}" type="datetimeFigureOut">
              <a:rPr lang="fr-FR" smtClean="0"/>
              <a:pPr/>
              <a:t>14/03/2020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3233871B-8047-49F2-8F21-1DECF424C00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ar.wikipedia.org/wiki/%D8%AD%D8%A7%D8%B3%D9%88%D8%A8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ar.wikipedia.org/wiki/%D9%86%D8%B8%D8%A7%D9%85_%D8%AA%D8%B4%D8%BA%D9%8A%D9%84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85720" y="1357298"/>
            <a:ext cx="8429652" cy="1828800"/>
          </a:xfrm>
        </p:spPr>
        <p:txBody>
          <a:bodyPr>
            <a:normAutofit/>
          </a:bodyPr>
          <a:lstStyle/>
          <a:p>
            <a:r>
              <a:rPr lang="fr-FR" sz="4800" b="1" dirty="0" smtClean="0"/>
              <a:t>Informatique</a:t>
            </a:r>
            <a:r>
              <a:rPr lang="ar-DZ" b="1" dirty="0" smtClean="0"/>
              <a:t>المعلوماتية</a:t>
            </a:r>
            <a:r>
              <a:rPr lang="ar-DZ" sz="4800" b="1" dirty="0" smtClean="0"/>
              <a:t>  </a:t>
            </a:r>
            <a:endParaRPr lang="en-US" sz="48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714480" y="3500438"/>
            <a:ext cx="5857916" cy="533400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latin typeface="Georgia" pitchFamily="18" charset="0"/>
              </a:rPr>
              <a:t>SEMAHI   IKRAM </a:t>
            </a:r>
            <a:endParaRPr lang="en-US" sz="3200" b="1" dirty="0">
              <a:latin typeface="Georgia" pitchFamily="18" charset="0"/>
            </a:endParaRP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7" name="Picture 2"/>
          <p:cNvPicPr/>
          <p:nvPr/>
        </p:nvPicPr>
        <p:blipFill>
          <a:blip r:embed="rId3"/>
          <a:stretch/>
        </p:blipFill>
        <p:spPr>
          <a:xfrm>
            <a:off x="1285852" y="214290"/>
            <a:ext cx="1143001" cy="1128698"/>
          </a:xfrm>
          <a:prstGeom prst="rect">
            <a:avLst/>
          </a:prstGeom>
          <a:ln>
            <a:noFill/>
          </a:ln>
        </p:spPr>
      </p:pic>
      <p:sp>
        <p:nvSpPr>
          <p:cNvPr id="8" name="Rectangle 7"/>
          <p:cNvSpPr/>
          <p:nvPr/>
        </p:nvSpPr>
        <p:spPr>
          <a:xfrm>
            <a:off x="2667000" y="762000"/>
            <a:ext cx="45576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>
                <a:latin typeface="Georgia" pitchFamily="18" charset="0"/>
              </a:rPr>
              <a:t>Université</a:t>
            </a:r>
            <a:r>
              <a:rPr lang="en-US" baseline="0" dirty="0" smtClean="0">
                <a:latin typeface="Georgia" pitchFamily="18" charset="0"/>
              </a:rPr>
              <a:t> de </a:t>
            </a:r>
            <a:r>
              <a:rPr lang="en-US" baseline="0" dirty="0" err="1" smtClean="0">
                <a:latin typeface="Georgia" pitchFamily="18" charset="0"/>
              </a:rPr>
              <a:t>Abou</a:t>
            </a:r>
            <a:r>
              <a:rPr lang="en-US" baseline="0" dirty="0" smtClean="0">
                <a:latin typeface="Georgia" pitchFamily="18" charset="0"/>
              </a:rPr>
              <a:t> Baker </a:t>
            </a:r>
            <a:r>
              <a:rPr lang="en-US" baseline="0" dirty="0" err="1" smtClean="0">
                <a:latin typeface="Georgia" pitchFamily="18" charset="0"/>
              </a:rPr>
              <a:t>Belkaid</a:t>
            </a:r>
            <a:r>
              <a:rPr lang="en-US" baseline="0" dirty="0" smtClean="0">
                <a:latin typeface="Georgia" pitchFamily="18" charset="0"/>
              </a:rPr>
              <a:t> </a:t>
            </a:r>
            <a:r>
              <a:rPr lang="en-US" baseline="0" dirty="0" err="1" smtClean="0">
                <a:latin typeface="Georgia" pitchFamily="18" charset="0"/>
              </a:rPr>
              <a:t>Tlemcen</a:t>
            </a:r>
            <a:endParaRPr lang="en-US" dirty="0">
              <a:latin typeface="Georgia" pitchFamily="18" charset="0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2643174" y="4500570"/>
            <a:ext cx="4011034" cy="58477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fr-FR" sz="3200" dirty="0" smtClean="0"/>
              <a:t>ikramsemahi@gmail.com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DZ" dirty="0" smtClean="0"/>
              <a:t>تغيير اسم المجلد </a:t>
            </a:r>
            <a:endParaRPr lang="fr-FR" dirty="0"/>
          </a:p>
        </p:txBody>
      </p:sp>
      <p:sp>
        <p:nvSpPr>
          <p:cNvPr id="28674" name="AutoShape 2" descr="Olivetti Programma 101 - Museo scienza e tecnologia Milano.jpg"/>
          <p:cNvSpPr>
            <a:spLocks noChangeAspect="1" noChangeArrowheads="1"/>
          </p:cNvSpPr>
          <p:nvPr/>
        </p:nvSpPr>
        <p:spPr bwMode="auto">
          <a:xfrm>
            <a:off x="155575" y="-784225"/>
            <a:ext cx="2476500" cy="16478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EEECE1"/>
              </a:clrFrom>
              <a:clrTo>
                <a:srgbClr val="EEECE1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2876" y="3143248"/>
            <a:ext cx="8858280" cy="3143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AE" b="1" dirty="0" smtClean="0"/>
              <a:t>حذف مجلد</a:t>
            </a:r>
            <a:r>
              <a:rPr lang="ar-DZ" dirty="0" smtClean="0"/>
              <a:t> </a:t>
            </a:r>
            <a:endParaRPr lang="fr-FR" dirty="0"/>
          </a:p>
        </p:txBody>
      </p:sp>
      <p:sp>
        <p:nvSpPr>
          <p:cNvPr id="28674" name="AutoShape 2" descr="Olivetti Programma 101 - Museo scienza e tecnologia Milano.jpg"/>
          <p:cNvSpPr>
            <a:spLocks noChangeAspect="1" noChangeArrowheads="1"/>
          </p:cNvSpPr>
          <p:nvPr/>
        </p:nvSpPr>
        <p:spPr bwMode="auto">
          <a:xfrm>
            <a:off x="155575" y="-784225"/>
            <a:ext cx="2476500" cy="16478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" name="ZoneTexte 4"/>
          <p:cNvSpPr txBox="1"/>
          <p:nvPr/>
        </p:nvSpPr>
        <p:spPr>
          <a:xfrm>
            <a:off x="214282" y="3357562"/>
            <a:ext cx="867668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DZ" sz="2400" dirty="0" smtClean="0"/>
              <a:t> 1-  </a:t>
            </a:r>
            <a:r>
              <a:rPr lang="ar-AE" sz="2400" dirty="0" smtClean="0"/>
              <a:t>يجب تحديد الملف أو </a:t>
            </a:r>
            <a:r>
              <a:rPr lang="ar-AE" sz="2400" b="1" dirty="0" smtClean="0"/>
              <a:t>المجلد</a:t>
            </a:r>
            <a:r>
              <a:rPr lang="ar-AE" sz="2400" dirty="0" smtClean="0"/>
              <a:t> المُراد حذفه بالنقر عليه من خلال زر الفأرة </a:t>
            </a:r>
            <a:r>
              <a:rPr lang="ar-AE" sz="2400" dirty="0" smtClean="0"/>
              <a:t>الأيسر. </a:t>
            </a:r>
            <a:r>
              <a:rPr lang="ar-AE" sz="2400" dirty="0" smtClean="0"/>
              <a:t>... </a:t>
            </a:r>
          </a:p>
          <a:p>
            <a:pPr algn="l" rtl="1"/>
            <a:r>
              <a:rPr lang="fr-FR" sz="2400" dirty="0" smtClean="0"/>
              <a:t> </a:t>
            </a:r>
          </a:p>
          <a:p>
            <a:pPr algn="r" rtl="1"/>
            <a:r>
              <a:rPr lang="ar-DZ" sz="2400" dirty="0" smtClean="0"/>
              <a:t>2-   </a:t>
            </a:r>
            <a:r>
              <a:rPr lang="ar-AE" sz="2400" dirty="0" smtClean="0"/>
              <a:t>قم بالنقر </a:t>
            </a:r>
            <a:r>
              <a:rPr lang="ar-DZ" sz="2400" dirty="0" smtClean="0"/>
              <a:t>الفأرة بزر </a:t>
            </a:r>
            <a:r>
              <a:rPr lang="ar-DZ" sz="2400" dirty="0" err="1" smtClean="0"/>
              <a:t>الايمن</a:t>
            </a:r>
            <a:r>
              <a:rPr lang="ar-DZ" sz="2400" dirty="0" smtClean="0"/>
              <a:t> ثم نختار من القائمة  </a:t>
            </a:r>
            <a:r>
              <a:rPr lang="fr-FR" sz="2400" dirty="0" smtClean="0"/>
              <a:t>  </a:t>
            </a:r>
            <a:r>
              <a:rPr lang="fr-FR" sz="2400" b="1" dirty="0" smtClean="0">
                <a:solidFill>
                  <a:srgbClr val="FF0000"/>
                </a:solidFill>
              </a:rPr>
              <a:t>Supprimer</a:t>
            </a:r>
            <a:r>
              <a:rPr lang="fr-FR" sz="2400" dirty="0" smtClean="0"/>
              <a:t> </a:t>
            </a:r>
            <a:r>
              <a:rPr lang="ar-DZ" sz="2400" dirty="0" err="1" smtClean="0"/>
              <a:t>اي</a:t>
            </a:r>
            <a:r>
              <a:rPr lang="ar-DZ" sz="2400" dirty="0" smtClean="0"/>
              <a:t> </a:t>
            </a:r>
            <a:r>
              <a:rPr lang="ar-AE" sz="2400" dirty="0" smtClean="0"/>
              <a:t>* </a:t>
            </a:r>
            <a:r>
              <a:rPr lang="ar-AE" sz="2400" b="1" dirty="0" smtClean="0"/>
              <a:t>حذف</a:t>
            </a:r>
            <a:r>
              <a:rPr lang="ar-AE" sz="2400" dirty="0" smtClean="0"/>
              <a:t> *</a:t>
            </a:r>
          </a:p>
          <a:p>
            <a:pPr algn="r"/>
            <a:endParaRPr lang="ar-DZ" sz="2400" dirty="0" smtClean="0"/>
          </a:p>
          <a:p>
            <a:pPr algn="r"/>
            <a:r>
              <a:rPr lang="ar-AE" sz="2400" dirty="0" smtClean="0"/>
              <a:t>يظهر مربع حوار يطلب منك تأكيد </a:t>
            </a:r>
            <a:r>
              <a:rPr lang="ar-AE" sz="2400" b="1" dirty="0" smtClean="0">
                <a:solidFill>
                  <a:srgbClr val="FF0000"/>
                </a:solidFill>
              </a:rPr>
              <a:t>الحذف</a:t>
            </a:r>
            <a:r>
              <a:rPr lang="ar-AE" sz="2400" dirty="0" smtClean="0"/>
              <a:t>. ... </a:t>
            </a:r>
          </a:p>
          <a:p>
            <a:pPr algn="r"/>
            <a:r>
              <a:rPr lang="ar-AE" sz="2400" dirty="0" smtClean="0"/>
              <a:t>بعد تأكيد </a:t>
            </a:r>
            <a:r>
              <a:rPr lang="ar-AE" sz="2400" b="1" dirty="0" smtClean="0"/>
              <a:t>حذف</a:t>
            </a:r>
            <a:r>
              <a:rPr lang="ar-AE" sz="2400" dirty="0" smtClean="0"/>
              <a:t> الم</a:t>
            </a:r>
            <a:r>
              <a:rPr lang="ar-DZ" sz="2400" dirty="0" smtClean="0"/>
              <a:t>جلد</a:t>
            </a:r>
            <a:r>
              <a:rPr lang="ar-AE" sz="2400" dirty="0" smtClean="0"/>
              <a:t>، ستجد الملفات المحذوفة في سلة المحذوفات</a:t>
            </a:r>
          </a:p>
          <a:p>
            <a:endParaRPr lang="fr-F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DZ" dirty="0" smtClean="0"/>
              <a:t>الملف  </a:t>
            </a:r>
            <a:endParaRPr lang="fr-FR" dirty="0"/>
          </a:p>
        </p:txBody>
      </p:sp>
      <p:sp>
        <p:nvSpPr>
          <p:cNvPr id="28674" name="AutoShape 2" descr="Olivetti Programma 101 - Museo scienza e tecnologia Milano.jpg"/>
          <p:cNvSpPr>
            <a:spLocks noChangeAspect="1" noChangeArrowheads="1"/>
          </p:cNvSpPr>
          <p:nvPr/>
        </p:nvSpPr>
        <p:spPr bwMode="auto">
          <a:xfrm>
            <a:off x="155575" y="-784225"/>
            <a:ext cx="2476500" cy="16478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EEECE1"/>
              </a:clrFrom>
              <a:clrTo>
                <a:srgbClr val="EEECE1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7158" y="3062309"/>
            <a:ext cx="8572560" cy="32956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ZoneTexte 6"/>
          <p:cNvSpPr txBox="1"/>
          <p:nvPr/>
        </p:nvSpPr>
        <p:spPr>
          <a:xfrm>
            <a:off x="7572396" y="6345816"/>
            <a:ext cx="116570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DZ" sz="2800" dirty="0" smtClean="0">
                <a:solidFill>
                  <a:srgbClr val="FF0000"/>
                </a:solidFill>
              </a:rPr>
              <a:t>ملاحظة </a:t>
            </a:r>
            <a:endParaRPr lang="fr-FR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DZ" dirty="0" smtClean="0"/>
              <a:t>تثبيت  برامج </a:t>
            </a:r>
            <a:endParaRPr lang="fr-FR" dirty="0"/>
          </a:p>
        </p:txBody>
      </p:sp>
      <p:sp>
        <p:nvSpPr>
          <p:cNvPr id="28674" name="AutoShape 2" descr="Olivetti Programma 101 - Museo scienza e tecnologia Milano.jpg"/>
          <p:cNvSpPr>
            <a:spLocks noChangeAspect="1" noChangeArrowheads="1"/>
          </p:cNvSpPr>
          <p:nvPr/>
        </p:nvSpPr>
        <p:spPr bwMode="auto">
          <a:xfrm>
            <a:off x="155575" y="-784225"/>
            <a:ext cx="2476500" cy="16478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8" name="Sous-titre 7"/>
          <p:cNvSpPr>
            <a:spLocks noGrp="1"/>
          </p:cNvSpPr>
          <p:nvPr>
            <p:ph type="subTitle" idx="1"/>
          </p:nvPr>
        </p:nvSpPr>
        <p:spPr>
          <a:xfrm>
            <a:off x="142844" y="3143248"/>
            <a:ext cx="8929750" cy="3500462"/>
          </a:xfrm>
        </p:spPr>
        <p:txBody>
          <a:bodyPr>
            <a:noAutofit/>
          </a:bodyPr>
          <a:lstStyle/>
          <a:p>
            <a:pPr algn="r"/>
            <a:r>
              <a:rPr lang="ar-AE" sz="2400" dirty="0" smtClean="0"/>
              <a:t>يُمكن للمُستخدمين تثبيت البرامج على جهاز الكمبيوتر من خلال الإنترنت</a:t>
            </a:r>
            <a:r>
              <a:rPr lang="ar-DZ" sz="2400" dirty="0" smtClean="0"/>
              <a:t> </a:t>
            </a:r>
            <a:r>
              <a:rPr lang="ar-AE" sz="2400" dirty="0" smtClean="0"/>
              <a:t>،</a:t>
            </a:r>
            <a:r>
              <a:rPr lang="ar-DZ" sz="2400" dirty="0" smtClean="0"/>
              <a:t>قرص صلب </a:t>
            </a:r>
            <a:r>
              <a:rPr lang="ar-AE" sz="2400" dirty="0" smtClean="0"/>
              <a:t> عن طريق إتباع الخطوات الآتية:</a:t>
            </a:r>
            <a:br>
              <a:rPr lang="ar-AE" sz="2400" dirty="0" smtClean="0"/>
            </a:br>
            <a:r>
              <a:rPr lang="ar-AE" sz="2400" dirty="0" smtClean="0"/>
              <a:t>تنزيل البرنامج الذي يكون متوفراً على مواقع الويب المختلفة على الإنترنت</a:t>
            </a:r>
            <a:r>
              <a:rPr lang="ar-DZ" sz="2400" dirty="0" smtClean="0"/>
              <a:t> </a:t>
            </a:r>
            <a:r>
              <a:rPr lang="ar-DZ" sz="2400" dirty="0" err="1" smtClean="0"/>
              <a:t>او</a:t>
            </a:r>
            <a:r>
              <a:rPr lang="ar-DZ" sz="2400" dirty="0" smtClean="0"/>
              <a:t> شراء قرص حسب خصائص كمبيوتر </a:t>
            </a:r>
            <a:r>
              <a:rPr lang="ar-DZ" sz="2400" dirty="0" err="1" smtClean="0"/>
              <a:t>و</a:t>
            </a:r>
            <a:r>
              <a:rPr lang="ar-DZ" sz="2400" dirty="0" smtClean="0"/>
              <a:t> هي كالأتي :</a:t>
            </a:r>
          </a:p>
          <a:p>
            <a:pPr rtl="1"/>
            <a:r>
              <a:rPr lang="ar-DZ" sz="2400" dirty="0" smtClean="0"/>
              <a:t>1- نظام تشغيل .</a:t>
            </a:r>
          </a:p>
          <a:p>
            <a:pPr rtl="1"/>
            <a:r>
              <a:rPr lang="fr-FR" sz="2400" dirty="0" smtClean="0"/>
              <a:t>   </a:t>
            </a:r>
            <a:r>
              <a:rPr lang="ar-DZ" sz="2400" dirty="0" smtClean="0"/>
              <a:t>2</a:t>
            </a:r>
            <a:r>
              <a:rPr lang="fr-FR" sz="2400" dirty="0" smtClean="0"/>
              <a:t> </a:t>
            </a:r>
            <a:r>
              <a:rPr lang="ar-DZ" sz="2400" dirty="0" smtClean="0"/>
              <a:t>-</a:t>
            </a:r>
            <a:r>
              <a:rPr lang="fr-FR" sz="2400" dirty="0" smtClean="0"/>
              <a:t>  </a:t>
            </a:r>
            <a:r>
              <a:rPr lang="ar-DZ" sz="2400" dirty="0" smtClean="0"/>
              <a:t>عدد</a:t>
            </a:r>
            <a:r>
              <a:rPr lang="fr-FR" sz="2400" dirty="0" smtClean="0"/>
              <a:t>       .bits  </a:t>
            </a:r>
            <a:endParaRPr lang="ar-DZ" sz="2400" dirty="0" smtClean="0"/>
          </a:p>
          <a:p>
            <a:pPr algn="r" rtl="1"/>
            <a:r>
              <a:rPr lang="ar-AE" sz="2400" dirty="0" smtClean="0"/>
              <a:t>الضغط المزدوج على ملف التثبيت الذي يكون ذا امتداد (</a:t>
            </a:r>
            <a:r>
              <a:rPr lang="fr-FR" sz="2400" dirty="0" err="1" smtClean="0"/>
              <a:t>exe</a:t>
            </a:r>
            <a:r>
              <a:rPr lang="ar-AE" sz="2400" dirty="0" smtClean="0"/>
              <a:t>.</a:t>
            </a:r>
            <a:r>
              <a:rPr lang="fr-FR" sz="2400" dirty="0" smtClean="0"/>
              <a:t> (</a:t>
            </a:r>
          </a:p>
          <a:p>
            <a:pPr algn="r" rtl="1"/>
            <a:r>
              <a:rPr lang="ar-AE" sz="2400" dirty="0" smtClean="0"/>
              <a:t>إتباع التعليمات الظاهرة على الشاشة لاستكمال عمليّة تثبيت البرنامج على الجهاز</a:t>
            </a:r>
            <a:r>
              <a:rPr lang="fr-FR" sz="2400" dirty="0" smtClean="0"/>
              <a:t> </a:t>
            </a:r>
            <a:r>
              <a:rPr lang="ar-AE" sz="2400" dirty="0" smtClean="0"/>
              <a:t/>
            </a:r>
            <a:br>
              <a:rPr lang="ar-AE" sz="2400" dirty="0" smtClean="0"/>
            </a:br>
            <a:r>
              <a:rPr lang="ar-AE" sz="2400" dirty="0" smtClean="0"/>
              <a:t/>
            </a:r>
            <a:br>
              <a:rPr lang="ar-AE" sz="2400" dirty="0" smtClean="0"/>
            </a:br>
            <a:r>
              <a:rPr lang="ar-DZ" sz="2400" dirty="0" smtClean="0"/>
              <a:t> </a:t>
            </a:r>
            <a:r>
              <a:rPr lang="ar-AE" sz="2400" dirty="0" smtClean="0"/>
              <a:t/>
            </a:r>
            <a:br>
              <a:rPr lang="ar-AE" sz="2400" dirty="0" smtClean="0"/>
            </a:br>
            <a:endParaRPr lang="fr-F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DZ" dirty="0" smtClean="0"/>
              <a:t>تثبيت  برامج </a:t>
            </a:r>
            <a:endParaRPr lang="fr-FR" dirty="0"/>
          </a:p>
        </p:txBody>
      </p:sp>
      <p:sp>
        <p:nvSpPr>
          <p:cNvPr id="28674" name="AutoShape 2" descr="Olivetti Programma 101 - Museo scienza e tecnologia Milano.jpg"/>
          <p:cNvSpPr>
            <a:spLocks noChangeAspect="1" noChangeArrowheads="1"/>
          </p:cNvSpPr>
          <p:nvPr/>
        </p:nvSpPr>
        <p:spPr bwMode="auto">
          <a:xfrm>
            <a:off x="155575" y="-784225"/>
            <a:ext cx="2476500" cy="16478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3143248"/>
            <a:ext cx="8858280" cy="3282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DZ" dirty="0" smtClean="0"/>
              <a:t>تثبيت  برامج </a:t>
            </a:r>
            <a:endParaRPr lang="fr-FR" dirty="0"/>
          </a:p>
        </p:txBody>
      </p:sp>
      <p:sp>
        <p:nvSpPr>
          <p:cNvPr id="28674" name="AutoShape 2" descr="Olivetti Programma 101 - Museo scienza e tecnologia Milano.jpg"/>
          <p:cNvSpPr>
            <a:spLocks noChangeAspect="1" noChangeArrowheads="1"/>
          </p:cNvSpPr>
          <p:nvPr/>
        </p:nvSpPr>
        <p:spPr bwMode="auto">
          <a:xfrm>
            <a:off x="155575" y="-784225"/>
            <a:ext cx="2476500" cy="16478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00100" y="3571876"/>
            <a:ext cx="7726765" cy="21621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DZ" dirty="0" smtClean="0"/>
              <a:t>فك ضغط </a:t>
            </a:r>
            <a:endParaRPr lang="fr-FR" dirty="0"/>
          </a:p>
        </p:txBody>
      </p:sp>
      <p:sp>
        <p:nvSpPr>
          <p:cNvPr id="28674" name="AutoShape 2" descr="Olivetti Programma 101 - Museo scienza e tecnologia Milano.jpg"/>
          <p:cNvSpPr>
            <a:spLocks noChangeAspect="1" noChangeArrowheads="1"/>
          </p:cNvSpPr>
          <p:nvPr/>
        </p:nvSpPr>
        <p:spPr bwMode="auto">
          <a:xfrm>
            <a:off x="155575" y="-784225"/>
            <a:ext cx="2476500" cy="16478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214282" y="4500570"/>
            <a:ext cx="871543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SA" sz="2400" dirty="0" smtClean="0"/>
              <a:t>طبعا الهدف من ضغط الملف أو المجلد أن نقوم بتصغير حجم الملف حتى لا يأخذ حجم كبير أو حتى يصبح حجمه أقل بما يساعدنا على سرعة رفعه </a:t>
            </a:r>
            <a:r>
              <a:rPr lang="fr-FR" sz="2400" dirty="0" err="1" smtClean="0"/>
              <a:t>upload</a:t>
            </a:r>
            <a:r>
              <a:rPr lang="fr-FR" sz="2400" dirty="0" smtClean="0"/>
              <a:t>)</a:t>
            </a:r>
            <a:r>
              <a:rPr lang="ar-DZ" sz="2400" dirty="0" smtClean="0"/>
              <a:t>) </a:t>
            </a:r>
            <a:r>
              <a:rPr lang="fr-FR" sz="2400" dirty="0" smtClean="0"/>
              <a:t> </a:t>
            </a:r>
            <a:r>
              <a:rPr lang="ar-SA" sz="2400" dirty="0" smtClean="0"/>
              <a:t>لإرساله بواسطة </a:t>
            </a:r>
            <a:r>
              <a:rPr lang="ar-SA" sz="2400" dirty="0" err="1" smtClean="0"/>
              <a:t>االايميل</a:t>
            </a:r>
            <a:r>
              <a:rPr lang="ar-SA" sz="2400" dirty="0" smtClean="0"/>
              <a:t> أو رفعه على أحد مواقع مشاركة الملفات.</a:t>
            </a:r>
            <a:endParaRPr lang="ar-SA" sz="2400" dirty="0"/>
          </a:p>
        </p:txBody>
      </p:sp>
      <p:sp>
        <p:nvSpPr>
          <p:cNvPr id="6" name="ZoneTexte 5"/>
          <p:cNvSpPr txBox="1"/>
          <p:nvPr/>
        </p:nvSpPr>
        <p:spPr>
          <a:xfrm>
            <a:off x="357158" y="3455259"/>
            <a:ext cx="85030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AE" sz="2400" dirty="0" err="1" smtClean="0"/>
              <a:t>وینرار</a:t>
            </a:r>
            <a:r>
              <a:rPr lang="ar-AE" sz="2400" dirty="0" smtClean="0"/>
              <a:t> (بالإنجليزية: </a:t>
            </a:r>
            <a:r>
              <a:rPr lang="fr-FR" sz="2400" b="1" dirty="0" err="1" smtClean="0"/>
              <a:t>WinRAR</a:t>
            </a:r>
            <a:r>
              <a:rPr lang="fr-FR" sz="2400" dirty="0" smtClean="0"/>
              <a:t> ، </a:t>
            </a:r>
            <a:r>
              <a:rPr lang="ar-AE" sz="2400" dirty="0" smtClean="0"/>
              <a:t>يعرف أيضا باسم </a:t>
            </a:r>
            <a:r>
              <a:rPr lang="fr-FR" sz="2400" dirty="0" smtClean="0"/>
              <a:t>RAR) </a:t>
            </a:r>
            <a:r>
              <a:rPr lang="ar-AE" sz="2400" dirty="0" smtClean="0"/>
              <a:t>هو </a:t>
            </a:r>
            <a:r>
              <a:rPr lang="ar-AE" sz="2400" b="1" dirty="0" smtClean="0"/>
              <a:t>برنامج</a:t>
            </a:r>
            <a:r>
              <a:rPr lang="ar-AE" sz="2400" dirty="0" smtClean="0"/>
              <a:t> لأرشفة الملفات وأداه لضغط البيانات تم تطويرها من قبل الكسندر </a:t>
            </a:r>
            <a:r>
              <a:rPr lang="ar-AE" sz="2400" dirty="0" err="1" smtClean="0"/>
              <a:t>روشال</a:t>
            </a:r>
            <a:endParaRPr lang="fr-F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571472" y="4286256"/>
            <a:ext cx="7952928" cy="1270992"/>
          </a:xfrm>
        </p:spPr>
        <p:txBody>
          <a:bodyPr>
            <a:noAutofit/>
          </a:bodyPr>
          <a:lstStyle/>
          <a:p>
            <a:r>
              <a:rPr lang="fr-FR" sz="3200" dirty="0" smtClean="0">
                <a:solidFill>
                  <a:schemeClr val="tx1"/>
                </a:solidFill>
              </a:rPr>
              <a:t>Niveau :M1 – deuxième semestre</a:t>
            </a:r>
          </a:p>
          <a:p>
            <a:r>
              <a:rPr lang="fr-FR" sz="3200" dirty="0" smtClean="0">
                <a:solidFill>
                  <a:schemeClr val="tx1"/>
                </a:solidFill>
              </a:rPr>
              <a:t>Université </a:t>
            </a:r>
            <a:r>
              <a:rPr lang="fr-FR" sz="3200" dirty="0" err="1" smtClean="0">
                <a:solidFill>
                  <a:schemeClr val="tx1"/>
                </a:solidFill>
              </a:rPr>
              <a:t>Aboubekr</a:t>
            </a:r>
            <a:r>
              <a:rPr lang="fr-FR" sz="3200" dirty="0" smtClean="0">
                <a:solidFill>
                  <a:schemeClr val="tx1"/>
                </a:solidFill>
              </a:rPr>
              <a:t> </a:t>
            </a:r>
            <a:r>
              <a:rPr lang="fr-FR" sz="3200" dirty="0" err="1" smtClean="0">
                <a:solidFill>
                  <a:schemeClr val="tx1"/>
                </a:solidFill>
              </a:rPr>
              <a:t>Belkaid</a:t>
            </a:r>
            <a:endParaRPr lang="fr-FR" sz="3200" dirty="0">
              <a:solidFill>
                <a:schemeClr val="tx1"/>
              </a:solidFill>
            </a:endParaRPr>
          </a:p>
          <a:p>
            <a:endParaRPr lang="fr-FR" sz="3200" dirty="0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857224" y="2071678"/>
            <a:ext cx="7772400" cy="1470025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l"/>
            <a:r>
              <a:rPr lang="fr-FR" b="1" dirty="0"/>
              <a:t>Cours </a:t>
            </a:r>
            <a:r>
              <a:rPr lang="fr-FR" b="1" dirty="0" smtClean="0"/>
              <a:t>3</a:t>
            </a:r>
            <a:r>
              <a:rPr lang="fr-FR" b="1" dirty="0"/>
              <a:t> </a:t>
            </a:r>
            <a:r>
              <a:rPr lang="fr-FR" b="1" dirty="0" smtClean="0"/>
              <a:t>: Bureau   </a:t>
            </a:r>
            <a:r>
              <a:rPr lang="ar-DZ" b="1" dirty="0" smtClean="0"/>
              <a:t>سطح المكتب</a:t>
            </a:r>
            <a:r>
              <a:rPr lang="fr-FR" b="1" dirty="0" smtClean="0"/>
              <a:t/>
            </a:r>
            <a:br>
              <a:rPr lang="fr-FR" b="1" dirty="0" smtClean="0"/>
            </a:br>
            <a:r>
              <a:rPr lang="ar-DZ" b="1" dirty="0" smtClean="0"/>
              <a:t>  </a:t>
            </a:r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285720" y="6143644"/>
            <a:ext cx="8643998" cy="369332"/>
          </a:xfrm>
          <a:prstGeom prst="rect">
            <a:avLst/>
          </a:prstGeom>
          <a:solidFill>
            <a:srgbClr val="C00000"/>
          </a:solidFill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r>
              <a:rPr lang="fr-FR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Présenté par : Mlle   SEMAHI IKRAM                                          Date :</a:t>
            </a:r>
            <a:r>
              <a:rPr lang="ar-DZ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09</a:t>
            </a:r>
            <a:r>
              <a:rPr lang="fr-FR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/0</a:t>
            </a:r>
            <a:r>
              <a:rPr lang="ar-DZ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fr-FR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/2020</a:t>
            </a:r>
            <a:endParaRPr lang="fr-FR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DZ" dirty="0" smtClean="0"/>
              <a:t>أهداف الدرس </a:t>
            </a:r>
            <a:endParaRPr lang="fr-FR" dirty="0"/>
          </a:p>
        </p:txBody>
      </p:sp>
      <p:sp>
        <p:nvSpPr>
          <p:cNvPr id="28674" name="AutoShape 2" descr="Olivetti Programma 101 - Museo scienza e tecnologia Milano.jpg"/>
          <p:cNvSpPr>
            <a:spLocks noChangeAspect="1" noChangeArrowheads="1"/>
          </p:cNvSpPr>
          <p:nvPr/>
        </p:nvSpPr>
        <p:spPr bwMode="auto">
          <a:xfrm>
            <a:off x="155575" y="-784225"/>
            <a:ext cx="2476500" cy="16478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7" name="Sous-titre 6"/>
          <p:cNvSpPr>
            <a:spLocks noGrp="1"/>
          </p:cNvSpPr>
          <p:nvPr>
            <p:ph type="subTitle" idx="1"/>
          </p:nvPr>
        </p:nvSpPr>
        <p:spPr>
          <a:xfrm>
            <a:off x="5286380" y="3143248"/>
            <a:ext cx="3643338" cy="3357586"/>
          </a:xfrm>
        </p:spPr>
        <p:txBody>
          <a:bodyPr>
            <a:normAutofit/>
          </a:bodyPr>
          <a:lstStyle/>
          <a:p>
            <a:pPr algn="r"/>
            <a:r>
              <a:rPr lang="fr-FR" b="1" dirty="0" smtClean="0"/>
              <a:t>  </a:t>
            </a:r>
            <a:r>
              <a:rPr lang="ar-DZ" b="1" dirty="0" smtClean="0"/>
              <a:t>- تعرف على سطح مكتب </a:t>
            </a:r>
          </a:p>
          <a:p>
            <a:pPr algn="r"/>
            <a:r>
              <a:rPr lang="ar-DZ" b="1" dirty="0" smtClean="0"/>
              <a:t>- إنشاء ،تسمية </a:t>
            </a:r>
            <a:r>
              <a:rPr lang="ar-DZ" b="1" dirty="0" err="1" smtClean="0"/>
              <a:t>و</a:t>
            </a:r>
            <a:r>
              <a:rPr lang="ar-DZ" b="1" dirty="0" smtClean="0"/>
              <a:t> حذف مجلد</a:t>
            </a:r>
          </a:p>
          <a:p>
            <a:pPr algn="r">
              <a:buFontTx/>
              <a:buChar char="-"/>
            </a:pPr>
            <a:r>
              <a:rPr lang="ar-DZ" b="1" dirty="0" smtClean="0"/>
              <a:t>- </a:t>
            </a:r>
            <a:r>
              <a:rPr lang="ar-AE" b="1" dirty="0" smtClean="0"/>
              <a:t>سلة المحذوفات</a:t>
            </a:r>
            <a:endParaRPr lang="ar-DZ" b="1" dirty="0" smtClean="0"/>
          </a:p>
          <a:p>
            <a:pPr algn="r">
              <a:buFontTx/>
              <a:buChar char="-"/>
            </a:pPr>
            <a:r>
              <a:rPr lang="ar-DZ" b="1" dirty="0" smtClean="0"/>
              <a:t>- قراءة فلاش</a:t>
            </a:r>
          </a:p>
          <a:p>
            <a:pPr algn="r"/>
            <a:r>
              <a:rPr lang="ar-DZ" b="1" dirty="0" smtClean="0"/>
              <a:t>- لصق </a:t>
            </a:r>
            <a:r>
              <a:rPr lang="ar-DZ" b="1" dirty="0" err="1" smtClean="0"/>
              <a:t>و</a:t>
            </a:r>
            <a:r>
              <a:rPr lang="ar-DZ" b="1" dirty="0" smtClean="0"/>
              <a:t> نسخ</a:t>
            </a:r>
          </a:p>
          <a:p>
            <a:pPr algn="r">
              <a:buFontTx/>
              <a:buChar char="-"/>
            </a:pPr>
            <a:r>
              <a:rPr lang="ar-DZ" b="1" dirty="0" smtClean="0"/>
              <a:t>- تغير لغة كتابة </a:t>
            </a:r>
          </a:p>
          <a:p>
            <a:pPr algn="r">
              <a:buFontTx/>
              <a:buChar char="-"/>
            </a:pPr>
            <a:endParaRPr lang="ar-DZ" b="1" dirty="0" smtClean="0"/>
          </a:p>
        </p:txBody>
      </p:sp>
      <p:sp>
        <p:nvSpPr>
          <p:cNvPr id="6" name="Sous-titre 6"/>
          <p:cNvSpPr txBox="1">
            <a:spLocks/>
          </p:cNvSpPr>
          <p:nvPr/>
        </p:nvSpPr>
        <p:spPr>
          <a:xfrm>
            <a:off x="714348" y="3143248"/>
            <a:ext cx="3643338" cy="3357586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algn="r">
              <a:spcBef>
                <a:spcPts val="580"/>
              </a:spcBef>
              <a:buClr>
                <a:schemeClr val="accent1"/>
              </a:buClr>
              <a:buSzPct val="85000"/>
              <a:defRPr/>
            </a:pPr>
            <a:r>
              <a:rPr lang="ar-DZ" sz="2600" b="1" dirty="0" smtClean="0">
                <a:solidFill>
                  <a:schemeClr val="tx2"/>
                </a:solidFill>
              </a:rPr>
              <a:t>- تعرف على الملفات</a:t>
            </a:r>
            <a:r>
              <a:rPr kumimoji="0" lang="ar-DZ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Tx/>
              <a:buChar char="-"/>
              <a:tabLst/>
              <a:defRPr/>
            </a:pPr>
            <a:r>
              <a:rPr kumimoji="0" lang="ar-DZ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 ملفات المضغوطة 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Tx/>
              <a:buChar char="-"/>
              <a:tabLst/>
              <a:defRPr/>
            </a:pPr>
            <a:r>
              <a:rPr kumimoji="0" lang="ar-DZ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 تنصيب</a:t>
            </a:r>
            <a:r>
              <a:rPr kumimoji="0" lang="ar-DZ" sz="2600" b="1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ar-DZ" sz="2600" b="1" i="0" u="none" strike="noStrike" kern="1200" cap="none" spc="0" normalizeH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و</a:t>
            </a:r>
            <a:r>
              <a:rPr kumimoji="0" lang="ar-DZ" sz="2600" b="1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حذف برنامج 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Tx/>
              <a:buChar char="-"/>
              <a:tabLst/>
              <a:defRPr/>
            </a:pPr>
            <a:r>
              <a:rPr kumimoji="0" lang="ar-DZ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 تحكم بلوحة المفاتيح 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Tx/>
              <a:buChar char="-"/>
              <a:tabLst/>
              <a:defRPr/>
            </a:pPr>
            <a:endParaRPr kumimoji="0" lang="ar-DZ" sz="26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9" name="Connecteur droit 8"/>
          <p:cNvCxnSpPr/>
          <p:nvPr/>
        </p:nvCxnSpPr>
        <p:spPr>
          <a:xfrm rot="5400000">
            <a:off x="3286116" y="4786322"/>
            <a:ext cx="314327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DZ" dirty="0" smtClean="0"/>
              <a:t>سطح المكتب </a:t>
            </a:r>
            <a:endParaRPr lang="fr-FR" dirty="0"/>
          </a:p>
        </p:txBody>
      </p:sp>
      <p:sp>
        <p:nvSpPr>
          <p:cNvPr id="28674" name="AutoShape 2" descr="Olivetti Programma 101 - Museo scienza e tecnologia Milano.jpg"/>
          <p:cNvSpPr>
            <a:spLocks noChangeAspect="1" noChangeArrowheads="1"/>
          </p:cNvSpPr>
          <p:nvPr/>
        </p:nvSpPr>
        <p:spPr bwMode="auto">
          <a:xfrm>
            <a:off x="155575" y="-784225"/>
            <a:ext cx="2476500" cy="16478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8" name="Sous-titre 7"/>
          <p:cNvSpPr>
            <a:spLocks noGrp="1"/>
          </p:cNvSpPr>
          <p:nvPr>
            <p:ph type="subTitle" idx="1"/>
          </p:nvPr>
        </p:nvSpPr>
        <p:spPr>
          <a:xfrm>
            <a:off x="357158" y="3500438"/>
            <a:ext cx="8329626" cy="3000396"/>
          </a:xfrm>
        </p:spPr>
        <p:txBody>
          <a:bodyPr>
            <a:noAutofit/>
          </a:bodyPr>
          <a:lstStyle/>
          <a:p>
            <a:pPr algn="r" rtl="1"/>
            <a:r>
              <a:rPr lang="ar-AE" sz="2400" b="1" dirty="0" smtClean="0"/>
              <a:t>سطح المكتب</a:t>
            </a:r>
            <a:r>
              <a:rPr lang="ar-DZ" sz="2400" b="1" dirty="0" smtClean="0"/>
              <a:t> </a:t>
            </a:r>
            <a:r>
              <a:rPr lang="ar-AE" sz="2400" dirty="0" smtClean="0"/>
              <a:t> ه</a:t>
            </a:r>
            <a:r>
              <a:rPr lang="ar-DZ" sz="2400" dirty="0" smtClean="0"/>
              <a:t>و</a:t>
            </a:r>
            <a:r>
              <a:rPr lang="ar-AE" sz="2400" dirty="0" smtClean="0"/>
              <a:t> الشاشة الرئيسية التي تظهر بعد تشغيل </a:t>
            </a:r>
            <a:r>
              <a:rPr lang="ar-AE" sz="2400" dirty="0" smtClean="0">
                <a:hlinkClick r:id="rId3" tooltip="حاسوب"/>
              </a:rPr>
              <a:t>الحاسوب</a:t>
            </a:r>
            <a:r>
              <a:rPr lang="ar-AE" sz="2400" dirty="0" smtClean="0"/>
              <a:t> وتسجيل الدخول إلى </a:t>
            </a:r>
            <a:r>
              <a:rPr lang="ar-AE" sz="2400" dirty="0" smtClean="0">
                <a:hlinkClick r:id="rId4" tooltip="نظام تشغيل"/>
              </a:rPr>
              <a:t>نظام التشغيل</a:t>
            </a:r>
            <a:r>
              <a:rPr lang="ar-AE" sz="2400" dirty="0" smtClean="0"/>
              <a:t>، أو بمعنى أدق سطح المكتب هو عبارة عن إيقونات وأزرار على الشاشة لمجموعة من البرامج التي تسمح لنا بالتحكم في معظم إعدادات الجهاز عن طريق واجهة </a:t>
            </a:r>
            <a:r>
              <a:rPr lang="ar-AE" sz="2400" dirty="0" err="1" smtClean="0"/>
              <a:t>رسومية</a:t>
            </a:r>
            <a:r>
              <a:rPr lang="ar-AE" sz="2400" dirty="0" smtClean="0"/>
              <a:t> تحاكي المكتب</a:t>
            </a:r>
            <a:r>
              <a:rPr lang="ar-DZ" sz="2400" dirty="0" smtClean="0"/>
              <a:t> .</a:t>
            </a:r>
          </a:p>
          <a:p>
            <a:pPr algn="r" rtl="1"/>
            <a:endParaRPr lang="fr-F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DZ" dirty="0" smtClean="0"/>
              <a:t>سطح المكتب </a:t>
            </a:r>
            <a:endParaRPr lang="fr-FR" dirty="0"/>
          </a:p>
        </p:txBody>
      </p:sp>
      <p:sp>
        <p:nvSpPr>
          <p:cNvPr id="28674" name="AutoShape 2" descr="Olivetti Programma 101 - Museo scienza e tecnologia Milano.jpg"/>
          <p:cNvSpPr>
            <a:spLocks noChangeAspect="1" noChangeArrowheads="1"/>
          </p:cNvSpPr>
          <p:nvPr/>
        </p:nvSpPr>
        <p:spPr bwMode="auto">
          <a:xfrm>
            <a:off x="155575" y="-784225"/>
            <a:ext cx="2476500" cy="16478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8" name="Sous-titre 7"/>
          <p:cNvSpPr>
            <a:spLocks noGrp="1"/>
          </p:cNvSpPr>
          <p:nvPr>
            <p:ph type="subTitle" idx="1"/>
          </p:nvPr>
        </p:nvSpPr>
        <p:spPr>
          <a:xfrm>
            <a:off x="214282" y="3071810"/>
            <a:ext cx="8858312" cy="3500462"/>
          </a:xfrm>
        </p:spPr>
        <p:txBody>
          <a:bodyPr>
            <a:noAutofit/>
          </a:bodyPr>
          <a:lstStyle/>
          <a:p>
            <a:pPr algn="r" rtl="1">
              <a:buFont typeface="Arial" charset="0"/>
              <a:buChar char="•"/>
            </a:pPr>
            <a:r>
              <a:rPr lang="ar-AE" sz="24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يتكون سطح المكتب </a:t>
            </a:r>
            <a:endParaRPr lang="ar-DZ" sz="2400" b="1" u="sng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 rtl="1"/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fr-FR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fr-FR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ar-DZ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ar-AE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إيقونات </a:t>
            </a:r>
            <a:r>
              <a:rPr lang="fr-FR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ar-AE" sz="2400" dirty="0" smtClean="0">
                <a:solidFill>
                  <a:schemeClr val="tx1"/>
                </a:solidFill>
              </a:rPr>
              <a:t> وهي مجموعة من الصور الصغيرة أو الأشكال الرمزية والتي تشير وترتبط عادة ببرامج أو وظيفة أو ملف أو مجلد أو مكون مادي كالقرص الصلب وال</a:t>
            </a:r>
            <a:r>
              <a:rPr lang="ar-DZ" sz="2400" dirty="0" smtClean="0">
                <a:solidFill>
                  <a:schemeClr val="tx1"/>
                </a:solidFill>
              </a:rPr>
              <a:t>ت</a:t>
            </a:r>
            <a:r>
              <a:rPr lang="ar-AE" sz="2400" dirty="0" smtClean="0">
                <a:solidFill>
                  <a:schemeClr val="tx1"/>
                </a:solidFill>
              </a:rPr>
              <a:t>ي تساعد المستخدم علي تأدية وظائفه بصوره سريعة ويمكن </a:t>
            </a:r>
            <a:r>
              <a:rPr lang="ar-AE" sz="2400" u="sng" dirty="0" smtClean="0">
                <a:solidFill>
                  <a:schemeClr val="tx1"/>
                </a:solidFill>
              </a:rPr>
              <a:t>الإضافة أو الحذف </a:t>
            </a:r>
            <a:r>
              <a:rPr lang="ar-AE" sz="2400" dirty="0" smtClean="0">
                <a:solidFill>
                  <a:schemeClr val="tx1"/>
                </a:solidFill>
              </a:rPr>
              <a:t>لهذه الأيقونات علي سطح المكتب بسهولة تامة </a:t>
            </a:r>
            <a:r>
              <a:rPr lang="ar-AE" sz="2400" dirty="0" smtClean="0"/>
              <a:t>. </a:t>
            </a:r>
            <a:endParaRPr lang="ar-DZ" sz="2400" dirty="0" smtClean="0"/>
          </a:p>
          <a:p>
            <a:pPr algn="r" rtl="1"/>
            <a:r>
              <a:rPr lang="ar-AE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ar-AE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ar-AE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2- شريط المهام</a:t>
            </a:r>
            <a:r>
              <a:rPr lang="fr-FR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ar-AE" sz="2400" dirty="0" smtClean="0">
                <a:solidFill>
                  <a:schemeClr val="tx1"/>
                </a:solidFill>
              </a:rPr>
              <a:t>وهو شريط أفقي موقعة القياسي أسفل الشاشة ولكن يمكن تغير موقعه</a:t>
            </a:r>
            <a:r>
              <a:rPr lang="fr-FR" sz="2400" dirty="0" smtClean="0">
                <a:solidFill>
                  <a:schemeClr val="tx1"/>
                </a:solidFill>
              </a:rPr>
              <a:t> .</a:t>
            </a:r>
            <a:endParaRPr lang="ar-DZ" sz="2400" dirty="0" smtClean="0">
              <a:solidFill>
                <a:schemeClr val="tx1"/>
              </a:solidFill>
            </a:endParaRPr>
          </a:p>
          <a:p>
            <a:pPr algn="r" rtl="1"/>
            <a:endParaRPr lang="fr-F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DZ" dirty="0" smtClean="0"/>
              <a:t>سطح المكتب </a:t>
            </a:r>
            <a:endParaRPr lang="fr-FR" dirty="0"/>
          </a:p>
        </p:txBody>
      </p:sp>
      <p:sp>
        <p:nvSpPr>
          <p:cNvPr id="28674" name="AutoShape 2" descr="Olivetti Programma 101 - Museo scienza e tecnologia Milano.jpg"/>
          <p:cNvSpPr>
            <a:spLocks noChangeAspect="1" noChangeArrowheads="1"/>
          </p:cNvSpPr>
          <p:nvPr/>
        </p:nvSpPr>
        <p:spPr bwMode="auto">
          <a:xfrm>
            <a:off x="155575" y="-784225"/>
            <a:ext cx="2476500" cy="16478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8" name="Sous-titre 7"/>
          <p:cNvSpPr>
            <a:spLocks noGrp="1"/>
          </p:cNvSpPr>
          <p:nvPr>
            <p:ph type="subTitle" idx="1"/>
          </p:nvPr>
        </p:nvSpPr>
        <p:spPr>
          <a:xfrm>
            <a:off x="428596" y="3214686"/>
            <a:ext cx="8329626" cy="2928958"/>
          </a:xfrm>
        </p:spPr>
        <p:txBody>
          <a:bodyPr>
            <a:noAutofit/>
          </a:bodyPr>
          <a:lstStyle/>
          <a:p>
            <a:pPr algn="r" rtl="1">
              <a:buFont typeface="Arial" charset="0"/>
              <a:buChar char="•"/>
            </a:pPr>
            <a:r>
              <a:rPr lang="ar-AE" sz="24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الإيقونات الأساسية </a:t>
            </a:r>
            <a:r>
              <a:rPr lang="ar-AE" sz="2400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هى</a:t>
            </a:r>
            <a:r>
              <a:rPr lang="ar-AE" sz="24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AE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ar-AE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ar-AE" sz="2400" dirty="0" smtClean="0">
                <a:latin typeface="Times New Roman" pitchFamily="18" charset="0"/>
                <a:cs typeface="Times New Roman" pitchFamily="18" charset="0"/>
              </a:rPr>
              <a:t>1- </a:t>
            </a:r>
            <a:r>
              <a:rPr lang="ar-AE" sz="2400" dirty="0" err="1" smtClean="0">
                <a:latin typeface="Times New Roman" pitchFamily="18" charset="0"/>
                <a:cs typeface="Times New Roman" pitchFamily="18" charset="0"/>
              </a:rPr>
              <a:t>مستنداتى</a:t>
            </a:r>
            <a:r>
              <a:rPr lang="ar-DZ" sz="24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Mes documents</a:t>
            </a:r>
            <a:r>
              <a:rPr lang="ar-AE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DZ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fr-FR" sz="2400" dirty="0" err="1" smtClean="0">
                <a:latin typeface="Times New Roman" pitchFamily="18" charset="0"/>
                <a:cs typeface="Times New Roman" pitchFamily="18" charset="0"/>
              </a:rPr>
              <a:t>My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Documents</a:t>
            </a:r>
            <a:r>
              <a:rPr lang="ar-DZ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fr-FR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2- </a:t>
            </a:r>
            <a:r>
              <a:rPr lang="ar-AE" sz="2400" dirty="0" smtClean="0">
                <a:latin typeface="Times New Roman" pitchFamily="18" charset="0"/>
                <a:cs typeface="Times New Roman" pitchFamily="18" charset="0"/>
              </a:rPr>
              <a:t>جهاز الكمبيوتر</a:t>
            </a:r>
            <a:r>
              <a:rPr lang="ar-DZ" sz="24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   Ordinateur </a:t>
            </a:r>
            <a:r>
              <a:rPr lang="ar-AE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                        </a:t>
            </a:r>
            <a:r>
              <a:rPr lang="fr-FR" sz="2400" dirty="0" err="1" smtClean="0">
                <a:latin typeface="Times New Roman" pitchFamily="18" charset="0"/>
                <a:cs typeface="Times New Roman" pitchFamily="18" charset="0"/>
              </a:rPr>
              <a:t>My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Computer</a:t>
            </a:r>
            <a:br>
              <a:rPr lang="fr-FR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3- </a:t>
            </a:r>
            <a:r>
              <a:rPr lang="ar-AE" sz="2400" dirty="0" smtClean="0">
                <a:latin typeface="Times New Roman" pitchFamily="18" charset="0"/>
                <a:cs typeface="Times New Roman" pitchFamily="18" charset="0"/>
              </a:rPr>
              <a:t>سلة المحذوفات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     Corbeille       </a:t>
            </a:r>
            <a:r>
              <a:rPr lang="ar-AE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Recycle Bin</a:t>
            </a:r>
            <a:br>
              <a:rPr lang="fr-FR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fr-FR" sz="2400" u="sng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fr-FR" sz="2400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fr-FR" sz="24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ar-AE" sz="24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الإيقونات الفرعية </a:t>
            </a:r>
            <a:r>
              <a:rPr lang="ar-AE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ar-AE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ar-AE" sz="2400" dirty="0" smtClean="0">
                <a:latin typeface="Times New Roman" pitchFamily="18" charset="0"/>
                <a:cs typeface="Times New Roman" pitchFamily="18" charset="0"/>
              </a:rPr>
              <a:t>1- انترنت </a:t>
            </a:r>
            <a:r>
              <a:rPr lang="ar-AE" sz="2400" dirty="0" err="1" smtClean="0">
                <a:latin typeface="Times New Roman" pitchFamily="18" charset="0"/>
                <a:cs typeface="Times New Roman" pitchFamily="18" charset="0"/>
              </a:rPr>
              <a:t>اكسبرور</a:t>
            </a:r>
            <a:r>
              <a:rPr lang="ar-AE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dirty="0" err="1" smtClean="0">
                <a:latin typeface="Times New Roman" pitchFamily="18" charset="0"/>
                <a:cs typeface="Times New Roman" pitchFamily="18" charset="0"/>
              </a:rPr>
              <a:t>Internrt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Explorer   </a:t>
            </a:r>
            <a:br>
              <a:rPr lang="fr-FR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- 2</a:t>
            </a:r>
            <a:r>
              <a:rPr lang="ar-AE" sz="2400" dirty="0" err="1" smtClean="0">
                <a:latin typeface="Times New Roman" pitchFamily="18" charset="0"/>
                <a:cs typeface="Times New Roman" pitchFamily="18" charset="0"/>
              </a:rPr>
              <a:t>شبكتى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ar-AE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dirty="0" err="1" smtClean="0">
                <a:latin typeface="Times New Roman" pitchFamily="18" charset="0"/>
                <a:cs typeface="Times New Roman" pitchFamily="18" charset="0"/>
              </a:rPr>
              <a:t>My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Network</a:t>
            </a:r>
            <a:endParaRPr lang="ar-DZ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r" rtl="1"/>
            <a:r>
              <a:rPr lang="ar-DZ" sz="2400" dirty="0" smtClean="0">
                <a:latin typeface="Times New Roman" pitchFamily="18" charset="0"/>
                <a:cs typeface="Times New Roman" pitchFamily="18" charset="0"/>
              </a:rPr>
              <a:t>3- برامج  </a:t>
            </a:r>
            <a:r>
              <a:rPr lang="ar-DZ" sz="2400" dirty="0" err="1" smtClean="0">
                <a:latin typeface="Times New Roman" pitchFamily="18" charset="0"/>
                <a:cs typeface="Times New Roman" pitchFamily="18" charset="0"/>
              </a:rPr>
              <a:t>و</a:t>
            </a:r>
            <a:r>
              <a:rPr lang="ar-DZ" sz="2400" dirty="0" smtClean="0">
                <a:latin typeface="Times New Roman" pitchFamily="18" charset="0"/>
                <a:cs typeface="Times New Roman" pitchFamily="18" charset="0"/>
              </a:rPr>
              <a:t> مجلدات 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fr-FR" sz="2000" dirty="0" smtClean="0">
                <a:latin typeface="Times New Roman" pitchFamily="18" charset="0"/>
                <a:cs typeface="Times New Roman" pitchFamily="18" charset="0"/>
              </a:rPr>
            </a:br>
            <a:endParaRPr lang="fr-FR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AutoShape 2" descr="Olivetti Programma 101 - Museo scienza e tecnologia Milano.jpg"/>
          <p:cNvSpPr>
            <a:spLocks noChangeAspect="1" noChangeArrowheads="1"/>
          </p:cNvSpPr>
          <p:nvPr/>
        </p:nvSpPr>
        <p:spPr bwMode="auto">
          <a:xfrm>
            <a:off x="155575" y="-784225"/>
            <a:ext cx="2476500" cy="16478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6" name="Sous-titr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0" name="Connecteur droit avec flèche 9"/>
          <p:cNvCxnSpPr/>
          <p:nvPr/>
        </p:nvCxnSpPr>
        <p:spPr>
          <a:xfrm rot="5400000">
            <a:off x="4071934" y="5214950"/>
            <a:ext cx="2214578" cy="50006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4786314" y="3429000"/>
            <a:ext cx="1214446" cy="10715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b="1" dirty="0" smtClean="0"/>
              <a:t>شريط المهام </a:t>
            </a:r>
            <a:r>
              <a:rPr lang="fr-FR" b="1" dirty="0" smtClean="0"/>
              <a:t>Barre des</a:t>
            </a:r>
            <a:r>
              <a:rPr lang="ar-DZ" b="1" dirty="0" smtClean="0"/>
              <a:t> </a:t>
            </a:r>
            <a:r>
              <a:rPr lang="fr-FR" b="1" dirty="0" smtClean="0"/>
              <a:t>tâches</a:t>
            </a:r>
            <a:endParaRPr lang="fr-FR" b="1" dirty="0"/>
          </a:p>
        </p:txBody>
      </p:sp>
      <p:cxnSp>
        <p:nvCxnSpPr>
          <p:cNvPr id="12" name="Connecteur droit avec flèche 11"/>
          <p:cNvCxnSpPr/>
          <p:nvPr/>
        </p:nvCxnSpPr>
        <p:spPr>
          <a:xfrm rot="16200000" flipH="1">
            <a:off x="6858016" y="4786322"/>
            <a:ext cx="3357586" cy="35719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7500958" y="2357430"/>
            <a:ext cx="1428760" cy="10715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DZ" dirty="0" smtClean="0"/>
          </a:p>
          <a:p>
            <a:pPr algn="ctr"/>
            <a:r>
              <a:rPr lang="ar-DZ" sz="2000" b="1" dirty="0" smtClean="0"/>
              <a:t>تاريخ </a:t>
            </a:r>
            <a:r>
              <a:rPr lang="ar-DZ" sz="2000" b="1" dirty="0" err="1" smtClean="0"/>
              <a:t>و</a:t>
            </a:r>
            <a:r>
              <a:rPr lang="ar-DZ" sz="2000" b="1" dirty="0" smtClean="0"/>
              <a:t> ساعة</a:t>
            </a:r>
            <a:br>
              <a:rPr lang="ar-DZ" sz="2000" b="1" dirty="0" smtClean="0"/>
            </a:br>
            <a:r>
              <a:rPr lang="fr-FR" sz="2000" b="1" dirty="0" smtClean="0"/>
              <a:t>Date et</a:t>
            </a:r>
            <a:endParaRPr lang="ar-DZ" sz="2000" b="1" dirty="0" smtClean="0"/>
          </a:p>
          <a:p>
            <a:pPr algn="ctr"/>
            <a:r>
              <a:rPr lang="fr-FR" sz="2000" b="1" dirty="0" smtClean="0"/>
              <a:t> heure</a:t>
            </a:r>
            <a:r>
              <a:rPr lang="ar-DZ" dirty="0" smtClean="0"/>
              <a:t/>
            </a:r>
            <a:br>
              <a:rPr lang="ar-DZ" dirty="0" smtClean="0"/>
            </a:br>
            <a:r>
              <a:rPr lang="ar-DZ" dirty="0" smtClean="0"/>
              <a:t>  </a:t>
            </a:r>
            <a:endParaRPr lang="fr-FR" dirty="0"/>
          </a:p>
        </p:txBody>
      </p:sp>
      <p:cxnSp>
        <p:nvCxnSpPr>
          <p:cNvPr id="16" name="Connecteur droit avec flèche 15"/>
          <p:cNvCxnSpPr/>
          <p:nvPr/>
        </p:nvCxnSpPr>
        <p:spPr>
          <a:xfrm rot="16200000" flipH="1">
            <a:off x="7143768" y="6072206"/>
            <a:ext cx="642942" cy="7143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6858016" y="5072074"/>
            <a:ext cx="1143008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DZ" sz="2000" b="1" dirty="0" smtClean="0"/>
          </a:p>
          <a:p>
            <a:pPr algn="ctr"/>
            <a:r>
              <a:rPr lang="ar-DZ" sz="2400" b="1" dirty="0" smtClean="0"/>
              <a:t>لغة</a:t>
            </a:r>
          </a:p>
          <a:p>
            <a:pPr algn="ctr"/>
            <a:r>
              <a:rPr lang="ar-DZ" sz="2400" b="1" dirty="0" smtClean="0"/>
              <a:t> </a:t>
            </a:r>
            <a:r>
              <a:rPr lang="fr-FR" sz="2000" b="1" dirty="0" smtClean="0"/>
              <a:t>Langue </a:t>
            </a:r>
            <a:r>
              <a:rPr lang="ar-DZ" dirty="0" smtClean="0"/>
              <a:t/>
            </a:r>
            <a:br>
              <a:rPr lang="ar-DZ" dirty="0" smtClean="0"/>
            </a:br>
            <a:r>
              <a:rPr lang="ar-DZ" dirty="0" smtClean="0"/>
              <a:t>  </a:t>
            </a:r>
            <a:endParaRPr lang="fr-FR" dirty="0"/>
          </a:p>
        </p:txBody>
      </p:sp>
      <p:cxnSp>
        <p:nvCxnSpPr>
          <p:cNvPr id="21" name="Connecteur droit avec flèche 20"/>
          <p:cNvCxnSpPr/>
          <p:nvPr/>
        </p:nvCxnSpPr>
        <p:spPr>
          <a:xfrm rot="5400000">
            <a:off x="2643174" y="6072206"/>
            <a:ext cx="928694" cy="21431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avec flèche 21"/>
          <p:cNvCxnSpPr/>
          <p:nvPr/>
        </p:nvCxnSpPr>
        <p:spPr>
          <a:xfrm rot="5400000">
            <a:off x="3178959" y="6179363"/>
            <a:ext cx="714380" cy="7143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avec flèche 22"/>
          <p:cNvCxnSpPr/>
          <p:nvPr/>
        </p:nvCxnSpPr>
        <p:spPr>
          <a:xfrm rot="16200000" flipH="1">
            <a:off x="3643306" y="6000768"/>
            <a:ext cx="857256" cy="42862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2857488" y="4714884"/>
            <a:ext cx="1428760" cy="10715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DZ" b="1" dirty="0" smtClean="0"/>
          </a:p>
          <a:p>
            <a:pPr algn="ctr"/>
            <a:r>
              <a:rPr lang="ar-DZ" b="1" dirty="0" smtClean="0"/>
              <a:t>برامج النشطة</a:t>
            </a:r>
            <a:br>
              <a:rPr lang="ar-DZ" b="1" dirty="0" smtClean="0"/>
            </a:br>
            <a:r>
              <a:rPr lang="fr-FR" b="1" dirty="0" smtClean="0"/>
              <a:t>Programmes actifs</a:t>
            </a:r>
            <a:r>
              <a:rPr lang="ar-DZ" b="1" dirty="0" smtClean="0"/>
              <a:t> </a:t>
            </a:r>
            <a:br>
              <a:rPr lang="ar-DZ" b="1" dirty="0" smtClean="0"/>
            </a:br>
            <a:endParaRPr lang="fr-FR" b="1" dirty="0"/>
          </a:p>
        </p:txBody>
      </p:sp>
      <p:cxnSp>
        <p:nvCxnSpPr>
          <p:cNvPr id="31" name="Connecteur droit avec flèche 30"/>
          <p:cNvCxnSpPr/>
          <p:nvPr/>
        </p:nvCxnSpPr>
        <p:spPr>
          <a:xfrm rot="5400000">
            <a:off x="35687" y="6107925"/>
            <a:ext cx="714380" cy="35719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2" name="Rectangle 31"/>
          <p:cNvSpPr/>
          <p:nvPr/>
        </p:nvSpPr>
        <p:spPr>
          <a:xfrm>
            <a:off x="142844" y="5143512"/>
            <a:ext cx="1143008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DZ" sz="2000" b="1" dirty="0" smtClean="0"/>
          </a:p>
          <a:p>
            <a:pPr algn="ctr"/>
            <a:r>
              <a:rPr lang="ar-DZ" sz="2400" b="1" dirty="0" smtClean="0"/>
              <a:t>زر </a:t>
            </a:r>
            <a:r>
              <a:rPr lang="ar-DZ" sz="2400" b="1" dirty="0" err="1" smtClean="0"/>
              <a:t>إبدأ</a:t>
            </a:r>
            <a:endParaRPr lang="ar-DZ" sz="2400" b="1" dirty="0" smtClean="0"/>
          </a:p>
          <a:p>
            <a:pPr algn="ctr"/>
            <a:r>
              <a:rPr lang="fr-FR" dirty="0" smtClean="0"/>
              <a:t>Démarrer</a:t>
            </a:r>
            <a:r>
              <a:rPr lang="ar-DZ" dirty="0" smtClean="0"/>
              <a:t/>
            </a:r>
            <a:br>
              <a:rPr lang="ar-DZ" dirty="0" smtClean="0"/>
            </a:br>
            <a:r>
              <a:rPr lang="ar-DZ" dirty="0" smtClean="0"/>
              <a:t>  </a:t>
            </a:r>
            <a:endParaRPr lang="fr-FR" dirty="0"/>
          </a:p>
        </p:txBody>
      </p:sp>
      <p:cxnSp>
        <p:nvCxnSpPr>
          <p:cNvPr id="35" name="Connecteur droit avec flèche 34"/>
          <p:cNvCxnSpPr/>
          <p:nvPr/>
        </p:nvCxnSpPr>
        <p:spPr>
          <a:xfrm rot="10800000">
            <a:off x="2214546" y="2143116"/>
            <a:ext cx="1500198" cy="64294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6" name="Rectangle 35"/>
          <p:cNvSpPr/>
          <p:nvPr/>
        </p:nvSpPr>
        <p:spPr>
          <a:xfrm>
            <a:off x="3500430" y="2285992"/>
            <a:ext cx="1143008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DZ" sz="2000" b="1" dirty="0" smtClean="0"/>
          </a:p>
          <a:p>
            <a:pPr algn="ctr"/>
            <a:r>
              <a:rPr lang="ar-DZ" sz="2400" b="1" dirty="0" smtClean="0"/>
              <a:t>ملف </a:t>
            </a:r>
          </a:p>
          <a:p>
            <a:pPr algn="ctr"/>
            <a:r>
              <a:rPr lang="fr-FR" b="1" dirty="0" smtClean="0"/>
              <a:t>fichier </a:t>
            </a:r>
            <a:r>
              <a:rPr lang="ar-DZ" dirty="0" smtClean="0"/>
              <a:t/>
            </a:r>
            <a:br>
              <a:rPr lang="ar-DZ" dirty="0" smtClean="0"/>
            </a:br>
            <a:r>
              <a:rPr lang="ar-DZ" dirty="0" smtClean="0"/>
              <a:t>  </a:t>
            </a:r>
            <a:endParaRPr lang="fr-FR" dirty="0"/>
          </a:p>
        </p:txBody>
      </p:sp>
      <p:cxnSp>
        <p:nvCxnSpPr>
          <p:cNvPr id="38" name="Connecteur droit avec flèche 37"/>
          <p:cNvCxnSpPr/>
          <p:nvPr/>
        </p:nvCxnSpPr>
        <p:spPr>
          <a:xfrm rot="10800000">
            <a:off x="3571868" y="357166"/>
            <a:ext cx="1357322" cy="71438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9" name="Rectangle 38"/>
          <p:cNvSpPr/>
          <p:nvPr/>
        </p:nvSpPr>
        <p:spPr>
          <a:xfrm>
            <a:off x="4500562" y="500042"/>
            <a:ext cx="1357322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DZ" sz="2000" b="1" dirty="0" smtClean="0"/>
          </a:p>
          <a:p>
            <a:pPr algn="ctr"/>
            <a:r>
              <a:rPr lang="ar-DZ" dirty="0" smtClean="0"/>
              <a:t>مجلد </a:t>
            </a:r>
            <a:br>
              <a:rPr lang="ar-DZ" dirty="0" smtClean="0"/>
            </a:br>
            <a:r>
              <a:rPr lang="fr-FR" dirty="0" smtClean="0"/>
              <a:t>Dossier</a:t>
            </a:r>
            <a:r>
              <a:rPr lang="ar-DZ" dirty="0" smtClean="0"/>
              <a:t/>
            </a:r>
            <a:br>
              <a:rPr lang="ar-DZ" dirty="0" smtClean="0"/>
            </a:br>
            <a:r>
              <a:rPr lang="ar-DZ" dirty="0" smtClean="0"/>
              <a:t>  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DZ" b="1" dirty="0" smtClean="0"/>
              <a:t>إنشاء مجلد</a:t>
            </a:r>
            <a:endParaRPr lang="fr-FR" dirty="0"/>
          </a:p>
        </p:txBody>
      </p:sp>
      <p:sp>
        <p:nvSpPr>
          <p:cNvPr id="28674" name="AutoShape 2" descr="Olivetti Programma 101 - Museo scienza e tecnologia Milano.jpg"/>
          <p:cNvSpPr>
            <a:spLocks noChangeAspect="1" noChangeArrowheads="1"/>
          </p:cNvSpPr>
          <p:nvPr/>
        </p:nvSpPr>
        <p:spPr bwMode="auto">
          <a:xfrm>
            <a:off x="155575" y="-784225"/>
            <a:ext cx="2476500" cy="16478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EEECE1"/>
              </a:clrFrom>
              <a:clrTo>
                <a:srgbClr val="EEECE1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596" y="3429000"/>
            <a:ext cx="8501122" cy="2571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DZ" b="1" dirty="0" smtClean="0"/>
              <a:t>إنشاء مجلد</a:t>
            </a:r>
            <a:endParaRPr lang="fr-FR" dirty="0"/>
          </a:p>
        </p:txBody>
      </p:sp>
      <p:sp>
        <p:nvSpPr>
          <p:cNvPr id="28674" name="AutoShape 2" descr="Olivetti Programma 101 - Museo scienza e tecnologia Milano.jpg"/>
          <p:cNvSpPr>
            <a:spLocks noChangeAspect="1" noChangeArrowheads="1"/>
          </p:cNvSpPr>
          <p:nvPr/>
        </p:nvSpPr>
        <p:spPr bwMode="auto">
          <a:xfrm>
            <a:off x="155575" y="-784225"/>
            <a:ext cx="2476500" cy="16478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EEECE1"/>
              </a:clrFrom>
              <a:clrTo>
                <a:srgbClr val="EEECE1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0034" y="3429000"/>
            <a:ext cx="8343900" cy="209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pitaux">
  <a:themeElements>
    <a:clrScheme name="Capitaux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Capitaux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apitaux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9175</TotalTime>
  <Words>329</Words>
  <Application>Microsoft Office PowerPoint</Application>
  <PresentationFormat>Affichage à l'écran (4:3)</PresentationFormat>
  <Paragraphs>84</Paragraphs>
  <Slides>16</Slides>
  <Notes>15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16</vt:i4>
      </vt:variant>
    </vt:vector>
  </HeadingPairs>
  <TitlesOfParts>
    <vt:vector size="17" baseType="lpstr">
      <vt:lpstr>Capitaux</vt:lpstr>
      <vt:lpstr>Informatiqueالمعلوماتية  </vt:lpstr>
      <vt:lpstr>Cours 3 : Bureau   سطح المكتب   </vt:lpstr>
      <vt:lpstr>أهداف الدرس </vt:lpstr>
      <vt:lpstr>سطح المكتب </vt:lpstr>
      <vt:lpstr>سطح المكتب </vt:lpstr>
      <vt:lpstr>سطح المكتب </vt:lpstr>
      <vt:lpstr>Diapositive 7</vt:lpstr>
      <vt:lpstr>إنشاء مجلد</vt:lpstr>
      <vt:lpstr>إنشاء مجلد</vt:lpstr>
      <vt:lpstr>تغيير اسم المجلد </vt:lpstr>
      <vt:lpstr>حذف مجلد </vt:lpstr>
      <vt:lpstr>الملف  </vt:lpstr>
      <vt:lpstr>تثبيت  برامج </vt:lpstr>
      <vt:lpstr>تثبيت  برامج </vt:lpstr>
      <vt:lpstr>تثبيت  برامج </vt:lpstr>
      <vt:lpstr>فك ضغط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Cours 1 : Rappel des notions de base de l’informatique</dc:title>
  <dc:creator>Administrateur</dc:creator>
  <cp:lastModifiedBy>Administrateur</cp:lastModifiedBy>
  <cp:revision>75</cp:revision>
  <dcterms:created xsi:type="dcterms:W3CDTF">2020-01-23T11:19:45Z</dcterms:created>
  <dcterms:modified xsi:type="dcterms:W3CDTF">2020-03-15T10:13:12Z</dcterms:modified>
</cp:coreProperties>
</file>