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64" r:id="rId3"/>
    <p:sldId id="266" r:id="rId4"/>
    <p:sldId id="267" r:id="rId5"/>
    <p:sldId id="256" r:id="rId6"/>
    <p:sldId id="257" r:id="rId7"/>
    <p:sldId id="258" r:id="rId8"/>
    <p:sldId id="269" r:id="rId9"/>
    <p:sldId id="259" r:id="rId10"/>
    <p:sldId id="270"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lstStyle/>
          <a:p>
            <a:r>
              <a:rPr lang="ar-DZ" b="1" smtClean="0"/>
              <a:t>المحاضرة2</a:t>
            </a:r>
            <a:br>
              <a:rPr lang="ar-DZ" b="1" smtClean="0"/>
            </a:br>
            <a:r>
              <a:rPr lang="ar-DZ" b="1" smtClean="0"/>
              <a:t>مفاهيم </a:t>
            </a:r>
            <a:r>
              <a:rPr lang="ar-DZ" b="1" dirty="0" smtClean="0"/>
              <a:t>عامة حول مقومات التراث الأثري</a:t>
            </a:r>
            <a:endParaRPr lang="fr-F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normAutofit/>
          </a:bodyPr>
          <a:lstStyle/>
          <a:p>
            <a:r>
              <a:rPr lang="ar-DZ" sz="3600" b="1" dirty="0"/>
              <a:t/>
            </a:r>
            <a:br>
              <a:rPr lang="ar-DZ" sz="3600" b="1" dirty="0"/>
            </a:br>
            <a:r>
              <a:rPr lang="ar-DZ" sz="3600" b="1" dirty="0"/>
              <a:t>ويمكن تقييم الأبنية بأربعة قيم رئيسية هي:</a:t>
            </a:r>
            <a:r>
              <a:rPr lang="fr-FR" sz="3600" dirty="0"/>
              <a:t/>
            </a:r>
            <a:br>
              <a:rPr lang="fr-FR" sz="3600" dirty="0"/>
            </a:br>
            <a:r>
              <a:rPr lang="ar-DZ" sz="3600" dirty="0"/>
              <a:t>1- قيمة تاريخية.    2-قيمة قومية.    3- قيمة عمرانية.</a:t>
            </a:r>
            <a:r>
              <a:rPr lang="fr-FR" sz="3600" dirty="0"/>
              <a:t/>
            </a:r>
            <a:br>
              <a:rPr lang="fr-FR" sz="3600" dirty="0"/>
            </a:br>
            <a:r>
              <a:rPr lang="ar-DZ" sz="3600" dirty="0"/>
              <a:t>4- قيمة معمارية.</a:t>
            </a:r>
            <a:r>
              <a:rPr lang="fr-FR" sz="3600" dirty="0"/>
              <a:t/>
            </a:r>
            <a:br>
              <a:rPr lang="fr-FR" sz="3600" dirty="0"/>
            </a:br>
            <a:endParaRPr lang="fr-FR" sz="3600" dirty="0"/>
          </a:p>
        </p:txBody>
      </p:sp>
    </p:spTree>
    <p:extLst>
      <p:ext uri="{BB962C8B-B14F-4D97-AF65-F5344CB8AC3E}">
        <p14:creationId xmlns:p14="http://schemas.microsoft.com/office/powerpoint/2010/main" val="2166403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322714"/>
          </a:xfrm>
        </p:spPr>
        <p:txBody>
          <a:bodyPr>
            <a:normAutofit fontScale="90000"/>
          </a:bodyPr>
          <a:lstStyle/>
          <a:p>
            <a:pPr rtl="1"/>
            <a:r>
              <a:rPr lang="ar-DZ" b="1" dirty="0"/>
              <a:t>- مفهوم التراث الأثري</a:t>
            </a:r>
            <a:r>
              <a:rPr lang="ar-DZ" b="1" dirty="0" smtClean="0"/>
              <a:t>:</a:t>
            </a:r>
            <a:r>
              <a:rPr lang="fr-FR" b="1" dirty="0" smtClean="0"/>
              <a:t/>
            </a:r>
            <a:br>
              <a:rPr lang="fr-FR" b="1" dirty="0" smtClean="0"/>
            </a:br>
            <a:r>
              <a:rPr lang="fr-FR" dirty="0"/>
              <a:t/>
            </a:r>
            <a:br>
              <a:rPr lang="fr-FR" dirty="0"/>
            </a:br>
            <a:r>
              <a:rPr lang="ar-DZ" dirty="0"/>
              <a:t>رغم اختلاف التعريفات التي أطلقت على التراث إلا أنها تجتمع في كونه يجمع الذاكرة الجماعية الوطنية، وهو يمثل الذاكرة الحية للفرد والمجتمع التي بها يمكن معرفة هويته وانتمائه إلى شعب وحضارة من الحضارات.</a:t>
            </a:r>
            <a:r>
              <a:rPr lang="fr-FR" dirty="0"/>
              <a:t/>
            </a:r>
            <a:br>
              <a:rPr lang="fr-FR" dirty="0"/>
            </a:br>
            <a:r>
              <a:rPr lang="ar-DZ" dirty="0" smtClean="0"/>
              <a:t>.</a:t>
            </a:r>
            <a:r>
              <a:rPr lang="fr-FR" dirty="0"/>
              <a:t/>
            </a:r>
            <a:br>
              <a:rPr lang="fr-FR" dirty="0"/>
            </a:br>
            <a:r>
              <a:rPr lang="ar-DZ" dirty="0"/>
              <a:t> </a:t>
            </a:r>
            <a:r>
              <a:rPr lang="fr-FR" dirty="0"/>
              <a:t/>
            </a:r>
            <a:br>
              <a:rPr lang="fr-FR" dirty="0"/>
            </a:br>
            <a:endParaRPr lang="fr-FR" dirty="0"/>
          </a:p>
        </p:txBody>
      </p:sp>
    </p:spTree>
    <p:extLst>
      <p:ext uri="{BB962C8B-B14F-4D97-AF65-F5344CB8AC3E}">
        <p14:creationId xmlns:p14="http://schemas.microsoft.com/office/powerpoint/2010/main" val="46958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pPr rtl="1"/>
            <a:r>
              <a:rPr lang="ar-DZ" b="1" dirty="0"/>
              <a:t>- أنواع التراث:</a:t>
            </a:r>
            <a:r>
              <a:rPr lang="fr-FR" dirty="0"/>
              <a:t/>
            </a:r>
            <a:br>
              <a:rPr lang="fr-FR" dirty="0"/>
            </a:br>
            <a:r>
              <a:rPr lang="ar-DZ" b="1" dirty="0"/>
              <a:t>- التراث المادي الثابت:</a:t>
            </a:r>
            <a:r>
              <a:rPr lang="fr-FR" dirty="0"/>
              <a:t/>
            </a:r>
            <a:br>
              <a:rPr lang="fr-FR" dirty="0"/>
            </a:br>
            <a:endParaRPr lang="fr-FR" dirty="0"/>
          </a:p>
        </p:txBody>
      </p:sp>
    </p:spTree>
    <p:extLst>
      <p:ext uri="{BB962C8B-B14F-4D97-AF65-F5344CB8AC3E}">
        <p14:creationId xmlns:p14="http://schemas.microsoft.com/office/powerpoint/2010/main" val="338024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250706"/>
          </a:xfrm>
        </p:spPr>
        <p:txBody>
          <a:bodyPr/>
          <a:lstStyle/>
          <a:p>
            <a:pPr rtl="1"/>
            <a:r>
              <a:rPr lang="ar-DZ" b="1" dirty="0"/>
              <a:t>- التراث المادي المنقول:</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1330112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78698"/>
          </a:xfrm>
        </p:spPr>
        <p:txBody>
          <a:bodyPr>
            <a:normAutofit/>
          </a:bodyPr>
          <a:lstStyle/>
          <a:p>
            <a:pPr rtl="1"/>
            <a:r>
              <a:rPr lang="ar-DZ" sz="4000" b="1" dirty="0"/>
              <a:t>مفاهيم عامة حول مقومات التراث الأثري.</a:t>
            </a:r>
            <a:r>
              <a:rPr lang="fr-FR" sz="4000" dirty="0"/>
              <a:t/>
            </a:r>
            <a:br>
              <a:rPr lang="fr-FR" sz="4000" dirty="0"/>
            </a:br>
            <a:r>
              <a:rPr lang="fr-FR" sz="3100" dirty="0"/>
              <a:t/>
            </a:r>
            <a:br>
              <a:rPr lang="fr-FR" sz="3100" dirty="0"/>
            </a:br>
            <a:endParaRPr lang="fr-FR" dirty="0"/>
          </a:p>
        </p:txBody>
      </p:sp>
    </p:spTree>
    <p:extLst>
      <p:ext uri="{BB962C8B-B14F-4D97-AF65-F5344CB8AC3E}">
        <p14:creationId xmlns:p14="http://schemas.microsoft.com/office/powerpoint/2010/main" val="2921272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rtl="1"/>
            <a:r>
              <a:rPr lang="ar-DZ" sz="3100" b="1" dirty="0"/>
              <a:t>أولا- بعض المفاهيم الخاصة بالأبنية الأثرية وذات القيمة:</a:t>
            </a:r>
            <a:r>
              <a:rPr lang="fr-FR" sz="3100" dirty="0"/>
              <a:t/>
            </a:r>
            <a:br>
              <a:rPr lang="fr-FR" sz="3100" dirty="0"/>
            </a:br>
            <a:r>
              <a:rPr lang="ar-DZ" sz="3100" b="1" dirty="0"/>
              <a:t>* تعريف </a:t>
            </a:r>
            <a:r>
              <a:rPr lang="ar-DZ" sz="3100" b="1" dirty="0" smtClean="0"/>
              <a:t>الأثر:</a:t>
            </a:r>
            <a:r>
              <a:rPr lang="fr-FR" sz="3100" dirty="0"/>
              <a:t/>
            </a:r>
            <a:br>
              <a:rPr lang="fr-FR" sz="3100" dirty="0"/>
            </a:br>
            <a:r>
              <a:rPr lang="ar-DZ" sz="3100" dirty="0"/>
              <a:t>هو عبارة عن كل عقار أو منقول أنتجته الحضارات المختلفة أو أحدثته الفنون والعلوم والأديان. وكانت له قيمة أثرية أو تاريخية باعتباره مظهرا من مظاهر الحضارات.</a:t>
            </a:r>
            <a:r>
              <a:rPr lang="fr-FR" sz="3100" dirty="0"/>
              <a:t/>
            </a:r>
            <a:br>
              <a:rPr lang="fr-FR" sz="3100" dirty="0"/>
            </a:br>
            <a:r>
              <a:rPr lang="ar-DZ" sz="3100" b="1" dirty="0"/>
              <a:t>* تعريف التراث:</a:t>
            </a:r>
            <a:r>
              <a:rPr lang="fr-FR" sz="3100" dirty="0"/>
              <a:t/>
            </a:r>
            <a:br>
              <a:rPr lang="fr-FR" sz="3100" dirty="0"/>
            </a:br>
            <a:r>
              <a:rPr lang="ar-DZ" sz="3100" dirty="0"/>
              <a:t>إن المادة لا تصبح تراثا مالم لم تكن اكتسبت قيمة نوعية. وهي بالأساس علاقة بين الإنسان والمادة. أي تلك القيمة التي يمنحها المجتمع نفسه.</a:t>
            </a:r>
            <a:r>
              <a:rPr lang="fr-FR" dirty="0"/>
              <a:t/>
            </a:r>
            <a:br>
              <a:rPr lang="fr-FR" dirty="0"/>
            </a:br>
            <a:endParaRPr lang="fr-FR" dirty="0"/>
          </a:p>
        </p:txBody>
      </p:sp>
    </p:spTree>
    <p:extLst>
      <p:ext uri="{BB962C8B-B14F-4D97-AF65-F5344CB8AC3E}">
        <p14:creationId xmlns:p14="http://schemas.microsoft.com/office/powerpoint/2010/main" val="468166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06690"/>
          </a:xfrm>
        </p:spPr>
        <p:txBody>
          <a:bodyPr>
            <a:normAutofit/>
          </a:bodyPr>
          <a:lstStyle/>
          <a:p>
            <a:pPr rtl="1"/>
            <a:r>
              <a:rPr lang="ar-DZ" sz="4000" b="1" dirty="0"/>
              <a:t>* تعريف التراث المعماري:</a:t>
            </a:r>
            <a:r>
              <a:rPr lang="fr-FR" sz="4000" dirty="0"/>
              <a:t/>
            </a:r>
            <a:br>
              <a:rPr lang="fr-FR" sz="4000" dirty="0"/>
            </a:br>
            <a:r>
              <a:rPr lang="fr-FR" sz="4000" dirty="0"/>
              <a:t/>
            </a:r>
            <a:br>
              <a:rPr lang="fr-FR" sz="4000" dirty="0"/>
            </a:br>
            <a:endParaRPr lang="fr-FR" sz="4000" dirty="0"/>
          </a:p>
        </p:txBody>
      </p:sp>
    </p:spTree>
    <p:extLst>
      <p:ext uri="{BB962C8B-B14F-4D97-AF65-F5344CB8AC3E}">
        <p14:creationId xmlns:p14="http://schemas.microsoft.com/office/powerpoint/2010/main" val="18511924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78698"/>
          </a:xfrm>
        </p:spPr>
        <p:txBody>
          <a:bodyPr>
            <a:normAutofit fontScale="90000"/>
          </a:bodyPr>
          <a:lstStyle/>
          <a:p>
            <a:r>
              <a:rPr lang="ar-DZ" b="1" dirty="0"/>
              <a:t>* تعريف القيمة:</a:t>
            </a:r>
            <a:r>
              <a:rPr lang="fr-FR" dirty="0"/>
              <a:t/>
            </a:r>
            <a:br>
              <a:rPr lang="fr-FR" dirty="0"/>
            </a:br>
            <a:r>
              <a:rPr lang="ar-DZ" dirty="0"/>
              <a:t>إن القيمة بالمفهوم العام (أخلاقية، اجتماعية، دينية) هي تعبير عن الوجود الإنساني، في الوقت الذي تكون فيه حكما يصدره الإنسان. </a:t>
            </a:r>
            <a:r>
              <a:rPr lang="fr-FR" dirty="0"/>
              <a:t/>
            </a:r>
            <a:br>
              <a:rPr lang="fr-FR" dirty="0"/>
            </a:br>
            <a:r>
              <a:rPr lang="ar-DZ" b="1" dirty="0"/>
              <a:t>* تعريف المنشآت ذات القيمة:</a:t>
            </a:r>
            <a:r>
              <a:rPr lang="fr-FR" dirty="0"/>
              <a:t/>
            </a:r>
            <a:br>
              <a:rPr lang="fr-FR" dirty="0"/>
            </a:br>
            <a:r>
              <a:rPr lang="ar-DZ" dirty="0"/>
              <a:t>هي المنشآت التاريخية والتراثية المعروفة بقيمتها المعمارية أو المنشآت التي تروي تاريخ المدينة نتيجة ارتباطها بأحداث أو أشخاص أو أنشطة تميز مكان (وطرزا وحتى حقبات بذاتها) تواجدها.</a:t>
            </a:r>
            <a:r>
              <a:rPr lang="fr-FR" dirty="0"/>
              <a:t/>
            </a:r>
            <a:br>
              <a:rPr lang="fr-FR" dirty="0"/>
            </a:br>
            <a:endParaRPr lang="fr-FR" dirty="0"/>
          </a:p>
        </p:txBody>
      </p:sp>
    </p:spTree>
    <p:extLst>
      <p:ext uri="{BB962C8B-B14F-4D97-AF65-F5344CB8AC3E}">
        <p14:creationId xmlns:p14="http://schemas.microsoft.com/office/powerpoint/2010/main" val="104038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116632"/>
            <a:ext cx="8928992" cy="6552728"/>
          </a:xfrm>
        </p:spPr>
        <p:txBody>
          <a:bodyPr>
            <a:normAutofit/>
          </a:bodyPr>
          <a:lstStyle/>
          <a:p>
            <a:pPr algn="r" rtl="1"/>
            <a:r>
              <a:rPr lang="fr-FR" sz="3100" b="1" dirty="0" smtClean="0"/>
              <a:t/>
            </a:r>
            <a:br>
              <a:rPr lang="fr-FR" sz="3100" b="1" dirty="0" smtClean="0"/>
            </a:br>
            <a:r>
              <a:rPr lang="fr-FR" sz="3100" b="1" dirty="0"/>
              <a:t/>
            </a:r>
            <a:br>
              <a:rPr lang="fr-FR" sz="3100" b="1" dirty="0"/>
            </a:br>
            <a:r>
              <a:rPr lang="fr-FR" sz="3100" b="1" dirty="0" smtClean="0"/>
              <a:t/>
            </a:r>
            <a:br>
              <a:rPr lang="fr-FR" sz="3100" b="1" dirty="0" smtClean="0"/>
            </a:br>
            <a:r>
              <a:rPr lang="ar-DZ" sz="4000" b="1" dirty="0" smtClean="0"/>
              <a:t>ثانيا- </a:t>
            </a:r>
            <a:r>
              <a:rPr lang="ar-DZ" sz="4000" b="1" dirty="0"/>
              <a:t>تقييم المنشآت الأثرية وتحديد أولوية الحفاظ:</a:t>
            </a:r>
            <a:r>
              <a:rPr lang="fr-FR" sz="4000" dirty="0"/>
              <a:t/>
            </a:r>
            <a:br>
              <a:rPr lang="fr-FR" sz="4000" dirty="0"/>
            </a:br>
            <a:r>
              <a:rPr lang="fr-FR" sz="4000" dirty="0"/>
              <a:t/>
            </a:r>
            <a:br>
              <a:rPr lang="fr-FR" sz="4000" dirty="0"/>
            </a:br>
            <a:r>
              <a:rPr lang="fr-FR" sz="4000" dirty="0"/>
              <a:t/>
            </a:r>
            <a:br>
              <a:rPr lang="fr-FR" sz="4000" dirty="0"/>
            </a:br>
            <a:endParaRPr lang="fr-FR" sz="4000" dirty="0"/>
          </a:p>
        </p:txBody>
      </p:sp>
    </p:spTree>
    <p:extLst>
      <p:ext uri="{BB962C8B-B14F-4D97-AF65-F5344CB8AC3E}">
        <p14:creationId xmlns:p14="http://schemas.microsoft.com/office/powerpoint/2010/main" val="20794287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40</Words>
  <Application>Microsoft Office PowerPoint</Application>
  <PresentationFormat>Affichage à l'écran (4:3)</PresentationFormat>
  <Paragraphs>10</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المحاضرة2 مفاهيم عامة حول مقومات التراث الأثري</vt:lpstr>
      <vt:lpstr>- مفهوم التراث الأثري:  رغم اختلاف التعريفات التي أطلقت على التراث إلا أنها تجتمع في كونه يجمع الذاكرة الجماعية الوطنية، وهو يمثل الذاكرة الحية للفرد والمجتمع التي بها يمكن معرفة هويته وانتمائه إلى شعب وحضارة من الحضارات. .   </vt:lpstr>
      <vt:lpstr>- أنواع التراث: - التراث المادي الثابت: </vt:lpstr>
      <vt:lpstr>- التراث المادي المنقول:  </vt:lpstr>
      <vt:lpstr>مفاهيم عامة حول مقومات التراث الأثري.  </vt:lpstr>
      <vt:lpstr>أولا- بعض المفاهيم الخاصة بالأبنية الأثرية وذات القيمة: * تعريف الأثر: هو عبارة عن كل عقار أو منقول أنتجته الحضارات المختلفة أو أحدثته الفنون والعلوم والأديان. وكانت له قيمة أثرية أو تاريخية باعتباره مظهرا من مظاهر الحضارات. * تعريف التراث: إن المادة لا تصبح تراثا مالم لم تكن اكتسبت قيمة نوعية. وهي بالأساس علاقة بين الإنسان والمادة. أي تلك القيمة التي يمنحها المجتمع نفسه. </vt:lpstr>
      <vt:lpstr>* تعريف التراث المعماري:  </vt:lpstr>
      <vt:lpstr>* تعريف القيمة: إن القيمة بالمفهوم العام (أخلاقية، اجتماعية، دينية) هي تعبير عن الوجود الإنساني، في الوقت الذي تكون فيه حكما يصدره الإنسان.  * تعريف المنشآت ذات القيمة: هي المنشآت التاريخية والتراثية المعروفة بقيمتها المعمارية أو المنشآت التي تروي تاريخ المدينة نتيجة ارتباطها بأحداث أو أشخاص أو أنشطة تميز مكان (وطرزا وحتى حقبات بذاتها) تواجدها. </vt:lpstr>
      <vt:lpstr>   ثانيا- تقييم المنشآت الأثرية وتحديد أولوية الحفاظ:   </vt:lpstr>
      <vt:lpstr> ويمكن تقييم الأبنية بأربعة قيم رئيسية هي: 1- قيمة تاريخية.    2-قيمة قومية.    3- قيمة عمرانية. 4- قيمة معمارية.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مفاهيم عامة حول مقومات التراث الأثري. يعتبر تصنيف الأبنية الأثرية وذات القيمة لتحديد سياسات التعامل معها، هو أول الخطط العامة المحافظة على التراث المعماري: والتصنيف الحالي للأبنية والذي يتم على أساس عصر بناء الأثر (إسلامي، فرعوني، يوناني، روماني، مسيحي...) غير دقيق ولا يحدد القيمة الفعلية للأثر وبالتالي يتساوى العديد من الأبنية الهامة تاريخيا وأثريا مع أبنية أخرى. صنفت كأثار بمرور مائة عام على إنشاءها، ولا بد من وضع تصنيف دقيق للأبنية الأثرية طبقا لقيمتها الحقيقية وليس تاريخ إنشائها. وطبقا  لجميع دول العالم التي تمتلك الأبنية الأثرية يستدعي وجود تصنيف لها. ولضمان ملائمة الأسلوب المتبع في التعامل مع الأثر لقيمته الفنية والتاريخية. </dc:title>
  <dc:creator>aicha</dc:creator>
  <cp:lastModifiedBy>pc</cp:lastModifiedBy>
  <cp:revision>9</cp:revision>
  <dcterms:created xsi:type="dcterms:W3CDTF">2021-11-15T14:56:45Z</dcterms:created>
  <dcterms:modified xsi:type="dcterms:W3CDTF">2024-01-07T08:32:43Z</dcterms:modified>
</cp:coreProperties>
</file>