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7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7576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43204" y="1670804"/>
            <a:ext cx="4887992" cy="4887992"/>
          </a:xfrm>
          <a:prstGeom prst="rect">
            <a:avLst/>
          </a:prstGeom>
        </p:spPr>
      </p:pic>
      <p:sp>
        <p:nvSpPr>
          <p:cNvPr id="4" name="Text 0"/>
          <p:cNvSpPr/>
          <p:nvPr/>
        </p:nvSpPr>
        <p:spPr>
          <a:xfrm>
            <a:off x="969316" y="704053"/>
            <a:ext cx="5632490" cy="704017"/>
          </a:xfrm>
          <a:prstGeom prst="rect">
            <a:avLst/>
          </a:prstGeom>
          <a:noFill/>
          <a:ln/>
        </p:spPr>
        <p:txBody>
          <a:bodyPr wrap="none" lIns="0" tIns="0" rIns="0" bIns="0" rtlCol="0" anchor="t"/>
          <a:lstStyle/>
          <a:p>
            <a:pPr marL="0" indent="0">
              <a:lnSpc>
                <a:spcPts val="5500"/>
              </a:lnSpc>
              <a:buNone/>
            </a:pPr>
            <a:r>
              <a:rPr lang="en-US" sz="4400" b="1" kern="0" spc="-89" dirty="0">
                <a:solidFill>
                  <a:srgbClr val="D73AD7"/>
                </a:solidFill>
                <a:latin typeface="Source Serif Pro Semi Bold" pitchFamily="34" charset="0"/>
                <a:ea typeface="Source Serif Pro Semi Bold" pitchFamily="34" charset="-122"/>
                <a:cs typeface="Source Serif Pro Semi Bold" pitchFamily="34" charset="-120"/>
              </a:rPr>
              <a:t>Nucleic Acids: DNA</a:t>
            </a:r>
            <a:endParaRPr lang="en-US" sz="4400" b="1" dirty="0"/>
          </a:p>
        </p:txBody>
      </p:sp>
      <p:sp>
        <p:nvSpPr>
          <p:cNvPr id="5" name="Text 1"/>
          <p:cNvSpPr/>
          <p:nvPr/>
        </p:nvSpPr>
        <p:spPr>
          <a:xfrm>
            <a:off x="572680" y="1992983"/>
            <a:ext cx="7468553" cy="1915120"/>
          </a:xfrm>
          <a:prstGeom prst="rect">
            <a:avLst/>
          </a:prstGeom>
          <a:noFill/>
          <a:ln/>
        </p:spPr>
        <p:txBody>
          <a:bodyPr wrap="square" lIns="0" tIns="0" rIns="0" bIns="0" rtlCol="0" anchor="t"/>
          <a:lstStyle/>
          <a:p>
            <a:pPr marL="0" indent="0">
              <a:lnSpc>
                <a:spcPct val="150000"/>
              </a:lnSpc>
              <a:buNone/>
            </a:pP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Nucleic acids are the fundamental building blocks of life, carrying the genetic information that guides the growth, development, and function of all living organisms. Among the two main types of nucleic acids, DNA (deoxyribonucleic acid) is the most crucial, serving as the primary repository of genetic information in most organisms.</a:t>
            </a:r>
            <a:endParaRPr lang="en-US" sz="2800" dirty="0">
              <a:latin typeface="Times New Roman" panose="02020603050405020304" pitchFamily="18" charset="0"/>
              <a:cs typeface="Times New Roman" panose="02020603050405020304" pitchFamily="18" charset="0"/>
            </a:endParaRPr>
          </a:p>
        </p:txBody>
      </p:sp>
      <p:sp>
        <p:nvSpPr>
          <p:cNvPr id="7" name="Text 3"/>
          <p:cNvSpPr/>
          <p:nvPr/>
        </p:nvSpPr>
        <p:spPr>
          <a:xfrm>
            <a:off x="970717" y="5689521"/>
            <a:ext cx="116919" cy="97512"/>
          </a:xfrm>
          <a:prstGeom prst="rect">
            <a:avLst/>
          </a:prstGeom>
          <a:noFill/>
          <a:ln/>
        </p:spPr>
        <p:txBody>
          <a:bodyPr wrap="none" lIns="0" tIns="0" rIns="0" bIns="0" rtlCol="0" anchor="t"/>
          <a:lstStyle/>
          <a:p>
            <a:pPr marL="0" indent="0" algn="ctr">
              <a:lnSpc>
                <a:spcPts val="750"/>
              </a:lnSpc>
              <a:buNone/>
            </a:pPr>
            <a:r>
              <a:rPr lang="en-US" sz="750" kern="0" spc="-38" dirty="0">
                <a:solidFill>
                  <a:srgbClr val="FFFFFF"/>
                </a:solidFill>
                <a:latin typeface="Source Sans Pro Medium" pitchFamily="34" charset="0"/>
                <a:ea typeface="Source Sans Pro Medium" pitchFamily="34" charset="-122"/>
                <a:cs typeface="Source Sans Pro Medium" pitchFamily="34" charset="-120"/>
              </a:rPr>
              <a:t>RM</a:t>
            </a:r>
            <a:endParaRPr lang="en-US" sz="750" dirty="0"/>
          </a:p>
        </p:txBody>
      </p:sp>
      <p:sp>
        <p:nvSpPr>
          <p:cNvPr id="10" name="ZoneTexte 9">
            <a:extLst>
              <a:ext uri="{FF2B5EF4-FFF2-40B4-BE49-F238E27FC236}">
                <a16:creationId xmlns:a16="http://schemas.microsoft.com/office/drawing/2014/main" id="{AEEC4E79-B781-3E54-457C-65DDFC9D4453}"/>
              </a:ext>
            </a:extLst>
          </p:cNvPr>
          <p:cNvSpPr txBox="1"/>
          <p:nvPr/>
        </p:nvSpPr>
        <p:spPr>
          <a:xfrm>
            <a:off x="12735339" y="7734978"/>
            <a:ext cx="1895061" cy="400110"/>
          </a:xfrm>
          <a:prstGeom prst="rect">
            <a:avLst/>
          </a:prstGeom>
          <a:solidFill>
            <a:srgbClr val="000000"/>
          </a:solidFill>
        </p:spPr>
        <p:txBody>
          <a:bodyPr wrap="square" rtlCol="0">
            <a:spAutoFit/>
          </a:bodyPr>
          <a:lstStyle/>
          <a:p>
            <a:r>
              <a:rPr lang="fr-FR" sz="2000" b="1" dirty="0">
                <a:solidFill>
                  <a:schemeClr val="bg1"/>
                </a:solidFill>
              </a:rPr>
              <a:t>By </a:t>
            </a:r>
            <a:r>
              <a:rPr lang="fr-FR" sz="2000" b="1" dirty="0" err="1">
                <a:solidFill>
                  <a:schemeClr val="bg1"/>
                </a:solidFill>
              </a:rPr>
              <a:t>Mouderas</a:t>
            </a:r>
            <a:r>
              <a:rPr lang="fr-FR" sz="2000" b="1" dirty="0">
                <a:solidFill>
                  <a:schemeClr val="bg1"/>
                </a:solidFill>
              </a:rPr>
              <a:t> F</a:t>
            </a:r>
            <a:r>
              <a:rPr lang="fr-FR" sz="2000" b="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97418"/>
          </a:xfrm>
          <a:prstGeom prst="rect">
            <a:avLst/>
          </a:prstGeom>
        </p:spPr>
      </p:pic>
      <p:pic>
        <p:nvPicPr>
          <p:cNvPr id="3" name="Image 1" descr="preencoded.png"/>
          <p:cNvPicPr>
            <a:picLocks noChangeAspect="1"/>
          </p:cNvPicPr>
          <p:nvPr/>
        </p:nvPicPr>
        <p:blipFill>
          <a:blip r:embed="rId4"/>
          <a:stretch>
            <a:fillRect/>
          </a:stretch>
        </p:blipFill>
        <p:spPr>
          <a:xfrm>
            <a:off x="4412974" y="0"/>
            <a:ext cx="4518991" cy="2197418"/>
          </a:xfrm>
          <a:prstGeom prst="rect">
            <a:avLst/>
          </a:prstGeom>
        </p:spPr>
      </p:pic>
      <p:sp>
        <p:nvSpPr>
          <p:cNvPr id="4" name="Text 0"/>
          <p:cNvSpPr/>
          <p:nvPr/>
        </p:nvSpPr>
        <p:spPr>
          <a:xfrm>
            <a:off x="615196" y="3238262"/>
            <a:ext cx="7652266" cy="516969"/>
          </a:xfrm>
          <a:prstGeom prst="rect">
            <a:avLst/>
          </a:prstGeom>
          <a:noFill/>
          <a:ln/>
        </p:spPr>
        <p:txBody>
          <a:bodyPr wrap="none" lIns="0" tIns="0" rIns="0" bIns="0" rtlCol="0" anchor="t"/>
          <a:lstStyle/>
          <a:p>
            <a:pPr marL="0" indent="0">
              <a:lnSpc>
                <a:spcPts val="4050"/>
              </a:lnSpc>
              <a:buNone/>
            </a:pPr>
            <a:r>
              <a:rPr lang="en-US" sz="3250" kern="0" spc="-65" dirty="0">
                <a:solidFill>
                  <a:srgbClr val="D73AD7"/>
                </a:solidFill>
                <a:latin typeface="Source Serif Pro Semi Bold" pitchFamily="34" charset="0"/>
                <a:ea typeface="Source Serif Pro Semi Bold" pitchFamily="34" charset="-122"/>
                <a:cs typeface="Source Serif Pro Semi Bold" pitchFamily="34" charset="-120"/>
              </a:rPr>
              <a:t>Importance of DNA in Biological Processes</a:t>
            </a:r>
            <a:endParaRPr lang="en-US" sz="3250" dirty="0"/>
          </a:p>
        </p:txBody>
      </p:sp>
      <p:sp>
        <p:nvSpPr>
          <p:cNvPr id="5" name="Shape 1"/>
          <p:cNvSpPr/>
          <p:nvPr/>
        </p:nvSpPr>
        <p:spPr>
          <a:xfrm>
            <a:off x="615196" y="4018836"/>
            <a:ext cx="13400008" cy="3169920"/>
          </a:xfrm>
          <a:prstGeom prst="roundRect">
            <a:avLst>
              <a:gd name="adj" fmla="val 2329"/>
            </a:avLst>
          </a:prstGeom>
          <a:noFill/>
          <a:ln w="7620">
            <a:solidFill>
              <a:srgbClr val="000000">
                <a:alpha val="8000"/>
              </a:srgbClr>
            </a:solidFill>
            <a:prstDash val="solid"/>
          </a:ln>
        </p:spPr>
      </p:sp>
      <p:sp>
        <p:nvSpPr>
          <p:cNvPr id="6" name="Shape 2"/>
          <p:cNvSpPr/>
          <p:nvPr/>
        </p:nvSpPr>
        <p:spPr>
          <a:xfrm>
            <a:off x="622816" y="4026456"/>
            <a:ext cx="13384768" cy="788670"/>
          </a:xfrm>
          <a:prstGeom prst="rect">
            <a:avLst/>
          </a:prstGeom>
          <a:solidFill>
            <a:srgbClr val="FFFFFF">
              <a:alpha val="4000"/>
            </a:srgbClr>
          </a:solidFill>
          <a:ln/>
        </p:spPr>
      </p:sp>
      <p:sp>
        <p:nvSpPr>
          <p:cNvPr id="7" name="Text 3"/>
          <p:cNvSpPr/>
          <p:nvPr/>
        </p:nvSpPr>
        <p:spPr>
          <a:xfrm>
            <a:off x="798552" y="4139446"/>
            <a:ext cx="6337102" cy="281345"/>
          </a:xfrm>
          <a:prstGeom prst="rect">
            <a:avLst/>
          </a:prstGeom>
          <a:noFill/>
          <a:ln/>
        </p:spPr>
        <p:txBody>
          <a:bodyPr wrap="none" lIns="0" tIns="0" rIns="0" bIns="0" rtlCol="0" anchor="t"/>
          <a:lstStyle/>
          <a:p>
            <a:pPr marL="0" indent="0">
              <a:lnSpc>
                <a:spcPts val="2200"/>
              </a:lnSpc>
              <a:buNone/>
            </a:pPr>
            <a:r>
              <a:rPr lang="en-US" sz="2400" b="1" kern="0" spc="-28" dirty="0">
                <a:solidFill>
                  <a:srgbClr val="272525"/>
                </a:solidFill>
                <a:latin typeface="Source Sans Pro" pitchFamily="34" charset="0"/>
                <a:ea typeface="Source Sans Pro" pitchFamily="34" charset="-122"/>
                <a:cs typeface="Source Sans Pro" pitchFamily="34" charset="-120"/>
              </a:rPr>
              <a:t>Genetic Information Storage</a:t>
            </a:r>
            <a:endParaRPr lang="en-US" sz="2400" b="1" dirty="0"/>
          </a:p>
        </p:txBody>
      </p:sp>
      <p:sp>
        <p:nvSpPr>
          <p:cNvPr id="8" name="Text 4"/>
          <p:cNvSpPr/>
          <p:nvPr/>
        </p:nvSpPr>
        <p:spPr>
          <a:xfrm>
            <a:off x="7494746" y="4139446"/>
            <a:ext cx="6337102" cy="562689"/>
          </a:xfrm>
          <a:prstGeom prst="rect">
            <a:avLst/>
          </a:prstGeom>
          <a:noFill/>
          <a:ln/>
        </p:spPr>
        <p:txBody>
          <a:bodyPr wrap="square" lIns="0" tIns="0" rIns="0" bIns="0" rtlCol="0" anchor="t"/>
          <a:lstStyle/>
          <a:p>
            <a:pPr marL="0" indent="0">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DNA stores the genetic information that determines the characteristics and functions of living organisms, passing this information from one generation to the next.</a:t>
            </a:r>
            <a:endParaRPr lang="en-US" sz="1350" dirty="0"/>
          </a:p>
        </p:txBody>
      </p:sp>
      <p:sp>
        <p:nvSpPr>
          <p:cNvPr id="9" name="Shape 5"/>
          <p:cNvSpPr/>
          <p:nvPr/>
        </p:nvSpPr>
        <p:spPr>
          <a:xfrm>
            <a:off x="622816" y="4815126"/>
            <a:ext cx="13384768" cy="788670"/>
          </a:xfrm>
          <a:prstGeom prst="rect">
            <a:avLst/>
          </a:prstGeom>
          <a:solidFill>
            <a:srgbClr val="000000">
              <a:alpha val="4000"/>
            </a:srgbClr>
          </a:solidFill>
          <a:ln/>
        </p:spPr>
      </p:sp>
      <p:sp>
        <p:nvSpPr>
          <p:cNvPr id="10" name="Text 6"/>
          <p:cNvSpPr/>
          <p:nvPr/>
        </p:nvSpPr>
        <p:spPr>
          <a:xfrm>
            <a:off x="798552" y="4928116"/>
            <a:ext cx="6337102" cy="281345"/>
          </a:xfrm>
          <a:prstGeom prst="rect">
            <a:avLst/>
          </a:prstGeom>
          <a:noFill/>
          <a:ln/>
        </p:spPr>
        <p:txBody>
          <a:bodyPr wrap="none" lIns="0" tIns="0" rIns="0" bIns="0" rtlCol="0" anchor="t"/>
          <a:lstStyle/>
          <a:p>
            <a:pPr>
              <a:lnSpc>
                <a:spcPts val="2200"/>
              </a:lnSpc>
            </a:pPr>
            <a:r>
              <a:rPr lang="en-US" sz="2400" b="1" kern="0" spc="-28" dirty="0">
                <a:solidFill>
                  <a:srgbClr val="272525"/>
                </a:solidFill>
                <a:latin typeface="Source Sans Pro" pitchFamily="34" charset="0"/>
                <a:ea typeface="Source Sans Pro" pitchFamily="34" charset="-122"/>
              </a:rPr>
              <a:t>Cell Replication and Division</a:t>
            </a:r>
          </a:p>
        </p:txBody>
      </p:sp>
      <p:sp>
        <p:nvSpPr>
          <p:cNvPr id="11" name="Text 7"/>
          <p:cNvSpPr/>
          <p:nvPr/>
        </p:nvSpPr>
        <p:spPr>
          <a:xfrm>
            <a:off x="7494746" y="4928116"/>
            <a:ext cx="6337102" cy="562689"/>
          </a:xfrm>
          <a:prstGeom prst="rect">
            <a:avLst/>
          </a:prstGeom>
          <a:noFill/>
          <a:ln/>
        </p:spPr>
        <p:txBody>
          <a:bodyPr wrap="square" lIns="0" tIns="0" rIns="0" bIns="0" rtlCol="0" anchor="t"/>
          <a:lstStyle/>
          <a:p>
            <a:pPr marL="0" indent="0">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DNA replication ensures the accurate duplication and transmission of genetic information during cell division, enabling the growth, repair, and reproduction of organisms.</a:t>
            </a:r>
            <a:endParaRPr lang="en-US" sz="1350" dirty="0"/>
          </a:p>
        </p:txBody>
      </p:sp>
      <p:sp>
        <p:nvSpPr>
          <p:cNvPr id="12" name="Shape 8"/>
          <p:cNvSpPr/>
          <p:nvPr/>
        </p:nvSpPr>
        <p:spPr>
          <a:xfrm>
            <a:off x="622816" y="5603796"/>
            <a:ext cx="13384768" cy="788670"/>
          </a:xfrm>
          <a:prstGeom prst="rect">
            <a:avLst/>
          </a:prstGeom>
          <a:solidFill>
            <a:srgbClr val="FFFFFF">
              <a:alpha val="4000"/>
            </a:srgbClr>
          </a:solidFill>
          <a:ln/>
        </p:spPr>
      </p:sp>
      <p:sp>
        <p:nvSpPr>
          <p:cNvPr id="13" name="Text 9"/>
          <p:cNvSpPr/>
          <p:nvPr/>
        </p:nvSpPr>
        <p:spPr>
          <a:xfrm>
            <a:off x="798552" y="5716786"/>
            <a:ext cx="6337102" cy="281345"/>
          </a:xfrm>
          <a:prstGeom prst="rect">
            <a:avLst/>
          </a:prstGeom>
          <a:noFill/>
          <a:ln/>
        </p:spPr>
        <p:txBody>
          <a:bodyPr wrap="none" lIns="0" tIns="0" rIns="0" bIns="0" rtlCol="0" anchor="t"/>
          <a:lstStyle/>
          <a:p>
            <a:pPr indent="0">
              <a:lnSpc>
                <a:spcPts val="2200"/>
              </a:lnSpc>
              <a:buNone/>
            </a:pPr>
            <a:r>
              <a:rPr lang="en-US" sz="2400" b="1" kern="0" spc="-28" dirty="0">
                <a:solidFill>
                  <a:srgbClr val="272525"/>
                </a:solidFill>
                <a:latin typeface="Source Sans Pro" pitchFamily="34" charset="0"/>
                <a:ea typeface="Source Sans Pro" pitchFamily="34" charset="-122"/>
              </a:rPr>
              <a:t>Gene Expression and Protein Synthesis</a:t>
            </a:r>
          </a:p>
        </p:txBody>
      </p:sp>
      <p:sp>
        <p:nvSpPr>
          <p:cNvPr id="14" name="Text 10"/>
          <p:cNvSpPr/>
          <p:nvPr/>
        </p:nvSpPr>
        <p:spPr>
          <a:xfrm>
            <a:off x="7494746" y="5716786"/>
            <a:ext cx="6337102" cy="562689"/>
          </a:xfrm>
          <a:prstGeom prst="rect">
            <a:avLst/>
          </a:prstGeom>
          <a:noFill/>
          <a:ln/>
        </p:spPr>
        <p:txBody>
          <a:bodyPr wrap="square" lIns="0" tIns="0" rIns="0" bIns="0" rtlCol="0" anchor="t"/>
          <a:lstStyle/>
          <a:p>
            <a:pPr marL="0" indent="0">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The genetic information encoded in DNA is used as a template for the synthesis of RNA, which is then translated into functional proteins that carry out the cell's activities.</a:t>
            </a:r>
            <a:endParaRPr lang="en-US" sz="1350" dirty="0"/>
          </a:p>
        </p:txBody>
      </p:sp>
      <p:sp>
        <p:nvSpPr>
          <p:cNvPr id="15" name="Shape 11"/>
          <p:cNvSpPr/>
          <p:nvPr/>
        </p:nvSpPr>
        <p:spPr>
          <a:xfrm>
            <a:off x="622816" y="6392466"/>
            <a:ext cx="13384768" cy="788670"/>
          </a:xfrm>
          <a:prstGeom prst="rect">
            <a:avLst/>
          </a:prstGeom>
          <a:solidFill>
            <a:srgbClr val="000000">
              <a:alpha val="4000"/>
            </a:srgbClr>
          </a:solidFill>
          <a:ln/>
        </p:spPr>
      </p:sp>
      <p:sp>
        <p:nvSpPr>
          <p:cNvPr id="16" name="Text 12"/>
          <p:cNvSpPr/>
          <p:nvPr/>
        </p:nvSpPr>
        <p:spPr>
          <a:xfrm>
            <a:off x="798552" y="6505456"/>
            <a:ext cx="6337102" cy="281345"/>
          </a:xfrm>
          <a:prstGeom prst="rect">
            <a:avLst/>
          </a:prstGeom>
          <a:noFill/>
          <a:ln/>
        </p:spPr>
        <p:txBody>
          <a:bodyPr wrap="none" lIns="0" tIns="0" rIns="0" bIns="0" rtlCol="0" anchor="t"/>
          <a:lstStyle/>
          <a:p>
            <a:pPr>
              <a:lnSpc>
                <a:spcPts val="2200"/>
              </a:lnSpc>
            </a:pPr>
            <a:r>
              <a:rPr lang="en-US" sz="2400" b="1" kern="0" spc="-28" dirty="0">
                <a:solidFill>
                  <a:srgbClr val="272525"/>
                </a:solidFill>
                <a:latin typeface="Source Sans Pro" pitchFamily="34" charset="0"/>
                <a:ea typeface="Source Sans Pro" pitchFamily="34" charset="-122"/>
              </a:rPr>
              <a:t>Genetic Diversity and Evolution</a:t>
            </a:r>
          </a:p>
        </p:txBody>
      </p:sp>
      <p:sp>
        <p:nvSpPr>
          <p:cNvPr id="17" name="Text 13"/>
          <p:cNvSpPr/>
          <p:nvPr/>
        </p:nvSpPr>
        <p:spPr>
          <a:xfrm>
            <a:off x="7494746" y="6505456"/>
            <a:ext cx="6337102" cy="562689"/>
          </a:xfrm>
          <a:prstGeom prst="rect">
            <a:avLst/>
          </a:prstGeom>
          <a:noFill/>
          <a:ln/>
        </p:spPr>
        <p:txBody>
          <a:bodyPr wrap="square" lIns="0" tIns="0" rIns="0" bIns="0" rtlCol="0" anchor="t"/>
          <a:lstStyle/>
          <a:p>
            <a:pPr marL="0" indent="0">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Variations in the DNA sequence contribute to the genetic diversity of living organisms, driving evolutionary processes and the adaptation of species to their environments.</a:t>
            </a:r>
            <a:endParaRPr lang="en-US" sz="1350" dirty="0"/>
          </a:p>
        </p:txBody>
      </p:sp>
      <p:sp>
        <p:nvSpPr>
          <p:cNvPr id="18" name="ZoneTexte 17">
            <a:extLst>
              <a:ext uri="{FF2B5EF4-FFF2-40B4-BE49-F238E27FC236}">
                <a16:creationId xmlns:a16="http://schemas.microsoft.com/office/drawing/2014/main" id="{27F1E9FD-65D4-4E56-2F2D-A6906C8056E1}"/>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78697" y="1528167"/>
            <a:ext cx="7134701"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Introduction to Nucleic Acids</a:t>
            </a:r>
            <a:endParaRPr lang="en-US" sz="4400" dirty="0"/>
          </a:p>
        </p:txBody>
      </p:sp>
      <p:sp>
        <p:nvSpPr>
          <p:cNvPr id="3" name="Text 1"/>
          <p:cNvSpPr/>
          <p:nvPr/>
        </p:nvSpPr>
        <p:spPr>
          <a:xfrm>
            <a:off x="837724" y="283047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DNA and RNA</a:t>
            </a:r>
            <a:endParaRPr lang="en-US" sz="2200" dirty="0"/>
          </a:p>
        </p:txBody>
      </p:sp>
      <p:sp>
        <p:nvSpPr>
          <p:cNvPr id="4" name="Text 2"/>
          <p:cNvSpPr/>
          <p:nvPr/>
        </p:nvSpPr>
        <p:spPr>
          <a:xfrm>
            <a:off x="837724" y="3421737"/>
            <a:ext cx="3928586"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Nucleic acids come in two primary forms: DNA (deoxyribonucleic acid) and RNA (ribonucleic acid). Both are composed of long chains of nucleotides, but they differ in their structural details and the roles they play in biological processes.</a:t>
            </a:r>
            <a:endParaRPr lang="en-US" sz="1850" dirty="0"/>
          </a:p>
        </p:txBody>
      </p:sp>
      <p:sp>
        <p:nvSpPr>
          <p:cNvPr id="5" name="Text 3"/>
          <p:cNvSpPr/>
          <p:nvPr/>
        </p:nvSpPr>
        <p:spPr>
          <a:xfrm>
            <a:off x="5357813" y="283047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Genetic Information</a:t>
            </a:r>
            <a:endParaRPr lang="en-US" sz="2200" dirty="0"/>
          </a:p>
        </p:txBody>
      </p:sp>
      <p:sp>
        <p:nvSpPr>
          <p:cNvPr id="6" name="Text 4"/>
          <p:cNvSpPr/>
          <p:nvPr/>
        </p:nvSpPr>
        <p:spPr>
          <a:xfrm>
            <a:off x="5357813" y="3421737"/>
            <a:ext cx="3928586" cy="268116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Nucleic acids are responsible for storing and transmitting the genetic information that determines the characteristics and functions of living organisms. This information is encoded in the specific sequence of the nucleotides that make up the DNA and RNA molecules.</a:t>
            </a:r>
            <a:endParaRPr lang="en-US" sz="1850" dirty="0"/>
          </a:p>
        </p:txBody>
      </p:sp>
      <p:sp>
        <p:nvSpPr>
          <p:cNvPr id="7" name="Text 5"/>
          <p:cNvSpPr/>
          <p:nvPr/>
        </p:nvSpPr>
        <p:spPr>
          <a:xfrm>
            <a:off x="9877901" y="283047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Biological Processes</a:t>
            </a:r>
            <a:endParaRPr lang="en-US" sz="2200" dirty="0"/>
          </a:p>
        </p:txBody>
      </p:sp>
      <p:sp>
        <p:nvSpPr>
          <p:cNvPr id="8" name="Text 6"/>
          <p:cNvSpPr/>
          <p:nvPr/>
        </p:nvSpPr>
        <p:spPr>
          <a:xfrm>
            <a:off x="9877901" y="3421737"/>
            <a:ext cx="3928586" cy="3064193"/>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Nucleic acids are essential for a wide range of biological processes, including DNA replication, gene expression, protein synthesis, and cellular communication. Understanding the structure and function of nucleic acids is crucial for advancements in fields such as genetics, biotechnology, and medicine.</a:t>
            </a:r>
            <a:endParaRPr lang="en-US" sz="1850" dirty="0"/>
          </a:p>
        </p:txBody>
      </p:sp>
      <p:sp>
        <p:nvSpPr>
          <p:cNvPr id="9" name="ZoneTexte 8">
            <a:extLst>
              <a:ext uri="{FF2B5EF4-FFF2-40B4-BE49-F238E27FC236}">
                <a16:creationId xmlns:a16="http://schemas.microsoft.com/office/drawing/2014/main" id="{5773B543-A9DA-84D1-EC0C-28FEC2944754}"/>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Ref idx="1001">
        <a:schemeClr val="bg1"/>
      </p:bgRef>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9144000" y="192702"/>
            <a:ext cx="5486400" cy="8229600"/>
          </a:xfrm>
          <a:prstGeom prst="rect">
            <a:avLst/>
          </a:prstGeom>
        </p:spPr>
      </p:pic>
      <p:pic>
        <p:nvPicPr>
          <p:cNvPr id="3" name="Image 1" descr="preencoded.png"/>
          <p:cNvPicPr>
            <a:picLocks noChangeAspect="1"/>
          </p:cNvPicPr>
          <p:nvPr/>
        </p:nvPicPr>
        <p:blipFill>
          <a:blip r:embed="rId5"/>
          <a:stretch>
            <a:fillRect/>
          </a:stretch>
        </p:blipFill>
        <p:spPr>
          <a:xfrm>
            <a:off x="9386888" y="2706291"/>
            <a:ext cx="5000625" cy="2817019"/>
          </a:xfrm>
          <a:prstGeom prst="rect">
            <a:avLst/>
          </a:prstGeom>
        </p:spPr>
      </p:pic>
      <p:sp>
        <p:nvSpPr>
          <p:cNvPr id="4" name="Text 0"/>
          <p:cNvSpPr/>
          <p:nvPr/>
        </p:nvSpPr>
        <p:spPr>
          <a:xfrm>
            <a:off x="680323" y="616863"/>
            <a:ext cx="7783354" cy="1143476"/>
          </a:xfrm>
          <a:prstGeom prst="rect">
            <a:avLst/>
          </a:prstGeom>
          <a:noFill/>
          <a:ln/>
        </p:spPr>
        <p:txBody>
          <a:bodyPr wrap="square" lIns="0" tIns="0" rIns="0" bIns="0" rtlCol="0" anchor="t"/>
          <a:lstStyle/>
          <a:p>
            <a:pPr marL="0" indent="0">
              <a:lnSpc>
                <a:spcPts val="4500"/>
              </a:lnSpc>
              <a:buNone/>
            </a:pPr>
            <a:r>
              <a:rPr lang="en-US" sz="3600" kern="0" spc="-72" dirty="0">
                <a:solidFill>
                  <a:srgbClr val="D73AD7"/>
                </a:solidFill>
                <a:latin typeface="Source Serif Pro Semi Bold" pitchFamily="34" charset="0"/>
                <a:ea typeface="Source Serif Pro Semi Bold" pitchFamily="34" charset="-122"/>
                <a:cs typeface="Source Serif Pro Semi Bold" pitchFamily="34" charset="-120"/>
              </a:rPr>
              <a:t>DNA Structure: Nucleotides and Polynucleotide Chains</a:t>
            </a:r>
            <a:endParaRPr lang="en-US" sz="3600" dirty="0"/>
          </a:p>
        </p:txBody>
      </p:sp>
      <p:sp>
        <p:nvSpPr>
          <p:cNvPr id="5" name="Shape 1"/>
          <p:cNvSpPr/>
          <p:nvPr/>
        </p:nvSpPr>
        <p:spPr>
          <a:xfrm>
            <a:off x="960477" y="2051923"/>
            <a:ext cx="22860" cy="5560695"/>
          </a:xfrm>
          <a:prstGeom prst="roundRect">
            <a:avLst>
              <a:gd name="adj" fmla="val 357149"/>
            </a:avLst>
          </a:prstGeom>
          <a:solidFill>
            <a:srgbClr val="DABADD"/>
          </a:solidFill>
          <a:ln/>
        </p:spPr>
      </p:sp>
      <p:sp>
        <p:nvSpPr>
          <p:cNvPr id="6" name="Shape 2"/>
          <p:cNvSpPr/>
          <p:nvPr/>
        </p:nvSpPr>
        <p:spPr>
          <a:xfrm>
            <a:off x="1167705" y="2477691"/>
            <a:ext cx="680323" cy="22860"/>
          </a:xfrm>
          <a:prstGeom prst="roundRect">
            <a:avLst>
              <a:gd name="adj" fmla="val 357149"/>
            </a:avLst>
          </a:prstGeom>
          <a:solidFill>
            <a:srgbClr val="DABADD"/>
          </a:solidFill>
          <a:ln/>
        </p:spPr>
      </p:sp>
      <p:sp>
        <p:nvSpPr>
          <p:cNvPr id="7" name="Shape 3"/>
          <p:cNvSpPr/>
          <p:nvPr/>
        </p:nvSpPr>
        <p:spPr>
          <a:xfrm>
            <a:off x="753249" y="2270522"/>
            <a:ext cx="437317" cy="437317"/>
          </a:xfrm>
          <a:prstGeom prst="roundRect">
            <a:avLst>
              <a:gd name="adj" fmla="val 18669"/>
            </a:avLst>
          </a:prstGeom>
          <a:solidFill>
            <a:srgbClr val="F4D4F7"/>
          </a:solidFill>
          <a:ln w="7620">
            <a:solidFill>
              <a:srgbClr val="DABADD"/>
            </a:solidFill>
            <a:prstDash val="solid"/>
          </a:ln>
        </p:spPr>
      </p:sp>
      <p:sp>
        <p:nvSpPr>
          <p:cNvPr id="8" name="Text 4"/>
          <p:cNvSpPr/>
          <p:nvPr/>
        </p:nvSpPr>
        <p:spPr>
          <a:xfrm>
            <a:off x="903268" y="2351961"/>
            <a:ext cx="137160" cy="274439"/>
          </a:xfrm>
          <a:prstGeom prst="rect">
            <a:avLst/>
          </a:prstGeom>
          <a:noFill/>
          <a:ln/>
        </p:spPr>
        <p:txBody>
          <a:bodyPr wrap="none" lIns="0" tIns="0" rIns="0" bIns="0" rtlCol="0" anchor="t"/>
          <a:lstStyle/>
          <a:p>
            <a:pPr marL="0" indent="0" algn="ctr">
              <a:lnSpc>
                <a:spcPts val="21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50" dirty="0"/>
          </a:p>
        </p:txBody>
      </p:sp>
      <p:sp>
        <p:nvSpPr>
          <p:cNvPr id="9" name="Text 5"/>
          <p:cNvSpPr/>
          <p:nvPr/>
        </p:nvSpPr>
        <p:spPr>
          <a:xfrm>
            <a:off x="2040969" y="2246233"/>
            <a:ext cx="2286833" cy="285869"/>
          </a:xfrm>
          <a:prstGeom prst="rect">
            <a:avLst/>
          </a:prstGeom>
          <a:noFill/>
          <a:ln/>
        </p:spPr>
        <p:txBody>
          <a:bodyPr wrap="none" lIns="0" tIns="0" rIns="0" bIns="0" rtlCol="0" anchor="t"/>
          <a:lstStyle/>
          <a:p>
            <a:pPr marL="0" indent="0" algn="l">
              <a:lnSpc>
                <a:spcPts val="2250"/>
              </a:lnSpc>
              <a:buNone/>
            </a:pPr>
            <a:r>
              <a:rPr lang="en-US" sz="2200" kern="0" spc="-44" dirty="0">
                <a:solidFill>
                  <a:srgbClr val="D73AD7"/>
                </a:solidFill>
                <a:latin typeface="Source Serif Pro Semi Bold" pitchFamily="34" charset="0"/>
                <a:ea typeface="Source Serif Pro Semi Bold" pitchFamily="34" charset="-122"/>
              </a:rPr>
              <a:t>Nucleotides</a:t>
            </a:r>
          </a:p>
        </p:txBody>
      </p:sp>
      <p:sp>
        <p:nvSpPr>
          <p:cNvPr id="10" name="Text 6"/>
          <p:cNvSpPr/>
          <p:nvPr/>
        </p:nvSpPr>
        <p:spPr>
          <a:xfrm>
            <a:off x="2040969" y="2648664"/>
            <a:ext cx="6422708" cy="932974"/>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The basic building blocks of DNA are called nucleotides, each consisting of a sugar (deoxyribose), a phosphate group, and one of four nitrogenous bases: adenine (A), thymine (T), guanine (G), or cytosine (C).</a:t>
            </a:r>
            <a:endParaRPr lang="en-US" sz="1500" dirty="0"/>
          </a:p>
        </p:txBody>
      </p:sp>
      <p:sp>
        <p:nvSpPr>
          <p:cNvPr id="11" name="Shape 7"/>
          <p:cNvSpPr/>
          <p:nvPr/>
        </p:nvSpPr>
        <p:spPr>
          <a:xfrm>
            <a:off x="1167705" y="4396026"/>
            <a:ext cx="680323" cy="22860"/>
          </a:xfrm>
          <a:prstGeom prst="roundRect">
            <a:avLst>
              <a:gd name="adj" fmla="val 357149"/>
            </a:avLst>
          </a:prstGeom>
          <a:solidFill>
            <a:srgbClr val="DABADD"/>
          </a:solidFill>
          <a:ln/>
        </p:spPr>
      </p:sp>
      <p:sp>
        <p:nvSpPr>
          <p:cNvPr id="12" name="Shape 8"/>
          <p:cNvSpPr/>
          <p:nvPr/>
        </p:nvSpPr>
        <p:spPr>
          <a:xfrm>
            <a:off x="753249" y="4188857"/>
            <a:ext cx="437317" cy="437317"/>
          </a:xfrm>
          <a:prstGeom prst="roundRect">
            <a:avLst>
              <a:gd name="adj" fmla="val 18669"/>
            </a:avLst>
          </a:prstGeom>
          <a:solidFill>
            <a:srgbClr val="F4D4F7"/>
          </a:solidFill>
          <a:ln w="7620">
            <a:solidFill>
              <a:srgbClr val="DABADD"/>
            </a:solidFill>
            <a:prstDash val="solid"/>
          </a:ln>
        </p:spPr>
      </p:sp>
      <p:sp>
        <p:nvSpPr>
          <p:cNvPr id="13" name="Text 9"/>
          <p:cNvSpPr/>
          <p:nvPr/>
        </p:nvSpPr>
        <p:spPr>
          <a:xfrm>
            <a:off x="903268" y="4270296"/>
            <a:ext cx="137160" cy="274439"/>
          </a:xfrm>
          <a:prstGeom prst="rect">
            <a:avLst/>
          </a:prstGeom>
          <a:noFill/>
          <a:ln/>
        </p:spPr>
        <p:txBody>
          <a:bodyPr wrap="none" lIns="0" tIns="0" rIns="0" bIns="0" rtlCol="0" anchor="t"/>
          <a:lstStyle/>
          <a:p>
            <a:pPr marL="0" indent="0" algn="ctr">
              <a:lnSpc>
                <a:spcPts val="21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50" dirty="0"/>
          </a:p>
        </p:txBody>
      </p:sp>
      <p:sp>
        <p:nvSpPr>
          <p:cNvPr id="14" name="Text 10"/>
          <p:cNvSpPr/>
          <p:nvPr/>
        </p:nvSpPr>
        <p:spPr>
          <a:xfrm>
            <a:off x="2040969" y="4164568"/>
            <a:ext cx="2286833" cy="285869"/>
          </a:xfrm>
          <a:prstGeom prst="rect">
            <a:avLst/>
          </a:prstGeom>
          <a:noFill/>
          <a:ln/>
        </p:spPr>
        <p:txBody>
          <a:bodyPr wrap="none" lIns="0" tIns="0" rIns="0" bIns="0" rtlCol="0" anchor="t"/>
          <a:lstStyle/>
          <a:p>
            <a:pPr>
              <a:lnSpc>
                <a:spcPts val="2250"/>
              </a:lnSpc>
            </a:pPr>
            <a:r>
              <a:rPr lang="en-US" sz="2200" kern="0" spc="-44" dirty="0">
                <a:solidFill>
                  <a:srgbClr val="D73AD7"/>
                </a:solidFill>
                <a:latin typeface="Source Serif Pro Semi Bold" pitchFamily="34" charset="0"/>
                <a:ea typeface="Source Serif Pro Semi Bold" pitchFamily="34" charset="-122"/>
              </a:rPr>
              <a:t>Polynucleotide Chains</a:t>
            </a:r>
          </a:p>
        </p:txBody>
      </p:sp>
      <p:sp>
        <p:nvSpPr>
          <p:cNvPr id="15" name="Text 11"/>
          <p:cNvSpPr/>
          <p:nvPr/>
        </p:nvSpPr>
        <p:spPr>
          <a:xfrm>
            <a:off x="2040969" y="4566999"/>
            <a:ext cx="6422708" cy="932974"/>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These nucleotides are linked together in a specific order to form long, chainlike molecules called polynucleotides. In DNA, the polynucleotide chains are arranged in a double-helix structure, with the two strands running in opposite directions.</a:t>
            </a:r>
            <a:endParaRPr lang="en-US" sz="1500" dirty="0"/>
          </a:p>
        </p:txBody>
      </p:sp>
      <p:sp>
        <p:nvSpPr>
          <p:cNvPr id="16" name="Shape 12"/>
          <p:cNvSpPr/>
          <p:nvPr/>
        </p:nvSpPr>
        <p:spPr>
          <a:xfrm>
            <a:off x="1167705" y="6314361"/>
            <a:ext cx="680323" cy="22860"/>
          </a:xfrm>
          <a:prstGeom prst="roundRect">
            <a:avLst>
              <a:gd name="adj" fmla="val 357149"/>
            </a:avLst>
          </a:prstGeom>
          <a:solidFill>
            <a:srgbClr val="DABADD"/>
          </a:solidFill>
          <a:ln/>
        </p:spPr>
      </p:sp>
      <p:sp>
        <p:nvSpPr>
          <p:cNvPr id="17" name="Shape 13"/>
          <p:cNvSpPr/>
          <p:nvPr/>
        </p:nvSpPr>
        <p:spPr>
          <a:xfrm>
            <a:off x="753249" y="6107192"/>
            <a:ext cx="437317" cy="437317"/>
          </a:xfrm>
          <a:prstGeom prst="roundRect">
            <a:avLst>
              <a:gd name="adj" fmla="val 18669"/>
            </a:avLst>
          </a:prstGeom>
          <a:solidFill>
            <a:srgbClr val="F4D4F7"/>
          </a:solidFill>
          <a:ln w="7620">
            <a:solidFill>
              <a:srgbClr val="DABADD"/>
            </a:solidFill>
            <a:prstDash val="solid"/>
          </a:ln>
        </p:spPr>
      </p:sp>
      <p:sp>
        <p:nvSpPr>
          <p:cNvPr id="18" name="Text 14"/>
          <p:cNvSpPr/>
          <p:nvPr/>
        </p:nvSpPr>
        <p:spPr>
          <a:xfrm>
            <a:off x="903268" y="6188631"/>
            <a:ext cx="137160" cy="274439"/>
          </a:xfrm>
          <a:prstGeom prst="rect">
            <a:avLst/>
          </a:prstGeom>
          <a:noFill/>
          <a:ln/>
        </p:spPr>
        <p:txBody>
          <a:bodyPr wrap="none" lIns="0" tIns="0" rIns="0" bIns="0" rtlCol="0" anchor="t"/>
          <a:lstStyle/>
          <a:p>
            <a:pPr marL="0" indent="0" algn="ctr">
              <a:lnSpc>
                <a:spcPts val="2150"/>
              </a:lnSpc>
              <a:buNone/>
            </a:pPr>
            <a:r>
              <a:rPr lang="en-US" sz="2150" kern="0" spc="-4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50" dirty="0"/>
          </a:p>
        </p:txBody>
      </p:sp>
      <p:sp>
        <p:nvSpPr>
          <p:cNvPr id="19" name="Text 15"/>
          <p:cNvSpPr/>
          <p:nvPr/>
        </p:nvSpPr>
        <p:spPr>
          <a:xfrm>
            <a:off x="2040969" y="6082903"/>
            <a:ext cx="2286833" cy="285869"/>
          </a:xfrm>
          <a:prstGeom prst="rect">
            <a:avLst/>
          </a:prstGeom>
          <a:noFill/>
          <a:ln/>
        </p:spPr>
        <p:txBody>
          <a:bodyPr wrap="none" lIns="0" tIns="0" rIns="0" bIns="0" rtlCol="0" anchor="t"/>
          <a:lstStyle/>
          <a:p>
            <a:pPr marL="0" indent="0" algn="l">
              <a:lnSpc>
                <a:spcPts val="2250"/>
              </a:lnSpc>
              <a:buNone/>
            </a:pPr>
            <a:r>
              <a:rPr lang="en-US" sz="2200" kern="0" spc="-44" dirty="0">
                <a:solidFill>
                  <a:srgbClr val="D73AD7"/>
                </a:solidFill>
                <a:latin typeface="Source Serif Pro Semi Bold" pitchFamily="34" charset="0"/>
                <a:ea typeface="Source Serif Pro Semi Bold" pitchFamily="34" charset="-122"/>
              </a:rPr>
              <a:t>Structural Stability</a:t>
            </a:r>
          </a:p>
        </p:txBody>
      </p:sp>
      <p:sp>
        <p:nvSpPr>
          <p:cNvPr id="20" name="Text 16"/>
          <p:cNvSpPr/>
          <p:nvPr/>
        </p:nvSpPr>
        <p:spPr>
          <a:xfrm>
            <a:off x="2040969" y="6485334"/>
            <a:ext cx="6422708" cy="932974"/>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Source Sans Pro" pitchFamily="34" charset="0"/>
                <a:ea typeface="Source Sans Pro" pitchFamily="34" charset="-122"/>
                <a:cs typeface="Source Sans Pro" pitchFamily="34" charset="-120"/>
              </a:rPr>
              <a:t>The double-helix structure of DNA is stabilized by hydrogen bonds between the complementary base pairs (A-T and G-C), as well as by the hydrophobic interactions between the stacked base pairs and the sugar-phosphate backbones.</a:t>
            </a:r>
            <a:endParaRPr lang="en-US" sz="1500" dirty="0"/>
          </a:p>
        </p:txBody>
      </p:sp>
      <p:sp>
        <p:nvSpPr>
          <p:cNvPr id="21" name="ZoneTexte 20">
            <a:extLst>
              <a:ext uri="{FF2B5EF4-FFF2-40B4-BE49-F238E27FC236}">
                <a16:creationId xmlns:a16="http://schemas.microsoft.com/office/drawing/2014/main" id="{5744401F-8864-507B-FFAF-850BE311ADEF}"/>
              </a:ext>
            </a:extLst>
          </p:cNvPr>
          <p:cNvSpPr txBox="1"/>
          <p:nvPr/>
        </p:nvSpPr>
        <p:spPr>
          <a:xfrm>
            <a:off x="12735339" y="7734978"/>
            <a:ext cx="1895061" cy="400110"/>
          </a:xfrm>
          <a:prstGeom prst="rect">
            <a:avLst/>
          </a:prstGeom>
          <a:solidFill>
            <a:srgbClr val="F6C3FF"/>
          </a:solidFill>
        </p:spPr>
        <p:txBody>
          <a:bodyPr wrap="square" rtlCol="0">
            <a:spAutoFit/>
          </a:bodyPr>
          <a:lstStyle/>
          <a:p>
            <a:r>
              <a:rPr lang="fr-FR" sz="2000" b="1" dirty="0"/>
              <a:t>By </a:t>
            </a:r>
            <a:r>
              <a:rPr lang="fr-FR" sz="2000" b="1" dirty="0" err="1"/>
              <a:t>Mouderas</a:t>
            </a:r>
            <a:r>
              <a:rPr lang="fr-FR" sz="2000" b="1" dirty="0"/>
              <a:t> F.</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033499" y="-108914"/>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14963" y="1381006"/>
            <a:ext cx="4923473" cy="4923472"/>
          </a:xfrm>
          <a:prstGeom prst="rect">
            <a:avLst/>
          </a:prstGeom>
        </p:spPr>
      </p:pic>
      <p:sp>
        <p:nvSpPr>
          <p:cNvPr id="4" name="Text 0"/>
          <p:cNvSpPr/>
          <p:nvPr/>
        </p:nvSpPr>
        <p:spPr>
          <a:xfrm>
            <a:off x="788194" y="619363"/>
            <a:ext cx="6996827" cy="662226"/>
          </a:xfrm>
          <a:prstGeom prst="rect">
            <a:avLst/>
          </a:prstGeom>
          <a:noFill/>
          <a:ln/>
        </p:spPr>
        <p:txBody>
          <a:bodyPr wrap="none" lIns="0" tIns="0" rIns="0" bIns="0" rtlCol="0" anchor="t"/>
          <a:lstStyle/>
          <a:p>
            <a:pPr marL="0" indent="0">
              <a:lnSpc>
                <a:spcPts val="5200"/>
              </a:lnSpc>
              <a:buNone/>
            </a:pPr>
            <a:r>
              <a:rPr lang="en-US" sz="4150" kern="0" spc="-83" dirty="0">
                <a:solidFill>
                  <a:srgbClr val="D73AD7"/>
                </a:solidFill>
                <a:latin typeface="Source Serif Pro Semi Bold" pitchFamily="34" charset="0"/>
                <a:ea typeface="Source Serif Pro Semi Bold" pitchFamily="34" charset="-122"/>
                <a:cs typeface="Source Serif Pro Semi Bold" pitchFamily="34" charset="-120"/>
              </a:rPr>
              <a:t>Double Helix Structure of DNA</a:t>
            </a:r>
            <a:endParaRPr lang="en-US" sz="4150" dirty="0"/>
          </a:p>
        </p:txBody>
      </p:sp>
      <p:pic>
        <p:nvPicPr>
          <p:cNvPr id="5" name="Image 2" descr="preencoded.png"/>
          <p:cNvPicPr>
            <a:picLocks noChangeAspect="1"/>
          </p:cNvPicPr>
          <p:nvPr/>
        </p:nvPicPr>
        <p:blipFill>
          <a:blip r:embed="rId5"/>
          <a:stretch>
            <a:fillRect/>
          </a:stretch>
        </p:blipFill>
        <p:spPr>
          <a:xfrm>
            <a:off x="788194" y="1619369"/>
            <a:ext cx="1125974" cy="1996916"/>
          </a:xfrm>
          <a:prstGeom prst="rect">
            <a:avLst/>
          </a:prstGeom>
        </p:spPr>
      </p:pic>
      <p:sp>
        <p:nvSpPr>
          <p:cNvPr id="6" name="Text 1"/>
          <p:cNvSpPr/>
          <p:nvPr/>
        </p:nvSpPr>
        <p:spPr>
          <a:xfrm>
            <a:off x="2251948" y="1844516"/>
            <a:ext cx="2649379" cy="331113"/>
          </a:xfrm>
          <a:prstGeom prst="rect">
            <a:avLst/>
          </a:prstGeom>
          <a:noFill/>
          <a:ln/>
        </p:spPr>
        <p:txBody>
          <a:bodyPr wrap="none" lIns="0" tIns="0" rIns="0" bIns="0" rtlCol="0" anchor="t"/>
          <a:lstStyle/>
          <a:p>
            <a:pPr marL="0" indent="0" algn="l">
              <a:lnSpc>
                <a:spcPts val="2600"/>
              </a:lnSpc>
              <a:buNone/>
            </a:pPr>
            <a:r>
              <a:rPr lang="en-US" sz="2200" kern="0" spc="-44" dirty="0">
                <a:solidFill>
                  <a:srgbClr val="D73AD7"/>
                </a:solidFill>
                <a:latin typeface="Source Serif Pro Semi Bold" pitchFamily="34" charset="0"/>
                <a:ea typeface="Source Serif Pro Semi Bold" pitchFamily="34" charset="-122"/>
              </a:rPr>
              <a:t>Helical Structure</a:t>
            </a:r>
          </a:p>
        </p:txBody>
      </p:sp>
      <p:sp>
        <p:nvSpPr>
          <p:cNvPr id="7" name="Text 2"/>
          <p:cNvSpPr/>
          <p:nvPr/>
        </p:nvSpPr>
        <p:spPr>
          <a:xfrm>
            <a:off x="2251948" y="2310646"/>
            <a:ext cx="6103858" cy="1080492"/>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The DNA molecule is organized in a double-helix structure, with two intertwined polynucleotide chains that wind around a central axis, forming a spiral shape.</a:t>
            </a:r>
            <a:endParaRPr lang="en-US" sz="1750" dirty="0"/>
          </a:p>
        </p:txBody>
      </p:sp>
      <p:pic>
        <p:nvPicPr>
          <p:cNvPr id="8" name="Image 3" descr="preencoded.png"/>
          <p:cNvPicPr>
            <a:picLocks noChangeAspect="1"/>
          </p:cNvPicPr>
          <p:nvPr/>
        </p:nvPicPr>
        <p:blipFill>
          <a:blip r:embed="rId6"/>
          <a:stretch>
            <a:fillRect/>
          </a:stretch>
        </p:blipFill>
        <p:spPr>
          <a:xfrm>
            <a:off x="788194" y="3616285"/>
            <a:ext cx="1125974" cy="1996916"/>
          </a:xfrm>
          <a:prstGeom prst="rect">
            <a:avLst/>
          </a:prstGeom>
        </p:spPr>
      </p:pic>
      <p:sp>
        <p:nvSpPr>
          <p:cNvPr id="9" name="Text 3"/>
          <p:cNvSpPr/>
          <p:nvPr/>
        </p:nvSpPr>
        <p:spPr>
          <a:xfrm>
            <a:off x="2251948" y="3841433"/>
            <a:ext cx="3146227" cy="331113"/>
          </a:xfrm>
          <a:prstGeom prst="rect">
            <a:avLst/>
          </a:prstGeom>
          <a:noFill/>
          <a:ln/>
        </p:spPr>
        <p:txBody>
          <a:bodyPr wrap="none" lIns="0" tIns="0" rIns="0" bIns="0" rtlCol="0" anchor="t"/>
          <a:lstStyle/>
          <a:p>
            <a:pPr>
              <a:lnSpc>
                <a:spcPts val="2600"/>
              </a:lnSpc>
            </a:pPr>
            <a:r>
              <a:rPr lang="en-US" sz="2200" kern="0" spc="-44" dirty="0">
                <a:solidFill>
                  <a:srgbClr val="D73AD7"/>
                </a:solidFill>
                <a:latin typeface="Source Serif Pro Semi Bold" pitchFamily="34" charset="0"/>
                <a:ea typeface="Source Serif Pro Semi Bold" pitchFamily="34" charset="-122"/>
              </a:rPr>
              <a:t>Sugar-Phosphate Backbone</a:t>
            </a:r>
          </a:p>
        </p:txBody>
      </p:sp>
      <p:sp>
        <p:nvSpPr>
          <p:cNvPr id="10" name="Text 4"/>
          <p:cNvSpPr/>
          <p:nvPr/>
        </p:nvSpPr>
        <p:spPr>
          <a:xfrm>
            <a:off x="2251948" y="4307562"/>
            <a:ext cx="6103858" cy="1080492"/>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The sugar-phosphate groups form the outer backbone of the DNA molecule, while the nitrogenous bases are stacked inside, perpendicular to the backbone.</a:t>
            </a:r>
            <a:endParaRPr lang="en-US" sz="1750" dirty="0"/>
          </a:p>
        </p:txBody>
      </p:sp>
      <p:pic>
        <p:nvPicPr>
          <p:cNvPr id="11" name="Image 4" descr="preencoded.png"/>
          <p:cNvPicPr>
            <a:picLocks noChangeAspect="1"/>
          </p:cNvPicPr>
          <p:nvPr/>
        </p:nvPicPr>
        <p:blipFill>
          <a:blip r:embed="rId7"/>
          <a:stretch>
            <a:fillRect/>
          </a:stretch>
        </p:blipFill>
        <p:spPr>
          <a:xfrm>
            <a:off x="788194" y="5613202"/>
            <a:ext cx="1125974" cy="1996916"/>
          </a:xfrm>
          <a:prstGeom prst="rect">
            <a:avLst/>
          </a:prstGeom>
        </p:spPr>
      </p:pic>
      <p:sp>
        <p:nvSpPr>
          <p:cNvPr id="12" name="Text 5"/>
          <p:cNvSpPr/>
          <p:nvPr/>
        </p:nvSpPr>
        <p:spPr>
          <a:xfrm>
            <a:off x="2251948" y="5838349"/>
            <a:ext cx="2649379" cy="331113"/>
          </a:xfrm>
          <a:prstGeom prst="rect">
            <a:avLst/>
          </a:prstGeom>
          <a:noFill/>
          <a:ln/>
        </p:spPr>
        <p:txBody>
          <a:bodyPr wrap="none" lIns="0" tIns="0" rIns="0" bIns="0" rtlCol="0" anchor="t"/>
          <a:lstStyle/>
          <a:p>
            <a:pPr indent="0">
              <a:lnSpc>
                <a:spcPts val="2600"/>
              </a:lnSpc>
              <a:buNone/>
            </a:pPr>
            <a:r>
              <a:rPr lang="en-US" sz="2200" kern="0" spc="-44" dirty="0">
                <a:solidFill>
                  <a:srgbClr val="D73AD7"/>
                </a:solidFill>
                <a:latin typeface="Source Serif Pro Semi Bold" pitchFamily="34" charset="0"/>
                <a:ea typeface="Source Serif Pro Semi Bold" pitchFamily="34" charset="-122"/>
              </a:rPr>
              <a:t>Antiparallel Strands</a:t>
            </a:r>
          </a:p>
        </p:txBody>
      </p:sp>
      <p:sp>
        <p:nvSpPr>
          <p:cNvPr id="13" name="Text 6"/>
          <p:cNvSpPr/>
          <p:nvPr/>
        </p:nvSpPr>
        <p:spPr>
          <a:xfrm>
            <a:off x="2251948" y="6304478"/>
            <a:ext cx="6103858" cy="1080492"/>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The two polynucleotide strands run in opposite directions, with the 5' end of one strand facing the 3' end of the other, creating an antiparallel orientation.</a:t>
            </a:r>
            <a:endParaRPr lang="en-US" sz="1750" dirty="0"/>
          </a:p>
        </p:txBody>
      </p:sp>
      <p:sp>
        <p:nvSpPr>
          <p:cNvPr id="14" name="ZoneTexte 13">
            <a:extLst>
              <a:ext uri="{FF2B5EF4-FFF2-40B4-BE49-F238E27FC236}">
                <a16:creationId xmlns:a16="http://schemas.microsoft.com/office/drawing/2014/main" id="{9AA73C06-8D72-62E7-1A9C-04C1EE814138}"/>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170355" y="-530087"/>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99865" y="0"/>
            <a:ext cx="4974669" cy="8468139"/>
          </a:xfrm>
          <a:prstGeom prst="rect">
            <a:avLst/>
          </a:prstGeom>
        </p:spPr>
      </p:pic>
      <p:sp>
        <p:nvSpPr>
          <p:cNvPr id="4" name="Text 0"/>
          <p:cNvSpPr/>
          <p:nvPr/>
        </p:nvSpPr>
        <p:spPr>
          <a:xfrm>
            <a:off x="716637" y="1128236"/>
            <a:ext cx="7710726" cy="1204436"/>
          </a:xfrm>
          <a:prstGeom prst="rect">
            <a:avLst/>
          </a:prstGeom>
          <a:noFill/>
          <a:ln/>
        </p:spPr>
        <p:txBody>
          <a:bodyPr wrap="square" lIns="0" tIns="0" rIns="0" bIns="0" rtlCol="0" anchor="t"/>
          <a:lstStyle/>
          <a:p>
            <a:pPr marL="0" indent="0">
              <a:lnSpc>
                <a:spcPts val="4700"/>
              </a:lnSpc>
              <a:buNone/>
            </a:pPr>
            <a:r>
              <a:rPr lang="en-US" sz="3750" kern="0" spc="-76" dirty="0">
                <a:solidFill>
                  <a:srgbClr val="D73AD7"/>
                </a:solidFill>
                <a:latin typeface="Source Serif Pro Semi Bold" pitchFamily="34" charset="0"/>
                <a:ea typeface="Source Serif Pro Semi Bold" pitchFamily="34" charset="-122"/>
                <a:cs typeface="Source Serif Pro Semi Bold" pitchFamily="34" charset="-120"/>
              </a:rPr>
              <a:t>Base Pairing: Adenine, Thymine, Guanine, and Cytosine</a:t>
            </a:r>
            <a:endParaRPr lang="en-US" sz="3750" dirty="0"/>
          </a:p>
        </p:txBody>
      </p:sp>
      <p:sp>
        <p:nvSpPr>
          <p:cNvPr id="5" name="Shape 1"/>
          <p:cNvSpPr/>
          <p:nvPr/>
        </p:nvSpPr>
        <p:spPr>
          <a:xfrm>
            <a:off x="716637" y="2870002"/>
            <a:ext cx="460653" cy="460653"/>
          </a:xfrm>
          <a:prstGeom prst="roundRect">
            <a:avLst>
              <a:gd name="adj" fmla="val 18671"/>
            </a:avLst>
          </a:prstGeom>
          <a:solidFill>
            <a:srgbClr val="F4D4F7"/>
          </a:solidFill>
          <a:ln w="7620">
            <a:solidFill>
              <a:srgbClr val="DABADD"/>
            </a:solidFill>
            <a:prstDash val="solid"/>
          </a:ln>
        </p:spPr>
      </p:sp>
      <p:sp>
        <p:nvSpPr>
          <p:cNvPr id="6" name="Text 2"/>
          <p:cNvSpPr/>
          <p:nvPr/>
        </p:nvSpPr>
        <p:spPr>
          <a:xfrm>
            <a:off x="874633" y="2955727"/>
            <a:ext cx="144542" cy="289084"/>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250" dirty="0"/>
          </a:p>
        </p:txBody>
      </p:sp>
      <p:sp>
        <p:nvSpPr>
          <p:cNvPr id="7" name="Text 3"/>
          <p:cNvSpPr/>
          <p:nvPr/>
        </p:nvSpPr>
        <p:spPr>
          <a:xfrm>
            <a:off x="1381958" y="2870002"/>
            <a:ext cx="2826544" cy="300990"/>
          </a:xfrm>
          <a:prstGeom prst="rect">
            <a:avLst/>
          </a:prstGeom>
          <a:noFill/>
          <a:ln/>
        </p:spPr>
        <p:txBody>
          <a:bodyPr wrap="none" lIns="0" tIns="0" rIns="0" bIns="0" rtlCol="0" anchor="t"/>
          <a:lstStyle/>
          <a:p>
            <a:pPr marL="0" indent="0">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Complementary Base Pairs</a:t>
            </a:r>
            <a:endParaRPr lang="en-US" sz="1850" dirty="0"/>
          </a:p>
        </p:txBody>
      </p:sp>
      <p:sp>
        <p:nvSpPr>
          <p:cNvPr id="8" name="Text 4"/>
          <p:cNvSpPr/>
          <p:nvPr/>
        </p:nvSpPr>
        <p:spPr>
          <a:xfrm>
            <a:off x="1381958" y="3293745"/>
            <a:ext cx="3087767" cy="131064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The nitrogenous bases in DNA are paired in a specific manner: adenine (A) pairs with thymine (T), and guanine (G) pairs with cytosine (C).</a:t>
            </a:r>
            <a:endParaRPr lang="en-US" sz="1600" dirty="0"/>
          </a:p>
        </p:txBody>
      </p:sp>
      <p:sp>
        <p:nvSpPr>
          <p:cNvPr id="9" name="Shape 5"/>
          <p:cNvSpPr/>
          <p:nvPr/>
        </p:nvSpPr>
        <p:spPr>
          <a:xfrm>
            <a:off x="4674394" y="2870002"/>
            <a:ext cx="460653" cy="460653"/>
          </a:xfrm>
          <a:prstGeom prst="roundRect">
            <a:avLst>
              <a:gd name="adj" fmla="val 18671"/>
            </a:avLst>
          </a:prstGeom>
          <a:solidFill>
            <a:srgbClr val="F4D4F7"/>
          </a:solidFill>
          <a:ln w="7620">
            <a:solidFill>
              <a:srgbClr val="DABADD"/>
            </a:solidFill>
            <a:prstDash val="solid"/>
          </a:ln>
        </p:spPr>
      </p:sp>
      <p:sp>
        <p:nvSpPr>
          <p:cNvPr id="10" name="Text 6"/>
          <p:cNvSpPr/>
          <p:nvPr/>
        </p:nvSpPr>
        <p:spPr>
          <a:xfrm>
            <a:off x="4832390" y="2955727"/>
            <a:ext cx="144542" cy="289084"/>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250" dirty="0"/>
          </a:p>
        </p:txBody>
      </p:sp>
      <p:sp>
        <p:nvSpPr>
          <p:cNvPr id="11" name="Text 7"/>
          <p:cNvSpPr/>
          <p:nvPr/>
        </p:nvSpPr>
        <p:spPr>
          <a:xfrm>
            <a:off x="5339715" y="2870002"/>
            <a:ext cx="2409111" cy="300990"/>
          </a:xfrm>
          <a:prstGeom prst="rect">
            <a:avLst/>
          </a:prstGeom>
          <a:noFill/>
          <a:ln/>
        </p:spPr>
        <p:txBody>
          <a:bodyPr wrap="none" lIns="0" tIns="0" rIns="0" bIns="0" rtlCol="0" anchor="t"/>
          <a:lstStyle/>
          <a:p>
            <a:pPr marL="0" indent="0">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Hydrogen Bonding</a:t>
            </a:r>
            <a:endParaRPr lang="en-US" sz="1850" dirty="0"/>
          </a:p>
        </p:txBody>
      </p:sp>
      <p:sp>
        <p:nvSpPr>
          <p:cNvPr id="12" name="Text 8"/>
          <p:cNvSpPr/>
          <p:nvPr/>
        </p:nvSpPr>
        <p:spPr>
          <a:xfrm>
            <a:off x="5339715" y="3293745"/>
            <a:ext cx="3087767" cy="131064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These base pairs are held together by hydrogen bonds, which contribute to the stability and structure of the DNA molecule.</a:t>
            </a:r>
            <a:endParaRPr lang="en-US" sz="1600" dirty="0"/>
          </a:p>
        </p:txBody>
      </p:sp>
      <p:sp>
        <p:nvSpPr>
          <p:cNvPr id="13" name="Shape 9"/>
          <p:cNvSpPr/>
          <p:nvPr/>
        </p:nvSpPr>
        <p:spPr>
          <a:xfrm>
            <a:off x="716637" y="5039320"/>
            <a:ext cx="460653" cy="460653"/>
          </a:xfrm>
          <a:prstGeom prst="roundRect">
            <a:avLst>
              <a:gd name="adj" fmla="val 18671"/>
            </a:avLst>
          </a:prstGeom>
          <a:solidFill>
            <a:srgbClr val="F4D4F7"/>
          </a:solidFill>
          <a:ln w="7620">
            <a:solidFill>
              <a:srgbClr val="DABADD"/>
            </a:solidFill>
            <a:prstDash val="solid"/>
          </a:ln>
        </p:spPr>
      </p:sp>
      <p:sp>
        <p:nvSpPr>
          <p:cNvPr id="14" name="Text 10"/>
          <p:cNvSpPr/>
          <p:nvPr/>
        </p:nvSpPr>
        <p:spPr>
          <a:xfrm>
            <a:off x="874633" y="5125045"/>
            <a:ext cx="144542" cy="289084"/>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250" dirty="0"/>
          </a:p>
        </p:txBody>
      </p:sp>
      <p:sp>
        <p:nvSpPr>
          <p:cNvPr id="15" name="Text 11"/>
          <p:cNvSpPr/>
          <p:nvPr/>
        </p:nvSpPr>
        <p:spPr>
          <a:xfrm>
            <a:off x="1381958" y="5039320"/>
            <a:ext cx="2409111" cy="300990"/>
          </a:xfrm>
          <a:prstGeom prst="rect">
            <a:avLst/>
          </a:prstGeom>
          <a:noFill/>
          <a:ln/>
        </p:spPr>
        <p:txBody>
          <a:bodyPr wrap="none" lIns="0" tIns="0" rIns="0" bIns="0" rtlCol="0" anchor="t"/>
          <a:lstStyle/>
          <a:p>
            <a:pPr marL="0" indent="0">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Specificity of Pairing</a:t>
            </a:r>
            <a:endParaRPr lang="en-US" sz="1850" dirty="0"/>
          </a:p>
        </p:txBody>
      </p:sp>
      <p:sp>
        <p:nvSpPr>
          <p:cNvPr id="16" name="Text 12"/>
          <p:cNvSpPr/>
          <p:nvPr/>
        </p:nvSpPr>
        <p:spPr>
          <a:xfrm>
            <a:off x="1381958" y="5463064"/>
            <a:ext cx="3087767" cy="163830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The specificity of the base pairing is essential for the accurate replication and transmission of genetic information during cell division and reproduction.</a:t>
            </a:r>
            <a:endParaRPr lang="en-US" sz="1600" dirty="0"/>
          </a:p>
        </p:txBody>
      </p:sp>
      <p:sp>
        <p:nvSpPr>
          <p:cNvPr id="17" name="Shape 13"/>
          <p:cNvSpPr/>
          <p:nvPr/>
        </p:nvSpPr>
        <p:spPr>
          <a:xfrm>
            <a:off x="4674394" y="5039320"/>
            <a:ext cx="460653" cy="460653"/>
          </a:xfrm>
          <a:prstGeom prst="roundRect">
            <a:avLst>
              <a:gd name="adj" fmla="val 18671"/>
            </a:avLst>
          </a:prstGeom>
          <a:solidFill>
            <a:srgbClr val="F4D4F7"/>
          </a:solidFill>
          <a:ln w="7620">
            <a:solidFill>
              <a:srgbClr val="DABADD"/>
            </a:solidFill>
            <a:prstDash val="solid"/>
          </a:ln>
        </p:spPr>
      </p:sp>
      <p:sp>
        <p:nvSpPr>
          <p:cNvPr id="18" name="Text 14"/>
          <p:cNvSpPr/>
          <p:nvPr/>
        </p:nvSpPr>
        <p:spPr>
          <a:xfrm>
            <a:off x="4832390" y="5125045"/>
            <a:ext cx="144542" cy="289084"/>
          </a:xfrm>
          <a:prstGeom prst="rect">
            <a:avLst/>
          </a:prstGeom>
          <a:noFill/>
          <a:ln/>
        </p:spPr>
        <p:txBody>
          <a:bodyPr wrap="none" lIns="0" tIns="0" rIns="0" bIns="0" rtlCol="0" anchor="t"/>
          <a:lstStyle/>
          <a:p>
            <a:pPr marL="0" indent="0" algn="ctr">
              <a:lnSpc>
                <a:spcPts val="2250"/>
              </a:lnSpc>
              <a:buNone/>
            </a:pPr>
            <a:r>
              <a:rPr lang="en-US" sz="2250" kern="0" spc="-46"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250" dirty="0"/>
          </a:p>
        </p:txBody>
      </p:sp>
      <p:sp>
        <p:nvSpPr>
          <p:cNvPr id="19" name="Text 15"/>
          <p:cNvSpPr/>
          <p:nvPr/>
        </p:nvSpPr>
        <p:spPr>
          <a:xfrm>
            <a:off x="5339715" y="5039320"/>
            <a:ext cx="2969657" cy="300990"/>
          </a:xfrm>
          <a:prstGeom prst="rect">
            <a:avLst/>
          </a:prstGeom>
          <a:noFill/>
          <a:ln/>
        </p:spPr>
        <p:txBody>
          <a:bodyPr wrap="none" lIns="0" tIns="0" rIns="0" bIns="0" rtlCol="0" anchor="t"/>
          <a:lstStyle/>
          <a:p>
            <a:pPr marL="0" indent="0">
              <a:lnSpc>
                <a:spcPts val="2350"/>
              </a:lnSpc>
              <a:buNone/>
            </a:pPr>
            <a:r>
              <a:rPr lang="en-US" sz="1850" kern="0" spc="-38" dirty="0">
                <a:solidFill>
                  <a:srgbClr val="272525"/>
                </a:solidFill>
                <a:latin typeface="Source Serif Pro Semi Bold" pitchFamily="34" charset="0"/>
                <a:ea typeface="Source Serif Pro Semi Bold" pitchFamily="34" charset="-122"/>
                <a:cs typeface="Source Serif Pro Semi Bold" pitchFamily="34" charset="-120"/>
              </a:rPr>
              <a:t>Genetic Information Storage</a:t>
            </a:r>
            <a:endParaRPr lang="en-US" sz="1850" dirty="0"/>
          </a:p>
        </p:txBody>
      </p:sp>
      <p:sp>
        <p:nvSpPr>
          <p:cNvPr id="20" name="Text 16"/>
          <p:cNvSpPr/>
          <p:nvPr/>
        </p:nvSpPr>
        <p:spPr>
          <a:xfrm>
            <a:off x="5339715" y="5463064"/>
            <a:ext cx="3087767" cy="131064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The sequence of these base pairs encodes the genetic information that determines the characteristics and functions of living organisms.</a:t>
            </a:r>
            <a:endParaRPr lang="en-US" sz="1600" dirty="0"/>
          </a:p>
        </p:txBody>
      </p:sp>
      <p:sp>
        <p:nvSpPr>
          <p:cNvPr id="21" name="ZoneTexte 20">
            <a:extLst>
              <a:ext uri="{FF2B5EF4-FFF2-40B4-BE49-F238E27FC236}">
                <a16:creationId xmlns:a16="http://schemas.microsoft.com/office/drawing/2014/main" id="{680E1AD6-76DE-870E-63BF-5FF270F02420}"/>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77428"/>
          </a:xfrm>
          <a:prstGeom prst="rect">
            <a:avLst/>
          </a:prstGeom>
        </p:spPr>
      </p:pic>
      <p:pic>
        <p:nvPicPr>
          <p:cNvPr id="3" name="Image 1" descr="preencoded.png"/>
          <p:cNvPicPr>
            <a:picLocks noChangeAspect="1"/>
          </p:cNvPicPr>
          <p:nvPr/>
        </p:nvPicPr>
        <p:blipFill>
          <a:blip r:embed="rId4"/>
          <a:stretch>
            <a:fillRect/>
          </a:stretch>
        </p:blipFill>
        <p:spPr>
          <a:xfrm>
            <a:off x="3942160" y="106017"/>
            <a:ext cx="6197762" cy="2089735"/>
          </a:xfrm>
          <a:prstGeom prst="rect">
            <a:avLst/>
          </a:prstGeom>
        </p:spPr>
      </p:pic>
      <p:sp>
        <p:nvSpPr>
          <p:cNvPr id="4" name="Text 0"/>
          <p:cNvSpPr/>
          <p:nvPr/>
        </p:nvSpPr>
        <p:spPr>
          <a:xfrm>
            <a:off x="637580" y="2923223"/>
            <a:ext cx="8785503" cy="535900"/>
          </a:xfrm>
          <a:prstGeom prst="rect">
            <a:avLst/>
          </a:prstGeom>
          <a:noFill/>
          <a:ln/>
        </p:spPr>
        <p:txBody>
          <a:bodyPr wrap="none" lIns="0" tIns="0" rIns="0" bIns="0" rtlCol="0" anchor="t"/>
          <a:lstStyle/>
          <a:p>
            <a:pPr marL="0" indent="0">
              <a:lnSpc>
                <a:spcPts val="4200"/>
              </a:lnSpc>
              <a:buNone/>
            </a:pPr>
            <a:r>
              <a:rPr lang="en-US" sz="3350" kern="0" spc="-68" dirty="0">
                <a:solidFill>
                  <a:srgbClr val="D73AD7"/>
                </a:solidFill>
                <a:latin typeface="Source Serif Pro Semi Bold" pitchFamily="34" charset="0"/>
                <a:ea typeface="Source Serif Pro Semi Bold" pitchFamily="34" charset="-122"/>
                <a:cs typeface="Source Serif Pro Semi Bold" pitchFamily="34" charset="-120"/>
              </a:rPr>
              <a:t>DNA Replication: Semiconservative Replication</a:t>
            </a:r>
            <a:endParaRPr lang="en-US" sz="3350" dirty="0"/>
          </a:p>
        </p:txBody>
      </p:sp>
      <p:sp>
        <p:nvSpPr>
          <p:cNvPr id="5" name="Shape 1"/>
          <p:cNvSpPr/>
          <p:nvPr/>
        </p:nvSpPr>
        <p:spPr>
          <a:xfrm>
            <a:off x="637580" y="5803821"/>
            <a:ext cx="13355241" cy="22860"/>
          </a:xfrm>
          <a:prstGeom prst="roundRect">
            <a:avLst>
              <a:gd name="adj" fmla="val 334743"/>
            </a:avLst>
          </a:prstGeom>
          <a:solidFill>
            <a:srgbClr val="DABADD"/>
          </a:solidFill>
          <a:ln/>
        </p:spPr>
      </p:sp>
      <p:sp>
        <p:nvSpPr>
          <p:cNvPr id="6" name="Shape 2"/>
          <p:cNvSpPr/>
          <p:nvPr/>
        </p:nvSpPr>
        <p:spPr>
          <a:xfrm>
            <a:off x="3919299" y="5166300"/>
            <a:ext cx="22860" cy="637580"/>
          </a:xfrm>
          <a:prstGeom prst="roundRect">
            <a:avLst>
              <a:gd name="adj" fmla="val 334743"/>
            </a:avLst>
          </a:prstGeom>
          <a:solidFill>
            <a:srgbClr val="DABADD"/>
          </a:solidFill>
          <a:ln/>
        </p:spPr>
      </p:sp>
      <p:sp>
        <p:nvSpPr>
          <p:cNvPr id="7" name="Shape 3"/>
          <p:cNvSpPr/>
          <p:nvPr/>
        </p:nvSpPr>
        <p:spPr>
          <a:xfrm>
            <a:off x="3725823" y="5598855"/>
            <a:ext cx="409932" cy="409932"/>
          </a:xfrm>
          <a:prstGeom prst="roundRect">
            <a:avLst>
              <a:gd name="adj" fmla="val 18667"/>
            </a:avLst>
          </a:prstGeom>
          <a:solidFill>
            <a:srgbClr val="F4D4F7"/>
          </a:solidFill>
          <a:ln w="7620">
            <a:solidFill>
              <a:srgbClr val="DABADD"/>
            </a:solidFill>
            <a:prstDash val="solid"/>
          </a:ln>
        </p:spPr>
      </p:sp>
      <p:sp>
        <p:nvSpPr>
          <p:cNvPr id="8" name="Text 4"/>
          <p:cNvSpPr/>
          <p:nvPr/>
        </p:nvSpPr>
        <p:spPr>
          <a:xfrm>
            <a:off x="3866436" y="5675174"/>
            <a:ext cx="128588" cy="257175"/>
          </a:xfrm>
          <a:prstGeom prst="rect">
            <a:avLst/>
          </a:prstGeom>
          <a:noFill/>
          <a:ln/>
        </p:spPr>
        <p:txBody>
          <a:bodyPr wrap="none" lIns="0" tIns="0" rIns="0" bIns="0" rtlCol="0" anchor="t"/>
          <a:lstStyle/>
          <a:p>
            <a:pPr marL="0" indent="0" algn="ctr">
              <a:lnSpc>
                <a:spcPts val="20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000" dirty="0"/>
          </a:p>
        </p:txBody>
      </p:sp>
      <p:sp>
        <p:nvSpPr>
          <p:cNvPr id="9" name="Text 5"/>
          <p:cNvSpPr/>
          <p:nvPr/>
        </p:nvSpPr>
        <p:spPr>
          <a:xfrm>
            <a:off x="2859167" y="4023836"/>
            <a:ext cx="2143363" cy="267891"/>
          </a:xfrm>
          <a:prstGeom prst="rect">
            <a:avLst/>
          </a:prstGeom>
          <a:noFill/>
          <a:ln/>
        </p:spPr>
        <p:txBody>
          <a:bodyPr wrap="none" lIns="0" tIns="0" rIns="0" bIns="0" rtlCol="0" anchor="t"/>
          <a:lstStyle/>
          <a:p>
            <a:pPr marL="0" indent="0" algn="ctr">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Unwinding</a:t>
            </a:r>
            <a:endParaRPr lang="en-US" sz="1650" dirty="0"/>
          </a:p>
        </p:txBody>
      </p:sp>
      <p:sp>
        <p:nvSpPr>
          <p:cNvPr id="10" name="Text 6"/>
          <p:cNvSpPr/>
          <p:nvPr/>
        </p:nvSpPr>
        <p:spPr>
          <a:xfrm>
            <a:off x="819745" y="4401026"/>
            <a:ext cx="6222206" cy="582930"/>
          </a:xfrm>
          <a:prstGeom prst="rect">
            <a:avLst/>
          </a:prstGeom>
          <a:noFill/>
          <a:ln/>
        </p:spPr>
        <p:txBody>
          <a:bodyPr wrap="square" lIns="0" tIns="0" rIns="0" bIns="0" rtlCol="0" anchor="t"/>
          <a:lstStyle/>
          <a:p>
            <a:pPr marL="0" indent="0" algn="ctr">
              <a:lnSpc>
                <a:spcPts val="2250"/>
              </a:lnSpc>
              <a:buNone/>
            </a:pPr>
            <a:r>
              <a:rPr lang="en-US" sz="1400" kern="0" spc="-29" dirty="0">
                <a:solidFill>
                  <a:srgbClr val="272525"/>
                </a:solidFill>
                <a:latin typeface="Source Sans Pro" pitchFamily="34" charset="0"/>
                <a:ea typeface="Source Sans Pro" pitchFamily="34" charset="-122"/>
                <a:cs typeface="Source Sans Pro" pitchFamily="34" charset="-120"/>
              </a:rPr>
              <a:t>During DNA replication, the double-helix structure of the DNA molecule is unwound by specialized enzymes, exposing the complementary base pairs.</a:t>
            </a:r>
            <a:endParaRPr lang="en-US" sz="1400" dirty="0"/>
          </a:p>
        </p:txBody>
      </p:sp>
      <p:sp>
        <p:nvSpPr>
          <p:cNvPr id="11" name="Shape 7"/>
          <p:cNvSpPr/>
          <p:nvPr/>
        </p:nvSpPr>
        <p:spPr>
          <a:xfrm>
            <a:off x="7303651" y="5803761"/>
            <a:ext cx="22860" cy="637580"/>
          </a:xfrm>
          <a:prstGeom prst="roundRect">
            <a:avLst>
              <a:gd name="adj" fmla="val 334743"/>
            </a:avLst>
          </a:prstGeom>
          <a:solidFill>
            <a:srgbClr val="DABADD"/>
          </a:solidFill>
          <a:ln/>
        </p:spPr>
      </p:sp>
      <p:sp>
        <p:nvSpPr>
          <p:cNvPr id="12" name="Shape 8"/>
          <p:cNvSpPr/>
          <p:nvPr/>
        </p:nvSpPr>
        <p:spPr>
          <a:xfrm>
            <a:off x="7110174" y="5598855"/>
            <a:ext cx="409932" cy="409932"/>
          </a:xfrm>
          <a:prstGeom prst="roundRect">
            <a:avLst>
              <a:gd name="adj" fmla="val 18667"/>
            </a:avLst>
          </a:prstGeom>
          <a:solidFill>
            <a:srgbClr val="F4D4F7"/>
          </a:solidFill>
          <a:ln w="7620">
            <a:solidFill>
              <a:srgbClr val="DABADD"/>
            </a:solidFill>
            <a:prstDash val="solid"/>
          </a:ln>
        </p:spPr>
      </p:sp>
      <p:sp>
        <p:nvSpPr>
          <p:cNvPr id="13" name="Text 9"/>
          <p:cNvSpPr/>
          <p:nvPr/>
        </p:nvSpPr>
        <p:spPr>
          <a:xfrm>
            <a:off x="7250787" y="5675174"/>
            <a:ext cx="128588" cy="257175"/>
          </a:xfrm>
          <a:prstGeom prst="rect">
            <a:avLst/>
          </a:prstGeom>
          <a:noFill/>
          <a:ln/>
        </p:spPr>
        <p:txBody>
          <a:bodyPr wrap="none" lIns="0" tIns="0" rIns="0" bIns="0" rtlCol="0" anchor="t"/>
          <a:lstStyle/>
          <a:p>
            <a:pPr marL="0" indent="0" algn="ctr">
              <a:lnSpc>
                <a:spcPts val="20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000" dirty="0"/>
          </a:p>
        </p:txBody>
      </p:sp>
      <p:sp>
        <p:nvSpPr>
          <p:cNvPr id="14" name="Text 10"/>
          <p:cNvSpPr/>
          <p:nvPr/>
        </p:nvSpPr>
        <p:spPr>
          <a:xfrm>
            <a:off x="6243518" y="6623685"/>
            <a:ext cx="2143363" cy="267891"/>
          </a:xfrm>
          <a:prstGeom prst="rect">
            <a:avLst/>
          </a:prstGeom>
          <a:noFill/>
          <a:ln/>
        </p:spPr>
        <p:txBody>
          <a:bodyPr wrap="none" lIns="0" tIns="0" rIns="0" bIns="0" rtlCol="0" anchor="t"/>
          <a:lstStyle/>
          <a:p>
            <a:pPr marL="0" indent="0" algn="ctr">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Template Strands</a:t>
            </a:r>
            <a:endParaRPr lang="en-US" sz="1650" dirty="0"/>
          </a:p>
        </p:txBody>
      </p:sp>
      <p:sp>
        <p:nvSpPr>
          <p:cNvPr id="15" name="Text 11"/>
          <p:cNvSpPr/>
          <p:nvPr/>
        </p:nvSpPr>
        <p:spPr>
          <a:xfrm>
            <a:off x="4204097" y="7000875"/>
            <a:ext cx="6222206" cy="582930"/>
          </a:xfrm>
          <a:prstGeom prst="rect">
            <a:avLst/>
          </a:prstGeom>
          <a:noFill/>
          <a:ln/>
        </p:spPr>
        <p:txBody>
          <a:bodyPr wrap="square" lIns="0" tIns="0" rIns="0" bIns="0" rtlCol="0" anchor="t"/>
          <a:lstStyle/>
          <a:p>
            <a:pPr marL="0" indent="0" algn="ctr">
              <a:lnSpc>
                <a:spcPts val="2250"/>
              </a:lnSpc>
              <a:buNone/>
            </a:pPr>
            <a:r>
              <a:rPr lang="en-US" sz="1400" kern="0" spc="-29" dirty="0">
                <a:solidFill>
                  <a:srgbClr val="272525"/>
                </a:solidFill>
                <a:latin typeface="Source Sans Pro" pitchFamily="34" charset="0"/>
                <a:ea typeface="Source Sans Pro" pitchFamily="34" charset="-122"/>
                <a:cs typeface="Source Sans Pro" pitchFamily="34" charset="-120"/>
              </a:rPr>
              <a:t>Each of the original DNA strands serves as a template for the synthesis of a new, complementary strand, ensuring that the genetic information is accurately replicated.</a:t>
            </a:r>
            <a:endParaRPr lang="en-US" sz="1400" dirty="0"/>
          </a:p>
        </p:txBody>
      </p:sp>
      <p:sp>
        <p:nvSpPr>
          <p:cNvPr id="16" name="Shape 12"/>
          <p:cNvSpPr/>
          <p:nvPr/>
        </p:nvSpPr>
        <p:spPr>
          <a:xfrm>
            <a:off x="10688003" y="5166300"/>
            <a:ext cx="22860" cy="637580"/>
          </a:xfrm>
          <a:prstGeom prst="roundRect">
            <a:avLst>
              <a:gd name="adj" fmla="val 334743"/>
            </a:avLst>
          </a:prstGeom>
          <a:solidFill>
            <a:srgbClr val="DABADD"/>
          </a:solidFill>
          <a:ln/>
        </p:spPr>
      </p:sp>
      <p:sp>
        <p:nvSpPr>
          <p:cNvPr id="17" name="Shape 13"/>
          <p:cNvSpPr/>
          <p:nvPr/>
        </p:nvSpPr>
        <p:spPr>
          <a:xfrm>
            <a:off x="10494526" y="5598855"/>
            <a:ext cx="409932" cy="409932"/>
          </a:xfrm>
          <a:prstGeom prst="roundRect">
            <a:avLst>
              <a:gd name="adj" fmla="val 18667"/>
            </a:avLst>
          </a:prstGeom>
          <a:solidFill>
            <a:srgbClr val="F4D4F7"/>
          </a:solidFill>
          <a:ln w="7620">
            <a:solidFill>
              <a:srgbClr val="DABADD"/>
            </a:solidFill>
            <a:prstDash val="solid"/>
          </a:ln>
        </p:spPr>
      </p:sp>
      <p:sp>
        <p:nvSpPr>
          <p:cNvPr id="18" name="Text 14"/>
          <p:cNvSpPr/>
          <p:nvPr/>
        </p:nvSpPr>
        <p:spPr>
          <a:xfrm>
            <a:off x="10635139" y="5675174"/>
            <a:ext cx="128588" cy="257175"/>
          </a:xfrm>
          <a:prstGeom prst="rect">
            <a:avLst/>
          </a:prstGeom>
          <a:noFill/>
          <a:ln/>
        </p:spPr>
        <p:txBody>
          <a:bodyPr wrap="none" lIns="0" tIns="0" rIns="0" bIns="0" rtlCol="0" anchor="t"/>
          <a:lstStyle/>
          <a:p>
            <a:pPr marL="0" indent="0" algn="ctr">
              <a:lnSpc>
                <a:spcPts val="20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000" dirty="0"/>
          </a:p>
        </p:txBody>
      </p:sp>
      <p:sp>
        <p:nvSpPr>
          <p:cNvPr id="19" name="Text 15"/>
          <p:cNvSpPr/>
          <p:nvPr/>
        </p:nvSpPr>
        <p:spPr>
          <a:xfrm>
            <a:off x="9323189" y="3732371"/>
            <a:ext cx="2752606" cy="267891"/>
          </a:xfrm>
          <a:prstGeom prst="rect">
            <a:avLst/>
          </a:prstGeom>
          <a:noFill/>
          <a:ln/>
        </p:spPr>
        <p:txBody>
          <a:bodyPr wrap="none" lIns="0" tIns="0" rIns="0" bIns="0" rtlCol="0" anchor="t"/>
          <a:lstStyle/>
          <a:p>
            <a:pPr marL="0" indent="0" algn="ctr">
              <a:lnSpc>
                <a:spcPts val="2100"/>
              </a:lnSpc>
              <a:buNone/>
            </a:pPr>
            <a:r>
              <a:rPr lang="en-US" sz="1650" kern="0" spc="-34" dirty="0">
                <a:solidFill>
                  <a:srgbClr val="272525"/>
                </a:solidFill>
                <a:latin typeface="Source Serif Pro Semi Bold" pitchFamily="34" charset="0"/>
                <a:ea typeface="Source Serif Pro Semi Bold" pitchFamily="34" charset="-122"/>
                <a:cs typeface="Source Serif Pro Semi Bold" pitchFamily="34" charset="-120"/>
              </a:rPr>
              <a:t>Semiconservative Replication</a:t>
            </a:r>
            <a:endParaRPr lang="en-US" sz="1650" dirty="0"/>
          </a:p>
        </p:txBody>
      </p:sp>
      <p:sp>
        <p:nvSpPr>
          <p:cNvPr id="20" name="Text 16"/>
          <p:cNvSpPr/>
          <p:nvPr/>
        </p:nvSpPr>
        <p:spPr>
          <a:xfrm>
            <a:off x="7588448" y="4109561"/>
            <a:ext cx="6222206" cy="874395"/>
          </a:xfrm>
          <a:prstGeom prst="rect">
            <a:avLst/>
          </a:prstGeom>
          <a:noFill/>
          <a:ln/>
        </p:spPr>
        <p:txBody>
          <a:bodyPr wrap="square" lIns="0" tIns="0" rIns="0" bIns="0" rtlCol="0" anchor="t"/>
          <a:lstStyle/>
          <a:p>
            <a:pPr marL="0" indent="0" algn="ctr">
              <a:lnSpc>
                <a:spcPts val="2250"/>
              </a:lnSpc>
              <a:buNone/>
            </a:pPr>
            <a:r>
              <a:rPr lang="en-US" sz="1400" kern="0" spc="-29" dirty="0">
                <a:solidFill>
                  <a:srgbClr val="272525"/>
                </a:solidFill>
                <a:latin typeface="Source Sans Pro" pitchFamily="34" charset="0"/>
                <a:ea typeface="Source Sans Pro" pitchFamily="34" charset="-122"/>
                <a:cs typeface="Source Sans Pro" pitchFamily="34" charset="-120"/>
              </a:rPr>
              <a:t>The resulting DNA molecules consist of one original strand and one newly synthesized strand, resulting in a semiconservative replication process that maintains the integrity of the genetic information.</a:t>
            </a:r>
            <a:endParaRPr lang="en-US" sz="1400" dirty="0"/>
          </a:p>
        </p:txBody>
      </p:sp>
      <p:sp>
        <p:nvSpPr>
          <p:cNvPr id="21" name="ZoneTexte 20">
            <a:extLst>
              <a:ext uri="{FF2B5EF4-FFF2-40B4-BE49-F238E27FC236}">
                <a16:creationId xmlns:a16="http://schemas.microsoft.com/office/drawing/2014/main" id="{9839FC84-2C41-A8FA-3333-884342036CCF}"/>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911191"/>
            <a:ext cx="8015526"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Transcription: From DNA to RNA</a:t>
            </a:r>
            <a:endParaRPr lang="en-US" sz="4400" dirty="0"/>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DNA as a Template</a:t>
            </a:r>
            <a:endParaRPr lang="en-US" sz="2200" dirty="0"/>
          </a:p>
        </p:txBody>
      </p:sp>
      <p:sp>
        <p:nvSpPr>
          <p:cNvPr id="4" name="Text 2"/>
          <p:cNvSpPr/>
          <p:nvPr/>
        </p:nvSpPr>
        <p:spPr>
          <a:xfrm>
            <a:off x="837724" y="3804761"/>
            <a:ext cx="3928586"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During transcription, the genetic information stored in the DNA molecule is used as a template to synthesize a complementary RNA molecule, called messenger RNA (mRNA).</a:t>
            </a:r>
            <a:endParaRPr lang="en-US" sz="1850" dirty="0"/>
          </a:p>
        </p:txBody>
      </p:sp>
      <p:sp>
        <p:nvSpPr>
          <p:cNvPr id="5" name="Text 3"/>
          <p:cNvSpPr/>
          <p:nvPr/>
        </p:nvSpPr>
        <p:spPr>
          <a:xfrm>
            <a:off x="5357813" y="3213497"/>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RNA Polymerase</a:t>
            </a:r>
            <a:endParaRPr lang="en-US" sz="2200" dirty="0"/>
          </a:p>
        </p:txBody>
      </p:sp>
      <p:sp>
        <p:nvSpPr>
          <p:cNvPr id="6" name="Text 4"/>
          <p:cNvSpPr/>
          <p:nvPr/>
        </p:nvSpPr>
        <p:spPr>
          <a:xfrm>
            <a:off x="5357813" y="3804761"/>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This process is catalyzed by an enzyme called RNA polymerase, which recognizes specific DNA sequences and initiates the synthesis of the mRNA molecule.</a:t>
            </a:r>
            <a:endParaRPr lang="en-US" sz="1850" dirty="0"/>
          </a:p>
        </p:txBody>
      </p:sp>
      <p:sp>
        <p:nvSpPr>
          <p:cNvPr id="7" name="Text 5"/>
          <p:cNvSpPr/>
          <p:nvPr/>
        </p:nvSpPr>
        <p:spPr>
          <a:xfrm>
            <a:off x="9877901" y="3213497"/>
            <a:ext cx="3601283"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Genetic Information Transfer</a:t>
            </a:r>
            <a:endParaRPr lang="en-US" sz="2200" dirty="0"/>
          </a:p>
        </p:txBody>
      </p:sp>
      <p:sp>
        <p:nvSpPr>
          <p:cNvPr id="8" name="Text 6"/>
          <p:cNvSpPr/>
          <p:nvPr/>
        </p:nvSpPr>
        <p:spPr>
          <a:xfrm>
            <a:off x="9877901" y="3804761"/>
            <a:ext cx="3928586"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The mRNA molecule then carries the genetic information from the nucleus to the ribosomes, where it is used as a template for the synthesis of proteins, the functional molecules that carry out most of the cell's activities.</a:t>
            </a:r>
            <a:endParaRPr lang="en-US" sz="1850" dirty="0"/>
          </a:p>
        </p:txBody>
      </p:sp>
      <p:sp>
        <p:nvSpPr>
          <p:cNvPr id="9" name="ZoneTexte 8">
            <a:extLst>
              <a:ext uri="{FF2B5EF4-FFF2-40B4-BE49-F238E27FC236}">
                <a16:creationId xmlns:a16="http://schemas.microsoft.com/office/drawing/2014/main" id="{92B7AD8B-618C-5C28-503C-48BBBEA6C062}"/>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35937"/>
          </a:xfrm>
          <a:prstGeom prst="rect">
            <a:avLst/>
          </a:prstGeom>
        </p:spPr>
      </p:pic>
      <p:pic>
        <p:nvPicPr>
          <p:cNvPr id="3" name="Image 1" descr="preencoded.png"/>
          <p:cNvPicPr>
            <a:picLocks noChangeAspect="1"/>
          </p:cNvPicPr>
          <p:nvPr/>
        </p:nvPicPr>
        <p:blipFill>
          <a:blip r:embed="rId4"/>
          <a:stretch>
            <a:fillRect/>
          </a:stretch>
        </p:blipFill>
        <p:spPr>
          <a:xfrm>
            <a:off x="3794403" y="0"/>
            <a:ext cx="7588567" cy="2735937"/>
          </a:xfrm>
          <a:prstGeom prst="rect">
            <a:avLst/>
          </a:prstGeom>
        </p:spPr>
      </p:pic>
      <p:sp>
        <p:nvSpPr>
          <p:cNvPr id="4" name="Text 0"/>
          <p:cNvSpPr/>
          <p:nvPr/>
        </p:nvSpPr>
        <p:spPr>
          <a:xfrm>
            <a:off x="766048" y="3337798"/>
            <a:ext cx="7451765" cy="643771"/>
          </a:xfrm>
          <a:prstGeom prst="rect">
            <a:avLst/>
          </a:prstGeom>
          <a:noFill/>
          <a:ln/>
        </p:spPr>
        <p:txBody>
          <a:bodyPr wrap="none" lIns="0" tIns="0" rIns="0" bIns="0" rtlCol="0" anchor="t"/>
          <a:lstStyle/>
          <a:p>
            <a:pPr marL="0" indent="0">
              <a:lnSpc>
                <a:spcPts val="5050"/>
              </a:lnSpc>
              <a:buNone/>
            </a:pPr>
            <a:r>
              <a:rPr lang="en-US" sz="4050" kern="0" spc="-81" dirty="0">
                <a:solidFill>
                  <a:srgbClr val="D73AD7"/>
                </a:solidFill>
                <a:latin typeface="Source Serif Pro Semi Bold" pitchFamily="34" charset="0"/>
                <a:ea typeface="Source Serif Pro Semi Bold" pitchFamily="34" charset="-122"/>
                <a:cs typeface="Source Serif Pro Semi Bold" pitchFamily="34" charset="-120"/>
              </a:rPr>
              <a:t>Translation: From RNA to Protein</a:t>
            </a:r>
            <a:endParaRPr lang="en-US" sz="4050" dirty="0"/>
          </a:p>
        </p:txBody>
      </p:sp>
      <p:pic>
        <p:nvPicPr>
          <p:cNvPr id="5" name="Image 2" descr="preencoded.png"/>
          <p:cNvPicPr>
            <a:picLocks noChangeAspect="1"/>
          </p:cNvPicPr>
          <p:nvPr/>
        </p:nvPicPr>
        <p:blipFill>
          <a:blip r:embed="rId5"/>
          <a:stretch>
            <a:fillRect/>
          </a:stretch>
        </p:blipFill>
        <p:spPr>
          <a:xfrm>
            <a:off x="766048" y="4309824"/>
            <a:ext cx="547092" cy="547092"/>
          </a:xfrm>
          <a:prstGeom prst="rect">
            <a:avLst/>
          </a:prstGeom>
        </p:spPr>
      </p:pic>
      <p:sp>
        <p:nvSpPr>
          <p:cNvPr id="6" name="Text 1"/>
          <p:cNvSpPr/>
          <p:nvPr/>
        </p:nvSpPr>
        <p:spPr>
          <a:xfrm>
            <a:off x="76604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Ribosomes</a:t>
            </a:r>
            <a:endParaRPr lang="en-US" sz="2000" dirty="0"/>
          </a:p>
        </p:txBody>
      </p:sp>
      <p:sp>
        <p:nvSpPr>
          <p:cNvPr id="7" name="Text 2"/>
          <p:cNvSpPr/>
          <p:nvPr/>
        </p:nvSpPr>
        <p:spPr>
          <a:xfrm>
            <a:off x="766048" y="5528905"/>
            <a:ext cx="3028355" cy="1750219"/>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Ribosomes are the cellular machines that translate the genetic information carried by mRNA into the synthesis of specific proteins.</a:t>
            </a:r>
            <a:endParaRPr lang="en-US" sz="1700" dirty="0"/>
          </a:p>
        </p:txBody>
      </p:sp>
      <p:pic>
        <p:nvPicPr>
          <p:cNvPr id="8" name="Image 3" descr="preencoded.png"/>
          <p:cNvPicPr>
            <a:picLocks noChangeAspect="1"/>
          </p:cNvPicPr>
          <p:nvPr/>
        </p:nvPicPr>
        <p:blipFill>
          <a:blip r:embed="rId6"/>
          <a:stretch>
            <a:fillRect/>
          </a:stretch>
        </p:blipFill>
        <p:spPr>
          <a:xfrm>
            <a:off x="4122658" y="4309824"/>
            <a:ext cx="547092" cy="547092"/>
          </a:xfrm>
          <a:prstGeom prst="rect">
            <a:avLst/>
          </a:prstGeom>
        </p:spPr>
      </p:pic>
      <p:sp>
        <p:nvSpPr>
          <p:cNvPr id="9" name="Text 3"/>
          <p:cNvSpPr/>
          <p:nvPr/>
        </p:nvSpPr>
        <p:spPr>
          <a:xfrm>
            <a:off x="412265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Transfer RNA (tRNA)</a:t>
            </a:r>
            <a:endParaRPr lang="en-US" sz="2000" dirty="0"/>
          </a:p>
        </p:txBody>
      </p:sp>
      <p:sp>
        <p:nvSpPr>
          <p:cNvPr id="10" name="Text 4"/>
          <p:cNvSpPr/>
          <p:nvPr/>
        </p:nvSpPr>
        <p:spPr>
          <a:xfrm>
            <a:off x="4122658" y="5528905"/>
            <a:ext cx="3028355" cy="2100263"/>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tRNA molecules bring the appropriate amino acids to the ribosome, where they are assembled into a polypeptide chain, the precursor to a functional protein.</a:t>
            </a:r>
            <a:endParaRPr lang="en-US" sz="1700" dirty="0"/>
          </a:p>
        </p:txBody>
      </p:sp>
      <p:pic>
        <p:nvPicPr>
          <p:cNvPr id="11" name="Image 4" descr="preencoded.png"/>
          <p:cNvPicPr>
            <a:picLocks noChangeAspect="1"/>
          </p:cNvPicPr>
          <p:nvPr/>
        </p:nvPicPr>
        <p:blipFill>
          <a:blip r:embed="rId7"/>
          <a:stretch>
            <a:fillRect/>
          </a:stretch>
        </p:blipFill>
        <p:spPr>
          <a:xfrm>
            <a:off x="7479268" y="4309824"/>
            <a:ext cx="547092" cy="547092"/>
          </a:xfrm>
          <a:prstGeom prst="rect">
            <a:avLst/>
          </a:prstGeom>
        </p:spPr>
      </p:pic>
      <p:sp>
        <p:nvSpPr>
          <p:cNvPr id="12" name="Text 5"/>
          <p:cNvSpPr/>
          <p:nvPr/>
        </p:nvSpPr>
        <p:spPr>
          <a:xfrm>
            <a:off x="747926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Protein Synthesis</a:t>
            </a:r>
            <a:endParaRPr lang="en-US" sz="2000" dirty="0"/>
          </a:p>
        </p:txBody>
      </p:sp>
      <p:sp>
        <p:nvSpPr>
          <p:cNvPr id="13" name="Text 6"/>
          <p:cNvSpPr/>
          <p:nvPr/>
        </p:nvSpPr>
        <p:spPr>
          <a:xfrm>
            <a:off x="7479268" y="5528905"/>
            <a:ext cx="3028355" cy="2100263"/>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 ribosome reads the mRNA sequence and, using the information encoded in the genetic code, directs the assembly of the amino acids into a specific protein molecule.</a:t>
            </a:r>
            <a:endParaRPr lang="en-US" sz="1700" dirty="0"/>
          </a:p>
        </p:txBody>
      </p:sp>
      <p:pic>
        <p:nvPicPr>
          <p:cNvPr id="14" name="Image 5" descr="preencoded.png"/>
          <p:cNvPicPr>
            <a:picLocks noChangeAspect="1"/>
          </p:cNvPicPr>
          <p:nvPr/>
        </p:nvPicPr>
        <p:blipFill>
          <a:blip r:embed="rId8"/>
          <a:stretch>
            <a:fillRect/>
          </a:stretch>
        </p:blipFill>
        <p:spPr>
          <a:xfrm>
            <a:off x="10835878" y="4309824"/>
            <a:ext cx="547092" cy="547092"/>
          </a:xfrm>
          <a:prstGeom prst="rect">
            <a:avLst/>
          </a:prstGeom>
        </p:spPr>
      </p:pic>
      <p:sp>
        <p:nvSpPr>
          <p:cNvPr id="15" name="Text 7"/>
          <p:cNvSpPr/>
          <p:nvPr/>
        </p:nvSpPr>
        <p:spPr>
          <a:xfrm>
            <a:off x="10835878" y="5075753"/>
            <a:ext cx="2574965" cy="321826"/>
          </a:xfrm>
          <a:prstGeom prst="rect">
            <a:avLst/>
          </a:prstGeom>
          <a:noFill/>
          <a:ln/>
        </p:spPr>
        <p:txBody>
          <a:bodyPr wrap="none" lIns="0" tIns="0" rIns="0" bIns="0" rtlCol="0" anchor="t"/>
          <a:lstStyle/>
          <a:p>
            <a:pPr marL="0" indent="0" algn="l">
              <a:lnSpc>
                <a:spcPts val="250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Protein Folding</a:t>
            </a:r>
            <a:endParaRPr lang="en-US" sz="2000" dirty="0"/>
          </a:p>
        </p:txBody>
      </p:sp>
      <p:sp>
        <p:nvSpPr>
          <p:cNvPr id="16" name="Text 8"/>
          <p:cNvSpPr/>
          <p:nvPr/>
        </p:nvSpPr>
        <p:spPr>
          <a:xfrm>
            <a:off x="10835878" y="5528905"/>
            <a:ext cx="3028474" cy="1750219"/>
          </a:xfrm>
          <a:prstGeom prst="rect">
            <a:avLst/>
          </a:prstGeom>
          <a:noFill/>
          <a:ln/>
        </p:spPr>
        <p:txBody>
          <a:bodyPr wrap="square" lIns="0" tIns="0" rIns="0" bIns="0" rtlCol="0" anchor="t"/>
          <a:lstStyle/>
          <a:p>
            <a:pPr marL="0" indent="0" algn="l">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 newly synthesized polypeptide chain then undergoes folding and modifications to assume its final, functional three-dimensional structure.</a:t>
            </a:r>
            <a:endParaRPr lang="en-US" sz="1700" dirty="0"/>
          </a:p>
        </p:txBody>
      </p:sp>
      <p:sp>
        <p:nvSpPr>
          <p:cNvPr id="17" name="ZoneTexte 16">
            <a:extLst>
              <a:ext uri="{FF2B5EF4-FFF2-40B4-BE49-F238E27FC236}">
                <a16:creationId xmlns:a16="http://schemas.microsoft.com/office/drawing/2014/main" id="{E751400C-E3CE-33E3-DE55-1F6D747BDBDE}"/>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06410" y="818436"/>
            <a:ext cx="7991475" cy="677704"/>
          </a:xfrm>
          <a:prstGeom prst="rect">
            <a:avLst/>
          </a:prstGeom>
          <a:noFill/>
          <a:ln/>
        </p:spPr>
        <p:txBody>
          <a:bodyPr wrap="none" lIns="0" tIns="0" rIns="0" bIns="0" rtlCol="0" anchor="t"/>
          <a:lstStyle/>
          <a:p>
            <a:pPr marL="0" indent="0">
              <a:lnSpc>
                <a:spcPts val="5300"/>
              </a:lnSpc>
              <a:buNone/>
            </a:pPr>
            <a:r>
              <a:rPr lang="en-US" sz="4250" kern="0" spc="-85" dirty="0">
                <a:solidFill>
                  <a:srgbClr val="D73AD7"/>
                </a:solidFill>
                <a:latin typeface="Source Serif Pro Semi Bold" pitchFamily="34" charset="0"/>
                <a:ea typeface="Source Serif Pro Semi Bold" pitchFamily="34" charset="-122"/>
                <a:cs typeface="Source Serif Pro Semi Bold" pitchFamily="34" charset="-120"/>
              </a:rPr>
              <a:t>Genetic Information and Heredity</a:t>
            </a:r>
            <a:endParaRPr lang="en-US" sz="4250" dirty="0"/>
          </a:p>
        </p:txBody>
      </p:sp>
      <p:sp>
        <p:nvSpPr>
          <p:cNvPr id="3" name="Shape 1"/>
          <p:cNvSpPr/>
          <p:nvPr/>
        </p:nvSpPr>
        <p:spPr>
          <a:xfrm>
            <a:off x="806410" y="1956911"/>
            <a:ext cx="6393656" cy="2427565"/>
          </a:xfrm>
          <a:prstGeom prst="roundRect">
            <a:avLst>
              <a:gd name="adj" fmla="val 3987"/>
            </a:avLst>
          </a:prstGeom>
          <a:solidFill>
            <a:srgbClr val="F4D4F7"/>
          </a:solidFill>
          <a:ln w="7620">
            <a:solidFill>
              <a:srgbClr val="DABADD"/>
            </a:solidFill>
            <a:prstDash val="solid"/>
          </a:ln>
        </p:spPr>
      </p:sp>
      <p:sp>
        <p:nvSpPr>
          <p:cNvPr id="4" name="Text 2"/>
          <p:cNvSpPr/>
          <p:nvPr/>
        </p:nvSpPr>
        <p:spPr>
          <a:xfrm>
            <a:off x="1044416" y="2194917"/>
            <a:ext cx="3341013" cy="338852"/>
          </a:xfrm>
          <a:prstGeom prst="rect">
            <a:avLst/>
          </a:prstGeom>
          <a:noFill/>
          <a:ln/>
        </p:spPr>
        <p:txBody>
          <a:bodyPr wrap="none" lIns="0" tIns="0" rIns="0" bIns="0" rtlCol="0" anchor="t"/>
          <a:lstStyle/>
          <a:p>
            <a:pPr marL="0" indent="0">
              <a:lnSpc>
                <a:spcPts val="2650"/>
              </a:lnSpc>
              <a:buNone/>
            </a:pPr>
            <a:r>
              <a:rPr lang="en-US" sz="2100" kern="0" spc="-43" dirty="0">
                <a:solidFill>
                  <a:srgbClr val="272525"/>
                </a:solidFill>
                <a:latin typeface="Source Serif Pro Semi Bold" pitchFamily="34" charset="0"/>
                <a:ea typeface="Source Serif Pro Semi Bold" pitchFamily="34" charset="-122"/>
                <a:cs typeface="Source Serif Pro Semi Bold" pitchFamily="34" charset="-120"/>
              </a:rPr>
              <a:t>Genetic Information Storage</a:t>
            </a:r>
            <a:endParaRPr lang="en-US" sz="2100" dirty="0"/>
          </a:p>
        </p:txBody>
      </p:sp>
      <p:sp>
        <p:nvSpPr>
          <p:cNvPr id="5" name="Text 3"/>
          <p:cNvSpPr/>
          <p:nvPr/>
        </p:nvSpPr>
        <p:spPr>
          <a:xfrm>
            <a:off x="1044416" y="2672001"/>
            <a:ext cx="5917644" cy="1474470"/>
          </a:xfrm>
          <a:prstGeom prst="rect">
            <a:avLst/>
          </a:prstGeom>
          <a:noFill/>
          <a:ln/>
        </p:spPr>
        <p:txBody>
          <a:bodyPr wrap="square" lIns="0" tIns="0" rIns="0" bIns="0" rtlCol="0" anchor="t"/>
          <a:lstStyle/>
          <a:p>
            <a:pPr marL="0" indent="0">
              <a:lnSpc>
                <a:spcPts val="2900"/>
              </a:lnSpc>
              <a:buNone/>
            </a:pPr>
            <a:r>
              <a:rPr lang="en-US" sz="1800" kern="0" spc="-36" dirty="0">
                <a:solidFill>
                  <a:srgbClr val="272525"/>
                </a:solidFill>
                <a:latin typeface="Source Sans Pro" pitchFamily="34" charset="0"/>
                <a:ea typeface="Source Sans Pro" pitchFamily="34" charset="-122"/>
                <a:cs typeface="Source Sans Pro" pitchFamily="34" charset="-120"/>
              </a:rPr>
              <a:t>The DNA molecule stores the genetic information that determines the characteristics and traits of living organisms. This information is passed down from parents to offspring, ensuring the continuity of life and the inheritance of biological traits.</a:t>
            </a:r>
            <a:endParaRPr lang="en-US" sz="1800" dirty="0"/>
          </a:p>
        </p:txBody>
      </p:sp>
      <p:sp>
        <p:nvSpPr>
          <p:cNvPr id="6" name="Shape 4"/>
          <p:cNvSpPr/>
          <p:nvPr/>
        </p:nvSpPr>
        <p:spPr>
          <a:xfrm>
            <a:off x="7430452" y="1956911"/>
            <a:ext cx="6393656" cy="2427565"/>
          </a:xfrm>
          <a:prstGeom prst="roundRect">
            <a:avLst>
              <a:gd name="adj" fmla="val 3987"/>
            </a:avLst>
          </a:prstGeom>
          <a:solidFill>
            <a:srgbClr val="F4D4F7"/>
          </a:solidFill>
          <a:ln w="7620">
            <a:solidFill>
              <a:srgbClr val="DABADD"/>
            </a:solidFill>
            <a:prstDash val="solid"/>
          </a:ln>
        </p:spPr>
      </p:sp>
      <p:sp>
        <p:nvSpPr>
          <p:cNvPr id="7" name="Text 5"/>
          <p:cNvSpPr/>
          <p:nvPr/>
        </p:nvSpPr>
        <p:spPr>
          <a:xfrm>
            <a:off x="7668458" y="2194917"/>
            <a:ext cx="2710815" cy="338852"/>
          </a:xfrm>
          <a:prstGeom prst="rect">
            <a:avLst/>
          </a:prstGeom>
          <a:noFill/>
          <a:ln/>
        </p:spPr>
        <p:txBody>
          <a:bodyPr wrap="none" lIns="0" tIns="0" rIns="0" bIns="0" rtlCol="0" anchor="t"/>
          <a:lstStyle/>
          <a:p>
            <a:pPr marL="0" indent="0">
              <a:lnSpc>
                <a:spcPts val="2650"/>
              </a:lnSpc>
              <a:buNone/>
            </a:pPr>
            <a:r>
              <a:rPr lang="en-US" sz="2100" kern="0" spc="-43" dirty="0">
                <a:solidFill>
                  <a:srgbClr val="272525"/>
                </a:solidFill>
                <a:latin typeface="Source Serif Pro Semi Bold" pitchFamily="34" charset="0"/>
                <a:ea typeface="Source Serif Pro Semi Bold" pitchFamily="34" charset="-122"/>
                <a:cs typeface="Source Serif Pro Semi Bold" pitchFamily="34" charset="-120"/>
              </a:rPr>
              <a:t>Genetic Variation</a:t>
            </a:r>
            <a:endParaRPr lang="en-US" sz="2100" dirty="0"/>
          </a:p>
        </p:txBody>
      </p:sp>
      <p:sp>
        <p:nvSpPr>
          <p:cNvPr id="8" name="Text 6"/>
          <p:cNvSpPr/>
          <p:nvPr/>
        </p:nvSpPr>
        <p:spPr>
          <a:xfrm>
            <a:off x="7668458" y="2672001"/>
            <a:ext cx="5917644" cy="1474470"/>
          </a:xfrm>
          <a:prstGeom prst="rect">
            <a:avLst/>
          </a:prstGeom>
          <a:noFill/>
          <a:ln/>
        </p:spPr>
        <p:txBody>
          <a:bodyPr wrap="square" lIns="0" tIns="0" rIns="0" bIns="0" rtlCol="0" anchor="t"/>
          <a:lstStyle/>
          <a:p>
            <a:pPr marL="0" indent="0">
              <a:lnSpc>
                <a:spcPts val="2900"/>
              </a:lnSpc>
              <a:buNone/>
            </a:pPr>
            <a:r>
              <a:rPr lang="en-US" sz="1800" kern="0" spc="-36" dirty="0">
                <a:solidFill>
                  <a:srgbClr val="272525"/>
                </a:solidFill>
                <a:latin typeface="Source Sans Pro" pitchFamily="34" charset="0"/>
                <a:ea typeface="Source Sans Pro" pitchFamily="34" charset="-122"/>
                <a:cs typeface="Source Sans Pro" pitchFamily="34" charset="-120"/>
              </a:rPr>
              <a:t>Variations in the DNA sequence, called mutations, can lead to changes in the genetic information, resulting in different phenotypes (physical characteristics) and contributing to the diversity of life on Earth.</a:t>
            </a:r>
            <a:endParaRPr lang="en-US" sz="1800" dirty="0"/>
          </a:p>
        </p:txBody>
      </p:sp>
      <p:sp>
        <p:nvSpPr>
          <p:cNvPr id="9" name="Shape 7"/>
          <p:cNvSpPr/>
          <p:nvPr/>
        </p:nvSpPr>
        <p:spPr>
          <a:xfrm>
            <a:off x="806410" y="4614863"/>
            <a:ext cx="6393656" cy="2796183"/>
          </a:xfrm>
          <a:prstGeom prst="roundRect">
            <a:avLst>
              <a:gd name="adj" fmla="val 3461"/>
            </a:avLst>
          </a:prstGeom>
          <a:solidFill>
            <a:srgbClr val="F4D4F7"/>
          </a:solidFill>
          <a:ln w="7620">
            <a:solidFill>
              <a:srgbClr val="DABADD"/>
            </a:solidFill>
            <a:prstDash val="solid"/>
          </a:ln>
        </p:spPr>
      </p:sp>
      <p:sp>
        <p:nvSpPr>
          <p:cNvPr id="10" name="Text 8"/>
          <p:cNvSpPr/>
          <p:nvPr/>
        </p:nvSpPr>
        <p:spPr>
          <a:xfrm>
            <a:off x="1044416" y="4852868"/>
            <a:ext cx="3554254" cy="338852"/>
          </a:xfrm>
          <a:prstGeom prst="rect">
            <a:avLst/>
          </a:prstGeom>
          <a:noFill/>
          <a:ln/>
        </p:spPr>
        <p:txBody>
          <a:bodyPr wrap="none" lIns="0" tIns="0" rIns="0" bIns="0" rtlCol="0" anchor="t"/>
          <a:lstStyle/>
          <a:p>
            <a:pPr marL="0" indent="0">
              <a:lnSpc>
                <a:spcPts val="2650"/>
              </a:lnSpc>
              <a:buNone/>
            </a:pPr>
            <a:r>
              <a:rPr lang="en-US" sz="2100" kern="0" spc="-43" dirty="0">
                <a:solidFill>
                  <a:srgbClr val="272525"/>
                </a:solidFill>
                <a:latin typeface="Source Serif Pro Semi Bold" pitchFamily="34" charset="0"/>
                <a:ea typeface="Source Serif Pro Semi Bold" pitchFamily="34" charset="-122"/>
                <a:cs typeface="Source Serif Pro Semi Bold" pitchFamily="34" charset="-120"/>
              </a:rPr>
              <a:t>Genome and Genetic Mapping</a:t>
            </a:r>
            <a:endParaRPr lang="en-US" sz="2100" dirty="0"/>
          </a:p>
        </p:txBody>
      </p:sp>
      <p:sp>
        <p:nvSpPr>
          <p:cNvPr id="11" name="Text 9"/>
          <p:cNvSpPr/>
          <p:nvPr/>
        </p:nvSpPr>
        <p:spPr>
          <a:xfrm>
            <a:off x="1044416" y="5329952"/>
            <a:ext cx="5917644" cy="1843087"/>
          </a:xfrm>
          <a:prstGeom prst="rect">
            <a:avLst/>
          </a:prstGeom>
          <a:noFill/>
          <a:ln/>
        </p:spPr>
        <p:txBody>
          <a:bodyPr wrap="square" lIns="0" tIns="0" rIns="0" bIns="0" rtlCol="0" anchor="t"/>
          <a:lstStyle/>
          <a:p>
            <a:pPr marL="0" indent="0">
              <a:lnSpc>
                <a:spcPts val="2900"/>
              </a:lnSpc>
              <a:buNone/>
            </a:pPr>
            <a:r>
              <a:rPr lang="en-US" sz="1800" kern="0" spc="-36" dirty="0">
                <a:solidFill>
                  <a:srgbClr val="272525"/>
                </a:solidFill>
                <a:latin typeface="Source Sans Pro" pitchFamily="34" charset="0"/>
                <a:ea typeface="Source Sans Pro" pitchFamily="34" charset="-122"/>
                <a:cs typeface="Source Sans Pro" pitchFamily="34" charset="-120"/>
              </a:rPr>
              <a:t>The complete set of genetic information in an organism, known as the genome, can be studied and mapped to understand the genetic basis of various traits and disorders, enabling advancements in fields like genomics and personalized medicine.</a:t>
            </a:r>
            <a:endParaRPr lang="en-US" sz="1800" dirty="0"/>
          </a:p>
        </p:txBody>
      </p:sp>
      <p:sp>
        <p:nvSpPr>
          <p:cNvPr id="12" name="Shape 10"/>
          <p:cNvSpPr/>
          <p:nvPr/>
        </p:nvSpPr>
        <p:spPr>
          <a:xfrm>
            <a:off x="7430452" y="4614863"/>
            <a:ext cx="6393656" cy="2796183"/>
          </a:xfrm>
          <a:prstGeom prst="roundRect">
            <a:avLst>
              <a:gd name="adj" fmla="val 3461"/>
            </a:avLst>
          </a:prstGeom>
          <a:solidFill>
            <a:srgbClr val="F4D4F7"/>
          </a:solidFill>
          <a:ln w="7620">
            <a:solidFill>
              <a:srgbClr val="DABADD"/>
            </a:solidFill>
            <a:prstDash val="solid"/>
          </a:ln>
        </p:spPr>
      </p:sp>
      <p:sp>
        <p:nvSpPr>
          <p:cNvPr id="13" name="Text 11"/>
          <p:cNvSpPr/>
          <p:nvPr/>
        </p:nvSpPr>
        <p:spPr>
          <a:xfrm>
            <a:off x="7668458" y="4852868"/>
            <a:ext cx="2723198" cy="338852"/>
          </a:xfrm>
          <a:prstGeom prst="rect">
            <a:avLst/>
          </a:prstGeom>
          <a:noFill/>
          <a:ln/>
        </p:spPr>
        <p:txBody>
          <a:bodyPr wrap="none" lIns="0" tIns="0" rIns="0" bIns="0" rtlCol="0" anchor="t"/>
          <a:lstStyle/>
          <a:p>
            <a:pPr marL="0" indent="0">
              <a:lnSpc>
                <a:spcPts val="2650"/>
              </a:lnSpc>
              <a:buNone/>
            </a:pPr>
            <a:r>
              <a:rPr lang="en-US" sz="2100" kern="0" spc="-43" dirty="0">
                <a:solidFill>
                  <a:srgbClr val="272525"/>
                </a:solidFill>
                <a:latin typeface="Source Serif Pro Semi Bold" pitchFamily="34" charset="0"/>
                <a:ea typeface="Source Serif Pro Semi Bold" pitchFamily="34" charset="-122"/>
                <a:cs typeface="Source Serif Pro Semi Bold" pitchFamily="34" charset="-120"/>
              </a:rPr>
              <a:t>Evolutionary Processes</a:t>
            </a:r>
            <a:endParaRPr lang="en-US" sz="2100" dirty="0"/>
          </a:p>
        </p:txBody>
      </p:sp>
      <p:sp>
        <p:nvSpPr>
          <p:cNvPr id="14" name="Text 12"/>
          <p:cNvSpPr/>
          <p:nvPr/>
        </p:nvSpPr>
        <p:spPr>
          <a:xfrm>
            <a:off x="7668458" y="5329952"/>
            <a:ext cx="5917644" cy="1474470"/>
          </a:xfrm>
          <a:prstGeom prst="rect">
            <a:avLst/>
          </a:prstGeom>
          <a:noFill/>
          <a:ln/>
        </p:spPr>
        <p:txBody>
          <a:bodyPr wrap="square" lIns="0" tIns="0" rIns="0" bIns="0" rtlCol="0" anchor="t"/>
          <a:lstStyle/>
          <a:p>
            <a:pPr marL="0" indent="0">
              <a:lnSpc>
                <a:spcPts val="2900"/>
              </a:lnSpc>
              <a:buNone/>
            </a:pPr>
            <a:r>
              <a:rPr lang="en-US" sz="1800" kern="0" spc="-36" dirty="0">
                <a:solidFill>
                  <a:srgbClr val="272525"/>
                </a:solidFill>
                <a:latin typeface="Source Sans Pro" pitchFamily="34" charset="0"/>
                <a:ea typeface="Source Sans Pro" pitchFamily="34" charset="-122"/>
                <a:cs typeface="Source Sans Pro" pitchFamily="34" charset="-120"/>
              </a:rPr>
              <a:t>The inheritance and variation of genetic information are the driving forces behind evolutionary processes, such as natural selection, adaptation, and speciation, shaping the diversity of life on our planet.</a:t>
            </a:r>
            <a:endParaRPr lang="en-US" sz="1800" dirty="0"/>
          </a:p>
        </p:txBody>
      </p:sp>
      <p:sp>
        <p:nvSpPr>
          <p:cNvPr id="15" name="ZoneTexte 14">
            <a:extLst>
              <a:ext uri="{FF2B5EF4-FFF2-40B4-BE49-F238E27FC236}">
                <a16:creationId xmlns:a16="http://schemas.microsoft.com/office/drawing/2014/main" id="{EF3A4184-0BD3-6129-5419-83A26A878CC2}"/>
              </a:ext>
            </a:extLst>
          </p:cNvPr>
          <p:cNvSpPr txBox="1"/>
          <p:nvPr/>
        </p:nvSpPr>
        <p:spPr>
          <a:xfrm>
            <a:off x="12735339" y="7734978"/>
            <a:ext cx="1895061"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63</TotalTime>
  <Words>1194</Words>
  <Application>Microsoft Office PowerPoint</Application>
  <PresentationFormat>Personnalisé</PresentationFormat>
  <Paragraphs>96</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Source Sans Pro</vt:lpstr>
      <vt:lpstr>Source Sans Pro Medium</vt:lpstr>
      <vt:lpstr>Source Serif Pro Semi Bold</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4</cp:revision>
  <dcterms:created xsi:type="dcterms:W3CDTF">2024-10-22T22:01:16Z</dcterms:created>
  <dcterms:modified xsi:type="dcterms:W3CDTF">2024-11-08T17:19:59Z</dcterms:modified>
</cp:coreProperties>
</file>