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8" r:id="rId2"/>
    <p:sldId id="260" r:id="rId3"/>
    <p:sldId id="263" r:id="rId4"/>
    <p:sldId id="270" r:id="rId5"/>
    <p:sldId id="271" r:id="rId6"/>
    <p:sldId id="272" r:id="rId7"/>
    <p:sldId id="273" r:id="rId8"/>
    <p:sldId id="274" r:id="rId9"/>
    <p:sldId id="275" r:id="rId10"/>
    <p:sldId id="276" r:id="rId11"/>
    <p:sldId id="278" r:id="rId12"/>
    <p:sldId id="279" r:id="rId13"/>
    <p:sldId id="280" r:id="rId14"/>
    <p:sldId id="277"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9" r:id="rId33"/>
    <p:sldId id="298" r:id="rId34"/>
    <p:sldId id="300" r:id="rId35"/>
    <p:sldId id="301" r:id="rId36"/>
    <p:sldId id="302" r:id="rId37"/>
    <p:sldId id="303" r:id="rId38"/>
    <p:sldId id="304" r:id="rId39"/>
    <p:sldId id="305" r:id="rId40"/>
    <p:sldId id="306" r:id="rId41"/>
    <p:sldId id="307" r:id="rId42"/>
    <p:sldId id="309" r:id="rId43"/>
    <p:sldId id="310" r:id="rId44"/>
    <p:sldId id="311" r:id="rId45"/>
    <p:sldId id="313" r:id="rId46"/>
    <p:sldId id="308" r:id="rId47"/>
    <p:sldId id="312" r:id="rId48"/>
    <p:sldId id="264" r:id="rId4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BF7A97B-2824-4F4D-89B2-CC733814A56B}">
          <p14:sldIdLst>
            <p14:sldId id="258"/>
            <p14:sldId id="260"/>
            <p14:sldId id="263"/>
            <p14:sldId id="270"/>
            <p14:sldId id="271"/>
            <p14:sldId id="272"/>
            <p14:sldId id="273"/>
            <p14:sldId id="274"/>
            <p14:sldId id="275"/>
            <p14:sldId id="276"/>
            <p14:sldId id="278"/>
            <p14:sldId id="279"/>
            <p14:sldId id="280"/>
            <p14:sldId id="277"/>
            <p14:sldId id="281"/>
            <p14:sldId id="282"/>
            <p14:sldId id="283"/>
            <p14:sldId id="284"/>
            <p14:sldId id="285"/>
            <p14:sldId id="286"/>
            <p14:sldId id="287"/>
            <p14:sldId id="288"/>
          </p14:sldIdLst>
        </p14:section>
        <p14:section name="Section sans titre" id="{5E3D35C0-37A6-4795-8A56-C5671B661732}">
          <p14:sldIdLst>
            <p14:sldId id="289"/>
            <p14:sldId id="290"/>
            <p14:sldId id="291"/>
            <p14:sldId id="292"/>
            <p14:sldId id="293"/>
            <p14:sldId id="294"/>
            <p14:sldId id="295"/>
            <p14:sldId id="296"/>
            <p14:sldId id="297"/>
            <p14:sldId id="299"/>
            <p14:sldId id="298"/>
            <p14:sldId id="300"/>
            <p14:sldId id="301"/>
            <p14:sldId id="302"/>
            <p14:sldId id="303"/>
            <p14:sldId id="304"/>
            <p14:sldId id="305"/>
            <p14:sldId id="306"/>
            <p14:sldId id="307"/>
            <p14:sldId id="309"/>
            <p14:sldId id="310"/>
            <p14:sldId id="311"/>
            <p14:sldId id="313"/>
            <p14:sldId id="308"/>
            <p14:sldId id="312"/>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notesViewPr>
    <p:cSldViewPr snapToGrid="0">
      <p:cViewPr varScale="1">
        <p:scale>
          <a:sx n="89" d="100"/>
          <a:sy n="89" d="100"/>
        </p:scale>
        <p:origin x="30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dgm:spPr/>
      <dgm:t>
        <a:bodyPr rtlCol="0"/>
        <a:lstStyle/>
        <a:p>
          <a:pPr rtl="0"/>
          <a:r>
            <a:rPr lang="fr-FR" noProof="0" dirty="0"/>
            <a:t>Titre de l’étape 1</a:t>
          </a: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23A0DE4A-FE92-496E-B335-3433CEFB74E9}">
      <dgm:prSet phldrT="[Text]"/>
      <dgm:spPr/>
      <dgm:t>
        <a:bodyPr rtlCol="0"/>
        <a:lstStyle/>
        <a:p>
          <a:pPr rtl="0"/>
          <a:r>
            <a:rPr lang="fr-FR" noProof="0" dirty="0"/>
            <a:t>Description de la tâche</a:t>
          </a:r>
        </a:p>
      </dgm:t>
    </dgm:pt>
    <dgm:pt modelId="{68935D38-FEDC-4CD3-8002-43CB3944BEAF}" type="parTrans" cxnId="{67A03D8F-F327-4A9F-ABBC-1EB67EFD1ECB}">
      <dgm:prSet/>
      <dgm:spPr/>
      <dgm:t>
        <a:bodyPr rtlCol="0"/>
        <a:lstStyle/>
        <a:p>
          <a:pPr rtl="0"/>
          <a:endParaRPr lang="en-US"/>
        </a:p>
      </dgm:t>
    </dgm:pt>
    <dgm:pt modelId="{55DF926D-029A-4E18-95C4-77A5A37CAE40}" type="sibTrans" cxnId="{67A03D8F-F327-4A9F-ABBC-1EB67EFD1ECB}">
      <dgm:prSet/>
      <dgm:spPr/>
      <dgm:t>
        <a:bodyPr rtlCol="0"/>
        <a:lstStyle/>
        <a:p>
          <a:pPr rtl="0"/>
          <a:endParaRPr lang="en-US"/>
        </a:p>
      </dgm:t>
    </dgm:pt>
    <dgm:pt modelId="{97AFB725-9839-43BA-B026-0DD6AA03AD9C}">
      <dgm:prSet phldrT="[Text]"/>
      <dgm:spPr/>
      <dgm:t>
        <a:bodyPr rtlCol="0"/>
        <a:lstStyle/>
        <a:p>
          <a:pPr rtl="0"/>
          <a:r>
            <a:rPr lang="fr-FR" noProof="0" dirty="0"/>
            <a:t>Description de la tâche</a:t>
          </a:r>
        </a:p>
      </dgm:t>
    </dgm:pt>
    <dgm:pt modelId="{CC01022B-5039-457F-931E-79459E3C1DC4}" type="parTrans" cxnId="{97004F90-D1DB-4A84-A8AE-504DE1F07341}">
      <dgm:prSet/>
      <dgm:spPr/>
      <dgm:t>
        <a:bodyPr rtlCol="0"/>
        <a:lstStyle/>
        <a:p>
          <a:pPr rtl="0"/>
          <a:endParaRPr lang="en-US"/>
        </a:p>
      </dgm:t>
    </dgm:pt>
    <dgm:pt modelId="{D5C26250-A06D-4B41-BC14-92648809C21F}" type="sibTrans" cxnId="{97004F90-D1DB-4A84-A8AE-504DE1F07341}">
      <dgm:prSet/>
      <dgm:spPr/>
      <dgm:t>
        <a:bodyPr rtlCol="0"/>
        <a:lstStyle/>
        <a:p>
          <a:pPr rtl="0"/>
          <a:endParaRPr lang="en-US"/>
        </a:p>
      </dgm:t>
    </dgm:pt>
    <dgm:pt modelId="{B86124A4-14C7-49C7-A342-9B2C2B94980B}">
      <dgm:prSet phldrT="[Text]"/>
      <dgm:spPr/>
      <dgm:t>
        <a:bodyPr rtlCol="0"/>
        <a:lstStyle/>
        <a:p>
          <a:pPr rtl="0"/>
          <a:r>
            <a:rPr lang="fr-FR" noProof="0" dirty="0"/>
            <a:t>Description de la tâche</a:t>
          </a:r>
        </a:p>
      </dgm:t>
    </dgm:pt>
    <dgm:pt modelId="{B2F6F8FA-C3EE-485C-BFEC-A81570DC47D8}" type="parTrans" cxnId="{508A9F6A-C4F1-4147-A5F6-B89293B446E8}">
      <dgm:prSet/>
      <dgm:spPr/>
      <dgm:t>
        <a:bodyPr rtlCol="0"/>
        <a:lstStyle/>
        <a:p>
          <a:pPr rtl="0"/>
          <a:endParaRPr lang="en-US"/>
        </a:p>
      </dgm:t>
    </dgm:pt>
    <dgm:pt modelId="{1114C752-8188-4E63-BFFC-E4081ACE9882}" type="sibTrans" cxnId="{508A9F6A-C4F1-4147-A5F6-B89293B446E8}">
      <dgm:prSet/>
      <dgm:spPr/>
      <dgm:t>
        <a:bodyPr rtlCol="0"/>
        <a:lstStyle/>
        <a:p>
          <a:pPr rtl="0"/>
          <a:endParaRPr lang="en-US"/>
        </a:p>
      </dgm:t>
    </dgm:pt>
    <dgm:pt modelId="{A97FC57D-50D6-4D43-99C3-06D09820F122}">
      <dgm:prSet phldrT="[Text]"/>
      <dgm:spPr/>
      <dgm:t>
        <a:bodyPr rtlCol="0"/>
        <a:lstStyle/>
        <a:p>
          <a:pPr rtl="0"/>
          <a:r>
            <a:rPr lang="fr-FR" noProof="0" dirty="0"/>
            <a:t>Description de la tâche</a:t>
          </a:r>
        </a:p>
      </dgm:t>
    </dgm:pt>
    <dgm:pt modelId="{5DD877C7-E4D9-4A68-A305-5A7689D3DBE7}" type="parTrans" cxnId="{D286A548-6BB0-4DED-9FB5-D87042DDBE0A}">
      <dgm:prSet/>
      <dgm:spPr/>
      <dgm:t>
        <a:bodyPr rtlCol="0"/>
        <a:lstStyle/>
        <a:p>
          <a:pPr rtl="0"/>
          <a:endParaRPr lang="en-US"/>
        </a:p>
      </dgm:t>
    </dgm:pt>
    <dgm:pt modelId="{C17BCABE-BEF2-4CC4-B037-B6B4866665CD}" type="sibTrans" cxnId="{D286A548-6BB0-4DED-9FB5-D87042DDBE0A}">
      <dgm:prSet/>
      <dgm:spPr/>
      <dgm:t>
        <a:bodyPr rtlCol="0"/>
        <a:lstStyle/>
        <a:p>
          <a:pPr rtl="0"/>
          <a:endParaRPr lang="en-US"/>
        </a:p>
      </dgm:t>
    </dgm:pt>
    <dgm:pt modelId="{B6E26FFC-9977-4BBC-BEC7-3D6B63754E52}">
      <dgm:prSet phldrT="[Text]"/>
      <dgm:spPr/>
      <dgm:t>
        <a:bodyPr rtlCol="0"/>
        <a:lstStyle/>
        <a:p>
          <a:pPr rtl="0"/>
          <a:r>
            <a:rPr lang="fr-FR" noProof="0" dirty="0"/>
            <a:t>Titre de l’étape 2</a:t>
          </a: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CBCC21F5-552F-4D39-812E-6FCD4A366F58}">
      <dgm:prSet phldrT="[Text]"/>
      <dgm:spPr/>
      <dgm:t>
        <a:bodyPr rtlCol="0"/>
        <a:lstStyle/>
        <a:p>
          <a:pPr rtl="0"/>
          <a:r>
            <a:rPr lang="fr-FR" noProof="0" dirty="0"/>
            <a:t>Description de la tâche</a:t>
          </a:r>
        </a:p>
      </dgm:t>
    </dgm:pt>
    <dgm:pt modelId="{4A973A1C-85F1-4969-A536-D29940229E2C}" type="parTrans" cxnId="{3C41F2E0-4620-40B4-9857-68872B278EFB}">
      <dgm:prSet/>
      <dgm:spPr/>
      <dgm:t>
        <a:bodyPr rtlCol="0"/>
        <a:lstStyle/>
        <a:p>
          <a:pPr rtl="0"/>
          <a:endParaRPr lang="en-US"/>
        </a:p>
      </dgm:t>
    </dgm:pt>
    <dgm:pt modelId="{3640B940-6901-481F-ADF7-6B77DEEED764}" type="sibTrans" cxnId="{3C41F2E0-4620-40B4-9857-68872B278EFB}">
      <dgm:prSet/>
      <dgm:spPr/>
      <dgm:t>
        <a:bodyPr rtlCol="0"/>
        <a:lstStyle/>
        <a:p>
          <a:pPr rtl="0"/>
          <a:endParaRPr lang="en-US"/>
        </a:p>
      </dgm:t>
    </dgm:pt>
    <dgm:pt modelId="{62831651-7C26-466C-BAA4-31EA8D14E47A}">
      <dgm:prSet phldrT="[Text]"/>
      <dgm:spPr/>
      <dgm:t>
        <a:bodyPr rtlCol="0"/>
        <a:lstStyle/>
        <a:p>
          <a:pPr rtl="0"/>
          <a:r>
            <a:rPr lang="fr-FR" noProof="0" dirty="0"/>
            <a:t>Description de la tâche</a:t>
          </a:r>
        </a:p>
      </dgm:t>
    </dgm:pt>
    <dgm:pt modelId="{0F3EB6E4-07A5-4199-9C2F-8B91F53579FE}" type="parTrans" cxnId="{59DDA576-1BA9-49E8-9D1D-361FF667A19A}">
      <dgm:prSet/>
      <dgm:spPr/>
      <dgm:t>
        <a:bodyPr rtlCol="0"/>
        <a:lstStyle/>
        <a:p>
          <a:pPr rtl="0"/>
          <a:endParaRPr lang="en-US"/>
        </a:p>
      </dgm:t>
    </dgm:pt>
    <dgm:pt modelId="{0D19FA60-5F9C-420B-AD2F-A0656A7F0783}" type="sibTrans" cxnId="{59DDA576-1BA9-49E8-9D1D-361FF667A19A}">
      <dgm:prSet/>
      <dgm:spPr/>
      <dgm:t>
        <a:bodyPr rtlCol="0"/>
        <a:lstStyle/>
        <a:p>
          <a:pPr rtl="0"/>
          <a:endParaRPr lang="en-US"/>
        </a:p>
      </dgm:t>
    </dgm:pt>
    <dgm:pt modelId="{44B2544A-D122-4B95-A36C-B03D9E272B48}">
      <dgm:prSet phldrT="[Text]"/>
      <dgm:spPr/>
      <dgm:t>
        <a:bodyPr rtlCol="0"/>
        <a:lstStyle/>
        <a:p>
          <a:pPr rtl="0"/>
          <a:r>
            <a:rPr lang="fr-FR" noProof="0" dirty="0"/>
            <a:t>Description de la tâche</a:t>
          </a:r>
        </a:p>
      </dgm:t>
    </dgm:pt>
    <dgm:pt modelId="{9EE40E78-C1B8-4A87-A668-53AD816CED24}" type="parTrans" cxnId="{F89EA6DF-D106-435E-9337-D23286A767A6}">
      <dgm:prSet/>
      <dgm:spPr/>
      <dgm:t>
        <a:bodyPr rtlCol="0"/>
        <a:lstStyle/>
        <a:p>
          <a:pPr rtl="0"/>
          <a:endParaRPr lang="en-US"/>
        </a:p>
      </dgm:t>
    </dgm:pt>
    <dgm:pt modelId="{F32DECE0-DC7F-4DCF-A10D-96A117A49197}" type="sibTrans" cxnId="{F89EA6DF-D106-435E-9337-D23286A767A6}">
      <dgm:prSet/>
      <dgm:spPr/>
      <dgm:t>
        <a:bodyPr rtlCol="0"/>
        <a:lstStyle/>
        <a:p>
          <a:pPr rtl="0"/>
          <a:endParaRPr lang="en-US"/>
        </a:p>
      </dgm:t>
    </dgm:pt>
    <dgm:pt modelId="{6D0E5D9F-7263-4526-A227-51301233F549}">
      <dgm:prSet phldrT="[Text]"/>
      <dgm:spPr/>
      <dgm:t>
        <a:bodyPr rtlCol="0"/>
        <a:lstStyle/>
        <a:p>
          <a:pPr rtl="0"/>
          <a:r>
            <a:rPr lang="fr-FR" noProof="0" dirty="0"/>
            <a:t>Titre de l’étape 3</a:t>
          </a: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3256203-D9D1-492A-B801-68C1A32486F0}">
      <dgm:prSet phldrT="[Text]"/>
      <dgm:spPr/>
      <dgm:t>
        <a:bodyPr rtlCol="0"/>
        <a:lstStyle/>
        <a:p>
          <a:pPr rtl="0"/>
          <a:r>
            <a:rPr lang="fr-FR" noProof="0" dirty="0"/>
            <a:t>Description de la tâche</a:t>
          </a:r>
        </a:p>
      </dgm:t>
    </dgm:pt>
    <dgm:pt modelId="{E9A20291-2E30-4C14-BB7D-DC095A20ECB6}" type="parTrans" cxnId="{1B8E71B0-2D3A-4AB0-8843-CFDACEDC3198}">
      <dgm:prSet/>
      <dgm:spPr/>
      <dgm:t>
        <a:bodyPr rtlCol="0"/>
        <a:lstStyle/>
        <a:p>
          <a:pPr rtl="0"/>
          <a:endParaRPr lang="en-US"/>
        </a:p>
      </dgm:t>
    </dgm:pt>
    <dgm:pt modelId="{6C9440D0-8847-40C0-98BC-2B5EA5745C3A}" type="sibTrans" cxnId="{1B8E71B0-2D3A-4AB0-8843-CFDACEDC3198}">
      <dgm:prSet/>
      <dgm:spPr/>
      <dgm:t>
        <a:bodyPr rtlCol="0"/>
        <a:lstStyle/>
        <a:p>
          <a:pPr rtl="0"/>
          <a:endParaRPr lang="en-US"/>
        </a:p>
      </dgm:t>
    </dgm:pt>
    <dgm:pt modelId="{357008B7-F3FD-489F-A410-81C9A9EFE4DA}">
      <dgm:prSet phldrT="[Text]"/>
      <dgm:spPr/>
      <dgm:t>
        <a:bodyPr rtlCol="0"/>
        <a:lstStyle/>
        <a:p>
          <a:pPr rtl="0"/>
          <a:r>
            <a:rPr lang="fr-FR" noProof="0" dirty="0"/>
            <a:t>Description de la tâche</a:t>
          </a:r>
        </a:p>
      </dgm:t>
    </dgm:pt>
    <dgm:pt modelId="{ED5EFE54-4C6D-4A88-939B-CE66C6668425}" type="parTrans" cxnId="{8910F93B-7180-4A52-9856-879D102D33F8}">
      <dgm:prSet/>
      <dgm:spPr/>
      <dgm:t>
        <a:bodyPr rtlCol="0"/>
        <a:lstStyle/>
        <a:p>
          <a:pPr rtl="0"/>
          <a:endParaRPr lang="en-US"/>
        </a:p>
      </dgm:t>
    </dgm:pt>
    <dgm:pt modelId="{87BC108C-4915-4A4B-8565-E4BD28BA3C35}" type="sibTrans" cxnId="{8910F93B-7180-4A52-9856-879D102D33F8}">
      <dgm:prSet/>
      <dgm:spPr/>
      <dgm:t>
        <a:bodyPr rtlCol="0"/>
        <a:lstStyle/>
        <a:p>
          <a:pPr rtl="0"/>
          <a:endParaRPr lang="en-US"/>
        </a:p>
      </dgm:t>
    </dgm:pt>
    <dgm:pt modelId="{E5E95E82-EF79-43CA-AA86-43B0E1CBCD3F}">
      <dgm:prSet phldrT="[Text]"/>
      <dgm:spPr/>
      <dgm:t>
        <a:bodyPr rtlCol="0"/>
        <a:lstStyle/>
        <a:p>
          <a:pPr rtl="0"/>
          <a:r>
            <a:rPr lang="fr-FR" noProof="0" dirty="0"/>
            <a:t>Titre de l’étape 4</a:t>
          </a:r>
        </a:p>
      </dgm:t>
    </dgm:pt>
    <dgm:pt modelId="{FD76A3AE-1B6C-45A0-8E84-63160283749F}" type="parTrans" cxnId="{A76240AD-13F6-40C0-BD9B-102D5EC0AE51}">
      <dgm:prSet/>
      <dgm:spPr/>
      <dgm:t>
        <a:bodyPr rtlCol="0"/>
        <a:lstStyle/>
        <a:p>
          <a:pPr rtl="0"/>
          <a:endParaRPr lang="en-US"/>
        </a:p>
      </dgm:t>
    </dgm:pt>
    <dgm:pt modelId="{BF76010C-5523-4E13-B3E7-886DCE6AEBD4}" type="sibTrans" cxnId="{A76240AD-13F6-40C0-BD9B-102D5EC0AE51}">
      <dgm:prSet/>
      <dgm:spPr/>
      <dgm:t>
        <a:bodyPr rtlCol="0"/>
        <a:lstStyle/>
        <a:p>
          <a:pPr rtl="0"/>
          <a:endParaRPr lang="en-US"/>
        </a:p>
      </dgm:t>
    </dgm:pt>
    <dgm:pt modelId="{A81358E0-3DE7-41AD-A28C-ABB22548B1F6}">
      <dgm:prSet phldrT="[Text]"/>
      <dgm:spPr/>
      <dgm:t>
        <a:bodyPr rtlCol="0"/>
        <a:lstStyle/>
        <a:p>
          <a:pPr rtl="0"/>
          <a:r>
            <a:rPr lang="fr-FR" noProof="0" dirty="0"/>
            <a:t>Description de la tâche</a:t>
          </a:r>
        </a:p>
      </dgm:t>
    </dgm:pt>
    <dgm:pt modelId="{262E0B94-6EA9-4797-B705-959D7B185F91}" type="parTrans" cxnId="{FB8541C0-3895-4553-A4C7-34B81A3C4A0B}">
      <dgm:prSet/>
      <dgm:spPr/>
      <dgm:t>
        <a:bodyPr rtlCol="0"/>
        <a:lstStyle/>
        <a:p>
          <a:pPr rtl="0"/>
          <a:endParaRPr lang="en-US"/>
        </a:p>
      </dgm:t>
    </dgm:pt>
    <dgm:pt modelId="{77756FBB-BF6C-4D78-803E-BCC851F1DA03}" type="sibTrans" cxnId="{FB8541C0-3895-4553-A4C7-34B81A3C4A0B}">
      <dgm:prSet/>
      <dgm:spPr/>
      <dgm:t>
        <a:bodyPr rtlCol="0"/>
        <a:lstStyle/>
        <a:p>
          <a:pPr rtl="0"/>
          <a:endParaRPr lang="en-US"/>
        </a:p>
      </dgm:t>
    </dgm:pt>
    <dgm:pt modelId="{37A7C994-CC74-44DD-8777-ED6736B35821}">
      <dgm:prSet phldrT="[Text]"/>
      <dgm:spPr/>
      <dgm:t>
        <a:bodyPr rtlCol="0"/>
        <a:lstStyle/>
        <a:p>
          <a:pPr rtl="0"/>
          <a:r>
            <a:rPr lang="fr-FR" noProof="0" dirty="0"/>
            <a:t>Description de la tâche</a:t>
          </a:r>
        </a:p>
      </dgm:t>
    </dgm:pt>
    <dgm:pt modelId="{03F017E7-7E3C-4E2C-9CEF-B07099F38801}" type="parTrans" cxnId="{1C5CE732-A00F-4C06-A1A8-B209BC6B496D}">
      <dgm:prSet/>
      <dgm:spPr/>
      <dgm:t>
        <a:bodyPr rtlCol="0"/>
        <a:lstStyle/>
        <a:p>
          <a:pPr rtl="0"/>
          <a:endParaRPr lang="en-US"/>
        </a:p>
      </dgm:t>
    </dgm:pt>
    <dgm:pt modelId="{118572A4-3B5E-487E-8015-6A319369077F}" type="sibTrans" cxnId="{1C5CE732-A00F-4C06-A1A8-B209BC6B496D}">
      <dgm:prSet/>
      <dgm:spPr/>
      <dgm:t>
        <a:bodyPr rtlCol="0"/>
        <a:lstStyle/>
        <a:p>
          <a:pPr rtl="0"/>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AB981D0D-0AD5-4DD6-BA19-D4E75ECF1C7D}" type="presOf" srcId="{A97FC57D-50D6-4D43-99C3-06D09820F122}" destId="{98302F07-D6A9-46A5-9807-EBF6C9F5B2DD}" srcOrd="0" destOrd="4" presId="urn:microsoft.com/office/officeart/2005/8/layout/hList6"/>
    <dgm:cxn modelId="{5351B217-259B-4E6A-85F5-2E408BEB0764}" type="presOf" srcId="{082E8A29-955A-4C7C-A174-3E9DCD4DC89B}" destId="{98302F07-D6A9-46A5-9807-EBF6C9F5B2DD}" srcOrd="0" destOrd="0" presId="urn:microsoft.com/office/officeart/2005/8/layout/hList6"/>
    <dgm:cxn modelId="{729DA21F-0A99-4CC3-ACFF-2A00EDCAA358}" type="presOf" srcId="{37A7C994-CC74-44DD-8777-ED6736B35821}" destId="{86146B22-5360-4D1B-AC91-3378F10134EE}" srcOrd="0" destOrd="2" presId="urn:microsoft.com/office/officeart/2005/8/layout/hList6"/>
    <dgm:cxn modelId="{77BD0D2D-7C4E-49B3-9A72-0FD33F32D294}" type="presOf" srcId="{6D0E5D9F-7263-4526-A227-51301233F549}" destId="{25A33852-3C4B-4406-8856-3A4D6201948C}" srcOrd="0" destOrd="0" presId="urn:microsoft.com/office/officeart/2005/8/layout/hList6"/>
    <dgm:cxn modelId="{3AE2742D-7673-4553-BCDD-292AE3B4BC50}" type="presOf" srcId="{97AFB725-9839-43BA-B026-0DD6AA03AD9C}" destId="{98302F07-D6A9-46A5-9807-EBF6C9F5B2DD}" srcOrd="0" destOrd="2" presId="urn:microsoft.com/office/officeart/2005/8/layout/hList6"/>
    <dgm:cxn modelId="{1C5CE732-A00F-4C06-A1A8-B209BC6B496D}" srcId="{E5E95E82-EF79-43CA-AA86-43B0E1CBCD3F}" destId="{37A7C994-CC74-44DD-8777-ED6736B35821}" srcOrd="1" destOrd="0" parTransId="{03F017E7-7E3C-4E2C-9CEF-B07099F38801}" sibTransId="{118572A4-3B5E-487E-8015-6A319369077F}"/>
    <dgm:cxn modelId="{8910F93B-7180-4A52-9856-879D102D33F8}" srcId="{6D0E5D9F-7263-4526-A227-51301233F549}" destId="{357008B7-F3FD-489F-A410-81C9A9EFE4DA}" srcOrd="1" destOrd="0" parTransId="{ED5EFE54-4C6D-4A88-939B-CE66C6668425}" sibTransId="{87BC108C-4915-4A4B-8565-E4BD28BA3C35}"/>
    <dgm:cxn modelId="{DC53BA63-76BA-413A-ACCE-B7609C3FDC8E}" type="presOf" srcId="{A81358E0-3DE7-41AD-A28C-ABB22548B1F6}" destId="{86146B22-5360-4D1B-AC91-3378F10134EE}" srcOrd="0" destOrd="1"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D286A548-6BB0-4DED-9FB5-D87042DDBE0A}" srcId="{082E8A29-955A-4C7C-A174-3E9DCD4DC89B}" destId="{A97FC57D-50D6-4D43-99C3-06D09820F122}" srcOrd="3" destOrd="0" parTransId="{5DD877C7-E4D9-4A68-A305-5A7689D3DBE7}" sibTransId="{C17BCABE-BEF2-4CC4-B037-B6B4866665CD}"/>
    <dgm:cxn modelId="{508A9F6A-C4F1-4147-A5F6-B89293B446E8}" srcId="{082E8A29-955A-4C7C-A174-3E9DCD4DC89B}" destId="{B86124A4-14C7-49C7-A342-9B2C2B94980B}" srcOrd="2" destOrd="0" parTransId="{B2F6F8FA-C3EE-485C-BFEC-A81570DC47D8}" sibTransId="{1114C752-8188-4E63-BFFC-E4081ACE9882}"/>
    <dgm:cxn modelId="{F4F3BD4C-7DE7-449F-8ECF-B43B2B86F2EB}" type="presOf" srcId="{CBCC21F5-552F-4D39-812E-6FCD4A366F58}" destId="{DAD9059A-916A-4916-A2A8-B42491568DD3}" srcOrd="0" destOrd="1" presId="urn:microsoft.com/office/officeart/2005/8/layout/hList6"/>
    <dgm:cxn modelId="{59DDA576-1BA9-49E8-9D1D-361FF667A19A}" srcId="{B6E26FFC-9977-4BBC-BEC7-3D6B63754E52}" destId="{62831651-7C26-466C-BAA4-31EA8D14E47A}" srcOrd="1" destOrd="0" parTransId="{0F3EB6E4-07A5-4199-9C2F-8B91F53579FE}" sibTransId="{0D19FA60-5F9C-420B-AD2F-A0656A7F0783}"/>
    <dgm:cxn modelId="{2986897A-7787-444F-B6C8-41F3823EF3C1}" srcId="{CF9055CF-8DEB-4A02-949A-DE72B6AC5D37}" destId="{082E8A29-955A-4C7C-A174-3E9DCD4DC89B}" srcOrd="0" destOrd="0" parTransId="{BA7938E6-8DFA-40B7-B4C4-EACC6D85FC31}" sibTransId="{C2176686-D23E-48EB-9D1B-1A1B46236638}"/>
    <dgm:cxn modelId="{9CB4B27D-95A7-458D-A9CA-7754788DD095}" type="presOf" srcId="{62831651-7C26-466C-BAA4-31EA8D14E47A}" destId="{DAD9059A-916A-4916-A2A8-B42491568DD3}" srcOrd="0" destOrd="2" presId="urn:microsoft.com/office/officeart/2005/8/layout/hList6"/>
    <dgm:cxn modelId="{67A03D8F-F327-4A9F-ABBC-1EB67EFD1ECB}" srcId="{082E8A29-955A-4C7C-A174-3E9DCD4DC89B}" destId="{23A0DE4A-FE92-496E-B335-3433CEFB74E9}" srcOrd="0" destOrd="0" parTransId="{68935D38-FEDC-4CD3-8002-43CB3944BEAF}" sibTransId="{55DF926D-029A-4E18-95C4-77A5A37CAE40}"/>
    <dgm:cxn modelId="{97004F90-D1DB-4A84-A8AE-504DE1F07341}" srcId="{082E8A29-955A-4C7C-A174-3E9DCD4DC89B}" destId="{97AFB725-9839-43BA-B026-0DD6AA03AD9C}" srcOrd="1" destOrd="0" parTransId="{CC01022B-5039-457F-931E-79459E3C1DC4}" sibTransId="{D5C26250-A06D-4B41-BC14-92648809C21F}"/>
    <dgm:cxn modelId="{A76240AD-13F6-40C0-BD9B-102D5EC0AE51}" srcId="{CF9055CF-8DEB-4A02-949A-DE72B6AC5D37}" destId="{E5E95E82-EF79-43CA-AA86-43B0E1CBCD3F}" srcOrd="3" destOrd="0" parTransId="{FD76A3AE-1B6C-45A0-8E84-63160283749F}" sibTransId="{BF76010C-5523-4E13-B3E7-886DCE6AEBD4}"/>
    <dgm:cxn modelId="{1B8E71B0-2D3A-4AB0-8843-CFDACEDC3198}" srcId="{6D0E5D9F-7263-4526-A227-51301233F549}" destId="{F3256203-D9D1-492A-B801-68C1A32486F0}" srcOrd="0" destOrd="0" parTransId="{E9A20291-2E30-4C14-BB7D-DC095A20ECB6}" sibTransId="{6C9440D0-8847-40C0-98BC-2B5EA5745C3A}"/>
    <dgm:cxn modelId="{FB8541C0-3895-4553-A4C7-34B81A3C4A0B}" srcId="{E5E95E82-EF79-43CA-AA86-43B0E1CBCD3F}" destId="{A81358E0-3DE7-41AD-A28C-ABB22548B1F6}" srcOrd="0" destOrd="0" parTransId="{262E0B94-6EA9-4797-B705-959D7B185F91}" sibTransId="{77756FBB-BF6C-4D78-803E-BCC851F1DA03}"/>
    <dgm:cxn modelId="{C06DA1C3-D38F-43B1-B24E-E80592CC29EC}" type="presOf" srcId="{23A0DE4A-FE92-496E-B335-3433CEFB74E9}" destId="{98302F07-D6A9-46A5-9807-EBF6C9F5B2DD}" srcOrd="0" destOrd="1"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ECB535CD-5106-41E2-A5E6-D382C3792033}" type="presOf" srcId="{357008B7-F3FD-489F-A410-81C9A9EFE4DA}" destId="{25A33852-3C4B-4406-8856-3A4D6201948C}" srcOrd="0" destOrd="2" presId="urn:microsoft.com/office/officeart/2005/8/layout/hList6"/>
    <dgm:cxn modelId="{2FA258D4-5B38-426D-B0D7-CD8F217A1137}" type="presOf" srcId="{E5E95E82-EF79-43CA-AA86-43B0E1CBCD3F}" destId="{86146B22-5360-4D1B-AC91-3378F10134EE}" srcOrd="0" destOrd="0" presId="urn:microsoft.com/office/officeart/2005/8/layout/hList6"/>
    <dgm:cxn modelId="{1B9593D8-0118-451B-8B48-CC6C91B73C1B}" type="presOf" srcId="{B86124A4-14C7-49C7-A342-9B2C2B94980B}" destId="{98302F07-D6A9-46A5-9807-EBF6C9F5B2DD}" srcOrd="0" destOrd="3" presId="urn:microsoft.com/office/officeart/2005/8/layout/hList6"/>
    <dgm:cxn modelId="{3B50A2DD-8777-42C9-93E1-40A37E404C87}" type="presOf" srcId="{44B2544A-D122-4B95-A36C-B03D9E272B48}" destId="{DAD9059A-916A-4916-A2A8-B42491568DD3}" srcOrd="0" destOrd="3" presId="urn:microsoft.com/office/officeart/2005/8/layout/hList6"/>
    <dgm:cxn modelId="{F89EA6DF-D106-435E-9337-D23286A767A6}" srcId="{B6E26FFC-9977-4BBC-BEC7-3D6B63754E52}" destId="{44B2544A-D122-4B95-A36C-B03D9E272B48}" srcOrd="2" destOrd="0" parTransId="{9EE40E78-C1B8-4A87-A668-53AD816CED24}" sibTransId="{F32DECE0-DC7F-4DCF-A10D-96A117A49197}"/>
    <dgm:cxn modelId="{3C41F2E0-4620-40B4-9857-68872B278EFB}" srcId="{B6E26FFC-9977-4BBC-BEC7-3D6B63754E52}" destId="{CBCC21F5-552F-4D39-812E-6FCD4A366F58}" srcOrd="0" destOrd="0" parTransId="{4A973A1C-85F1-4969-A536-D29940229E2C}" sibTransId="{3640B940-6901-481F-ADF7-6B77DEEED764}"/>
    <dgm:cxn modelId="{24179AE2-AA7E-4702-A358-E95F80152CCA}" type="presOf" srcId="{CF9055CF-8DEB-4A02-949A-DE72B6AC5D37}" destId="{6F1872F4-A030-4D64-A17C-72EA1ABBD62E}" srcOrd="0" destOrd="0" presId="urn:microsoft.com/office/officeart/2005/8/layout/hList6"/>
    <dgm:cxn modelId="{CC1A92EB-2672-4443-858D-BCA16F76F740}" type="presOf" srcId="{F3256203-D9D1-492A-B801-68C1A32486F0}" destId="{25A33852-3C4B-4406-8856-3A4D6201948C}" srcOrd="0" destOrd="1"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51716"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2953" bIns="0" numCol="1" spcCol="1270" rtlCol="0" anchor="t" anchorCtr="0">
          <a:noAutofit/>
        </a:bodyPr>
        <a:lstStyle/>
        <a:p>
          <a:pPr marL="0" lvl="0" indent="0" algn="l" defTabSz="933450" rtl="0">
            <a:lnSpc>
              <a:spcPct val="90000"/>
            </a:lnSpc>
            <a:spcBef>
              <a:spcPct val="0"/>
            </a:spcBef>
            <a:spcAft>
              <a:spcPct val="35000"/>
            </a:spcAft>
            <a:buNone/>
          </a:pPr>
          <a:r>
            <a:rPr lang="fr-FR" sz="2100" kern="1200" noProof="0" dirty="0"/>
            <a:t>Titre de l’étape 1</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dsp:txBody>
      <dsp:txXfrm rot="5400000">
        <a:off x="2322" y="797242"/>
        <a:ext cx="2278137" cy="2391727"/>
      </dsp:txXfrm>
    </dsp:sp>
    <dsp:sp modelId="{DAD9059A-916A-4916-A2A8-B42491568DD3}">
      <dsp:nvSpPr>
        <dsp:cNvPr id="0" name=""/>
        <dsp:cNvSpPr/>
      </dsp:nvSpPr>
      <dsp:spPr>
        <a:xfrm rot="16200000">
          <a:off x="1597281"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2953" bIns="0" numCol="1" spcCol="1270" rtlCol="0" anchor="t" anchorCtr="0">
          <a:noAutofit/>
        </a:bodyPr>
        <a:lstStyle/>
        <a:p>
          <a:pPr marL="0" lvl="0" indent="0" algn="l" defTabSz="933450" rtl="0">
            <a:lnSpc>
              <a:spcPct val="90000"/>
            </a:lnSpc>
            <a:spcBef>
              <a:spcPct val="0"/>
            </a:spcBef>
            <a:spcAft>
              <a:spcPct val="35000"/>
            </a:spcAft>
            <a:buNone/>
          </a:pPr>
          <a:r>
            <a:rPr lang="fr-FR" sz="2100" kern="1200" noProof="0" dirty="0"/>
            <a:t>Titre de l’étape 2</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dsp:txBody>
      <dsp:txXfrm rot="5400000">
        <a:off x="2451319" y="797242"/>
        <a:ext cx="2278137" cy="2391727"/>
      </dsp:txXfrm>
    </dsp:sp>
    <dsp:sp modelId="{25A33852-3C4B-4406-8856-3A4D6201948C}">
      <dsp:nvSpPr>
        <dsp:cNvPr id="0" name=""/>
        <dsp:cNvSpPr/>
      </dsp:nvSpPr>
      <dsp:spPr>
        <a:xfrm rot="16200000">
          <a:off x="4046280"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2953" bIns="0" numCol="1" spcCol="1270" rtlCol="0" anchor="t" anchorCtr="0">
          <a:noAutofit/>
        </a:bodyPr>
        <a:lstStyle/>
        <a:p>
          <a:pPr marL="0" lvl="0" indent="0" algn="l" defTabSz="933450" rtl="0">
            <a:lnSpc>
              <a:spcPct val="90000"/>
            </a:lnSpc>
            <a:spcBef>
              <a:spcPct val="0"/>
            </a:spcBef>
            <a:spcAft>
              <a:spcPct val="35000"/>
            </a:spcAft>
            <a:buNone/>
          </a:pPr>
          <a:r>
            <a:rPr lang="fr-FR" sz="2100" kern="1200" noProof="0" dirty="0"/>
            <a:t>Titre de l’étape 3</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dsp:txBody>
      <dsp:txXfrm rot="5400000">
        <a:off x="4900318" y="797242"/>
        <a:ext cx="2278137" cy="2391727"/>
      </dsp:txXfrm>
    </dsp:sp>
    <dsp:sp modelId="{86146B22-5360-4D1B-AC91-3378F10134EE}">
      <dsp:nvSpPr>
        <dsp:cNvPr id="0" name=""/>
        <dsp:cNvSpPr/>
      </dsp:nvSpPr>
      <dsp:spPr>
        <a:xfrm rot="16200000">
          <a:off x="6495278"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2953" bIns="0" numCol="1" spcCol="1270" rtlCol="0" anchor="t" anchorCtr="0">
          <a:noAutofit/>
        </a:bodyPr>
        <a:lstStyle/>
        <a:p>
          <a:pPr marL="0" lvl="0" indent="0" algn="l" defTabSz="933450" rtl="0">
            <a:lnSpc>
              <a:spcPct val="90000"/>
            </a:lnSpc>
            <a:spcBef>
              <a:spcPct val="0"/>
            </a:spcBef>
            <a:spcAft>
              <a:spcPct val="35000"/>
            </a:spcAft>
            <a:buNone/>
          </a:pPr>
          <a:r>
            <a:rPr lang="fr-FR" sz="2100" kern="1200" noProof="0" dirty="0"/>
            <a:t>Titre de l’étape 4</a:t>
          </a:r>
        </a:p>
        <a:p>
          <a:pPr marL="171450" lvl="1" indent="-171450" algn="l" defTabSz="711200" rtl="0">
            <a:lnSpc>
              <a:spcPct val="90000"/>
            </a:lnSpc>
            <a:spcBef>
              <a:spcPct val="0"/>
            </a:spcBef>
            <a:spcAft>
              <a:spcPct val="15000"/>
            </a:spcAft>
            <a:buChar char="•"/>
          </a:pPr>
          <a:r>
            <a:rPr lang="fr-FR" sz="1600" kern="1200" noProof="0" dirty="0"/>
            <a:t>Description de la tâche</a:t>
          </a:r>
        </a:p>
        <a:p>
          <a:pPr marL="171450" lvl="1" indent="-171450" algn="l" defTabSz="711200" rtl="0">
            <a:lnSpc>
              <a:spcPct val="90000"/>
            </a:lnSpc>
            <a:spcBef>
              <a:spcPct val="0"/>
            </a:spcBef>
            <a:spcAft>
              <a:spcPct val="15000"/>
            </a:spcAft>
            <a:buChar char="•"/>
          </a:pPr>
          <a:r>
            <a:rPr lang="fr-FR" sz="1600" kern="1200" noProof="0" dirty="0"/>
            <a:t>Description de la tâche</a:t>
          </a:r>
        </a:p>
      </dsp:txBody>
      <dsp:txXfrm rot="5400000">
        <a:off x="7349316" y="797242"/>
        <a:ext cx="2278137"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C801BB-FD05-48A6-96CC-BEDE470E66A8}" type="datetime1">
              <a:rPr lang="fr-FR" smtClean="0"/>
              <a:t>14/12/2025</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fr-FR" smtClean="0"/>
              <a:t>‹N°›</a:t>
            </a:fld>
            <a:endParaRPr lang="fr-F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101F89-C3C8-411F-AC4E-FE0C6D481D1D}" type="datetime1">
              <a:rPr lang="fr-FR" noProof="0" smtClean="0"/>
              <a:t>14/12/2025</a:t>
            </a:fld>
            <a:endParaRPr lang="fr-FR" noProof="0"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fr-FR" noProof="0" smtClean="0"/>
              <a:t>‹N°›</a:t>
            </a:fld>
            <a:endParaRPr lang="fr-FR"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a:t>
            </a:fld>
            <a:endParaRPr lang="fr-FR" dirty="0"/>
          </a:p>
        </p:txBody>
      </p:sp>
    </p:spTree>
    <p:extLst>
      <p:ext uri="{BB962C8B-B14F-4D97-AF65-F5344CB8AC3E}">
        <p14:creationId xmlns:p14="http://schemas.microsoft.com/office/powerpoint/2010/main" val="169760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2</a:t>
            </a:fld>
            <a:endParaRPr lang="fr-FR" dirty="0"/>
          </a:p>
        </p:txBody>
      </p:sp>
    </p:spTree>
    <p:extLst>
      <p:ext uri="{BB962C8B-B14F-4D97-AF65-F5344CB8AC3E}">
        <p14:creationId xmlns:p14="http://schemas.microsoft.com/office/powerpoint/2010/main" val="143641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3</a:t>
            </a:fld>
            <a:endParaRPr lang="fr-FR" dirty="0"/>
          </a:p>
        </p:txBody>
      </p:sp>
    </p:spTree>
    <p:extLst>
      <p:ext uri="{BB962C8B-B14F-4D97-AF65-F5344CB8AC3E}">
        <p14:creationId xmlns:p14="http://schemas.microsoft.com/office/powerpoint/2010/main" val="220421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48</a:t>
            </a:fld>
            <a:endParaRPr lang="fr-FR" dirty="0"/>
          </a:p>
        </p:txBody>
      </p:sp>
    </p:spTree>
    <p:extLst>
      <p:ext uri="{BB962C8B-B14F-4D97-AF65-F5344CB8AC3E}">
        <p14:creationId xmlns:p14="http://schemas.microsoft.com/office/powerpoint/2010/main" val="247499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fr-FR"/>
              <a:t>Modifiez le style du titre</a:t>
            </a:r>
            <a:endParaRPr lang="fr-FR" dirty="0"/>
          </a:p>
        </p:txBody>
      </p:sp>
      <p:sp>
        <p:nvSpPr>
          <p:cNvPr id="3" name="Sous-titre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11" name="Espace réservé de la date 3"/>
          <p:cNvSpPr>
            <a:spLocks noGrp="1"/>
          </p:cNvSpPr>
          <p:nvPr>
            <p:ph type="dt" sz="half" idx="10"/>
          </p:nvPr>
        </p:nvSpPr>
        <p:spPr/>
        <p:txBody>
          <a:bodyPr rtlCol="0"/>
          <a:lstStyle>
            <a:lvl1pPr>
              <a:defRPr>
                <a:solidFill>
                  <a:schemeClr val="bg2"/>
                </a:solidFill>
              </a:defRPr>
            </a:lvl1pPr>
          </a:lstStyle>
          <a:p>
            <a:pPr rtl="0"/>
            <a:fld id="{E58B253A-C60C-446F-BF32-D25BC5270AF5}" type="datetime1">
              <a:rPr lang="fr-FR" smtClean="0"/>
              <a:t>14/12/2025</a:t>
            </a:fld>
            <a:endParaRPr lang="fr-FR" dirty="0"/>
          </a:p>
        </p:txBody>
      </p:sp>
      <p:sp>
        <p:nvSpPr>
          <p:cNvPr id="12"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13"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p>
            <a:pPr rtl="0"/>
            <a:fld id="{8997267F-9C36-44DE-83AC-52D06FCBA136}" type="datetime1">
              <a:rPr lang="fr-FR" smtClean="0"/>
              <a:t>14/12/2025</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itre vertical 1"/>
          <p:cNvSpPr>
            <a:spLocks noGrp="1"/>
          </p:cNvSpPr>
          <p:nvPr>
            <p:ph type="title" orient="vert"/>
          </p:nvPr>
        </p:nvSpPr>
        <p:spPr>
          <a:xfrm>
            <a:off x="10266348" y="462249"/>
            <a:ext cx="1370886" cy="5714714"/>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378199" y="462249"/>
            <a:ext cx="9693088" cy="5714714"/>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a:xfrm>
            <a:off x="378199" y="6356350"/>
            <a:ext cx="1971947" cy="365125"/>
          </a:xfrm>
        </p:spPr>
        <p:txBody>
          <a:bodyPr rtlCol="0"/>
          <a:lstStyle>
            <a:lvl1pPr>
              <a:defRPr/>
            </a:lvl1pPr>
          </a:lstStyle>
          <a:p>
            <a:fld id="{A58689FB-1A87-46B3-BF3F-F50E4336314B}" type="datetime1">
              <a:rPr lang="fr-FR" smtClean="0"/>
              <a:pPr/>
              <a:t>14/12/2025</a:t>
            </a:fld>
            <a:endParaRPr lang="fr-FR" dirty="0"/>
          </a:p>
        </p:txBody>
      </p:sp>
      <p:sp>
        <p:nvSpPr>
          <p:cNvPr id="5" name="Espace réservé du pied de page 4"/>
          <p:cNvSpPr>
            <a:spLocks noGrp="1"/>
          </p:cNvSpPr>
          <p:nvPr>
            <p:ph type="ftr" sz="quarter" idx="11"/>
          </p:nvPr>
        </p:nvSpPr>
        <p:spPr>
          <a:xfrm>
            <a:off x="2382374" y="6356350"/>
            <a:ext cx="5687786" cy="365125"/>
          </a:xfrm>
        </p:spPr>
        <p:txBody>
          <a:bodyPr rtlCol="0"/>
          <a:lstStyle/>
          <a:p>
            <a:pPr rtl="0"/>
            <a:endParaRPr lang="fr-FR" dirty="0"/>
          </a:p>
        </p:txBody>
      </p:sp>
      <p:sp>
        <p:nvSpPr>
          <p:cNvPr id="6" name="Espace réservé du numéro de diapositive 5"/>
          <p:cNvSpPr>
            <a:spLocks noGrp="1"/>
          </p:cNvSpPr>
          <p:nvPr>
            <p:ph type="sldNum" sz="quarter" idx="12"/>
          </p:nvPr>
        </p:nvSpPr>
        <p:spPr>
          <a:xfrm>
            <a:off x="8102389" y="6356350"/>
            <a:ext cx="1968898" cy="365125"/>
          </a:xfrm>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E450B4B9-7DDB-465A-978C-C7AE9D64BC02}" type="datetime1">
              <a:rPr lang="fr-FR" smtClean="0"/>
              <a:pPr/>
              <a:t>14/12/2025</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a:t>Cliquez pour modifier les styles du texte du masque</a:t>
            </a:r>
          </a:p>
        </p:txBody>
      </p:sp>
      <p:sp>
        <p:nvSpPr>
          <p:cNvPr id="4" name="Espace réservé de la date 3"/>
          <p:cNvSpPr>
            <a:spLocks noGrp="1"/>
          </p:cNvSpPr>
          <p:nvPr>
            <p:ph type="dt" sz="half" idx="10"/>
          </p:nvPr>
        </p:nvSpPr>
        <p:spPr/>
        <p:txBody>
          <a:bodyPr rtlCol="0"/>
          <a:lstStyle>
            <a:lvl1pPr>
              <a:defRPr>
                <a:solidFill>
                  <a:schemeClr val="bg2"/>
                </a:solidFill>
              </a:defRPr>
            </a:lvl1pPr>
          </a:lstStyle>
          <a:p>
            <a:pPr rtl="0"/>
            <a:fld id="{29AAC13B-36B6-4F85-B793-76954BA56095}" type="datetime1">
              <a:rPr lang="fr-FR" smtClean="0"/>
              <a:t>14/12/2025</a:t>
            </a:fld>
            <a:endParaRPr lang="fr-FR" dirty="0"/>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a:t>‹N°›</a:t>
            </a:fld>
            <a:endParaRPr lang="fr-F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280160" y="2194560"/>
            <a:ext cx="4489704" cy="3986784"/>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415368" y="2194560"/>
            <a:ext cx="4493424" cy="3986784"/>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fld id="{37E95E67-AEDF-4C51-A5C0-2E715EBB1C5A}" type="datetime1">
              <a:rPr lang="fr-FR" smtClean="0"/>
              <a:t>14/12/2025</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280160" y="2743194"/>
            <a:ext cx="4489704" cy="3433769"/>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419088" y="2743194"/>
            <a:ext cx="4489704" cy="3433769"/>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e la date 6"/>
          <p:cNvSpPr>
            <a:spLocks noGrp="1"/>
          </p:cNvSpPr>
          <p:nvPr>
            <p:ph type="dt" sz="half" idx="10"/>
          </p:nvPr>
        </p:nvSpPr>
        <p:spPr/>
        <p:txBody>
          <a:bodyPr rtlCol="0"/>
          <a:lstStyle>
            <a:lvl1pPr>
              <a:defRPr/>
            </a:lvl1pPr>
          </a:lstStyle>
          <a:p>
            <a:fld id="{06D7215D-F21F-45DC-9287-73F8D38530E4}" type="datetime1">
              <a:rPr lang="fr-FR" smtClean="0"/>
              <a:pPr/>
              <a:t>14/12/2025</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e la date 2"/>
          <p:cNvSpPr>
            <a:spLocks noGrp="1"/>
          </p:cNvSpPr>
          <p:nvPr>
            <p:ph type="dt" sz="half" idx="10"/>
          </p:nvPr>
        </p:nvSpPr>
        <p:spPr/>
        <p:txBody>
          <a:bodyPr rtlCol="0"/>
          <a:lstStyle/>
          <a:p>
            <a:pPr rtl="0"/>
            <a:fld id="{EA3D6300-A925-4E40-83D3-DB7425DA8D92}" type="datetime1">
              <a:rPr lang="fr-FR" smtClean="0"/>
              <a:t>14/12/2025</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7B12F62A-CC2E-49E6-88EB-571B3FF2DE8A}" type="datetime1">
              <a:rPr lang="fr-FR" smtClean="0"/>
              <a:t>14/12/2025</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a:t>Modifiez le style du titre</a:t>
            </a:r>
            <a:endParaRPr lang="fr-FR" dirty="0"/>
          </a:p>
        </p:txBody>
      </p:sp>
      <p:sp>
        <p:nvSpPr>
          <p:cNvPr id="4" name="Espace réservé du texte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3" name="Espace réservé du conten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p>
            <a:pPr rtl="0"/>
            <a:fld id="{D83389F6-3AC3-4117-8BF2-9CD446E468A0}" type="datetime1">
              <a:rPr lang="fr-FR" smtClean="0"/>
              <a:t>14/12/2025</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a:t>Modifiez le style du titre</a:t>
            </a:r>
            <a:endParaRPr lang="fr-FR" dirty="0"/>
          </a:p>
        </p:txBody>
      </p:sp>
      <p:sp>
        <p:nvSpPr>
          <p:cNvPr id="4" name="Espace réservé du texte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3" name="Espace réservé d’image 2" descr="Espace réservé vide pour ajouter une image. Cliquez sur l’espace réservé et sélectionnez l’image à ajoute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5" name="Espace réservé de la date 4"/>
          <p:cNvSpPr>
            <a:spLocks noGrp="1"/>
          </p:cNvSpPr>
          <p:nvPr>
            <p:ph type="dt" sz="half" idx="10"/>
          </p:nvPr>
        </p:nvSpPr>
        <p:spPr/>
        <p:txBody>
          <a:bodyPr rtlCol="0"/>
          <a:lstStyle/>
          <a:p>
            <a:pPr rtl="0"/>
            <a:fld id="{69DFB81F-413D-4B3C-ACB3-41869F69AF48}" type="datetime1">
              <a:rPr lang="fr-FR" smtClean="0"/>
              <a:t>14/12/2025</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Espace réservé du titre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fr-FR" dirty="0"/>
              <a:t>Modifiez le style du titre</a:t>
            </a:r>
          </a:p>
        </p:txBody>
      </p:sp>
      <p:sp>
        <p:nvSpPr>
          <p:cNvPr id="3" name="Espace réservé du texte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a:p>
            <a:pPr lvl="5" rtl="0"/>
            <a:r>
              <a:rPr lang="fr-FR" dirty="0"/>
              <a:t>Sixième</a:t>
            </a:r>
          </a:p>
          <a:p>
            <a:pPr lvl="6" rtl="0"/>
            <a:r>
              <a:rPr lang="fr-FR" dirty="0"/>
              <a:t>Septième</a:t>
            </a:r>
          </a:p>
          <a:p>
            <a:pPr lvl="7" rtl="0"/>
            <a:r>
              <a:rPr lang="fr-FR" dirty="0"/>
              <a:t>Huitième</a:t>
            </a:r>
          </a:p>
          <a:p>
            <a:pPr lvl="8" rtl="0"/>
            <a:r>
              <a:rPr lang="fr-FR" dirty="0"/>
              <a:t>Neuvième</a:t>
            </a:r>
          </a:p>
        </p:txBody>
      </p:sp>
      <p:sp>
        <p:nvSpPr>
          <p:cNvPr id="4" name="Espace réservé de la date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83A09EB0-8DC2-4DED-ACA5-A7797F41DE4D}" type="datetime1">
              <a:rPr lang="fr-FR" smtClean="0"/>
              <a:pPr/>
              <a:t>14/12/2025</a:t>
            </a:fld>
            <a:endParaRPr lang="fr-FR" dirty="0"/>
          </a:p>
        </p:txBody>
      </p:sp>
      <p:sp>
        <p:nvSpPr>
          <p:cNvPr id="5" name="Espace réservé du pied de page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fr-FR" dirty="0"/>
          </a:p>
        </p:txBody>
      </p:sp>
      <p:sp>
        <p:nvSpPr>
          <p:cNvPr id="6" name="Espace réservé du numéro de diapositive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75199" y="2160270"/>
            <a:ext cx="8500062" cy="3360420"/>
          </a:xfrm>
        </p:spPr>
        <p:txBody>
          <a:bodyPr rtlCol="0">
            <a:normAutofit fontScale="90000"/>
          </a:bodyPr>
          <a:lstStyle/>
          <a:p>
            <a:pPr algn="ctr">
              <a:lnSpc>
                <a:spcPct val="100000"/>
              </a:lnSpc>
            </a:pPr>
            <a:r>
              <a:rPr lang="fr-FR" sz="9600" dirty="0"/>
              <a:t>CONSOLIDATION </a:t>
            </a:r>
            <a:br>
              <a:rPr lang="fr-FR" sz="9600" dirty="0"/>
            </a:br>
            <a:r>
              <a:rPr lang="fr-FR" sz="9600" dirty="0"/>
              <a:t>&amp; </a:t>
            </a:r>
            <a:br>
              <a:rPr lang="fr-FR" sz="9600" dirty="0"/>
            </a:br>
            <a:r>
              <a:rPr lang="fr-FR" sz="9600" dirty="0"/>
              <a:t>TASSEMENT</a:t>
            </a:r>
          </a:p>
        </p:txBody>
      </p:sp>
      <p:sp>
        <p:nvSpPr>
          <p:cNvPr id="6" name="ZoneTexte 5">
            <a:extLst>
              <a:ext uri="{FF2B5EF4-FFF2-40B4-BE49-F238E27FC236}">
                <a16:creationId xmlns:a16="http://schemas.microsoft.com/office/drawing/2014/main" id="{93F17ADE-82C4-70F5-8554-19DC672C87D9}"/>
              </a:ext>
            </a:extLst>
          </p:cNvPr>
          <p:cNvSpPr txBox="1"/>
          <p:nvPr/>
        </p:nvSpPr>
        <p:spPr>
          <a:xfrm>
            <a:off x="2023110" y="668119"/>
            <a:ext cx="3589020" cy="646331"/>
          </a:xfrm>
          <a:prstGeom prst="rect">
            <a:avLst/>
          </a:prstGeom>
          <a:noFill/>
        </p:spPr>
        <p:txBody>
          <a:bodyPr wrap="square" rtlCol="0">
            <a:spAutoFit/>
          </a:bodyPr>
          <a:lstStyle/>
          <a:p>
            <a:r>
              <a:rPr lang="fr-FR" sz="3600" b="1" dirty="0">
                <a:solidFill>
                  <a:schemeClr val="accent1">
                    <a:lumMod val="60000"/>
                    <a:lumOff val="40000"/>
                  </a:schemeClr>
                </a:solidFill>
                <a:effectLst>
                  <a:outerShdw blurRad="38100" dist="38100" dir="2700000" algn="tl">
                    <a:srgbClr val="000000">
                      <a:alpha val="43137"/>
                    </a:srgbClr>
                  </a:outerShdw>
                </a:effectLst>
              </a:rPr>
              <a:t>Chapitre 6</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A51B9-1196-394D-4248-38F88E153C6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C76CC49-B66A-5670-0E9D-21819CB2854D}"/>
              </a:ext>
            </a:extLst>
          </p:cNvPr>
          <p:cNvSpPr>
            <a:spLocks noGrp="1"/>
          </p:cNvSpPr>
          <p:nvPr>
            <p:ph idx="1"/>
          </p:nvPr>
        </p:nvSpPr>
        <p:spPr>
          <a:xfrm>
            <a:off x="171450" y="1828456"/>
            <a:ext cx="8229600" cy="5109553"/>
          </a:xfrm>
        </p:spPr>
        <p:txBody>
          <a:bodyPr>
            <a:normAutofit/>
          </a:bodyPr>
          <a:lstStyle/>
          <a:p>
            <a:r>
              <a:rPr lang="fr-FR" sz="2800" dirty="0"/>
              <a:t>La contrainte au point « M » est le vecteur </a:t>
            </a:r>
          </a:p>
          <a:p>
            <a:r>
              <a:rPr lang="fr-FR" sz="2800" dirty="0"/>
              <a:t>, Cette contrainte se  décompose  en  une  contrainte  normale  σ  et  une  contrainte tangentielle τ d’où : </a:t>
            </a:r>
          </a:p>
          <a:p>
            <a:r>
              <a:rPr lang="fr-FR" sz="2800" dirty="0"/>
              <a:t>Avec :     vecteur  unitaire  normal  sortant  et        vecteur  unitaire tangent.   En   mécanique   des   sols,   pour   déterminer   l’état   de contraintes autour d’un point « M » dans le sol, il suffit de connaître les   composantes   des   forces   s’exerçant   sur   les   faces   d’un parallélépipède centré autour du point « M » et dont les arêtes sont parallèles aux axes Ox, Oy, Oz.</a:t>
            </a:r>
          </a:p>
        </p:txBody>
      </p:sp>
      <p:pic>
        <p:nvPicPr>
          <p:cNvPr id="5" name="Image 4">
            <a:extLst>
              <a:ext uri="{FF2B5EF4-FFF2-40B4-BE49-F238E27FC236}">
                <a16:creationId xmlns:a16="http://schemas.microsoft.com/office/drawing/2014/main" id="{A2C15124-07A7-3CE1-42DF-367FAD60C755}"/>
              </a:ext>
            </a:extLst>
          </p:cNvPr>
          <p:cNvPicPr>
            <a:picLocks noChangeAspect="1"/>
          </p:cNvPicPr>
          <p:nvPr/>
        </p:nvPicPr>
        <p:blipFill>
          <a:blip r:embed="rId2"/>
          <a:stretch>
            <a:fillRect/>
          </a:stretch>
        </p:blipFill>
        <p:spPr>
          <a:xfrm>
            <a:off x="6755372" y="1610610"/>
            <a:ext cx="1133633" cy="962159"/>
          </a:xfrm>
          <a:prstGeom prst="rect">
            <a:avLst/>
          </a:prstGeom>
        </p:spPr>
      </p:pic>
      <p:pic>
        <p:nvPicPr>
          <p:cNvPr id="7" name="Image 6">
            <a:extLst>
              <a:ext uri="{FF2B5EF4-FFF2-40B4-BE49-F238E27FC236}">
                <a16:creationId xmlns:a16="http://schemas.microsoft.com/office/drawing/2014/main" id="{24BAE383-F092-24AC-6F5B-1DC06A8839CA}"/>
              </a:ext>
            </a:extLst>
          </p:cNvPr>
          <p:cNvPicPr>
            <a:picLocks noChangeAspect="1"/>
          </p:cNvPicPr>
          <p:nvPr/>
        </p:nvPicPr>
        <p:blipFill>
          <a:blip r:embed="rId3"/>
          <a:stretch>
            <a:fillRect/>
          </a:stretch>
        </p:blipFill>
        <p:spPr>
          <a:xfrm>
            <a:off x="8024102" y="2848130"/>
            <a:ext cx="2054630" cy="684877"/>
          </a:xfrm>
          <a:prstGeom prst="rect">
            <a:avLst/>
          </a:prstGeom>
        </p:spPr>
      </p:pic>
      <p:pic>
        <p:nvPicPr>
          <p:cNvPr id="9" name="Image 8">
            <a:extLst>
              <a:ext uri="{FF2B5EF4-FFF2-40B4-BE49-F238E27FC236}">
                <a16:creationId xmlns:a16="http://schemas.microsoft.com/office/drawing/2014/main" id="{CC4C5BB3-0AD2-263A-2CB0-794FE9EAFA11}"/>
              </a:ext>
            </a:extLst>
          </p:cNvPr>
          <p:cNvPicPr>
            <a:picLocks noChangeAspect="1"/>
          </p:cNvPicPr>
          <p:nvPr/>
        </p:nvPicPr>
        <p:blipFill>
          <a:blip r:embed="rId4"/>
          <a:stretch>
            <a:fillRect/>
          </a:stretch>
        </p:blipFill>
        <p:spPr>
          <a:xfrm>
            <a:off x="8401050" y="3842417"/>
            <a:ext cx="3755517" cy="2924143"/>
          </a:xfrm>
          <a:prstGeom prst="rect">
            <a:avLst/>
          </a:prstGeom>
        </p:spPr>
      </p:pic>
    </p:spTree>
    <p:extLst>
      <p:ext uri="{BB962C8B-B14F-4D97-AF65-F5344CB8AC3E}">
        <p14:creationId xmlns:p14="http://schemas.microsoft.com/office/powerpoint/2010/main" val="412597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B19421D-A4AB-2115-6535-0832F37D4BE2}"/>
              </a:ext>
            </a:extLst>
          </p:cNvPr>
          <p:cNvSpPr txBox="1"/>
          <p:nvPr/>
        </p:nvSpPr>
        <p:spPr>
          <a:xfrm>
            <a:off x="762952" y="385495"/>
            <a:ext cx="10655618" cy="954107"/>
          </a:xfrm>
          <a:prstGeom prst="rect">
            <a:avLst/>
          </a:prstGeom>
          <a:noFill/>
        </p:spPr>
        <p:txBody>
          <a:bodyPr wrap="square">
            <a:spAutoFit/>
          </a:bodyPr>
          <a:lstStyle/>
          <a:p>
            <a:r>
              <a:rPr lang="fr-FR" sz="2800" dirty="0"/>
              <a:t>L’état de contraintes au point M est défini par une matrice symétrique appelée tenseur de contraintes :</a:t>
            </a:r>
          </a:p>
        </p:txBody>
      </p:sp>
      <p:pic>
        <p:nvPicPr>
          <p:cNvPr id="5" name="Image 4">
            <a:extLst>
              <a:ext uri="{FF2B5EF4-FFF2-40B4-BE49-F238E27FC236}">
                <a16:creationId xmlns:a16="http://schemas.microsoft.com/office/drawing/2014/main" id="{D63FBD6D-9375-A7E4-2EC9-3214EEE141D2}"/>
              </a:ext>
            </a:extLst>
          </p:cNvPr>
          <p:cNvPicPr>
            <a:picLocks noChangeAspect="1"/>
          </p:cNvPicPr>
          <p:nvPr/>
        </p:nvPicPr>
        <p:blipFill>
          <a:blip r:embed="rId2"/>
          <a:stretch>
            <a:fillRect/>
          </a:stretch>
        </p:blipFill>
        <p:spPr>
          <a:xfrm>
            <a:off x="4168141" y="1522482"/>
            <a:ext cx="8023859" cy="5253979"/>
          </a:xfrm>
          <a:prstGeom prst="rect">
            <a:avLst/>
          </a:prstGeom>
        </p:spPr>
      </p:pic>
      <p:pic>
        <p:nvPicPr>
          <p:cNvPr id="7" name="Image 6">
            <a:extLst>
              <a:ext uri="{FF2B5EF4-FFF2-40B4-BE49-F238E27FC236}">
                <a16:creationId xmlns:a16="http://schemas.microsoft.com/office/drawing/2014/main" id="{29AE87FB-717C-2095-9375-41ECF1C92B86}"/>
              </a:ext>
            </a:extLst>
          </p:cNvPr>
          <p:cNvPicPr>
            <a:picLocks noChangeAspect="1"/>
          </p:cNvPicPr>
          <p:nvPr/>
        </p:nvPicPr>
        <p:blipFill>
          <a:blip r:embed="rId3"/>
          <a:stretch>
            <a:fillRect/>
          </a:stretch>
        </p:blipFill>
        <p:spPr>
          <a:xfrm>
            <a:off x="488410" y="2586851"/>
            <a:ext cx="4757960" cy="2954197"/>
          </a:xfrm>
          <a:prstGeom prst="rect">
            <a:avLst/>
          </a:prstGeom>
        </p:spPr>
      </p:pic>
    </p:spTree>
    <p:extLst>
      <p:ext uri="{BB962C8B-B14F-4D97-AF65-F5344CB8AC3E}">
        <p14:creationId xmlns:p14="http://schemas.microsoft.com/office/powerpoint/2010/main" val="210908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0846424-9391-EBA7-7CF4-E7314F980F4D}"/>
              </a:ext>
            </a:extLst>
          </p:cNvPr>
          <p:cNvSpPr txBox="1"/>
          <p:nvPr/>
        </p:nvSpPr>
        <p:spPr>
          <a:xfrm>
            <a:off x="478155" y="507751"/>
            <a:ext cx="11235690" cy="5842497"/>
          </a:xfrm>
          <a:prstGeom prst="rect">
            <a:avLst/>
          </a:prstGeom>
          <a:noFill/>
        </p:spPr>
        <p:txBody>
          <a:bodyPr wrap="square">
            <a:spAutoFit/>
          </a:bodyPr>
          <a:lstStyle/>
          <a:p>
            <a:pPr>
              <a:lnSpc>
                <a:spcPct val="150000"/>
              </a:lnSpc>
            </a:pPr>
            <a:r>
              <a:rPr lang="fr-FR" sz="2800" dirty="0"/>
              <a:t>Parmi  les  facettes  autour  du  point  M,  il  existe  3  plans </a:t>
            </a:r>
            <a:r>
              <a:rPr lang="fr-FR" sz="2800" dirty="0" err="1"/>
              <a:t>privilègiés</a:t>
            </a:r>
            <a:r>
              <a:rPr lang="fr-FR" sz="2800" dirty="0"/>
              <a:t> pour les quels la contrainte tangentielle est nulle (τ = 0). Ces 3 plans sont appelés plans principaux.</a:t>
            </a:r>
          </a:p>
          <a:p>
            <a:pPr>
              <a:lnSpc>
                <a:spcPct val="150000"/>
              </a:lnSpc>
            </a:pPr>
            <a:r>
              <a:rPr lang="fr-FR" sz="2800" dirty="0"/>
              <a:t>Leurs  directions  normales,  directions  principales  et  les contraintes correspondantes, contraintes principales, notées :</a:t>
            </a:r>
          </a:p>
          <a:p>
            <a:pPr>
              <a:lnSpc>
                <a:spcPct val="150000"/>
              </a:lnSpc>
            </a:pPr>
            <a:r>
              <a:rPr lang="fr-FR" sz="2800" b="1" dirty="0"/>
              <a:t>σ1 </a:t>
            </a:r>
            <a:r>
              <a:rPr lang="fr-FR" sz="2800" dirty="0"/>
              <a:t>: Contrainte principale majeure.</a:t>
            </a:r>
          </a:p>
          <a:p>
            <a:pPr>
              <a:lnSpc>
                <a:spcPct val="150000"/>
              </a:lnSpc>
            </a:pPr>
            <a:r>
              <a:rPr lang="fr-FR" sz="2800" b="1" dirty="0"/>
              <a:t>σ 2</a:t>
            </a:r>
            <a:r>
              <a:rPr lang="fr-FR" sz="2800" dirty="0"/>
              <a:t>: Contrainte principale intermédiaire.</a:t>
            </a:r>
          </a:p>
          <a:p>
            <a:pPr>
              <a:lnSpc>
                <a:spcPct val="150000"/>
              </a:lnSpc>
            </a:pPr>
            <a:r>
              <a:rPr lang="fr-FR" sz="2800" b="1" dirty="0"/>
              <a:t>σ 3 </a:t>
            </a:r>
            <a:r>
              <a:rPr lang="fr-FR" sz="2800" dirty="0"/>
              <a:t>: Contrainte principale mineure.</a:t>
            </a:r>
          </a:p>
          <a:p>
            <a:pPr algn="ctr">
              <a:lnSpc>
                <a:spcPct val="150000"/>
              </a:lnSpc>
            </a:pPr>
            <a:r>
              <a:rPr lang="fr-FR" sz="2800" dirty="0"/>
              <a:t>Avec : σ1  ≥  σ2   ≥ σ3. </a:t>
            </a:r>
          </a:p>
        </p:txBody>
      </p:sp>
    </p:spTree>
    <p:extLst>
      <p:ext uri="{BB962C8B-B14F-4D97-AF65-F5344CB8AC3E}">
        <p14:creationId xmlns:p14="http://schemas.microsoft.com/office/powerpoint/2010/main" val="21414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F8F3CB4-AB91-906D-F567-8456D49F4092}"/>
              </a:ext>
            </a:extLst>
          </p:cNvPr>
          <p:cNvSpPr txBox="1"/>
          <p:nvPr/>
        </p:nvSpPr>
        <p:spPr>
          <a:xfrm>
            <a:off x="891540" y="601325"/>
            <a:ext cx="10961369" cy="1318181"/>
          </a:xfrm>
          <a:prstGeom prst="rect">
            <a:avLst/>
          </a:prstGeom>
          <a:noFill/>
        </p:spPr>
        <p:txBody>
          <a:bodyPr wrap="square">
            <a:spAutoFit/>
          </a:bodyPr>
          <a:lstStyle/>
          <a:p>
            <a:pPr>
              <a:lnSpc>
                <a:spcPct val="150000"/>
              </a:lnSpc>
            </a:pPr>
            <a:r>
              <a:rPr lang="fr-FR" sz="2800" dirty="0"/>
              <a:t>En  d’autres  termes,  en  prenant  ces  trois  directions  dites principales, comme repère, le tenseur des contraintes devient diagonal : </a:t>
            </a:r>
          </a:p>
        </p:txBody>
      </p:sp>
      <p:pic>
        <p:nvPicPr>
          <p:cNvPr id="5" name="Image 4">
            <a:extLst>
              <a:ext uri="{FF2B5EF4-FFF2-40B4-BE49-F238E27FC236}">
                <a16:creationId xmlns:a16="http://schemas.microsoft.com/office/drawing/2014/main" id="{C8D7DCDD-3821-80C4-04D1-5CEBB6B41DB6}"/>
              </a:ext>
            </a:extLst>
          </p:cNvPr>
          <p:cNvPicPr>
            <a:picLocks noChangeAspect="1"/>
          </p:cNvPicPr>
          <p:nvPr/>
        </p:nvPicPr>
        <p:blipFill>
          <a:blip r:embed="rId2"/>
          <a:stretch>
            <a:fillRect/>
          </a:stretch>
        </p:blipFill>
        <p:spPr>
          <a:xfrm>
            <a:off x="3206037" y="2338274"/>
            <a:ext cx="5446473" cy="3057988"/>
          </a:xfrm>
          <a:prstGeom prst="rect">
            <a:avLst/>
          </a:prstGeom>
        </p:spPr>
      </p:pic>
    </p:spTree>
    <p:extLst>
      <p:ext uri="{BB962C8B-B14F-4D97-AF65-F5344CB8AC3E}">
        <p14:creationId xmlns:p14="http://schemas.microsoft.com/office/powerpoint/2010/main" val="8604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B3081-2ADF-01FE-1933-6699C25F7F02}"/>
              </a:ext>
            </a:extLst>
          </p:cNvPr>
          <p:cNvSpPr>
            <a:spLocks noGrp="1"/>
          </p:cNvSpPr>
          <p:nvPr>
            <p:ph type="title"/>
          </p:nvPr>
        </p:nvSpPr>
        <p:spPr/>
        <p:txBody>
          <a:bodyPr/>
          <a:lstStyle/>
          <a:p>
            <a:r>
              <a:rPr lang="fr-FR" sz="3600" b="1" dirty="0"/>
              <a:t>2-1.2 Contrainte effective ‘postulat de </a:t>
            </a:r>
            <a:r>
              <a:rPr lang="fr-FR" sz="3600" b="1" dirty="0" err="1"/>
              <a:t>Terzaghi</a:t>
            </a:r>
            <a:r>
              <a:rPr lang="fr-FR" sz="3600" b="1" dirty="0"/>
              <a:t>’</a:t>
            </a:r>
            <a:br>
              <a:rPr lang="fr-FR" sz="3600" b="1" dirty="0"/>
            </a:br>
            <a:endParaRPr lang="fr-FR" b="1" dirty="0"/>
          </a:p>
        </p:txBody>
      </p:sp>
      <p:sp>
        <p:nvSpPr>
          <p:cNvPr id="3" name="Espace réservé du contenu 2">
            <a:extLst>
              <a:ext uri="{FF2B5EF4-FFF2-40B4-BE49-F238E27FC236}">
                <a16:creationId xmlns:a16="http://schemas.microsoft.com/office/drawing/2014/main" id="{2CBF1347-0147-F8EF-84DC-9BE1428C6CB0}"/>
              </a:ext>
            </a:extLst>
          </p:cNvPr>
          <p:cNvSpPr>
            <a:spLocks noGrp="1"/>
          </p:cNvSpPr>
          <p:nvPr>
            <p:ph idx="1"/>
          </p:nvPr>
        </p:nvSpPr>
        <p:spPr>
          <a:xfrm>
            <a:off x="548640" y="2190749"/>
            <a:ext cx="10641330" cy="4667251"/>
          </a:xfrm>
        </p:spPr>
        <p:txBody>
          <a:bodyPr>
            <a:normAutofit/>
          </a:bodyPr>
          <a:lstStyle/>
          <a:p>
            <a:pPr marL="0" indent="0">
              <a:buNone/>
            </a:pPr>
            <a:r>
              <a:rPr lang="fr-FR" sz="2800" dirty="0"/>
              <a:t>L'idée de séparer les contraintes pour chaque phase revient à </a:t>
            </a:r>
            <a:r>
              <a:rPr lang="fr-FR" sz="2800" dirty="0" err="1"/>
              <a:t>Terzaghi</a:t>
            </a:r>
            <a:r>
              <a:rPr lang="fr-FR" sz="2800" dirty="0"/>
              <a:t> qui a postulé l'existence d'un nouveau tenseur des contraintes le tenseur des contraintes effectives qui gouverne le comportement du squelette granulaire seul. Notation: </a:t>
            </a:r>
          </a:p>
          <a:p>
            <a:pPr marL="0" indent="0">
              <a:buNone/>
            </a:pPr>
            <a:r>
              <a:rPr lang="fr-FR" sz="2800" dirty="0"/>
              <a:t>➢ Composante de la contrainte totale : </a:t>
            </a:r>
            <a:r>
              <a:rPr lang="fr-FR" sz="2800" b="1" dirty="0"/>
              <a:t>σ, τ.</a:t>
            </a:r>
          </a:p>
          <a:p>
            <a:pPr marL="0" indent="0">
              <a:buNone/>
            </a:pPr>
            <a:r>
              <a:rPr lang="fr-FR" sz="2800" dirty="0"/>
              <a:t>➢  Composantes de la contrainte effective: </a:t>
            </a:r>
            <a:r>
              <a:rPr lang="fr-FR" sz="2800" b="1" dirty="0"/>
              <a:t>σ', τ’.</a:t>
            </a:r>
          </a:p>
        </p:txBody>
      </p:sp>
    </p:spTree>
    <p:extLst>
      <p:ext uri="{BB962C8B-B14F-4D97-AF65-F5344CB8AC3E}">
        <p14:creationId xmlns:p14="http://schemas.microsoft.com/office/powerpoint/2010/main" val="287339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0923EE8-4C87-17F1-6971-6ECD2E1D2064}"/>
              </a:ext>
            </a:extLst>
          </p:cNvPr>
          <p:cNvSpPr txBox="1"/>
          <p:nvPr/>
        </p:nvSpPr>
        <p:spPr>
          <a:xfrm>
            <a:off x="853440" y="2531837"/>
            <a:ext cx="11338560" cy="3970318"/>
          </a:xfrm>
          <a:prstGeom prst="rect">
            <a:avLst/>
          </a:prstGeom>
          <a:noFill/>
        </p:spPr>
        <p:txBody>
          <a:bodyPr wrap="square">
            <a:spAutoFit/>
          </a:bodyPr>
          <a:lstStyle/>
          <a:p>
            <a:r>
              <a:rPr lang="fr-FR" sz="2800" dirty="0"/>
              <a:t>Où :</a:t>
            </a:r>
          </a:p>
          <a:p>
            <a:r>
              <a:rPr lang="fr-FR" sz="2800" dirty="0"/>
              <a:t>σ (respectivement τ) est la contrainte totale normale (respectivement tangentielle).</a:t>
            </a:r>
          </a:p>
          <a:p>
            <a:r>
              <a:rPr lang="fr-FR" sz="2800" dirty="0"/>
              <a:t> σ’ (respectivement τ’) est la contrainte effective normale (respectivement tangentielle).</a:t>
            </a:r>
          </a:p>
          <a:p>
            <a:r>
              <a:rPr lang="fr-FR" sz="2800" dirty="0"/>
              <a:t>u est la pression interstitielle du fluide ( 		).  σ’ ne peut être mesurée mais seulement calculée.</a:t>
            </a:r>
          </a:p>
          <a:p>
            <a:r>
              <a:rPr lang="fr-FR" sz="2800" dirty="0"/>
              <a:t>Dans les sols secs les contraintes effectives sont identiques aux contraintes totales.</a:t>
            </a:r>
          </a:p>
        </p:txBody>
      </p:sp>
      <p:sp>
        <p:nvSpPr>
          <p:cNvPr id="5" name="ZoneTexte 4">
            <a:extLst>
              <a:ext uri="{FF2B5EF4-FFF2-40B4-BE49-F238E27FC236}">
                <a16:creationId xmlns:a16="http://schemas.microsoft.com/office/drawing/2014/main" id="{13B7BAF4-EDDD-BA39-7A35-855471BBC258}"/>
              </a:ext>
            </a:extLst>
          </p:cNvPr>
          <p:cNvSpPr txBox="1"/>
          <p:nvPr/>
        </p:nvSpPr>
        <p:spPr>
          <a:xfrm>
            <a:off x="716756" y="346888"/>
            <a:ext cx="10758487" cy="523220"/>
          </a:xfrm>
          <a:prstGeom prst="rect">
            <a:avLst/>
          </a:prstGeom>
          <a:noFill/>
        </p:spPr>
        <p:txBody>
          <a:bodyPr wrap="square">
            <a:spAutoFit/>
          </a:bodyPr>
          <a:lstStyle/>
          <a:p>
            <a:pPr marL="0" indent="0">
              <a:buNone/>
            </a:pPr>
            <a:r>
              <a:rPr lang="fr-FR" sz="2800" b="1" dirty="0"/>
              <a:t>Contraintes effectives et contrainte  totales sont liées par les relations :</a:t>
            </a:r>
          </a:p>
        </p:txBody>
      </p:sp>
      <p:pic>
        <p:nvPicPr>
          <p:cNvPr id="6" name="Image 5">
            <a:extLst>
              <a:ext uri="{FF2B5EF4-FFF2-40B4-BE49-F238E27FC236}">
                <a16:creationId xmlns:a16="http://schemas.microsoft.com/office/drawing/2014/main" id="{773EA06B-87D3-B872-31AD-1278CFA043C4}"/>
              </a:ext>
            </a:extLst>
          </p:cNvPr>
          <p:cNvPicPr>
            <a:picLocks noChangeAspect="1"/>
          </p:cNvPicPr>
          <p:nvPr/>
        </p:nvPicPr>
        <p:blipFill>
          <a:blip r:embed="rId2"/>
          <a:stretch>
            <a:fillRect/>
          </a:stretch>
        </p:blipFill>
        <p:spPr>
          <a:xfrm>
            <a:off x="4504563" y="1000201"/>
            <a:ext cx="3289554" cy="1531636"/>
          </a:xfrm>
          <a:prstGeom prst="rect">
            <a:avLst/>
          </a:prstGeom>
        </p:spPr>
      </p:pic>
      <p:pic>
        <p:nvPicPr>
          <p:cNvPr id="8" name="Image 7">
            <a:extLst>
              <a:ext uri="{FF2B5EF4-FFF2-40B4-BE49-F238E27FC236}">
                <a16:creationId xmlns:a16="http://schemas.microsoft.com/office/drawing/2014/main" id="{8CFB3495-AF69-73A1-B080-0B993DAD8172}"/>
              </a:ext>
            </a:extLst>
          </p:cNvPr>
          <p:cNvPicPr>
            <a:picLocks noChangeAspect="1"/>
          </p:cNvPicPr>
          <p:nvPr/>
        </p:nvPicPr>
        <p:blipFill>
          <a:blip r:embed="rId3"/>
          <a:stretch>
            <a:fillRect/>
          </a:stretch>
        </p:blipFill>
        <p:spPr>
          <a:xfrm>
            <a:off x="6708353" y="4727225"/>
            <a:ext cx="1495634" cy="466790"/>
          </a:xfrm>
          <a:prstGeom prst="rect">
            <a:avLst/>
          </a:prstGeom>
        </p:spPr>
      </p:pic>
    </p:spTree>
    <p:extLst>
      <p:ext uri="{BB962C8B-B14F-4D97-AF65-F5344CB8AC3E}">
        <p14:creationId xmlns:p14="http://schemas.microsoft.com/office/powerpoint/2010/main" val="16748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D0C7E-8DEC-E753-1C1E-DB56E910AFD0}"/>
              </a:ext>
            </a:extLst>
          </p:cNvPr>
          <p:cNvSpPr>
            <a:spLocks noGrp="1"/>
          </p:cNvSpPr>
          <p:nvPr>
            <p:ph type="title"/>
          </p:nvPr>
        </p:nvSpPr>
        <p:spPr/>
        <p:txBody>
          <a:bodyPr/>
          <a:lstStyle/>
          <a:p>
            <a:r>
              <a:rPr lang="fr-FR" sz="3600" b="1" dirty="0"/>
              <a:t>➢  Contraintes dues au poids propre du sol :</a:t>
            </a:r>
            <a:br>
              <a:rPr lang="fr-FR" sz="3600" b="1" dirty="0"/>
            </a:br>
            <a:endParaRPr lang="fr-FR" b="1" dirty="0"/>
          </a:p>
        </p:txBody>
      </p:sp>
      <p:sp>
        <p:nvSpPr>
          <p:cNvPr id="3" name="Espace réservé du contenu 2">
            <a:extLst>
              <a:ext uri="{FF2B5EF4-FFF2-40B4-BE49-F238E27FC236}">
                <a16:creationId xmlns:a16="http://schemas.microsoft.com/office/drawing/2014/main" id="{9E9641E1-D305-F99C-CE52-F099B1F62F36}"/>
              </a:ext>
            </a:extLst>
          </p:cNvPr>
          <p:cNvSpPr>
            <a:spLocks noGrp="1"/>
          </p:cNvSpPr>
          <p:nvPr>
            <p:ph idx="1"/>
          </p:nvPr>
        </p:nvSpPr>
        <p:spPr>
          <a:xfrm>
            <a:off x="144557" y="1874176"/>
            <a:ext cx="8332470" cy="4777740"/>
          </a:xfrm>
        </p:spPr>
        <p:txBody>
          <a:bodyPr>
            <a:normAutofit/>
          </a:bodyPr>
          <a:lstStyle/>
          <a:p>
            <a:r>
              <a:rPr lang="fr-FR" sz="2800" dirty="0"/>
              <a:t>Le poids du sol augmente avec la profondeur, réparti sur une unité de surface horizontale à une profondeur donnée, il correspond à la pression ou contrainte due au poids propre.</a:t>
            </a:r>
          </a:p>
          <a:p>
            <a:r>
              <a:rPr lang="fr-FR" sz="2800" dirty="0"/>
              <a:t>Pour un sol de poids volumique γ (en kN/m</a:t>
            </a:r>
            <a:r>
              <a:rPr lang="fr-FR" sz="2800" baseline="30000" dirty="0"/>
              <a:t>3</a:t>
            </a:r>
            <a:r>
              <a:rPr lang="fr-FR" sz="2800" dirty="0"/>
              <a:t> ), et à une profondeur z (en m), la contrainte verticale est :</a:t>
            </a:r>
          </a:p>
          <a:p>
            <a:r>
              <a:rPr lang="fr-FR" sz="2800" dirty="0"/>
              <a:t>Le poids volumique intervenant dans le calcul de la contrainte est : </a:t>
            </a:r>
            <a:r>
              <a:rPr lang="fr-FR" sz="2800" dirty="0" err="1"/>
              <a:t>γd</a:t>
            </a:r>
            <a:r>
              <a:rPr lang="fr-FR" sz="2800" dirty="0"/>
              <a:t>. Dans le cas d’un sol stratifié en plusieurs couches de différents poids volumiques et différentes hauteurs: </a:t>
            </a:r>
          </a:p>
        </p:txBody>
      </p:sp>
      <p:pic>
        <p:nvPicPr>
          <p:cNvPr id="7" name="Image 6">
            <a:extLst>
              <a:ext uri="{FF2B5EF4-FFF2-40B4-BE49-F238E27FC236}">
                <a16:creationId xmlns:a16="http://schemas.microsoft.com/office/drawing/2014/main" id="{E277E828-90D5-A47C-6866-EDA503F36A2C}"/>
              </a:ext>
            </a:extLst>
          </p:cNvPr>
          <p:cNvPicPr>
            <a:picLocks noChangeAspect="1"/>
          </p:cNvPicPr>
          <p:nvPr/>
        </p:nvPicPr>
        <p:blipFill>
          <a:blip r:embed="rId2"/>
          <a:stretch>
            <a:fillRect/>
          </a:stretch>
        </p:blipFill>
        <p:spPr>
          <a:xfrm>
            <a:off x="3917465" y="6276894"/>
            <a:ext cx="2391109" cy="581106"/>
          </a:xfrm>
          <a:prstGeom prst="rect">
            <a:avLst/>
          </a:prstGeom>
        </p:spPr>
      </p:pic>
      <p:pic>
        <p:nvPicPr>
          <p:cNvPr id="9" name="Image 8">
            <a:extLst>
              <a:ext uri="{FF2B5EF4-FFF2-40B4-BE49-F238E27FC236}">
                <a16:creationId xmlns:a16="http://schemas.microsoft.com/office/drawing/2014/main" id="{8E8D180B-46F3-D40A-C43C-9BD5F631BF3D}"/>
              </a:ext>
            </a:extLst>
          </p:cNvPr>
          <p:cNvPicPr>
            <a:picLocks noChangeAspect="1"/>
          </p:cNvPicPr>
          <p:nvPr/>
        </p:nvPicPr>
        <p:blipFill>
          <a:blip r:embed="rId3"/>
          <a:stretch>
            <a:fillRect/>
          </a:stretch>
        </p:blipFill>
        <p:spPr>
          <a:xfrm>
            <a:off x="8477027" y="1828800"/>
            <a:ext cx="3622390" cy="3531870"/>
          </a:xfrm>
          <a:prstGeom prst="rect">
            <a:avLst/>
          </a:prstGeom>
        </p:spPr>
      </p:pic>
      <p:pic>
        <p:nvPicPr>
          <p:cNvPr id="5" name="Image 4">
            <a:extLst>
              <a:ext uri="{FF2B5EF4-FFF2-40B4-BE49-F238E27FC236}">
                <a16:creationId xmlns:a16="http://schemas.microsoft.com/office/drawing/2014/main" id="{30EBC4F2-4A84-7465-49E9-970EBF1DBED7}"/>
              </a:ext>
            </a:extLst>
          </p:cNvPr>
          <p:cNvPicPr>
            <a:picLocks noChangeAspect="1"/>
          </p:cNvPicPr>
          <p:nvPr/>
        </p:nvPicPr>
        <p:blipFill>
          <a:blip r:embed="rId4"/>
          <a:stretch>
            <a:fillRect/>
          </a:stretch>
        </p:blipFill>
        <p:spPr>
          <a:xfrm>
            <a:off x="7441785" y="4291305"/>
            <a:ext cx="1400370" cy="400106"/>
          </a:xfrm>
          <a:prstGeom prst="rect">
            <a:avLst/>
          </a:prstGeom>
        </p:spPr>
      </p:pic>
    </p:spTree>
    <p:extLst>
      <p:ext uri="{BB962C8B-B14F-4D97-AF65-F5344CB8AC3E}">
        <p14:creationId xmlns:p14="http://schemas.microsoft.com/office/powerpoint/2010/main" val="22802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A42BB-FBCC-498D-E9A3-B418FD077516}"/>
              </a:ext>
            </a:extLst>
          </p:cNvPr>
          <p:cNvSpPr>
            <a:spLocks noGrp="1"/>
          </p:cNvSpPr>
          <p:nvPr>
            <p:ph type="title"/>
          </p:nvPr>
        </p:nvSpPr>
        <p:spPr/>
        <p:txBody>
          <a:bodyPr/>
          <a:lstStyle/>
          <a:p>
            <a:r>
              <a:rPr lang="fr-FR" sz="3600" b="1" dirty="0"/>
              <a:t>Cas  d’un  sol  saturé : </a:t>
            </a:r>
            <a:endParaRPr lang="fr-FR" b="1" dirty="0"/>
          </a:p>
        </p:txBody>
      </p:sp>
      <p:sp>
        <p:nvSpPr>
          <p:cNvPr id="3" name="Espace réservé du contenu 2">
            <a:extLst>
              <a:ext uri="{FF2B5EF4-FFF2-40B4-BE49-F238E27FC236}">
                <a16:creationId xmlns:a16="http://schemas.microsoft.com/office/drawing/2014/main" id="{1F521D15-227A-7D50-1172-24C36AAF51C4}"/>
              </a:ext>
            </a:extLst>
          </p:cNvPr>
          <p:cNvSpPr>
            <a:spLocks noGrp="1"/>
          </p:cNvSpPr>
          <p:nvPr>
            <p:ph idx="1"/>
          </p:nvPr>
        </p:nvSpPr>
        <p:spPr>
          <a:xfrm>
            <a:off x="342900" y="2019299"/>
            <a:ext cx="5920740" cy="4838701"/>
          </a:xfrm>
        </p:spPr>
        <p:txBody>
          <a:bodyPr>
            <a:normAutofit/>
          </a:bodyPr>
          <a:lstStyle/>
          <a:p>
            <a:r>
              <a:rPr lang="fr-FR" sz="2800" dirty="0"/>
              <a:t>Noyé  dans  l’eau  interstitielle, l’élément de sol est allégé d’un poids équivalent au poids volumique de l’eau multiplié par son propre volume. Ainsi la contrainte totale sera (</a:t>
            </a:r>
            <a:r>
              <a:rPr lang="fr-FR" sz="2800" dirty="0" err="1"/>
              <a:t>σv</a:t>
            </a:r>
            <a:r>
              <a:rPr lang="fr-FR" sz="2800" dirty="0"/>
              <a:t> ) supportée par le squelette solide et l’eau. D’après la loi de </a:t>
            </a:r>
            <a:r>
              <a:rPr lang="fr-FR" sz="2800" dirty="0" err="1"/>
              <a:t>Terzaghi</a:t>
            </a:r>
            <a:r>
              <a:rPr lang="fr-FR" sz="2800" dirty="0"/>
              <a:t>										et </a:t>
            </a:r>
          </a:p>
        </p:txBody>
      </p:sp>
      <p:pic>
        <p:nvPicPr>
          <p:cNvPr id="5" name="Image 4">
            <a:extLst>
              <a:ext uri="{FF2B5EF4-FFF2-40B4-BE49-F238E27FC236}">
                <a16:creationId xmlns:a16="http://schemas.microsoft.com/office/drawing/2014/main" id="{EBAAE349-673A-CCA0-6AC1-F1E06E0ED16C}"/>
              </a:ext>
            </a:extLst>
          </p:cNvPr>
          <p:cNvPicPr>
            <a:picLocks noChangeAspect="1"/>
          </p:cNvPicPr>
          <p:nvPr/>
        </p:nvPicPr>
        <p:blipFill>
          <a:blip r:embed="rId2"/>
          <a:stretch>
            <a:fillRect/>
          </a:stretch>
        </p:blipFill>
        <p:spPr>
          <a:xfrm>
            <a:off x="6400800" y="1828456"/>
            <a:ext cx="5791200" cy="3533775"/>
          </a:xfrm>
          <a:prstGeom prst="rect">
            <a:avLst/>
          </a:prstGeom>
        </p:spPr>
      </p:pic>
      <p:sp>
        <p:nvSpPr>
          <p:cNvPr id="7" name="ZoneTexte 6">
            <a:extLst>
              <a:ext uri="{FF2B5EF4-FFF2-40B4-BE49-F238E27FC236}">
                <a16:creationId xmlns:a16="http://schemas.microsoft.com/office/drawing/2014/main" id="{82D58B57-1051-5E0B-3C5B-1A8A0EA57FAB}"/>
              </a:ext>
            </a:extLst>
          </p:cNvPr>
          <p:cNvSpPr txBox="1"/>
          <p:nvPr/>
        </p:nvSpPr>
        <p:spPr>
          <a:xfrm>
            <a:off x="6546533" y="5540425"/>
            <a:ext cx="5477827" cy="1200329"/>
          </a:xfrm>
          <a:prstGeom prst="rect">
            <a:avLst/>
          </a:prstGeom>
          <a:noFill/>
        </p:spPr>
        <p:txBody>
          <a:bodyPr wrap="square">
            <a:spAutoFit/>
          </a:bodyPr>
          <a:lstStyle/>
          <a:p>
            <a:pPr algn="ctr"/>
            <a:r>
              <a:rPr lang="fr-FR" sz="2400" b="1" dirty="0"/>
              <a:t>Diagrammes de Variation des Contraintes Totales, Effectives et Interstitielles en fonction de la Profondeur.</a:t>
            </a:r>
          </a:p>
        </p:txBody>
      </p:sp>
      <p:pic>
        <p:nvPicPr>
          <p:cNvPr id="9" name="Image 8">
            <a:extLst>
              <a:ext uri="{FF2B5EF4-FFF2-40B4-BE49-F238E27FC236}">
                <a16:creationId xmlns:a16="http://schemas.microsoft.com/office/drawing/2014/main" id="{81F56409-B3F6-9C02-E9F5-A68D5ACCE996}"/>
              </a:ext>
            </a:extLst>
          </p:cNvPr>
          <p:cNvPicPr>
            <a:picLocks noChangeAspect="1"/>
          </p:cNvPicPr>
          <p:nvPr/>
        </p:nvPicPr>
        <p:blipFill>
          <a:blip r:embed="rId3"/>
          <a:stretch>
            <a:fillRect/>
          </a:stretch>
        </p:blipFill>
        <p:spPr>
          <a:xfrm>
            <a:off x="749500" y="5400897"/>
            <a:ext cx="2119430" cy="682529"/>
          </a:xfrm>
          <a:prstGeom prst="rect">
            <a:avLst/>
          </a:prstGeom>
        </p:spPr>
      </p:pic>
      <p:pic>
        <p:nvPicPr>
          <p:cNvPr id="11" name="Image 10">
            <a:extLst>
              <a:ext uri="{FF2B5EF4-FFF2-40B4-BE49-F238E27FC236}">
                <a16:creationId xmlns:a16="http://schemas.microsoft.com/office/drawing/2014/main" id="{990FC046-DCF7-B3AC-0FA2-3EF588EEF075}"/>
              </a:ext>
            </a:extLst>
          </p:cNvPr>
          <p:cNvPicPr>
            <a:picLocks noChangeAspect="1"/>
          </p:cNvPicPr>
          <p:nvPr/>
        </p:nvPicPr>
        <p:blipFill>
          <a:blip r:embed="rId4"/>
          <a:stretch>
            <a:fillRect/>
          </a:stretch>
        </p:blipFill>
        <p:spPr>
          <a:xfrm>
            <a:off x="3984245" y="5400897"/>
            <a:ext cx="1559375" cy="771303"/>
          </a:xfrm>
          <a:prstGeom prst="rect">
            <a:avLst/>
          </a:prstGeom>
        </p:spPr>
      </p:pic>
    </p:spTree>
    <p:extLst>
      <p:ext uri="{BB962C8B-B14F-4D97-AF65-F5344CB8AC3E}">
        <p14:creationId xmlns:p14="http://schemas.microsoft.com/office/powerpoint/2010/main" val="41652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CDAB0C6-AB76-269D-1D38-0C6FFE495DF9}"/>
              </a:ext>
            </a:extLst>
          </p:cNvPr>
          <p:cNvPicPr>
            <a:picLocks noChangeAspect="1"/>
          </p:cNvPicPr>
          <p:nvPr/>
        </p:nvPicPr>
        <p:blipFill>
          <a:blip r:embed="rId2"/>
          <a:stretch>
            <a:fillRect/>
          </a:stretch>
        </p:blipFill>
        <p:spPr>
          <a:xfrm>
            <a:off x="760419" y="565494"/>
            <a:ext cx="10173132" cy="4715166"/>
          </a:xfrm>
          <a:prstGeom prst="rect">
            <a:avLst/>
          </a:prstGeom>
        </p:spPr>
      </p:pic>
    </p:spTree>
    <p:extLst>
      <p:ext uri="{BB962C8B-B14F-4D97-AF65-F5344CB8AC3E}">
        <p14:creationId xmlns:p14="http://schemas.microsoft.com/office/powerpoint/2010/main" val="71019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F9CC5-30DF-C78D-9251-AF8E52449726}"/>
              </a:ext>
            </a:extLst>
          </p:cNvPr>
          <p:cNvSpPr>
            <a:spLocks noGrp="1"/>
          </p:cNvSpPr>
          <p:nvPr>
            <p:ph type="title"/>
          </p:nvPr>
        </p:nvSpPr>
        <p:spPr>
          <a:xfrm>
            <a:off x="1280160" y="466343"/>
            <a:ext cx="10344150" cy="1362113"/>
          </a:xfrm>
        </p:spPr>
        <p:txBody>
          <a:bodyPr>
            <a:normAutofit/>
          </a:bodyPr>
          <a:lstStyle/>
          <a:p>
            <a:r>
              <a:rPr lang="fr-FR" sz="3200" b="1" dirty="0">
                <a:effectLst>
                  <a:outerShdw blurRad="38100" dist="38100" dir="2700000" algn="tl">
                    <a:srgbClr val="000000">
                      <a:alpha val="43137"/>
                    </a:srgbClr>
                  </a:outerShdw>
                </a:effectLst>
              </a:rPr>
              <a:t>2-1.3Relation entre Contraintes verticales et Contraintes horizontale :</a:t>
            </a:r>
          </a:p>
        </p:txBody>
      </p:sp>
      <p:sp>
        <p:nvSpPr>
          <p:cNvPr id="3" name="Espace réservé du contenu 2">
            <a:extLst>
              <a:ext uri="{FF2B5EF4-FFF2-40B4-BE49-F238E27FC236}">
                <a16:creationId xmlns:a16="http://schemas.microsoft.com/office/drawing/2014/main" id="{408F5F9F-A4E4-FE31-E3AF-553D85BD943D}"/>
              </a:ext>
            </a:extLst>
          </p:cNvPr>
          <p:cNvSpPr>
            <a:spLocks noGrp="1"/>
          </p:cNvSpPr>
          <p:nvPr>
            <p:ph idx="1"/>
          </p:nvPr>
        </p:nvSpPr>
        <p:spPr/>
        <p:txBody>
          <a:bodyPr>
            <a:normAutofit/>
          </a:bodyPr>
          <a:lstStyle/>
          <a:p>
            <a:r>
              <a:rPr lang="fr-FR" sz="2800" dirty="0"/>
              <a:t>Contrairement au milieu liquide, les contraintes dans le sol ne sont pas égales dans toutes les directions. Les contraintes dans un sol sont exprimées par :</a:t>
            </a:r>
          </a:p>
          <a:p>
            <a:r>
              <a:rPr lang="fr-FR" sz="2800" dirty="0"/>
              <a:t>K : coefficient des pressions de terres. On a </a:t>
            </a:r>
          </a:p>
          <a:p>
            <a:endParaRPr lang="fr-FR" sz="2800" dirty="0"/>
          </a:p>
        </p:txBody>
      </p:sp>
      <p:pic>
        <p:nvPicPr>
          <p:cNvPr id="5" name="Image 4">
            <a:extLst>
              <a:ext uri="{FF2B5EF4-FFF2-40B4-BE49-F238E27FC236}">
                <a16:creationId xmlns:a16="http://schemas.microsoft.com/office/drawing/2014/main" id="{53754884-3E9E-71A8-B34A-D440A68A6BAD}"/>
              </a:ext>
            </a:extLst>
          </p:cNvPr>
          <p:cNvPicPr>
            <a:picLocks noChangeAspect="1"/>
          </p:cNvPicPr>
          <p:nvPr/>
        </p:nvPicPr>
        <p:blipFill>
          <a:blip r:embed="rId2"/>
          <a:stretch>
            <a:fillRect/>
          </a:stretch>
        </p:blipFill>
        <p:spPr>
          <a:xfrm>
            <a:off x="5888228" y="3097530"/>
            <a:ext cx="2330936" cy="687012"/>
          </a:xfrm>
          <a:prstGeom prst="rect">
            <a:avLst/>
          </a:prstGeom>
        </p:spPr>
      </p:pic>
      <p:pic>
        <p:nvPicPr>
          <p:cNvPr id="7" name="Image 6">
            <a:extLst>
              <a:ext uri="{FF2B5EF4-FFF2-40B4-BE49-F238E27FC236}">
                <a16:creationId xmlns:a16="http://schemas.microsoft.com/office/drawing/2014/main" id="{8E69750A-837F-9B0E-6803-3834287A05A8}"/>
              </a:ext>
            </a:extLst>
          </p:cNvPr>
          <p:cNvPicPr>
            <a:picLocks noChangeAspect="1"/>
          </p:cNvPicPr>
          <p:nvPr/>
        </p:nvPicPr>
        <p:blipFill>
          <a:blip r:embed="rId3"/>
          <a:stretch>
            <a:fillRect/>
          </a:stretch>
        </p:blipFill>
        <p:spPr>
          <a:xfrm>
            <a:off x="2906263" y="4232425"/>
            <a:ext cx="6376426" cy="2306830"/>
          </a:xfrm>
          <a:prstGeom prst="rect">
            <a:avLst/>
          </a:prstGeom>
        </p:spPr>
      </p:pic>
    </p:spTree>
    <p:extLst>
      <p:ext uri="{BB962C8B-B14F-4D97-AF65-F5344CB8AC3E}">
        <p14:creationId xmlns:p14="http://schemas.microsoft.com/office/powerpoint/2010/main" val="151758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p:txBody>
          <a:bodyPr rtlCol="0"/>
          <a:lstStyle/>
          <a:p>
            <a:pPr rtl="0"/>
            <a:r>
              <a:rPr lang="fr-FR" dirty="0"/>
              <a:t>Plan du cours</a:t>
            </a:r>
          </a:p>
        </p:txBody>
      </p:sp>
      <p:sp>
        <p:nvSpPr>
          <p:cNvPr id="14" name="Espace réservé du contenu 2"/>
          <p:cNvSpPr>
            <a:spLocks noGrp="1"/>
          </p:cNvSpPr>
          <p:nvPr>
            <p:ph idx="1"/>
          </p:nvPr>
        </p:nvSpPr>
        <p:spPr/>
        <p:txBody>
          <a:bodyPr rtlCol="0"/>
          <a:lstStyle/>
          <a:p>
            <a:pPr rtl="0"/>
            <a:r>
              <a:rPr lang="fr-FR" dirty="0"/>
              <a:t>Ajouter votre premier point ici</a:t>
            </a:r>
          </a:p>
          <a:p>
            <a:pPr rtl="0"/>
            <a:r>
              <a:rPr lang="fr-FR" dirty="0"/>
              <a:t>Ajouter votre deuxième point ici</a:t>
            </a:r>
          </a:p>
          <a:p>
            <a:pPr rtl="0"/>
            <a:r>
              <a:rPr lang="fr-FR" dirty="0"/>
              <a:t>Ajouter votre troisième point ici</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CC424-EFE9-B11B-4DF2-7D254C00574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D75E0A7-66B3-E9ED-E60A-877E90035A44}"/>
              </a:ext>
            </a:extLst>
          </p:cNvPr>
          <p:cNvSpPr>
            <a:spLocks noGrp="1"/>
          </p:cNvSpPr>
          <p:nvPr>
            <p:ph idx="1"/>
          </p:nvPr>
        </p:nvSpPr>
        <p:spPr/>
        <p:txBody>
          <a:bodyPr>
            <a:normAutofit/>
          </a:bodyPr>
          <a:lstStyle/>
          <a:p>
            <a:r>
              <a:rPr lang="fr-FR" sz="2800" dirty="0"/>
              <a:t>Si en exprime les contraintes en terme de contraintes effectives nous aurons :</a:t>
            </a:r>
          </a:p>
          <a:p>
            <a:endParaRPr lang="fr-FR" sz="2800" dirty="0"/>
          </a:p>
          <a:p>
            <a:r>
              <a:rPr lang="fr-FR" sz="2800" dirty="0"/>
              <a:t>K</a:t>
            </a:r>
            <a:r>
              <a:rPr lang="fr-FR" sz="2800" baseline="-25000" dirty="0"/>
              <a:t>0</a:t>
            </a:r>
            <a:r>
              <a:rPr lang="fr-FR" sz="2800" dirty="0"/>
              <a:t> représente un facteur très important comme sous le nom de coefficient de pression latérale des terres au repos,  pour une même couche de sol ayant la même densité  K</a:t>
            </a:r>
            <a:r>
              <a:rPr lang="fr-FR" sz="2800" baseline="-25000" dirty="0"/>
              <a:t>0</a:t>
            </a:r>
            <a:r>
              <a:rPr lang="fr-FR" sz="2800" dirty="0"/>
              <a:t> reste invariable.</a:t>
            </a:r>
          </a:p>
        </p:txBody>
      </p:sp>
      <p:pic>
        <p:nvPicPr>
          <p:cNvPr id="5" name="Image 4">
            <a:extLst>
              <a:ext uri="{FF2B5EF4-FFF2-40B4-BE49-F238E27FC236}">
                <a16:creationId xmlns:a16="http://schemas.microsoft.com/office/drawing/2014/main" id="{66B561CB-73FA-44AE-2391-765C2E74D93E}"/>
              </a:ext>
            </a:extLst>
          </p:cNvPr>
          <p:cNvPicPr>
            <a:picLocks noChangeAspect="1"/>
          </p:cNvPicPr>
          <p:nvPr/>
        </p:nvPicPr>
        <p:blipFill>
          <a:blip r:embed="rId2"/>
          <a:stretch>
            <a:fillRect/>
          </a:stretch>
        </p:blipFill>
        <p:spPr>
          <a:xfrm>
            <a:off x="5100498" y="3071762"/>
            <a:ext cx="1991003" cy="714475"/>
          </a:xfrm>
          <a:prstGeom prst="rect">
            <a:avLst/>
          </a:prstGeom>
        </p:spPr>
      </p:pic>
    </p:spTree>
    <p:extLst>
      <p:ext uri="{BB962C8B-B14F-4D97-AF65-F5344CB8AC3E}">
        <p14:creationId xmlns:p14="http://schemas.microsoft.com/office/powerpoint/2010/main" val="222079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30892-F4EF-F723-64E1-7072ACB11F0A}"/>
              </a:ext>
            </a:extLst>
          </p:cNvPr>
          <p:cNvSpPr>
            <a:spLocks noGrp="1"/>
          </p:cNvSpPr>
          <p:nvPr>
            <p:ph type="title"/>
          </p:nvPr>
        </p:nvSpPr>
        <p:spPr/>
        <p:txBody>
          <a:bodyPr>
            <a:normAutofit/>
          </a:bodyPr>
          <a:lstStyle/>
          <a:p>
            <a:r>
              <a:rPr lang="fr-FR" sz="3600" b="1" dirty="0">
                <a:effectLst>
                  <a:outerShdw blurRad="38100" dist="38100" dir="2700000" algn="tl">
                    <a:srgbClr val="000000">
                      <a:alpha val="43137"/>
                    </a:srgbClr>
                  </a:outerShdw>
                </a:effectLst>
              </a:rPr>
              <a:t>2-2 Notions de Déformations</a:t>
            </a:r>
          </a:p>
        </p:txBody>
      </p:sp>
      <p:sp>
        <p:nvSpPr>
          <p:cNvPr id="3" name="Espace réservé du contenu 2">
            <a:extLst>
              <a:ext uri="{FF2B5EF4-FFF2-40B4-BE49-F238E27FC236}">
                <a16:creationId xmlns:a16="http://schemas.microsoft.com/office/drawing/2014/main" id="{F519D3A9-0E0E-8BCC-F211-A392B0EA7886}"/>
              </a:ext>
            </a:extLst>
          </p:cNvPr>
          <p:cNvSpPr>
            <a:spLocks noGrp="1"/>
          </p:cNvSpPr>
          <p:nvPr>
            <p:ph idx="1"/>
          </p:nvPr>
        </p:nvSpPr>
        <p:spPr>
          <a:xfrm>
            <a:off x="560070" y="2000250"/>
            <a:ext cx="11087100" cy="4503419"/>
          </a:xfrm>
        </p:spPr>
        <p:txBody>
          <a:bodyPr>
            <a:normAutofit/>
          </a:bodyPr>
          <a:lstStyle/>
          <a:p>
            <a:r>
              <a:rPr lang="fr-FR" sz="2800" dirty="0"/>
              <a:t>Sous l’application de charges, le sol comme tout solide se déforme. Pour déterminer les déformations qui ont lieu dans toutes les directions autour du point M du sol, il suffit de connaître les valeurs des déformations dans les directions Ox, Oy et Oz autour de ce point. </a:t>
            </a:r>
          </a:p>
          <a:p>
            <a:r>
              <a:rPr lang="fr-FR" sz="2800" dirty="0"/>
              <a:t>On définit ainsi le tenseur de déformations :</a:t>
            </a:r>
          </a:p>
        </p:txBody>
      </p:sp>
      <p:pic>
        <p:nvPicPr>
          <p:cNvPr id="5" name="Image 4">
            <a:extLst>
              <a:ext uri="{FF2B5EF4-FFF2-40B4-BE49-F238E27FC236}">
                <a16:creationId xmlns:a16="http://schemas.microsoft.com/office/drawing/2014/main" id="{73246BBF-542E-7AD8-2759-C207CCF36950}"/>
              </a:ext>
            </a:extLst>
          </p:cNvPr>
          <p:cNvPicPr>
            <a:picLocks noChangeAspect="1"/>
          </p:cNvPicPr>
          <p:nvPr/>
        </p:nvPicPr>
        <p:blipFill>
          <a:blip r:embed="rId2"/>
          <a:stretch>
            <a:fillRect/>
          </a:stretch>
        </p:blipFill>
        <p:spPr>
          <a:xfrm>
            <a:off x="7562674" y="3888487"/>
            <a:ext cx="4069256" cy="2503170"/>
          </a:xfrm>
          <a:prstGeom prst="rect">
            <a:avLst/>
          </a:prstGeom>
        </p:spPr>
      </p:pic>
    </p:spTree>
    <p:extLst>
      <p:ext uri="{BB962C8B-B14F-4D97-AF65-F5344CB8AC3E}">
        <p14:creationId xmlns:p14="http://schemas.microsoft.com/office/powerpoint/2010/main" val="256153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F173927-58CE-DE6F-6FCD-82B97567D792}"/>
              </a:ext>
            </a:extLst>
          </p:cNvPr>
          <p:cNvSpPr txBox="1"/>
          <p:nvPr/>
        </p:nvSpPr>
        <p:spPr>
          <a:xfrm>
            <a:off x="514350" y="0"/>
            <a:ext cx="11338560" cy="6771084"/>
          </a:xfrm>
          <a:prstGeom prst="rect">
            <a:avLst/>
          </a:prstGeom>
          <a:noFill/>
        </p:spPr>
        <p:txBody>
          <a:bodyPr wrap="square">
            <a:spAutoFit/>
          </a:bodyPr>
          <a:lstStyle/>
          <a:p>
            <a:pPr>
              <a:lnSpc>
                <a:spcPct val="150000"/>
              </a:lnSpc>
            </a:pPr>
            <a:r>
              <a:rPr lang="fr-FR" sz="2800" dirty="0"/>
              <a:t>Les déplacements (déformations) qui nous intéressent sont les déplacements verticaux de la surface du sol sous la fondation ou l’ouvrage envisagé « les Tassements ». Il s’agit de vérifier que ces tassements restent admissibles pour l’ouvrage. Les tassements peuvent être uniformes ou différents d’un point à l’autre selon la nature du sol en place. </a:t>
            </a:r>
          </a:p>
          <a:p>
            <a:r>
              <a:rPr lang="fr-FR" sz="2800" dirty="0"/>
              <a:t>➢ Les </a:t>
            </a:r>
            <a:r>
              <a:rPr lang="fr-FR" sz="2800" b="1" dirty="0"/>
              <a:t>tassements uniformément repartis </a:t>
            </a:r>
            <a:r>
              <a:rPr lang="fr-FR" sz="2800" dirty="0"/>
              <a:t>affectent peu la structure, les mouvements qui en résultent peuvent cependant  endommager les services  et accessoires tels les conduites d'eau et les passages souterrains.</a:t>
            </a:r>
          </a:p>
          <a:p>
            <a:r>
              <a:rPr lang="fr-FR" sz="2800" dirty="0"/>
              <a:t>➢ Un </a:t>
            </a:r>
            <a:r>
              <a:rPr lang="fr-FR" sz="2800" b="1" dirty="0"/>
              <a:t>tassement différentiel </a:t>
            </a:r>
            <a:r>
              <a:rPr lang="fr-FR" sz="2800" dirty="0"/>
              <a:t>est un mouvement d’enfoncement du sol qui n’est pas uniforme. Il peut de ce fait provoquer des dislocations des maçonneries comme l'apparition de fissures. Même lorsque le sous- sol  est  assez  uniforme,  les  charges  unitaires  différentes  sur  les  fondations  peuvent  provoquer  un tassement différentiel très important.</a:t>
            </a:r>
          </a:p>
        </p:txBody>
      </p:sp>
    </p:spTree>
    <p:extLst>
      <p:ext uri="{BB962C8B-B14F-4D97-AF65-F5344CB8AC3E}">
        <p14:creationId xmlns:p14="http://schemas.microsoft.com/office/powerpoint/2010/main" val="335799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52ED0-66D8-9EB6-1E6A-86677F318868}"/>
              </a:ext>
            </a:extLst>
          </p:cNvPr>
          <p:cNvSpPr>
            <a:spLocks noGrp="1"/>
          </p:cNvSpPr>
          <p:nvPr>
            <p:ph type="title"/>
          </p:nvPr>
        </p:nvSpPr>
        <p:spPr/>
        <p:txBody>
          <a:bodyPr/>
          <a:lstStyle/>
          <a:p>
            <a:r>
              <a:rPr lang="fr-FR" sz="3200" b="1" dirty="0">
                <a:effectLst>
                  <a:outerShdw blurRad="38100" dist="38100" dir="2700000" algn="tl">
                    <a:srgbClr val="000000">
                      <a:alpha val="43137"/>
                    </a:srgbClr>
                  </a:outerShdw>
                </a:effectLst>
              </a:rPr>
              <a:t>2-3 Relations contraintes – déformations</a:t>
            </a:r>
            <a:br>
              <a:rPr lang="fr-FR" sz="3200" b="1" dirty="0">
                <a:effectLst>
                  <a:outerShdw blurRad="38100" dist="38100" dir="2700000" algn="tl">
                    <a:srgbClr val="000000">
                      <a:alpha val="43137"/>
                    </a:srgbClr>
                  </a:outerShdw>
                </a:effectLst>
              </a:rPr>
            </a:br>
            <a:endParaRPr lang="fr-FR" b="1" dirty="0">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8C720625-F1A9-DCE4-5A69-E38BA637E865}"/>
              </a:ext>
            </a:extLst>
          </p:cNvPr>
          <p:cNvSpPr>
            <a:spLocks noGrp="1"/>
          </p:cNvSpPr>
          <p:nvPr>
            <p:ph idx="1"/>
          </p:nvPr>
        </p:nvSpPr>
        <p:spPr>
          <a:xfrm>
            <a:off x="434340" y="1828457"/>
            <a:ext cx="11338560" cy="4823804"/>
          </a:xfrm>
        </p:spPr>
        <p:txBody>
          <a:bodyPr>
            <a:normAutofit/>
          </a:bodyPr>
          <a:lstStyle/>
          <a:p>
            <a:r>
              <a:rPr lang="fr-FR" sz="2800" dirty="0"/>
              <a:t>La  déformation  d’un  solide  résulte  des  contraintes  qui  lui  sont  appliquées  et  inversement  les contraintes apparaissent dans un solide sous l’action des déformations. Ceci exprime une réalité à savoir qu’il existe une relation entre contraintes et déformations dépendant essentiellement de la nature du matériau considéré. Ces relations sont appelées « lois de comportement » puisqu’elles permettent de caractériser la réponse d’un matériau sous l’effet d’un chargement. La loi de Hooke en élasticité linéaire et isotrope exprime dans un solide la linéarité et la réversibilité des déformations. C’est une loi de comportement, dont on peut dire par ailleurs qu’elle est la loi support à la description du comportement de nombreux matériaux. Comment s’écrit-elle?</a:t>
            </a:r>
          </a:p>
        </p:txBody>
      </p:sp>
    </p:spTree>
    <p:extLst>
      <p:ext uri="{BB962C8B-B14F-4D97-AF65-F5344CB8AC3E}">
        <p14:creationId xmlns:p14="http://schemas.microsoft.com/office/powerpoint/2010/main" val="856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78FE8-702D-390D-E352-3421CF61D97D}"/>
              </a:ext>
            </a:extLst>
          </p:cNvPr>
          <p:cNvSpPr>
            <a:spLocks noGrp="1"/>
          </p:cNvSpPr>
          <p:nvPr>
            <p:ph type="title"/>
          </p:nvPr>
        </p:nvSpPr>
        <p:spPr/>
        <p:txBody>
          <a:bodyPr>
            <a:normAutofit/>
          </a:bodyPr>
          <a:lstStyle/>
          <a:p>
            <a:r>
              <a:rPr lang="fr-FR" sz="3600" b="1" dirty="0">
                <a:effectLst>
                  <a:outerShdw blurRad="38100" dist="38100" dir="2700000" algn="tl">
                    <a:srgbClr val="000000">
                      <a:alpha val="43137"/>
                    </a:srgbClr>
                  </a:outerShdw>
                </a:effectLst>
              </a:rPr>
              <a:t>Déformation d’un Echantillon de sol</a:t>
            </a:r>
          </a:p>
        </p:txBody>
      </p:sp>
      <p:sp>
        <p:nvSpPr>
          <p:cNvPr id="3" name="Espace réservé du contenu 2">
            <a:extLst>
              <a:ext uri="{FF2B5EF4-FFF2-40B4-BE49-F238E27FC236}">
                <a16:creationId xmlns:a16="http://schemas.microsoft.com/office/drawing/2014/main" id="{FB4AACBF-42C8-C4A1-664C-CD0EECF25AF2}"/>
              </a:ext>
            </a:extLst>
          </p:cNvPr>
          <p:cNvSpPr>
            <a:spLocks noGrp="1"/>
          </p:cNvSpPr>
          <p:nvPr>
            <p:ph idx="1"/>
          </p:nvPr>
        </p:nvSpPr>
        <p:spPr>
          <a:xfrm>
            <a:off x="240030" y="1828456"/>
            <a:ext cx="6821004" cy="4823803"/>
          </a:xfrm>
        </p:spPr>
        <p:txBody>
          <a:bodyPr>
            <a:normAutofit/>
          </a:bodyPr>
          <a:lstStyle/>
          <a:p>
            <a:r>
              <a:rPr lang="fr-FR" sz="2800" dirty="0"/>
              <a:t>Considérons par exemple la déformation d’un volume élémentaire de sol en M provoquant les contraintes </a:t>
            </a:r>
            <a:r>
              <a:rPr lang="fr-FR" sz="2800" dirty="0" err="1"/>
              <a:t>σ</a:t>
            </a:r>
            <a:r>
              <a:rPr lang="fr-FR" sz="2800" baseline="-25000" dirty="0" err="1"/>
              <a:t>v</a:t>
            </a:r>
            <a:r>
              <a:rPr lang="fr-FR" sz="2800" dirty="0"/>
              <a:t> et </a:t>
            </a:r>
            <a:r>
              <a:rPr lang="fr-FR" sz="2800" dirty="0" err="1"/>
              <a:t>σ</a:t>
            </a:r>
            <a:r>
              <a:rPr lang="fr-FR" sz="2800" baseline="-25000" dirty="0" err="1"/>
              <a:t>h</a:t>
            </a:r>
            <a:r>
              <a:rPr lang="fr-FR" sz="2800" dirty="0"/>
              <a:t>. Les déplacements seront suffisamment faibles pour pouvoir appliquer la loi Hooke. Cette loi s’écrit </a:t>
            </a:r>
          </a:p>
          <a:p>
            <a:r>
              <a:rPr lang="fr-FR" sz="2800" dirty="0"/>
              <a:t>alors :</a:t>
            </a:r>
          </a:p>
          <a:p>
            <a:endParaRPr lang="fr-FR" sz="2800" dirty="0"/>
          </a:p>
          <a:p>
            <a:pPr marL="0" indent="0">
              <a:buNone/>
            </a:pPr>
            <a:r>
              <a:rPr lang="fr-FR" sz="2800" dirty="0">
                <a:latin typeface="MS Gothic" panose="020B0609070205080204" pitchFamily="49" charset="-128"/>
                <a:ea typeface="MS Gothic" panose="020B0609070205080204" pitchFamily="49" charset="-128"/>
              </a:rPr>
              <a:t>→ </a:t>
            </a:r>
            <a:r>
              <a:rPr lang="fr-FR" sz="2800" dirty="0"/>
              <a:t>module d’élasticité longitudinal</a:t>
            </a:r>
          </a:p>
        </p:txBody>
      </p:sp>
      <p:pic>
        <p:nvPicPr>
          <p:cNvPr id="5" name="Image 4">
            <a:extLst>
              <a:ext uri="{FF2B5EF4-FFF2-40B4-BE49-F238E27FC236}">
                <a16:creationId xmlns:a16="http://schemas.microsoft.com/office/drawing/2014/main" id="{09C8B8A4-846C-E086-D5D4-D4BCC4113473}"/>
              </a:ext>
            </a:extLst>
          </p:cNvPr>
          <p:cNvPicPr>
            <a:picLocks noChangeAspect="1"/>
          </p:cNvPicPr>
          <p:nvPr/>
        </p:nvPicPr>
        <p:blipFill>
          <a:blip r:embed="rId2"/>
          <a:stretch>
            <a:fillRect/>
          </a:stretch>
        </p:blipFill>
        <p:spPr>
          <a:xfrm>
            <a:off x="7061034" y="2392440"/>
            <a:ext cx="5130966" cy="3582830"/>
          </a:xfrm>
          <a:prstGeom prst="rect">
            <a:avLst/>
          </a:prstGeom>
        </p:spPr>
      </p:pic>
      <p:pic>
        <p:nvPicPr>
          <p:cNvPr id="7" name="Image 6">
            <a:extLst>
              <a:ext uri="{FF2B5EF4-FFF2-40B4-BE49-F238E27FC236}">
                <a16:creationId xmlns:a16="http://schemas.microsoft.com/office/drawing/2014/main" id="{84BA56BF-672A-3365-5BF8-5BEB08CF83B3}"/>
              </a:ext>
            </a:extLst>
          </p:cNvPr>
          <p:cNvPicPr>
            <a:picLocks noChangeAspect="1"/>
          </p:cNvPicPr>
          <p:nvPr/>
        </p:nvPicPr>
        <p:blipFill>
          <a:blip r:embed="rId3"/>
          <a:stretch>
            <a:fillRect/>
          </a:stretch>
        </p:blipFill>
        <p:spPr>
          <a:xfrm>
            <a:off x="2273978" y="4370951"/>
            <a:ext cx="2753109" cy="1019317"/>
          </a:xfrm>
          <a:prstGeom prst="rect">
            <a:avLst/>
          </a:prstGeom>
        </p:spPr>
      </p:pic>
    </p:spTree>
    <p:extLst>
      <p:ext uri="{BB962C8B-B14F-4D97-AF65-F5344CB8AC3E}">
        <p14:creationId xmlns:p14="http://schemas.microsoft.com/office/powerpoint/2010/main" val="213491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9527B27-B5DE-39CA-79AA-2AEA238B513D}"/>
              </a:ext>
            </a:extLst>
          </p:cNvPr>
          <p:cNvPicPr>
            <a:picLocks noChangeAspect="1"/>
          </p:cNvPicPr>
          <p:nvPr/>
        </p:nvPicPr>
        <p:blipFill>
          <a:blip r:embed="rId2"/>
          <a:stretch>
            <a:fillRect/>
          </a:stretch>
        </p:blipFill>
        <p:spPr>
          <a:xfrm>
            <a:off x="1606342" y="562697"/>
            <a:ext cx="9446467" cy="4130585"/>
          </a:xfrm>
          <a:prstGeom prst="rect">
            <a:avLst/>
          </a:prstGeom>
        </p:spPr>
      </p:pic>
    </p:spTree>
    <p:extLst>
      <p:ext uri="{BB962C8B-B14F-4D97-AF65-F5344CB8AC3E}">
        <p14:creationId xmlns:p14="http://schemas.microsoft.com/office/powerpoint/2010/main" val="428982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E0149-E2FA-B355-CA0B-27233EF8B7D1}"/>
              </a:ext>
            </a:extLst>
          </p:cNvPr>
          <p:cNvSpPr>
            <a:spLocks noGrp="1"/>
          </p:cNvSpPr>
          <p:nvPr>
            <p:ph type="title"/>
          </p:nvPr>
        </p:nvSpPr>
        <p:spPr/>
        <p:txBody>
          <a:bodyPr>
            <a:normAutofit/>
          </a:bodyPr>
          <a:lstStyle/>
          <a:p>
            <a:r>
              <a:rPr lang="fr-FR" sz="3200" b="1" dirty="0">
                <a:effectLst>
                  <a:outerShdw blurRad="38100" dist="38100" dir="2700000" algn="tl">
                    <a:srgbClr val="000000">
                      <a:alpha val="43137"/>
                    </a:srgbClr>
                  </a:outerShdw>
                </a:effectLst>
              </a:rPr>
              <a:t>2-4 Tassements des sols saturés « Phénomène de Consolidation »:</a:t>
            </a:r>
          </a:p>
        </p:txBody>
      </p:sp>
      <p:sp>
        <p:nvSpPr>
          <p:cNvPr id="3" name="Espace réservé du contenu 2">
            <a:extLst>
              <a:ext uri="{FF2B5EF4-FFF2-40B4-BE49-F238E27FC236}">
                <a16:creationId xmlns:a16="http://schemas.microsoft.com/office/drawing/2014/main" id="{B1740815-1294-E01C-463F-92C1D59F146C}"/>
              </a:ext>
            </a:extLst>
          </p:cNvPr>
          <p:cNvSpPr>
            <a:spLocks noGrp="1"/>
          </p:cNvSpPr>
          <p:nvPr>
            <p:ph idx="1"/>
          </p:nvPr>
        </p:nvSpPr>
        <p:spPr>
          <a:xfrm>
            <a:off x="502920" y="1954530"/>
            <a:ext cx="11052810" cy="4903469"/>
          </a:xfrm>
        </p:spPr>
        <p:txBody>
          <a:bodyPr>
            <a:normAutofit/>
          </a:bodyPr>
          <a:lstStyle/>
          <a:p>
            <a:pPr marL="0" indent="0">
              <a:buNone/>
            </a:pPr>
            <a:r>
              <a:rPr lang="fr-FR" sz="2800" dirty="0"/>
              <a:t>Pour le calcul des tassements. On peut alors utiliser plusieurs méthodes :</a:t>
            </a:r>
          </a:p>
          <a:p>
            <a:r>
              <a:rPr lang="fr-FR" sz="2800" dirty="0"/>
              <a:t>a) Détermination en laboratoire du tassement relatif d'un échantillon "intact" du sol : </a:t>
            </a:r>
            <a:r>
              <a:rPr lang="fr-FR" sz="2800" dirty="0" err="1"/>
              <a:t>Δh</a:t>
            </a:r>
            <a:r>
              <a:rPr lang="fr-FR" sz="2800" dirty="0"/>
              <a:t> /h (h : hauteur, </a:t>
            </a:r>
            <a:r>
              <a:rPr lang="fr-FR" sz="2800" dirty="0" err="1"/>
              <a:t>Δh</a:t>
            </a:r>
            <a:r>
              <a:rPr lang="fr-FR" sz="2800" dirty="0"/>
              <a:t> : tassement). Le tassement relatif du sol étant supposé identique à celui de l'échantillon.</a:t>
            </a:r>
          </a:p>
          <a:p>
            <a:r>
              <a:rPr lang="fr-FR" sz="2800" dirty="0"/>
              <a:t>b) Détermination d'un module de déformation par un essai de chargement en place : essai pressiométrique.</a:t>
            </a:r>
          </a:p>
          <a:p>
            <a:r>
              <a:rPr lang="fr-FR" sz="2800" dirty="0"/>
              <a:t>c) Applications de formule empiriques, à partir de certains essais en place : essai de chargement à la plaque, pénétromètre.</a:t>
            </a:r>
          </a:p>
        </p:txBody>
      </p:sp>
    </p:spTree>
    <p:extLst>
      <p:ext uri="{BB962C8B-B14F-4D97-AF65-F5344CB8AC3E}">
        <p14:creationId xmlns:p14="http://schemas.microsoft.com/office/powerpoint/2010/main" val="10578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FEFE0-83DE-239D-B85F-DED62F14CBD7}"/>
              </a:ext>
            </a:extLst>
          </p:cNvPr>
          <p:cNvSpPr>
            <a:spLocks noGrp="1"/>
          </p:cNvSpPr>
          <p:nvPr>
            <p:ph type="title"/>
          </p:nvPr>
        </p:nvSpPr>
        <p:spPr/>
        <p:txBody>
          <a:bodyPr/>
          <a:lstStyle/>
          <a:p>
            <a:r>
              <a:rPr lang="fr-FR" dirty="0"/>
              <a:t>1 Essai de Compressibilité à  l’Œdomètre : </a:t>
            </a:r>
          </a:p>
        </p:txBody>
      </p:sp>
      <p:sp>
        <p:nvSpPr>
          <p:cNvPr id="3" name="Espace réservé du contenu 2">
            <a:extLst>
              <a:ext uri="{FF2B5EF4-FFF2-40B4-BE49-F238E27FC236}">
                <a16:creationId xmlns:a16="http://schemas.microsoft.com/office/drawing/2014/main" id="{13C635FF-1C61-4DA6-0661-876F71B1806C}"/>
              </a:ext>
            </a:extLst>
          </p:cNvPr>
          <p:cNvSpPr>
            <a:spLocks noGrp="1"/>
          </p:cNvSpPr>
          <p:nvPr>
            <p:ph idx="1"/>
          </p:nvPr>
        </p:nvSpPr>
        <p:spPr>
          <a:xfrm>
            <a:off x="468630" y="2000250"/>
            <a:ext cx="11372850" cy="4857749"/>
          </a:xfrm>
        </p:spPr>
        <p:txBody>
          <a:bodyPr>
            <a:normAutofit fontScale="92500" lnSpcReduction="10000"/>
          </a:bodyPr>
          <a:lstStyle/>
          <a:p>
            <a:pPr marL="0" indent="0">
              <a:buNone/>
            </a:pPr>
            <a:r>
              <a:rPr lang="fr-FR" sz="2800" dirty="0"/>
              <a:t>	Pour étudier le tassement d'une couche d'argile théoriquement infinie et chargée quasi-uniformément par une contrainte verticale, on commence par extraire de la couche, par des moyens de sondages appropriés, un échantillon aussi "intact" que possible (c'est-à-dire ayant conservé ses propriétés mécaniques). On utilise alors un appareil comprenant un moule cylindrique (œdomètre de </a:t>
            </a:r>
            <a:r>
              <a:rPr lang="fr-FR" sz="2800" dirty="0" err="1"/>
              <a:t>Terzaghi</a:t>
            </a:r>
            <a:r>
              <a:rPr lang="fr-FR" sz="2800" dirty="0"/>
              <a:t>) de 7 cm de Ø intérieur et généralement l'échantillon a une hauteur de 12 ou 24 </a:t>
            </a:r>
            <a:r>
              <a:rPr lang="fr-FR" sz="2800" dirty="0" err="1"/>
              <a:t>mm.</a:t>
            </a:r>
            <a:r>
              <a:rPr lang="fr-FR" sz="2800" dirty="0"/>
              <a:t> Deux pierres poreuses permettent de drainer et évacuer l'eau qui est expulsée au cours de l'essai, car pour les argiles on opère le plus souvent sur des échantillons saturés afin d'éliminer l'influence des forces capillaires. </a:t>
            </a:r>
          </a:p>
          <a:p>
            <a:pPr marL="0" indent="0">
              <a:buNone/>
            </a:pPr>
            <a:r>
              <a:rPr lang="fr-FR" sz="2800" dirty="0"/>
              <a:t>On applique sur le piston une charge afin d'éliminer l'influence des forces capillaires. On applique sur le piston une charge croissante et on observe les déformations.</a:t>
            </a:r>
          </a:p>
        </p:txBody>
      </p:sp>
    </p:spTree>
    <p:extLst>
      <p:ext uri="{BB962C8B-B14F-4D97-AF65-F5344CB8AC3E}">
        <p14:creationId xmlns:p14="http://schemas.microsoft.com/office/powerpoint/2010/main" val="360605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diagramme, croquis, texte, Dessin technique&#10;&#10;Le contenu généré par l’IA peut être incorrect.">
            <a:extLst>
              <a:ext uri="{FF2B5EF4-FFF2-40B4-BE49-F238E27FC236}">
                <a16:creationId xmlns:a16="http://schemas.microsoft.com/office/drawing/2014/main" id="{2930282D-0068-07D7-AC9A-8F97905CA604}"/>
              </a:ext>
            </a:extLst>
          </p:cNvPr>
          <p:cNvPicPr>
            <a:picLocks noChangeAspect="1"/>
          </p:cNvPicPr>
          <p:nvPr/>
        </p:nvPicPr>
        <p:blipFill>
          <a:blip r:embed="rId2"/>
          <a:stretch>
            <a:fillRect/>
          </a:stretch>
        </p:blipFill>
        <p:spPr>
          <a:xfrm>
            <a:off x="1565910" y="147637"/>
            <a:ext cx="9236100" cy="6024563"/>
          </a:xfrm>
          <a:prstGeom prst="rect">
            <a:avLst/>
          </a:prstGeom>
        </p:spPr>
      </p:pic>
      <p:sp>
        <p:nvSpPr>
          <p:cNvPr id="4" name="ZoneTexte 3">
            <a:extLst>
              <a:ext uri="{FF2B5EF4-FFF2-40B4-BE49-F238E27FC236}">
                <a16:creationId xmlns:a16="http://schemas.microsoft.com/office/drawing/2014/main" id="{A457AE9E-29AD-DDB9-3FF9-C6F2626DEDFF}"/>
              </a:ext>
            </a:extLst>
          </p:cNvPr>
          <p:cNvSpPr txBox="1"/>
          <p:nvPr/>
        </p:nvSpPr>
        <p:spPr>
          <a:xfrm>
            <a:off x="2663190" y="6125588"/>
            <a:ext cx="7452360" cy="584775"/>
          </a:xfrm>
          <a:prstGeom prst="rect">
            <a:avLst/>
          </a:prstGeom>
          <a:noFill/>
        </p:spPr>
        <p:txBody>
          <a:bodyPr wrap="square" rtlCol="0">
            <a:spAutoFit/>
          </a:bodyPr>
          <a:lstStyle/>
          <a:p>
            <a:pPr algn="ctr"/>
            <a:r>
              <a:rPr lang="fr-FR" sz="3200" b="1" dirty="0"/>
              <a:t>Œdomètre de </a:t>
            </a:r>
            <a:r>
              <a:rPr lang="fr-FR" sz="3200" b="1" dirty="0" err="1"/>
              <a:t>Terzaghi</a:t>
            </a:r>
            <a:endParaRPr lang="fr-FR" sz="3200" b="1" dirty="0"/>
          </a:p>
        </p:txBody>
      </p:sp>
    </p:spTree>
    <p:extLst>
      <p:ext uri="{BB962C8B-B14F-4D97-AF65-F5344CB8AC3E}">
        <p14:creationId xmlns:p14="http://schemas.microsoft.com/office/powerpoint/2010/main" val="335226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19300F5-C145-2F5F-F7F6-3A4AC8811B92}"/>
              </a:ext>
            </a:extLst>
          </p:cNvPr>
          <p:cNvSpPr txBox="1"/>
          <p:nvPr/>
        </p:nvSpPr>
        <p:spPr>
          <a:xfrm>
            <a:off x="1028700" y="902970"/>
            <a:ext cx="10401300" cy="3903504"/>
          </a:xfrm>
          <a:prstGeom prst="rect">
            <a:avLst/>
          </a:prstGeom>
          <a:noFill/>
        </p:spPr>
        <p:txBody>
          <a:bodyPr wrap="square" rtlCol="0">
            <a:spAutoFit/>
          </a:bodyPr>
          <a:lstStyle/>
          <a:p>
            <a:pPr>
              <a:lnSpc>
                <a:spcPct val="150000"/>
              </a:lnSpc>
            </a:pPr>
            <a:r>
              <a:rPr lang="fr-FR" sz="2800" dirty="0"/>
              <a:t>L'essai œdométrique fournit deux types de courbes</a:t>
            </a:r>
          </a:p>
          <a:p>
            <a:pPr>
              <a:lnSpc>
                <a:spcPct val="150000"/>
              </a:lnSpc>
            </a:pPr>
            <a:r>
              <a:rPr lang="fr-FR" sz="2800" dirty="0"/>
              <a:t>➢  </a:t>
            </a:r>
            <a:r>
              <a:rPr lang="fr-FR" sz="2800" b="1" dirty="0"/>
              <a:t>Courbe de consolidation </a:t>
            </a:r>
            <a:r>
              <a:rPr lang="fr-FR" sz="2800" dirty="0"/>
              <a:t>: qui déterminent le tassement de l’échantillon en fonction du temps lorsqu’une contrainte constante est appliquée.</a:t>
            </a:r>
          </a:p>
          <a:p>
            <a:pPr>
              <a:lnSpc>
                <a:spcPct val="150000"/>
              </a:lnSpc>
            </a:pPr>
            <a:r>
              <a:rPr lang="fr-FR" sz="2800" dirty="0"/>
              <a:t>➢  </a:t>
            </a:r>
            <a:r>
              <a:rPr lang="fr-FR" sz="2800" b="1" dirty="0"/>
              <a:t>Courbe de compressibilité </a:t>
            </a:r>
            <a:r>
              <a:rPr lang="fr-FR" sz="2800" dirty="0"/>
              <a:t>: qui indiquent le tassement total en fonction de la contrainte appliquée.</a:t>
            </a:r>
          </a:p>
        </p:txBody>
      </p:sp>
    </p:spTree>
    <p:extLst>
      <p:ext uri="{BB962C8B-B14F-4D97-AF65-F5344CB8AC3E}">
        <p14:creationId xmlns:p14="http://schemas.microsoft.com/office/powerpoint/2010/main" val="125579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Disposition Titre et contenu avec graphique </a:t>
            </a:r>
            <a:r>
              <a:rPr lang="fr-FR" dirty="0" err="1"/>
              <a:t>SmartArt</a:t>
            </a:r>
            <a:endParaRPr lang="fr-FR" dirty="0"/>
          </a:p>
        </p:txBody>
      </p:sp>
      <p:graphicFrame>
        <p:nvGraphicFramePr>
          <p:cNvPr id="8" name="Espace réservé du contenu 2" descr="Liste trapézoïdale avec 4 groupes organisés de gauche à droite avec descriptions des tâches sous chaque groupe"/>
          <p:cNvGraphicFramePr>
            <a:graphicFrameLocks noGrp="1"/>
          </p:cNvGraphicFramePr>
          <p:nvPr>
            <p:ph idx="1"/>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29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29439-05F8-B64E-4331-E74F077482EC}"/>
              </a:ext>
            </a:extLst>
          </p:cNvPr>
          <p:cNvSpPr>
            <a:spLocks noGrp="1"/>
          </p:cNvSpPr>
          <p:nvPr>
            <p:ph type="title"/>
          </p:nvPr>
        </p:nvSpPr>
        <p:spPr/>
        <p:txBody>
          <a:bodyPr/>
          <a:lstStyle/>
          <a:p>
            <a:r>
              <a:rPr lang="fr-FR" sz="3200" b="1" dirty="0">
                <a:effectLst>
                  <a:outerShdw blurRad="38100" dist="38100" dir="2700000" algn="tl">
                    <a:srgbClr val="000000">
                      <a:alpha val="43137"/>
                    </a:srgbClr>
                  </a:outerShdw>
                </a:effectLst>
              </a:rPr>
              <a:t>Consolidation Primaire et Consolidation Secondaire : </a:t>
            </a:r>
            <a:endParaRPr lang="fr-FR" b="1" dirty="0">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548026D7-7EC1-920E-9F63-5CE16599ED83}"/>
              </a:ext>
            </a:extLst>
          </p:cNvPr>
          <p:cNvSpPr>
            <a:spLocks noGrp="1"/>
          </p:cNvSpPr>
          <p:nvPr>
            <p:ph idx="1"/>
          </p:nvPr>
        </p:nvSpPr>
        <p:spPr>
          <a:xfrm>
            <a:off x="685800" y="2068829"/>
            <a:ext cx="10949940" cy="4709161"/>
          </a:xfrm>
        </p:spPr>
        <p:txBody>
          <a:bodyPr>
            <a:normAutofit/>
          </a:bodyPr>
          <a:lstStyle/>
          <a:p>
            <a:r>
              <a:rPr lang="fr-FR" sz="2800" dirty="0"/>
              <a:t>L’abaissement du piston à la fin de la consolidation primaire correspond au tassement final du sol ou tassement primaire. Au-delà de cette phase, toute la charge est encaissée par le squelette solide. L’expérience montre que le sol continu à tasser une fois la consolidation primaire achevée. </a:t>
            </a:r>
          </a:p>
          <a:p>
            <a:r>
              <a:rPr lang="fr-FR" sz="2800" dirty="0"/>
              <a:t>Cette nouvelle phase de tassement s’appelle consolidation secondaire. Les tassements dus à la consolidation secondaire sont faibles dans la plupart des cas (sols fins en particulier), et son effet peut être négligé par rapport aux tassements de la consolidation primaire.</a:t>
            </a:r>
          </a:p>
        </p:txBody>
      </p:sp>
    </p:spTree>
    <p:extLst>
      <p:ext uri="{BB962C8B-B14F-4D97-AF65-F5344CB8AC3E}">
        <p14:creationId xmlns:p14="http://schemas.microsoft.com/office/powerpoint/2010/main" val="146572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igne, diagramme, Police&#10;&#10;Le contenu généré par l’IA peut être incorrect.">
            <a:extLst>
              <a:ext uri="{FF2B5EF4-FFF2-40B4-BE49-F238E27FC236}">
                <a16:creationId xmlns:a16="http://schemas.microsoft.com/office/drawing/2014/main" id="{D47107B9-C04F-9A23-06D8-A2DC68A3A492}"/>
              </a:ext>
            </a:extLst>
          </p:cNvPr>
          <p:cNvPicPr>
            <a:picLocks noChangeAspect="1"/>
          </p:cNvPicPr>
          <p:nvPr/>
        </p:nvPicPr>
        <p:blipFill>
          <a:blip r:embed="rId2"/>
          <a:stretch>
            <a:fillRect/>
          </a:stretch>
        </p:blipFill>
        <p:spPr>
          <a:xfrm>
            <a:off x="1299210" y="233362"/>
            <a:ext cx="9593580" cy="4912221"/>
          </a:xfrm>
          <a:prstGeom prst="rect">
            <a:avLst/>
          </a:prstGeom>
        </p:spPr>
      </p:pic>
      <p:sp>
        <p:nvSpPr>
          <p:cNvPr id="4" name="ZoneTexte 3">
            <a:extLst>
              <a:ext uri="{FF2B5EF4-FFF2-40B4-BE49-F238E27FC236}">
                <a16:creationId xmlns:a16="http://schemas.microsoft.com/office/drawing/2014/main" id="{2FB8C97E-9DAC-078A-9B6E-3BA7413E4C75}"/>
              </a:ext>
            </a:extLst>
          </p:cNvPr>
          <p:cNvSpPr txBox="1"/>
          <p:nvPr/>
        </p:nvSpPr>
        <p:spPr>
          <a:xfrm>
            <a:off x="1483995" y="5474970"/>
            <a:ext cx="9224010" cy="523220"/>
          </a:xfrm>
          <a:prstGeom prst="rect">
            <a:avLst/>
          </a:prstGeom>
          <a:noFill/>
        </p:spPr>
        <p:txBody>
          <a:bodyPr wrap="square" rtlCol="0">
            <a:spAutoFit/>
          </a:bodyPr>
          <a:lstStyle/>
          <a:p>
            <a:pPr algn="ctr"/>
            <a:r>
              <a:rPr lang="fr-FR" sz="2800" b="1"/>
              <a:t>Déformation verticale d’un sol saturé en fonction du temps</a:t>
            </a:r>
            <a:endParaRPr lang="fr-FR" sz="2800" b="1" dirty="0"/>
          </a:p>
        </p:txBody>
      </p:sp>
    </p:spTree>
    <p:extLst>
      <p:ext uri="{BB962C8B-B14F-4D97-AF65-F5344CB8AC3E}">
        <p14:creationId xmlns:p14="http://schemas.microsoft.com/office/powerpoint/2010/main" val="134672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2F6162-82FC-9496-304E-51DEEF0792AB}"/>
              </a:ext>
            </a:extLst>
          </p:cNvPr>
          <p:cNvSpPr>
            <a:spLocks noGrp="1"/>
          </p:cNvSpPr>
          <p:nvPr>
            <p:ph type="title"/>
          </p:nvPr>
        </p:nvSpPr>
        <p:spPr/>
        <p:txBody>
          <a:bodyPr/>
          <a:lstStyle/>
          <a:p>
            <a:r>
              <a:rPr lang="fr-FR" dirty="0"/>
              <a:t>Caractéristiques de la compressibilité :</a:t>
            </a:r>
          </a:p>
        </p:txBody>
      </p:sp>
      <p:sp>
        <p:nvSpPr>
          <p:cNvPr id="3" name="Espace réservé du texte 2">
            <a:extLst>
              <a:ext uri="{FF2B5EF4-FFF2-40B4-BE49-F238E27FC236}">
                <a16:creationId xmlns:a16="http://schemas.microsoft.com/office/drawing/2014/main" id="{8B3DE259-FFCC-D534-D028-EFB181A89FC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4878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AD1E3-218C-BBFD-61C0-7B119930771E}"/>
              </a:ext>
            </a:extLst>
          </p:cNvPr>
          <p:cNvSpPr>
            <a:spLocks noGrp="1"/>
          </p:cNvSpPr>
          <p:nvPr>
            <p:ph type="title"/>
          </p:nvPr>
        </p:nvSpPr>
        <p:spPr/>
        <p:txBody>
          <a:bodyPr>
            <a:normAutofit/>
          </a:bodyPr>
          <a:lstStyle/>
          <a:p>
            <a:r>
              <a:rPr lang="fr-FR" sz="3600" b="1" dirty="0"/>
              <a:t>1-  Courbes de compressibilité</a:t>
            </a:r>
          </a:p>
        </p:txBody>
      </p:sp>
      <p:sp>
        <p:nvSpPr>
          <p:cNvPr id="3" name="Espace réservé du contenu 2">
            <a:extLst>
              <a:ext uri="{FF2B5EF4-FFF2-40B4-BE49-F238E27FC236}">
                <a16:creationId xmlns:a16="http://schemas.microsoft.com/office/drawing/2014/main" id="{181EC03D-A450-03E0-4D8F-2F919856598F}"/>
              </a:ext>
            </a:extLst>
          </p:cNvPr>
          <p:cNvSpPr>
            <a:spLocks noGrp="1"/>
          </p:cNvSpPr>
          <p:nvPr>
            <p:ph idx="1"/>
          </p:nvPr>
        </p:nvSpPr>
        <p:spPr>
          <a:xfrm>
            <a:off x="285750" y="2030729"/>
            <a:ext cx="7200900" cy="4655821"/>
          </a:xfrm>
        </p:spPr>
        <p:txBody>
          <a:bodyPr>
            <a:normAutofit fontScale="92500"/>
          </a:bodyPr>
          <a:lstStyle/>
          <a:p>
            <a:r>
              <a:rPr lang="fr-FR" sz="2800" dirty="0"/>
              <a:t>On  applique  à  l’échantillon  de  sol  parfaitement  saturé des contraintes  normales  croissantes.  Sous  chaque  palier  de chargement, et après quasi-stabilisation du tassement (24h dans la  pratique → tassement  total  fait),  celui-ci  est  mesuré.  En conséquence, on trace la courbe de </a:t>
            </a:r>
            <a:r>
              <a:rPr lang="fr-FR" sz="2800" dirty="0" err="1"/>
              <a:t>Δh</a:t>
            </a:r>
            <a:r>
              <a:rPr lang="fr-FR" sz="2800" dirty="0"/>
              <a:t> / h en fonction de σ.</a:t>
            </a:r>
          </a:p>
          <a:p>
            <a:r>
              <a:rPr lang="fr-FR" sz="2800" dirty="0"/>
              <a:t>Désignons par σ0 la pression à laquelle est soumis initialement le sol (échantillon donc non remanié) et par σ1 la pression qui règne après la réalisation de l’ouvrage</a:t>
            </a:r>
          </a:p>
        </p:txBody>
      </p:sp>
      <p:pic>
        <p:nvPicPr>
          <p:cNvPr id="5" name="Image 4" descr="Une image contenant ligne, diagramme, Tracé&#10;&#10;Le contenu généré par l’IA peut être incorrect.">
            <a:extLst>
              <a:ext uri="{FF2B5EF4-FFF2-40B4-BE49-F238E27FC236}">
                <a16:creationId xmlns:a16="http://schemas.microsoft.com/office/drawing/2014/main" id="{6EB1695C-3DC2-CBA5-DB66-2C452BDA2B25}"/>
              </a:ext>
            </a:extLst>
          </p:cNvPr>
          <p:cNvPicPr>
            <a:picLocks noChangeAspect="1"/>
          </p:cNvPicPr>
          <p:nvPr/>
        </p:nvPicPr>
        <p:blipFill>
          <a:blip r:embed="rId2"/>
          <a:stretch>
            <a:fillRect/>
          </a:stretch>
        </p:blipFill>
        <p:spPr>
          <a:xfrm>
            <a:off x="7619825" y="2317432"/>
            <a:ext cx="4398630" cy="3454718"/>
          </a:xfrm>
          <a:prstGeom prst="rect">
            <a:avLst/>
          </a:prstGeom>
        </p:spPr>
      </p:pic>
    </p:spTree>
    <p:extLst>
      <p:ext uri="{BB962C8B-B14F-4D97-AF65-F5344CB8AC3E}">
        <p14:creationId xmlns:p14="http://schemas.microsoft.com/office/powerpoint/2010/main" val="163095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5C6E9-4548-43AA-69AB-0A04C47A3A46}"/>
              </a:ext>
            </a:extLst>
          </p:cNvPr>
          <p:cNvSpPr>
            <a:spLocks noGrp="1"/>
          </p:cNvSpPr>
          <p:nvPr>
            <p:ph type="title"/>
          </p:nvPr>
        </p:nvSpPr>
        <p:spPr/>
        <p:txBody>
          <a:bodyPr>
            <a:normAutofit/>
          </a:bodyPr>
          <a:lstStyle/>
          <a:p>
            <a:r>
              <a:rPr lang="fr-FR" sz="3600" b="1" dirty="0"/>
              <a:t>2-  Relations entre le tassement, l’indice des vides et la contrainte effective : </a:t>
            </a:r>
          </a:p>
        </p:txBody>
      </p:sp>
      <p:sp>
        <p:nvSpPr>
          <p:cNvPr id="3" name="Espace réservé du contenu 2">
            <a:extLst>
              <a:ext uri="{FF2B5EF4-FFF2-40B4-BE49-F238E27FC236}">
                <a16:creationId xmlns:a16="http://schemas.microsoft.com/office/drawing/2014/main" id="{44CD7327-5C94-124F-93B8-90658BBA4CC8}"/>
              </a:ext>
            </a:extLst>
          </p:cNvPr>
          <p:cNvSpPr>
            <a:spLocks noGrp="1"/>
          </p:cNvSpPr>
          <p:nvPr>
            <p:ph idx="1"/>
          </p:nvPr>
        </p:nvSpPr>
        <p:spPr>
          <a:xfrm>
            <a:off x="1280160" y="2034540"/>
            <a:ext cx="10332720" cy="4720589"/>
          </a:xfrm>
        </p:spPr>
        <p:txBody>
          <a:bodyPr>
            <a:normAutofit/>
          </a:bodyPr>
          <a:lstStyle/>
          <a:p>
            <a:r>
              <a:rPr lang="fr-FR" sz="2800" dirty="0"/>
              <a:t>Pour une couche de sol de hauteur « h » et d’indice des vides initial « e0 », après un chargement donné et à un instant « t », on a :  </a:t>
            </a:r>
          </a:p>
          <a:p>
            <a:pPr marL="0" indent="0">
              <a:buNone/>
            </a:pPr>
            <a:r>
              <a:rPr lang="fr-FR" sz="2800" dirty="0"/>
              <a:t>                               </a:t>
            </a:r>
          </a:p>
          <a:p>
            <a:endParaRPr lang="fr-FR" sz="2800" dirty="0"/>
          </a:p>
          <a:p>
            <a:r>
              <a:rPr lang="fr-FR" sz="2800" dirty="0" err="1"/>
              <a:t>Δh</a:t>
            </a:r>
            <a:r>
              <a:rPr lang="fr-FR" sz="2800" dirty="0"/>
              <a:t> et e sont le tassement et l’indice des vides à l’instant « t ». </a:t>
            </a:r>
          </a:p>
          <a:p>
            <a:r>
              <a:rPr lang="fr-FR" sz="2800" dirty="0"/>
              <a:t>Pour plus de commodité, on préfère, dans la pratique, utiliser une courbe donnant plutôt la variation de l’indice des vides e en fonction de Log (σ') (σ pour l'essai, σ' dans la réalité). A noter : </a:t>
            </a:r>
          </a:p>
        </p:txBody>
      </p:sp>
      <p:pic>
        <p:nvPicPr>
          <p:cNvPr id="5" name="Image 4" descr="Une image contenant Police, nombre, ligne, texte&#10;&#10;Le contenu généré par l’IA peut être incorrect.">
            <a:extLst>
              <a:ext uri="{FF2B5EF4-FFF2-40B4-BE49-F238E27FC236}">
                <a16:creationId xmlns:a16="http://schemas.microsoft.com/office/drawing/2014/main" id="{3FADAB4D-0524-2455-7102-C84BE876ECA9}"/>
              </a:ext>
            </a:extLst>
          </p:cNvPr>
          <p:cNvPicPr>
            <a:picLocks noChangeAspect="1"/>
          </p:cNvPicPr>
          <p:nvPr/>
        </p:nvPicPr>
        <p:blipFill>
          <a:blip r:embed="rId2"/>
          <a:stretch>
            <a:fillRect/>
          </a:stretch>
        </p:blipFill>
        <p:spPr>
          <a:xfrm>
            <a:off x="4746500" y="3108896"/>
            <a:ext cx="2695951" cy="914528"/>
          </a:xfrm>
          <a:prstGeom prst="rect">
            <a:avLst/>
          </a:prstGeom>
        </p:spPr>
      </p:pic>
      <p:pic>
        <p:nvPicPr>
          <p:cNvPr id="7" name="Image 6" descr="Une image contenant Police, nombre, blanc, symbole&#10;&#10;Le contenu généré par l’IA peut être incorrect.">
            <a:extLst>
              <a:ext uri="{FF2B5EF4-FFF2-40B4-BE49-F238E27FC236}">
                <a16:creationId xmlns:a16="http://schemas.microsoft.com/office/drawing/2014/main" id="{B45EC885-13C3-C3AE-0955-F16FB32619B4}"/>
              </a:ext>
            </a:extLst>
          </p:cNvPr>
          <p:cNvPicPr>
            <a:picLocks noChangeAspect="1"/>
          </p:cNvPicPr>
          <p:nvPr/>
        </p:nvPicPr>
        <p:blipFill>
          <a:blip r:embed="rId3"/>
          <a:stretch>
            <a:fillRect/>
          </a:stretch>
        </p:blipFill>
        <p:spPr>
          <a:xfrm>
            <a:off x="9383913" y="5876796"/>
            <a:ext cx="1676634" cy="924054"/>
          </a:xfrm>
          <a:prstGeom prst="rect">
            <a:avLst/>
          </a:prstGeom>
        </p:spPr>
      </p:pic>
    </p:spTree>
    <p:extLst>
      <p:ext uri="{BB962C8B-B14F-4D97-AF65-F5344CB8AC3E}">
        <p14:creationId xmlns:p14="http://schemas.microsoft.com/office/powerpoint/2010/main" val="31621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7F98178-2C86-D331-84E3-E88356441132}"/>
              </a:ext>
            </a:extLst>
          </p:cNvPr>
          <p:cNvSpPr txBox="1"/>
          <p:nvPr/>
        </p:nvSpPr>
        <p:spPr>
          <a:xfrm>
            <a:off x="377190" y="285750"/>
            <a:ext cx="11624310" cy="2246769"/>
          </a:xfrm>
          <a:prstGeom prst="rect">
            <a:avLst/>
          </a:prstGeom>
          <a:noFill/>
        </p:spPr>
        <p:txBody>
          <a:bodyPr wrap="square">
            <a:spAutoFit/>
          </a:bodyPr>
          <a:lstStyle/>
          <a:p>
            <a:r>
              <a:rPr lang="fr-FR" sz="2800" dirty="0"/>
              <a:t>La  courbe  œdométrique  de  compressibilité  d’un  sol  peut  être modélisée de la manière suivante :</a:t>
            </a:r>
          </a:p>
          <a:p>
            <a:r>
              <a:rPr lang="fr-FR" sz="2800" dirty="0"/>
              <a:t>✓  Une première partie AB à pente très faible,</a:t>
            </a:r>
          </a:p>
          <a:p>
            <a:r>
              <a:rPr lang="fr-FR" sz="2800" dirty="0"/>
              <a:t>✓   Une  deuxième  partie  BC  à  pente  forte.  Cette  pente  dans  le diagramme (log(σ), e) est appelée indice de compression C .</a:t>
            </a:r>
          </a:p>
        </p:txBody>
      </p:sp>
      <p:pic>
        <p:nvPicPr>
          <p:cNvPr id="5" name="Image 4" descr="Une image contenant texte, ligne, diagramme, Police&#10;&#10;Le contenu généré par l’IA peut être incorrect.">
            <a:extLst>
              <a:ext uri="{FF2B5EF4-FFF2-40B4-BE49-F238E27FC236}">
                <a16:creationId xmlns:a16="http://schemas.microsoft.com/office/drawing/2014/main" id="{9A3839B3-1045-99B8-D3F6-52CA49B61F15}"/>
              </a:ext>
            </a:extLst>
          </p:cNvPr>
          <p:cNvPicPr>
            <a:picLocks noChangeAspect="1"/>
          </p:cNvPicPr>
          <p:nvPr/>
        </p:nvPicPr>
        <p:blipFill>
          <a:blip r:embed="rId2"/>
          <a:stretch>
            <a:fillRect/>
          </a:stretch>
        </p:blipFill>
        <p:spPr>
          <a:xfrm>
            <a:off x="2308860" y="2761119"/>
            <a:ext cx="7692390" cy="3951740"/>
          </a:xfrm>
          <a:prstGeom prst="rect">
            <a:avLst/>
          </a:prstGeom>
        </p:spPr>
      </p:pic>
    </p:spTree>
    <p:extLst>
      <p:ext uri="{BB962C8B-B14F-4D97-AF65-F5344CB8AC3E}">
        <p14:creationId xmlns:p14="http://schemas.microsoft.com/office/powerpoint/2010/main" val="40642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D99A5-37AC-B0E7-FD50-5E765A348A4C}"/>
              </a:ext>
            </a:extLst>
          </p:cNvPr>
          <p:cNvSpPr>
            <a:spLocks noGrp="1"/>
          </p:cNvSpPr>
          <p:nvPr>
            <p:ph type="title"/>
          </p:nvPr>
        </p:nvSpPr>
        <p:spPr/>
        <p:txBody>
          <a:bodyPr>
            <a:normAutofit/>
          </a:bodyPr>
          <a:lstStyle/>
          <a:p>
            <a:r>
              <a:rPr lang="fr-FR" sz="3200" b="1" dirty="0"/>
              <a:t>3- Contrainte de consolidation </a:t>
            </a:r>
            <a:r>
              <a:rPr lang="fr-FR" sz="3200" b="1" dirty="0" err="1"/>
              <a:t>σc</a:t>
            </a:r>
            <a:r>
              <a:rPr lang="fr-FR" sz="3200" b="1" dirty="0"/>
              <a:t> : </a:t>
            </a:r>
          </a:p>
        </p:txBody>
      </p:sp>
      <p:sp>
        <p:nvSpPr>
          <p:cNvPr id="3" name="Espace réservé du contenu 2">
            <a:extLst>
              <a:ext uri="{FF2B5EF4-FFF2-40B4-BE49-F238E27FC236}">
                <a16:creationId xmlns:a16="http://schemas.microsoft.com/office/drawing/2014/main" id="{E37E2F5D-4BA1-16C1-D711-680D090920EA}"/>
              </a:ext>
            </a:extLst>
          </p:cNvPr>
          <p:cNvSpPr>
            <a:spLocks noGrp="1"/>
          </p:cNvSpPr>
          <p:nvPr>
            <p:ph idx="1"/>
          </p:nvPr>
        </p:nvSpPr>
        <p:spPr>
          <a:xfrm>
            <a:off x="857250" y="2133599"/>
            <a:ext cx="10744200" cy="3986213"/>
          </a:xfrm>
        </p:spPr>
        <p:txBody>
          <a:bodyPr>
            <a:normAutofit/>
          </a:bodyPr>
          <a:lstStyle/>
          <a:p>
            <a:pPr marL="0" indent="0">
              <a:buNone/>
            </a:pPr>
            <a:r>
              <a:rPr lang="fr-FR" sz="2800" dirty="0"/>
              <a:t>	La courbe de chargement présente en général deux branches d’inclinaison différente (AB et BC) (fig. précédente). </a:t>
            </a:r>
          </a:p>
          <a:p>
            <a:pPr marL="0" indent="0">
              <a:buNone/>
            </a:pPr>
            <a:r>
              <a:rPr lang="fr-FR" sz="2800" dirty="0"/>
              <a:t>On définit la contrainte de consolidation comme la contrainte  correspondant  à  l’intersection  des  deux  branches.  La contrainte de consolidation est la plus grande contrainte effective supportée par le sol au cours de son histoire.</a:t>
            </a:r>
          </a:p>
        </p:txBody>
      </p:sp>
    </p:spTree>
    <p:extLst>
      <p:ext uri="{BB962C8B-B14F-4D97-AF65-F5344CB8AC3E}">
        <p14:creationId xmlns:p14="http://schemas.microsoft.com/office/powerpoint/2010/main" val="108968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AEFD5-DE07-D3DD-F9C1-2F5FF57135AC}"/>
              </a:ext>
            </a:extLst>
          </p:cNvPr>
          <p:cNvSpPr>
            <a:spLocks noGrp="1"/>
          </p:cNvSpPr>
          <p:nvPr>
            <p:ph type="title"/>
          </p:nvPr>
        </p:nvSpPr>
        <p:spPr/>
        <p:txBody>
          <a:bodyPr/>
          <a:lstStyle/>
          <a:p>
            <a:r>
              <a:rPr lang="fr-FR" sz="3200" dirty="0"/>
              <a:t>L’essai Œdométrique permet de définir :</a:t>
            </a:r>
            <a:endParaRPr lang="fr-FR" dirty="0"/>
          </a:p>
        </p:txBody>
      </p:sp>
      <p:pic>
        <p:nvPicPr>
          <p:cNvPr id="5" name="Espace réservé du contenu 4" descr="Une image contenant texte, Police, diagramme, ligne&#10;&#10;Le contenu généré par l’IA peut être incorrect.">
            <a:extLst>
              <a:ext uri="{FF2B5EF4-FFF2-40B4-BE49-F238E27FC236}">
                <a16:creationId xmlns:a16="http://schemas.microsoft.com/office/drawing/2014/main" id="{FE6B79FB-A76F-208F-7432-557E77806422}"/>
              </a:ext>
            </a:extLst>
          </p:cNvPr>
          <p:cNvPicPr>
            <a:picLocks noGrp="1" noChangeAspect="1"/>
          </p:cNvPicPr>
          <p:nvPr>
            <p:ph idx="1"/>
          </p:nvPr>
        </p:nvPicPr>
        <p:blipFill>
          <a:blip r:embed="rId2"/>
          <a:stretch>
            <a:fillRect/>
          </a:stretch>
        </p:blipFill>
        <p:spPr>
          <a:xfrm>
            <a:off x="367991" y="1828456"/>
            <a:ext cx="11608659" cy="4949533"/>
          </a:xfrm>
          <a:prstGeom prst="rect">
            <a:avLst/>
          </a:prstGeom>
        </p:spPr>
      </p:pic>
    </p:spTree>
    <p:extLst>
      <p:ext uri="{BB962C8B-B14F-4D97-AF65-F5344CB8AC3E}">
        <p14:creationId xmlns:p14="http://schemas.microsoft.com/office/powerpoint/2010/main" val="269855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90C01F-492B-F1E6-A204-0980FD392C44}"/>
              </a:ext>
            </a:extLst>
          </p:cNvPr>
          <p:cNvSpPr txBox="1"/>
          <p:nvPr/>
        </p:nvSpPr>
        <p:spPr>
          <a:xfrm>
            <a:off x="980122" y="819835"/>
            <a:ext cx="10095548" cy="523220"/>
          </a:xfrm>
          <a:prstGeom prst="rect">
            <a:avLst/>
          </a:prstGeom>
          <a:noFill/>
        </p:spPr>
        <p:txBody>
          <a:bodyPr wrap="square">
            <a:spAutoFit/>
          </a:bodyPr>
          <a:lstStyle/>
          <a:p>
            <a:r>
              <a:rPr lang="fr-FR" sz="2800" dirty="0"/>
              <a:t>Si </a:t>
            </a:r>
            <a:r>
              <a:rPr lang="fr-FR" sz="2800" dirty="0" err="1"/>
              <a:t>Δσ</a:t>
            </a:r>
            <a:r>
              <a:rPr lang="fr-FR" sz="2800" dirty="0"/>
              <a:t> est petit devant σ, le log est équivalent à (1/ 2,3) (</a:t>
            </a:r>
            <a:r>
              <a:rPr lang="fr-FR" sz="2800" dirty="0" err="1"/>
              <a:t>Δσ</a:t>
            </a:r>
            <a:r>
              <a:rPr lang="fr-FR" sz="2800" dirty="0"/>
              <a:t> / σ) d’où : </a:t>
            </a:r>
          </a:p>
        </p:txBody>
      </p:sp>
      <p:pic>
        <p:nvPicPr>
          <p:cNvPr id="5" name="Image 4" descr="Une image contenant Police, blanc, texte, nombre&#10;&#10;Le contenu généré par l’IA peut être incorrect.">
            <a:extLst>
              <a:ext uri="{FF2B5EF4-FFF2-40B4-BE49-F238E27FC236}">
                <a16:creationId xmlns:a16="http://schemas.microsoft.com/office/drawing/2014/main" id="{07B55026-EC98-ADCF-49A5-021F11C92F57}"/>
              </a:ext>
            </a:extLst>
          </p:cNvPr>
          <p:cNvPicPr>
            <a:picLocks noChangeAspect="1"/>
          </p:cNvPicPr>
          <p:nvPr/>
        </p:nvPicPr>
        <p:blipFill>
          <a:blip r:embed="rId2"/>
          <a:stretch>
            <a:fillRect/>
          </a:stretch>
        </p:blipFill>
        <p:spPr>
          <a:xfrm>
            <a:off x="4790917" y="1560135"/>
            <a:ext cx="2267266" cy="857370"/>
          </a:xfrm>
          <a:prstGeom prst="rect">
            <a:avLst/>
          </a:prstGeom>
        </p:spPr>
      </p:pic>
      <p:sp>
        <p:nvSpPr>
          <p:cNvPr id="7" name="ZoneTexte 6">
            <a:extLst>
              <a:ext uri="{FF2B5EF4-FFF2-40B4-BE49-F238E27FC236}">
                <a16:creationId xmlns:a16="http://schemas.microsoft.com/office/drawing/2014/main" id="{AAC0BE90-4652-0B8E-4F72-F3F69CF0E71C}"/>
              </a:ext>
            </a:extLst>
          </p:cNvPr>
          <p:cNvSpPr txBox="1"/>
          <p:nvPr/>
        </p:nvSpPr>
        <p:spPr>
          <a:xfrm>
            <a:off x="800101" y="3105835"/>
            <a:ext cx="10972800" cy="954107"/>
          </a:xfrm>
          <a:prstGeom prst="rect">
            <a:avLst/>
          </a:prstGeom>
          <a:noFill/>
        </p:spPr>
        <p:txBody>
          <a:bodyPr wrap="square">
            <a:spAutoFit/>
          </a:bodyPr>
          <a:lstStyle/>
          <a:p>
            <a:r>
              <a:rPr lang="fr-FR" sz="2800" dirty="0"/>
              <a:t>SKEMPTON propose en particulier pour les argiles normalement consolidée la formule :</a:t>
            </a:r>
          </a:p>
        </p:txBody>
      </p:sp>
      <p:pic>
        <p:nvPicPr>
          <p:cNvPr id="9" name="Image 8" descr="Une image contenant Police, typographie, calligraphie, blanc&#10;&#10;Le contenu généré par l’IA peut être incorrect.">
            <a:extLst>
              <a:ext uri="{FF2B5EF4-FFF2-40B4-BE49-F238E27FC236}">
                <a16:creationId xmlns:a16="http://schemas.microsoft.com/office/drawing/2014/main" id="{BDD267E6-52AD-AA9F-A73F-44A087D67038}"/>
              </a:ext>
            </a:extLst>
          </p:cNvPr>
          <p:cNvPicPr>
            <a:picLocks noChangeAspect="1"/>
          </p:cNvPicPr>
          <p:nvPr/>
        </p:nvPicPr>
        <p:blipFill>
          <a:blip r:embed="rId3"/>
          <a:stretch>
            <a:fillRect/>
          </a:stretch>
        </p:blipFill>
        <p:spPr>
          <a:xfrm>
            <a:off x="4714706" y="3606794"/>
            <a:ext cx="2789102" cy="713746"/>
          </a:xfrm>
          <a:prstGeom prst="rect">
            <a:avLst/>
          </a:prstGeom>
        </p:spPr>
      </p:pic>
      <p:sp>
        <p:nvSpPr>
          <p:cNvPr id="11" name="ZoneTexte 10">
            <a:extLst>
              <a:ext uri="{FF2B5EF4-FFF2-40B4-BE49-F238E27FC236}">
                <a16:creationId xmlns:a16="http://schemas.microsoft.com/office/drawing/2014/main" id="{19383243-F646-EFE2-0204-C3D58955A87E}"/>
              </a:ext>
            </a:extLst>
          </p:cNvPr>
          <p:cNvSpPr txBox="1"/>
          <p:nvPr/>
        </p:nvSpPr>
        <p:spPr>
          <a:xfrm>
            <a:off x="930038" y="5036255"/>
            <a:ext cx="10358438" cy="954107"/>
          </a:xfrm>
          <a:prstGeom prst="rect">
            <a:avLst/>
          </a:prstGeom>
          <a:noFill/>
        </p:spPr>
        <p:txBody>
          <a:bodyPr wrap="square">
            <a:spAutoFit/>
          </a:bodyPr>
          <a:lstStyle/>
          <a:p>
            <a:r>
              <a:rPr lang="fr-FR" sz="2800" dirty="0"/>
              <a:t>Avec W</a:t>
            </a:r>
            <a:r>
              <a:rPr lang="fr-FR" sz="2800" baseline="-25000" dirty="0"/>
              <a:t>L</a:t>
            </a:r>
            <a:r>
              <a:rPr lang="fr-FR" sz="2800" dirty="0"/>
              <a:t> : limite de liquidité de l’argile considérée, (non exprimée en %).</a:t>
            </a:r>
          </a:p>
        </p:txBody>
      </p:sp>
    </p:spTree>
    <p:extLst>
      <p:ext uri="{BB962C8B-B14F-4D97-AF65-F5344CB8AC3E}">
        <p14:creationId xmlns:p14="http://schemas.microsoft.com/office/powerpoint/2010/main" val="32491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DEA97-7838-0AFB-E0D6-163176DCD8AE}"/>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  Degré de Consolidation et Coefficient de Consolidation: </a:t>
            </a:r>
          </a:p>
        </p:txBody>
      </p:sp>
      <p:sp>
        <p:nvSpPr>
          <p:cNvPr id="3" name="Espace réservé du contenu 2">
            <a:extLst>
              <a:ext uri="{FF2B5EF4-FFF2-40B4-BE49-F238E27FC236}">
                <a16:creationId xmlns:a16="http://schemas.microsoft.com/office/drawing/2014/main" id="{2565C2DC-3C9A-DD54-8AEF-9DFA37ED962D}"/>
              </a:ext>
            </a:extLst>
          </p:cNvPr>
          <p:cNvSpPr>
            <a:spLocks noGrp="1"/>
          </p:cNvSpPr>
          <p:nvPr>
            <p:ph idx="1"/>
          </p:nvPr>
        </p:nvSpPr>
        <p:spPr>
          <a:xfrm>
            <a:off x="619505" y="1828456"/>
            <a:ext cx="10949940" cy="4667251"/>
          </a:xfrm>
        </p:spPr>
        <p:txBody>
          <a:bodyPr>
            <a:normAutofit/>
          </a:bodyPr>
          <a:lstStyle/>
          <a:p>
            <a:pPr marL="0" indent="0">
              <a:buNone/>
            </a:pPr>
            <a:r>
              <a:rPr lang="fr-FR" sz="2800" dirty="0"/>
              <a:t>Soit :</a:t>
            </a:r>
          </a:p>
          <a:p>
            <a:r>
              <a:rPr lang="fr-FR" sz="2800" dirty="0"/>
              <a:t>S</a:t>
            </a:r>
            <a:r>
              <a:rPr lang="fr-FR" sz="2800" baseline="-25000" dirty="0">
                <a:latin typeface="MS Gothic" panose="020B0609070205080204" pitchFamily="49" charset="-128"/>
                <a:ea typeface="MS Gothic" panose="020B0609070205080204" pitchFamily="49" charset="-128"/>
              </a:rPr>
              <a:t>∞</a:t>
            </a:r>
            <a:r>
              <a:rPr lang="fr-FR" sz="2800" dirty="0"/>
              <a:t>: Le tassement primaire final.  </a:t>
            </a:r>
          </a:p>
          <a:p>
            <a:r>
              <a:rPr lang="fr-FR" sz="2800" dirty="0"/>
              <a:t>S</a:t>
            </a:r>
            <a:r>
              <a:rPr lang="fr-FR" sz="2800" baseline="-25000" dirty="0"/>
              <a:t>0</a:t>
            </a:r>
            <a:r>
              <a:rPr lang="fr-FR" sz="2800" dirty="0"/>
              <a:t> : Le tassement obtenu au bout d’un temps « t ».</a:t>
            </a:r>
          </a:p>
          <a:p>
            <a:pPr marL="0" indent="0">
              <a:buNone/>
            </a:pPr>
            <a:r>
              <a:rPr lang="fr-FR" sz="2800" dirty="0"/>
              <a:t>Le Degré de Consolidation U est donné par la relation :</a:t>
            </a:r>
          </a:p>
          <a:p>
            <a:pPr marL="0" indent="0">
              <a:buNone/>
            </a:pPr>
            <a:endParaRPr lang="fr-FR" sz="2800" dirty="0"/>
          </a:p>
          <a:p>
            <a:pPr marL="0" indent="0">
              <a:buNone/>
            </a:pPr>
            <a:r>
              <a:rPr lang="fr-FR" sz="2800" dirty="0"/>
              <a:t>Le tassement à un temps donné S(t) est calculé en fonction du tassement final S</a:t>
            </a:r>
            <a:r>
              <a:rPr lang="fr-FR" sz="2800" baseline="-25000" dirty="0">
                <a:latin typeface="MS Gothic" panose="020B0609070205080204" pitchFamily="49" charset="-128"/>
                <a:ea typeface="MS Gothic" panose="020B0609070205080204" pitchFamily="49" charset="-128"/>
              </a:rPr>
              <a:t>∞</a:t>
            </a:r>
            <a:r>
              <a:rPr lang="fr-FR" sz="2800" dirty="0"/>
              <a:t> , à partir de la formule suivante : S(t) = U. S</a:t>
            </a:r>
            <a:r>
              <a:rPr lang="fr-FR" sz="2800" baseline="-25000" dirty="0">
                <a:latin typeface="MS Gothic" panose="020B0609070205080204" pitchFamily="49" charset="-128"/>
                <a:ea typeface="MS Gothic" panose="020B0609070205080204" pitchFamily="49" charset="-128"/>
              </a:rPr>
              <a:t>∞</a:t>
            </a:r>
            <a:r>
              <a:rPr lang="fr-FR" sz="2800" dirty="0"/>
              <a:t> </a:t>
            </a:r>
          </a:p>
        </p:txBody>
      </p:sp>
      <p:pic>
        <p:nvPicPr>
          <p:cNvPr id="5" name="Image 4" descr="Une image contenant Police, blanc, typographie, conception&#10;&#10;Le contenu généré par l’IA peut être incorrect.">
            <a:extLst>
              <a:ext uri="{FF2B5EF4-FFF2-40B4-BE49-F238E27FC236}">
                <a16:creationId xmlns:a16="http://schemas.microsoft.com/office/drawing/2014/main" id="{FD3D6B79-11F9-6A74-30A2-FB7DD6127EC9}"/>
              </a:ext>
            </a:extLst>
          </p:cNvPr>
          <p:cNvPicPr>
            <a:picLocks noChangeAspect="1"/>
          </p:cNvPicPr>
          <p:nvPr/>
        </p:nvPicPr>
        <p:blipFill>
          <a:blip r:embed="rId2"/>
          <a:stretch>
            <a:fillRect/>
          </a:stretch>
        </p:blipFill>
        <p:spPr>
          <a:xfrm>
            <a:off x="8820351" y="3572763"/>
            <a:ext cx="2572109" cy="924054"/>
          </a:xfrm>
          <a:prstGeom prst="rect">
            <a:avLst/>
          </a:prstGeom>
        </p:spPr>
      </p:pic>
    </p:spTree>
    <p:extLst>
      <p:ext uri="{BB962C8B-B14F-4D97-AF65-F5344CB8AC3E}">
        <p14:creationId xmlns:p14="http://schemas.microsoft.com/office/powerpoint/2010/main" val="669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14B67-BDDD-CA93-CD9C-4A174FC74CDA}"/>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B3B250CE-7A38-BA9D-9A13-3E154F83B319}"/>
              </a:ext>
            </a:extLst>
          </p:cNvPr>
          <p:cNvSpPr>
            <a:spLocks noGrp="1"/>
          </p:cNvSpPr>
          <p:nvPr>
            <p:ph idx="1"/>
          </p:nvPr>
        </p:nvSpPr>
        <p:spPr/>
        <p:txBody>
          <a:bodyPr>
            <a:normAutofit/>
          </a:bodyPr>
          <a:lstStyle/>
          <a:p>
            <a:pPr algn="just"/>
            <a:r>
              <a:rPr lang="fr-FR" sz="2800" dirty="0"/>
              <a:t>Sous l’effet d’un chargement donné (fondation, remblai, etc..), le sol se déforme. On sait que dans la plus part  des  cas,  la  surface  du  sol  est  horizontale  et  les  charges  sont  verticales;  les  déformations  et  par conséquent les déplacements, seront dans la même direction. </a:t>
            </a:r>
          </a:p>
          <a:p>
            <a:pPr algn="just"/>
            <a:r>
              <a:rPr lang="fr-FR" sz="2800" dirty="0"/>
              <a:t>Ils sont appelés </a:t>
            </a:r>
            <a:r>
              <a:rPr lang="fr-FR" sz="2800" b="1" dirty="0"/>
              <a:t>tassements. </a:t>
            </a:r>
          </a:p>
        </p:txBody>
      </p:sp>
    </p:spTree>
    <p:extLst>
      <p:ext uri="{BB962C8B-B14F-4D97-AF65-F5344CB8AC3E}">
        <p14:creationId xmlns:p14="http://schemas.microsoft.com/office/powerpoint/2010/main" val="219694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817CD-11D4-1902-1B26-4398FABDA8D4}"/>
              </a:ext>
            </a:extLst>
          </p:cNvPr>
          <p:cNvSpPr>
            <a:spLocks noGrp="1"/>
          </p:cNvSpPr>
          <p:nvPr>
            <p:ph type="title"/>
          </p:nvPr>
        </p:nvSpPr>
        <p:spPr/>
        <p:txBody>
          <a:bodyPr>
            <a:normAutofit/>
          </a:bodyPr>
          <a:lstStyle/>
          <a:p>
            <a:r>
              <a:rPr lang="fr-FR" sz="3600" b="1" dirty="0"/>
              <a:t>Exemple </a:t>
            </a:r>
          </a:p>
        </p:txBody>
      </p:sp>
      <p:sp>
        <p:nvSpPr>
          <p:cNvPr id="3" name="Espace réservé du contenu 2">
            <a:extLst>
              <a:ext uri="{FF2B5EF4-FFF2-40B4-BE49-F238E27FC236}">
                <a16:creationId xmlns:a16="http://schemas.microsoft.com/office/drawing/2014/main" id="{D66D26F0-8E00-87FB-CF41-0405A80F02BA}"/>
              </a:ext>
            </a:extLst>
          </p:cNvPr>
          <p:cNvSpPr>
            <a:spLocks noGrp="1"/>
          </p:cNvSpPr>
          <p:nvPr>
            <p:ph idx="1"/>
          </p:nvPr>
        </p:nvSpPr>
        <p:spPr>
          <a:xfrm>
            <a:off x="502920" y="1988821"/>
            <a:ext cx="11178540" cy="4754880"/>
          </a:xfrm>
        </p:spPr>
        <p:txBody>
          <a:bodyPr>
            <a:normAutofit/>
          </a:bodyPr>
          <a:lstStyle/>
          <a:p>
            <a:pPr marL="0" indent="0">
              <a:buNone/>
            </a:pPr>
            <a:r>
              <a:rPr lang="fr-FR" sz="2800" dirty="0"/>
              <a:t>Un degré de consolidation de 50% signifie que le sol a atteint un tassement égal 50% du tassement primaire final.</a:t>
            </a:r>
          </a:p>
          <a:p>
            <a:pPr marL="0" indent="0">
              <a:buNone/>
            </a:pPr>
            <a:r>
              <a:rPr lang="fr-FR" sz="2800" dirty="0"/>
              <a:t>On peut alors déterminer le degré de consolidation U pour un temps « t », ou plutôt pour un facteur temps « Tv » fonction du temps, Cv et des conditions de drainage: </a:t>
            </a:r>
          </a:p>
          <a:p>
            <a:endParaRPr lang="fr-FR" sz="2800" dirty="0"/>
          </a:p>
          <a:p>
            <a:r>
              <a:rPr lang="fr-FR" sz="2800" dirty="0"/>
              <a:t>h : épaisseur de l’échantillon.  </a:t>
            </a:r>
          </a:p>
          <a:p>
            <a:r>
              <a:rPr lang="fr-FR" sz="2800" dirty="0"/>
              <a:t>t : temps réel.</a:t>
            </a:r>
          </a:p>
        </p:txBody>
      </p:sp>
      <p:pic>
        <p:nvPicPr>
          <p:cNvPr id="5" name="Image 4" descr="Une image contenant Police, typographie, blanc, conception&#10;&#10;Le contenu généré par l’IA peut être incorrect.">
            <a:extLst>
              <a:ext uri="{FF2B5EF4-FFF2-40B4-BE49-F238E27FC236}">
                <a16:creationId xmlns:a16="http://schemas.microsoft.com/office/drawing/2014/main" id="{40CD1CB0-69E3-C491-F229-5223B35601BF}"/>
              </a:ext>
            </a:extLst>
          </p:cNvPr>
          <p:cNvPicPr>
            <a:picLocks noChangeAspect="1"/>
          </p:cNvPicPr>
          <p:nvPr/>
        </p:nvPicPr>
        <p:blipFill>
          <a:blip r:embed="rId2"/>
          <a:stretch>
            <a:fillRect/>
          </a:stretch>
        </p:blipFill>
        <p:spPr>
          <a:xfrm>
            <a:off x="4666182" y="3989545"/>
            <a:ext cx="1996155" cy="1165385"/>
          </a:xfrm>
          <a:prstGeom prst="rect">
            <a:avLst/>
          </a:prstGeom>
        </p:spPr>
      </p:pic>
    </p:spTree>
    <p:extLst>
      <p:ext uri="{BB962C8B-B14F-4D97-AF65-F5344CB8AC3E}">
        <p14:creationId xmlns:p14="http://schemas.microsoft.com/office/powerpoint/2010/main" val="19105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2B0E9F4-B28F-B9CC-CA95-5A766DC5C80F}"/>
              </a:ext>
            </a:extLst>
          </p:cNvPr>
          <p:cNvSpPr txBox="1"/>
          <p:nvPr/>
        </p:nvSpPr>
        <p:spPr>
          <a:xfrm>
            <a:off x="308414" y="1524715"/>
            <a:ext cx="6563797" cy="3539430"/>
          </a:xfrm>
          <a:prstGeom prst="rect">
            <a:avLst/>
          </a:prstGeom>
          <a:noFill/>
        </p:spPr>
        <p:txBody>
          <a:bodyPr wrap="square">
            <a:spAutoFit/>
          </a:bodyPr>
          <a:lstStyle/>
          <a:p>
            <a:r>
              <a:rPr lang="fr-FR" sz="2800" dirty="0"/>
              <a:t>Avec :</a:t>
            </a:r>
          </a:p>
          <a:p>
            <a:r>
              <a:rPr lang="fr-FR" sz="2800" b="1" dirty="0"/>
              <a:t>k</a:t>
            </a:r>
            <a:r>
              <a:rPr lang="fr-FR" sz="2800" dirty="0"/>
              <a:t> : coefficient de perméabilité du sol.</a:t>
            </a:r>
          </a:p>
          <a:p>
            <a:r>
              <a:rPr lang="fr-FR" sz="2800" b="1" dirty="0"/>
              <a:t>E’ </a:t>
            </a:r>
            <a:r>
              <a:rPr lang="fr-FR" sz="2800" dirty="0"/>
              <a:t>: coefficient d’élasticité œdométrique.</a:t>
            </a:r>
          </a:p>
          <a:p>
            <a:r>
              <a:rPr lang="fr-FR" sz="2800" b="1" dirty="0" err="1"/>
              <a:t>γ</a:t>
            </a:r>
            <a:r>
              <a:rPr lang="fr-FR" sz="2800" b="1" baseline="-25000" dirty="0" err="1"/>
              <a:t>w</a:t>
            </a:r>
            <a:r>
              <a:rPr lang="fr-FR" sz="2800" dirty="0"/>
              <a:t> : poids spécifique de l’eau.</a:t>
            </a:r>
          </a:p>
          <a:p>
            <a:r>
              <a:rPr lang="fr-FR" sz="2800" dirty="0"/>
              <a:t>Le tableau suivant donne les valeurs de U en fonction de Tv.  Ce tableau peut être représenté approximativement par la relation :</a:t>
            </a:r>
          </a:p>
        </p:txBody>
      </p:sp>
      <p:pic>
        <p:nvPicPr>
          <p:cNvPr id="5" name="Image 4" descr="Une image contenant Police, texte, blanc, Graphique&#10;&#10;Le contenu généré par l’IA peut être incorrect.">
            <a:extLst>
              <a:ext uri="{FF2B5EF4-FFF2-40B4-BE49-F238E27FC236}">
                <a16:creationId xmlns:a16="http://schemas.microsoft.com/office/drawing/2014/main" id="{C39EDE7D-D565-1CE5-AA83-D05165A8CA30}"/>
              </a:ext>
            </a:extLst>
          </p:cNvPr>
          <p:cNvPicPr>
            <a:picLocks noChangeAspect="1"/>
          </p:cNvPicPr>
          <p:nvPr/>
        </p:nvPicPr>
        <p:blipFill>
          <a:blip r:embed="rId2"/>
          <a:stretch>
            <a:fillRect/>
          </a:stretch>
        </p:blipFill>
        <p:spPr>
          <a:xfrm>
            <a:off x="9152453" y="527778"/>
            <a:ext cx="1705213" cy="1038370"/>
          </a:xfrm>
          <a:prstGeom prst="rect">
            <a:avLst/>
          </a:prstGeom>
        </p:spPr>
      </p:pic>
      <p:pic>
        <p:nvPicPr>
          <p:cNvPr id="7" name="Image 6" descr="Une image contenant Police, blanc, ligne, écriture manuscrite&#10;&#10;Le contenu généré par l’IA peut être incorrect.">
            <a:extLst>
              <a:ext uri="{FF2B5EF4-FFF2-40B4-BE49-F238E27FC236}">
                <a16:creationId xmlns:a16="http://schemas.microsoft.com/office/drawing/2014/main" id="{A3EF8D43-A1E4-0F65-5647-50B014B5F17F}"/>
              </a:ext>
            </a:extLst>
          </p:cNvPr>
          <p:cNvPicPr>
            <a:picLocks noChangeAspect="1"/>
          </p:cNvPicPr>
          <p:nvPr/>
        </p:nvPicPr>
        <p:blipFill>
          <a:blip r:embed="rId3"/>
          <a:stretch>
            <a:fillRect/>
          </a:stretch>
        </p:blipFill>
        <p:spPr>
          <a:xfrm>
            <a:off x="2038150" y="5064145"/>
            <a:ext cx="3281641" cy="1314866"/>
          </a:xfrm>
          <a:prstGeom prst="rect">
            <a:avLst/>
          </a:prstGeom>
        </p:spPr>
      </p:pic>
      <p:pic>
        <p:nvPicPr>
          <p:cNvPr id="9" name="Image 8" descr="Une image contenant texte, nombre, capture d’écran, Police&#10;&#10;Le contenu généré par l’IA peut être incorrect.">
            <a:extLst>
              <a:ext uri="{FF2B5EF4-FFF2-40B4-BE49-F238E27FC236}">
                <a16:creationId xmlns:a16="http://schemas.microsoft.com/office/drawing/2014/main" id="{1342FAE3-F8E4-AC71-7152-955D1F05BF6D}"/>
              </a:ext>
            </a:extLst>
          </p:cNvPr>
          <p:cNvPicPr>
            <a:picLocks noChangeAspect="1"/>
          </p:cNvPicPr>
          <p:nvPr/>
        </p:nvPicPr>
        <p:blipFill>
          <a:blip r:embed="rId4"/>
          <a:stretch>
            <a:fillRect/>
          </a:stretch>
        </p:blipFill>
        <p:spPr>
          <a:xfrm>
            <a:off x="6400801" y="2767806"/>
            <a:ext cx="5847810" cy="4090194"/>
          </a:xfrm>
          <a:prstGeom prst="rect">
            <a:avLst/>
          </a:prstGeom>
        </p:spPr>
      </p:pic>
      <p:sp>
        <p:nvSpPr>
          <p:cNvPr id="11" name="ZoneTexte 10">
            <a:extLst>
              <a:ext uri="{FF2B5EF4-FFF2-40B4-BE49-F238E27FC236}">
                <a16:creationId xmlns:a16="http://schemas.microsoft.com/office/drawing/2014/main" id="{953816B2-234A-0E18-B385-4E6EE2EB3F91}"/>
              </a:ext>
            </a:extLst>
          </p:cNvPr>
          <p:cNvSpPr txBox="1"/>
          <p:nvPr/>
        </p:nvSpPr>
        <p:spPr>
          <a:xfrm>
            <a:off x="308414" y="785353"/>
            <a:ext cx="9121140" cy="523220"/>
          </a:xfrm>
          <a:prstGeom prst="rect">
            <a:avLst/>
          </a:prstGeom>
          <a:noFill/>
        </p:spPr>
        <p:txBody>
          <a:bodyPr wrap="square">
            <a:spAutoFit/>
          </a:bodyPr>
          <a:lstStyle/>
          <a:p>
            <a:r>
              <a:rPr lang="fr-FR" sz="2800" dirty="0"/>
              <a:t>Le Coefficient de Consolidation C</a:t>
            </a:r>
            <a:r>
              <a:rPr lang="fr-FR" sz="2800" baseline="-25000" dirty="0"/>
              <a:t>v</a:t>
            </a:r>
            <a:r>
              <a:rPr lang="fr-FR" sz="2800" dirty="0"/>
              <a:t> est  donné par la relation: </a:t>
            </a:r>
          </a:p>
        </p:txBody>
      </p:sp>
    </p:spTree>
    <p:extLst>
      <p:ext uri="{BB962C8B-B14F-4D97-AF65-F5344CB8AC3E}">
        <p14:creationId xmlns:p14="http://schemas.microsoft.com/office/powerpoint/2010/main" val="79902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FFE5F-05E4-D180-5A71-111F6D04A47A}"/>
              </a:ext>
            </a:extLst>
          </p:cNvPr>
          <p:cNvSpPr>
            <a:spLocks noGrp="1"/>
          </p:cNvSpPr>
          <p:nvPr>
            <p:ph type="title"/>
          </p:nvPr>
        </p:nvSpPr>
        <p:spPr/>
        <p:txBody>
          <a:bodyPr/>
          <a:lstStyle/>
          <a:p>
            <a:r>
              <a:rPr lang="fr-FR" b="1" dirty="0"/>
              <a:t>Rôle de la consolidation</a:t>
            </a:r>
            <a:br>
              <a:rPr lang="fr-FR" b="1" dirty="0"/>
            </a:br>
            <a:endParaRPr lang="fr-FR" dirty="0"/>
          </a:p>
        </p:txBody>
      </p:sp>
      <p:sp>
        <p:nvSpPr>
          <p:cNvPr id="3" name="Espace réservé du contenu 2">
            <a:extLst>
              <a:ext uri="{FF2B5EF4-FFF2-40B4-BE49-F238E27FC236}">
                <a16:creationId xmlns:a16="http://schemas.microsoft.com/office/drawing/2014/main" id="{8862E6D6-4252-69A3-215F-CD76093E28CF}"/>
              </a:ext>
            </a:extLst>
          </p:cNvPr>
          <p:cNvSpPr>
            <a:spLocks noGrp="1"/>
          </p:cNvSpPr>
          <p:nvPr>
            <p:ph idx="1"/>
          </p:nvPr>
        </p:nvSpPr>
        <p:spPr/>
        <p:txBody>
          <a:bodyPr>
            <a:normAutofit/>
          </a:bodyPr>
          <a:lstStyle/>
          <a:p>
            <a:r>
              <a:rPr lang="fr-FR" sz="2800" b="1" dirty="0"/>
              <a:t> </a:t>
            </a:r>
            <a:r>
              <a:rPr lang="fr-FR" sz="2800" dirty="0"/>
              <a:t>La consolidation décrit la réduction progressive de volume d’un sol fin saturé par évacuation de l’eau interstitielle, à l’origine des tassements différés observés sous les ouvrages. </a:t>
            </a:r>
          </a:p>
          <a:p>
            <a:r>
              <a:rPr lang="fr-FR" sz="2800" dirty="0"/>
              <a:t>En reliant contraintes effectives, compressibilité et perméabilité (via l’essai œdométrique et le coefficient de consolidation), ce chapitre fournit les outils nécessaires pour estimer l’amplitude et la vitesse des tassements primaires dans les argiles</a:t>
            </a:r>
          </a:p>
          <a:p>
            <a:endParaRPr lang="fr-FR" sz="2800" dirty="0"/>
          </a:p>
        </p:txBody>
      </p:sp>
    </p:spTree>
    <p:extLst>
      <p:ext uri="{BB962C8B-B14F-4D97-AF65-F5344CB8AC3E}">
        <p14:creationId xmlns:p14="http://schemas.microsoft.com/office/powerpoint/2010/main" val="38305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9DF9E-7E09-6300-ABD6-3D23163A1FD7}"/>
              </a:ext>
            </a:extLst>
          </p:cNvPr>
          <p:cNvSpPr>
            <a:spLocks noGrp="1"/>
          </p:cNvSpPr>
          <p:nvPr>
            <p:ph type="title"/>
          </p:nvPr>
        </p:nvSpPr>
        <p:spPr/>
        <p:txBody>
          <a:bodyPr/>
          <a:lstStyle/>
          <a:p>
            <a:r>
              <a:rPr lang="fr-FR" sz="3200" b="1" dirty="0"/>
              <a:t>Tassements et sécurité des ouvrages</a:t>
            </a:r>
            <a:br>
              <a:rPr lang="fr-FR" sz="3200" b="1" dirty="0"/>
            </a:br>
            <a:endParaRPr lang="fr-FR" dirty="0"/>
          </a:p>
        </p:txBody>
      </p:sp>
      <p:sp>
        <p:nvSpPr>
          <p:cNvPr id="3" name="Espace réservé du contenu 2">
            <a:extLst>
              <a:ext uri="{FF2B5EF4-FFF2-40B4-BE49-F238E27FC236}">
                <a16:creationId xmlns:a16="http://schemas.microsoft.com/office/drawing/2014/main" id="{B2FC0259-6583-BBE4-B819-8FD14AF5A5EF}"/>
              </a:ext>
            </a:extLst>
          </p:cNvPr>
          <p:cNvSpPr>
            <a:spLocks noGrp="1"/>
          </p:cNvSpPr>
          <p:nvPr>
            <p:ph idx="1"/>
          </p:nvPr>
        </p:nvSpPr>
        <p:spPr/>
        <p:txBody>
          <a:bodyPr>
            <a:normAutofit/>
          </a:bodyPr>
          <a:lstStyle/>
          <a:p>
            <a:r>
              <a:rPr lang="fr-FR" sz="2800" dirty="0"/>
              <a:t>Les tassements ne dépendent pas seulement de l’intensité des charges appliquées, mais aussi de l’histoire de chargement du sol, de son état de consolidation et des conditions de drainage. </a:t>
            </a:r>
          </a:p>
          <a:p>
            <a:r>
              <a:rPr lang="fr-FR" sz="2800" dirty="0"/>
              <a:t>Distinguer tassement immédiat, consolidation primaire et consolidation secondaire permet de vérifier la compatibilité des déformations avec le fonctionnement et la durabilité des fondations superficielles et des remblais.</a:t>
            </a:r>
          </a:p>
          <a:p>
            <a:endParaRPr lang="fr-FR" sz="2800" dirty="0"/>
          </a:p>
        </p:txBody>
      </p:sp>
    </p:spTree>
    <p:extLst>
      <p:ext uri="{BB962C8B-B14F-4D97-AF65-F5344CB8AC3E}">
        <p14:creationId xmlns:p14="http://schemas.microsoft.com/office/powerpoint/2010/main" val="306112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5DA3C-2B9B-BD45-ECC4-08C85775EE13}"/>
              </a:ext>
            </a:extLst>
          </p:cNvPr>
          <p:cNvSpPr>
            <a:spLocks noGrp="1"/>
          </p:cNvSpPr>
          <p:nvPr>
            <p:ph type="title"/>
          </p:nvPr>
        </p:nvSpPr>
        <p:spPr/>
        <p:txBody>
          <a:bodyPr/>
          <a:lstStyle/>
          <a:p>
            <a:r>
              <a:rPr lang="fr-FR" sz="3200" b="1" dirty="0"/>
              <a:t>Apport de l’essai œdométrique</a:t>
            </a:r>
            <a:br>
              <a:rPr lang="fr-FR" sz="3200" b="1" dirty="0"/>
            </a:br>
            <a:endParaRPr lang="fr-FR" dirty="0"/>
          </a:p>
        </p:txBody>
      </p:sp>
      <p:sp>
        <p:nvSpPr>
          <p:cNvPr id="3" name="Espace réservé du contenu 2">
            <a:extLst>
              <a:ext uri="{FF2B5EF4-FFF2-40B4-BE49-F238E27FC236}">
                <a16:creationId xmlns:a16="http://schemas.microsoft.com/office/drawing/2014/main" id="{10AEA6B4-6910-D11D-05BA-6A7CBA01E83C}"/>
              </a:ext>
            </a:extLst>
          </p:cNvPr>
          <p:cNvSpPr>
            <a:spLocks noGrp="1"/>
          </p:cNvSpPr>
          <p:nvPr>
            <p:ph idx="1"/>
          </p:nvPr>
        </p:nvSpPr>
        <p:spPr>
          <a:xfrm>
            <a:off x="1074420" y="2190749"/>
            <a:ext cx="9834372" cy="3986213"/>
          </a:xfrm>
        </p:spPr>
        <p:txBody>
          <a:bodyPr>
            <a:normAutofit/>
          </a:bodyPr>
          <a:lstStyle/>
          <a:p>
            <a:r>
              <a:rPr lang="fr-FR" sz="2800" dirty="0"/>
              <a:t>L’essai œdométrique permet de caractériser la compressibilité des sols fins à travers les courbes de consolidation (tassement–temps) et de compressibilité (e–log σ′). </a:t>
            </a:r>
          </a:p>
          <a:p>
            <a:r>
              <a:rPr lang="fr-FR" sz="2800" dirty="0"/>
              <a:t>Les paramètres Cc, Cv, la contrainte de consolidation et le degré de consolidation U sont essentiels pour passer de l’échelle de l’échantillon au calcul du tassement en place et à l’estimation du temps nécessaire pour atteindre un état quasi définitif.</a:t>
            </a:r>
          </a:p>
          <a:p>
            <a:endParaRPr lang="fr-FR" sz="2800" dirty="0"/>
          </a:p>
        </p:txBody>
      </p:sp>
    </p:spTree>
    <p:extLst>
      <p:ext uri="{BB962C8B-B14F-4D97-AF65-F5344CB8AC3E}">
        <p14:creationId xmlns:p14="http://schemas.microsoft.com/office/powerpoint/2010/main" val="365963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19CF3-6715-963D-4F71-5C83CC67C5EC}"/>
              </a:ext>
            </a:extLst>
          </p:cNvPr>
          <p:cNvSpPr>
            <a:spLocks noGrp="1"/>
          </p:cNvSpPr>
          <p:nvPr>
            <p:ph type="title"/>
          </p:nvPr>
        </p:nvSpPr>
        <p:spPr/>
        <p:txBody>
          <a:bodyPr>
            <a:normAutofit/>
          </a:bodyPr>
          <a:lstStyle/>
          <a:p>
            <a:r>
              <a:rPr lang="fr-FR" sz="3200" b="1" dirty="0"/>
              <a:t>Recommandations pour la pratique géotechnique</a:t>
            </a:r>
            <a:endParaRPr lang="fr-FR" sz="3200" dirty="0"/>
          </a:p>
        </p:txBody>
      </p:sp>
      <p:sp>
        <p:nvSpPr>
          <p:cNvPr id="3" name="Espace réservé du contenu 2">
            <a:extLst>
              <a:ext uri="{FF2B5EF4-FFF2-40B4-BE49-F238E27FC236}">
                <a16:creationId xmlns:a16="http://schemas.microsoft.com/office/drawing/2014/main" id="{017D65D9-FFC4-6D49-9C32-BD49861F3D3A}"/>
              </a:ext>
            </a:extLst>
          </p:cNvPr>
          <p:cNvSpPr>
            <a:spLocks noGrp="1"/>
          </p:cNvSpPr>
          <p:nvPr>
            <p:ph idx="1"/>
          </p:nvPr>
        </p:nvSpPr>
        <p:spPr>
          <a:xfrm>
            <a:off x="640080" y="2034540"/>
            <a:ext cx="11098530" cy="4560569"/>
          </a:xfrm>
        </p:spPr>
        <p:txBody>
          <a:bodyPr>
            <a:normAutofit fontScale="92500" lnSpcReduction="10000"/>
          </a:bodyPr>
          <a:lstStyle/>
          <a:p>
            <a:r>
              <a:rPr lang="fr-FR" sz="2800" dirty="0"/>
              <a:t>Toujours raisonner en termes de contraintes effectives et d’évolution de la pression interstitielle pour interpréter le comportement des sols saturés, en particulier les argiles compressibles.</a:t>
            </a:r>
          </a:p>
          <a:p>
            <a:r>
              <a:rPr lang="fr-FR" sz="2800" dirty="0"/>
              <a:t>Vérifier systématiquement les tassements admissibles, en distinguant tassement immédiat, consolidation primaire et consolidation secondaire, surtout pour les ouvrages sensibles (bâtiments rigides, réservoirs, ouvrages linéaires).</a:t>
            </a:r>
          </a:p>
          <a:p>
            <a:r>
              <a:rPr lang="fr-FR" sz="2800" dirty="0"/>
              <a:t>Ne pas se limiter à la portance ultime : intégrer dans le dimensionnement le temps de consolidation et, si nécessaire, recourir à des techniques d’amélioration des sols (préchargement, drains verticaux, colonnes ballastées, etc.) pour réduire et/ou accélérer les tassements.</a:t>
            </a:r>
          </a:p>
          <a:p>
            <a:endParaRPr lang="fr-FR" sz="2800" dirty="0"/>
          </a:p>
        </p:txBody>
      </p:sp>
    </p:spTree>
    <p:extLst>
      <p:ext uri="{BB962C8B-B14F-4D97-AF65-F5344CB8AC3E}">
        <p14:creationId xmlns:p14="http://schemas.microsoft.com/office/powerpoint/2010/main" val="337133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62E6-2042-9A36-FB14-66D59A75B80B}"/>
              </a:ext>
            </a:extLst>
          </p:cNvPr>
          <p:cNvSpPr>
            <a:spLocks noGrp="1"/>
          </p:cNvSpPr>
          <p:nvPr>
            <p:ph type="title"/>
          </p:nvPr>
        </p:nvSpPr>
        <p:spPr/>
        <p:txBody>
          <a:bodyPr>
            <a:normAutofit/>
          </a:bodyPr>
          <a:lstStyle/>
          <a:p>
            <a:r>
              <a:rPr lang="fr-FR" sz="3600" b="1" dirty="0">
                <a:effectLst>
                  <a:outerShdw blurRad="38100" dist="38100" dir="2700000" algn="tl">
                    <a:srgbClr val="000000">
                      <a:alpha val="43137"/>
                    </a:srgbClr>
                  </a:outerShdw>
                </a:effectLst>
              </a:rPr>
              <a:t>Conclusion </a:t>
            </a:r>
          </a:p>
        </p:txBody>
      </p:sp>
      <p:sp>
        <p:nvSpPr>
          <p:cNvPr id="3" name="Espace réservé du contenu 2">
            <a:extLst>
              <a:ext uri="{FF2B5EF4-FFF2-40B4-BE49-F238E27FC236}">
                <a16:creationId xmlns:a16="http://schemas.microsoft.com/office/drawing/2014/main" id="{BC0F9754-85EC-3E5A-A59C-E6147BC8D62E}"/>
              </a:ext>
            </a:extLst>
          </p:cNvPr>
          <p:cNvSpPr>
            <a:spLocks noGrp="1"/>
          </p:cNvSpPr>
          <p:nvPr>
            <p:ph idx="1"/>
          </p:nvPr>
        </p:nvSpPr>
        <p:spPr/>
        <p:txBody>
          <a:bodyPr>
            <a:normAutofit/>
          </a:bodyPr>
          <a:lstStyle/>
          <a:p>
            <a:r>
              <a:rPr lang="fr-FR" sz="2800" dirty="0"/>
              <a:t>En pratique, l’ingénieur géotechnicien doit intégrer la consolidation dans le dimensionnement des ouvrages fondés sur sols compressibles, en particulier les argiles saturées. </a:t>
            </a:r>
          </a:p>
          <a:p>
            <a:r>
              <a:rPr lang="fr-FR" sz="2800" dirty="0"/>
              <a:t>La prise en compte conjointe des contraintes effectives, des propriétés de compressibilité et des conditions de drainage permet d’anticiper les tassements et, si besoin, de recourir à des techniques d’amélioration des sols ou de préchargement pour maîtriser les déformations dans le temps.</a:t>
            </a:r>
          </a:p>
        </p:txBody>
      </p:sp>
    </p:spTree>
    <p:extLst>
      <p:ext uri="{BB962C8B-B14F-4D97-AF65-F5344CB8AC3E}">
        <p14:creationId xmlns:p14="http://schemas.microsoft.com/office/powerpoint/2010/main" val="395578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5B24B-0E8D-B589-9045-5757B7BF3EAC}"/>
              </a:ext>
            </a:extLst>
          </p:cNvPr>
          <p:cNvSpPr>
            <a:spLocks noGrp="1"/>
          </p:cNvSpPr>
          <p:nvPr>
            <p:ph type="title"/>
          </p:nvPr>
        </p:nvSpPr>
        <p:spPr/>
        <p:txBody>
          <a:bodyPr>
            <a:normAutofit/>
          </a:bodyPr>
          <a:lstStyle/>
          <a:p>
            <a:pPr algn="ctr"/>
            <a:r>
              <a:rPr lang="fr-FR" sz="4000" b="1" dirty="0"/>
              <a:t>Le mot de la fin</a:t>
            </a:r>
          </a:p>
        </p:txBody>
      </p:sp>
      <p:sp>
        <p:nvSpPr>
          <p:cNvPr id="3" name="Espace réservé du contenu 2">
            <a:extLst>
              <a:ext uri="{FF2B5EF4-FFF2-40B4-BE49-F238E27FC236}">
                <a16:creationId xmlns:a16="http://schemas.microsoft.com/office/drawing/2014/main" id="{B04D715A-A3F7-3D9D-9998-5A1F0876DF7F}"/>
              </a:ext>
            </a:extLst>
          </p:cNvPr>
          <p:cNvSpPr>
            <a:spLocks noGrp="1"/>
          </p:cNvSpPr>
          <p:nvPr>
            <p:ph idx="1"/>
          </p:nvPr>
        </p:nvSpPr>
        <p:spPr>
          <a:xfrm>
            <a:off x="662940" y="1931671"/>
            <a:ext cx="11018520" cy="4800600"/>
          </a:xfrm>
        </p:spPr>
        <p:txBody>
          <a:bodyPr>
            <a:normAutofit lnSpcReduction="10000"/>
          </a:bodyPr>
          <a:lstStyle/>
          <a:p>
            <a:r>
              <a:rPr lang="fr-FR" sz="2800" dirty="0"/>
              <a:t>Ce cours a montré que le sol est un matériau complexe, dont le comportement dépend étroitement de sa structure, de son état hydrique et de son histoire de chargement.</a:t>
            </a:r>
          </a:p>
          <a:p>
            <a:r>
              <a:rPr lang="fr-FR" sz="2800" dirty="0"/>
              <a:t> Les notions d’eau dans le sol, de perméabilité, de contrainte effective, de compressibilité et de consolidation constituent un ensemble cohérent qui permet de prévoir les déformations (tassements) et la stabilité des ouvrages. </a:t>
            </a:r>
          </a:p>
          <a:p>
            <a:r>
              <a:rPr lang="fr-FR" sz="2800" dirty="0"/>
              <a:t>La théorie de la consolidation, les essais œdométriques et les paramètres déduits (indice de compression, coefficient de consolidation, degré de consolidation) complètent les outils de l’ingénieur pour estimer l’amplitude et la vitesse des tassements dans les sols fins saturés.</a:t>
            </a:r>
          </a:p>
        </p:txBody>
      </p:sp>
    </p:spTree>
    <p:extLst>
      <p:ext uri="{BB962C8B-B14F-4D97-AF65-F5344CB8AC3E}">
        <p14:creationId xmlns:p14="http://schemas.microsoft.com/office/powerpoint/2010/main" val="280211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p:txBody>
          <a:bodyPr rtlCol="0"/>
          <a:lstStyle/>
          <a:p>
            <a:pPr rtl="0"/>
            <a:r>
              <a:rPr lang="fr-FR" dirty="0"/>
              <a:t>Y a-t-il des questions?</a:t>
            </a:r>
          </a:p>
        </p:txBody>
      </p:sp>
      <p:sp>
        <p:nvSpPr>
          <p:cNvPr id="14" name="Espace réservé du texte 2"/>
          <p:cNvSpPr>
            <a:spLocks noGrp="1"/>
          </p:cNvSpPr>
          <p:nvPr>
            <p:ph type="body" idx="1"/>
          </p:nvPr>
        </p:nvSpPr>
        <p:spPr/>
        <p:txBody>
          <a:bodyPr rtlCol="0"/>
          <a:lstStyle/>
          <a:p>
            <a:pPr rtl="0"/>
            <a:endParaRPr lang="fr-FR"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B3EB7-A875-8665-DB9F-6424E1ECD55D}"/>
              </a:ext>
            </a:extLst>
          </p:cNvPr>
          <p:cNvSpPr>
            <a:spLocks noGrp="1"/>
          </p:cNvSpPr>
          <p:nvPr>
            <p:ph type="title"/>
          </p:nvPr>
        </p:nvSpPr>
        <p:spPr/>
        <p:txBody>
          <a:bodyPr>
            <a:normAutofit/>
          </a:bodyPr>
          <a:lstStyle/>
          <a:p>
            <a:r>
              <a:rPr lang="fr-FR" sz="3600" b="1" dirty="0"/>
              <a:t>Phénomènes de tassement</a:t>
            </a:r>
          </a:p>
        </p:txBody>
      </p:sp>
      <p:sp>
        <p:nvSpPr>
          <p:cNvPr id="3" name="Espace réservé du contenu 2">
            <a:extLst>
              <a:ext uri="{FF2B5EF4-FFF2-40B4-BE49-F238E27FC236}">
                <a16:creationId xmlns:a16="http://schemas.microsoft.com/office/drawing/2014/main" id="{0FEBDD7D-6A99-66B4-05CD-DA706C6DFB01}"/>
              </a:ext>
            </a:extLst>
          </p:cNvPr>
          <p:cNvSpPr>
            <a:spLocks noGrp="1"/>
          </p:cNvSpPr>
          <p:nvPr>
            <p:ph idx="1"/>
          </p:nvPr>
        </p:nvSpPr>
        <p:spPr/>
        <p:txBody>
          <a:bodyPr>
            <a:normAutofit/>
          </a:bodyPr>
          <a:lstStyle/>
          <a:p>
            <a:pPr marL="0" indent="0">
              <a:buNone/>
            </a:pPr>
            <a:r>
              <a:rPr lang="fr-FR" sz="2800" dirty="0"/>
              <a:t>Pour un sol, les tassements résultent essentiellement de sa compressibilité (Un sol est dit compressible si son volume peut changer).  La compressibilité d’un sol peut résulter de trois phénomènes :</a:t>
            </a:r>
          </a:p>
          <a:p>
            <a:pPr marL="446088" indent="-446088">
              <a:buFont typeface="Wingdings" panose="05000000000000000000" pitchFamily="2" charset="2"/>
              <a:buChar char="Ø"/>
            </a:pPr>
            <a:r>
              <a:rPr lang="fr-FR" sz="2800" dirty="0"/>
              <a:t>A la compression du squelette solide,</a:t>
            </a:r>
          </a:p>
          <a:p>
            <a:pPr marL="446088" indent="-446088">
              <a:buFont typeface="Wingdings" panose="05000000000000000000" pitchFamily="2" charset="2"/>
              <a:buChar char="Ø"/>
            </a:pPr>
            <a:r>
              <a:rPr lang="fr-FR" sz="2800" dirty="0"/>
              <a:t>A l’évacuation de l’eau contenue dans les vides,</a:t>
            </a:r>
          </a:p>
          <a:p>
            <a:pPr marL="446088" indent="-446088">
              <a:buFont typeface="Wingdings" panose="05000000000000000000" pitchFamily="2" charset="2"/>
              <a:buChar char="Ø"/>
            </a:pPr>
            <a:r>
              <a:rPr lang="fr-FR" sz="2800" dirty="0"/>
              <a:t>A la compression de l’eau et de l’air contenus dans les vides.</a:t>
            </a:r>
          </a:p>
        </p:txBody>
      </p:sp>
    </p:spTree>
    <p:extLst>
      <p:ext uri="{BB962C8B-B14F-4D97-AF65-F5344CB8AC3E}">
        <p14:creationId xmlns:p14="http://schemas.microsoft.com/office/powerpoint/2010/main" val="300094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8EA18-95E0-9E18-7F80-9F9E3C02E8A5}"/>
              </a:ext>
            </a:extLst>
          </p:cNvPr>
          <p:cNvSpPr>
            <a:spLocks noGrp="1"/>
          </p:cNvSpPr>
          <p:nvPr>
            <p:ph type="title"/>
          </p:nvPr>
        </p:nvSpPr>
        <p:spPr/>
        <p:txBody>
          <a:bodyPr>
            <a:normAutofit/>
          </a:bodyPr>
          <a:lstStyle/>
          <a:p>
            <a:r>
              <a:rPr lang="fr-FR" sz="3200" b="1" dirty="0"/>
              <a:t>1 DEFINITION</a:t>
            </a:r>
          </a:p>
        </p:txBody>
      </p:sp>
      <p:sp>
        <p:nvSpPr>
          <p:cNvPr id="3" name="Espace réservé du contenu 2">
            <a:extLst>
              <a:ext uri="{FF2B5EF4-FFF2-40B4-BE49-F238E27FC236}">
                <a16:creationId xmlns:a16="http://schemas.microsoft.com/office/drawing/2014/main" id="{F171651C-6EB9-4152-92B4-30396E0D51EB}"/>
              </a:ext>
            </a:extLst>
          </p:cNvPr>
          <p:cNvSpPr>
            <a:spLocks noGrp="1"/>
          </p:cNvSpPr>
          <p:nvPr>
            <p:ph idx="1"/>
          </p:nvPr>
        </p:nvSpPr>
        <p:spPr/>
        <p:txBody>
          <a:bodyPr>
            <a:normAutofit/>
          </a:bodyPr>
          <a:lstStyle/>
          <a:p>
            <a:pPr algn="just"/>
            <a:r>
              <a:rPr lang="fr-FR" sz="2800" dirty="0"/>
              <a:t>On appelle consolidation le phénomène de réduction de volume d’une couche de sol saturé, par évacuation graduelle de l’eau, sous l’effet d’une contrainte normale.</a:t>
            </a:r>
          </a:p>
          <a:p>
            <a:pPr algn="just"/>
            <a:r>
              <a:rPr lang="fr-FR" sz="2800" dirty="0"/>
              <a:t>Alors, Le tassement est par définition la variation de hauteur d’une couche de sol sous l’effet d’une charge. La consolidation est l’évolution du tassement dans le temps.</a:t>
            </a:r>
          </a:p>
        </p:txBody>
      </p:sp>
    </p:spTree>
    <p:extLst>
      <p:ext uri="{BB962C8B-B14F-4D97-AF65-F5344CB8AC3E}">
        <p14:creationId xmlns:p14="http://schemas.microsoft.com/office/powerpoint/2010/main" val="420891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26490-6A44-93A3-0BC7-B9F0E74CDEA9}"/>
              </a:ext>
            </a:extLst>
          </p:cNvPr>
          <p:cNvSpPr>
            <a:spLocks noGrp="1"/>
          </p:cNvSpPr>
          <p:nvPr>
            <p:ph type="title"/>
          </p:nvPr>
        </p:nvSpPr>
        <p:spPr/>
        <p:txBody>
          <a:bodyPr>
            <a:normAutofit/>
          </a:bodyPr>
          <a:lstStyle/>
          <a:p>
            <a:r>
              <a:rPr lang="fr-FR" sz="3200" b="1" dirty="0"/>
              <a:t>2    Principes généraux</a:t>
            </a:r>
          </a:p>
        </p:txBody>
      </p:sp>
      <p:sp>
        <p:nvSpPr>
          <p:cNvPr id="3" name="Espace réservé du contenu 2">
            <a:extLst>
              <a:ext uri="{FF2B5EF4-FFF2-40B4-BE49-F238E27FC236}">
                <a16:creationId xmlns:a16="http://schemas.microsoft.com/office/drawing/2014/main" id="{E2806559-8867-0750-6A1E-C2FED391595B}"/>
              </a:ext>
            </a:extLst>
          </p:cNvPr>
          <p:cNvSpPr>
            <a:spLocks noGrp="1"/>
          </p:cNvSpPr>
          <p:nvPr>
            <p:ph idx="1"/>
          </p:nvPr>
        </p:nvSpPr>
        <p:spPr>
          <a:xfrm>
            <a:off x="422910" y="1828456"/>
            <a:ext cx="11384280" cy="5029544"/>
          </a:xfrm>
        </p:spPr>
        <p:txBody>
          <a:bodyPr>
            <a:normAutofit fontScale="92500"/>
          </a:bodyPr>
          <a:lstStyle/>
          <a:p>
            <a:pPr marL="0" indent="0">
              <a:buNone/>
            </a:pPr>
            <a:r>
              <a:rPr lang="fr-FR" sz="2800" dirty="0"/>
              <a:t>Par hypothèse, nous nous limiterons aux contraintes verticales et aux problèmes à deux dimensions. Le calcul du tassement d’un sol soumis à un chargement vertical se fait en deux étapes.</a:t>
            </a:r>
          </a:p>
          <a:p>
            <a:pPr marL="0" indent="0">
              <a:buNone/>
            </a:pPr>
            <a:r>
              <a:rPr lang="fr-FR" sz="2800" b="1" dirty="0">
                <a:effectLst>
                  <a:outerShdw blurRad="38100" dist="38100" dir="2700000" algn="tl">
                    <a:srgbClr val="000000">
                      <a:alpha val="43137"/>
                    </a:srgbClr>
                  </a:outerShdw>
                </a:effectLst>
              </a:rPr>
              <a:t>➢  Première étape : Calcul de l’état de contraintes dans le sol </a:t>
            </a:r>
          </a:p>
          <a:p>
            <a:r>
              <a:rPr lang="fr-FR" sz="2800" dirty="0"/>
              <a:t>Pour cette étape, il est en général fait appel à la théorie de l’élasticité, cette approximation étant valable au moins pour les contraintes verticales. </a:t>
            </a:r>
          </a:p>
          <a:p>
            <a:pPr marL="0" indent="0">
              <a:buNone/>
            </a:pPr>
            <a:r>
              <a:rPr lang="fr-FR" sz="2800" b="1" dirty="0">
                <a:effectLst>
                  <a:outerShdw blurRad="38100" dist="38100" dir="2700000" algn="tl">
                    <a:srgbClr val="000000">
                      <a:alpha val="43137"/>
                    </a:srgbClr>
                  </a:outerShdw>
                </a:effectLst>
              </a:rPr>
              <a:t>➢  Deuxième étape : Calcul des déformations</a:t>
            </a:r>
          </a:p>
          <a:p>
            <a:r>
              <a:rPr lang="fr-FR" sz="2800" dirty="0"/>
              <a:t>Deux méthodes sont utilisées pour cette seconde étape, la méthode du chemin de contraintes (basée sur l’essai Œdométrique) et la méthode dérivée de la théorie de l’élasticité (basée le plus souvent sur l’essai Pressiométrique).</a:t>
            </a:r>
          </a:p>
        </p:txBody>
      </p:sp>
    </p:spTree>
    <p:extLst>
      <p:ext uri="{BB962C8B-B14F-4D97-AF65-F5344CB8AC3E}">
        <p14:creationId xmlns:p14="http://schemas.microsoft.com/office/powerpoint/2010/main" val="395730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96CDA-67C6-06A5-E801-6C6080C72269}"/>
              </a:ext>
            </a:extLst>
          </p:cNvPr>
          <p:cNvSpPr>
            <a:spLocks noGrp="1"/>
          </p:cNvSpPr>
          <p:nvPr>
            <p:ph type="title"/>
          </p:nvPr>
        </p:nvSpPr>
        <p:spPr/>
        <p:txBody>
          <a:bodyPr>
            <a:normAutofit/>
          </a:bodyPr>
          <a:lstStyle/>
          <a:p>
            <a:r>
              <a:rPr lang="fr-FR" sz="3600" b="1" dirty="0"/>
              <a:t>2-1 Notions de Contraintes</a:t>
            </a:r>
          </a:p>
        </p:txBody>
      </p:sp>
      <p:sp>
        <p:nvSpPr>
          <p:cNvPr id="3" name="Espace réservé du contenu 2">
            <a:extLst>
              <a:ext uri="{FF2B5EF4-FFF2-40B4-BE49-F238E27FC236}">
                <a16:creationId xmlns:a16="http://schemas.microsoft.com/office/drawing/2014/main" id="{8893B592-198A-4465-1239-D1724744FF05}"/>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3642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6D0DD-A8BF-E3EF-A052-9583651DBE9A}"/>
              </a:ext>
            </a:extLst>
          </p:cNvPr>
          <p:cNvSpPr>
            <a:spLocks noGrp="1"/>
          </p:cNvSpPr>
          <p:nvPr>
            <p:ph type="title"/>
          </p:nvPr>
        </p:nvSpPr>
        <p:spPr/>
        <p:txBody>
          <a:bodyPr>
            <a:normAutofit/>
          </a:bodyPr>
          <a:lstStyle/>
          <a:p>
            <a:r>
              <a:rPr lang="fr-FR" sz="3600" b="1" dirty="0"/>
              <a:t>2-1.1 Contrainte totale</a:t>
            </a:r>
          </a:p>
        </p:txBody>
      </p:sp>
      <p:sp>
        <p:nvSpPr>
          <p:cNvPr id="3" name="Espace réservé du contenu 2">
            <a:extLst>
              <a:ext uri="{FF2B5EF4-FFF2-40B4-BE49-F238E27FC236}">
                <a16:creationId xmlns:a16="http://schemas.microsoft.com/office/drawing/2014/main" id="{1C025E4B-A19E-59F0-4D58-F7B5CE9DCD0F}"/>
              </a:ext>
            </a:extLst>
          </p:cNvPr>
          <p:cNvSpPr>
            <a:spLocks noGrp="1"/>
          </p:cNvSpPr>
          <p:nvPr>
            <p:ph idx="1"/>
          </p:nvPr>
        </p:nvSpPr>
        <p:spPr>
          <a:xfrm>
            <a:off x="262890" y="1828457"/>
            <a:ext cx="6640830" cy="5029544"/>
          </a:xfrm>
        </p:spPr>
        <p:txBody>
          <a:bodyPr>
            <a:normAutofit/>
          </a:bodyPr>
          <a:lstStyle/>
          <a:p>
            <a:r>
              <a:rPr lang="fr-FR" sz="2800" dirty="0"/>
              <a:t>Soit un massif de sol fin saturé, homogène et isotrope. Si on considère le sol de manière globale on peut assimiler le sol à un milieu continu et étudier les  contraintes qui s'exercent sur une facette donnée en un point donné de ce massif.</a:t>
            </a:r>
          </a:p>
          <a:p>
            <a:r>
              <a:rPr lang="fr-FR" sz="2800" dirty="0"/>
              <a:t>Soit un massif à la surface duquel s’exercent des forces. En coupant ce massif par un plan fictif (P), l’élément de surface «</a:t>
            </a:r>
            <a:r>
              <a:rPr lang="fr-FR" sz="2800" dirty="0" err="1"/>
              <a:t>δS</a:t>
            </a:r>
            <a:r>
              <a:rPr lang="fr-FR" sz="2800" dirty="0"/>
              <a:t> », autour du point « M » sur la surface « S », est soumis à une force </a:t>
            </a:r>
            <a:r>
              <a:rPr lang="fr-FR" sz="2800" dirty="0" err="1"/>
              <a:t>δF</a:t>
            </a:r>
            <a:endParaRPr lang="fr-FR" sz="2800" dirty="0"/>
          </a:p>
        </p:txBody>
      </p:sp>
      <p:pic>
        <p:nvPicPr>
          <p:cNvPr id="5" name="Image 4">
            <a:extLst>
              <a:ext uri="{FF2B5EF4-FFF2-40B4-BE49-F238E27FC236}">
                <a16:creationId xmlns:a16="http://schemas.microsoft.com/office/drawing/2014/main" id="{DB05538D-03E5-ACB9-2319-74AEA934ECFE}"/>
              </a:ext>
            </a:extLst>
          </p:cNvPr>
          <p:cNvPicPr>
            <a:picLocks noChangeAspect="1"/>
          </p:cNvPicPr>
          <p:nvPr/>
        </p:nvPicPr>
        <p:blipFill>
          <a:blip r:embed="rId2"/>
          <a:stretch>
            <a:fillRect/>
          </a:stretch>
        </p:blipFill>
        <p:spPr>
          <a:xfrm>
            <a:off x="6818947" y="1828456"/>
            <a:ext cx="5229225" cy="5029544"/>
          </a:xfrm>
          <a:prstGeom prst="rect">
            <a:avLst/>
          </a:prstGeom>
        </p:spPr>
      </p:pic>
      <p:sp>
        <p:nvSpPr>
          <p:cNvPr id="6" name="ZoneTexte 5">
            <a:extLst>
              <a:ext uri="{FF2B5EF4-FFF2-40B4-BE49-F238E27FC236}">
                <a16:creationId xmlns:a16="http://schemas.microsoft.com/office/drawing/2014/main" id="{29A38D1C-1E26-A248-68D1-F950749336D1}"/>
              </a:ext>
            </a:extLst>
          </p:cNvPr>
          <p:cNvSpPr txBox="1"/>
          <p:nvPr/>
        </p:nvSpPr>
        <p:spPr>
          <a:xfrm>
            <a:off x="7029450" y="6149340"/>
            <a:ext cx="4709160" cy="584775"/>
          </a:xfrm>
          <a:prstGeom prst="rect">
            <a:avLst/>
          </a:prstGeom>
          <a:noFill/>
        </p:spPr>
        <p:txBody>
          <a:bodyPr wrap="square" rtlCol="0">
            <a:spAutoFit/>
          </a:bodyPr>
          <a:lstStyle/>
          <a:p>
            <a:r>
              <a:rPr lang="fr-FR" sz="3200" b="1" dirty="0"/>
              <a:t>Contrainte dans un milieu</a:t>
            </a:r>
          </a:p>
        </p:txBody>
      </p:sp>
    </p:spTree>
    <p:extLst>
      <p:ext uri="{BB962C8B-B14F-4D97-AF65-F5344CB8AC3E}">
        <p14:creationId xmlns:p14="http://schemas.microsoft.com/office/powerpoint/2010/main" val="254929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ujets éducatifs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7_TF03462902_TF03462902.potx" id="{A59AF3D5-244B-438E-B80B-8D43B5DC2455}" vid="{17A90BAD-D5E9-44EA-AAAD-F5E2CFCA3A16}"/>
    </a:ext>
  </a:extLst>
</a:theme>
</file>

<file path=ppt/theme/theme2.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de sujets éducatifs, conception d’illustrations « tableau noir » (grand écran)</Template>
  <TotalTime>383</TotalTime>
  <Words>3026</Words>
  <Application>Microsoft Office PowerPoint</Application>
  <PresentationFormat>Grand écran</PresentationFormat>
  <Paragraphs>171</Paragraphs>
  <Slides>48</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48</vt:i4>
      </vt:variant>
    </vt:vector>
  </HeadingPairs>
  <TitlesOfParts>
    <vt:vector size="52" baseType="lpstr">
      <vt:lpstr>MS Gothic</vt:lpstr>
      <vt:lpstr>Calibri</vt:lpstr>
      <vt:lpstr>Wingdings</vt:lpstr>
      <vt:lpstr>Sujets éducatifs 16 x 9</vt:lpstr>
      <vt:lpstr>CONSOLIDATION  &amp;  TASSEMENT</vt:lpstr>
      <vt:lpstr>Plan du cours</vt:lpstr>
      <vt:lpstr>Disposition Titre et contenu avec graphique SmartArt</vt:lpstr>
      <vt:lpstr>INTRODUCTION</vt:lpstr>
      <vt:lpstr>Phénomènes de tassement</vt:lpstr>
      <vt:lpstr>1 DEFINITION</vt:lpstr>
      <vt:lpstr>2    Principes généraux</vt:lpstr>
      <vt:lpstr>2-1 Notions de Contraintes</vt:lpstr>
      <vt:lpstr>2-1.1 Contrainte totale</vt:lpstr>
      <vt:lpstr>Présentation PowerPoint</vt:lpstr>
      <vt:lpstr>Présentation PowerPoint</vt:lpstr>
      <vt:lpstr>Présentation PowerPoint</vt:lpstr>
      <vt:lpstr>Présentation PowerPoint</vt:lpstr>
      <vt:lpstr>2-1.2 Contrainte effective ‘postulat de Terzaghi’ </vt:lpstr>
      <vt:lpstr>Présentation PowerPoint</vt:lpstr>
      <vt:lpstr>➢  Contraintes dues au poids propre du sol : </vt:lpstr>
      <vt:lpstr>Cas  d’un  sol  saturé : </vt:lpstr>
      <vt:lpstr>Présentation PowerPoint</vt:lpstr>
      <vt:lpstr>2-1.3Relation entre Contraintes verticales et Contraintes horizontale :</vt:lpstr>
      <vt:lpstr>Présentation PowerPoint</vt:lpstr>
      <vt:lpstr>2-2 Notions de Déformations</vt:lpstr>
      <vt:lpstr>Présentation PowerPoint</vt:lpstr>
      <vt:lpstr>2-3 Relations contraintes – déformations </vt:lpstr>
      <vt:lpstr>Déformation d’un Echantillon de sol</vt:lpstr>
      <vt:lpstr>Présentation PowerPoint</vt:lpstr>
      <vt:lpstr>2-4 Tassements des sols saturés « Phénomène de Consolidation »:</vt:lpstr>
      <vt:lpstr>1 Essai de Compressibilité à  l’Œdomètre : </vt:lpstr>
      <vt:lpstr>Présentation PowerPoint</vt:lpstr>
      <vt:lpstr>Présentation PowerPoint</vt:lpstr>
      <vt:lpstr>Consolidation Primaire et Consolidation Secondaire : </vt:lpstr>
      <vt:lpstr>Présentation PowerPoint</vt:lpstr>
      <vt:lpstr>Caractéristiques de la compressibilité :</vt:lpstr>
      <vt:lpstr>1-  Courbes de compressibilité</vt:lpstr>
      <vt:lpstr>2-  Relations entre le tassement, l’indice des vides et la contrainte effective : </vt:lpstr>
      <vt:lpstr>Présentation PowerPoint</vt:lpstr>
      <vt:lpstr>3- Contrainte de consolidation σc : </vt:lpstr>
      <vt:lpstr>L’essai Œdométrique permet de définir :</vt:lpstr>
      <vt:lpstr>Présentation PowerPoint</vt:lpstr>
      <vt:lpstr>✓  Degré de Consolidation et Coefficient de Consolidation: </vt:lpstr>
      <vt:lpstr>Exemple </vt:lpstr>
      <vt:lpstr>Présentation PowerPoint</vt:lpstr>
      <vt:lpstr>Rôle de la consolidation </vt:lpstr>
      <vt:lpstr>Tassements et sécurité des ouvrages </vt:lpstr>
      <vt:lpstr>Apport de l’essai œdométrique </vt:lpstr>
      <vt:lpstr>Recommandations pour la pratique géotechnique</vt:lpstr>
      <vt:lpstr>Conclusion </vt:lpstr>
      <vt:lpstr>Le mot de la fin</vt:lpstr>
      <vt:lpstr>Y a-t-il 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Benzian Fazilet</dc:creator>
  <cp:lastModifiedBy>Benzian Fazilet</cp:lastModifiedBy>
  <cp:revision>8</cp:revision>
  <dcterms:created xsi:type="dcterms:W3CDTF">2025-12-07T05:00:26Z</dcterms:created>
  <dcterms:modified xsi:type="dcterms:W3CDTF">2025-12-14T08:55:41Z</dcterms:modified>
</cp:coreProperties>
</file>