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65" r:id="rId2"/>
    <p:sldId id="378" r:id="rId3"/>
    <p:sldId id="256" r:id="rId4"/>
    <p:sldId id="267" r:id="rId5"/>
    <p:sldId id="465" r:id="rId6"/>
    <p:sldId id="469" r:id="rId7"/>
    <p:sldId id="470" r:id="rId8"/>
    <p:sldId id="468" r:id="rId9"/>
    <p:sldId id="491" r:id="rId10"/>
    <p:sldId id="490" r:id="rId11"/>
    <p:sldId id="471" r:id="rId12"/>
    <p:sldId id="492" r:id="rId13"/>
    <p:sldId id="473" r:id="rId14"/>
    <p:sldId id="474" r:id="rId15"/>
    <p:sldId id="495" r:id="rId16"/>
    <p:sldId id="485" r:id="rId17"/>
    <p:sldId id="464" r:id="rId18"/>
    <p:sldId id="486" r:id="rId19"/>
    <p:sldId id="475" r:id="rId20"/>
    <p:sldId id="476" r:id="rId21"/>
    <p:sldId id="494" r:id="rId22"/>
    <p:sldId id="496" r:id="rId23"/>
    <p:sldId id="498" r:id="rId24"/>
    <p:sldId id="443" r:id="rId25"/>
    <p:sldId id="366" r:id="rId26"/>
    <p:sldId id="500" r:id="rId27"/>
    <p:sldId id="499" r:id="rId28"/>
    <p:sldId id="501" r:id="rId29"/>
    <p:sldId id="509" r:id="rId30"/>
    <p:sldId id="502" r:id="rId31"/>
    <p:sldId id="508" r:id="rId32"/>
    <p:sldId id="503" r:id="rId33"/>
    <p:sldId id="483" r:id="rId34"/>
    <p:sldId id="484" r:id="rId35"/>
    <p:sldId id="510" r:id="rId36"/>
    <p:sldId id="504" r:id="rId37"/>
    <p:sldId id="511" r:id="rId38"/>
    <p:sldId id="513" r:id="rId39"/>
    <p:sldId id="480" r:id="rId40"/>
    <p:sldId id="482" r:id="rId41"/>
    <p:sldId id="488" r:id="rId42"/>
    <p:sldId id="489" r:id="rId43"/>
    <p:sldId id="477" r:id="rId44"/>
    <p:sldId id="505" r:id="rId45"/>
    <p:sldId id="264" r:id="rId46"/>
    <p:sldId id="338" r:id="rId47"/>
    <p:sldId id="478" r:id="rId48"/>
    <p:sldId id="349" r:id="rId49"/>
    <p:sldId id="463" r:id="rId50"/>
    <p:sldId id="506"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2C5C133-9DFB-471F-8AC2-E8070E8CD1C0}">
          <p14:sldIdLst>
            <p14:sldId id="365"/>
            <p14:sldId id="378"/>
            <p14:sldId id="256"/>
            <p14:sldId id="267"/>
            <p14:sldId id="465"/>
            <p14:sldId id="469"/>
            <p14:sldId id="470"/>
            <p14:sldId id="468"/>
            <p14:sldId id="491"/>
            <p14:sldId id="490"/>
            <p14:sldId id="471"/>
            <p14:sldId id="492"/>
            <p14:sldId id="473"/>
            <p14:sldId id="474"/>
            <p14:sldId id="495"/>
            <p14:sldId id="485"/>
            <p14:sldId id="464"/>
            <p14:sldId id="486"/>
            <p14:sldId id="475"/>
            <p14:sldId id="476"/>
            <p14:sldId id="494"/>
            <p14:sldId id="496"/>
            <p14:sldId id="498"/>
            <p14:sldId id="443"/>
            <p14:sldId id="366"/>
            <p14:sldId id="500"/>
            <p14:sldId id="499"/>
            <p14:sldId id="501"/>
            <p14:sldId id="509"/>
            <p14:sldId id="502"/>
            <p14:sldId id="508"/>
            <p14:sldId id="503"/>
            <p14:sldId id="483"/>
            <p14:sldId id="484"/>
            <p14:sldId id="510"/>
            <p14:sldId id="504"/>
            <p14:sldId id="511"/>
            <p14:sldId id="513"/>
            <p14:sldId id="480"/>
            <p14:sldId id="482"/>
            <p14:sldId id="488"/>
            <p14:sldId id="489"/>
            <p14:sldId id="477"/>
            <p14:sldId id="505"/>
            <p14:sldId id="264"/>
            <p14:sldId id="338"/>
            <p14:sldId id="478"/>
            <p14:sldId id="349"/>
            <p14:sldId id="463"/>
            <p14:sldId id="506"/>
          </p14:sldIdLst>
        </p14:section>
        <p14:section name="Section sans titre" id="{87F0C2A7-8838-437E-8FDA-27EEED3E018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8F6"/>
    <a:srgbClr val="9B158B"/>
    <a:srgbClr val="E01050"/>
    <a:srgbClr val="C88800"/>
    <a:srgbClr val="00AA48"/>
    <a:srgbClr val="8C0A13"/>
    <a:srgbClr val="8E08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autoAdjust="0"/>
    <p:restoredTop sz="94660"/>
  </p:normalViewPr>
  <p:slideViewPr>
    <p:cSldViewPr snapToGrid="0">
      <p:cViewPr varScale="1">
        <p:scale>
          <a:sx n="81" d="100"/>
          <a:sy n="81"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23291-4704-4C80-BA4A-ABC513617FC7}" type="datetimeFigureOut">
              <a:rPr lang="fr-FR" smtClean="0"/>
              <a:t>07/11/2024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8D1E4-1241-4DF5-8404-A2F5F9E9B4FF}" type="slidenum">
              <a:rPr lang="fr-FR" smtClean="0"/>
              <a:t>‹N°›</a:t>
            </a:fld>
            <a:endParaRPr lang="fr-FR"/>
          </a:p>
        </p:txBody>
      </p:sp>
    </p:spTree>
    <p:extLst>
      <p:ext uri="{BB962C8B-B14F-4D97-AF65-F5344CB8AC3E}">
        <p14:creationId xmlns:p14="http://schemas.microsoft.com/office/powerpoint/2010/main" val="274885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2875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905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82411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01292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14572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78D1E4-1241-4DF5-8404-A2F5F9E9B4FF}" type="slidenum">
              <a:rPr lang="fr-FR" smtClean="0"/>
              <a:t>39</a:t>
            </a:fld>
            <a:endParaRPr lang="fr-FR"/>
          </a:p>
        </p:txBody>
      </p:sp>
    </p:spTree>
    <p:extLst>
      <p:ext uri="{BB962C8B-B14F-4D97-AF65-F5344CB8AC3E}">
        <p14:creationId xmlns:p14="http://schemas.microsoft.com/office/powerpoint/2010/main" val="418625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94743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69933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5578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35154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34533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47682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76205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47457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97ED6-4C06-46CB-2186-C8CD9738D5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8AFF2F8-CF79-A8AD-BA53-1802E407F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E9BDB1A-99FA-CB6D-F02B-55454C2D9BD2}"/>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EA34C9CA-5663-7047-B0CA-9B052A9177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09FAD5-1683-51F7-FC28-0B5306451359}"/>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40276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EB37B-03D0-6671-D364-4D70FFE21B8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199868-5890-2209-2E7C-9FE966D9F3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AA1FB7-2F24-A802-8A59-0F2B2892DAE1}"/>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95E43002-A951-F191-AE30-DD409C0FC5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FFC2D1-847A-E5CE-3AEC-A8402A006E0E}"/>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218669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32268B-615B-EF04-740F-3CADE6EFF60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AF6EED0-4C87-5976-3BA2-D03B78B5BB6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2E2278-85ED-8B89-878A-7895383BDDF3}"/>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9D812923-12E3-C030-92D4-7F66CE2AE9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B62641-33EF-9B67-DCD4-F55B81A73F75}"/>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16302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43886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55566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57086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2022B-4059-17EA-8982-3C07FBEAE53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807F63-8CF4-5918-1190-5846A042B2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64806A-3BDB-21CF-E57A-E69A01A2EE32}"/>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33B03EED-D4BA-97A7-D077-2D9AD2B6D6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B57DFA-94D1-0F4C-72D6-88911F57C50C}"/>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31256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50C53-C051-A59A-AF3D-EA57B4597CB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8D1F61-9567-6C2E-E866-E6AC2FBDF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86D7F8-494B-8F36-5FDA-FD831EE902D9}"/>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744D0D7C-CEA2-6080-B950-3060C04059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B41E6E-4F4B-ACCB-51DA-4737ED6B0A17}"/>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73047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3A2A2-4B76-220F-D2F0-38495F511D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711E51-D44C-9F82-E3F6-D817D00BCAA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0E23055-0807-6ED0-0DEF-39F1CA0E13E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C981C3-87FA-637F-1029-AB1971D9B3E3}"/>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6" name="Espace réservé du pied de page 5">
            <a:extLst>
              <a:ext uri="{FF2B5EF4-FFF2-40B4-BE49-F238E27FC236}">
                <a16:creationId xmlns:a16="http://schemas.microsoft.com/office/drawing/2014/main" id="{5222DC1C-6EBA-0935-6817-79C100F307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1974E7-F01A-1CF7-64D8-26F5AFAE98BD}"/>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152307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BD76A7-C4A0-B7D2-DF05-1E2631C88C2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6CD51E-10B5-90C3-40E2-3C0B06843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F241E38-34CD-4984-AA84-7F0D2BD3C4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828A9D8-98B9-E70A-43A8-2E22EA855C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A33F14B-84A7-9DE1-2014-3A9ACD36EC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189DE63-33D5-B946-CE5C-3F7822F121F4}"/>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8" name="Espace réservé du pied de page 7">
            <a:extLst>
              <a:ext uri="{FF2B5EF4-FFF2-40B4-BE49-F238E27FC236}">
                <a16:creationId xmlns:a16="http://schemas.microsoft.com/office/drawing/2014/main" id="{43F074FD-095D-51CE-806E-CDE3081E4B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EF50F0-8117-FCF4-C004-B3B498DF9070}"/>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30733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9D981-62ED-38BB-23D9-A703B4ED185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4F9E5F-0A63-2A39-52C2-90175090887E}"/>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4" name="Espace réservé du pied de page 3">
            <a:extLst>
              <a:ext uri="{FF2B5EF4-FFF2-40B4-BE49-F238E27FC236}">
                <a16:creationId xmlns:a16="http://schemas.microsoft.com/office/drawing/2014/main" id="{65BF8B45-3A57-08D4-AB6F-CEFDCC1E8E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73CD5B-16B4-80F2-B988-625790F379A5}"/>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6750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5444A7-C269-CF5D-706F-7E887CCFC31C}"/>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3" name="Espace réservé du pied de page 2">
            <a:extLst>
              <a:ext uri="{FF2B5EF4-FFF2-40B4-BE49-F238E27FC236}">
                <a16:creationId xmlns:a16="http://schemas.microsoft.com/office/drawing/2014/main" id="{D3A622D2-B5C0-6305-3F9E-EB96F2E52E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FDC739-5EA8-E883-27C7-CE89CE27C23F}"/>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154241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1D7BC-E614-3690-7190-22E263103E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EA132E5-C831-5F0C-F8A4-68B51DE16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C214DDE-35E6-591C-F075-0DF27EE49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CE7BAD-32DC-866B-454A-319A0324B78D}"/>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6" name="Espace réservé du pied de page 5">
            <a:extLst>
              <a:ext uri="{FF2B5EF4-FFF2-40B4-BE49-F238E27FC236}">
                <a16:creationId xmlns:a16="http://schemas.microsoft.com/office/drawing/2014/main" id="{BA498DD5-A749-9871-B13A-8AEB3ECA70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57CB2C-F7CD-C83E-6231-B1935E3145B1}"/>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264101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E2F44-B58C-05CE-4780-2571170689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EFAEBFE-8831-416A-DCFF-3C21F801B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3BF654-E49E-7CE7-025B-2D03157F5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46640A-53F6-A418-8511-59BF478FB56C}"/>
              </a:ext>
            </a:extLst>
          </p:cNvPr>
          <p:cNvSpPr>
            <a:spLocks noGrp="1"/>
          </p:cNvSpPr>
          <p:nvPr>
            <p:ph type="dt" sz="half" idx="10"/>
          </p:nvPr>
        </p:nvSpPr>
        <p:spPr/>
        <p:txBody>
          <a:bodyPr/>
          <a:lstStyle/>
          <a:p>
            <a:fld id="{815BD32A-0119-47FB-9CC9-252DDE1C43CC}" type="datetimeFigureOut">
              <a:rPr lang="fr-FR" smtClean="0"/>
              <a:t>07/11/2024</a:t>
            </a:fld>
            <a:endParaRPr lang="fr-FR"/>
          </a:p>
        </p:txBody>
      </p:sp>
      <p:sp>
        <p:nvSpPr>
          <p:cNvPr id="6" name="Espace réservé du pied de page 5">
            <a:extLst>
              <a:ext uri="{FF2B5EF4-FFF2-40B4-BE49-F238E27FC236}">
                <a16:creationId xmlns:a16="http://schemas.microsoft.com/office/drawing/2014/main" id="{96A9916B-9FCA-587B-2ECD-E5FCBFFA48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2C258C-9F05-A100-CDFA-276D90A1D3B8}"/>
              </a:ext>
            </a:extLst>
          </p:cNvPr>
          <p:cNvSpPr>
            <a:spLocks noGrp="1"/>
          </p:cNvSpPr>
          <p:nvPr>
            <p:ph type="sldNum" sz="quarter" idx="12"/>
          </p:nvPr>
        </p:nvSpPr>
        <p:spPr/>
        <p:txBody>
          <a:bodyPr/>
          <a:lstStyle/>
          <a:p>
            <a:fld id="{A8CB7529-F615-4680-942B-89870777BF33}" type="slidenum">
              <a:rPr lang="fr-FR" smtClean="0"/>
              <a:t>‹N°›</a:t>
            </a:fld>
            <a:endParaRPr lang="fr-FR"/>
          </a:p>
        </p:txBody>
      </p:sp>
    </p:spTree>
    <p:extLst>
      <p:ext uri="{BB962C8B-B14F-4D97-AF65-F5344CB8AC3E}">
        <p14:creationId xmlns:p14="http://schemas.microsoft.com/office/powerpoint/2010/main" val="364567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55FA99-4BD8-EBBD-6A98-6F426619A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B6D28F-554C-C50C-A8AD-0AEEA8514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0ECC92-92D6-9C08-85D7-CEA2A3418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BD32A-0119-47FB-9CC9-252DDE1C43CC}" type="datetimeFigureOut">
              <a:rPr lang="fr-FR" smtClean="0"/>
              <a:t>07/11/2024</a:t>
            </a:fld>
            <a:endParaRPr lang="fr-FR"/>
          </a:p>
        </p:txBody>
      </p:sp>
      <p:sp>
        <p:nvSpPr>
          <p:cNvPr id="5" name="Espace réservé du pied de page 4">
            <a:extLst>
              <a:ext uri="{FF2B5EF4-FFF2-40B4-BE49-F238E27FC236}">
                <a16:creationId xmlns:a16="http://schemas.microsoft.com/office/drawing/2014/main" id="{7C11B4BB-F295-0B7C-7605-B376263E6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10DB39F-44D4-7CD2-D4EA-D95A9CAC3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7529-F615-4680-942B-89870777BF33}" type="slidenum">
              <a:rPr lang="fr-FR" smtClean="0"/>
              <a:t>‹N°›</a:t>
            </a:fld>
            <a:endParaRPr lang="fr-FR"/>
          </a:p>
        </p:txBody>
      </p:sp>
    </p:spTree>
    <p:extLst>
      <p:ext uri="{BB962C8B-B14F-4D97-AF65-F5344CB8AC3E}">
        <p14:creationId xmlns:p14="http://schemas.microsoft.com/office/powerpoint/2010/main" val="19058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fr.wikipedia.org/wiki/Substrat_enzymatique" TargetMode="External"/><Relationship Id="rId2" Type="http://schemas.openxmlformats.org/officeDocument/2006/relationships/hyperlink" Target="https://fr.wikipedia.org/wiki/Mol%C3%A9cule" TargetMode="External"/><Relationship Id="rId1" Type="http://schemas.openxmlformats.org/officeDocument/2006/relationships/slideLayout" Target="../slideLayouts/slideLayout7.xml"/><Relationship Id="rId6" Type="http://schemas.openxmlformats.org/officeDocument/2006/relationships/hyperlink" Target="https://fr.wikipedia.org/wiki/Vitesse_initiale_maximale" TargetMode="External"/><Relationship Id="rId5" Type="http://schemas.openxmlformats.org/officeDocument/2006/relationships/hyperlink" Target="https://fr.wikipedia.org/wiki/Enzyme" TargetMode="External"/><Relationship Id="rId4" Type="http://schemas.openxmlformats.org/officeDocument/2006/relationships/hyperlink" Target="https://fr.wikipedia.org/wiki/Catalys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3">
            <a:extLst>
              <a:ext uri="{FF2B5EF4-FFF2-40B4-BE49-F238E27FC236}">
                <a16:creationId xmlns:a16="http://schemas.microsoft.com/office/drawing/2014/main" id="{D600C305-89B6-8A0A-1D2F-BA5AF1499FCF}"/>
              </a:ext>
            </a:extLst>
          </p:cNvPr>
          <p:cNvSpPr/>
          <p:nvPr/>
        </p:nvSpPr>
        <p:spPr>
          <a:xfrm>
            <a:off x="1965462" y="2163697"/>
            <a:ext cx="8261076" cy="9549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0">
              <a:buSzPts val="1200"/>
              <a:tabLst>
                <a:tab pos="692785" algn="l"/>
              </a:tabLst>
            </a:pPr>
            <a:r>
              <a:rPr lang="fr-FR" sz="2800" b="1" dirty="0">
                <a:effectLst/>
                <a:latin typeface="Times New Roman" panose="02020603050405020304" pitchFamily="18" charset="0"/>
                <a:ea typeface="Times New Roman" panose="02020603050405020304" pitchFamily="18" charset="0"/>
              </a:rPr>
              <a:t>Cours n ° 2: Energie d’activation et Cinétique enzymatique </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60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F4D4CA6-A6C8-82A2-F04C-F055BA4AE219}"/>
              </a:ext>
            </a:extLst>
          </p:cNvPr>
          <p:cNvSpPr txBox="1"/>
          <p:nvPr/>
        </p:nvSpPr>
        <p:spPr>
          <a:xfrm>
            <a:off x="3691787" y="2115357"/>
            <a:ext cx="5667022" cy="1697068"/>
          </a:xfrm>
          <a:prstGeom prst="rect">
            <a:avLst/>
          </a:prstGeom>
          <a:noFill/>
        </p:spPr>
        <p:txBody>
          <a:bodyPr wrap="square" rtlCol="0">
            <a:spAutoFit/>
          </a:bodyPr>
          <a:lstStyle/>
          <a:p>
            <a:pPr>
              <a:lnSpc>
                <a:spcPct val="150000"/>
              </a:lnSpc>
            </a:pPr>
            <a:r>
              <a:rPr lang="fr-FR" sz="2400" b="1" dirty="0"/>
              <a:t>    </a:t>
            </a:r>
            <a:r>
              <a:rPr lang="fr-FR" sz="2400" b="1" dirty="0">
                <a:solidFill>
                  <a:schemeClr val="accent1">
                    <a:lumMod val="50000"/>
                  </a:schemeClr>
                </a:solidFill>
              </a:rPr>
              <a:t>A                        B</a:t>
            </a:r>
          </a:p>
          <a:p>
            <a:pPr>
              <a:lnSpc>
                <a:spcPct val="150000"/>
              </a:lnSpc>
            </a:pPr>
            <a:r>
              <a:rPr lang="fr-FR" sz="2400" b="1" dirty="0">
                <a:solidFill>
                  <a:schemeClr val="accent1">
                    <a:lumMod val="50000"/>
                  </a:schemeClr>
                </a:solidFill>
              </a:rPr>
              <a:t>A + B                      C + D</a:t>
            </a:r>
          </a:p>
          <a:p>
            <a:pPr>
              <a:lnSpc>
                <a:spcPct val="150000"/>
              </a:lnSpc>
            </a:pPr>
            <a:r>
              <a:rPr lang="fr-FR" sz="2400" b="1" dirty="0">
                <a:solidFill>
                  <a:schemeClr val="accent1">
                    <a:lumMod val="50000"/>
                  </a:schemeClr>
                </a:solidFill>
              </a:rPr>
              <a:t>A + 2B                    C + D</a:t>
            </a:r>
          </a:p>
        </p:txBody>
      </p:sp>
      <p:cxnSp>
        <p:nvCxnSpPr>
          <p:cNvPr id="7" name="Connecteur droit avec flèche 6">
            <a:extLst>
              <a:ext uri="{FF2B5EF4-FFF2-40B4-BE49-F238E27FC236}">
                <a16:creationId xmlns:a16="http://schemas.microsoft.com/office/drawing/2014/main" id="{A3628314-E6BE-2DB2-6C0C-126349FC383E}"/>
              </a:ext>
            </a:extLst>
          </p:cNvPr>
          <p:cNvCxnSpPr>
            <a:cxnSpLocks/>
          </p:cNvCxnSpPr>
          <p:nvPr/>
        </p:nvCxnSpPr>
        <p:spPr>
          <a:xfrm>
            <a:off x="4639411" y="2535060"/>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FA6DB30-B454-A10D-C059-5C0D32190126}"/>
              </a:ext>
            </a:extLst>
          </p:cNvPr>
          <p:cNvCxnSpPr>
            <a:cxnSpLocks/>
          </p:cNvCxnSpPr>
          <p:nvPr/>
        </p:nvCxnSpPr>
        <p:spPr>
          <a:xfrm>
            <a:off x="4695374" y="3082571"/>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185524F-1183-677C-CBDF-8EDEBD0C9975}"/>
              </a:ext>
            </a:extLst>
          </p:cNvPr>
          <p:cNvCxnSpPr>
            <a:cxnSpLocks/>
          </p:cNvCxnSpPr>
          <p:nvPr/>
        </p:nvCxnSpPr>
        <p:spPr>
          <a:xfrm>
            <a:off x="4763105" y="3641709"/>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2CDB87C-E547-60F9-0AF0-BF5F8E9DA759}"/>
              </a:ext>
            </a:extLst>
          </p:cNvPr>
          <p:cNvSpPr txBox="1"/>
          <p:nvPr/>
        </p:nvSpPr>
        <p:spPr>
          <a:xfrm>
            <a:off x="8070594" y="2157587"/>
            <a:ext cx="1851378" cy="461665"/>
          </a:xfrm>
          <a:prstGeom prst="rect">
            <a:avLst/>
          </a:prstGeom>
          <a:noFill/>
        </p:spPr>
        <p:txBody>
          <a:bodyPr wrap="square" rtlCol="0">
            <a:spAutoFit/>
          </a:bodyPr>
          <a:lstStyle/>
          <a:p>
            <a:r>
              <a:rPr lang="fr-FR" sz="2400" b="1" dirty="0">
                <a:solidFill>
                  <a:schemeClr val="accent1">
                    <a:lumMod val="50000"/>
                  </a:schemeClr>
                </a:solidFill>
              </a:rPr>
              <a:t>V = k [A]</a:t>
            </a:r>
          </a:p>
        </p:txBody>
      </p:sp>
      <p:sp>
        <p:nvSpPr>
          <p:cNvPr id="14" name="ZoneTexte 13">
            <a:extLst>
              <a:ext uri="{FF2B5EF4-FFF2-40B4-BE49-F238E27FC236}">
                <a16:creationId xmlns:a16="http://schemas.microsoft.com/office/drawing/2014/main" id="{686163E5-F817-3A2B-61A5-1136A20818C5}"/>
              </a:ext>
            </a:extLst>
          </p:cNvPr>
          <p:cNvSpPr txBox="1"/>
          <p:nvPr/>
        </p:nvSpPr>
        <p:spPr>
          <a:xfrm>
            <a:off x="8048981" y="3387175"/>
            <a:ext cx="1851378" cy="461665"/>
          </a:xfrm>
          <a:prstGeom prst="rect">
            <a:avLst/>
          </a:prstGeom>
          <a:noFill/>
        </p:spPr>
        <p:txBody>
          <a:bodyPr wrap="square" rtlCol="0">
            <a:spAutoFit/>
          </a:bodyPr>
          <a:lstStyle/>
          <a:p>
            <a:r>
              <a:rPr lang="fr-FR" sz="2400" b="1" dirty="0">
                <a:solidFill>
                  <a:schemeClr val="accent1">
                    <a:lumMod val="50000"/>
                  </a:schemeClr>
                </a:solidFill>
              </a:rPr>
              <a:t>V = k [A][B]</a:t>
            </a:r>
          </a:p>
        </p:txBody>
      </p:sp>
      <p:sp>
        <p:nvSpPr>
          <p:cNvPr id="15" name="ZoneTexte 14">
            <a:extLst>
              <a:ext uri="{FF2B5EF4-FFF2-40B4-BE49-F238E27FC236}">
                <a16:creationId xmlns:a16="http://schemas.microsoft.com/office/drawing/2014/main" id="{C57FF4F4-7BA8-D686-1B40-42C645E67845}"/>
              </a:ext>
            </a:extLst>
          </p:cNvPr>
          <p:cNvSpPr txBox="1"/>
          <p:nvPr/>
        </p:nvSpPr>
        <p:spPr>
          <a:xfrm>
            <a:off x="8048981" y="2817622"/>
            <a:ext cx="1851378" cy="461665"/>
          </a:xfrm>
          <a:prstGeom prst="rect">
            <a:avLst/>
          </a:prstGeom>
          <a:noFill/>
        </p:spPr>
        <p:txBody>
          <a:bodyPr wrap="square" rtlCol="0">
            <a:spAutoFit/>
          </a:bodyPr>
          <a:lstStyle/>
          <a:p>
            <a:r>
              <a:rPr lang="fr-FR" sz="2400" b="1" dirty="0">
                <a:solidFill>
                  <a:schemeClr val="accent1">
                    <a:lumMod val="50000"/>
                  </a:schemeClr>
                </a:solidFill>
              </a:rPr>
              <a:t>V = k [A][B]</a:t>
            </a:r>
          </a:p>
        </p:txBody>
      </p:sp>
      <p:sp>
        <p:nvSpPr>
          <p:cNvPr id="16" name="ZoneTexte 15">
            <a:extLst>
              <a:ext uri="{FF2B5EF4-FFF2-40B4-BE49-F238E27FC236}">
                <a16:creationId xmlns:a16="http://schemas.microsoft.com/office/drawing/2014/main" id="{988B5D8D-1764-EA95-26FB-0A5DA2A2E821}"/>
              </a:ext>
            </a:extLst>
          </p:cNvPr>
          <p:cNvSpPr txBox="1"/>
          <p:nvPr/>
        </p:nvSpPr>
        <p:spPr>
          <a:xfrm>
            <a:off x="9482352" y="3321517"/>
            <a:ext cx="439620" cy="338554"/>
          </a:xfrm>
          <a:prstGeom prst="rect">
            <a:avLst/>
          </a:prstGeom>
          <a:noFill/>
        </p:spPr>
        <p:txBody>
          <a:bodyPr wrap="square" rtlCol="0">
            <a:spAutoFit/>
          </a:bodyPr>
          <a:lstStyle/>
          <a:p>
            <a:r>
              <a:rPr lang="fr-FR" sz="1600" b="1" dirty="0">
                <a:solidFill>
                  <a:schemeClr val="accent1">
                    <a:lumMod val="50000"/>
                  </a:schemeClr>
                </a:solidFill>
              </a:rPr>
              <a:t>2</a:t>
            </a:r>
          </a:p>
        </p:txBody>
      </p:sp>
      <p:sp>
        <p:nvSpPr>
          <p:cNvPr id="17" name="Flèche : droite 16">
            <a:extLst>
              <a:ext uri="{FF2B5EF4-FFF2-40B4-BE49-F238E27FC236}">
                <a16:creationId xmlns:a16="http://schemas.microsoft.com/office/drawing/2014/main" id="{8C008EA9-479B-5361-51FA-D6593AAE57C8}"/>
              </a:ext>
            </a:extLst>
          </p:cNvPr>
          <p:cNvSpPr/>
          <p:nvPr/>
        </p:nvSpPr>
        <p:spPr>
          <a:xfrm>
            <a:off x="6817847" y="2280356"/>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0211EA7C-D60A-94BB-15D5-E96F25A76DDB}"/>
              </a:ext>
            </a:extLst>
          </p:cNvPr>
          <p:cNvSpPr/>
          <p:nvPr/>
        </p:nvSpPr>
        <p:spPr>
          <a:xfrm>
            <a:off x="6817847" y="2881287"/>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D56E034F-08EE-6D72-AFD6-23C016569F23}"/>
              </a:ext>
            </a:extLst>
          </p:cNvPr>
          <p:cNvSpPr/>
          <p:nvPr/>
        </p:nvSpPr>
        <p:spPr>
          <a:xfrm>
            <a:off x="6771400" y="3458145"/>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813502DC-0149-0D39-30E0-4877503700EC}"/>
              </a:ext>
            </a:extLst>
          </p:cNvPr>
          <p:cNvSpPr txBox="1"/>
          <p:nvPr/>
        </p:nvSpPr>
        <p:spPr>
          <a:xfrm>
            <a:off x="4357189" y="1033067"/>
            <a:ext cx="6158088" cy="461665"/>
          </a:xfrm>
          <a:prstGeom prst="rect">
            <a:avLst/>
          </a:prstGeom>
          <a:noFill/>
        </p:spPr>
        <p:txBody>
          <a:bodyPr wrap="square">
            <a:spAutoFit/>
          </a:bodyPr>
          <a:lstStyle/>
          <a:p>
            <a:r>
              <a:rPr lang="pt-BR" sz="2400" b="1" dirty="0">
                <a:solidFill>
                  <a:schemeClr val="accent1">
                    <a:lumMod val="50000"/>
                  </a:schemeClr>
                </a:solidFill>
              </a:rPr>
              <a:t>v= k [A]   [B]</a:t>
            </a:r>
            <a:endParaRPr lang="fr-FR" sz="2400" b="1" dirty="0">
              <a:solidFill>
                <a:schemeClr val="accent1">
                  <a:lumMod val="50000"/>
                </a:schemeClr>
              </a:solidFill>
            </a:endParaRPr>
          </a:p>
        </p:txBody>
      </p:sp>
      <p:sp>
        <p:nvSpPr>
          <p:cNvPr id="25" name="Rectangle 24">
            <a:extLst>
              <a:ext uri="{FF2B5EF4-FFF2-40B4-BE49-F238E27FC236}">
                <a16:creationId xmlns:a16="http://schemas.microsoft.com/office/drawing/2014/main" id="{B1390A53-60B6-EC12-B0BE-073DD7E01F41}"/>
              </a:ext>
            </a:extLst>
          </p:cNvPr>
          <p:cNvSpPr/>
          <p:nvPr/>
        </p:nvSpPr>
        <p:spPr>
          <a:xfrm>
            <a:off x="4357189" y="981493"/>
            <a:ext cx="1964589" cy="564815"/>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46BF85BE-B59A-225C-6521-61B3E12818E9}"/>
              </a:ext>
            </a:extLst>
          </p:cNvPr>
          <p:cNvSpPr txBox="1"/>
          <p:nvPr/>
        </p:nvSpPr>
        <p:spPr>
          <a:xfrm>
            <a:off x="315767" y="255601"/>
            <a:ext cx="6096000" cy="461665"/>
          </a:xfrm>
          <a:prstGeom prst="rect">
            <a:avLst/>
          </a:prstGeom>
          <a:noFill/>
        </p:spPr>
        <p:txBody>
          <a:bodyPr wrap="square">
            <a:spAutoFit/>
          </a:bodyPr>
          <a:lstStyle/>
          <a:p>
            <a:r>
              <a:rPr lang="fr-FR" sz="2400" b="1" dirty="0">
                <a:solidFill>
                  <a:srgbClr val="0070C0"/>
                </a:solidFill>
                <a:latin typeface="Corben" pitchFamily="34" charset="0"/>
              </a:rPr>
              <a:t>Exemples</a:t>
            </a:r>
          </a:p>
        </p:txBody>
      </p:sp>
      <p:sp>
        <p:nvSpPr>
          <p:cNvPr id="29" name="ZoneTexte 28">
            <a:extLst>
              <a:ext uri="{FF2B5EF4-FFF2-40B4-BE49-F238E27FC236}">
                <a16:creationId xmlns:a16="http://schemas.microsoft.com/office/drawing/2014/main" id="{850B8D8C-B2BF-12CE-40D8-7A643B4D5C31}"/>
              </a:ext>
            </a:extLst>
          </p:cNvPr>
          <p:cNvSpPr txBox="1"/>
          <p:nvPr/>
        </p:nvSpPr>
        <p:spPr>
          <a:xfrm>
            <a:off x="5339483" y="933149"/>
            <a:ext cx="6096000" cy="369332"/>
          </a:xfrm>
          <a:prstGeom prst="rect">
            <a:avLst/>
          </a:prstGeom>
          <a:noFill/>
        </p:spPr>
        <p:txBody>
          <a:bodyPr wrap="square">
            <a:spAutoFit/>
          </a:bodyPr>
          <a:lstStyle/>
          <a:p>
            <a:r>
              <a:rPr lang="pt-BR" sz="1800" b="1" dirty="0">
                <a:solidFill>
                  <a:schemeClr val="accent1">
                    <a:lumMod val="50000"/>
                  </a:schemeClr>
                </a:solidFill>
              </a:rPr>
              <a:t>m</a:t>
            </a:r>
            <a:endParaRPr lang="fr-FR" dirty="0"/>
          </a:p>
        </p:txBody>
      </p:sp>
      <p:sp>
        <p:nvSpPr>
          <p:cNvPr id="31" name="ZoneTexte 30">
            <a:extLst>
              <a:ext uri="{FF2B5EF4-FFF2-40B4-BE49-F238E27FC236}">
                <a16:creationId xmlns:a16="http://schemas.microsoft.com/office/drawing/2014/main" id="{63809863-82D0-1143-3E35-A6C47EE34025}"/>
              </a:ext>
            </a:extLst>
          </p:cNvPr>
          <p:cNvSpPr txBox="1"/>
          <p:nvPr/>
        </p:nvSpPr>
        <p:spPr>
          <a:xfrm>
            <a:off x="5926670" y="939573"/>
            <a:ext cx="6096000" cy="369332"/>
          </a:xfrm>
          <a:prstGeom prst="rect">
            <a:avLst/>
          </a:prstGeom>
          <a:noFill/>
        </p:spPr>
        <p:txBody>
          <a:bodyPr wrap="square">
            <a:spAutoFit/>
          </a:bodyPr>
          <a:lstStyle/>
          <a:p>
            <a:r>
              <a:rPr lang="pt-BR" sz="1800" b="1" dirty="0">
                <a:solidFill>
                  <a:schemeClr val="accent1">
                    <a:lumMod val="50000"/>
                  </a:schemeClr>
                </a:solidFill>
              </a:rPr>
              <a:t>n</a:t>
            </a:r>
            <a:endParaRPr lang="fr-FR" dirty="0"/>
          </a:p>
        </p:txBody>
      </p:sp>
      <p:sp>
        <p:nvSpPr>
          <p:cNvPr id="33" name="ZoneTexte 32">
            <a:extLst>
              <a:ext uri="{FF2B5EF4-FFF2-40B4-BE49-F238E27FC236}">
                <a16:creationId xmlns:a16="http://schemas.microsoft.com/office/drawing/2014/main" id="{27332B8F-975B-0B5A-A3AA-8748FA3E1871}"/>
              </a:ext>
            </a:extLst>
          </p:cNvPr>
          <p:cNvSpPr txBox="1"/>
          <p:nvPr/>
        </p:nvSpPr>
        <p:spPr>
          <a:xfrm>
            <a:off x="491067" y="4622075"/>
            <a:ext cx="11661421" cy="1384995"/>
          </a:xfrm>
          <a:prstGeom prst="rect">
            <a:avLst/>
          </a:prstGeom>
          <a:noFill/>
        </p:spPr>
        <p:txBody>
          <a:bodyPr wrap="square">
            <a:spAutoFit/>
          </a:bodyPr>
          <a:lstStyle/>
          <a:p>
            <a:pPr algn="just"/>
            <a:r>
              <a:rPr lang="fr-FR" sz="2800" dirty="0">
                <a:solidFill>
                  <a:srgbClr val="404155"/>
                </a:solidFill>
                <a:latin typeface="Times New Roman" panose="02020603050405020304" pitchFamily="18" charset="0"/>
                <a:cs typeface="Times New Roman" panose="02020603050405020304" pitchFamily="18" charset="0"/>
              </a:rPr>
              <a:t>Cette loi est essentielle pour comprendre comment les concentrations influencent la vitesse des réactions chimiques et est largement utilisée dans la cinétique chimique.</a:t>
            </a:r>
          </a:p>
        </p:txBody>
      </p:sp>
      <p:sp>
        <p:nvSpPr>
          <p:cNvPr id="2" name="ZoneTexte 1">
            <a:extLst>
              <a:ext uri="{FF2B5EF4-FFF2-40B4-BE49-F238E27FC236}">
                <a16:creationId xmlns:a16="http://schemas.microsoft.com/office/drawing/2014/main" id="{EB1831DF-BFD0-B285-23C0-D0997CE9F7BC}"/>
              </a:ext>
            </a:extLst>
          </p:cNvPr>
          <p:cNvSpPr txBox="1"/>
          <p:nvPr/>
        </p:nvSpPr>
        <p:spPr>
          <a:xfrm>
            <a:off x="10668000" y="6412089"/>
            <a:ext cx="1377244" cy="365864"/>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FA74EB70-0E7E-6F59-17D3-729386CD0542}"/>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1838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7" name="ZoneTexte 6">
            <a:extLst>
              <a:ext uri="{FF2B5EF4-FFF2-40B4-BE49-F238E27FC236}">
                <a16:creationId xmlns:a16="http://schemas.microsoft.com/office/drawing/2014/main" id="{8FC035AC-18DD-94F9-1F73-0CD3CFE8B7CF}"/>
              </a:ext>
            </a:extLst>
          </p:cNvPr>
          <p:cNvSpPr txBox="1"/>
          <p:nvPr/>
        </p:nvSpPr>
        <p:spPr>
          <a:xfrm>
            <a:off x="0" y="13388"/>
            <a:ext cx="11897973" cy="6416628"/>
          </a:xfrm>
          <a:prstGeom prst="rect">
            <a:avLst/>
          </a:prstGeom>
          <a:noFill/>
        </p:spPr>
        <p:txBody>
          <a:bodyPr wrap="square">
            <a:spAutoFit/>
          </a:bodyPr>
          <a:lstStyle/>
          <a:p>
            <a:r>
              <a:rPr lang="fr-FR" sz="3200" b="1" dirty="0">
                <a:solidFill>
                  <a:srgbClr val="0070C0"/>
                </a:solidFill>
                <a:latin typeface="Corben" pitchFamily="34" charset="0"/>
              </a:rPr>
              <a:t> 3. Ordre de Réaction</a:t>
            </a:r>
          </a:p>
          <a:p>
            <a:pPr>
              <a:lnSpc>
                <a:spcPct val="150000"/>
              </a:lnSpc>
              <a:buFont typeface="Arial" panose="020B0604020202020204" pitchFamily="34" charset="0"/>
              <a:buChar char="•"/>
            </a:pPr>
            <a:r>
              <a:rPr lang="fr-FR" sz="3200" b="1" dirty="0">
                <a:solidFill>
                  <a:srgbClr val="404155"/>
                </a:solidFill>
                <a:latin typeface="Times New Roman" panose="02020603050405020304" pitchFamily="18" charset="0"/>
                <a:cs typeface="Times New Roman" panose="02020603050405020304" pitchFamily="18" charset="0"/>
              </a:rPr>
              <a:t>Définition : </a:t>
            </a:r>
            <a:r>
              <a:rPr lang="fr-FR" sz="2800" dirty="0">
                <a:solidFill>
                  <a:srgbClr val="404155"/>
                </a:solidFill>
                <a:latin typeface="Times New Roman" panose="02020603050405020304" pitchFamily="18" charset="0"/>
                <a:cs typeface="Times New Roman" panose="02020603050405020304" pitchFamily="18" charset="0"/>
              </a:rPr>
              <a:t>L'ordre de réaction indique comment la vitesse de réaction dépend des concentrations des réactifs.</a:t>
            </a:r>
          </a:p>
          <a:p>
            <a:pPr>
              <a:lnSpc>
                <a:spcPct val="150000"/>
              </a:lnSpc>
              <a:buFont typeface="Arial" panose="020B0604020202020204" pitchFamily="34" charset="0"/>
              <a:buChar char="•"/>
            </a:pPr>
            <a:r>
              <a:rPr lang="fr-FR" sz="2800" dirty="0"/>
              <a:t> </a:t>
            </a:r>
            <a:r>
              <a:rPr lang="fr-FR" sz="2800" dirty="0">
                <a:solidFill>
                  <a:srgbClr val="404155"/>
                </a:solidFill>
                <a:latin typeface="Times New Roman" panose="02020603050405020304" pitchFamily="18" charset="0"/>
                <a:cs typeface="Times New Roman" panose="02020603050405020304" pitchFamily="18" charset="0"/>
              </a:rPr>
              <a:t>Il est déterminé à partir de l'équation de vitesse</a:t>
            </a:r>
          </a:p>
          <a:p>
            <a:pPr>
              <a:lnSpc>
                <a:spcPct val="150000"/>
              </a:lnSpc>
              <a:buFont typeface="Arial" panose="020B0604020202020204" pitchFamily="34" charset="0"/>
              <a:buChar char="•"/>
            </a:pPr>
            <a:r>
              <a:rPr lang="fr-FR" sz="2800" dirty="0"/>
              <a:t> </a:t>
            </a:r>
            <a:r>
              <a:rPr lang="fr-FR" sz="2800" dirty="0">
                <a:solidFill>
                  <a:srgbClr val="404155"/>
                </a:solidFill>
                <a:latin typeface="Times New Roman" panose="02020603050405020304" pitchFamily="18" charset="0"/>
                <a:cs typeface="Times New Roman" panose="02020603050405020304" pitchFamily="18" charset="0"/>
              </a:rPr>
              <a:t>C’est la somme des exposants dans l'équation de vitesse</a:t>
            </a:r>
          </a:p>
          <a:p>
            <a:pPr>
              <a:lnSpc>
                <a:spcPct val="150000"/>
              </a:lnSpc>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Ordre zéro, un, deux, etc. :</a:t>
            </a:r>
          </a:p>
          <a:p>
            <a:pPr marL="742950" lvl="1" indent="-285750">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Ordre zéro : </a:t>
            </a:r>
            <a:r>
              <a:rPr lang="fr-FR" sz="2800" dirty="0">
                <a:solidFill>
                  <a:srgbClr val="404155"/>
                </a:solidFill>
                <a:latin typeface="Times New Roman" panose="02020603050405020304" pitchFamily="18" charset="0"/>
                <a:cs typeface="Times New Roman" panose="02020603050405020304" pitchFamily="18" charset="0"/>
              </a:rPr>
              <a:t>La vitesse est indépendante de la concentration.</a:t>
            </a:r>
          </a:p>
          <a:p>
            <a:pPr marL="742950" lvl="1" indent="-285750">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Ordre un : </a:t>
            </a:r>
            <a:r>
              <a:rPr lang="fr-FR" sz="2800" dirty="0">
                <a:solidFill>
                  <a:srgbClr val="404155"/>
                </a:solidFill>
                <a:latin typeface="Times New Roman" panose="02020603050405020304" pitchFamily="18" charset="0"/>
                <a:cs typeface="Times New Roman" panose="02020603050405020304" pitchFamily="18" charset="0"/>
              </a:rPr>
              <a:t>La vitesse est proportionnelle à la concentration d'un réactif.</a:t>
            </a:r>
          </a:p>
          <a:p>
            <a:pPr marL="742950" lvl="1" indent="-285750">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Ordre deux : </a:t>
            </a:r>
            <a:r>
              <a:rPr lang="fr-FR" sz="2800" dirty="0">
                <a:solidFill>
                  <a:srgbClr val="404155"/>
                </a:solidFill>
                <a:latin typeface="Times New Roman" panose="02020603050405020304" pitchFamily="18" charset="0"/>
                <a:cs typeface="Times New Roman" panose="02020603050405020304" pitchFamily="18" charset="0"/>
              </a:rPr>
              <a:t>La vitesse est proportionnelle au carré de la concentration d'un réactif ou à la multiplication de deux concentrations.</a:t>
            </a:r>
          </a:p>
        </p:txBody>
      </p:sp>
      <p:sp>
        <p:nvSpPr>
          <p:cNvPr id="3" name="ZoneTexte 2">
            <a:extLst>
              <a:ext uri="{FF2B5EF4-FFF2-40B4-BE49-F238E27FC236}">
                <a16:creationId xmlns:a16="http://schemas.microsoft.com/office/drawing/2014/main" id="{55B137C1-DB9E-3C15-1414-760E7A670894}"/>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419808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Shape 1">
            <a:extLst>
              <a:ext uri="{FF2B5EF4-FFF2-40B4-BE49-F238E27FC236}">
                <a16:creationId xmlns:a16="http://schemas.microsoft.com/office/drawing/2014/main" id="{49CE7C63-C509-1896-2748-27E14879CA91}"/>
              </a:ext>
            </a:extLst>
          </p:cNvPr>
          <p:cNvSpPr/>
          <p:nvPr/>
        </p:nvSpPr>
        <p:spPr>
          <a:xfrm>
            <a:off x="294027" y="427984"/>
            <a:ext cx="419001" cy="419001"/>
          </a:xfrm>
          <a:prstGeom prst="roundRect">
            <a:avLst>
              <a:gd name="adj" fmla="val 18671"/>
            </a:avLst>
          </a:prstGeom>
          <a:solidFill>
            <a:srgbClr val="D2D9F9"/>
          </a:solidFill>
          <a:ln w="7620">
            <a:solidFill>
              <a:srgbClr val="B8BFDF"/>
            </a:solidFill>
            <a:prstDash val="solid"/>
          </a:ln>
        </p:spPr>
      </p:sp>
      <p:sp>
        <p:nvSpPr>
          <p:cNvPr id="5" name="Text 2">
            <a:extLst>
              <a:ext uri="{FF2B5EF4-FFF2-40B4-BE49-F238E27FC236}">
                <a16:creationId xmlns:a16="http://schemas.microsoft.com/office/drawing/2014/main" id="{C6D9D610-25B3-4A84-C02C-9CA2DF654AC2}"/>
              </a:ext>
            </a:extLst>
          </p:cNvPr>
          <p:cNvSpPr/>
          <p:nvPr/>
        </p:nvSpPr>
        <p:spPr>
          <a:xfrm>
            <a:off x="462202" y="497735"/>
            <a:ext cx="82550" cy="279400"/>
          </a:xfrm>
          <a:prstGeom prst="rect">
            <a:avLst/>
          </a:prstGeom>
          <a:noFill/>
          <a:ln/>
        </p:spPr>
        <p:txBody>
          <a:bodyPr wrap="none" lIns="0" tIns="0" rIns="0" bIns="0" rtlCol="0" anchor="t"/>
          <a:lstStyle/>
          <a:p>
            <a:pPr algn="ctr">
              <a:lnSpc>
                <a:spcPts val="2167"/>
              </a:lnSpc>
            </a:pPr>
            <a:r>
              <a:rPr lang="en-US" sz="2167" dirty="0"/>
              <a:t>3</a:t>
            </a:r>
          </a:p>
        </p:txBody>
      </p:sp>
      <p:sp>
        <p:nvSpPr>
          <p:cNvPr id="7" name="ZoneTexte 6">
            <a:extLst>
              <a:ext uri="{FF2B5EF4-FFF2-40B4-BE49-F238E27FC236}">
                <a16:creationId xmlns:a16="http://schemas.microsoft.com/office/drawing/2014/main" id="{8FC035AC-18DD-94F9-1F73-0CD3CFE8B7CF}"/>
              </a:ext>
            </a:extLst>
          </p:cNvPr>
          <p:cNvSpPr txBox="1"/>
          <p:nvPr/>
        </p:nvSpPr>
        <p:spPr>
          <a:xfrm>
            <a:off x="712927" y="328402"/>
            <a:ext cx="11185046" cy="584775"/>
          </a:xfrm>
          <a:prstGeom prst="rect">
            <a:avLst/>
          </a:prstGeom>
          <a:noFill/>
        </p:spPr>
        <p:txBody>
          <a:bodyPr wrap="square">
            <a:spAutoFit/>
          </a:bodyPr>
          <a:lstStyle/>
          <a:p>
            <a:r>
              <a:rPr lang="fr-FR" b="1" dirty="0"/>
              <a:t> </a:t>
            </a:r>
            <a:r>
              <a:rPr lang="fr-FR" sz="3200" b="1" dirty="0">
                <a:solidFill>
                  <a:srgbClr val="0070C0"/>
                </a:solidFill>
                <a:latin typeface="Corben" pitchFamily="34" charset="0"/>
              </a:rPr>
              <a:t>Ordre de Réaction</a:t>
            </a:r>
          </a:p>
        </p:txBody>
      </p:sp>
      <p:sp>
        <p:nvSpPr>
          <p:cNvPr id="4" name="ZoneTexte 3">
            <a:extLst>
              <a:ext uri="{FF2B5EF4-FFF2-40B4-BE49-F238E27FC236}">
                <a16:creationId xmlns:a16="http://schemas.microsoft.com/office/drawing/2014/main" id="{DBD2FB41-AB6B-5BE1-AC22-7258BFE389AA}"/>
              </a:ext>
            </a:extLst>
          </p:cNvPr>
          <p:cNvSpPr txBox="1"/>
          <p:nvPr/>
        </p:nvSpPr>
        <p:spPr>
          <a:xfrm>
            <a:off x="1118464" y="1150195"/>
            <a:ext cx="6096000" cy="461665"/>
          </a:xfrm>
          <a:prstGeom prst="rect">
            <a:avLst/>
          </a:prstGeom>
          <a:noFill/>
        </p:spPr>
        <p:txBody>
          <a:bodyPr wrap="square">
            <a:spAutoFit/>
          </a:bodyPr>
          <a:lstStyle/>
          <a:p>
            <a:r>
              <a:rPr lang="fr-FR" sz="2400" b="1" dirty="0">
                <a:solidFill>
                  <a:srgbClr val="0070C0"/>
                </a:solidFill>
                <a:latin typeface="Corben" pitchFamily="34" charset="0"/>
              </a:rPr>
              <a:t>Exemples</a:t>
            </a:r>
          </a:p>
        </p:txBody>
      </p:sp>
      <p:sp>
        <p:nvSpPr>
          <p:cNvPr id="6" name="ZoneTexte 5">
            <a:extLst>
              <a:ext uri="{FF2B5EF4-FFF2-40B4-BE49-F238E27FC236}">
                <a16:creationId xmlns:a16="http://schemas.microsoft.com/office/drawing/2014/main" id="{D0E6789A-452A-B69C-5130-D048A0E3C248}"/>
              </a:ext>
            </a:extLst>
          </p:cNvPr>
          <p:cNvSpPr txBox="1"/>
          <p:nvPr/>
        </p:nvSpPr>
        <p:spPr>
          <a:xfrm>
            <a:off x="2280676" y="1695517"/>
            <a:ext cx="5667022" cy="2251065"/>
          </a:xfrm>
          <a:prstGeom prst="rect">
            <a:avLst/>
          </a:prstGeom>
          <a:noFill/>
        </p:spPr>
        <p:txBody>
          <a:bodyPr wrap="square" rtlCol="0">
            <a:spAutoFit/>
          </a:bodyPr>
          <a:lstStyle/>
          <a:p>
            <a:pPr>
              <a:lnSpc>
                <a:spcPct val="150000"/>
              </a:lnSpc>
            </a:pPr>
            <a:r>
              <a:rPr lang="fr-FR" sz="2400" b="1" dirty="0"/>
              <a:t>    </a:t>
            </a:r>
            <a:r>
              <a:rPr lang="fr-FR" sz="2400" b="1" dirty="0">
                <a:solidFill>
                  <a:schemeClr val="accent1">
                    <a:lumMod val="50000"/>
                  </a:schemeClr>
                </a:solidFill>
              </a:rPr>
              <a:t>A                        B</a:t>
            </a:r>
          </a:p>
          <a:p>
            <a:pPr>
              <a:lnSpc>
                <a:spcPct val="150000"/>
              </a:lnSpc>
            </a:pPr>
            <a:r>
              <a:rPr lang="fr-FR" sz="2400" b="1" dirty="0">
                <a:solidFill>
                  <a:schemeClr val="accent1">
                    <a:lumMod val="50000"/>
                  </a:schemeClr>
                </a:solidFill>
              </a:rPr>
              <a:t>A + B                      C + D</a:t>
            </a:r>
          </a:p>
          <a:p>
            <a:pPr>
              <a:lnSpc>
                <a:spcPct val="150000"/>
              </a:lnSpc>
            </a:pPr>
            <a:r>
              <a:rPr lang="fr-FR" sz="2400" b="1" dirty="0">
                <a:solidFill>
                  <a:schemeClr val="accent1">
                    <a:lumMod val="50000"/>
                  </a:schemeClr>
                </a:solidFill>
              </a:rPr>
              <a:t>A + 2B                    C + D</a:t>
            </a:r>
          </a:p>
          <a:p>
            <a:pPr>
              <a:lnSpc>
                <a:spcPct val="150000"/>
              </a:lnSpc>
            </a:pPr>
            <a:r>
              <a:rPr lang="fr-FR" sz="2400" b="1" dirty="0">
                <a:solidFill>
                  <a:schemeClr val="accent1">
                    <a:lumMod val="50000"/>
                  </a:schemeClr>
                </a:solidFill>
              </a:rPr>
              <a:t>A + B + C                E + F</a:t>
            </a:r>
          </a:p>
        </p:txBody>
      </p:sp>
      <p:cxnSp>
        <p:nvCxnSpPr>
          <p:cNvPr id="8" name="Connecteur droit avec flèche 7">
            <a:extLst>
              <a:ext uri="{FF2B5EF4-FFF2-40B4-BE49-F238E27FC236}">
                <a16:creationId xmlns:a16="http://schemas.microsoft.com/office/drawing/2014/main" id="{5EF8D56C-81A6-229D-E6C7-BC06156C55BF}"/>
              </a:ext>
            </a:extLst>
          </p:cNvPr>
          <p:cNvCxnSpPr>
            <a:cxnSpLocks/>
          </p:cNvCxnSpPr>
          <p:nvPr/>
        </p:nvCxnSpPr>
        <p:spPr>
          <a:xfrm>
            <a:off x="3228300" y="2115220"/>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6E7435EF-171E-A601-3BDB-196D57D9EFAC}"/>
              </a:ext>
            </a:extLst>
          </p:cNvPr>
          <p:cNvCxnSpPr>
            <a:cxnSpLocks/>
          </p:cNvCxnSpPr>
          <p:nvPr/>
        </p:nvCxnSpPr>
        <p:spPr>
          <a:xfrm>
            <a:off x="3284263" y="2662731"/>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0D646BC-9D7C-D234-E484-5E8915258688}"/>
              </a:ext>
            </a:extLst>
          </p:cNvPr>
          <p:cNvCxnSpPr>
            <a:cxnSpLocks/>
          </p:cNvCxnSpPr>
          <p:nvPr/>
        </p:nvCxnSpPr>
        <p:spPr>
          <a:xfrm>
            <a:off x="3351994" y="3221869"/>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A085B288-2D40-BDB2-ABB3-7202067BC5E6}"/>
              </a:ext>
            </a:extLst>
          </p:cNvPr>
          <p:cNvSpPr txBox="1"/>
          <p:nvPr/>
        </p:nvSpPr>
        <p:spPr>
          <a:xfrm>
            <a:off x="6659483" y="1737747"/>
            <a:ext cx="1851378" cy="461665"/>
          </a:xfrm>
          <a:prstGeom prst="rect">
            <a:avLst/>
          </a:prstGeom>
          <a:noFill/>
        </p:spPr>
        <p:txBody>
          <a:bodyPr wrap="square" rtlCol="0">
            <a:spAutoFit/>
          </a:bodyPr>
          <a:lstStyle/>
          <a:p>
            <a:r>
              <a:rPr lang="fr-FR" sz="2400" b="1" dirty="0">
                <a:solidFill>
                  <a:schemeClr val="accent1">
                    <a:lumMod val="50000"/>
                  </a:schemeClr>
                </a:solidFill>
              </a:rPr>
              <a:t>V = k [A]</a:t>
            </a:r>
          </a:p>
        </p:txBody>
      </p:sp>
      <p:sp>
        <p:nvSpPr>
          <p:cNvPr id="12" name="ZoneTexte 11">
            <a:extLst>
              <a:ext uri="{FF2B5EF4-FFF2-40B4-BE49-F238E27FC236}">
                <a16:creationId xmlns:a16="http://schemas.microsoft.com/office/drawing/2014/main" id="{53016509-EB79-228A-BF67-3F28D5329288}"/>
              </a:ext>
            </a:extLst>
          </p:cNvPr>
          <p:cNvSpPr txBox="1"/>
          <p:nvPr/>
        </p:nvSpPr>
        <p:spPr>
          <a:xfrm>
            <a:off x="6637870" y="2967335"/>
            <a:ext cx="1851378" cy="461665"/>
          </a:xfrm>
          <a:prstGeom prst="rect">
            <a:avLst/>
          </a:prstGeom>
          <a:noFill/>
        </p:spPr>
        <p:txBody>
          <a:bodyPr wrap="square" rtlCol="0">
            <a:spAutoFit/>
          </a:bodyPr>
          <a:lstStyle/>
          <a:p>
            <a:r>
              <a:rPr lang="fr-FR" sz="2400" b="1" dirty="0">
                <a:solidFill>
                  <a:schemeClr val="accent1">
                    <a:lumMod val="50000"/>
                  </a:schemeClr>
                </a:solidFill>
              </a:rPr>
              <a:t>V = k [A][B]</a:t>
            </a:r>
          </a:p>
        </p:txBody>
      </p:sp>
      <p:sp>
        <p:nvSpPr>
          <p:cNvPr id="13" name="ZoneTexte 12">
            <a:extLst>
              <a:ext uri="{FF2B5EF4-FFF2-40B4-BE49-F238E27FC236}">
                <a16:creationId xmlns:a16="http://schemas.microsoft.com/office/drawing/2014/main" id="{489FCE4D-D851-DF5D-77FC-46CA8F56556D}"/>
              </a:ext>
            </a:extLst>
          </p:cNvPr>
          <p:cNvSpPr txBox="1"/>
          <p:nvPr/>
        </p:nvSpPr>
        <p:spPr>
          <a:xfrm>
            <a:off x="6637870" y="2397782"/>
            <a:ext cx="1851378" cy="461665"/>
          </a:xfrm>
          <a:prstGeom prst="rect">
            <a:avLst/>
          </a:prstGeom>
          <a:noFill/>
        </p:spPr>
        <p:txBody>
          <a:bodyPr wrap="square" rtlCol="0">
            <a:spAutoFit/>
          </a:bodyPr>
          <a:lstStyle/>
          <a:p>
            <a:r>
              <a:rPr lang="fr-FR" sz="2400" b="1" dirty="0">
                <a:solidFill>
                  <a:schemeClr val="accent1">
                    <a:lumMod val="50000"/>
                  </a:schemeClr>
                </a:solidFill>
              </a:rPr>
              <a:t>V = k [A][B]</a:t>
            </a:r>
          </a:p>
        </p:txBody>
      </p:sp>
      <p:sp>
        <p:nvSpPr>
          <p:cNvPr id="14" name="Flèche : droite 13">
            <a:extLst>
              <a:ext uri="{FF2B5EF4-FFF2-40B4-BE49-F238E27FC236}">
                <a16:creationId xmlns:a16="http://schemas.microsoft.com/office/drawing/2014/main" id="{B2BB8C47-47EB-70C6-7796-296C0883FAAB}"/>
              </a:ext>
            </a:extLst>
          </p:cNvPr>
          <p:cNvSpPr/>
          <p:nvPr/>
        </p:nvSpPr>
        <p:spPr>
          <a:xfrm>
            <a:off x="5406736" y="1860516"/>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4CDBFC26-1EED-2654-DCC0-77ECC27301A5}"/>
              </a:ext>
            </a:extLst>
          </p:cNvPr>
          <p:cNvSpPr/>
          <p:nvPr/>
        </p:nvSpPr>
        <p:spPr>
          <a:xfrm>
            <a:off x="5406736" y="2461447"/>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70DBDBC9-0650-AE7D-BAAE-DB45856E4592}"/>
              </a:ext>
            </a:extLst>
          </p:cNvPr>
          <p:cNvSpPr/>
          <p:nvPr/>
        </p:nvSpPr>
        <p:spPr>
          <a:xfrm>
            <a:off x="5360289" y="3038305"/>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90CED20-B485-D2FF-DC9C-20D4591BB87B}"/>
              </a:ext>
            </a:extLst>
          </p:cNvPr>
          <p:cNvSpPr txBox="1"/>
          <p:nvPr/>
        </p:nvSpPr>
        <p:spPr>
          <a:xfrm>
            <a:off x="9193517" y="1753511"/>
            <a:ext cx="2901245" cy="461665"/>
          </a:xfrm>
          <a:prstGeom prst="rect">
            <a:avLst/>
          </a:prstGeom>
          <a:noFill/>
        </p:spPr>
        <p:txBody>
          <a:bodyPr wrap="square" rtlCol="0">
            <a:spAutoFit/>
          </a:bodyPr>
          <a:lstStyle/>
          <a:p>
            <a:r>
              <a:rPr lang="fr-FR" sz="2400" b="1" dirty="0">
                <a:solidFill>
                  <a:schemeClr val="accent1">
                    <a:lumMod val="50000"/>
                  </a:schemeClr>
                </a:solidFill>
              </a:rPr>
              <a:t>Réaction d’ordre 1</a:t>
            </a:r>
          </a:p>
        </p:txBody>
      </p:sp>
      <p:sp>
        <p:nvSpPr>
          <p:cNvPr id="18" name="ZoneTexte 17">
            <a:extLst>
              <a:ext uri="{FF2B5EF4-FFF2-40B4-BE49-F238E27FC236}">
                <a16:creationId xmlns:a16="http://schemas.microsoft.com/office/drawing/2014/main" id="{04FD986C-1CAB-67B7-01D6-627B726F2399}"/>
              </a:ext>
            </a:extLst>
          </p:cNvPr>
          <p:cNvSpPr txBox="1"/>
          <p:nvPr/>
        </p:nvSpPr>
        <p:spPr>
          <a:xfrm>
            <a:off x="9177671" y="2360807"/>
            <a:ext cx="2901245" cy="461665"/>
          </a:xfrm>
          <a:prstGeom prst="rect">
            <a:avLst/>
          </a:prstGeom>
          <a:noFill/>
        </p:spPr>
        <p:txBody>
          <a:bodyPr wrap="square" rtlCol="0">
            <a:spAutoFit/>
          </a:bodyPr>
          <a:lstStyle/>
          <a:p>
            <a:r>
              <a:rPr lang="fr-FR" sz="2400" b="1" dirty="0">
                <a:solidFill>
                  <a:schemeClr val="accent1">
                    <a:lumMod val="50000"/>
                  </a:schemeClr>
                </a:solidFill>
              </a:rPr>
              <a:t>Réaction d’ordre 2</a:t>
            </a:r>
          </a:p>
        </p:txBody>
      </p:sp>
      <p:sp>
        <p:nvSpPr>
          <p:cNvPr id="19" name="ZoneTexte 18">
            <a:extLst>
              <a:ext uri="{FF2B5EF4-FFF2-40B4-BE49-F238E27FC236}">
                <a16:creationId xmlns:a16="http://schemas.microsoft.com/office/drawing/2014/main" id="{2DEBA918-F9D2-B2D4-C375-FC39BD435C0D}"/>
              </a:ext>
            </a:extLst>
          </p:cNvPr>
          <p:cNvSpPr txBox="1"/>
          <p:nvPr/>
        </p:nvSpPr>
        <p:spPr>
          <a:xfrm>
            <a:off x="8082927" y="2888540"/>
            <a:ext cx="439620" cy="338554"/>
          </a:xfrm>
          <a:prstGeom prst="rect">
            <a:avLst/>
          </a:prstGeom>
          <a:noFill/>
        </p:spPr>
        <p:txBody>
          <a:bodyPr wrap="square" rtlCol="0">
            <a:spAutoFit/>
          </a:bodyPr>
          <a:lstStyle/>
          <a:p>
            <a:r>
              <a:rPr lang="fr-FR" sz="1600" b="1" dirty="0">
                <a:solidFill>
                  <a:schemeClr val="accent1">
                    <a:lumMod val="50000"/>
                  </a:schemeClr>
                </a:solidFill>
              </a:rPr>
              <a:t>2</a:t>
            </a:r>
          </a:p>
        </p:txBody>
      </p:sp>
      <p:sp>
        <p:nvSpPr>
          <p:cNvPr id="20" name="ZoneTexte 19">
            <a:extLst>
              <a:ext uri="{FF2B5EF4-FFF2-40B4-BE49-F238E27FC236}">
                <a16:creationId xmlns:a16="http://schemas.microsoft.com/office/drawing/2014/main" id="{CAE7F262-2357-DC57-9CDA-29EE0CBEB708}"/>
              </a:ext>
            </a:extLst>
          </p:cNvPr>
          <p:cNvSpPr txBox="1"/>
          <p:nvPr/>
        </p:nvSpPr>
        <p:spPr>
          <a:xfrm>
            <a:off x="9193517" y="3003756"/>
            <a:ext cx="2901245" cy="461665"/>
          </a:xfrm>
          <a:prstGeom prst="rect">
            <a:avLst/>
          </a:prstGeom>
          <a:noFill/>
        </p:spPr>
        <p:txBody>
          <a:bodyPr wrap="square" rtlCol="0">
            <a:spAutoFit/>
          </a:bodyPr>
          <a:lstStyle/>
          <a:p>
            <a:r>
              <a:rPr lang="fr-FR" sz="2400" b="1" dirty="0">
                <a:solidFill>
                  <a:schemeClr val="accent1">
                    <a:lumMod val="50000"/>
                  </a:schemeClr>
                </a:solidFill>
              </a:rPr>
              <a:t>Réaction d’ordre 3</a:t>
            </a:r>
          </a:p>
        </p:txBody>
      </p:sp>
      <p:cxnSp>
        <p:nvCxnSpPr>
          <p:cNvPr id="21" name="Connecteur droit avec flèche 20">
            <a:extLst>
              <a:ext uri="{FF2B5EF4-FFF2-40B4-BE49-F238E27FC236}">
                <a16:creationId xmlns:a16="http://schemas.microsoft.com/office/drawing/2014/main" id="{A5068D1A-D7F1-4739-0A65-B642D2FB17DE}"/>
              </a:ext>
            </a:extLst>
          </p:cNvPr>
          <p:cNvCxnSpPr>
            <a:cxnSpLocks/>
          </p:cNvCxnSpPr>
          <p:nvPr/>
        </p:nvCxnSpPr>
        <p:spPr>
          <a:xfrm>
            <a:off x="3560674" y="3758092"/>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Flèche : droite 21">
            <a:extLst>
              <a:ext uri="{FF2B5EF4-FFF2-40B4-BE49-F238E27FC236}">
                <a16:creationId xmlns:a16="http://schemas.microsoft.com/office/drawing/2014/main" id="{9D9868F2-7954-D351-E0C4-C4097B7FC3C9}"/>
              </a:ext>
            </a:extLst>
          </p:cNvPr>
          <p:cNvSpPr/>
          <p:nvPr/>
        </p:nvSpPr>
        <p:spPr>
          <a:xfrm>
            <a:off x="5410920" y="3662298"/>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CD45B3F-6EAA-5C55-A430-AA6B9B156791}"/>
              </a:ext>
            </a:extLst>
          </p:cNvPr>
          <p:cNvSpPr txBox="1"/>
          <p:nvPr/>
        </p:nvSpPr>
        <p:spPr>
          <a:xfrm>
            <a:off x="9227696" y="3589009"/>
            <a:ext cx="2901245" cy="461665"/>
          </a:xfrm>
          <a:prstGeom prst="rect">
            <a:avLst/>
          </a:prstGeom>
          <a:noFill/>
        </p:spPr>
        <p:txBody>
          <a:bodyPr wrap="square" rtlCol="0">
            <a:spAutoFit/>
          </a:bodyPr>
          <a:lstStyle/>
          <a:p>
            <a:r>
              <a:rPr lang="fr-FR" sz="2400" b="1" dirty="0">
                <a:solidFill>
                  <a:schemeClr val="accent1">
                    <a:lumMod val="50000"/>
                  </a:schemeClr>
                </a:solidFill>
              </a:rPr>
              <a:t>Réaction d’ordre 3</a:t>
            </a:r>
          </a:p>
        </p:txBody>
      </p:sp>
      <p:sp>
        <p:nvSpPr>
          <p:cNvPr id="24" name="ZoneTexte 23">
            <a:extLst>
              <a:ext uri="{FF2B5EF4-FFF2-40B4-BE49-F238E27FC236}">
                <a16:creationId xmlns:a16="http://schemas.microsoft.com/office/drawing/2014/main" id="{96909C39-2829-5688-D949-D881F6E18EE5}"/>
              </a:ext>
            </a:extLst>
          </p:cNvPr>
          <p:cNvSpPr txBox="1"/>
          <p:nvPr/>
        </p:nvSpPr>
        <p:spPr>
          <a:xfrm>
            <a:off x="6623825" y="3630907"/>
            <a:ext cx="2407285" cy="461665"/>
          </a:xfrm>
          <a:prstGeom prst="rect">
            <a:avLst/>
          </a:prstGeom>
          <a:noFill/>
        </p:spPr>
        <p:txBody>
          <a:bodyPr wrap="square" rtlCol="0">
            <a:spAutoFit/>
          </a:bodyPr>
          <a:lstStyle/>
          <a:p>
            <a:r>
              <a:rPr lang="fr-FR" sz="2400" b="1" dirty="0">
                <a:solidFill>
                  <a:schemeClr val="accent1">
                    <a:lumMod val="50000"/>
                  </a:schemeClr>
                </a:solidFill>
              </a:rPr>
              <a:t>V = k [A][B][C]</a:t>
            </a:r>
          </a:p>
        </p:txBody>
      </p:sp>
      <p:sp>
        <p:nvSpPr>
          <p:cNvPr id="25" name="ZoneTexte 24">
            <a:extLst>
              <a:ext uri="{FF2B5EF4-FFF2-40B4-BE49-F238E27FC236}">
                <a16:creationId xmlns:a16="http://schemas.microsoft.com/office/drawing/2014/main" id="{F107437A-2ECA-35F1-BE3C-20D519CF5D89}"/>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34757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9" name="ZoneTexte 8">
            <a:extLst>
              <a:ext uri="{FF2B5EF4-FFF2-40B4-BE49-F238E27FC236}">
                <a16:creationId xmlns:a16="http://schemas.microsoft.com/office/drawing/2014/main" id="{61933960-6AC5-E37E-08F2-40B584E4E76E}"/>
              </a:ext>
            </a:extLst>
          </p:cNvPr>
          <p:cNvSpPr txBox="1"/>
          <p:nvPr/>
        </p:nvSpPr>
        <p:spPr>
          <a:xfrm>
            <a:off x="225776" y="174591"/>
            <a:ext cx="11966223" cy="4642618"/>
          </a:xfrm>
          <a:prstGeom prst="rect">
            <a:avLst/>
          </a:prstGeom>
          <a:noFill/>
        </p:spPr>
        <p:txBody>
          <a:bodyPr wrap="square">
            <a:spAutoFit/>
          </a:bodyPr>
          <a:lstStyle/>
          <a:p>
            <a:pPr>
              <a:lnSpc>
                <a:spcPct val="150000"/>
              </a:lnSpc>
            </a:pPr>
            <a:r>
              <a:rPr lang="fr-FR" sz="3200" b="1" dirty="0">
                <a:solidFill>
                  <a:srgbClr val="0070C0"/>
                </a:solidFill>
                <a:latin typeface="Corben" pitchFamily="34" charset="0"/>
              </a:rPr>
              <a:t>4. Molécularité</a:t>
            </a:r>
          </a:p>
          <a:p>
            <a:pPr>
              <a:lnSpc>
                <a:spcPct val="150000"/>
              </a:lnSpc>
            </a:pPr>
            <a:r>
              <a:rPr lang="fr-FR" sz="2400" b="1" dirty="0">
                <a:solidFill>
                  <a:srgbClr val="404155"/>
                </a:solidFill>
                <a:latin typeface="Times New Roman" panose="02020603050405020304" pitchFamily="18" charset="0"/>
                <a:cs typeface="Times New Roman" panose="02020603050405020304" pitchFamily="18" charset="0"/>
              </a:rPr>
              <a:t>Définition : </a:t>
            </a:r>
            <a:r>
              <a:rPr lang="fr-FR" sz="2400" dirty="0">
                <a:solidFill>
                  <a:srgbClr val="404155"/>
                </a:solidFill>
                <a:latin typeface="Times New Roman" panose="02020603050405020304" pitchFamily="18" charset="0"/>
                <a:cs typeface="Times New Roman" panose="02020603050405020304" pitchFamily="18" charset="0"/>
              </a:rPr>
              <a:t>La molécularité se réfère au nombre de molécules de réactifs qui participent à une étape élémentaire d'une réaction chimique. </a:t>
            </a:r>
          </a:p>
          <a:p>
            <a:pPr>
              <a:lnSpc>
                <a:spcPct val="150000"/>
              </a:lnSpc>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 La molécularité d'une réaction peut être :</a:t>
            </a:r>
          </a:p>
          <a:p>
            <a:pPr marL="742950" lvl="1" indent="-285750">
              <a:lnSpc>
                <a:spcPct val="150000"/>
              </a:lnSpc>
              <a:buFont typeface="Arial" panose="020B0604020202020204" pitchFamily="34" charset="0"/>
              <a:buChar char="•"/>
            </a:pPr>
            <a:r>
              <a:rPr lang="fr-FR" sz="2400" b="1" dirty="0">
                <a:solidFill>
                  <a:srgbClr val="404155"/>
                </a:solidFill>
                <a:latin typeface="Times New Roman" panose="02020603050405020304" pitchFamily="18" charset="0"/>
                <a:cs typeface="Times New Roman" panose="02020603050405020304" pitchFamily="18" charset="0"/>
              </a:rPr>
              <a:t>Monomoléculaire : </a:t>
            </a:r>
            <a:r>
              <a:rPr lang="fr-FR" sz="2400" dirty="0">
                <a:solidFill>
                  <a:srgbClr val="404155"/>
                </a:solidFill>
                <a:latin typeface="Times New Roman" panose="02020603050405020304" pitchFamily="18" charset="0"/>
                <a:cs typeface="Times New Roman" panose="02020603050405020304" pitchFamily="18" charset="0"/>
              </a:rPr>
              <a:t>Implique une seule molécule (ex. : décomposition d'un seul réactif).</a:t>
            </a:r>
          </a:p>
          <a:p>
            <a:pPr marL="742950" lvl="1" indent="-285750">
              <a:lnSpc>
                <a:spcPct val="150000"/>
              </a:lnSpc>
              <a:buFont typeface="Arial" panose="020B0604020202020204" pitchFamily="34" charset="0"/>
              <a:buChar char="•"/>
            </a:pPr>
            <a:r>
              <a:rPr lang="fr-FR" sz="2400" b="1" dirty="0">
                <a:solidFill>
                  <a:srgbClr val="404155"/>
                </a:solidFill>
                <a:latin typeface="Times New Roman" panose="02020603050405020304" pitchFamily="18" charset="0"/>
                <a:cs typeface="Times New Roman" panose="02020603050405020304" pitchFamily="18" charset="0"/>
              </a:rPr>
              <a:t>Bimoléculaire : </a:t>
            </a:r>
            <a:r>
              <a:rPr lang="fr-FR" sz="2400" dirty="0">
                <a:solidFill>
                  <a:srgbClr val="404155"/>
                </a:solidFill>
                <a:latin typeface="Times New Roman" panose="02020603050405020304" pitchFamily="18" charset="0"/>
                <a:cs typeface="Times New Roman" panose="02020603050405020304" pitchFamily="18" charset="0"/>
              </a:rPr>
              <a:t>Implique deux molécules (ex. : collision entre deux réactifs).</a:t>
            </a:r>
          </a:p>
          <a:p>
            <a:pPr marL="742950" lvl="1" indent="-285750">
              <a:lnSpc>
                <a:spcPct val="150000"/>
              </a:lnSpc>
              <a:buFont typeface="Arial" panose="020B0604020202020204" pitchFamily="34" charset="0"/>
              <a:buChar char="•"/>
            </a:pPr>
            <a:r>
              <a:rPr lang="fr-FR" sz="2400" b="1" dirty="0" err="1">
                <a:solidFill>
                  <a:srgbClr val="404155"/>
                </a:solidFill>
                <a:latin typeface="Times New Roman" panose="02020603050405020304" pitchFamily="18" charset="0"/>
                <a:cs typeface="Times New Roman" panose="02020603050405020304" pitchFamily="18" charset="0"/>
              </a:rPr>
              <a:t>Trimoléculaire</a:t>
            </a:r>
            <a:r>
              <a:rPr lang="fr-FR" sz="2400" b="1" dirty="0">
                <a:solidFill>
                  <a:srgbClr val="404155"/>
                </a:solidFill>
                <a:latin typeface="Times New Roman" panose="02020603050405020304" pitchFamily="18" charset="0"/>
                <a:cs typeface="Times New Roman" panose="02020603050405020304" pitchFamily="18" charset="0"/>
              </a:rPr>
              <a:t> : </a:t>
            </a:r>
            <a:r>
              <a:rPr lang="fr-FR" sz="2400" dirty="0">
                <a:solidFill>
                  <a:srgbClr val="404155"/>
                </a:solidFill>
                <a:latin typeface="Times New Roman" panose="02020603050405020304" pitchFamily="18" charset="0"/>
                <a:cs typeface="Times New Roman" panose="02020603050405020304" pitchFamily="18" charset="0"/>
              </a:rPr>
              <a:t>Implique trois molécules (moins fréquente en raison de la probabilité de collision).</a:t>
            </a:r>
          </a:p>
        </p:txBody>
      </p:sp>
      <p:sp>
        <p:nvSpPr>
          <p:cNvPr id="3" name="ZoneTexte 2">
            <a:extLst>
              <a:ext uri="{FF2B5EF4-FFF2-40B4-BE49-F238E27FC236}">
                <a16:creationId xmlns:a16="http://schemas.microsoft.com/office/drawing/2014/main" id="{C78FA880-673F-B5D8-8CD0-2DCA7CD31B32}"/>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32925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5" name="Text 2">
            <a:extLst>
              <a:ext uri="{FF2B5EF4-FFF2-40B4-BE49-F238E27FC236}">
                <a16:creationId xmlns:a16="http://schemas.microsoft.com/office/drawing/2014/main" id="{C6D9D610-25B3-4A84-C02C-9CA2DF654AC2}"/>
              </a:ext>
            </a:extLst>
          </p:cNvPr>
          <p:cNvSpPr/>
          <p:nvPr/>
        </p:nvSpPr>
        <p:spPr>
          <a:xfrm>
            <a:off x="462202" y="654755"/>
            <a:ext cx="45798" cy="122379"/>
          </a:xfrm>
          <a:prstGeom prst="rect">
            <a:avLst/>
          </a:prstGeom>
          <a:noFill/>
          <a:ln/>
        </p:spPr>
        <p:txBody>
          <a:bodyPr wrap="none" lIns="0" tIns="0" rIns="0" bIns="0" rtlCol="0" anchor="t"/>
          <a:lstStyle/>
          <a:p>
            <a:pPr algn="ctr">
              <a:lnSpc>
                <a:spcPts val="2167"/>
              </a:lnSpc>
            </a:pPr>
            <a:endParaRPr lang="en-US" sz="2167" dirty="0"/>
          </a:p>
        </p:txBody>
      </p:sp>
      <p:sp>
        <p:nvSpPr>
          <p:cNvPr id="10" name="ZoneTexte 9">
            <a:extLst>
              <a:ext uri="{FF2B5EF4-FFF2-40B4-BE49-F238E27FC236}">
                <a16:creationId xmlns:a16="http://schemas.microsoft.com/office/drawing/2014/main" id="{E85186D7-AAA8-4171-A8D7-5E1F38D73F9A}"/>
              </a:ext>
            </a:extLst>
          </p:cNvPr>
          <p:cNvSpPr txBox="1"/>
          <p:nvPr/>
        </p:nvSpPr>
        <p:spPr>
          <a:xfrm>
            <a:off x="170556" y="0"/>
            <a:ext cx="11559242" cy="4908523"/>
          </a:xfrm>
          <a:prstGeom prst="rect">
            <a:avLst/>
          </a:prstGeom>
          <a:noFill/>
        </p:spPr>
        <p:txBody>
          <a:bodyPr wrap="square">
            <a:spAutoFit/>
          </a:bodyPr>
          <a:lstStyle/>
          <a:p>
            <a:pPr>
              <a:lnSpc>
                <a:spcPct val="150000"/>
              </a:lnSpc>
            </a:pPr>
            <a:r>
              <a:rPr lang="fr-FR" sz="3200" b="1" dirty="0">
                <a:solidFill>
                  <a:srgbClr val="0070C0"/>
                </a:solidFill>
                <a:latin typeface="Corben" pitchFamily="34" charset="0"/>
              </a:rPr>
              <a:t>5. Constante de Vitesse (k)</a:t>
            </a:r>
          </a:p>
          <a:p>
            <a:pPr algn="just">
              <a:lnSpc>
                <a:spcPct val="150000"/>
              </a:lnSpc>
            </a:pPr>
            <a:r>
              <a:rPr lang="fr-FR" sz="3200" dirty="0">
                <a:solidFill>
                  <a:srgbClr val="404155"/>
                </a:solidFill>
                <a:latin typeface="Times New Roman" panose="02020603050405020304" pitchFamily="18" charset="0"/>
                <a:cs typeface="Times New Roman" panose="02020603050405020304" pitchFamily="18" charset="0"/>
              </a:rPr>
              <a:t>La constante de vitesse (k) est un paramètre clé dans les réactions chimiques, en particulier dans les cinétiques chimiques. </a:t>
            </a:r>
            <a:endParaRPr lang="fr-FR" sz="3200" b="1" dirty="0">
              <a:solidFill>
                <a:srgbClr val="0070C0"/>
              </a:solidFill>
              <a:latin typeface="Corben" pitchFamily="34" charset="0"/>
            </a:endParaRPr>
          </a:p>
          <a:p>
            <a:pPr algn="just">
              <a:lnSpc>
                <a:spcPct val="150000"/>
              </a:lnSpc>
              <a:buFont typeface="Arial" panose="020B0604020202020204" pitchFamily="34" charset="0"/>
              <a:buChar char="•"/>
            </a:pPr>
            <a:r>
              <a:rPr lang="fr-FR" sz="3200" b="1" dirty="0">
                <a:solidFill>
                  <a:srgbClr val="404155"/>
                </a:solidFill>
                <a:latin typeface="Times New Roman" panose="02020603050405020304" pitchFamily="18" charset="0"/>
                <a:cs typeface="Times New Roman" panose="02020603050405020304" pitchFamily="18" charset="0"/>
              </a:rPr>
              <a:t>Définition :</a:t>
            </a:r>
          </a:p>
          <a:p>
            <a:pPr algn="just">
              <a:lnSpc>
                <a:spcPct val="150000"/>
              </a:lnSpc>
            </a:pPr>
            <a:r>
              <a:rPr lang="fr-FR" sz="2800" dirty="0">
                <a:solidFill>
                  <a:srgbClr val="404155"/>
                </a:solidFill>
                <a:latin typeface="Times New Roman" panose="02020603050405020304" pitchFamily="18" charset="0"/>
                <a:cs typeface="Times New Roman" panose="02020603050405020304" pitchFamily="18" charset="0"/>
              </a:rPr>
              <a:t>La constante de vitesse est un facteur qui relie la vitesse d'une réaction chimique à la concentration des réactifs dans l'équation de vitesse. </a:t>
            </a:r>
          </a:p>
          <a:p>
            <a:pPr algn="just">
              <a:lnSpc>
                <a:spcPct val="150000"/>
              </a:lnSpc>
            </a:pPr>
            <a:r>
              <a:rPr lang="fr-FR" sz="2800" dirty="0">
                <a:solidFill>
                  <a:srgbClr val="404155"/>
                </a:solidFill>
                <a:latin typeface="Times New Roman" panose="02020603050405020304" pitchFamily="18" charset="0"/>
                <a:cs typeface="Times New Roman" panose="02020603050405020304" pitchFamily="18" charset="0"/>
              </a:rPr>
              <a:t>Elle est spécifique à chaque réaction</a:t>
            </a:r>
          </a:p>
        </p:txBody>
      </p:sp>
      <p:sp>
        <p:nvSpPr>
          <p:cNvPr id="3" name="ZoneTexte 2">
            <a:extLst>
              <a:ext uri="{FF2B5EF4-FFF2-40B4-BE49-F238E27FC236}">
                <a16:creationId xmlns:a16="http://schemas.microsoft.com/office/drawing/2014/main" id="{9C4D08CC-4BB0-ABC1-F792-FFBE938BFE35}"/>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86671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5" name="Text 2">
            <a:extLst>
              <a:ext uri="{FF2B5EF4-FFF2-40B4-BE49-F238E27FC236}">
                <a16:creationId xmlns:a16="http://schemas.microsoft.com/office/drawing/2014/main" id="{C6D9D610-25B3-4A84-C02C-9CA2DF654AC2}"/>
              </a:ext>
            </a:extLst>
          </p:cNvPr>
          <p:cNvSpPr/>
          <p:nvPr/>
        </p:nvSpPr>
        <p:spPr>
          <a:xfrm>
            <a:off x="462202" y="654755"/>
            <a:ext cx="45798" cy="122379"/>
          </a:xfrm>
          <a:prstGeom prst="rect">
            <a:avLst/>
          </a:prstGeom>
          <a:noFill/>
          <a:ln/>
        </p:spPr>
        <p:txBody>
          <a:bodyPr wrap="none" lIns="0" tIns="0" rIns="0" bIns="0" rtlCol="0" anchor="t"/>
          <a:lstStyle/>
          <a:p>
            <a:pPr algn="ctr">
              <a:lnSpc>
                <a:spcPts val="2167"/>
              </a:lnSpc>
            </a:pPr>
            <a:endParaRPr lang="en-US" sz="2167" dirty="0"/>
          </a:p>
        </p:txBody>
      </p:sp>
      <p:sp>
        <p:nvSpPr>
          <p:cNvPr id="10" name="ZoneTexte 9">
            <a:extLst>
              <a:ext uri="{FF2B5EF4-FFF2-40B4-BE49-F238E27FC236}">
                <a16:creationId xmlns:a16="http://schemas.microsoft.com/office/drawing/2014/main" id="{E85186D7-AAA8-4171-A8D7-5E1F38D73F9A}"/>
              </a:ext>
            </a:extLst>
          </p:cNvPr>
          <p:cNvSpPr txBox="1"/>
          <p:nvPr/>
        </p:nvSpPr>
        <p:spPr>
          <a:xfrm>
            <a:off x="170556" y="0"/>
            <a:ext cx="11559242" cy="1077218"/>
          </a:xfrm>
          <a:prstGeom prst="rect">
            <a:avLst/>
          </a:prstGeom>
          <a:noFill/>
        </p:spPr>
        <p:txBody>
          <a:bodyPr wrap="square">
            <a:spAutoFit/>
          </a:bodyPr>
          <a:lstStyle/>
          <a:p>
            <a:r>
              <a:rPr lang="fr-FR" sz="3200" b="1" dirty="0">
                <a:solidFill>
                  <a:srgbClr val="0070C0"/>
                </a:solidFill>
                <a:latin typeface="Corben" pitchFamily="34" charset="0"/>
              </a:rPr>
              <a:t>5. Constante de Vitesse (k)</a:t>
            </a:r>
          </a:p>
          <a:p>
            <a:pPr algn="just">
              <a:buFont typeface="Arial" panose="020B0604020202020204" pitchFamily="34" charset="0"/>
              <a:buChar char="•"/>
            </a:pPr>
            <a:r>
              <a:rPr lang="fr-FR" sz="3200" b="1" dirty="0">
                <a:solidFill>
                  <a:srgbClr val="404155"/>
                </a:solidFill>
                <a:latin typeface="Times New Roman" panose="02020603050405020304" pitchFamily="18" charset="0"/>
                <a:cs typeface="Times New Roman" panose="02020603050405020304" pitchFamily="18" charset="0"/>
              </a:rPr>
              <a:t>Exemples :</a:t>
            </a:r>
          </a:p>
        </p:txBody>
      </p:sp>
      <p:sp>
        <p:nvSpPr>
          <p:cNvPr id="9" name="ZoneTexte 8">
            <a:extLst>
              <a:ext uri="{FF2B5EF4-FFF2-40B4-BE49-F238E27FC236}">
                <a16:creationId xmlns:a16="http://schemas.microsoft.com/office/drawing/2014/main" id="{C299C8E9-7508-4E1A-EACE-13C9B8710131}"/>
              </a:ext>
            </a:extLst>
          </p:cNvPr>
          <p:cNvSpPr txBox="1"/>
          <p:nvPr/>
        </p:nvSpPr>
        <p:spPr>
          <a:xfrm>
            <a:off x="170556" y="1077218"/>
            <a:ext cx="11819467" cy="5616409"/>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Considérons la réaction suivante :</a:t>
            </a:r>
          </a:p>
          <a:p>
            <a:endParaRPr lang="fr-FR" sz="2800" dirty="0">
              <a:solidFill>
                <a:srgbClr val="404155"/>
              </a:solidFill>
              <a:latin typeface="Times New Roman" panose="02020603050405020304" pitchFamily="18" charset="0"/>
              <a:cs typeface="Times New Roman" panose="02020603050405020304" pitchFamily="18" charset="0"/>
            </a:endParaRPr>
          </a:p>
          <a:p>
            <a:r>
              <a:rPr lang="fr-FR" sz="2800" dirty="0">
                <a:solidFill>
                  <a:srgbClr val="404155"/>
                </a:solidFill>
                <a:latin typeface="Times New Roman" panose="02020603050405020304" pitchFamily="18" charset="0"/>
                <a:cs typeface="Times New Roman" panose="02020603050405020304" pitchFamily="18" charset="0"/>
              </a:rPr>
              <a:t>                                            A             B              C</a:t>
            </a:r>
          </a:p>
          <a:p>
            <a:pPr algn="ctr"/>
            <a:endParaRPr lang="fr-FR" sz="2800" dirty="0">
              <a:solidFill>
                <a:srgbClr val="404155"/>
              </a:solidFill>
              <a:latin typeface="Times New Roman" panose="02020603050405020304" pitchFamily="18" charset="0"/>
              <a:cs typeface="Times New Roman" panose="02020603050405020304" pitchFamily="18" charset="0"/>
            </a:endParaRP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1. </a:t>
            </a:r>
            <a:r>
              <a:rPr lang="fr-FR" sz="2400" b="1" dirty="0">
                <a:solidFill>
                  <a:srgbClr val="404155"/>
                </a:solidFill>
                <a:latin typeface="Times New Roman" panose="02020603050405020304" pitchFamily="18" charset="0"/>
                <a:cs typeface="Times New Roman" panose="02020603050405020304" pitchFamily="18" charset="0"/>
              </a:rPr>
              <a:t>Première étape </a:t>
            </a:r>
            <a:r>
              <a:rPr lang="fr-FR" sz="2800" dirty="0">
                <a:solidFill>
                  <a:srgbClr val="404155"/>
                </a:solidFill>
                <a:latin typeface="Times New Roman" panose="02020603050405020304" pitchFamily="18" charset="0"/>
                <a:cs typeface="Times New Roman" panose="02020603050405020304" pitchFamily="18" charset="0"/>
              </a:rPr>
              <a:t>: A            B</a:t>
            </a:r>
          </a:p>
          <a:p>
            <a:pPr>
              <a:lnSpc>
                <a:spcPct val="150000"/>
              </a:lnSpc>
            </a:pPr>
            <a:r>
              <a:rPr lang="fr-FR" sz="2400" b="1" dirty="0">
                <a:solidFill>
                  <a:srgbClr val="404155"/>
                </a:solidFill>
                <a:latin typeface="Times New Roman" panose="02020603050405020304" pitchFamily="18" charset="0"/>
                <a:cs typeface="Times New Roman" panose="02020603050405020304" pitchFamily="18" charset="0"/>
              </a:rPr>
              <a:t>2. Deuxième étape : </a:t>
            </a:r>
            <a:r>
              <a:rPr lang="fr-FR" sz="2800" dirty="0">
                <a:solidFill>
                  <a:srgbClr val="404155"/>
                </a:solidFill>
                <a:latin typeface="Times New Roman" panose="02020603050405020304" pitchFamily="18" charset="0"/>
                <a:cs typeface="Times New Roman" panose="02020603050405020304" pitchFamily="18" charset="0"/>
              </a:rPr>
              <a:t>B           C</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      est la constante de vitesse de la première étape, représentant la vitesse à laquelle le réactif A se transforme en produit B.</a:t>
            </a:r>
          </a:p>
          <a:p>
            <a:pPr>
              <a:lnSpc>
                <a:spcPct val="150000"/>
              </a:lnSpc>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        est la constante de vitesse de la deuxième étape, représentant la vitesse à laquelle le produit B se transforme en produit final C .</a:t>
            </a:r>
          </a:p>
        </p:txBody>
      </p:sp>
      <p:sp>
        <p:nvSpPr>
          <p:cNvPr id="4" name="ZoneTexte 3">
            <a:extLst>
              <a:ext uri="{FF2B5EF4-FFF2-40B4-BE49-F238E27FC236}">
                <a16:creationId xmlns:a16="http://schemas.microsoft.com/office/drawing/2014/main" id="{1B855220-C50D-9EE1-FEF7-117EDB573C2E}"/>
              </a:ext>
            </a:extLst>
          </p:cNvPr>
          <p:cNvSpPr txBox="1"/>
          <p:nvPr/>
        </p:nvSpPr>
        <p:spPr>
          <a:xfrm>
            <a:off x="4708109" y="1800493"/>
            <a:ext cx="6096000" cy="369332"/>
          </a:xfrm>
          <a:prstGeom prst="rect">
            <a:avLst/>
          </a:prstGeom>
          <a:noFill/>
        </p:spPr>
        <p:txBody>
          <a:bodyPr wrap="square">
            <a:spAutoFit/>
          </a:bodyPr>
          <a:lstStyle/>
          <a:p>
            <a:r>
              <a:rPr lang="fr-FR" sz="1800" b="1" dirty="0">
                <a:solidFill>
                  <a:srgbClr val="E01050"/>
                </a:solidFill>
                <a:latin typeface="Times New Roman" panose="02020603050405020304" pitchFamily="18" charset="0"/>
                <a:cs typeface="Times New Roman" panose="02020603050405020304" pitchFamily="18" charset="0"/>
              </a:rPr>
              <a:t>k1</a:t>
            </a:r>
            <a:endParaRPr lang="fr-FR" b="1" dirty="0">
              <a:solidFill>
                <a:srgbClr val="E01050"/>
              </a:solidFill>
            </a:endParaRPr>
          </a:p>
        </p:txBody>
      </p:sp>
      <p:sp>
        <p:nvSpPr>
          <p:cNvPr id="7" name="ZoneTexte 6">
            <a:extLst>
              <a:ext uri="{FF2B5EF4-FFF2-40B4-BE49-F238E27FC236}">
                <a16:creationId xmlns:a16="http://schemas.microsoft.com/office/drawing/2014/main" id="{4376379E-D363-BE5C-653D-1E7259886E1F}"/>
              </a:ext>
            </a:extLst>
          </p:cNvPr>
          <p:cNvSpPr txBox="1"/>
          <p:nvPr/>
        </p:nvSpPr>
        <p:spPr>
          <a:xfrm>
            <a:off x="6197600" y="1800493"/>
            <a:ext cx="6096000" cy="369332"/>
          </a:xfrm>
          <a:prstGeom prst="rect">
            <a:avLst/>
          </a:prstGeom>
          <a:noFill/>
        </p:spPr>
        <p:txBody>
          <a:bodyPr wrap="square">
            <a:spAutoFit/>
          </a:bodyPr>
          <a:lstStyle/>
          <a:p>
            <a:r>
              <a:rPr lang="fr-FR" sz="1800" b="1" dirty="0">
                <a:solidFill>
                  <a:srgbClr val="00B050"/>
                </a:solidFill>
                <a:latin typeface="Times New Roman" panose="02020603050405020304" pitchFamily="18" charset="0"/>
                <a:cs typeface="Times New Roman" panose="02020603050405020304" pitchFamily="18" charset="0"/>
              </a:rPr>
              <a:t>k2</a:t>
            </a:r>
            <a:endParaRPr lang="fr-FR" b="1" dirty="0">
              <a:solidFill>
                <a:srgbClr val="00B050"/>
              </a:solidFill>
            </a:endParaRPr>
          </a:p>
        </p:txBody>
      </p:sp>
      <p:cxnSp>
        <p:nvCxnSpPr>
          <p:cNvPr id="8" name="Connecteur droit avec flèche 7">
            <a:extLst>
              <a:ext uri="{FF2B5EF4-FFF2-40B4-BE49-F238E27FC236}">
                <a16:creationId xmlns:a16="http://schemas.microsoft.com/office/drawing/2014/main" id="{E19A501E-B552-B54A-F01E-E870661661CE}"/>
              </a:ext>
            </a:extLst>
          </p:cNvPr>
          <p:cNvCxnSpPr>
            <a:cxnSpLocks/>
          </p:cNvCxnSpPr>
          <p:nvPr/>
        </p:nvCxnSpPr>
        <p:spPr>
          <a:xfrm>
            <a:off x="4537811" y="2256092"/>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0F21609-18A1-C28B-F5B0-23B0503CF5F8}"/>
              </a:ext>
            </a:extLst>
          </p:cNvPr>
          <p:cNvCxnSpPr>
            <a:cxnSpLocks/>
          </p:cNvCxnSpPr>
          <p:nvPr/>
        </p:nvCxnSpPr>
        <p:spPr>
          <a:xfrm>
            <a:off x="6011011" y="2256092"/>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8DEDE7A-18A6-1BF1-823B-97392BA10141}"/>
              </a:ext>
            </a:extLst>
          </p:cNvPr>
          <p:cNvCxnSpPr>
            <a:cxnSpLocks/>
          </p:cNvCxnSpPr>
          <p:nvPr/>
        </p:nvCxnSpPr>
        <p:spPr>
          <a:xfrm>
            <a:off x="3154922" y="3255159"/>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B558E2D-14FA-9269-F8C4-B8D40F3757B7}"/>
              </a:ext>
            </a:extLst>
          </p:cNvPr>
          <p:cNvCxnSpPr>
            <a:cxnSpLocks/>
          </p:cNvCxnSpPr>
          <p:nvPr/>
        </p:nvCxnSpPr>
        <p:spPr>
          <a:xfrm>
            <a:off x="3154922" y="3862708"/>
            <a:ext cx="85859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45E3407-74C6-A690-96B7-BED5511B1B04}"/>
              </a:ext>
            </a:extLst>
          </p:cNvPr>
          <p:cNvSpPr txBox="1"/>
          <p:nvPr/>
        </p:nvSpPr>
        <p:spPr>
          <a:xfrm>
            <a:off x="3280065" y="2863641"/>
            <a:ext cx="6096000" cy="369332"/>
          </a:xfrm>
          <a:prstGeom prst="rect">
            <a:avLst/>
          </a:prstGeom>
          <a:noFill/>
        </p:spPr>
        <p:txBody>
          <a:bodyPr wrap="square">
            <a:spAutoFit/>
          </a:bodyPr>
          <a:lstStyle/>
          <a:p>
            <a:r>
              <a:rPr lang="fr-FR" sz="1800" b="1" dirty="0">
                <a:solidFill>
                  <a:srgbClr val="E01050"/>
                </a:solidFill>
                <a:latin typeface="Times New Roman" panose="02020603050405020304" pitchFamily="18" charset="0"/>
                <a:cs typeface="Times New Roman" panose="02020603050405020304" pitchFamily="18" charset="0"/>
              </a:rPr>
              <a:t>k1</a:t>
            </a:r>
            <a:endParaRPr lang="fr-FR" b="1" dirty="0">
              <a:solidFill>
                <a:srgbClr val="E01050"/>
              </a:solidFill>
            </a:endParaRPr>
          </a:p>
        </p:txBody>
      </p:sp>
      <p:sp>
        <p:nvSpPr>
          <p:cNvPr id="15" name="ZoneTexte 14">
            <a:extLst>
              <a:ext uri="{FF2B5EF4-FFF2-40B4-BE49-F238E27FC236}">
                <a16:creationId xmlns:a16="http://schemas.microsoft.com/office/drawing/2014/main" id="{849E4E73-B166-08E8-1DD1-AE10C64D276C}"/>
              </a:ext>
            </a:extLst>
          </p:cNvPr>
          <p:cNvSpPr txBox="1"/>
          <p:nvPr/>
        </p:nvSpPr>
        <p:spPr>
          <a:xfrm>
            <a:off x="3314574" y="3479462"/>
            <a:ext cx="6096000" cy="369332"/>
          </a:xfrm>
          <a:prstGeom prst="rect">
            <a:avLst/>
          </a:prstGeom>
          <a:noFill/>
        </p:spPr>
        <p:txBody>
          <a:bodyPr wrap="square">
            <a:spAutoFit/>
          </a:bodyPr>
          <a:lstStyle/>
          <a:p>
            <a:r>
              <a:rPr lang="fr-FR" sz="1800" b="1" dirty="0">
                <a:solidFill>
                  <a:srgbClr val="00B050"/>
                </a:solidFill>
                <a:latin typeface="Times New Roman" panose="02020603050405020304" pitchFamily="18" charset="0"/>
                <a:cs typeface="Times New Roman" panose="02020603050405020304" pitchFamily="18" charset="0"/>
              </a:rPr>
              <a:t>k2</a:t>
            </a:r>
            <a:endParaRPr lang="fr-FR" b="1" dirty="0">
              <a:solidFill>
                <a:srgbClr val="00B050"/>
              </a:solidFill>
            </a:endParaRPr>
          </a:p>
        </p:txBody>
      </p:sp>
      <p:sp>
        <p:nvSpPr>
          <p:cNvPr id="16" name="ZoneTexte 15">
            <a:extLst>
              <a:ext uri="{FF2B5EF4-FFF2-40B4-BE49-F238E27FC236}">
                <a16:creationId xmlns:a16="http://schemas.microsoft.com/office/drawing/2014/main" id="{433D99FB-314D-E050-8998-BBA357C066B4}"/>
              </a:ext>
            </a:extLst>
          </p:cNvPr>
          <p:cNvSpPr txBox="1"/>
          <p:nvPr/>
        </p:nvSpPr>
        <p:spPr>
          <a:xfrm>
            <a:off x="485101" y="5433101"/>
            <a:ext cx="6096000" cy="584775"/>
          </a:xfrm>
          <a:prstGeom prst="rect">
            <a:avLst/>
          </a:prstGeom>
          <a:noFill/>
        </p:spPr>
        <p:txBody>
          <a:bodyPr wrap="square">
            <a:spAutoFit/>
          </a:bodyPr>
          <a:lstStyle/>
          <a:p>
            <a:r>
              <a:rPr lang="fr-FR" sz="3200" b="1" dirty="0">
                <a:solidFill>
                  <a:srgbClr val="00B050"/>
                </a:solidFill>
                <a:latin typeface="Times New Roman" panose="02020603050405020304" pitchFamily="18" charset="0"/>
                <a:cs typeface="Times New Roman" panose="02020603050405020304" pitchFamily="18" charset="0"/>
              </a:rPr>
              <a:t>k2</a:t>
            </a:r>
            <a:endParaRPr lang="fr-FR" sz="3200" b="1" dirty="0">
              <a:solidFill>
                <a:srgbClr val="00B050"/>
              </a:solidFill>
            </a:endParaRPr>
          </a:p>
        </p:txBody>
      </p:sp>
      <p:sp>
        <p:nvSpPr>
          <p:cNvPr id="17" name="ZoneTexte 16">
            <a:extLst>
              <a:ext uri="{FF2B5EF4-FFF2-40B4-BE49-F238E27FC236}">
                <a16:creationId xmlns:a16="http://schemas.microsoft.com/office/drawing/2014/main" id="{C88ADC60-F99D-7421-61DE-1DF9446F397B}"/>
              </a:ext>
            </a:extLst>
          </p:cNvPr>
          <p:cNvSpPr txBox="1"/>
          <p:nvPr/>
        </p:nvSpPr>
        <p:spPr>
          <a:xfrm>
            <a:off x="232065" y="4208647"/>
            <a:ext cx="6096000" cy="523220"/>
          </a:xfrm>
          <a:prstGeom prst="rect">
            <a:avLst/>
          </a:prstGeom>
          <a:noFill/>
        </p:spPr>
        <p:txBody>
          <a:bodyPr wrap="square">
            <a:spAutoFit/>
          </a:bodyPr>
          <a:lstStyle/>
          <a:p>
            <a:r>
              <a:rPr lang="fr-FR" sz="2800" b="1" dirty="0">
                <a:solidFill>
                  <a:srgbClr val="E01050"/>
                </a:solidFill>
                <a:latin typeface="Times New Roman" panose="02020603050405020304" pitchFamily="18" charset="0"/>
                <a:cs typeface="Times New Roman" panose="02020603050405020304" pitchFamily="18" charset="0"/>
              </a:rPr>
              <a:t>k1</a:t>
            </a:r>
            <a:endParaRPr lang="fr-FR" sz="2800" b="1" dirty="0">
              <a:solidFill>
                <a:srgbClr val="E01050"/>
              </a:solidFill>
            </a:endParaRPr>
          </a:p>
        </p:txBody>
      </p:sp>
      <p:sp>
        <p:nvSpPr>
          <p:cNvPr id="3" name="ZoneTexte 2">
            <a:extLst>
              <a:ext uri="{FF2B5EF4-FFF2-40B4-BE49-F238E27FC236}">
                <a16:creationId xmlns:a16="http://schemas.microsoft.com/office/drawing/2014/main" id="{8F8B4681-EEDF-B4EB-BD4B-5C7EB39A74E6}"/>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7532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pic>
        <p:nvPicPr>
          <p:cNvPr id="3" name="Image 1" descr="preencoded.png"/>
          <p:cNvPicPr>
            <a:picLocks noChangeAspect="1"/>
          </p:cNvPicPr>
          <p:nvPr/>
        </p:nvPicPr>
        <p:blipFill>
          <a:blip r:embed="rId4"/>
          <a:stretch>
            <a:fillRect/>
          </a:stretch>
        </p:blipFill>
        <p:spPr>
          <a:xfrm>
            <a:off x="236240" y="1835349"/>
            <a:ext cx="4099421" cy="3187303"/>
          </a:xfrm>
          <a:prstGeom prst="rect">
            <a:avLst/>
          </a:prstGeom>
        </p:spPr>
      </p:pic>
      <p:sp>
        <p:nvSpPr>
          <p:cNvPr id="4" name="Text 0"/>
          <p:cNvSpPr/>
          <p:nvPr/>
        </p:nvSpPr>
        <p:spPr>
          <a:xfrm>
            <a:off x="5188335" y="2577108"/>
            <a:ext cx="7376197" cy="244554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nchor="t"/>
          <a:lstStyle/>
          <a:p>
            <a:pPr>
              <a:lnSpc>
                <a:spcPts val="6416"/>
              </a:lnSpc>
            </a:pPr>
            <a:r>
              <a:rPr lang="en-US" sz="5125" dirty="0" err="1">
                <a:solidFill>
                  <a:srgbClr val="00AA48"/>
                </a:solidFill>
                <a:latin typeface="Corben" pitchFamily="34" charset="0"/>
                <a:ea typeface="Corben" pitchFamily="34" charset="-122"/>
                <a:cs typeface="Corben" pitchFamily="34" charset="-120"/>
              </a:rPr>
              <a:t>Cinétique</a:t>
            </a:r>
            <a:r>
              <a:rPr lang="en-US" sz="5125" dirty="0">
                <a:solidFill>
                  <a:srgbClr val="00AA48"/>
                </a:solidFill>
                <a:latin typeface="Corben" pitchFamily="34" charset="0"/>
                <a:ea typeface="Corben" pitchFamily="34" charset="-122"/>
                <a:cs typeface="Corben" pitchFamily="34" charset="-120"/>
              </a:rPr>
              <a:t> </a:t>
            </a:r>
            <a:r>
              <a:rPr lang="en-US" sz="5125" dirty="0" err="1">
                <a:solidFill>
                  <a:srgbClr val="00AA48"/>
                </a:solidFill>
                <a:latin typeface="Corben" pitchFamily="34" charset="0"/>
                <a:ea typeface="Corben" pitchFamily="34" charset="-122"/>
                <a:cs typeface="Corben" pitchFamily="34" charset="-120"/>
              </a:rPr>
              <a:t>enzymatique</a:t>
            </a:r>
            <a:endParaRPr lang="en-US" sz="5125" dirty="0">
              <a:solidFill>
                <a:srgbClr val="00AA48"/>
              </a:solidFill>
            </a:endParaRPr>
          </a:p>
        </p:txBody>
      </p:sp>
      <p:sp>
        <p:nvSpPr>
          <p:cNvPr id="5" name="ZoneTexte 4">
            <a:extLst>
              <a:ext uri="{FF2B5EF4-FFF2-40B4-BE49-F238E27FC236}">
                <a16:creationId xmlns:a16="http://schemas.microsoft.com/office/drawing/2014/main" id="{66BA0D7B-93F6-D48A-0AFA-EB759A31C710}"/>
              </a:ext>
            </a:extLst>
          </p:cNvPr>
          <p:cNvSpPr txBox="1"/>
          <p:nvPr/>
        </p:nvSpPr>
        <p:spPr>
          <a:xfrm>
            <a:off x="10656711" y="6412089"/>
            <a:ext cx="1535289" cy="369332"/>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5819163B-AC15-9C1B-A016-7B07C50F9D50}"/>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04179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215209" y="220027"/>
            <a:ext cx="4572000" cy="6858000"/>
          </a:xfrm>
          <a:prstGeom prst="rect">
            <a:avLst/>
          </a:prstGeom>
        </p:spPr>
      </p:pic>
      <p:sp>
        <p:nvSpPr>
          <p:cNvPr id="3" name="Shape 1">
            <a:extLst>
              <a:ext uri="{FF2B5EF4-FFF2-40B4-BE49-F238E27FC236}">
                <a16:creationId xmlns:a16="http://schemas.microsoft.com/office/drawing/2014/main" id="{49CE7C63-C509-1896-2748-27E14879CA91}"/>
              </a:ext>
            </a:extLst>
          </p:cNvPr>
          <p:cNvSpPr/>
          <p:nvPr/>
        </p:nvSpPr>
        <p:spPr>
          <a:xfrm>
            <a:off x="293976" y="122091"/>
            <a:ext cx="419001" cy="419001"/>
          </a:xfrm>
          <a:prstGeom prst="roundRect">
            <a:avLst>
              <a:gd name="adj" fmla="val 18671"/>
            </a:avLst>
          </a:prstGeom>
          <a:solidFill>
            <a:srgbClr val="D2D9F9"/>
          </a:solidFill>
          <a:ln w="7620">
            <a:solidFill>
              <a:srgbClr val="B8BFDF"/>
            </a:solidFill>
            <a:prstDash val="solid"/>
          </a:ln>
        </p:spPr>
      </p:sp>
      <p:sp>
        <p:nvSpPr>
          <p:cNvPr id="6" name="Text 3">
            <a:extLst>
              <a:ext uri="{FF2B5EF4-FFF2-40B4-BE49-F238E27FC236}">
                <a16:creationId xmlns:a16="http://schemas.microsoft.com/office/drawing/2014/main" id="{8FF5DDCB-1E50-BB73-ADCF-B1DFA32F119E}"/>
              </a:ext>
            </a:extLst>
          </p:cNvPr>
          <p:cNvSpPr/>
          <p:nvPr/>
        </p:nvSpPr>
        <p:spPr>
          <a:xfrm>
            <a:off x="856408" y="220802"/>
            <a:ext cx="2328268" cy="291008"/>
          </a:xfrm>
          <a:prstGeom prst="rect">
            <a:avLst/>
          </a:prstGeom>
          <a:noFill/>
          <a:ln/>
        </p:spPr>
        <p:txBody>
          <a:bodyPr wrap="none" lIns="0" tIns="0" rIns="0" bIns="0" rtlCol="0" anchor="t"/>
          <a:lstStyle/>
          <a:p>
            <a:pPr>
              <a:lnSpc>
                <a:spcPts val="2250"/>
              </a:lnSpc>
            </a:pPr>
            <a:r>
              <a:rPr lang="en-US" sz="2800" b="1" dirty="0">
                <a:solidFill>
                  <a:srgbClr val="0070C0"/>
                </a:solidFill>
                <a:latin typeface="Corben" pitchFamily="34" charset="0"/>
                <a:ea typeface="Corben" pitchFamily="34" charset="-122"/>
                <a:cs typeface="Corben" pitchFamily="34" charset="-120"/>
              </a:rPr>
              <a:t>Vitesse </a:t>
            </a:r>
            <a:r>
              <a:rPr lang="en-US" sz="2800" b="1" dirty="0" err="1">
                <a:solidFill>
                  <a:srgbClr val="0070C0"/>
                </a:solidFill>
                <a:latin typeface="Corben" pitchFamily="34" charset="0"/>
                <a:ea typeface="Corben" pitchFamily="34" charset="-122"/>
                <a:cs typeface="Corben" pitchFamily="34" charset="-120"/>
              </a:rPr>
              <a:t>initiale</a:t>
            </a:r>
            <a:r>
              <a:rPr lang="en-US" sz="2800" b="1" dirty="0">
                <a:solidFill>
                  <a:srgbClr val="0070C0"/>
                </a:solidFill>
                <a:latin typeface="Corben" pitchFamily="34" charset="0"/>
                <a:ea typeface="Corben" pitchFamily="34" charset="-122"/>
                <a:cs typeface="Corben" pitchFamily="34" charset="-120"/>
              </a:rPr>
              <a:t> </a:t>
            </a:r>
            <a:r>
              <a:rPr lang="en-US" sz="2800" b="1" dirty="0" err="1">
                <a:solidFill>
                  <a:srgbClr val="0070C0"/>
                </a:solidFill>
                <a:latin typeface="Corben" pitchFamily="34" charset="0"/>
                <a:ea typeface="Corben" pitchFamily="34" charset="-122"/>
                <a:cs typeface="Corben" pitchFamily="34" charset="-120"/>
              </a:rPr>
              <a:t>d’une</a:t>
            </a:r>
            <a:r>
              <a:rPr lang="en-US" sz="2800" b="1" dirty="0">
                <a:solidFill>
                  <a:srgbClr val="0070C0"/>
                </a:solidFill>
                <a:latin typeface="Corben" pitchFamily="34" charset="0"/>
                <a:ea typeface="Corben" pitchFamily="34" charset="-122"/>
                <a:cs typeface="Corben" pitchFamily="34" charset="-120"/>
              </a:rPr>
              <a:t> </a:t>
            </a:r>
            <a:r>
              <a:rPr lang="en-US" sz="2800" b="1" dirty="0" err="1">
                <a:solidFill>
                  <a:srgbClr val="0070C0"/>
                </a:solidFill>
                <a:latin typeface="Corben" pitchFamily="34" charset="0"/>
                <a:ea typeface="Corben" pitchFamily="34" charset="-122"/>
                <a:cs typeface="Corben" pitchFamily="34" charset="-120"/>
              </a:rPr>
              <a:t>réaction</a:t>
            </a:r>
            <a:r>
              <a:rPr lang="en-US" sz="2800" b="1" dirty="0">
                <a:solidFill>
                  <a:srgbClr val="0070C0"/>
                </a:solidFill>
                <a:latin typeface="Corben" pitchFamily="34" charset="0"/>
                <a:ea typeface="Corben" pitchFamily="34" charset="-122"/>
                <a:cs typeface="Corben" pitchFamily="34" charset="-120"/>
              </a:rPr>
              <a:t> </a:t>
            </a:r>
            <a:r>
              <a:rPr lang="en-US" sz="2800" b="1" dirty="0" err="1">
                <a:solidFill>
                  <a:srgbClr val="0070C0"/>
                </a:solidFill>
                <a:latin typeface="Corben" pitchFamily="34" charset="0"/>
                <a:ea typeface="Corben" pitchFamily="34" charset="-122"/>
                <a:cs typeface="Corben" pitchFamily="34" charset="-120"/>
              </a:rPr>
              <a:t>enzymatique</a:t>
            </a:r>
            <a:endParaRPr lang="en-US" sz="2800" b="1" dirty="0">
              <a:solidFill>
                <a:srgbClr val="0070C0"/>
              </a:solidFill>
            </a:endParaRPr>
          </a:p>
        </p:txBody>
      </p:sp>
      <p:sp>
        <p:nvSpPr>
          <p:cNvPr id="7" name="ZoneTexte 6">
            <a:extLst>
              <a:ext uri="{FF2B5EF4-FFF2-40B4-BE49-F238E27FC236}">
                <a16:creationId xmlns:a16="http://schemas.microsoft.com/office/drawing/2014/main" id="{1005E50B-6C14-944E-F27E-F92D4E8B0E2A}"/>
              </a:ext>
            </a:extLst>
          </p:cNvPr>
          <p:cNvSpPr txBox="1"/>
          <p:nvPr/>
        </p:nvSpPr>
        <p:spPr>
          <a:xfrm>
            <a:off x="59355" y="640566"/>
            <a:ext cx="11895062" cy="2677656"/>
          </a:xfrm>
          <a:prstGeom prst="rect">
            <a:avLst/>
          </a:prstGeom>
          <a:noFill/>
        </p:spPr>
        <p:txBody>
          <a:bodyPr wrap="square">
            <a:spAutoFit/>
          </a:bodyPr>
          <a:lstStyle/>
          <a:p>
            <a:pPr algn="just"/>
            <a:r>
              <a:rPr lang="fr-FR" sz="2800" dirty="0">
                <a:solidFill>
                  <a:srgbClr val="404155"/>
                </a:solidFill>
                <a:latin typeface="Times New Roman" panose="02020603050405020304" pitchFamily="18" charset="0"/>
                <a:cs typeface="Times New Roman" panose="02020603050405020304" pitchFamily="18" charset="0"/>
              </a:rPr>
              <a:t>La vitesse initiale d'une réaction enzymatique est la vitesse de la réaction mesurée juste après </a:t>
            </a:r>
            <a:r>
              <a:rPr lang="fr-FR" sz="2800" b="1" dirty="0">
                <a:solidFill>
                  <a:srgbClr val="404155"/>
                </a:solidFill>
                <a:latin typeface="Times New Roman" panose="02020603050405020304" pitchFamily="18" charset="0"/>
                <a:cs typeface="Times New Roman" panose="02020603050405020304" pitchFamily="18" charset="0"/>
              </a:rPr>
              <a:t>le début de la réaction</a:t>
            </a:r>
            <a:r>
              <a:rPr lang="fr-FR" sz="2800" dirty="0">
                <a:solidFill>
                  <a:srgbClr val="404155"/>
                </a:solidFill>
                <a:latin typeface="Times New Roman" panose="02020603050405020304" pitchFamily="18" charset="0"/>
                <a:cs typeface="Times New Roman" panose="02020603050405020304" pitchFamily="18" charset="0"/>
              </a:rPr>
              <a:t>, lorsque </a:t>
            </a:r>
            <a:r>
              <a:rPr lang="fr-FR" sz="2800" b="1" dirty="0">
                <a:solidFill>
                  <a:srgbClr val="404155"/>
                </a:solidFill>
                <a:latin typeface="Times New Roman" panose="02020603050405020304" pitchFamily="18" charset="0"/>
                <a:cs typeface="Times New Roman" panose="02020603050405020304" pitchFamily="18" charset="0"/>
              </a:rPr>
              <a:t>les concentrations des substrats </a:t>
            </a:r>
            <a:r>
              <a:rPr lang="fr-FR" sz="2800" dirty="0">
                <a:solidFill>
                  <a:srgbClr val="404155"/>
                </a:solidFill>
                <a:latin typeface="Times New Roman" panose="02020603050405020304" pitchFamily="18" charset="0"/>
                <a:cs typeface="Times New Roman" panose="02020603050405020304" pitchFamily="18" charset="0"/>
              </a:rPr>
              <a:t>sont encore relativement é</a:t>
            </a:r>
            <a:r>
              <a:rPr lang="fr-FR" sz="2800" b="1" dirty="0">
                <a:solidFill>
                  <a:srgbClr val="404155"/>
                </a:solidFill>
                <a:latin typeface="Times New Roman" panose="02020603050405020304" pitchFamily="18" charset="0"/>
                <a:cs typeface="Times New Roman" panose="02020603050405020304" pitchFamily="18" charset="0"/>
              </a:rPr>
              <a:t>levées</a:t>
            </a:r>
            <a:r>
              <a:rPr lang="fr-FR" sz="2800" dirty="0">
                <a:solidFill>
                  <a:srgbClr val="404155"/>
                </a:solidFill>
                <a:latin typeface="Times New Roman" panose="02020603050405020304" pitchFamily="18" charset="0"/>
                <a:cs typeface="Times New Roman" panose="02020603050405020304" pitchFamily="18" charset="0"/>
              </a:rPr>
              <a:t> et que </a:t>
            </a:r>
            <a:r>
              <a:rPr lang="fr-FR" sz="2800" b="1" dirty="0">
                <a:solidFill>
                  <a:srgbClr val="404155"/>
                </a:solidFill>
                <a:latin typeface="Times New Roman" panose="02020603050405020304" pitchFamily="18" charset="0"/>
                <a:cs typeface="Times New Roman" panose="02020603050405020304" pitchFamily="18" charset="0"/>
              </a:rPr>
              <a:t>les concentrations de produits </a:t>
            </a:r>
            <a:r>
              <a:rPr lang="fr-FR" sz="2800" dirty="0">
                <a:solidFill>
                  <a:srgbClr val="404155"/>
                </a:solidFill>
                <a:latin typeface="Times New Roman" panose="02020603050405020304" pitchFamily="18" charset="0"/>
                <a:cs typeface="Times New Roman" panose="02020603050405020304" pitchFamily="18" charset="0"/>
              </a:rPr>
              <a:t>et de complexes sont </a:t>
            </a:r>
            <a:r>
              <a:rPr lang="fr-FR" sz="2800" b="1" dirty="0">
                <a:solidFill>
                  <a:srgbClr val="404155"/>
                </a:solidFill>
                <a:latin typeface="Times New Roman" panose="02020603050405020304" pitchFamily="18" charset="0"/>
                <a:cs typeface="Times New Roman" panose="02020603050405020304" pitchFamily="18" charset="0"/>
              </a:rPr>
              <a:t>faibles</a:t>
            </a:r>
            <a:r>
              <a:rPr lang="fr-FR" sz="2800" dirty="0">
                <a:solidFill>
                  <a:srgbClr val="404155"/>
                </a:solidFill>
                <a:latin typeface="Times New Roman" panose="02020603050405020304" pitchFamily="18" charset="0"/>
                <a:cs typeface="Times New Roman" panose="02020603050405020304" pitchFamily="18" charset="0"/>
              </a:rPr>
              <a:t> et les effets des produits ou des inhibiteurs ne sont pas encore significatifs. C'est un paramètre crucial en cinétique enzymatique, car il permet d’évaluer l’efficacité d’une enzyme dans des conditions données.</a:t>
            </a:r>
          </a:p>
        </p:txBody>
      </p:sp>
      <p:sp>
        <p:nvSpPr>
          <p:cNvPr id="9" name="ZoneTexte 8">
            <a:extLst>
              <a:ext uri="{FF2B5EF4-FFF2-40B4-BE49-F238E27FC236}">
                <a16:creationId xmlns:a16="http://schemas.microsoft.com/office/drawing/2014/main" id="{79418F3B-5356-6026-C0AF-1BBA00B1E2A2}"/>
              </a:ext>
            </a:extLst>
          </p:cNvPr>
          <p:cNvSpPr txBox="1"/>
          <p:nvPr/>
        </p:nvSpPr>
        <p:spPr>
          <a:xfrm>
            <a:off x="161471" y="4005122"/>
            <a:ext cx="11792946" cy="2600199"/>
          </a:xfrm>
          <a:prstGeom prst="rect">
            <a:avLst/>
          </a:prstGeom>
          <a:noFill/>
        </p:spPr>
        <p:txBody>
          <a:bodyPr wrap="square">
            <a:spAutoFit/>
          </a:bodyPr>
          <a:lstStyle/>
          <a:p>
            <a:pPr>
              <a:lnSpc>
                <a:spcPct val="150000"/>
              </a:lnSpc>
            </a:pPr>
            <a:r>
              <a:rPr lang="fr-FR" sz="2800" b="1" dirty="0">
                <a:solidFill>
                  <a:srgbClr val="0070C0"/>
                </a:solidFill>
                <a:latin typeface="Corben" pitchFamily="34" charset="0"/>
                <a:ea typeface="Corben" pitchFamily="34" charset="-122"/>
              </a:rPr>
              <a:t>2. Mesure de la Vitesse Initiale</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Pour mesurer la vitesse initiale, on suit les variations de concentration du substrat ou du produit au cours du temps, à des intervalles très courts (par exemple, toutes les secondes) dans les premières minutes de la réaction. </a:t>
            </a:r>
          </a:p>
        </p:txBody>
      </p:sp>
      <p:sp>
        <p:nvSpPr>
          <p:cNvPr id="4" name="ZoneTexte 3">
            <a:extLst>
              <a:ext uri="{FF2B5EF4-FFF2-40B4-BE49-F238E27FC236}">
                <a16:creationId xmlns:a16="http://schemas.microsoft.com/office/drawing/2014/main" id="{6FA38C9E-6967-0525-3BCD-1AE79FC59B0A}"/>
              </a:ext>
            </a:extLst>
          </p:cNvPr>
          <p:cNvSpPr txBox="1"/>
          <p:nvPr/>
        </p:nvSpPr>
        <p:spPr>
          <a:xfrm>
            <a:off x="59355" y="3318222"/>
            <a:ext cx="13261534" cy="954107"/>
          </a:xfrm>
          <a:prstGeom prst="rect">
            <a:avLst/>
          </a:prstGeom>
          <a:noFill/>
        </p:spPr>
        <p:txBody>
          <a:bodyPr wrap="square">
            <a:spAutoFit/>
          </a:bodyPr>
          <a:lstStyle/>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Elle est souvent utilisée pour caractériser la réaction </a:t>
            </a:r>
            <a:r>
              <a:rPr lang="fr-FR" sz="2800" b="1" dirty="0">
                <a:solidFill>
                  <a:srgbClr val="404155"/>
                </a:solidFill>
                <a:latin typeface="Times New Roman" panose="02020603050405020304" pitchFamily="18" charset="0"/>
                <a:cs typeface="Times New Roman" panose="02020603050405020304" pitchFamily="18" charset="0"/>
              </a:rPr>
              <a:t>avant que des changements significatifs dans les concentrations ne se produisent</a:t>
            </a:r>
            <a:r>
              <a:rPr lang="fr-FR" sz="2800" dirty="0">
                <a:solidFill>
                  <a:srgbClr val="404155"/>
                </a:solidFill>
                <a:latin typeface="Times New Roman" panose="02020603050405020304" pitchFamily="18" charset="0"/>
                <a:cs typeface="Times New Roman" panose="02020603050405020304" pitchFamily="18" charset="0"/>
              </a:rPr>
              <a:t>.</a:t>
            </a:r>
          </a:p>
        </p:txBody>
      </p:sp>
      <p:sp>
        <p:nvSpPr>
          <p:cNvPr id="8" name="ZoneTexte 7">
            <a:extLst>
              <a:ext uri="{FF2B5EF4-FFF2-40B4-BE49-F238E27FC236}">
                <a16:creationId xmlns:a16="http://schemas.microsoft.com/office/drawing/2014/main" id="{87A52508-6B63-0BC8-59F5-AF0CFD6924DD}"/>
              </a:ext>
            </a:extLst>
          </p:cNvPr>
          <p:cNvSpPr txBox="1"/>
          <p:nvPr/>
        </p:nvSpPr>
        <p:spPr>
          <a:xfrm>
            <a:off x="379955" y="142478"/>
            <a:ext cx="666044" cy="369332"/>
          </a:xfrm>
          <a:prstGeom prst="rect">
            <a:avLst/>
          </a:prstGeom>
          <a:noFill/>
        </p:spPr>
        <p:txBody>
          <a:bodyPr wrap="square" rtlCol="0">
            <a:spAutoFit/>
          </a:bodyPr>
          <a:lstStyle/>
          <a:p>
            <a:r>
              <a:rPr lang="fr-FR" b="1" dirty="0"/>
              <a:t>1</a:t>
            </a:r>
          </a:p>
        </p:txBody>
      </p:sp>
      <p:sp>
        <p:nvSpPr>
          <p:cNvPr id="5" name="ZoneTexte 4">
            <a:extLst>
              <a:ext uri="{FF2B5EF4-FFF2-40B4-BE49-F238E27FC236}">
                <a16:creationId xmlns:a16="http://schemas.microsoft.com/office/drawing/2014/main" id="{33C9EBF3-18C5-A5C0-747E-59F4E191DFA9}"/>
              </a:ext>
            </a:extLst>
          </p:cNvPr>
          <p:cNvSpPr txBox="1"/>
          <p:nvPr/>
        </p:nvSpPr>
        <p:spPr>
          <a:xfrm>
            <a:off x="10656711" y="6412089"/>
            <a:ext cx="1535289" cy="369332"/>
          </a:xfrm>
          <a:prstGeom prst="rect">
            <a:avLst/>
          </a:prstGeom>
          <a:solidFill>
            <a:schemeClr val="bg1"/>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A80ABF03-56B0-3556-C42E-B863D6974AD6}"/>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4018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400ECC3-18DB-7DB0-0FDB-DC07A594D824}"/>
              </a:ext>
            </a:extLst>
          </p:cNvPr>
          <p:cNvPicPr>
            <a:picLocks noChangeAspect="1"/>
          </p:cNvPicPr>
          <p:nvPr/>
        </p:nvPicPr>
        <p:blipFill>
          <a:blip r:embed="rId2"/>
          <a:stretch>
            <a:fillRect/>
          </a:stretch>
        </p:blipFill>
        <p:spPr>
          <a:xfrm>
            <a:off x="1644327" y="2739765"/>
            <a:ext cx="2744227" cy="2910943"/>
          </a:xfrm>
          <a:prstGeom prst="rect">
            <a:avLst/>
          </a:prstGeom>
        </p:spPr>
      </p:pic>
      <p:sp>
        <p:nvSpPr>
          <p:cNvPr id="5" name="ZoneTexte 4">
            <a:extLst>
              <a:ext uri="{FF2B5EF4-FFF2-40B4-BE49-F238E27FC236}">
                <a16:creationId xmlns:a16="http://schemas.microsoft.com/office/drawing/2014/main" id="{586261F0-E48A-1390-68B7-3AF74F2083F9}"/>
              </a:ext>
            </a:extLst>
          </p:cNvPr>
          <p:cNvSpPr txBox="1"/>
          <p:nvPr/>
        </p:nvSpPr>
        <p:spPr>
          <a:xfrm>
            <a:off x="378178" y="200050"/>
            <a:ext cx="11328399" cy="1815882"/>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Conditions initiales :</a:t>
            </a:r>
          </a:p>
          <a:p>
            <a:pPr marL="457200" indent="-457200">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On fixe la  [E] </a:t>
            </a:r>
            <a:r>
              <a:rPr lang="fr-FR" sz="2800" b="1" dirty="0">
                <a:solidFill>
                  <a:srgbClr val="00B050"/>
                </a:solidFill>
                <a:latin typeface="Times New Roman" panose="02020603050405020304" pitchFamily="18" charset="0"/>
                <a:cs typeface="Times New Roman" panose="02020603050405020304" pitchFamily="18" charset="0"/>
              </a:rPr>
              <a:t>˂˂</a:t>
            </a:r>
            <a:r>
              <a:rPr lang="fr-FR" sz="2800" dirty="0">
                <a:solidFill>
                  <a:srgbClr val="404155"/>
                </a:solidFill>
                <a:latin typeface="Times New Roman" panose="02020603050405020304" pitchFamily="18" charset="0"/>
                <a:cs typeface="Times New Roman" panose="02020603050405020304" pitchFamily="18" charset="0"/>
              </a:rPr>
              <a:t> [S]</a:t>
            </a:r>
          </a:p>
          <a:p>
            <a:pPr marL="457200" indent="-457200">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Les conditions opératoires adéquates pH (tampon) et la température.</a:t>
            </a:r>
          </a:p>
          <a:p>
            <a:pPr marL="457200" indent="-457200">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319AFA4B-CFA0-56F7-2AB2-8A2AAF676900}"/>
              </a:ext>
            </a:extLst>
          </p:cNvPr>
          <p:cNvSpPr txBox="1"/>
          <p:nvPr/>
        </p:nvSpPr>
        <p:spPr>
          <a:xfrm>
            <a:off x="851796" y="1538877"/>
            <a:ext cx="4894247" cy="954107"/>
          </a:xfrm>
          <a:prstGeom prst="rect">
            <a:avLst/>
          </a:prstGeom>
          <a:noFill/>
        </p:spPr>
        <p:txBody>
          <a:bodyPr wrap="square" rtlCol="0">
            <a:spAutoFit/>
          </a:bodyPr>
          <a:lstStyle/>
          <a:p>
            <a:r>
              <a:rPr lang="fr-FR" sz="2800" dirty="0">
                <a:solidFill>
                  <a:srgbClr val="404155"/>
                </a:solidFill>
                <a:latin typeface="Times New Roman" panose="02020603050405020304" pitchFamily="18" charset="0"/>
                <a:cs typeface="Times New Roman" panose="02020603050405020304" pitchFamily="18" charset="0"/>
              </a:rPr>
              <a:t>T= 0    [S] = [S ]</a:t>
            </a:r>
          </a:p>
          <a:p>
            <a:r>
              <a:rPr lang="fr-FR" sz="2800" dirty="0">
                <a:solidFill>
                  <a:srgbClr val="404155"/>
                </a:solidFill>
                <a:latin typeface="Times New Roman" panose="02020603050405020304" pitchFamily="18" charset="0"/>
                <a:cs typeface="Times New Roman" panose="02020603050405020304" pitchFamily="18" charset="0"/>
              </a:rPr>
              <a:t>T = t1 [S ] ≈ [S ] </a:t>
            </a:r>
          </a:p>
        </p:txBody>
      </p:sp>
      <p:sp>
        <p:nvSpPr>
          <p:cNvPr id="6" name="ZoneTexte 5">
            <a:extLst>
              <a:ext uri="{FF2B5EF4-FFF2-40B4-BE49-F238E27FC236}">
                <a16:creationId xmlns:a16="http://schemas.microsoft.com/office/drawing/2014/main" id="{8AF39FED-D8AA-F304-2B3A-A27D9F7A926C}"/>
              </a:ext>
            </a:extLst>
          </p:cNvPr>
          <p:cNvSpPr txBox="1"/>
          <p:nvPr/>
        </p:nvSpPr>
        <p:spPr>
          <a:xfrm>
            <a:off x="2177727" y="2195040"/>
            <a:ext cx="304800" cy="276999"/>
          </a:xfrm>
          <a:prstGeom prst="rect">
            <a:avLst/>
          </a:prstGeom>
          <a:noFill/>
        </p:spPr>
        <p:txBody>
          <a:bodyPr wrap="square" rtlCol="0">
            <a:spAutoFit/>
          </a:bodyPr>
          <a:lstStyle/>
          <a:p>
            <a:r>
              <a:rPr lang="fr-FR" sz="1200" b="1" dirty="0"/>
              <a:t>1</a:t>
            </a:r>
          </a:p>
        </p:txBody>
      </p:sp>
      <p:sp>
        <p:nvSpPr>
          <p:cNvPr id="7" name="ZoneTexte 6">
            <a:extLst>
              <a:ext uri="{FF2B5EF4-FFF2-40B4-BE49-F238E27FC236}">
                <a16:creationId xmlns:a16="http://schemas.microsoft.com/office/drawing/2014/main" id="{E24EE51C-7FF1-4C2F-E475-DDC0B9CFADAD}"/>
              </a:ext>
            </a:extLst>
          </p:cNvPr>
          <p:cNvSpPr txBox="1"/>
          <p:nvPr/>
        </p:nvSpPr>
        <p:spPr>
          <a:xfrm>
            <a:off x="3016441" y="1785658"/>
            <a:ext cx="1066800" cy="276999"/>
          </a:xfrm>
          <a:prstGeom prst="rect">
            <a:avLst/>
          </a:prstGeom>
          <a:noFill/>
        </p:spPr>
        <p:txBody>
          <a:bodyPr wrap="square" rtlCol="0">
            <a:spAutoFit/>
          </a:bodyPr>
          <a:lstStyle/>
          <a:p>
            <a:r>
              <a:rPr lang="fr-FR" sz="1200" b="1" dirty="0"/>
              <a:t>0</a:t>
            </a:r>
          </a:p>
        </p:txBody>
      </p:sp>
      <p:sp>
        <p:nvSpPr>
          <p:cNvPr id="9" name="ZoneTexte 8">
            <a:extLst>
              <a:ext uri="{FF2B5EF4-FFF2-40B4-BE49-F238E27FC236}">
                <a16:creationId xmlns:a16="http://schemas.microsoft.com/office/drawing/2014/main" id="{2820EA85-D227-B4EB-CE61-65F7FA16AB27}"/>
              </a:ext>
            </a:extLst>
          </p:cNvPr>
          <p:cNvSpPr txBox="1"/>
          <p:nvPr/>
        </p:nvSpPr>
        <p:spPr>
          <a:xfrm>
            <a:off x="3016441" y="2233539"/>
            <a:ext cx="488503" cy="276999"/>
          </a:xfrm>
          <a:prstGeom prst="rect">
            <a:avLst/>
          </a:prstGeom>
          <a:noFill/>
        </p:spPr>
        <p:txBody>
          <a:bodyPr wrap="square" rtlCol="0">
            <a:spAutoFit/>
          </a:bodyPr>
          <a:lstStyle/>
          <a:p>
            <a:r>
              <a:rPr lang="fr-FR" sz="1200" b="1" dirty="0"/>
              <a:t>0</a:t>
            </a:r>
          </a:p>
        </p:txBody>
      </p:sp>
      <p:sp>
        <p:nvSpPr>
          <p:cNvPr id="10" name="ZoneTexte 9">
            <a:extLst>
              <a:ext uri="{FF2B5EF4-FFF2-40B4-BE49-F238E27FC236}">
                <a16:creationId xmlns:a16="http://schemas.microsoft.com/office/drawing/2014/main" id="{E72C800A-9C85-471C-250B-EB5E93FD84C6}"/>
              </a:ext>
            </a:extLst>
          </p:cNvPr>
          <p:cNvSpPr txBox="1"/>
          <p:nvPr/>
        </p:nvSpPr>
        <p:spPr>
          <a:xfrm>
            <a:off x="5203664" y="2830012"/>
            <a:ext cx="3500070" cy="2246769"/>
          </a:xfrm>
          <a:prstGeom prst="rect">
            <a:avLst/>
          </a:prstGeom>
          <a:noFill/>
        </p:spPr>
        <p:txBody>
          <a:bodyPr wrap="square" rtlCol="0">
            <a:spAutoFit/>
          </a:bodyPr>
          <a:lstStyle/>
          <a:p>
            <a:r>
              <a:rPr lang="fr-FR" sz="2800" dirty="0">
                <a:solidFill>
                  <a:srgbClr val="404155"/>
                </a:solidFill>
                <a:latin typeface="Times New Roman" panose="02020603050405020304" pitchFamily="18" charset="0"/>
                <a:cs typeface="Times New Roman" panose="02020603050405020304" pitchFamily="18" charset="0"/>
              </a:rPr>
              <a:t>T= 0       [P] = 0</a:t>
            </a:r>
          </a:p>
          <a:p>
            <a:r>
              <a:rPr lang="fr-FR" sz="2800" dirty="0">
                <a:solidFill>
                  <a:srgbClr val="404155"/>
                </a:solidFill>
                <a:latin typeface="Times New Roman" panose="02020603050405020304" pitchFamily="18" charset="0"/>
                <a:cs typeface="Times New Roman" panose="02020603050405020304" pitchFamily="18" charset="0"/>
              </a:rPr>
              <a:t>T = t1     [P ]</a:t>
            </a:r>
          </a:p>
          <a:p>
            <a:r>
              <a:rPr lang="fr-FR" sz="2800" dirty="0">
                <a:solidFill>
                  <a:srgbClr val="404155"/>
                </a:solidFill>
                <a:latin typeface="Times New Roman" panose="02020603050405020304" pitchFamily="18" charset="0"/>
                <a:cs typeface="Times New Roman" panose="02020603050405020304" pitchFamily="18" charset="0"/>
              </a:rPr>
              <a:t>T = t2     [P ]</a:t>
            </a:r>
          </a:p>
          <a:p>
            <a:r>
              <a:rPr lang="fr-FR" sz="2800" dirty="0">
                <a:solidFill>
                  <a:srgbClr val="404155"/>
                </a:solidFill>
                <a:latin typeface="Times New Roman" panose="02020603050405020304" pitchFamily="18" charset="0"/>
                <a:cs typeface="Times New Roman" panose="02020603050405020304" pitchFamily="18" charset="0"/>
              </a:rPr>
              <a:t>                       </a:t>
            </a:r>
          </a:p>
          <a:p>
            <a:r>
              <a:rPr lang="fr-FR" sz="2800" dirty="0">
                <a:solidFill>
                  <a:srgbClr val="404155"/>
                </a:solidFill>
                <a:latin typeface="Times New Roman" panose="02020603050405020304" pitchFamily="18" charset="0"/>
                <a:cs typeface="Times New Roman" panose="02020603050405020304" pitchFamily="18" charset="0"/>
              </a:rPr>
              <a:t>T = </a:t>
            </a:r>
            <a:r>
              <a:rPr lang="fr-FR" sz="2800" dirty="0" err="1">
                <a:solidFill>
                  <a:srgbClr val="404155"/>
                </a:solidFill>
                <a:latin typeface="Times New Roman" panose="02020603050405020304" pitchFamily="18" charset="0"/>
                <a:cs typeface="Times New Roman" panose="02020603050405020304" pitchFamily="18" charset="0"/>
              </a:rPr>
              <a:t>nmin</a:t>
            </a:r>
            <a:r>
              <a:rPr lang="fr-FR" sz="2800" dirty="0">
                <a:solidFill>
                  <a:srgbClr val="404155"/>
                </a:solidFill>
                <a:latin typeface="Times New Roman" panose="02020603050405020304" pitchFamily="18" charset="0"/>
                <a:cs typeface="Times New Roman" panose="02020603050405020304" pitchFamily="18" charset="0"/>
              </a:rPr>
              <a:t> [P ] </a:t>
            </a:r>
          </a:p>
        </p:txBody>
      </p:sp>
      <p:sp>
        <p:nvSpPr>
          <p:cNvPr id="11" name="ZoneTexte 10">
            <a:extLst>
              <a:ext uri="{FF2B5EF4-FFF2-40B4-BE49-F238E27FC236}">
                <a16:creationId xmlns:a16="http://schemas.microsoft.com/office/drawing/2014/main" id="{E599AC61-BD5D-3552-99D9-7D739D23E2E7}"/>
              </a:ext>
            </a:extLst>
          </p:cNvPr>
          <p:cNvSpPr txBox="1"/>
          <p:nvPr/>
        </p:nvSpPr>
        <p:spPr>
          <a:xfrm>
            <a:off x="6834394" y="3539245"/>
            <a:ext cx="304800" cy="276999"/>
          </a:xfrm>
          <a:prstGeom prst="rect">
            <a:avLst/>
          </a:prstGeom>
          <a:noFill/>
        </p:spPr>
        <p:txBody>
          <a:bodyPr wrap="square" rtlCol="0">
            <a:spAutoFit/>
          </a:bodyPr>
          <a:lstStyle/>
          <a:p>
            <a:r>
              <a:rPr lang="fr-FR" sz="1200" b="1" dirty="0"/>
              <a:t>1</a:t>
            </a:r>
          </a:p>
        </p:txBody>
      </p:sp>
      <p:sp>
        <p:nvSpPr>
          <p:cNvPr id="12" name="ZoneTexte 11">
            <a:extLst>
              <a:ext uri="{FF2B5EF4-FFF2-40B4-BE49-F238E27FC236}">
                <a16:creationId xmlns:a16="http://schemas.microsoft.com/office/drawing/2014/main" id="{3353B03E-9F2A-1EE4-F08C-11BB4D64549C}"/>
              </a:ext>
            </a:extLst>
          </p:cNvPr>
          <p:cNvSpPr txBox="1"/>
          <p:nvPr/>
        </p:nvSpPr>
        <p:spPr>
          <a:xfrm>
            <a:off x="6831825" y="3953396"/>
            <a:ext cx="488503" cy="276999"/>
          </a:xfrm>
          <a:prstGeom prst="rect">
            <a:avLst/>
          </a:prstGeom>
          <a:noFill/>
        </p:spPr>
        <p:txBody>
          <a:bodyPr wrap="square" rtlCol="0">
            <a:spAutoFit/>
          </a:bodyPr>
          <a:lstStyle/>
          <a:p>
            <a:r>
              <a:rPr lang="fr-FR" sz="1200" b="1" dirty="0"/>
              <a:t>2</a:t>
            </a:r>
          </a:p>
        </p:txBody>
      </p:sp>
      <p:sp>
        <p:nvSpPr>
          <p:cNvPr id="13" name="ZoneTexte 12">
            <a:extLst>
              <a:ext uri="{FF2B5EF4-FFF2-40B4-BE49-F238E27FC236}">
                <a16:creationId xmlns:a16="http://schemas.microsoft.com/office/drawing/2014/main" id="{CB4FA22B-0DD2-1DBC-8A1E-0936497DA053}"/>
              </a:ext>
            </a:extLst>
          </p:cNvPr>
          <p:cNvSpPr txBox="1"/>
          <p:nvPr/>
        </p:nvSpPr>
        <p:spPr>
          <a:xfrm>
            <a:off x="7015528" y="4846622"/>
            <a:ext cx="304800" cy="276999"/>
          </a:xfrm>
          <a:prstGeom prst="rect">
            <a:avLst/>
          </a:prstGeom>
          <a:noFill/>
        </p:spPr>
        <p:txBody>
          <a:bodyPr wrap="square" rtlCol="0">
            <a:spAutoFit/>
          </a:bodyPr>
          <a:lstStyle/>
          <a:p>
            <a:r>
              <a:rPr lang="fr-FR" sz="1200" b="1" dirty="0"/>
              <a:t>n</a:t>
            </a:r>
          </a:p>
        </p:txBody>
      </p:sp>
      <p:sp>
        <p:nvSpPr>
          <p:cNvPr id="8" name="Accolade ouvrante 7">
            <a:extLst>
              <a:ext uri="{FF2B5EF4-FFF2-40B4-BE49-F238E27FC236}">
                <a16:creationId xmlns:a16="http://schemas.microsoft.com/office/drawing/2014/main" id="{8E5C0B25-D627-45A1-DE33-A8B0243C0BA2}"/>
              </a:ext>
            </a:extLst>
          </p:cNvPr>
          <p:cNvSpPr/>
          <p:nvPr/>
        </p:nvSpPr>
        <p:spPr>
          <a:xfrm>
            <a:off x="4435502" y="2761468"/>
            <a:ext cx="644228" cy="23838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B319A5AD-0A3B-BDFD-CAF6-8C4F9F2B7554}"/>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35851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pic>
        <p:nvPicPr>
          <p:cNvPr id="20" name="Image 19">
            <a:extLst>
              <a:ext uri="{FF2B5EF4-FFF2-40B4-BE49-F238E27FC236}">
                <a16:creationId xmlns:a16="http://schemas.microsoft.com/office/drawing/2014/main" id="{DA3D16DE-3293-8F63-5FB3-E4F1FB07A461}"/>
              </a:ext>
            </a:extLst>
          </p:cNvPr>
          <p:cNvPicPr>
            <a:picLocks noChangeAspect="1"/>
          </p:cNvPicPr>
          <p:nvPr/>
        </p:nvPicPr>
        <p:blipFill>
          <a:blip r:embed="rId4"/>
          <a:stretch>
            <a:fillRect/>
          </a:stretch>
        </p:blipFill>
        <p:spPr>
          <a:xfrm>
            <a:off x="462202" y="938977"/>
            <a:ext cx="5590849" cy="4608921"/>
          </a:xfrm>
          <a:prstGeom prst="rect">
            <a:avLst/>
          </a:prstGeom>
        </p:spPr>
      </p:pic>
      <p:sp>
        <p:nvSpPr>
          <p:cNvPr id="5" name="Text 2">
            <a:extLst>
              <a:ext uri="{FF2B5EF4-FFF2-40B4-BE49-F238E27FC236}">
                <a16:creationId xmlns:a16="http://schemas.microsoft.com/office/drawing/2014/main" id="{C6D9D610-25B3-4A84-C02C-9CA2DF654AC2}"/>
              </a:ext>
            </a:extLst>
          </p:cNvPr>
          <p:cNvSpPr/>
          <p:nvPr/>
        </p:nvSpPr>
        <p:spPr>
          <a:xfrm>
            <a:off x="462202" y="497735"/>
            <a:ext cx="82550" cy="279400"/>
          </a:xfrm>
          <a:prstGeom prst="rect">
            <a:avLst/>
          </a:prstGeom>
          <a:noFill/>
          <a:ln/>
        </p:spPr>
        <p:txBody>
          <a:bodyPr wrap="none" lIns="0" tIns="0" rIns="0" bIns="0" rtlCol="0" anchor="t"/>
          <a:lstStyle/>
          <a:p>
            <a:pPr algn="ctr">
              <a:lnSpc>
                <a:spcPts val="2167"/>
              </a:lnSpc>
            </a:pPr>
            <a:endParaRPr lang="en-US" sz="2167" dirty="0"/>
          </a:p>
        </p:txBody>
      </p:sp>
      <p:sp>
        <p:nvSpPr>
          <p:cNvPr id="6" name="Text 3">
            <a:extLst>
              <a:ext uri="{FF2B5EF4-FFF2-40B4-BE49-F238E27FC236}">
                <a16:creationId xmlns:a16="http://schemas.microsoft.com/office/drawing/2014/main" id="{8FF5DDCB-1E50-BB73-ADCF-B1DFA32F119E}"/>
              </a:ext>
            </a:extLst>
          </p:cNvPr>
          <p:cNvSpPr/>
          <p:nvPr/>
        </p:nvSpPr>
        <p:spPr>
          <a:xfrm>
            <a:off x="881203" y="282480"/>
            <a:ext cx="2328268" cy="291008"/>
          </a:xfrm>
          <a:prstGeom prst="rect">
            <a:avLst/>
          </a:prstGeom>
          <a:noFill/>
          <a:ln/>
        </p:spPr>
        <p:txBody>
          <a:bodyPr wrap="none" lIns="0" tIns="0" rIns="0" bIns="0" rtlCol="0" anchor="t"/>
          <a:lstStyle/>
          <a:p>
            <a:pPr>
              <a:lnSpc>
                <a:spcPts val="2250"/>
              </a:lnSpc>
            </a:pPr>
            <a:r>
              <a:rPr lang="en-US" sz="2800" b="1" dirty="0">
                <a:solidFill>
                  <a:srgbClr val="0070C0"/>
                </a:solidFill>
                <a:latin typeface="Corben" pitchFamily="34" charset="0"/>
                <a:ea typeface="Corben" pitchFamily="34" charset="-122"/>
              </a:rPr>
              <a:t>Vitesse </a:t>
            </a:r>
            <a:r>
              <a:rPr lang="en-US" sz="2800" b="1" dirty="0" err="1">
                <a:solidFill>
                  <a:srgbClr val="0070C0"/>
                </a:solidFill>
                <a:latin typeface="Corben" pitchFamily="34" charset="0"/>
                <a:ea typeface="Corben" pitchFamily="34" charset="-122"/>
              </a:rPr>
              <a:t>initiale</a:t>
            </a:r>
            <a:r>
              <a:rPr lang="en-US" sz="2800" b="1" dirty="0">
                <a:solidFill>
                  <a:srgbClr val="0070C0"/>
                </a:solidFill>
                <a:latin typeface="Corben" pitchFamily="34" charset="0"/>
                <a:ea typeface="Corben" pitchFamily="34" charset="-122"/>
              </a:rPr>
              <a:t> </a:t>
            </a:r>
            <a:r>
              <a:rPr lang="en-US" sz="2800" b="1" dirty="0" err="1">
                <a:solidFill>
                  <a:srgbClr val="0070C0"/>
                </a:solidFill>
                <a:latin typeface="Corben" pitchFamily="34" charset="0"/>
                <a:ea typeface="Corben" pitchFamily="34" charset="-122"/>
              </a:rPr>
              <a:t>d’une</a:t>
            </a:r>
            <a:r>
              <a:rPr lang="en-US" sz="2800" b="1" dirty="0">
                <a:solidFill>
                  <a:srgbClr val="0070C0"/>
                </a:solidFill>
                <a:latin typeface="Corben" pitchFamily="34" charset="0"/>
                <a:ea typeface="Corben" pitchFamily="34" charset="-122"/>
              </a:rPr>
              <a:t> </a:t>
            </a:r>
            <a:r>
              <a:rPr lang="en-US" sz="2800" b="1" dirty="0" err="1">
                <a:solidFill>
                  <a:srgbClr val="0070C0"/>
                </a:solidFill>
                <a:latin typeface="Corben" pitchFamily="34" charset="0"/>
                <a:ea typeface="Corben" pitchFamily="34" charset="-122"/>
              </a:rPr>
              <a:t>réaction</a:t>
            </a:r>
            <a:r>
              <a:rPr lang="en-US" sz="2800" b="1" dirty="0">
                <a:solidFill>
                  <a:srgbClr val="0070C0"/>
                </a:solidFill>
                <a:latin typeface="Corben" pitchFamily="34" charset="0"/>
                <a:ea typeface="Corben" pitchFamily="34" charset="-122"/>
              </a:rPr>
              <a:t> </a:t>
            </a:r>
            <a:r>
              <a:rPr lang="en-US" sz="2800" b="1" dirty="0" err="1">
                <a:solidFill>
                  <a:srgbClr val="0070C0"/>
                </a:solidFill>
                <a:latin typeface="Corben" pitchFamily="34" charset="0"/>
                <a:ea typeface="Corben" pitchFamily="34" charset="-122"/>
              </a:rPr>
              <a:t>enzymatique</a:t>
            </a:r>
            <a:endParaRPr lang="en-US" sz="2800" b="1" dirty="0">
              <a:solidFill>
                <a:srgbClr val="0070C0"/>
              </a:solidFill>
              <a:latin typeface="Corben" pitchFamily="34" charset="0"/>
              <a:ea typeface="Corben" pitchFamily="34" charset="-122"/>
            </a:endParaRPr>
          </a:p>
        </p:txBody>
      </p:sp>
      <p:sp>
        <p:nvSpPr>
          <p:cNvPr id="8" name="ZoneTexte 7">
            <a:extLst>
              <a:ext uri="{FF2B5EF4-FFF2-40B4-BE49-F238E27FC236}">
                <a16:creationId xmlns:a16="http://schemas.microsoft.com/office/drawing/2014/main" id="{607514E4-FC1D-122E-F6DF-46D6D172C52D}"/>
              </a:ext>
            </a:extLst>
          </p:cNvPr>
          <p:cNvSpPr txBox="1"/>
          <p:nvPr/>
        </p:nvSpPr>
        <p:spPr>
          <a:xfrm>
            <a:off x="-1703448" y="5744523"/>
            <a:ext cx="9482666" cy="830997"/>
          </a:xfrm>
          <a:prstGeom prst="rect">
            <a:avLst/>
          </a:prstGeom>
          <a:noFill/>
        </p:spPr>
        <p:txBody>
          <a:bodyPr wrap="square">
            <a:spAutoFit/>
          </a:bodyPr>
          <a:lstStyle/>
          <a:p>
            <a:pPr algn="ctr"/>
            <a:r>
              <a:rPr lang="fr-FR" sz="2400" dirty="0">
                <a:solidFill>
                  <a:srgbClr val="404155"/>
                </a:solidFill>
                <a:latin typeface="Times New Roman" panose="02020603050405020304" pitchFamily="18" charset="0"/>
                <a:cs typeface="Times New Roman" panose="02020603050405020304" pitchFamily="18" charset="0"/>
              </a:rPr>
              <a:t>La vitesse peut être mesurée avec l'apparition </a:t>
            </a:r>
          </a:p>
          <a:p>
            <a:pPr algn="ctr"/>
            <a:r>
              <a:rPr lang="fr-FR" sz="2400" dirty="0">
                <a:solidFill>
                  <a:srgbClr val="404155"/>
                </a:solidFill>
                <a:latin typeface="Times New Roman" panose="02020603050405020304" pitchFamily="18" charset="0"/>
                <a:cs typeface="Times New Roman" panose="02020603050405020304" pitchFamily="18" charset="0"/>
              </a:rPr>
              <a:t>du produit: </a:t>
            </a:r>
            <a:r>
              <a:rPr lang="fr-FR" sz="2400" b="1" dirty="0">
                <a:solidFill>
                  <a:srgbClr val="404155"/>
                </a:solidFill>
                <a:latin typeface="Times New Roman" panose="02020603050405020304" pitchFamily="18" charset="0"/>
                <a:cs typeface="Times New Roman" panose="02020603050405020304" pitchFamily="18" charset="0"/>
              </a:rPr>
              <a:t>v=</a:t>
            </a:r>
            <a:r>
              <a:rPr lang="fr-FR" sz="2400" b="1" dirty="0" err="1">
                <a:solidFill>
                  <a:srgbClr val="404155"/>
                </a:solidFill>
                <a:latin typeface="Times New Roman" panose="02020603050405020304" pitchFamily="18" charset="0"/>
                <a:cs typeface="Times New Roman" panose="02020603050405020304" pitchFamily="18" charset="0"/>
              </a:rPr>
              <a:t>dP</a:t>
            </a:r>
            <a:r>
              <a:rPr lang="fr-FR" sz="2400" b="1" dirty="0">
                <a:solidFill>
                  <a:srgbClr val="404155"/>
                </a:solidFill>
                <a:latin typeface="Times New Roman" panose="02020603050405020304" pitchFamily="18" charset="0"/>
                <a:cs typeface="Times New Roman" panose="02020603050405020304" pitchFamily="18" charset="0"/>
              </a:rPr>
              <a:t>/</a:t>
            </a:r>
            <a:r>
              <a:rPr lang="fr-FR" sz="2400" b="1" dirty="0" err="1">
                <a:solidFill>
                  <a:srgbClr val="404155"/>
                </a:solidFill>
                <a:latin typeface="Times New Roman" panose="02020603050405020304" pitchFamily="18" charset="0"/>
                <a:cs typeface="Times New Roman" panose="02020603050405020304" pitchFamily="18" charset="0"/>
              </a:rPr>
              <a:t>dt</a:t>
            </a:r>
            <a:r>
              <a:rPr lang="fr-FR" sz="2400" b="1" dirty="0">
                <a:solidFill>
                  <a:srgbClr val="404155"/>
                </a:solidFill>
                <a:latin typeface="Times New Roman" panose="02020603050405020304" pitchFamily="18" charset="0"/>
                <a:cs typeface="Times New Roman" panose="02020603050405020304" pitchFamily="18" charset="0"/>
              </a:rPr>
              <a:t> </a:t>
            </a:r>
          </a:p>
        </p:txBody>
      </p:sp>
      <p:sp>
        <p:nvSpPr>
          <p:cNvPr id="3" name="ZoneTexte 2">
            <a:extLst>
              <a:ext uri="{FF2B5EF4-FFF2-40B4-BE49-F238E27FC236}">
                <a16:creationId xmlns:a16="http://schemas.microsoft.com/office/drawing/2014/main" id="{8479BE3A-B2BB-4461-8248-1EF66AC657E3}"/>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
        <p:nvSpPr>
          <p:cNvPr id="4" name="ZoneTexte 3">
            <a:extLst>
              <a:ext uri="{FF2B5EF4-FFF2-40B4-BE49-F238E27FC236}">
                <a16:creationId xmlns:a16="http://schemas.microsoft.com/office/drawing/2014/main" id="{1ECBCCDF-3CB5-B50F-DEB0-140AAC3B9674}"/>
              </a:ext>
            </a:extLst>
          </p:cNvPr>
          <p:cNvSpPr txBox="1"/>
          <p:nvPr/>
        </p:nvSpPr>
        <p:spPr>
          <a:xfrm>
            <a:off x="6566138" y="573488"/>
            <a:ext cx="6282963" cy="960328"/>
          </a:xfrm>
          <a:prstGeom prst="rect">
            <a:avLst/>
          </a:prstGeom>
          <a:noFill/>
        </p:spPr>
        <p:txBody>
          <a:bodyPr wrap="square">
            <a:spAutoFit/>
          </a:bodyPr>
          <a:lstStyle/>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Pour des concentrations de [E] et de [S] données, on mesure la quantité de P formé en fonction du temps : </a:t>
            </a:r>
          </a:p>
        </p:txBody>
      </p:sp>
      <p:sp>
        <p:nvSpPr>
          <p:cNvPr id="9" name="ZoneTexte 8">
            <a:extLst>
              <a:ext uri="{FF2B5EF4-FFF2-40B4-BE49-F238E27FC236}">
                <a16:creationId xmlns:a16="http://schemas.microsoft.com/office/drawing/2014/main" id="{C9193470-4EA0-DC78-A96D-3693746F4A61}"/>
              </a:ext>
            </a:extLst>
          </p:cNvPr>
          <p:cNvSpPr txBox="1"/>
          <p:nvPr/>
        </p:nvSpPr>
        <p:spPr>
          <a:xfrm>
            <a:off x="6276109" y="1556720"/>
            <a:ext cx="6424550" cy="2806987"/>
          </a:xfrm>
          <a:prstGeom prst="rect">
            <a:avLst/>
          </a:prstGeom>
          <a:noFill/>
        </p:spPr>
        <p:txBody>
          <a:bodyPr wrap="square">
            <a:spAutoFit/>
          </a:bodyPr>
          <a:lstStyle/>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La courbe </a:t>
            </a:r>
            <a:r>
              <a:rPr lang="fr-FR" sz="2000" b="1" dirty="0">
                <a:solidFill>
                  <a:srgbClr val="FF0000"/>
                </a:solidFill>
                <a:latin typeface="Times New Roman" panose="02020603050405020304" pitchFamily="18" charset="0"/>
                <a:cs typeface="Times New Roman" panose="02020603050405020304" pitchFamily="18" charset="0"/>
              </a:rPr>
              <a:t>[P]=f(t) </a:t>
            </a:r>
            <a:r>
              <a:rPr lang="fr-FR" sz="2000" dirty="0">
                <a:solidFill>
                  <a:srgbClr val="404155"/>
                </a:solidFill>
                <a:latin typeface="Times New Roman" panose="02020603050405020304" pitchFamily="18" charset="0"/>
                <a:cs typeface="Times New Roman" panose="02020603050405020304" pitchFamily="18" charset="0"/>
              </a:rPr>
              <a:t>est </a:t>
            </a:r>
            <a:r>
              <a:rPr lang="fr-FR" sz="2000" b="1" dirty="0">
                <a:solidFill>
                  <a:srgbClr val="FF0000"/>
                </a:solidFill>
                <a:latin typeface="Times New Roman" panose="02020603050405020304" pitchFamily="18" charset="0"/>
                <a:cs typeface="Times New Roman" panose="02020603050405020304" pitchFamily="18" charset="0"/>
              </a:rPr>
              <a:t>une exponentielle</a:t>
            </a:r>
            <a:r>
              <a:rPr lang="fr-FR" sz="2000" dirty="0">
                <a:solidFill>
                  <a:srgbClr val="404155"/>
                </a:solidFill>
                <a:latin typeface="Times New Roman" panose="02020603050405020304" pitchFamily="18" charset="0"/>
                <a:cs typeface="Times New Roman" panose="02020603050405020304" pitchFamily="18" charset="0"/>
              </a:rPr>
              <a:t> :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 </a:t>
            </a:r>
            <a:r>
              <a:rPr lang="fr-FR" sz="2000" b="1" dirty="0">
                <a:solidFill>
                  <a:srgbClr val="404155"/>
                </a:solidFill>
                <a:latin typeface="Times New Roman" panose="02020603050405020304" pitchFamily="18" charset="0"/>
                <a:cs typeface="Times New Roman" panose="02020603050405020304" pitchFamily="18" charset="0"/>
              </a:rPr>
              <a:t>D’abord linéaire ascendante :</a:t>
            </a:r>
            <a:r>
              <a:rPr lang="fr-FR" sz="2000" dirty="0">
                <a:solidFill>
                  <a:srgbClr val="404155"/>
                </a:solidFill>
                <a:latin typeface="Times New Roman" panose="02020603050405020304" pitchFamily="18" charset="0"/>
                <a:cs typeface="Times New Roman" panose="02020603050405020304" pitchFamily="18" charset="0"/>
              </a:rPr>
              <a:t> </a:t>
            </a:r>
            <a:r>
              <a:rPr lang="fr-FR" sz="2000" dirty="0">
                <a:solidFill>
                  <a:srgbClr val="00B050"/>
                </a:solidFill>
                <a:latin typeface="Times New Roman" panose="02020603050405020304" pitchFamily="18" charset="0"/>
                <a:cs typeface="Times New Roman" panose="02020603050405020304" pitchFamily="18" charset="0"/>
              </a:rPr>
              <a:t>la vitesse est constante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 </a:t>
            </a:r>
            <a:r>
              <a:rPr lang="fr-FR" sz="2000" b="1" dirty="0">
                <a:solidFill>
                  <a:srgbClr val="404155"/>
                </a:solidFill>
                <a:latin typeface="Times New Roman" panose="02020603050405020304" pitchFamily="18" charset="0"/>
                <a:cs typeface="Times New Roman" panose="02020603050405020304" pitchFamily="18" charset="0"/>
              </a:rPr>
              <a:t>Puis s’infléchit :</a:t>
            </a:r>
            <a:r>
              <a:rPr lang="fr-FR" sz="2000" dirty="0">
                <a:solidFill>
                  <a:srgbClr val="404155"/>
                </a:solidFill>
                <a:latin typeface="Times New Roman" panose="02020603050405020304" pitchFamily="18" charset="0"/>
                <a:cs typeface="Times New Roman" panose="02020603050405020304" pitchFamily="18" charset="0"/>
              </a:rPr>
              <a:t> </a:t>
            </a:r>
            <a:r>
              <a:rPr lang="fr-FR" sz="2000" dirty="0">
                <a:solidFill>
                  <a:srgbClr val="00B050"/>
                </a:solidFill>
                <a:latin typeface="Times New Roman" panose="02020603050405020304" pitchFamily="18" charset="0"/>
                <a:cs typeface="Times New Roman" panose="02020603050405020304" pitchFamily="18" charset="0"/>
              </a:rPr>
              <a:t>la vitesse décroit</a:t>
            </a:r>
            <a:r>
              <a:rPr lang="fr-FR" sz="2000" dirty="0">
                <a:solidFill>
                  <a:srgbClr val="404155"/>
                </a:solidFill>
                <a:latin typeface="Times New Roman" panose="02020603050405020304" pitchFamily="18" charset="0"/>
                <a:cs typeface="Times New Roman" panose="02020603050405020304" pitchFamily="18" charset="0"/>
              </a:rPr>
              <a:t>.</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 - </a:t>
            </a:r>
            <a:r>
              <a:rPr lang="fr-FR" sz="2000" b="1" dirty="0">
                <a:solidFill>
                  <a:srgbClr val="404155"/>
                </a:solidFill>
                <a:latin typeface="Times New Roman" panose="02020603050405020304" pitchFamily="18" charset="0"/>
                <a:cs typeface="Times New Roman" panose="02020603050405020304" pitchFamily="18" charset="0"/>
              </a:rPr>
              <a:t>Et enfin horizontale :</a:t>
            </a:r>
            <a:r>
              <a:rPr lang="fr-FR" sz="2000" dirty="0">
                <a:solidFill>
                  <a:srgbClr val="404155"/>
                </a:solidFill>
                <a:latin typeface="Times New Roman" panose="02020603050405020304" pitchFamily="18" charset="0"/>
                <a:cs typeface="Times New Roman" panose="02020603050405020304" pitchFamily="18" charset="0"/>
              </a:rPr>
              <a:t> </a:t>
            </a:r>
            <a:r>
              <a:rPr lang="fr-FR" sz="2000" dirty="0">
                <a:solidFill>
                  <a:srgbClr val="00B050"/>
                </a:solidFill>
                <a:latin typeface="Times New Roman" panose="02020603050405020304" pitchFamily="18" charset="0"/>
                <a:cs typeface="Times New Roman" panose="02020603050405020304" pitchFamily="18" charset="0"/>
              </a:rPr>
              <a:t>l’équilibre</a:t>
            </a:r>
            <a:r>
              <a:rPr lang="fr-FR" sz="2000" dirty="0">
                <a:solidFill>
                  <a:srgbClr val="404155"/>
                </a:solidFill>
                <a:latin typeface="Times New Roman" panose="02020603050405020304" pitchFamily="18" charset="0"/>
                <a:cs typeface="Times New Roman" panose="02020603050405020304" pitchFamily="18" charset="0"/>
              </a:rPr>
              <a:t> de la réaction est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atteint et </a:t>
            </a:r>
            <a:r>
              <a:rPr lang="fr-FR" sz="2000" dirty="0">
                <a:solidFill>
                  <a:srgbClr val="00B050"/>
                </a:solidFill>
                <a:latin typeface="Times New Roman" panose="02020603050405020304" pitchFamily="18" charset="0"/>
                <a:cs typeface="Times New Roman" panose="02020603050405020304" pitchFamily="18" charset="0"/>
              </a:rPr>
              <a:t>la vitesse est nulle</a:t>
            </a:r>
            <a:r>
              <a:rPr lang="fr-FR" sz="2000" dirty="0">
                <a:solidFill>
                  <a:srgbClr val="404155"/>
                </a:solidFill>
                <a:latin typeface="Times New Roman" panose="02020603050405020304" pitchFamily="18" charset="0"/>
                <a:cs typeface="Times New Roman" panose="02020603050405020304" pitchFamily="18" charset="0"/>
              </a:rPr>
              <a:t>.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(totalité du substrat est transformée en produits)</a:t>
            </a:r>
          </a:p>
        </p:txBody>
      </p:sp>
      <p:sp>
        <p:nvSpPr>
          <p:cNvPr id="10" name="ZoneTexte 9">
            <a:extLst>
              <a:ext uri="{FF2B5EF4-FFF2-40B4-BE49-F238E27FC236}">
                <a16:creationId xmlns:a16="http://schemas.microsoft.com/office/drawing/2014/main" id="{CCE210DB-F6E2-9F50-67AE-A0824D53FF21}"/>
              </a:ext>
            </a:extLst>
          </p:cNvPr>
          <p:cNvSpPr txBox="1"/>
          <p:nvPr/>
        </p:nvSpPr>
        <p:spPr>
          <a:xfrm>
            <a:off x="6439320" y="4254363"/>
            <a:ext cx="5919059" cy="1883657"/>
          </a:xfrm>
          <a:prstGeom prst="rect">
            <a:avLst/>
          </a:prstGeom>
          <a:noFill/>
        </p:spPr>
        <p:txBody>
          <a:bodyPr wrap="square">
            <a:spAutoFit/>
          </a:bodyPr>
          <a:lstStyle/>
          <a:p>
            <a:pPr>
              <a:lnSpc>
                <a:spcPct val="150000"/>
              </a:lnSpc>
            </a:pPr>
            <a:r>
              <a:rPr lang="fr-FR" sz="2000" b="1" dirty="0">
                <a:solidFill>
                  <a:srgbClr val="0070C0"/>
                </a:solidFill>
                <a:latin typeface="Corben" pitchFamily="34" charset="0"/>
                <a:ea typeface="Corben" pitchFamily="34" charset="-122"/>
              </a:rPr>
              <a:t>3. Calcul de la Vitesse :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La vitesse initiale est calculée à partir des données obtenues, en utilisant la pente de la courbe de concentration par rapport au temps.</a:t>
            </a:r>
          </a:p>
        </p:txBody>
      </p:sp>
    </p:spTree>
    <p:extLst>
      <p:ext uri="{BB962C8B-B14F-4D97-AF65-F5344CB8AC3E}">
        <p14:creationId xmlns:p14="http://schemas.microsoft.com/office/powerpoint/2010/main" val="399792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04000"/>
            <a:ext cx="12192000" cy="25400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9B43DE-96A0-B4EE-DF84-36F162DFC36D}"/>
              </a:ext>
            </a:extLst>
          </p:cNvPr>
          <p:cNvSpPr txBox="1"/>
          <p:nvPr/>
        </p:nvSpPr>
        <p:spPr>
          <a:xfrm>
            <a:off x="1965462" y="-90311"/>
            <a:ext cx="8261076" cy="12495728"/>
          </a:xfrm>
          <a:prstGeom prst="rect">
            <a:avLst/>
          </a:prstGeom>
          <a:noFill/>
        </p:spPr>
        <p:txBody>
          <a:bodyPr wrap="square">
            <a:spAutoFit/>
          </a:bodyPr>
          <a:lstStyle>
            <a:defPPr>
              <a:defRPr lang="fr-FR"/>
            </a:defPPr>
            <a:lvl1pPr>
              <a:defRPr sz="1000" b="0" i="0" u="none" strike="noStrike" baseline="0">
                <a:solidFill>
                  <a:srgbClr val="000000"/>
                </a:solidFill>
                <a:latin typeface="Calibri" panose="020F0502020204030204" pitchFamily="34" charset="0"/>
              </a:defRPr>
            </a:lvl1pPr>
          </a:lstStyle>
          <a:p>
            <a:r>
              <a:rPr lang="fr-FR" sz="2400" b="1" kern="0" dirty="0">
                <a:solidFill>
                  <a:srgbClr val="C00000"/>
                </a:solidFill>
                <a:latin typeface="Times New Roman" panose="02020603050405020304" pitchFamily="18" charset="0"/>
                <a:cs typeface="Arial" panose="020B0604020202020204" pitchFamily="34" charset="0"/>
              </a:rPr>
              <a:t>Plan du cours :</a:t>
            </a:r>
          </a:p>
          <a:p>
            <a:r>
              <a:rPr lang="fr-FR" sz="2400" b="1" kern="0" dirty="0">
                <a:solidFill>
                  <a:srgbClr val="C00000"/>
                </a:solidFill>
                <a:latin typeface="Times New Roman" panose="02020603050405020304" pitchFamily="18" charset="0"/>
                <a:cs typeface="Arial" panose="020B0604020202020204" pitchFamily="34" charset="0"/>
              </a:rPr>
              <a:t>Concepts de Base en Cinétique Chimique</a:t>
            </a:r>
          </a:p>
          <a:p>
            <a:r>
              <a:rPr lang="fr-FR" sz="1800" b="1" kern="0" dirty="0">
                <a:solidFill>
                  <a:srgbClr val="C00000"/>
                </a:solidFill>
                <a:latin typeface="Times New Roman" panose="02020603050405020304" pitchFamily="18" charset="0"/>
                <a:cs typeface="Arial" panose="020B0604020202020204" pitchFamily="34" charset="0"/>
              </a:rPr>
              <a:t>         1. Définition de la Cinétique Chimique</a:t>
            </a:r>
          </a:p>
          <a:p>
            <a:r>
              <a:rPr lang="fr-FR" sz="1800" b="1" kern="0" dirty="0">
                <a:solidFill>
                  <a:srgbClr val="C00000"/>
                </a:solidFill>
                <a:latin typeface="Times New Roman" panose="02020603050405020304" pitchFamily="18" charset="0"/>
                <a:cs typeface="Arial" panose="020B0604020202020204" pitchFamily="34" charset="0"/>
              </a:rPr>
              <a:t>         2. Vitesse de Réaction</a:t>
            </a:r>
          </a:p>
          <a:p>
            <a:r>
              <a:rPr lang="fr-FR" sz="1800" b="1" kern="0" dirty="0">
                <a:solidFill>
                  <a:srgbClr val="C00000"/>
                </a:solidFill>
                <a:latin typeface="Times New Roman" panose="02020603050405020304" pitchFamily="18" charset="0"/>
                <a:cs typeface="Arial" panose="020B0604020202020204" pitchFamily="34" charset="0"/>
              </a:rPr>
              <a:t>               2.1. Equation de vitesse de réaction</a:t>
            </a:r>
          </a:p>
          <a:p>
            <a:r>
              <a:rPr lang="fr-FR" sz="1800" b="1" kern="0" dirty="0">
                <a:solidFill>
                  <a:srgbClr val="C00000"/>
                </a:solidFill>
                <a:latin typeface="Times New Roman" panose="02020603050405020304" pitchFamily="18" charset="0"/>
                <a:cs typeface="Arial" panose="020B0604020202020204" pitchFamily="34" charset="0"/>
              </a:rPr>
              <a:t>         3. Ordre de Réaction</a:t>
            </a:r>
          </a:p>
          <a:p>
            <a:r>
              <a:rPr lang="fr-FR" sz="1800" b="1" kern="0" dirty="0">
                <a:solidFill>
                  <a:srgbClr val="C00000"/>
                </a:solidFill>
                <a:latin typeface="Times New Roman" panose="02020603050405020304" pitchFamily="18" charset="0"/>
                <a:cs typeface="Arial" panose="020B0604020202020204" pitchFamily="34" charset="0"/>
              </a:rPr>
              <a:t>         4. Molécularité</a:t>
            </a:r>
          </a:p>
          <a:p>
            <a:r>
              <a:rPr lang="fr-FR" sz="1800" b="1" kern="0" dirty="0">
                <a:solidFill>
                  <a:srgbClr val="C00000"/>
                </a:solidFill>
                <a:latin typeface="Times New Roman" panose="02020603050405020304" pitchFamily="18" charset="0"/>
                <a:cs typeface="Arial" panose="020B0604020202020204" pitchFamily="34" charset="0"/>
              </a:rPr>
              <a:t>         5. Constante de Vitesse (k)</a:t>
            </a:r>
          </a:p>
          <a:p>
            <a:r>
              <a:rPr lang="fr-FR" sz="2400" b="1" kern="0" dirty="0">
                <a:solidFill>
                  <a:srgbClr val="C00000"/>
                </a:solidFill>
                <a:latin typeface="Times New Roman" panose="02020603050405020304" pitchFamily="18" charset="0"/>
                <a:cs typeface="Arial" panose="020B0604020202020204" pitchFamily="34" charset="0"/>
              </a:rPr>
              <a:t>Cinétique enzymatique à un seul substrat</a:t>
            </a:r>
          </a:p>
          <a:p>
            <a:r>
              <a:rPr lang="en-US" sz="1800" b="1" kern="0" dirty="0">
                <a:solidFill>
                  <a:srgbClr val="C00000"/>
                </a:solidFill>
                <a:latin typeface="Times New Roman" panose="02020603050405020304" pitchFamily="18" charset="0"/>
                <a:cs typeface="Arial" panose="020B0604020202020204" pitchFamily="34" charset="0"/>
              </a:rPr>
              <a:t>       1. Vitesse </a:t>
            </a:r>
            <a:r>
              <a:rPr lang="en-US" sz="1800" b="1" kern="0" dirty="0" err="1">
                <a:solidFill>
                  <a:srgbClr val="C00000"/>
                </a:solidFill>
                <a:latin typeface="Times New Roman" panose="02020603050405020304" pitchFamily="18" charset="0"/>
                <a:cs typeface="Arial" panose="020B0604020202020204" pitchFamily="34" charset="0"/>
              </a:rPr>
              <a:t>initiale</a:t>
            </a:r>
            <a:r>
              <a:rPr lang="en-US" sz="1800" b="1" kern="0" dirty="0">
                <a:solidFill>
                  <a:srgbClr val="C00000"/>
                </a:solidFill>
                <a:latin typeface="Times New Roman" panose="02020603050405020304" pitchFamily="18" charset="0"/>
                <a:cs typeface="Arial" panose="020B0604020202020204" pitchFamily="34" charset="0"/>
              </a:rPr>
              <a:t> </a:t>
            </a:r>
            <a:r>
              <a:rPr lang="en-US" sz="1800" b="1" kern="0" dirty="0" err="1">
                <a:solidFill>
                  <a:srgbClr val="C00000"/>
                </a:solidFill>
                <a:latin typeface="Times New Roman" panose="02020603050405020304" pitchFamily="18" charset="0"/>
                <a:cs typeface="Arial" panose="020B0604020202020204" pitchFamily="34" charset="0"/>
              </a:rPr>
              <a:t>d’une</a:t>
            </a:r>
            <a:r>
              <a:rPr lang="en-US" sz="1800" b="1" kern="0" dirty="0">
                <a:solidFill>
                  <a:srgbClr val="C00000"/>
                </a:solidFill>
                <a:latin typeface="Times New Roman" panose="02020603050405020304" pitchFamily="18" charset="0"/>
                <a:cs typeface="Arial" panose="020B0604020202020204" pitchFamily="34" charset="0"/>
              </a:rPr>
              <a:t> </a:t>
            </a:r>
            <a:r>
              <a:rPr lang="en-US" sz="1800" b="1" kern="0" dirty="0" err="1">
                <a:solidFill>
                  <a:srgbClr val="C00000"/>
                </a:solidFill>
                <a:latin typeface="Times New Roman" panose="02020603050405020304" pitchFamily="18" charset="0"/>
                <a:cs typeface="Arial" panose="020B0604020202020204" pitchFamily="34" charset="0"/>
              </a:rPr>
              <a:t>réaction</a:t>
            </a:r>
            <a:r>
              <a:rPr lang="en-US" sz="1800" b="1" kern="0" dirty="0">
                <a:solidFill>
                  <a:srgbClr val="C00000"/>
                </a:solidFill>
                <a:latin typeface="Times New Roman" panose="02020603050405020304" pitchFamily="18" charset="0"/>
                <a:cs typeface="Arial" panose="020B0604020202020204" pitchFamily="34" charset="0"/>
              </a:rPr>
              <a:t> </a:t>
            </a:r>
            <a:r>
              <a:rPr lang="en-US" sz="1800" b="1" kern="0" dirty="0" err="1">
                <a:solidFill>
                  <a:srgbClr val="C00000"/>
                </a:solidFill>
                <a:latin typeface="Times New Roman" panose="02020603050405020304" pitchFamily="18" charset="0"/>
                <a:cs typeface="Arial" panose="020B0604020202020204" pitchFamily="34" charset="0"/>
              </a:rPr>
              <a:t>enzymatique</a:t>
            </a:r>
            <a:endParaRPr lang="en-US" sz="1800" b="1" kern="0" dirty="0">
              <a:solidFill>
                <a:srgbClr val="C00000"/>
              </a:solidFill>
              <a:latin typeface="Times New Roman" panose="02020603050405020304" pitchFamily="18" charset="0"/>
              <a:cs typeface="Arial" panose="020B0604020202020204" pitchFamily="34" charset="0"/>
            </a:endParaRPr>
          </a:p>
          <a:p>
            <a:r>
              <a:rPr lang="fr-FR" sz="1800" b="1" kern="0" dirty="0">
                <a:solidFill>
                  <a:srgbClr val="C00000"/>
                </a:solidFill>
                <a:latin typeface="Times New Roman" panose="02020603050405020304" pitchFamily="18" charset="0"/>
                <a:cs typeface="Arial" panose="020B0604020202020204" pitchFamily="34" charset="0"/>
              </a:rPr>
              <a:t>       2. Mesure de la Vitesse Initiale</a:t>
            </a:r>
          </a:p>
          <a:p>
            <a:r>
              <a:rPr lang="fr-FR" sz="1800" b="1" kern="0" dirty="0">
                <a:solidFill>
                  <a:srgbClr val="C00000"/>
                </a:solidFill>
                <a:latin typeface="Times New Roman" panose="02020603050405020304" pitchFamily="18" charset="0"/>
                <a:cs typeface="Arial" panose="020B0604020202020204" pitchFamily="34" charset="0"/>
              </a:rPr>
              <a:t>       3.Calcul de la Vitesse </a:t>
            </a:r>
          </a:p>
          <a:p>
            <a:r>
              <a:rPr lang="fr-FR" sz="1800" b="1" kern="0" dirty="0">
                <a:solidFill>
                  <a:srgbClr val="C00000"/>
                </a:solidFill>
                <a:latin typeface="Times New Roman" panose="02020603050405020304" pitchFamily="18" charset="0"/>
                <a:cs typeface="Arial" panose="020B0604020202020204" pitchFamily="34" charset="0"/>
              </a:rPr>
              <a:t>       4. Influence de la concentration d’enzyme sur la vitesse initiale</a:t>
            </a:r>
          </a:p>
          <a:p>
            <a:r>
              <a:rPr lang="fr-FR" sz="1800" b="1" kern="0" dirty="0">
                <a:solidFill>
                  <a:srgbClr val="C00000"/>
                </a:solidFill>
                <a:latin typeface="Times New Roman" panose="02020603050405020304" pitchFamily="18" charset="0"/>
                <a:cs typeface="Arial" panose="020B0604020202020204" pitchFamily="34" charset="0"/>
              </a:rPr>
              <a:t>       5. Influence de la concentration du substrat sur la vitesse</a:t>
            </a:r>
          </a:p>
          <a:p>
            <a:r>
              <a:rPr lang="fr-FR" sz="1800" b="1" kern="0" dirty="0">
                <a:solidFill>
                  <a:srgbClr val="C00000"/>
                </a:solidFill>
                <a:latin typeface="Times New Roman" panose="02020603050405020304" pitchFamily="18" charset="0"/>
                <a:cs typeface="Arial" panose="020B0604020202020204" pitchFamily="34" charset="0"/>
              </a:rPr>
              <a:t>       6.Courbe de saturation</a:t>
            </a:r>
          </a:p>
          <a:p>
            <a:r>
              <a:rPr lang="fr-FR" sz="1800" b="1" kern="0" dirty="0">
                <a:solidFill>
                  <a:srgbClr val="C00000"/>
                </a:solidFill>
                <a:latin typeface="Times New Roman" panose="02020603050405020304" pitchFamily="18" charset="0"/>
                <a:cs typeface="Arial" panose="020B0604020202020204" pitchFamily="34" charset="0"/>
              </a:rPr>
              <a:t>       7. Paramètres cinétiques: Vitesse maximale et constante de Michaelis</a:t>
            </a:r>
          </a:p>
          <a:p>
            <a:r>
              <a:rPr lang="fr-FR" sz="1800" b="1" kern="0" dirty="0">
                <a:solidFill>
                  <a:srgbClr val="C00000"/>
                </a:solidFill>
                <a:latin typeface="Times New Roman" panose="02020603050405020304" pitchFamily="18" charset="0"/>
                <a:cs typeface="Arial" panose="020B0604020202020204" pitchFamily="34" charset="0"/>
              </a:rPr>
              <a:t>                7.1. Vitesse maximale</a:t>
            </a:r>
          </a:p>
          <a:p>
            <a:r>
              <a:rPr lang="fr-FR" sz="1800" b="1" kern="0" dirty="0">
                <a:solidFill>
                  <a:srgbClr val="C00000"/>
                </a:solidFill>
                <a:latin typeface="Times New Roman" panose="02020603050405020304" pitchFamily="18" charset="0"/>
                <a:cs typeface="Arial" panose="020B0604020202020204" pitchFamily="34" charset="0"/>
              </a:rPr>
              <a:t>                7.3.  Constante de Michaelis</a:t>
            </a:r>
          </a:p>
          <a:p>
            <a:r>
              <a:rPr lang="fr-FR" sz="1800" b="1" kern="0" dirty="0">
                <a:solidFill>
                  <a:srgbClr val="C00000"/>
                </a:solidFill>
                <a:latin typeface="Times New Roman" panose="02020603050405020304" pitchFamily="18" charset="0"/>
                <a:cs typeface="Arial" panose="020B0604020202020204" pitchFamily="34" charset="0"/>
              </a:rPr>
              <a:t>       8. L’équation de Michaelis-Menten</a:t>
            </a:r>
          </a:p>
          <a:p>
            <a:r>
              <a:rPr lang="fr-FR" sz="1800" b="1" kern="0" dirty="0">
                <a:solidFill>
                  <a:srgbClr val="C00000"/>
                </a:solidFill>
                <a:latin typeface="Times New Roman" panose="02020603050405020304" pitchFamily="18" charset="0"/>
                <a:cs typeface="Arial" panose="020B0604020202020204" pitchFamily="34" charset="0"/>
              </a:rPr>
              <a:t>       9. L'hypothèse de l'état stationnaire</a:t>
            </a:r>
          </a:p>
          <a:p>
            <a:r>
              <a:rPr lang="fr-FR" sz="1800" b="1" kern="0" dirty="0">
                <a:solidFill>
                  <a:srgbClr val="C00000"/>
                </a:solidFill>
                <a:latin typeface="Times New Roman" panose="02020603050405020304" pitchFamily="18" charset="0"/>
                <a:cs typeface="Arial" panose="020B0604020202020204" pitchFamily="34" charset="0"/>
              </a:rPr>
              <a:t>       10. Détermination des paramètres cinétiques</a:t>
            </a:r>
          </a:p>
          <a:p>
            <a:r>
              <a:rPr lang="fr-FR" sz="1800" b="1" kern="0" dirty="0">
                <a:solidFill>
                  <a:srgbClr val="C00000"/>
                </a:solidFill>
                <a:latin typeface="Times New Roman" panose="02020603050405020304" pitchFamily="18" charset="0"/>
                <a:cs typeface="Arial" panose="020B0604020202020204" pitchFamily="34" charset="0"/>
              </a:rPr>
              <a:t>           10.1. Représentations linéaires dérivées de l’équation de Michaelis-Menten</a:t>
            </a:r>
          </a:p>
          <a:p>
            <a:endParaRPr lang="fr-FR" sz="2400" b="1" dirty="0">
              <a:solidFill>
                <a:srgbClr val="0070C0"/>
              </a:solidFill>
              <a:latin typeface="Corben" pitchFamily="34" charset="0"/>
              <a:ea typeface="Corben" pitchFamily="34" charset="-122"/>
            </a:endParaRPr>
          </a:p>
          <a:p>
            <a:endParaRPr lang="fr-FR" sz="2400" b="1" dirty="0">
              <a:solidFill>
                <a:srgbClr val="0070C0"/>
              </a:solidFill>
              <a:latin typeface="Corben" pitchFamily="34" charset="0"/>
              <a:ea typeface="Corben" pitchFamily="34" charset="-122"/>
            </a:endParaRPr>
          </a:p>
          <a:p>
            <a:endParaRPr lang="fr-FR" sz="2400" b="1" kern="0" dirty="0">
              <a:solidFill>
                <a:srgbClr val="C00000"/>
              </a:solidFill>
              <a:latin typeface="Times New Roman" panose="02020603050405020304" pitchFamily="18" charset="0"/>
              <a:cs typeface="Arial" panose="020B0604020202020204" pitchFamily="34" charset="0"/>
            </a:endParaRPr>
          </a:p>
          <a:p>
            <a:endParaRPr lang="fr-FR" sz="3200" b="1" dirty="0">
              <a:solidFill>
                <a:srgbClr val="0070C0"/>
              </a:solidFill>
              <a:latin typeface="Corben" pitchFamily="34" charset="0"/>
              <a:ea typeface="Corben" pitchFamily="34" charset="-122"/>
            </a:endParaRPr>
          </a:p>
          <a:p>
            <a:endParaRPr lang="fr-FR" sz="3200" b="1" dirty="0">
              <a:solidFill>
                <a:srgbClr val="0070C0"/>
              </a:solidFill>
              <a:latin typeface="Corben" pitchFamily="34" charset="0"/>
            </a:endParaRPr>
          </a:p>
          <a:p>
            <a:endParaRPr lang="fr-FR" sz="3200" b="1" dirty="0">
              <a:solidFill>
                <a:srgbClr val="0070C0"/>
              </a:solidFill>
              <a:latin typeface="Corben" pitchFamily="34" charset="0"/>
            </a:endParaRPr>
          </a:p>
          <a:p>
            <a:endParaRPr lang="fr-FR" sz="3200" b="1" dirty="0">
              <a:solidFill>
                <a:srgbClr val="0070C0"/>
              </a:solidFill>
              <a:latin typeface="Corben" pitchFamily="34" charset="0"/>
            </a:endParaRPr>
          </a:p>
          <a:p>
            <a:pPr marL="514350" indent="-514350">
              <a:buFontTx/>
              <a:buAutoNum type="arabicPeriod"/>
            </a:pPr>
            <a:endParaRPr lang="fr-FR" sz="3200" b="1" dirty="0">
              <a:solidFill>
                <a:srgbClr val="0070C0"/>
              </a:solidFill>
              <a:latin typeface="Corben" pitchFamily="34" charset="0"/>
            </a:endParaRPr>
          </a:p>
          <a:p>
            <a:pPr marL="514350" indent="-514350">
              <a:buAutoNum type="arabicPeriod"/>
            </a:pPr>
            <a:endParaRPr lang="fr-FR" sz="3200" b="1" kern="0" dirty="0">
              <a:solidFill>
                <a:srgbClr val="C00000"/>
              </a:solidFill>
              <a:latin typeface="Times New Roman" panose="02020603050405020304" pitchFamily="18" charset="0"/>
              <a:cs typeface="Arial" panose="020B0604020202020204" pitchFamily="34" charset="0"/>
            </a:endParaRPr>
          </a:p>
          <a:p>
            <a:endParaRPr lang="fr-FR" sz="3200" b="1" kern="0" dirty="0">
              <a:solidFill>
                <a:srgbClr val="C00000"/>
              </a:solidFill>
              <a:latin typeface="Times New Roman" panose="02020603050405020304" pitchFamily="18" charset="0"/>
              <a:cs typeface="Arial" panose="020B0604020202020204" pitchFamily="34" charset="0"/>
            </a:endParaRPr>
          </a:p>
          <a:p>
            <a:endParaRPr lang="en-US" sz="3200" b="1" kern="0" dirty="0">
              <a:solidFill>
                <a:srgbClr val="C00000"/>
              </a:solidFill>
              <a:latin typeface="Times New Roman" panose="02020603050405020304" pitchFamily="18" charset="0"/>
              <a:cs typeface="Arial" panose="020B0604020202020204" pitchFamily="34" charset="0"/>
            </a:endParaRPr>
          </a:p>
          <a:p>
            <a:endParaRPr lang="fr-FR" sz="3200" b="1" kern="0" dirty="0">
              <a:solidFill>
                <a:srgbClr val="C00000"/>
              </a:solidFill>
              <a:latin typeface="Times New Roman" panose="02020603050405020304" pitchFamily="18" charset="0"/>
              <a:cs typeface="Arial" panose="020B0604020202020204" pitchFamily="34" charset="0"/>
            </a:endParaRPr>
          </a:p>
          <a:p>
            <a:endParaRPr lang="fr-FR" sz="3200" b="1" kern="0" dirty="0">
              <a:solidFill>
                <a:srgbClr val="C00000"/>
              </a:solidFill>
              <a:latin typeface="Times New Roman" panose="02020603050405020304" pitchFamily="18" charset="0"/>
              <a:cs typeface="Arial" panose="020B0604020202020204" pitchFamily="34" charset="0"/>
            </a:endParaRPr>
          </a:p>
        </p:txBody>
      </p:sp>
      <p:sp>
        <p:nvSpPr>
          <p:cNvPr id="6" name="ZoneTexte 5">
            <a:extLst>
              <a:ext uri="{FF2B5EF4-FFF2-40B4-BE49-F238E27FC236}">
                <a16:creationId xmlns:a16="http://schemas.microsoft.com/office/drawing/2014/main" id="{547138E9-B807-246C-A457-4BB64B9C7AE6}"/>
              </a:ext>
            </a:extLst>
          </p:cNvPr>
          <p:cNvSpPr txBox="1"/>
          <p:nvPr/>
        </p:nvSpPr>
        <p:spPr>
          <a:xfrm>
            <a:off x="2311401" y="6234668"/>
            <a:ext cx="6316132" cy="369332"/>
          </a:xfrm>
          <a:prstGeom prst="rect">
            <a:avLst/>
          </a:prstGeom>
          <a:noFill/>
        </p:spPr>
        <p:txBody>
          <a:bodyPr wrap="square">
            <a:spAutoFit/>
          </a:bodyPr>
          <a:lstStyle/>
          <a:p>
            <a:r>
              <a:rPr lang="fr-FR" b="1" kern="0" dirty="0">
                <a:solidFill>
                  <a:srgbClr val="C00000"/>
                </a:solidFill>
                <a:latin typeface="Times New Roman" panose="02020603050405020304" pitchFamily="18" charset="0"/>
                <a:cs typeface="Arial" panose="020B0604020202020204" pitchFamily="34" charset="0"/>
              </a:rPr>
              <a:t>11. Les unités d’activité enzymatique</a:t>
            </a:r>
          </a:p>
        </p:txBody>
      </p:sp>
    </p:spTree>
    <p:extLst>
      <p:ext uri="{BB962C8B-B14F-4D97-AF65-F5344CB8AC3E}">
        <p14:creationId xmlns:p14="http://schemas.microsoft.com/office/powerpoint/2010/main" val="55372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09BB866-46A8-866F-22B4-364CB07D7D00}"/>
              </a:ext>
            </a:extLst>
          </p:cNvPr>
          <p:cNvSpPr txBox="1"/>
          <p:nvPr/>
        </p:nvSpPr>
        <p:spPr>
          <a:xfrm>
            <a:off x="189089" y="1335083"/>
            <a:ext cx="12002911" cy="3754874"/>
          </a:xfrm>
          <a:prstGeom prst="rect">
            <a:avLst/>
          </a:prstGeom>
          <a:noFill/>
        </p:spPr>
        <p:txBody>
          <a:bodyPr wrap="square">
            <a:spAutoFit/>
          </a:bodyPr>
          <a:lstStyle/>
          <a:p>
            <a:pPr>
              <a:lnSpc>
                <a:spcPct val="150000"/>
              </a:lnSpc>
            </a:pPr>
            <a:r>
              <a:rPr lang="fr-FR" sz="2800" b="1" dirty="0">
                <a:solidFill>
                  <a:srgbClr val="FF0000"/>
                </a:solidFill>
                <a:latin typeface="Times New Roman" panose="02020603050405020304" pitchFamily="18" charset="0"/>
                <a:cs typeface="Times New Roman" panose="02020603050405020304" pitchFamily="18" charset="0"/>
              </a:rPr>
              <a:t>La courbe [P]=f(t) </a:t>
            </a:r>
            <a:r>
              <a:rPr lang="fr-FR" sz="2800" dirty="0">
                <a:solidFill>
                  <a:srgbClr val="404155"/>
                </a:solidFill>
                <a:latin typeface="Times New Roman" panose="02020603050405020304" pitchFamily="18" charset="0"/>
                <a:cs typeface="Times New Roman" panose="02020603050405020304" pitchFamily="18" charset="0"/>
              </a:rPr>
              <a:t>est </a:t>
            </a:r>
            <a:r>
              <a:rPr lang="fr-FR" sz="2800" b="1" dirty="0">
                <a:solidFill>
                  <a:srgbClr val="FF0000"/>
                </a:solidFill>
                <a:latin typeface="Times New Roman" panose="02020603050405020304" pitchFamily="18" charset="0"/>
                <a:cs typeface="Times New Roman" panose="02020603050405020304" pitchFamily="18" charset="0"/>
              </a:rPr>
              <a:t>une exponentielle</a:t>
            </a:r>
            <a:r>
              <a:rPr lang="fr-FR" sz="2800" dirty="0">
                <a:solidFill>
                  <a:srgbClr val="404155"/>
                </a:solidFill>
                <a:latin typeface="Times New Roman" panose="02020603050405020304" pitchFamily="18" charset="0"/>
                <a:cs typeface="Times New Roman" panose="02020603050405020304" pitchFamily="18" charset="0"/>
              </a:rPr>
              <a:t> : </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 </a:t>
            </a:r>
            <a:r>
              <a:rPr lang="fr-FR" sz="2800" b="1" dirty="0">
                <a:solidFill>
                  <a:srgbClr val="404155"/>
                </a:solidFill>
                <a:latin typeface="Times New Roman" panose="02020603050405020304" pitchFamily="18" charset="0"/>
                <a:cs typeface="Times New Roman" panose="02020603050405020304" pitchFamily="18" charset="0"/>
              </a:rPr>
              <a:t>D’abord linéaire ascendante :</a:t>
            </a:r>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00B050"/>
                </a:solidFill>
                <a:latin typeface="Times New Roman" panose="02020603050405020304" pitchFamily="18" charset="0"/>
                <a:cs typeface="Times New Roman" panose="02020603050405020304" pitchFamily="18" charset="0"/>
              </a:rPr>
              <a:t>la vitesse est constante  </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 </a:t>
            </a:r>
            <a:r>
              <a:rPr lang="fr-FR" sz="2800" b="1" dirty="0">
                <a:solidFill>
                  <a:srgbClr val="404155"/>
                </a:solidFill>
                <a:latin typeface="Times New Roman" panose="02020603050405020304" pitchFamily="18" charset="0"/>
                <a:cs typeface="Times New Roman" panose="02020603050405020304" pitchFamily="18" charset="0"/>
              </a:rPr>
              <a:t>Puis s’infléchit :</a:t>
            </a:r>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00B050"/>
                </a:solidFill>
                <a:latin typeface="Times New Roman" panose="02020603050405020304" pitchFamily="18" charset="0"/>
                <a:cs typeface="Times New Roman" panose="02020603050405020304" pitchFamily="18" charset="0"/>
              </a:rPr>
              <a:t>la vitesse décroit</a:t>
            </a:r>
            <a:r>
              <a:rPr lang="fr-FR" sz="2800" dirty="0">
                <a:solidFill>
                  <a:srgbClr val="404155"/>
                </a:solidFill>
                <a:latin typeface="Times New Roman" panose="02020603050405020304" pitchFamily="18" charset="0"/>
                <a:cs typeface="Times New Roman" panose="02020603050405020304" pitchFamily="18" charset="0"/>
              </a:rPr>
              <a:t>.</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 - </a:t>
            </a:r>
            <a:r>
              <a:rPr lang="fr-FR" sz="2800" b="1" dirty="0">
                <a:solidFill>
                  <a:srgbClr val="404155"/>
                </a:solidFill>
                <a:latin typeface="Times New Roman" panose="02020603050405020304" pitchFamily="18" charset="0"/>
                <a:cs typeface="Times New Roman" panose="02020603050405020304" pitchFamily="18" charset="0"/>
              </a:rPr>
              <a:t>Et enfin horizontale :</a:t>
            </a:r>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00B050"/>
                </a:solidFill>
                <a:latin typeface="Times New Roman" panose="02020603050405020304" pitchFamily="18" charset="0"/>
                <a:cs typeface="Times New Roman" panose="02020603050405020304" pitchFamily="18" charset="0"/>
              </a:rPr>
              <a:t>l’équilibre</a:t>
            </a:r>
            <a:r>
              <a:rPr lang="fr-FR" sz="2800" dirty="0">
                <a:solidFill>
                  <a:srgbClr val="404155"/>
                </a:solidFill>
                <a:latin typeface="Times New Roman" panose="02020603050405020304" pitchFamily="18" charset="0"/>
                <a:cs typeface="Times New Roman" panose="02020603050405020304" pitchFamily="18" charset="0"/>
              </a:rPr>
              <a:t> de la réaction est atteint et </a:t>
            </a:r>
            <a:r>
              <a:rPr lang="fr-FR" sz="2800" dirty="0">
                <a:solidFill>
                  <a:srgbClr val="00B050"/>
                </a:solidFill>
                <a:latin typeface="Times New Roman" panose="02020603050405020304" pitchFamily="18" charset="0"/>
                <a:cs typeface="Times New Roman" panose="02020603050405020304" pitchFamily="18" charset="0"/>
              </a:rPr>
              <a:t>la vitesse est nulle</a:t>
            </a:r>
            <a:r>
              <a:rPr lang="fr-FR" sz="2800" dirty="0">
                <a:solidFill>
                  <a:srgbClr val="404155"/>
                </a:solidFill>
                <a:latin typeface="Times New Roman" panose="02020603050405020304" pitchFamily="18" charset="0"/>
                <a:cs typeface="Times New Roman" panose="02020603050405020304" pitchFamily="18" charset="0"/>
              </a:rPr>
              <a:t>. </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(totalité du substrat est transformée en produits)</a:t>
            </a:r>
          </a:p>
          <a:p>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1AED5643-997A-0CE2-5FA8-8004B9509E5D}"/>
              </a:ext>
            </a:extLst>
          </p:cNvPr>
          <p:cNvSpPr txBox="1"/>
          <p:nvPr/>
        </p:nvSpPr>
        <p:spPr>
          <a:xfrm>
            <a:off x="189089" y="88677"/>
            <a:ext cx="11833577" cy="1307537"/>
          </a:xfrm>
          <a:prstGeom prst="rect">
            <a:avLst/>
          </a:prstGeom>
          <a:noFill/>
        </p:spPr>
        <p:txBody>
          <a:bodyPr wrap="square">
            <a:spAutoFit/>
          </a:bodyPr>
          <a:lstStyle/>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Pour des concentrations de [E] et de [S] données, on mesure la quantité de P formé en fonction du temps : </a:t>
            </a:r>
          </a:p>
        </p:txBody>
      </p:sp>
      <p:sp>
        <p:nvSpPr>
          <p:cNvPr id="2" name="ZoneTexte 1">
            <a:extLst>
              <a:ext uri="{FF2B5EF4-FFF2-40B4-BE49-F238E27FC236}">
                <a16:creationId xmlns:a16="http://schemas.microsoft.com/office/drawing/2014/main" id="{5110D326-1FFA-E27D-B8C5-0A0612BE4B0D}"/>
              </a:ext>
            </a:extLst>
          </p:cNvPr>
          <p:cNvSpPr txBox="1"/>
          <p:nvPr/>
        </p:nvSpPr>
        <p:spPr>
          <a:xfrm>
            <a:off x="189089" y="4433195"/>
            <a:ext cx="11672195" cy="1953868"/>
          </a:xfrm>
          <a:prstGeom prst="rect">
            <a:avLst/>
          </a:prstGeom>
          <a:noFill/>
        </p:spPr>
        <p:txBody>
          <a:bodyPr wrap="square">
            <a:spAutoFit/>
          </a:bodyPr>
          <a:lstStyle/>
          <a:p>
            <a:pPr>
              <a:lnSpc>
                <a:spcPct val="150000"/>
              </a:lnSpc>
            </a:pPr>
            <a:r>
              <a:rPr lang="fr-FR" sz="2800" b="1" dirty="0">
                <a:solidFill>
                  <a:srgbClr val="0070C0"/>
                </a:solidFill>
                <a:latin typeface="Corben" pitchFamily="34" charset="0"/>
                <a:ea typeface="Corben" pitchFamily="34" charset="-122"/>
              </a:rPr>
              <a:t>3. Calcul de la Vitesse : </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La vitesse initiale est calculée à partir des données obtenues, en utilisant la pente de la courbe de concentration par rapport au temps.</a:t>
            </a:r>
          </a:p>
        </p:txBody>
      </p:sp>
      <p:sp>
        <p:nvSpPr>
          <p:cNvPr id="4" name="ZoneTexte 3">
            <a:extLst>
              <a:ext uri="{FF2B5EF4-FFF2-40B4-BE49-F238E27FC236}">
                <a16:creationId xmlns:a16="http://schemas.microsoft.com/office/drawing/2014/main" id="{2047CDC2-B810-BE3F-67BD-C9B7DCF482D6}"/>
              </a:ext>
            </a:extLst>
          </p:cNvPr>
          <p:cNvSpPr txBox="1"/>
          <p:nvPr/>
        </p:nvSpPr>
        <p:spPr>
          <a:xfrm>
            <a:off x="10044289" y="6039145"/>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65668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5B5C87E-FAD0-91D6-0C01-E441FAF7C3AA}"/>
              </a:ext>
            </a:extLst>
          </p:cNvPr>
          <p:cNvSpPr txBox="1"/>
          <p:nvPr/>
        </p:nvSpPr>
        <p:spPr>
          <a:xfrm>
            <a:off x="443088" y="668270"/>
            <a:ext cx="6316132" cy="523220"/>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[S] constante </a:t>
            </a:r>
            <a:r>
              <a:rPr lang="fr-FR" sz="2800" b="1" dirty="0">
                <a:solidFill>
                  <a:srgbClr val="00B050"/>
                </a:solidFill>
                <a:latin typeface="Times New Roman" panose="02020603050405020304" pitchFamily="18" charset="0"/>
                <a:cs typeface="Times New Roman" panose="02020603050405020304" pitchFamily="18" charset="0"/>
              </a:rPr>
              <a:t>&gt;&gt; </a:t>
            </a:r>
            <a:r>
              <a:rPr lang="fr-FR" sz="2800" dirty="0">
                <a:solidFill>
                  <a:srgbClr val="404155"/>
                </a:solidFill>
                <a:latin typeface="Times New Roman" panose="02020603050405020304" pitchFamily="18" charset="0"/>
                <a:cs typeface="Times New Roman" panose="02020603050405020304" pitchFamily="18" charset="0"/>
              </a:rPr>
              <a:t>[E] </a:t>
            </a:r>
          </a:p>
        </p:txBody>
      </p:sp>
      <p:sp>
        <p:nvSpPr>
          <p:cNvPr id="8" name="ZoneTexte 7">
            <a:extLst>
              <a:ext uri="{FF2B5EF4-FFF2-40B4-BE49-F238E27FC236}">
                <a16:creationId xmlns:a16="http://schemas.microsoft.com/office/drawing/2014/main" id="{ABB24067-3F7E-46D8-A98E-FBDE70CF0574}"/>
              </a:ext>
            </a:extLst>
          </p:cNvPr>
          <p:cNvSpPr txBox="1"/>
          <p:nvPr/>
        </p:nvSpPr>
        <p:spPr>
          <a:xfrm>
            <a:off x="191912" y="100861"/>
            <a:ext cx="12000088"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4. Influence de la concentration d’enzyme sur la vitesse initiale</a:t>
            </a:r>
          </a:p>
        </p:txBody>
      </p:sp>
      <p:sp>
        <p:nvSpPr>
          <p:cNvPr id="14" name="ZoneTexte 13">
            <a:extLst>
              <a:ext uri="{FF2B5EF4-FFF2-40B4-BE49-F238E27FC236}">
                <a16:creationId xmlns:a16="http://schemas.microsoft.com/office/drawing/2014/main" id="{8F5A9E38-7951-10DD-5C1E-ED9DD584493D}"/>
              </a:ext>
            </a:extLst>
          </p:cNvPr>
          <p:cNvSpPr txBox="1"/>
          <p:nvPr/>
        </p:nvSpPr>
        <p:spPr>
          <a:xfrm>
            <a:off x="191912" y="1250317"/>
            <a:ext cx="12090399" cy="3600986"/>
          </a:xfrm>
          <a:prstGeom prst="rect">
            <a:avLst/>
          </a:prstGeom>
          <a:noFill/>
        </p:spPr>
        <p:txBody>
          <a:bodyPr wrap="square">
            <a:spAutoFit/>
          </a:bodyPr>
          <a:lstStyle/>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Si la concentration de substrat est maintenue constante, une augmentation de la concentration de l'enzyme augmente la vitesse de réaction jusqu'à ce que tous les substrats soient liés. </a:t>
            </a:r>
          </a:p>
          <a:p>
            <a:pPr>
              <a:lnSpc>
                <a:spcPct val="150000"/>
              </a:lnSpc>
            </a:pPr>
            <a:r>
              <a:rPr lang="fr-FR" sz="2800" dirty="0">
                <a:solidFill>
                  <a:srgbClr val="404155"/>
                </a:solidFill>
                <a:latin typeface="Times New Roman" panose="02020603050405020304" pitchFamily="18" charset="0"/>
                <a:cs typeface="Times New Roman" panose="02020603050405020304" pitchFamily="18" charset="0"/>
              </a:rPr>
              <a:t>Dans ce cas, </a:t>
            </a:r>
            <a:r>
              <a:rPr lang="fr-FR" sz="2800" b="1" dirty="0">
                <a:solidFill>
                  <a:srgbClr val="404155"/>
                </a:solidFill>
                <a:latin typeface="Times New Roman" panose="02020603050405020304" pitchFamily="18" charset="0"/>
                <a:cs typeface="Times New Roman" panose="02020603050405020304" pitchFamily="18" charset="0"/>
              </a:rPr>
              <a:t>la vitesse initiale est directement proportionnelle à la concentration de l'enzyme</a:t>
            </a:r>
            <a:r>
              <a:rPr lang="fr-FR" sz="2800" dirty="0">
                <a:solidFill>
                  <a:srgbClr val="404155"/>
                </a:solidFill>
                <a:latin typeface="Times New Roman" panose="02020603050405020304" pitchFamily="18" charset="0"/>
                <a:cs typeface="Times New Roman" panose="02020603050405020304" pitchFamily="18" charset="0"/>
              </a:rPr>
              <a:t> </a:t>
            </a:r>
            <a:r>
              <a:rPr lang="fr-FR" dirty="0"/>
              <a:t>(</a:t>
            </a:r>
            <a:r>
              <a:rPr lang="fr-FR" sz="1800" dirty="0">
                <a:solidFill>
                  <a:srgbClr val="FF0000"/>
                </a:solidFill>
                <a:latin typeface="Times New Roman" panose="02020603050405020304" pitchFamily="18" charset="0"/>
                <a:cs typeface="Times New Roman" panose="02020603050405020304" pitchFamily="18" charset="0"/>
              </a:rPr>
              <a:t>tant que le substrat est en quantité suffisante et que la réaction n'est pas saturée</a:t>
            </a:r>
            <a:r>
              <a:rPr lang="fr-FR" sz="1800" dirty="0">
                <a:solidFill>
                  <a:srgbClr val="404155"/>
                </a:solidFill>
                <a:latin typeface="Times New Roman" panose="02020603050405020304" pitchFamily="18" charset="0"/>
                <a:cs typeface="Times New Roman" panose="02020603050405020304" pitchFamily="18" charset="0"/>
              </a:rPr>
              <a:t>) </a:t>
            </a:r>
          </a:p>
          <a:p>
            <a:endParaRPr lang="fr-FR" dirty="0"/>
          </a:p>
        </p:txBody>
      </p:sp>
      <p:sp>
        <p:nvSpPr>
          <p:cNvPr id="2" name="ZoneTexte 1">
            <a:extLst>
              <a:ext uri="{FF2B5EF4-FFF2-40B4-BE49-F238E27FC236}">
                <a16:creationId xmlns:a16="http://schemas.microsoft.com/office/drawing/2014/main" id="{49F56367-7646-0FD7-716F-239508403ED8}"/>
              </a:ext>
            </a:extLst>
          </p:cNvPr>
          <p:cNvSpPr txBox="1"/>
          <p:nvPr/>
        </p:nvSpPr>
        <p:spPr>
          <a:xfrm>
            <a:off x="3505202" y="606715"/>
            <a:ext cx="6316132" cy="584775"/>
          </a:xfrm>
          <a:prstGeom prst="rect">
            <a:avLst/>
          </a:prstGeom>
          <a:noFill/>
        </p:spPr>
        <p:txBody>
          <a:bodyPr wrap="square">
            <a:spAutoFit/>
          </a:bodyPr>
          <a:lstStyle/>
          <a:p>
            <a:r>
              <a:rPr lang="fr-FR" sz="2800" b="1" dirty="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a:t>
            </a:r>
            <a:r>
              <a:rPr lang="fr-FR" sz="2800" b="1" dirty="0">
                <a:solidFill>
                  <a:srgbClr val="00B050"/>
                </a:solidFill>
                <a:latin typeface="Times New Roman" panose="02020603050405020304" pitchFamily="18" charset="0"/>
                <a:cs typeface="Times New Roman" panose="02020603050405020304" pitchFamily="18" charset="0"/>
              </a:rPr>
              <a:t> </a:t>
            </a:r>
            <a:r>
              <a:rPr lang="fr-FR" sz="2800" dirty="0">
                <a:solidFill>
                  <a:srgbClr val="404155"/>
                </a:solidFill>
                <a:latin typeface="Times New Roman" panose="02020603050405020304" pitchFamily="18" charset="0"/>
                <a:cs typeface="Times New Roman" panose="02020603050405020304" pitchFamily="18" charset="0"/>
              </a:rPr>
              <a:t>[E] variable</a:t>
            </a:r>
          </a:p>
        </p:txBody>
      </p:sp>
      <p:sp>
        <p:nvSpPr>
          <p:cNvPr id="4" name="ZoneTexte 3">
            <a:extLst>
              <a:ext uri="{FF2B5EF4-FFF2-40B4-BE49-F238E27FC236}">
                <a16:creationId xmlns:a16="http://schemas.microsoft.com/office/drawing/2014/main" id="{E841377B-9209-235B-FD18-8A34E44E1BF2}"/>
              </a:ext>
            </a:extLst>
          </p:cNvPr>
          <p:cNvSpPr txBox="1"/>
          <p:nvPr/>
        </p:nvSpPr>
        <p:spPr>
          <a:xfrm>
            <a:off x="9996311" y="6039145"/>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83152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BB24067-3F7E-46D8-A98E-FBDE70CF0574}"/>
              </a:ext>
            </a:extLst>
          </p:cNvPr>
          <p:cNvSpPr txBox="1"/>
          <p:nvPr/>
        </p:nvSpPr>
        <p:spPr>
          <a:xfrm>
            <a:off x="191912" y="100861"/>
            <a:ext cx="12000088"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Influence de la concentration d’enzyme sur la vitesse initiale</a:t>
            </a:r>
          </a:p>
        </p:txBody>
      </p:sp>
      <p:pic>
        <p:nvPicPr>
          <p:cNvPr id="2050" name="Picture 2" descr="Inverstase (إنزيم إنفيرتيز) de levure. Saccharose, sucres réducteurs">
            <a:extLst>
              <a:ext uri="{FF2B5EF4-FFF2-40B4-BE49-F238E27FC236}">
                <a16:creationId xmlns:a16="http://schemas.microsoft.com/office/drawing/2014/main" id="{8ED59C74-90D6-0DEB-2B00-ECAD1CBD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56" y="1013465"/>
            <a:ext cx="11480799" cy="1148734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6D3ADD0-E6B7-CDF1-B7DA-4F2D76051CF6}"/>
              </a:ext>
            </a:extLst>
          </p:cNvPr>
          <p:cNvSpPr txBox="1"/>
          <p:nvPr/>
        </p:nvSpPr>
        <p:spPr>
          <a:xfrm>
            <a:off x="2720622" y="6118578"/>
            <a:ext cx="5813778" cy="1241778"/>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BD8BF524-5902-C947-FE64-177257DC839A}"/>
              </a:ext>
            </a:extLst>
          </p:cNvPr>
          <p:cNvSpPr txBox="1"/>
          <p:nvPr/>
        </p:nvSpPr>
        <p:spPr>
          <a:xfrm>
            <a:off x="7619999" y="3527048"/>
            <a:ext cx="4312356" cy="707886"/>
          </a:xfrm>
          <a:prstGeom prst="rect">
            <a:avLst/>
          </a:prstGeom>
          <a:noFill/>
          <a:ln w="57150">
            <a:solidFill>
              <a:srgbClr val="FFC000"/>
            </a:solidFill>
          </a:ln>
        </p:spPr>
        <p:txBody>
          <a:bodyPr wrap="square" rtlCol="0">
            <a:spAutoFit/>
          </a:bodyPr>
          <a:lstStyle/>
          <a:p>
            <a:r>
              <a:rPr lang="fr-FR" sz="4000" b="1" dirty="0"/>
              <a:t>[En] </a:t>
            </a:r>
            <a:r>
              <a:rPr lang="fr-FR" sz="4000" b="1" dirty="0">
                <a:solidFill>
                  <a:srgbClr val="00B050"/>
                </a:solidFill>
              </a:rPr>
              <a:t>&gt; </a:t>
            </a:r>
            <a:r>
              <a:rPr lang="fr-FR" sz="4000" b="1" dirty="0"/>
              <a:t>[E2] </a:t>
            </a:r>
            <a:r>
              <a:rPr lang="fr-FR" sz="4000" b="1" dirty="0">
                <a:solidFill>
                  <a:srgbClr val="00B050"/>
                </a:solidFill>
              </a:rPr>
              <a:t>&gt;</a:t>
            </a:r>
            <a:r>
              <a:rPr lang="fr-FR" sz="4000" b="1" dirty="0"/>
              <a:t> [E1]</a:t>
            </a:r>
          </a:p>
        </p:txBody>
      </p:sp>
      <p:sp>
        <p:nvSpPr>
          <p:cNvPr id="4" name="ZoneTexte 3">
            <a:extLst>
              <a:ext uri="{FF2B5EF4-FFF2-40B4-BE49-F238E27FC236}">
                <a16:creationId xmlns:a16="http://schemas.microsoft.com/office/drawing/2014/main" id="{445DA7DC-D171-8492-023E-18BE4CB22D17}"/>
              </a:ext>
            </a:extLst>
          </p:cNvPr>
          <p:cNvSpPr txBox="1"/>
          <p:nvPr/>
        </p:nvSpPr>
        <p:spPr>
          <a:xfrm>
            <a:off x="9996311" y="6295473"/>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65058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descr="Inverstase (إنزيم إنفيرتيز) de levure. Saccharose, sucres réducteurs">
            <a:extLst>
              <a:ext uri="{FF2B5EF4-FFF2-40B4-BE49-F238E27FC236}">
                <a16:creationId xmlns:a16="http://schemas.microsoft.com/office/drawing/2014/main" id="{BD4BE1FF-0E78-796A-B1C0-C5B751F75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9778"/>
            <a:ext cx="13591822" cy="1066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3163AD2-5137-9BFA-F3EC-B30F72D84ABB}"/>
              </a:ext>
            </a:extLst>
          </p:cNvPr>
          <p:cNvSpPr/>
          <p:nvPr/>
        </p:nvSpPr>
        <p:spPr>
          <a:xfrm>
            <a:off x="3443111" y="-598311"/>
            <a:ext cx="5599289" cy="2291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F9A6759-F023-2ED2-EAC3-1C6CA0690342}"/>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64175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018A5FC-05D5-0981-3A2E-FA9C06836DF4}"/>
              </a:ext>
            </a:extLst>
          </p:cNvPr>
          <p:cNvSpPr txBox="1"/>
          <p:nvPr/>
        </p:nvSpPr>
        <p:spPr>
          <a:xfrm>
            <a:off x="107244" y="576629"/>
            <a:ext cx="11977511" cy="1569660"/>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En prenant des concentrations croissantes de substrat et en mesurant la quantité de produit formé au cours du temps, on peut observer que les concentrations en produit en fonction du temps sont différentes pour chacune des concentration en substrat essayées. Plus la concentration en substrat est élevée, plus la vitesse initiale est grande. </a:t>
            </a:r>
          </a:p>
        </p:txBody>
      </p:sp>
      <p:sp>
        <p:nvSpPr>
          <p:cNvPr id="7" name="ZoneTexte 6">
            <a:extLst>
              <a:ext uri="{FF2B5EF4-FFF2-40B4-BE49-F238E27FC236}">
                <a16:creationId xmlns:a16="http://schemas.microsoft.com/office/drawing/2014/main" id="{EA6C7ED5-5F97-517C-D833-1D6F81ED5EB9}"/>
              </a:ext>
            </a:extLst>
          </p:cNvPr>
          <p:cNvSpPr txBox="1"/>
          <p:nvPr/>
        </p:nvSpPr>
        <p:spPr>
          <a:xfrm>
            <a:off x="609599" y="122290"/>
            <a:ext cx="11819467" cy="523220"/>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Influence de la concentration du substrat sur la vitesse initiale</a:t>
            </a:r>
          </a:p>
        </p:txBody>
      </p:sp>
      <p:sp>
        <p:nvSpPr>
          <p:cNvPr id="2" name="Shape 1">
            <a:extLst>
              <a:ext uri="{FF2B5EF4-FFF2-40B4-BE49-F238E27FC236}">
                <a16:creationId xmlns:a16="http://schemas.microsoft.com/office/drawing/2014/main" id="{FD828A24-D452-F27A-710F-6F314031D59D}"/>
              </a:ext>
            </a:extLst>
          </p:cNvPr>
          <p:cNvSpPr/>
          <p:nvPr/>
        </p:nvSpPr>
        <p:spPr>
          <a:xfrm>
            <a:off x="224464" y="174399"/>
            <a:ext cx="419001" cy="419001"/>
          </a:xfrm>
          <a:prstGeom prst="roundRect">
            <a:avLst>
              <a:gd name="adj" fmla="val 18671"/>
            </a:avLst>
          </a:prstGeom>
          <a:solidFill>
            <a:srgbClr val="D2D9F9"/>
          </a:solidFill>
          <a:ln w="7620">
            <a:solidFill>
              <a:srgbClr val="B8BFDF"/>
            </a:solidFill>
            <a:prstDash val="solid"/>
          </a:ln>
        </p:spPr>
        <p:txBody>
          <a:bodyPr/>
          <a:lstStyle/>
          <a:p>
            <a:r>
              <a:rPr lang="fr-FR" b="1" dirty="0"/>
              <a:t>5</a:t>
            </a:r>
          </a:p>
        </p:txBody>
      </p:sp>
      <p:pic>
        <p:nvPicPr>
          <p:cNvPr id="1026" name="Picture 2" descr="‪La cinétique des enzymes michaeliennes et l'équation de Michaelis-Menten |  Planet-Vie‬‏">
            <a:extLst>
              <a:ext uri="{FF2B5EF4-FFF2-40B4-BE49-F238E27FC236}">
                <a16:creationId xmlns:a16="http://schemas.microsoft.com/office/drawing/2014/main" id="{29591EB9-7621-C334-C569-684C2DE14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342" y="2781980"/>
            <a:ext cx="7203723" cy="39537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60C12B2C-4A55-A316-E997-122B3515765A}"/>
              </a:ext>
            </a:extLst>
          </p:cNvPr>
          <p:cNvCxnSpPr/>
          <p:nvPr/>
        </p:nvCxnSpPr>
        <p:spPr>
          <a:xfrm flipV="1">
            <a:off x="10239022" y="2739411"/>
            <a:ext cx="0" cy="23829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E208699-9FB6-2629-A4C4-CAE780770090}"/>
              </a:ext>
            </a:extLst>
          </p:cNvPr>
          <p:cNvSpPr txBox="1"/>
          <p:nvPr/>
        </p:nvSpPr>
        <p:spPr>
          <a:xfrm>
            <a:off x="10351912" y="3250224"/>
            <a:ext cx="1687688" cy="923330"/>
          </a:xfrm>
          <a:prstGeom prst="rect">
            <a:avLst/>
          </a:prstGeom>
          <a:noFill/>
        </p:spPr>
        <p:txBody>
          <a:bodyPr wrap="square" rtlCol="0">
            <a:spAutoFit/>
          </a:bodyPr>
          <a:lstStyle/>
          <a:p>
            <a:r>
              <a:rPr lang="fr-FR" b="1" dirty="0">
                <a:solidFill>
                  <a:srgbClr val="00B0F0"/>
                </a:solidFill>
              </a:rPr>
              <a:t>Concentrations croissantes de substrat</a:t>
            </a:r>
          </a:p>
        </p:txBody>
      </p:sp>
      <p:sp>
        <p:nvSpPr>
          <p:cNvPr id="4" name="ZoneTexte 3">
            <a:extLst>
              <a:ext uri="{FF2B5EF4-FFF2-40B4-BE49-F238E27FC236}">
                <a16:creationId xmlns:a16="http://schemas.microsoft.com/office/drawing/2014/main" id="{22891859-ABEE-4BA3-3590-F1C82414CA62}"/>
              </a:ext>
            </a:extLst>
          </p:cNvPr>
          <p:cNvSpPr txBox="1"/>
          <p:nvPr/>
        </p:nvSpPr>
        <p:spPr>
          <a:xfrm>
            <a:off x="433964" y="2155840"/>
            <a:ext cx="6316132" cy="523220"/>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[E] constante </a:t>
            </a:r>
            <a:r>
              <a:rPr lang="fr-FR" sz="2800" b="1" dirty="0">
                <a:solidFill>
                  <a:srgbClr val="00B050"/>
                </a:solidFill>
                <a:latin typeface="Times New Roman" panose="02020603050405020304" pitchFamily="18" charset="0"/>
                <a:cs typeface="Times New Roman" panose="02020603050405020304" pitchFamily="18" charset="0"/>
              </a:rPr>
              <a:t>‹‹</a:t>
            </a:r>
            <a:r>
              <a:rPr lang="fr-FR" sz="2800" dirty="0">
                <a:solidFill>
                  <a:srgbClr val="404155"/>
                </a:solidFill>
                <a:latin typeface="Times New Roman" panose="02020603050405020304" pitchFamily="18" charset="0"/>
                <a:cs typeface="Times New Roman" panose="02020603050405020304" pitchFamily="18" charset="0"/>
              </a:rPr>
              <a:t> [S] </a:t>
            </a:r>
          </a:p>
        </p:txBody>
      </p:sp>
      <p:sp>
        <p:nvSpPr>
          <p:cNvPr id="8" name="ZoneTexte 7">
            <a:extLst>
              <a:ext uri="{FF2B5EF4-FFF2-40B4-BE49-F238E27FC236}">
                <a16:creationId xmlns:a16="http://schemas.microsoft.com/office/drawing/2014/main" id="{8B3EE6B6-F25A-B36A-57FB-6EA151EE4CB9}"/>
              </a:ext>
            </a:extLst>
          </p:cNvPr>
          <p:cNvSpPr txBox="1"/>
          <p:nvPr/>
        </p:nvSpPr>
        <p:spPr>
          <a:xfrm>
            <a:off x="3245558" y="2125062"/>
            <a:ext cx="6316132" cy="584775"/>
          </a:xfrm>
          <a:prstGeom prst="rect">
            <a:avLst/>
          </a:prstGeom>
          <a:noFill/>
        </p:spPr>
        <p:txBody>
          <a:bodyPr wrap="square">
            <a:spAutoFit/>
          </a:bodyPr>
          <a:lstStyle/>
          <a:p>
            <a:r>
              <a:rPr lang="fr-FR" sz="2800" b="1" dirty="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a:t>
            </a:r>
            <a:r>
              <a:rPr lang="fr-FR" sz="2800" b="1" dirty="0">
                <a:solidFill>
                  <a:srgbClr val="00B050"/>
                </a:solidFill>
                <a:latin typeface="Times New Roman" panose="02020603050405020304" pitchFamily="18" charset="0"/>
                <a:cs typeface="Times New Roman" panose="02020603050405020304" pitchFamily="18" charset="0"/>
              </a:rPr>
              <a:t> </a:t>
            </a:r>
            <a:r>
              <a:rPr lang="fr-FR" sz="2800" dirty="0">
                <a:solidFill>
                  <a:srgbClr val="404155"/>
                </a:solidFill>
                <a:latin typeface="Times New Roman" panose="02020603050405020304" pitchFamily="18" charset="0"/>
                <a:cs typeface="Times New Roman" panose="02020603050405020304" pitchFamily="18" charset="0"/>
              </a:rPr>
              <a:t>[S] variable</a:t>
            </a:r>
          </a:p>
        </p:txBody>
      </p:sp>
      <p:sp>
        <p:nvSpPr>
          <p:cNvPr id="3" name="ZoneTexte 2">
            <a:extLst>
              <a:ext uri="{FF2B5EF4-FFF2-40B4-BE49-F238E27FC236}">
                <a16:creationId xmlns:a16="http://schemas.microsoft.com/office/drawing/2014/main" id="{D3176534-10AA-319A-76F3-E3C42768686B}"/>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322459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A08CEAC-4797-DEB9-E930-2CBDC9D51E1E}"/>
              </a:ext>
            </a:extLst>
          </p:cNvPr>
          <p:cNvSpPr txBox="1"/>
          <p:nvPr/>
        </p:nvSpPr>
        <p:spPr>
          <a:xfrm>
            <a:off x="359831" y="5318106"/>
            <a:ext cx="11472333" cy="954107"/>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La courbe Vi=f([S]) est une courbe </a:t>
            </a:r>
            <a:r>
              <a:rPr lang="fr-FR" sz="2800" b="1" u="sng" dirty="0">
                <a:solidFill>
                  <a:srgbClr val="00B050"/>
                </a:solidFill>
                <a:latin typeface="Times New Roman" panose="02020603050405020304" pitchFamily="18" charset="0"/>
                <a:cs typeface="Times New Roman" panose="02020603050405020304" pitchFamily="18" charset="0"/>
              </a:rPr>
              <a:t>hyperbole</a:t>
            </a:r>
            <a:r>
              <a:rPr lang="fr-FR" sz="2800" dirty="0">
                <a:solidFill>
                  <a:srgbClr val="404155"/>
                </a:solidFill>
                <a:latin typeface="Times New Roman" panose="02020603050405020304" pitchFamily="18" charset="0"/>
                <a:cs typeface="Times New Roman" panose="02020603050405020304" pitchFamily="18" charset="0"/>
              </a:rPr>
              <a:t> qui tend vers une valeur limite, </a:t>
            </a:r>
            <a:r>
              <a:rPr lang="fr-FR" sz="2800" b="1" dirty="0">
                <a:solidFill>
                  <a:srgbClr val="00B050"/>
                </a:solidFill>
                <a:latin typeface="Times New Roman" panose="02020603050405020304" pitchFamily="18" charset="0"/>
                <a:cs typeface="Times New Roman" panose="02020603050405020304" pitchFamily="18" charset="0"/>
              </a:rPr>
              <a:t>la vitesse maximale </a:t>
            </a:r>
            <a:r>
              <a:rPr lang="fr-FR" sz="2800" dirty="0">
                <a:solidFill>
                  <a:srgbClr val="404155"/>
                </a:solidFill>
                <a:latin typeface="Times New Roman" panose="02020603050405020304" pitchFamily="18" charset="0"/>
                <a:cs typeface="Times New Roman" panose="02020603050405020304" pitchFamily="18" charset="0"/>
              </a:rPr>
              <a:t>ou </a:t>
            </a:r>
            <a:r>
              <a:rPr lang="fr-FR" sz="2800" b="1" dirty="0">
                <a:solidFill>
                  <a:srgbClr val="00B050"/>
                </a:solidFill>
                <a:latin typeface="Times New Roman" panose="02020603050405020304" pitchFamily="18" charset="0"/>
                <a:cs typeface="Times New Roman" panose="02020603050405020304" pitchFamily="18" charset="0"/>
              </a:rPr>
              <a:t>Vmax</a:t>
            </a:r>
            <a:r>
              <a:rPr lang="fr-FR" sz="2800" dirty="0">
                <a:solidFill>
                  <a:srgbClr val="404155"/>
                </a:solidFill>
                <a:latin typeface="Times New Roman" panose="02020603050405020304" pitchFamily="18" charset="0"/>
                <a:cs typeface="Times New Roman" panose="02020603050405020304" pitchFamily="18" charset="0"/>
              </a:rPr>
              <a:t>. </a:t>
            </a:r>
          </a:p>
        </p:txBody>
      </p:sp>
      <p:sp>
        <p:nvSpPr>
          <p:cNvPr id="6" name="ZoneTexte 5">
            <a:extLst>
              <a:ext uri="{FF2B5EF4-FFF2-40B4-BE49-F238E27FC236}">
                <a16:creationId xmlns:a16="http://schemas.microsoft.com/office/drawing/2014/main" id="{5D6C3163-BB2F-8387-45B3-916D3291E3E3}"/>
              </a:ext>
            </a:extLst>
          </p:cNvPr>
          <p:cNvSpPr txBox="1"/>
          <p:nvPr/>
        </p:nvSpPr>
        <p:spPr>
          <a:xfrm>
            <a:off x="186265" y="235214"/>
            <a:ext cx="11819467" cy="1384995"/>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Chacune de ces vitesses initiales peut être calculée, ce qui permet de représenter une nouvelle courbe avec les vitesses initiales en fonction de la concentration en substrat, V = f([S]). (</a:t>
            </a:r>
            <a:r>
              <a:rPr lang="fr-FR" sz="2800" b="1" dirty="0">
                <a:solidFill>
                  <a:srgbClr val="00B050"/>
                </a:solidFill>
                <a:latin typeface="Times New Roman" panose="02020603050405020304" pitchFamily="18" charset="0"/>
                <a:cs typeface="Times New Roman" panose="02020603050405020304" pitchFamily="18" charset="0"/>
              </a:rPr>
              <a:t>Courbe de Michaelis-Menten</a:t>
            </a:r>
            <a:r>
              <a:rPr lang="fr-FR" sz="2800" dirty="0">
                <a:solidFill>
                  <a:srgbClr val="404155"/>
                </a:solidFill>
                <a:latin typeface="Times New Roman" panose="02020603050405020304" pitchFamily="18" charset="0"/>
                <a:cs typeface="Times New Roman" panose="02020603050405020304" pitchFamily="18" charset="0"/>
              </a:rPr>
              <a:t>)</a:t>
            </a:r>
          </a:p>
        </p:txBody>
      </p:sp>
      <p:pic>
        <p:nvPicPr>
          <p:cNvPr id="1048" name="Picture 24" descr="Les agents de la catalyse : les enzymes">
            <a:extLst>
              <a:ext uri="{FF2B5EF4-FFF2-40B4-BE49-F238E27FC236}">
                <a16:creationId xmlns:a16="http://schemas.microsoft.com/office/drawing/2014/main" id="{4AEDBE9D-6877-7EAB-2109-6EB43D625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244" y="1620209"/>
            <a:ext cx="6299200" cy="36978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5FD1772-37F7-59CA-B167-C5D9BC3948E1}"/>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96452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inétique enzymatique à un seul substrat (Partie 1) CINETIQUE ENZYMATIQUE">
            <a:extLst>
              <a:ext uri="{FF2B5EF4-FFF2-40B4-BE49-F238E27FC236}">
                <a16:creationId xmlns:a16="http://schemas.microsoft.com/office/drawing/2014/main" id="{6F2B7765-0E9C-7307-EF34-1BD930A96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22489"/>
            <a:ext cx="11074400" cy="558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BA59FE0-4662-7AA9-1274-E00E1B209113}"/>
              </a:ext>
            </a:extLst>
          </p:cNvPr>
          <p:cNvSpPr txBox="1"/>
          <p:nvPr/>
        </p:nvSpPr>
        <p:spPr>
          <a:xfrm>
            <a:off x="745067" y="0"/>
            <a:ext cx="6096000" cy="584775"/>
          </a:xfrm>
          <a:prstGeom prst="rect">
            <a:avLst/>
          </a:prstGeom>
          <a:noFill/>
        </p:spPr>
        <p:txBody>
          <a:bodyPr wrap="square">
            <a:spAutoFit/>
          </a:bodyPr>
          <a:lstStyle/>
          <a:p>
            <a:r>
              <a:rPr lang="fr-FR" sz="3200" b="1" dirty="0">
                <a:solidFill>
                  <a:srgbClr val="0070C0"/>
                </a:solidFill>
                <a:latin typeface="Corben" pitchFamily="34" charset="0"/>
                <a:ea typeface="Corben" pitchFamily="34" charset="-122"/>
              </a:rPr>
              <a:t>6. Courbe de saturation</a:t>
            </a:r>
          </a:p>
        </p:txBody>
      </p:sp>
      <p:sp>
        <p:nvSpPr>
          <p:cNvPr id="4" name="ZoneTexte 3">
            <a:extLst>
              <a:ext uri="{FF2B5EF4-FFF2-40B4-BE49-F238E27FC236}">
                <a16:creationId xmlns:a16="http://schemas.microsoft.com/office/drawing/2014/main" id="{F1FE1F2E-8357-A4F1-2252-7688B4CFFCD7}"/>
              </a:ext>
            </a:extLst>
          </p:cNvPr>
          <p:cNvSpPr txBox="1"/>
          <p:nvPr/>
        </p:nvSpPr>
        <p:spPr>
          <a:xfrm>
            <a:off x="5650089" y="1174044"/>
            <a:ext cx="2545645" cy="523220"/>
          </a:xfrm>
          <a:prstGeom prst="rect">
            <a:avLst/>
          </a:prstGeom>
          <a:noFill/>
        </p:spPr>
        <p:txBody>
          <a:bodyPr wrap="square" rtlCol="0">
            <a:spAutoFit/>
          </a:bodyPr>
          <a:lstStyle/>
          <a:p>
            <a:r>
              <a:rPr lang="fr-FR" sz="2800" b="1" dirty="0">
                <a:solidFill>
                  <a:srgbClr val="FF0000"/>
                </a:solidFill>
              </a:rPr>
              <a:t>V constante</a:t>
            </a:r>
          </a:p>
        </p:txBody>
      </p:sp>
      <p:sp>
        <p:nvSpPr>
          <p:cNvPr id="2" name="ZoneTexte 1">
            <a:extLst>
              <a:ext uri="{FF2B5EF4-FFF2-40B4-BE49-F238E27FC236}">
                <a16:creationId xmlns:a16="http://schemas.microsoft.com/office/drawing/2014/main" id="{7573E244-9F18-A04A-86D5-26E2767AB41C}"/>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17518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2A197F-75A1-1B3A-662D-C60F24504DC0}"/>
              </a:ext>
            </a:extLst>
          </p:cNvPr>
          <p:cNvSpPr txBox="1"/>
          <p:nvPr/>
        </p:nvSpPr>
        <p:spPr>
          <a:xfrm>
            <a:off x="163689" y="97220"/>
            <a:ext cx="11706578" cy="6827831"/>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6. Courbe de saturation</a:t>
            </a:r>
          </a:p>
          <a:p>
            <a:pPr algn="just">
              <a:lnSpc>
                <a:spcPct val="150000"/>
              </a:lnSpc>
            </a:pPr>
            <a:r>
              <a:rPr lang="fr-FR" sz="2400" dirty="0">
                <a:solidFill>
                  <a:srgbClr val="404155"/>
                </a:solidFill>
                <a:latin typeface="Times New Roman" panose="02020603050405020304" pitchFamily="18" charset="0"/>
                <a:cs typeface="Times New Roman" panose="02020603050405020304" pitchFamily="18" charset="0"/>
              </a:rPr>
              <a:t>Lorsque la concentration de substrat augmente, la vitesse de réaction augmente également, mais seulement jusqu'à un certain point. Voici les étapes de cette relation :</a:t>
            </a:r>
          </a:p>
          <a:p>
            <a:pPr algn="just">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Phase initiale : </a:t>
            </a:r>
            <a:r>
              <a:rPr lang="fr-FR" sz="2400" dirty="0">
                <a:solidFill>
                  <a:srgbClr val="404155"/>
                </a:solidFill>
                <a:latin typeface="Times New Roman" panose="02020603050405020304" pitchFamily="18" charset="0"/>
                <a:cs typeface="Times New Roman" panose="02020603050405020304" pitchFamily="18" charset="0"/>
              </a:rPr>
              <a:t>À faible concentration de substrat, la vitesse de réaction augmente rapidement, car il y a de nombreuses enzymes disponibles pour se lier au substrat </a:t>
            </a:r>
            <a:r>
              <a:rPr lang="fr-FR" sz="2000" dirty="0">
                <a:solidFill>
                  <a:srgbClr val="404155"/>
                </a:solidFill>
                <a:latin typeface="Times New Roman" panose="02020603050405020304" pitchFamily="18" charset="0"/>
                <a:cs typeface="Times New Roman" panose="02020603050405020304" pitchFamily="18" charset="0"/>
              </a:rPr>
              <a:t>(ordre 1 à [S]) </a:t>
            </a:r>
          </a:p>
          <a:p>
            <a:pPr algn="just">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Phase intermédiaire : </a:t>
            </a:r>
            <a:r>
              <a:rPr lang="fr-FR" sz="2400" dirty="0">
                <a:solidFill>
                  <a:srgbClr val="404155"/>
                </a:solidFill>
                <a:latin typeface="Times New Roman" panose="02020603050405020304" pitchFamily="18" charset="0"/>
                <a:cs typeface="Times New Roman" panose="02020603050405020304" pitchFamily="18" charset="0"/>
              </a:rPr>
              <a:t>À mesure que la concentration de substrat continue d'augmenter, la vitesse de réaction augmente moins rapidement. Les sites actifs des enzymes commencent à se saturer ( Réaction d’ordre mixte).</a:t>
            </a:r>
          </a:p>
          <a:p>
            <a:pPr algn="just">
              <a:lnSpc>
                <a:spcPct val="150000"/>
              </a:lnSpc>
              <a:buFont typeface="Arial" panose="020B0604020202020204" pitchFamily="34" charset="0"/>
              <a:buChar char="•"/>
            </a:pPr>
            <a:r>
              <a:rPr lang="fr-FR" sz="2800" b="1" dirty="0">
                <a:solidFill>
                  <a:srgbClr val="404155"/>
                </a:solidFill>
                <a:latin typeface="Times New Roman" panose="02020603050405020304" pitchFamily="18" charset="0"/>
                <a:cs typeface="Times New Roman" panose="02020603050405020304" pitchFamily="18" charset="0"/>
              </a:rPr>
              <a:t>Phase de saturation : </a:t>
            </a:r>
            <a:r>
              <a:rPr lang="fr-FR" sz="2400" dirty="0">
                <a:solidFill>
                  <a:srgbClr val="404155"/>
                </a:solidFill>
                <a:latin typeface="Times New Roman" panose="02020603050405020304" pitchFamily="18" charset="0"/>
                <a:cs typeface="Times New Roman" panose="02020603050405020304" pitchFamily="18" charset="0"/>
              </a:rPr>
              <a:t>À une concentration élevée de substrat, presque toutes les enzymes sont liées au substrat. À ce stade, la vitesse de réaction atteint un maximum (Vmax) et reste constante, peu importe l'augmentation supplémentaire de la concentration de substrat </a:t>
            </a:r>
          </a:p>
          <a:p>
            <a:pPr algn="just">
              <a:lnSpc>
                <a:spcPct val="150000"/>
              </a:lnSpc>
            </a:pPr>
            <a:r>
              <a:rPr lang="fr-FR" sz="2400" dirty="0">
                <a:solidFill>
                  <a:srgbClr val="404155"/>
                </a:solidFill>
                <a:latin typeface="Times New Roman" panose="02020603050405020304" pitchFamily="18" charset="0"/>
                <a:cs typeface="Times New Roman" panose="02020603050405020304" pitchFamily="18" charset="0"/>
              </a:rPr>
              <a:t>( Réaction d’ordre 0).</a:t>
            </a:r>
          </a:p>
        </p:txBody>
      </p:sp>
      <p:sp>
        <p:nvSpPr>
          <p:cNvPr id="2" name="ZoneTexte 1">
            <a:extLst>
              <a:ext uri="{FF2B5EF4-FFF2-40B4-BE49-F238E27FC236}">
                <a16:creationId xmlns:a16="http://schemas.microsoft.com/office/drawing/2014/main" id="{50B54838-0062-27FB-E3D4-638125979AF0}"/>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97328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C56EA23-0B52-6279-EDA2-3D53E53E1EBF}"/>
              </a:ext>
            </a:extLst>
          </p:cNvPr>
          <p:cNvSpPr txBox="1"/>
          <p:nvPr/>
        </p:nvSpPr>
        <p:spPr>
          <a:xfrm>
            <a:off x="0" y="0"/>
            <a:ext cx="12088233" cy="2549737"/>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7. Paramètres cinétiques: Vitesse maximale et constante de </a:t>
            </a:r>
          </a:p>
          <a:p>
            <a:r>
              <a:rPr lang="fr-FR" sz="2800" b="1" dirty="0">
                <a:solidFill>
                  <a:srgbClr val="0070C0"/>
                </a:solidFill>
                <a:latin typeface="Corben" pitchFamily="34" charset="0"/>
                <a:ea typeface="Corben" pitchFamily="34" charset="-122"/>
              </a:rPr>
              <a:t>7.1. Vitesse maximale</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Vmax est la vitesse maximale que peut atteindre la réaction lorsque l'enzyme est </a:t>
            </a:r>
            <a:r>
              <a:rPr lang="fr-FR" sz="2400" b="1" u="sng" dirty="0">
                <a:solidFill>
                  <a:srgbClr val="00B050"/>
                </a:solidFill>
                <a:latin typeface="Times New Roman" panose="02020603050405020304" pitchFamily="18" charset="0"/>
                <a:cs typeface="Times New Roman" panose="02020603050405020304" pitchFamily="18" charset="0"/>
              </a:rPr>
              <a:t>saturée</a:t>
            </a:r>
            <a:r>
              <a:rPr lang="fr-FR" sz="2400" dirty="0">
                <a:solidFill>
                  <a:srgbClr val="404155"/>
                </a:solidFill>
                <a:latin typeface="Times New Roman" panose="02020603050405020304" pitchFamily="18" charset="0"/>
                <a:cs typeface="Times New Roman" panose="02020603050405020304" pitchFamily="18" charset="0"/>
              </a:rPr>
              <a:t> de substrat (</a:t>
            </a:r>
            <a:r>
              <a:rPr lang="fr-FR" sz="2400" u="sng" dirty="0">
                <a:solidFill>
                  <a:srgbClr val="00B050"/>
                </a:solidFill>
                <a:latin typeface="Times New Roman" panose="02020603050405020304" pitchFamily="18" charset="0"/>
                <a:cs typeface="Times New Roman" panose="02020603050405020304" pitchFamily="18" charset="0"/>
              </a:rPr>
              <a:t>où toutes les molécules d’enzymes sont liées à des molécules de substrat</a:t>
            </a:r>
            <a:r>
              <a:rPr lang="fr-FR" sz="2400" dirty="0">
                <a:solidFill>
                  <a:srgbClr val="404155"/>
                </a:solidFill>
                <a:latin typeface="Times New Roman" panose="02020603050405020304" pitchFamily="18" charset="0"/>
                <a:cs typeface="Times New Roman" panose="02020603050405020304" pitchFamily="18" charset="0"/>
              </a:rPr>
              <a:t>).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 </a:t>
            </a:r>
          </a:p>
        </p:txBody>
      </p:sp>
      <p:sp>
        <p:nvSpPr>
          <p:cNvPr id="12" name="ZoneTexte 11">
            <a:extLst>
              <a:ext uri="{FF2B5EF4-FFF2-40B4-BE49-F238E27FC236}">
                <a16:creationId xmlns:a16="http://schemas.microsoft.com/office/drawing/2014/main" id="{4AEFB40B-F773-708A-200A-802DA261BA97}"/>
              </a:ext>
            </a:extLst>
          </p:cNvPr>
          <p:cNvSpPr txBox="1"/>
          <p:nvPr/>
        </p:nvSpPr>
        <p:spPr>
          <a:xfrm>
            <a:off x="6279352" y="3173429"/>
            <a:ext cx="598309" cy="722489"/>
          </a:xfrm>
          <a:prstGeom prst="rect">
            <a:avLst/>
          </a:prstGeom>
          <a:solidFill>
            <a:schemeClr val="bg1"/>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52E6FF14-288B-E1EE-0575-CDB77E1D9E13}"/>
              </a:ext>
            </a:extLst>
          </p:cNvPr>
          <p:cNvSpPr txBox="1"/>
          <p:nvPr/>
        </p:nvSpPr>
        <p:spPr>
          <a:xfrm>
            <a:off x="0" y="2042858"/>
            <a:ext cx="12192000" cy="4457952"/>
          </a:xfrm>
          <a:prstGeom prst="rect">
            <a:avLst/>
          </a:prstGeom>
          <a:noFill/>
        </p:spPr>
        <p:txBody>
          <a:bodyPr wrap="square">
            <a:spAutoFit/>
          </a:bodyPr>
          <a:lstStyle/>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Il s’agit de la vitesse </a:t>
            </a:r>
            <a:r>
              <a:rPr lang="fr-FR" sz="2400" b="1" dirty="0">
                <a:solidFill>
                  <a:srgbClr val="00B050"/>
                </a:solidFill>
                <a:latin typeface="Times New Roman" panose="02020603050405020304" pitchFamily="18" charset="0"/>
                <a:cs typeface="Times New Roman" panose="02020603050405020304" pitchFamily="18" charset="0"/>
              </a:rPr>
              <a:t>initiale théorique</a:t>
            </a:r>
            <a:r>
              <a:rPr lang="fr-FR" sz="2400" dirty="0">
                <a:solidFill>
                  <a:srgbClr val="404155"/>
                </a:solidFill>
                <a:latin typeface="Times New Roman" panose="02020603050405020304" pitchFamily="18" charset="0"/>
                <a:cs typeface="Times New Roman" panose="02020603050405020304" pitchFamily="18" charset="0"/>
              </a:rPr>
              <a:t> d’une réaction enzymatique pour une concentration infinie du substrat. La vitesse maximum est donc une vitesse initiale mais qui ne peut pas être réellement observée puisqu’il est impossible de réaliser dans le milieu une concentration infinie de substrat.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Si on considère le point de la courbe pour lequel l’ordonnée est égale à la moitié de celle de l’asymptote, son abscisse est une concentration de substrat pour laquelle la vitesse initiale est égale à la moitié de la vitesse maximum. Cette concentration est appelée constante de Michaelis, notée KM.</a:t>
            </a:r>
          </a:p>
        </p:txBody>
      </p:sp>
      <p:sp>
        <p:nvSpPr>
          <p:cNvPr id="6" name="ZoneTexte 5">
            <a:extLst>
              <a:ext uri="{FF2B5EF4-FFF2-40B4-BE49-F238E27FC236}">
                <a16:creationId xmlns:a16="http://schemas.microsoft.com/office/drawing/2014/main" id="{620638A8-DE1D-ED22-6540-9FD42E2A77BC}"/>
              </a:ext>
            </a:extLst>
          </p:cNvPr>
          <p:cNvSpPr txBox="1"/>
          <p:nvPr/>
        </p:nvSpPr>
        <p:spPr>
          <a:xfrm>
            <a:off x="8929512" y="0"/>
            <a:ext cx="1964267"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Michaelis</a:t>
            </a:r>
          </a:p>
        </p:txBody>
      </p:sp>
    </p:spTree>
    <p:extLst>
      <p:ext uri="{BB962C8B-B14F-4D97-AF65-F5344CB8AC3E}">
        <p14:creationId xmlns:p14="http://schemas.microsoft.com/office/powerpoint/2010/main" val="141570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C56EA23-0B52-6279-EDA2-3D53E53E1EBF}"/>
              </a:ext>
            </a:extLst>
          </p:cNvPr>
          <p:cNvSpPr txBox="1"/>
          <p:nvPr/>
        </p:nvSpPr>
        <p:spPr>
          <a:xfrm>
            <a:off x="0" y="0"/>
            <a:ext cx="12088233" cy="1441741"/>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7. Paramètres cinétiques: Vitesse maximale et constante de </a:t>
            </a:r>
          </a:p>
          <a:p>
            <a:r>
              <a:rPr lang="fr-FR" sz="2800" b="1" dirty="0">
                <a:solidFill>
                  <a:srgbClr val="0070C0"/>
                </a:solidFill>
                <a:latin typeface="Corben" pitchFamily="34" charset="0"/>
                <a:ea typeface="Corben" pitchFamily="34" charset="-122"/>
              </a:rPr>
              <a:t>7.1. Vitesse maximale</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Exemples de vitesses maximales de quelques enzymes </a:t>
            </a:r>
          </a:p>
        </p:txBody>
      </p:sp>
      <p:sp>
        <p:nvSpPr>
          <p:cNvPr id="12" name="ZoneTexte 11">
            <a:extLst>
              <a:ext uri="{FF2B5EF4-FFF2-40B4-BE49-F238E27FC236}">
                <a16:creationId xmlns:a16="http://schemas.microsoft.com/office/drawing/2014/main" id="{4AEFB40B-F773-708A-200A-802DA261BA97}"/>
              </a:ext>
            </a:extLst>
          </p:cNvPr>
          <p:cNvSpPr txBox="1"/>
          <p:nvPr/>
        </p:nvSpPr>
        <p:spPr>
          <a:xfrm>
            <a:off x="6279352" y="3173429"/>
            <a:ext cx="598309" cy="722489"/>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620638A8-DE1D-ED22-6540-9FD42E2A77BC}"/>
              </a:ext>
            </a:extLst>
          </p:cNvPr>
          <p:cNvSpPr txBox="1"/>
          <p:nvPr/>
        </p:nvSpPr>
        <p:spPr>
          <a:xfrm>
            <a:off x="8929512" y="0"/>
            <a:ext cx="1964267"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Michaelis</a:t>
            </a:r>
          </a:p>
        </p:txBody>
      </p:sp>
    </p:spTree>
    <p:extLst>
      <p:ext uri="{BB962C8B-B14F-4D97-AF65-F5344CB8AC3E}">
        <p14:creationId xmlns:p14="http://schemas.microsoft.com/office/powerpoint/2010/main" val="159616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pic>
        <p:nvPicPr>
          <p:cNvPr id="3" name="Image 1" descr="preencoded.png"/>
          <p:cNvPicPr>
            <a:picLocks noChangeAspect="1"/>
          </p:cNvPicPr>
          <p:nvPr/>
        </p:nvPicPr>
        <p:blipFill>
          <a:blip r:embed="rId4"/>
          <a:stretch>
            <a:fillRect/>
          </a:stretch>
        </p:blipFill>
        <p:spPr>
          <a:xfrm>
            <a:off x="236240" y="1835349"/>
            <a:ext cx="4099421" cy="3187303"/>
          </a:xfrm>
          <a:prstGeom prst="rect">
            <a:avLst/>
          </a:prstGeom>
        </p:spPr>
      </p:pic>
      <p:sp>
        <p:nvSpPr>
          <p:cNvPr id="4" name="Text 0"/>
          <p:cNvSpPr/>
          <p:nvPr/>
        </p:nvSpPr>
        <p:spPr>
          <a:xfrm>
            <a:off x="4962558" y="80047"/>
            <a:ext cx="7376197" cy="2445544"/>
          </a:xfrm>
          <a:prstGeom prst="rect">
            <a:avLst/>
          </a:prstGeom>
          <a:noFill/>
          <a:ln/>
        </p:spPr>
        <p:txBody>
          <a:bodyPr wrap="square" lIns="0" tIns="0" rIns="0" bIns="0" rtlCol="0" anchor="t"/>
          <a:lstStyle/>
          <a:p>
            <a:pPr>
              <a:lnSpc>
                <a:spcPts val="6416"/>
              </a:lnSpc>
            </a:pPr>
            <a:r>
              <a:rPr lang="en-US" sz="5125" dirty="0">
                <a:solidFill>
                  <a:srgbClr val="1B1B27"/>
                </a:solidFill>
                <a:latin typeface="Corben" pitchFamily="34" charset="0"/>
                <a:ea typeface="Corben" pitchFamily="34" charset="-122"/>
                <a:cs typeface="Corben" pitchFamily="34" charset="-120"/>
              </a:rPr>
              <a:t>Énergie d'activation et </a:t>
            </a:r>
            <a:r>
              <a:rPr lang="en-US" sz="5125" dirty="0" err="1">
                <a:solidFill>
                  <a:srgbClr val="1B1B27"/>
                </a:solidFill>
                <a:latin typeface="Corben" pitchFamily="34" charset="0"/>
                <a:ea typeface="Corben" pitchFamily="34" charset="-122"/>
                <a:cs typeface="Corben" pitchFamily="34" charset="-120"/>
              </a:rPr>
              <a:t>cinétique</a:t>
            </a:r>
            <a:r>
              <a:rPr lang="en-US" sz="5125" dirty="0">
                <a:solidFill>
                  <a:srgbClr val="1B1B27"/>
                </a:solidFill>
                <a:latin typeface="Corben" pitchFamily="34" charset="0"/>
                <a:ea typeface="Corben" pitchFamily="34" charset="-122"/>
                <a:cs typeface="Corben" pitchFamily="34" charset="-120"/>
              </a:rPr>
              <a:t> </a:t>
            </a:r>
            <a:r>
              <a:rPr lang="en-US" sz="5125" dirty="0" err="1">
                <a:solidFill>
                  <a:srgbClr val="1B1B27"/>
                </a:solidFill>
                <a:latin typeface="Corben" pitchFamily="34" charset="0"/>
                <a:ea typeface="Corben" pitchFamily="34" charset="-122"/>
                <a:cs typeface="Corben" pitchFamily="34" charset="-120"/>
              </a:rPr>
              <a:t>enzymatique</a:t>
            </a:r>
            <a:endParaRPr lang="en-US" sz="5125" dirty="0"/>
          </a:p>
        </p:txBody>
      </p:sp>
      <p:sp>
        <p:nvSpPr>
          <p:cNvPr id="5" name="Text 1"/>
          <p:cNvSpPr/>
          <p:nvPr/>
        </p:nvSpPr>
        <p:spPr>
          <a:xfrm>
            <a:off x="5075448" y="1986712"/>
            <a:ext cx="6297018" cy="2116932"/>
          </a:xfrm>
          <a:prstGeom prst="rect">
            <a:avLst/>
          </a:prstGeom>
          <a:noFill/>
          <a:ln/>
        </p:spPr>
        <p:txBody>
          <a:bodyPr wrap="square" lIns="0" tIns="0" rIns="0" bIns="0" rtlCol="0" anchor="t"/>
          <a:lstStyle/>
          <a:p>
            <a:pPr algn="just"/>
            <a:r>
              <a:rPr lang="en-US" sz="3200" dirty="0">
                <a:solidFill>
                  <a:srgbClr val="404155"/>
                </a:solidFill>
                <a:latin typeface="Times New Roman" panose="02020603050405020304" pitchFamily="18" charset="0"/>
                <a:ea typeface="Nobile" pitchFamily="34" charset="-122"/>
                <a:cs typeface="Times New Roman" panose="02020603050405020304" pitchFamily="18" charset="0"/>
              </a:rPr>
              <a:t>La compréhension de l'énergie d'activation et de la cinétique enzymatique est essentielle pour comprendre les mécanismes fondamentaux des réactions biochimiques. Ce </a:t>
            </a:r>
            <a:r>
              <a:rPr lang="en-US" sz="3200" dirty="0" err="1">
                <a:solidFill>
                  <a:srgbClr val="404155"/>
                </a:solidFill>
                <a:latin typeface="Times New Roman" panose="02020603050405020304" pitchFamily="18" charset="0"/>
                <a:ea typeface="Nobile" pitchFamily="34" charset="-122"/>
                <a:cs typeface="Times New Roman" panose="02020603050405020304" pitchFamily="18" charset="0"/>
              </a:rPr>
              <a:t>domaine</a:t>
            </a:r>
            <a:r>
              <a:rPr lang="en-US" sz="3200" dirty="0">
                <a:solidFill>
                  <a:srgbClr val="404155"/>
                </a:solidFill>
                <a:latin typeface="Times New Roman" panose="02020603050405020304" pitchFamily="18" charset="0"/>
                <a:ea typeface="Nobile" pitchFamily="34" charset="-122"/>
                <a:cs typeface="Times New Roman" panose="02020603050405020304" pitchFamily="18" charset="0"/>
              </a:rPr>
              <a:t> de la biochimie explore les facteurs qui influencent la vitesse et l'efficacité des réactions catalysées par les enzymes.</a:t>
            </a:r>
            <a:endParaRPr lang="en-US" sz="32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D4E6B806-7C3B-A503-69BA-01E351DC536D}"/>
              </a:ext>
            </a:extLst>
          </p:cNvPr>
          <p:cNvSpPr txBox="1"/>
          <p:nvPr/>
        </p:nvSpPr>
        <p:spPr>
          <a:xfrm>
            <a:off x="10668000" y="6412089"/>
            <a:ext cx="1377244" cy="365864"/>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8AA2F1BC-D066-48D2-2433-8E1BE24DD7F4}"/>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C56EA23-0B52-6279-EDA2-3D53E53E1EBF}"/>
              </a:ext>
            </a:extLst>
          </p:cNvPr>
          <p:cNvSpPr txBox="1"/>
          <p:nvPr/>
        </p:nvSpPr>
        <p:spPr>
          <a:xfrm>
            <a:off x="0" y="125696"/>
            <a:ext cx="12088233" cy="954107"/>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7. Paramètres cinétiques: Vitesse maximale et constante de </a:t>
            </a:r>
          </a:p>
          <a:p>
            <a:r>
              <a:rPr lang="fr-FR" sz="2800" b="1" dirty="0">
                <a:solidFill>
                  <a:srgbClr val="0070C0"/>
                </a:solidFill>
                <a:latin typeface="Corben" pitchFamily="34" charset="0"/>
                <a:ea typeface="Corben" pitchFamily="34" charset="-122"/>
              </a:rPr>
              <a:t>7.2. Constante de Michaelis</a:t>
            </a:r>
            <a:endParaRPr lang="fr-FR" sz="2400" dirty="0">
              <a:solidFill>
                <a:srgbClr val="404155"/>
              </a:solidFill>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4AEFB40B-F773-708A-200A-802DA261BA97}"/>
              </a:ext>
            </a:extLst>
          </p:cNvPr>
          <p:cNvSpPr txBox="1"/>
          <p:nvPr/>
        </p:nvSpPr>
        <p:spPr>
          <a:xfrm>
            <a:off x="6279352" y="3173429"/>
            <a:ext cx="598309" cy="722489"/>
          </a:xfrm>
          <a:prstGeom prst="rect">
            <a:avLst/>
          </a:prstGeom>
          <a:solidFill>
            <a:schemeClr val="bg1"/>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AE40A56F-B23E-4AE6-267A-B5EF13BE6028}"/>
              </a:ext>
            </a:extLst>
          </p:cNvPr>
          <p:cNvSpPr txBox="1"/>
          <p:nvPr/>
        </p:nvSpPr>
        <p:spPr>
          <a:xfrm>
            <a:off x="0" y="969023"/>
            <a:ext cx="11858976" cy="3911135"/>
          </a:xfrm>
          <a:prstGeom prst="rect">
            <a:avLst/>
          </a:prstGeom>
          <a:noFill/>
        </p:spPr>
        <p:txBody>
          <a:bodyPr wrap="square">
            <a:spAutoFit/>
          </a:bodyPr>
          <a:lstStyle/>
          <a:p>
            <a:pPr>
              <a:lnSpc>
                <a:spcPct val="150000"/>
              </a:lnSpc>
            </a:pPr>
            <a:r>
              <a:rPr lang="fr-FR" sz="2400" b="1" dirty="0">
                <a:solidFill>
                  <a:srgbClr val="404155"/>
                </a:solidFill>
                <a:latin typeface="Times New Roman" panose="02020603050405020304" pitchFamily="18" charset="0"/>
                <a:cs typeface="Times New Roman" panose="02020603050405020304" pitchFamily="18" charset="0"/>
              </a:rPr>
              <a:t>KM</a:t>
            </a:r>
            <a:r>
              <a:rPr lang="fr-FR" sz="2400" dirty="0">
                <a:solidFill>
                  <a:srgbClr val="404155"/>
                </a:solidFill>
                <a:latin typeface="Times New Roman" panose="02020603050405020304" pitchFamily="18" charset="0"/>
                <a:cs typeface="Times New Roman" panose="02020603050405020304" pitchFamily="18" charset="0"/>
              </a:rPr>
              <a:t> (exprimée en mole/litre), correspond à la concentration du substrat pour laquelle la vitesse initiale d’une réaction enzymatique atteint </a:t>
            </a:r>
            <a:r>
              <a:rPr lang="fr-FR" sz="2400" b="1" dirty="0">
                <a:solidFill>
                  <a:srgbClr val="00B050"/>
                </a:solidFill>
                <a:latin typeface="Times New Roman" panose="02020603050405020304" pitchFamily="18" charset="0"/>
                <a:cs typeface="Times New Roman" panose="02020603050405020304" pitchFamily="18" charset="0"/>
              </a:rPr>
              <a:t>la moitié </a:t>
            </a:r>
            <a:r>
              <a:rPr lang="fr-FR" sz="2400" dirty="0">
                <a:solidFill>
                  <a:srgbClr val="404155"/>
                </a:solidFill>
                <a:latin typeface="Times New Roman" panose="02020603050405020304" pitchFamily="18" charset="0"/>
                <a:cs typeface="Times New Roman" panose="02020603050405020304" pitchFamily="18" charset="0"/>
              </a:rPr>
              <a:t>de la vitesse maximum (la concentration de substrat qui sature l'enzyme </a:t>
            </a:r>
            <a:r>
              <a:rPr lang="fr-FR" sz="2400" b="1" dirty="0">
                <a:solidFill>
                  <a:srgbClr val="00B050"/>
                </a:solidFill>
                <a:latin typeface="Times New Roman" panose="02020603050405020304" pitchFamily="18" charset="0"/>
                <a:cs typeface="Times New Roman" panose="02020603050405020304" pitchFamily="18" charset="0"/>
              </a:rPr>
              <a:t>à moitié</a:t>
            </a:r>
            <a:r>
              <a:rPr lang="fr-FR" sz="2400" dirty="0">
                <a:solidFill>
                  <a:srgbClr val="404155"/>
                </a:solidFill>
                <a:latin typeface="Times New Roman" panose="02020603050405020304" pitchFamily="18" charset="0"/>
                <a:cs typeface="Times New Roman" panose="02020603050405020304" pitchFamily="18" charset="0"/>
              </a:rPr>
              <a:t>). Chaque enzyme a un KM caractéristique pour un substrat. Cette constante indique également </a:t>
            </a:r>
            <a:r>
              <a:rPr lang="fr-FR" sz="2400" b="1" dirty="0">
                <a:solidFill>
                  <a:srgbClr val="00B050"/>
                </a:solidFill>
                <a:latin typeface="Times New Roman" panose="02020603050405020304" pitchFamily="18" charset="0"/>
                <a:cs typeface="Times New Roman" panose="02020603050405020304" pitchFamily="18" charset="0"/>
              </a:rPr>
              <a:t>l’affinité</a:t>
            </a:r>
            <a:r>
              <a:rPr lang="fr-FR" sz="2400" dirty="0">
                <a:solidFill>
                  <a:srgbClr val="404155"/>
                </a:solidFill>
                <a:latin typeface="Times New Roman" panose="02020603050405020304" pitchFamily="18" charset="0"/>
                <a:cs typeface="Times New Roman" panose="02020603050405020304" pitchFamily="18" charset="0"/>
              </a:rPr>
              <a:t> de l’enzyme pour le substrat.</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 Si KM est faible, cela signifie que l'enzyme est étroitement associée au S</a:t>
            </a:r>
            <a:r>
              <a:rPr lang="fr-FR" sz="2400" b="0" i="0" u="none" strike="noStrike" baseline="0" dirty="0">
                <a:solidFill>
                  <a:srgbClr val="FF9900"/>
                </a:solidFill>
                <a:latin typeface="Times New Roman" panose="02020603050405020304" pitchFamily="18" charset="0"/>
              </a:rPr>
              <a:t> </a:t>
            </a:r>
            <a:r>
              <a:rPr lang="fr-FR" sz="2400" dirty="0">
                <a:solidFill>
                  <a:srgbClr val="404155"/>
                </a:solidFill>
                <a:latin typeface="Times New Roman" panose="02020603050405020304" pitchFamily="18" charset="0"/>
                <a:cs typeface="Times New Roman" panose="02020603050405020304" pitchFamily="18" charset="0"/>
              </a:rPr>
              <a:t>donc l’affinité de l’enzyme pour le substrat est grande et réciproquement. Autrement dit, le KM représente </a:t>
            </a:r>
            <a:r>
              <a:rPr lang="fr-FR" sz="2400" b="1" dirty="0">
                <a:solidFill>
                  <a:srgbClr val="00B050"/>
                </a:solidFill>
                <a:latin typeface="Times New Roman" panose="02020603050405020304" pitchFamily="18" charset="0"/>
                <a:cs typeface="Times New Roman" panose="02020603050405020304" pitchFamily="18" charset="0"/>
              </a:rPr>
              <a:t>l’inverse de l’affinité </a:t>
            </a:r>
            <a:r>
              <a:rPr lang="fr-FR" sz="2400" dirty="0">
                <a:solidFill>
                  <a:srgbClr val="404155"/>
                </a:solidFill>
                <a:latin typeface="Times New Roman" panose="02020603050405020304" pitchFamily="18" charset="0"/>
                <a:cs typeface="Times New Roman" panose="02020603050405020304" pitchFamily="18" charset="0"/>
              </a:rPr>
              <a:t>de l’enzyme pour le substrat.</a:t>
            </a:r>
            <a:r>
              <a:rPr lang="fr-FR" sz="2400" dirty="0"/>
              <a:t> </a:t>
            </a:r>
            <a:r>
              <a:rPr lang="fr-FR" sz="2400" dirty="0">
                <a:solidFill>
                  <a:srgbClr val="404155"/>
                </a:solidFill>
                <a:latin typeface="Times New Roman" panose="02020603050405020304" pitchFamily="18" charset="0"/>
                <a:cs typeface="Times New Roman" panose="02020603050405020304" pitchFamily="18" charset="0"/>
              </a:rPr>
              <a:t>Elle est donnée par l'équation suivante :</a:t>
            </a:r>
          </a:p>
        </p:txBody>
      </p:sp>
      <p:cxnSp>
        <p:nvCxnSpPr>
          <p:cNvPr id="6" name="Connecteur droit 5">
            <a:extLst>
              <a:ext uri="{FF2B5EF4-FFF2-40B4-BE49-F238E27FC236}">
                <a16:creationId xmlns:a16="http://schemas.microsoft.com/office/drawing/2014/main" id="{A961069C-3B8C-8161-E29B-7D18434740B5}"/>
              </a:ext>
            </a:extLst>
          </p:cNvPr>
          <p:cNvCxnSpPr>
            <a:cxnSpLocks/>
          </p:cNvCxnSpPr>
          <p:nvPr/>
        </p:nvCxnSpPr>
        <p:spPr>
          <a:xfrm>
            <a:off x="5443972" y="5793431"/>
            <a:ext cx="19500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BA7CCD4-0B27-4651-852A-9297DBA4C67F}"/>
              </a:ext>
            </a:extLst>
          </p:cNvPr>
          <p:cNvSpPr txBox="1"/>
          <p:nvPr/>
        </p:nvSpPr>
        <p:spPr>
          <a:xfrm>
            <a:off x="4501396" y="5454031"/>
            <a:ext cx="1185334" cy="584775"/>
          </a:xfrm>
          <a:prstGeom prst="rect">
            <a:avLst/>
          </a:prstGeom>
          <a:noFill/>
        </p:spPr>
        <p:txBody>
          <a:bodyPr wrap="square" rtlCol="0">
            <a:spAutoFit/>
          </a:bodyPr>
          <a:lstStyle/>
          <a:p>
            <a:r>
              <a:rPr lang="fr-FR" sz="3200" b="1" dirty="0"/>
              <a:t>Km =</a:t>
            </a:r>
          </a:p>
        </p:txBody>
      </p:sp>
      <p:sp>
        <p:nvSpPr>
          <p:cNvPr id="10" name="ZoneTexte 9">
            <a:extLst>
              <a:ext uri="{FF2B5EF4-FFF2-40B4-BE49-F238E27FC236}">
                <a16:creationId xmlns:a16="http://schemas.microsoft.com/office/drawing/2014/main" id="{4FC1B35E-02B5-F7C0-8F59-5D2BC4D0D2D5}"/>
              </a:ext>
            </a:extLst>
          </p:cNvPr>
          <p:cNvSpPr txBox="1"/>
          <p:nvPr/>
        </p:nvSpPr>
        <p:spPr>
          <a:xfrm>
            <a:off x="5443972" y="5208656"/>
            <a:ext cx="6316132" cy="584775"/>
          </a:xfrm>
          <a:prstGeom prst="rect">
            <a:avLst/>
          </a:prstGeom>
          <a:noFill/>
        </p:spPr>
        <p:txBody>
          <a:bodyPr wrap="square">
            <a:spAutoFit/>
          </a:bodyPr>
          <a:lstStyle/>
          <a:p>
            <a:r>
              <a:rPr lang="pt-BR" sz="3200" b="1" dirty="0"/>
              <a:t> k</a:t>
            </a:r>
            <a:r>
              <a:rPr lang="pt-BR" sz="3200" b="1" dirty="0">
                <a:solidFill>
                  <a:schemeClr val="bg1"/>
                </a:solidFill>
              </a:rPr>
              <a:t>-1</a:t>
            </a:r>
            <a:r>
              <a:rPr lang="pt-BR" sz="3200" b="1" dirty="0"/>
              <a:t> ​+ k</a:t>
            </a:r>
            <a:r>
              <a:rPr lang="pt-BR" sz="3200" b="1" dirty="0">
                <a:solidFill>
                  <a:schemeClr val="bg1"/>
                </a:solidFill>
              </a:rPr>
              <a:t>+2</a:t>
            </a:r>
            <a:endParaRPr lang="fr-FR" sz="3200" b="1" dirty="0">
              <a:solidFill>
                <a:schemeClr val="bg1"/>
              </a:solidFill>
            </a:endParaRPr>
          </a:p>
        </p:txBody>
      </p:sp>
      <p:sp>
        <p:nvSpPr>
          <p:cNvPr id="13" name="ZoneTexte 12">
            <a:extLst>
              <a:ext uri="{FF2B5EF4-FFF2-40B4-BE49-F238E27FC236}">
                <a16:creationId xmlns:a16="http://schemas.microsoft.com/office/drawing/2014/main" id="{61899DC5-CB70-C2EB-C8B6-33F6C65A3576}"/>
              </a:ext>
            </a:extLst>
          </p:cNvPr>
          <p:cNvSpPr txBox="1"/>
          <p:nvPr/>
        </p:nvSpPr>
        <p:spPr>
          <a:xfrm>
            <a:off x="5929488" y="5798117"/>
            <a:ext cx="6316132" cy="584775"/>
          </a:xfrm>
          <a:prstGeom prst="rect">
            <a:avLst/>
          </a:prstGeom>
          <a:noFill/>
        </p:spPr>
        <p:txBody>
          <a:bodyPr wrap="square">
            <a:spAutoFit/>
          </a:bodyPr>
          <a:lstStyle/>
          <a:p>
            <a:r>
              <a:rPr lang="pt-BR" sz="3200" b="1" dirty="0"/>
              <a:t>K</a:t>
            </a:r>
            <a:r>
              <a:rPr lang="pt-BR" sz="3200" b="1" dirty="0">
                <a:solidFill>
                  <a:schemeClr val="bg1"/>
                </a:solidFill>
              </a:rPr>
              <a:t>+1</a:t>
            </a:r>
            <a:endParaRPr lang="fr-FR" sz="3200" b="1" dirty="0">
              <a:solidFill>
                <a:schemeClr val="bg1"/>
              </a:solidFill>
            </a:endParaRPr>
          </a:p>
        </p:txBody>
      </p:sp>
      <p:sp>
        <p:nvSpPr>
          <p:cNvPr id="14" name="ZoneTexte 13">
            <a:extLst>
              <a:ext uri="{FF2B5EF4-FFF2-40B4-BE49-F238E27FC236}">
                <a16:creationId xmlns:a16="http://schemas.microsoft.com/office/drawing/2014/main" id="{75C8B350-8D02-05DC-E625-1CA8647501DA}"/>
              </a:ext>
            </a:extLst>
          </p:cNvPr>
          <p:cNvSpPr txBox="1"/>
          <p:nvPr/>
        </p:nvSpPr>
        <p:spPr>
          <a:xfrm>
            <a:off x="4162127" y="5199209"/>
            <a:ext cx="3713079" cy="1148562"/>
          </a:xfrm>
          <a:prstGeom prst="rect">
            <a:avLst/>
          </a:prstGeom>
          <a:noFill/>
          <a:ln w="38100">
            <a:solidFill>
              <a:srgbClr val="FFC000"/>
            </a:solidFill>
          </a:ln>
        </p:spPr>
        <p:txBody>
          <a:bodyPr wrap="square" rtlCol="0">
            <a:spAutoFit/>
          </a:bodyPr>
          <a:lstStyle/>
          <a:p>
            <a:endParaRPr lang="fr-FR" dirty="0"/>
          </a:p>
        </p:txBody>
      </p:sp>
      <p:sp>
        <p:nvSpPr>
          <p:cNvPr id="15" name="ZoneTexte 14">
            <a:extLst>
              <a:ext uri="{FF2B5EF4-FFF2-40B4-BE49-F238E27FC236}">
                <a16:creationId xmlns:a16="http://schemas.microsoft.com/office/drawing/2014/main" id="{136531DC-C9C8-67CB-0D8D-261D6232143E}"/>
              </a:ext>
            </a:extLst>
          </p:cNvPr>
          <p:cNvSpPr txBox="1"/>
          <p:nvPr/>
        </p:nvSpPr>
        <p:spPr>
          <a:xfrm>
            <a:off x="8895643" y="126752"/>
            <a:ext cx="1873956"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Michaelis</a:t>
            </a:r>
          </a:p>
        </p:txBody>
      </p:sp>
      <p:sp>
        <p:nvSpPr>
          <p:cNvPr id="7" name="ZoneTexte 6">
            <a:extLst>
              <a:ext uri="{FF2B5EF4-FFF2-40B4-BE49-F238E27FC236}">
                <a16:creationId xmlns:a16="http://schemas.microsoft.com/office/drawing/2014/main" id="{1C9BF189-3C76-9FF9-0984-5CA2834F10D0}"/>
              </a:ext>
            </a:extLst>
          </p:cNvPr>
          <p:cNvSpPr txBox="1"/>
          <p:nvPr/>
        </p:nvSpPr>
        <p:spPr>
          <a:xfrm>
            <a:off x="5734935" y="5454031"/>
            <a:ext cx="6353298" cy="369332"/>
          </a:xfrm>
          <a:prstGeom prst="rect">
            <a:avLst/>
          </a:prstGeom>
          <a:noFill/>
        </p:spPr>
        <p:txBody>
          <a:bodyPr wrap="square">
            <a:spAutoFit/>
          </a:bodyPr>
          <a:lstStyle/>
          <a:p>
            <a:r>
              <a:rPr lang="pt-BR" sz="1800" b="1" dirty="0"/>
              <a:t>-1</a:t>
            </a:r>
            <a:endParaRPr lang="fr-FR" dirty="0"/>
          </a:p>
        </p:txBody>
      </p:sp>
      <p:sp>
        <p:nvSpPr>
          <p:cNvPr id="11" name="ZoneTexte 10">
            <a:extLst>
              <a:ext uri="{FF2B5EF4-FFF2-40B4-BE49-F238E27FC236}">
                <a16:creationId xmlns:a16="http://schemas.microsoft.com/office/drawing/2014/main" id="{D064B513-0410-21AC-7413-4DA5427FD874}"/>
              </a:ext>
            </a:extLst>
          </p:cNvPr>
          <p:cNvSpPr txBox="1"/>
          <p:nvPr/>
        </p:nvSpPr>
        <p:spPr>
          <a:xfrm>
            <a:off x="6688651" y="5456756"/>
            <a:ext cx="6353298" cy="369332"/>
          </a:xfrm>
          <a:prstGeom prst="rect">
            <a:avLst/>
          </a:prstGeom>
          <a:noFill/>
        </p:spPr>
        <p:txBody>
          <a:bodyPr wrap="square">
            <a:spAutoFit/>
          </a:bodyPr>
          <a:lstStyle/>
          <a:p>
            <a:r>
              <a:rPr lang="pt-BR" sz="1800" b="1" dirty="0"/>
              <a:t>+2</a:t>
            </a:r>
            <a:endParaRPr lang="fr-FR" dirty="0"/>
          </a:p>
        </p:txBody>
      </p:sp>
      <p:sp>
        <p:nvSpPr>
          <p:cNvPr id="17" name="ZoneTexte 16">
            <a:extLst>
              <a:ext uri="{FF2B5EF4-FFF2-40B4-BE49-F238E27FC236}">
                <a16:creationId xmlns:a16="http://schemas.microsoft.com/office/drawing/2014/main" id="{3D2B67EB-4143-803D-B6D1-8DC170EB7BE2}"/>
              </a:ext>
            </a:extLst>
          </p:cNvPr>
          <p:cNvSpPr txBox="1"/>
          <p:nvPr/>
        </p:nvSpPr>
        <p:spPr>
          <a:xfrm>
            <a:off x="6190012" y="6017780"/>
            <a:ext cx="6584866" cy="369332"/>
          </a:xfrm>
          <a:prstGeom prst="rect">
            <a:avLst/>
          </a:prstGeom>
          <a:noFill/>
        </p:spPr>
        <p:txBody>
          <a:bodyPr wrap="square">
            <a:spAutoFit/>
          </a:bodyPr>
          <a:lstStyle/>
          <a:p>
            <a:r>
              <a:rPr lang="pt-BR" sz="1800" b="1" dirty="0"/>
              <a:t>+1</a:t>
            </a:r>
            <a:endParaRPr lang="fr-FR" dirty="0"/>
          </a:p>
        </p:txBody>
      </p:sp>
    </p:spTree>
    <p:extLst>
      <p:ext uri="{BB962C8B-B14F-4D97-AF65-F5344CB8AC3E}">
        <p14:creationId xmlns:p14="http://schemas.microsoft.com/office/powerpoint/2010/main" val="17277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C56EA23-0B52-6279-EDA2-3D53E53E1EBF}"/>
              </a:ext>
            </a:extLst>
          </p:cNvPr>
          <p:cNvSpPr txBox="1"/>
          <p:nvPr/>
        </p:nvSpPr>
        <p:spPr>
          <a:xfrm>
            <a:off x="0" y="125696"/>
            <a:ext cx="12088233" cy="954107"/>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7. Paramètres cinétiques: Vitesse maximale et constante de </a:t>
            </a:r>
          </a:p>
          <a:p>
            <a:r>
              <a:rPr lang="fr-FR" sz="2800" b="1" dirty="0">
                <a:solidFill>
                  <a:srgbClr val="0070C0"/>
                </a:solidFill>
                <a:latin typeface="Corben" pitchFamily="34" charset="0"/>
                <a:ea typeface="Corben" pitchFamily="34" charset="-122"/>
              </a:rPr>
              <a:t>7.2. Constante de Michaelis</a:t>
            </a:r>
            <a:endParaRPr lang="fr-FR" sz="2400" dirty="0">
              <a:solidFill>
                <a:srgbClr val="404155"/>
              </a:solidFill>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4AEFB40B-F773-708A-200A-802DA261BA97}"/>
              </a:ext>
            </a:extLst>
          </p:cNvPr>
          <p:cNvSpPr txBox="1"/>
          <p:nvPr/>
        </p:nvSpPr>
        <p:spPr>
          <a:xfrm>
            <a:off x="6279352" y="3173429"/>
            <a:ext cx="598309" cy="722489"/>
          </a:xfrm>
          <a:prstGeom prst="rect">
            <a:avLst/>
          </a:prstGeom>
          <a:solidFill>
            <a:schemeClr val="bg1"/>
          </a:solidFill>
        </p:spPr>
        <p:txBody>
          <a:bodyPr wrap="square" rtlCol="0">
            <a:spAutoFit/>
          </a:bodyPr>
          <a:lstStyle/>
          <a:p>
            <a:endParaRPr lang="fr-FR" dirty="0"/>
          </a:p>
        </p:txBody>
      </p:sp>
      <p:cxnSp>
        <p:nvCxnSpPr>
          <p:cNvPr id="6" name="Connecteur droit 5">
            <a:extLst>
              <a:ext uri="{FF2B5EF4-FFF2-40B4-BE49-F238E27FC236}">
                <a16:creationId xmlns:a16="http://schemas.microsoft.com/office/drawing/2014/main" id="{A961069C-3B8C-8161-E29B-7D18434740B5}"/>
              </a:ext>
            </a:extLst>
          </p:cNvPr>
          <p:cNvCxnSpPr>
            <a:cxnSpLocks/>
          </p:cNvCxnSpPr>
          <p:nvPr/>
        </p:nvCxnSpPr>
        <p:spPr>
          <a:xfrm>
            <a:off x="5446700" y="4967487"/>
            <a:ext cx="19500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BA7CCD4-0B27-4651-852A-9297DBA4C67F}"/>
              </a:ext>
            </a:extLst>
          </p:cNvPr>
          <p:cNvSpPr txBox="1"/>
          <p:nvPr/>
        </p:nvSpPr>
        <p:spPr>
          <a:xfrm>
            <a:off x="4261366" y="4666948"/>
            <a:ext cx="1185334" cy="584775"/>
          </a:xfrm>
          <a:prstGeom prst="rect">
            <a:avLst/>
          </a:prstGeom>
          <a:noFill/>
        </p:spPr>
        <p:txBody>
          <a:bodyPr wrap="square" rtlCol="0">
            <a:spAutoFit/>
          </a:bodyPr>
          <a:lstStyle/>
          <a:p>
            <a:r>
              <a:rPr lang="fr-FR" sz="3200" b="1" dirty="0"/>
              <a:t>Km =</a:t>
            </a:r>
          </a:p>
        </p:txBody>
      </p:sp>
      <p:sp>
        <p:nvSpPr>
          <p:cNvPr id="14" name="ZoneTexte 13">
            <a:extLst>
              <a:ext uri="{FF2B5EF4-FFF2-40B4-BE49-F238E27FC236}">
                <a16:creationId xmlns:a16="http://schemas.microsoft.com/office/drawing/2014/main" id="{75C8B350-8D02-05DC-E625-1CA8647501DA}"/>
              </a:ext>
            </a:extLst>
          </p:cNvPr>
          <p:cNvSpPr txBox="1"/>
          <p:nvPr/>
        </p:nvSpPr>
        <p:spPr>
          <a:xfrm>
            <a:off x="4104379" y="4393206"/>
            <a:ext cx="3713079" cy="1148562"/>
          </a:xfrm>
          <a:prstGeom prst="rect">
            <a:avLst/>
          </a:prstGeom>
          <a:noFill/>
          <a:ln w="38100">
            <a:solidFill>
              <a:srgbClr val="FFC000"/>
            </a:solidFill>
          </a:ln>
        </p:spPr>
        <p:txBody>
          <a:bodyPr wrap="square" rtlCol="0">
            <a:spAutoFit/>
          </a:bodyPr>
          <a:lstStyle/>
          <a:p>
            <a:endParaRPr lang="fr-FR" dirty="0"/>
          </a:p>
        </p:txBody>
      </p:sp>
      <p:sp>
        <p:nvSpPr>
          <p:cNvPr id="15" name="ZoneTexte 14">
            <a:extLst>
              <a:ext uri="{FF2B5EF4-FFF2-40B4-BE49-F238E27FC236}">
                <a16:creationId xmlns:a16="http://schemas.microsoft.com/office/drawing/2014/main" id="{136531DC-C9C8-67CB-0D8D-261D6232143E}"/>
              </a:ext>
            </a:extLst>
          </p:cNvPr>
          <p:cNvSpPr txBox="1"/>
          <p:nvPr/>
        </p:nvSpPr>
        <p:spPr>
          <a:xfrm>
            <a:off x="8895643" y="126752"/>
            <a:ext cx="1873956" cy="523220"/>
          </a:xfrm>
          <a:prstGeom prst="rect">
            <a:avLst/>
          </a:prstGeom>
          <a:noFill/>
        </p:spPr>
        <p:txBody>
          <a:bodyPr wrap="square" rtlCol="0">
            <a:spAutoFit/>
          </a:bodyPr>
          <a:lstStyle/>
          <a:p>
            <a:r>
              <a:rPr lang="fr-FR" sz="2800" b="1" dirty="0">
                <a:solidFill>
                  <a:srgbClr val="0070C0"/>
                </a:solidFill>
                <a:latin typeface="Corben" pitchFamily="34" charset="0"/>
                <a:ea typeface="Corben" pitchFamily="34" charset="-122"/>
              </a:rPr>
              <a:t>Michaelis</a:t>
            </a:r>
          </a:p>
        </p:txBody>
      </p:sp>
      <p:sp>
        <p:nvSpPr>
          <p:cNvPr id="4" name="ZoneTexte 3">
            <a:extLst>
              <a:ext uri="{FF2B5EF4-FFF2-40B4-BE49-F238E27FC236}">
                <a16:creationId xmlns:a16="http://schemas.microsoft.com/office/drawing/2014/main" id="{5BF37310-811F-4AD7-7CF9-5B0DBE4BD47B}"/>
              </a:ext>
            </a:extLst>
          </p:cNvPr>
          <p:cNvSpPr txBox="1"/>
          <p:nvPr/>
        </p:nvSpPr>
        <p:spPr>
          <a:xfrm>
            <a:off x="178186" y="1419203"/>
            <a:ext cx="11565467" cy="1200329"/>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C’est la constante de dissociation du complexe [ES], elle définit l’affinité de l’enzyme pour son substrat :  </a:t>
            </a:r>
          </a:p>
          <a:p>
            <a:r>
              <a:rPr lang="fr-FR" sz="2400" dirty="0">
                <a:solidFill>
                  <a:srgbClr val="404155"/>
                </a:solidFill>
                <a:latin typeface="Times New Roman" panose="02020603050405020304" pitchFamily="18" charset="0"/>
                <a:cs typeface="Times New Roman" panose="02020603050405020304" pitchFamily="18" charset="0"/>
              </a:rPr>
              <a:t> </a:t>
            </a:r>
          </a:p>
        </p:txBody>
      </p:sp>
      <p:sp>
        <p:nvSpPr>
          <p:cNvPr id="7" name="ZoneTexte 6">
            <a:extLst>
              <a:ext uri="{FF2B5EF4-FFF2-40B4-BE49-F238E27FC236}">
                <a16:creationId xmlns:a16="http://schemas.microsoft.com/office/drawing/2014/main" id="{23259ACE-FDBA-41EA-6DC3-05EC55E1CADC}"/>
              </a:ext>
            </a:extLst>
          </p:cNvPr>
          <p:cNvSpPr txBox="1"/>
          <p:nvPr/>
        </p:nvSpPr>
        <p:spPr>
          <a:xfrm>
            <a:off x="1600855" y="2991025"/>
            <a:ext cx="10487378" cy="954107"/>
          </a:xfrm>
          <a:prstGeom prst="rect">
            <a:avLst/>
          </a:prstGeom>
          <a:noFill/>
        </p:spPr>
        <p:txBody>
          <a:bodyPr wrap="square">
            <a:spAutoFit/>
          </a:bodyPr>
          <a:lstStyle/>
          <a:p>
            <a:r>
              <a:rPr lang="fr-FR" sz="2800" b="0" i="0" u="none" strike="noStrike" baseline="0" dirty="0">
                <a:solidFill>
                  <a:srgbClr val="FF9900"/>
                </a:solidFill>
                <a:latin typeface="Times New Roman" panose="02020603050405020304" pitchFamily="18" charset="0"/>
              </a:rPr>
              <a:t>Si Km faible , cela signifie que l'enzyme est étroitement associée au S car atteint Vmax rapidement</a:t>
            </a:r>
            <a:endParaRPr lang="fr-FR" sz="2800" dirty="0"/>
          </a:p>
        </p:txBody>
      </p:sp>
      <p:sp>
        <p:nvSpPr>
          <p:cNvPr id="9" name="Flèche : droite 8">
            <a:extLst>
              <a:ext uri="{FF2B5EF4-FFF2-40B4-BE49-F238E27FC236}">
                <a16:creationId xmlns:a16="http://schemas.microsoft.com/office/drawing/2014/main" id="{CAEE3599-2F84-2567-EF5D-8D890809A770}"/>
              </a:ext>
            </a:extLst>
          </p:cNvPr>
          <p:cNvSpPr/>
          <p:nvPr/>
        </p:nvSpPr>
        <p:spPr>
          <a:xfrm>
            <a:off x="369805" y="3131081"/>
            <a:ext cx="858597" cy="367128"/>
          </a:xfrm>
          <a:prstGeom prst="rightArrow">
            <a:avLst/>
          </a:prstGeom>
          <a:solidFill>
            <a:srgbClr val="C888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03D8804-FD55-3638-DBF9-ADED5252D3D7}"/>
              </a:ext>
            </a:extLst>
          </p:cNvPr>
          <p:cNvSpPr txBox="1"/>
          <p:nvPr/>
        </p:nvSpPr>
        <p:spPr>
          <a:xfrm>
            <a:off x="5620966" y="4949124"/>
            <a:ext cx="6350000" cy="584775"/>
          </a:xfrm>
          <a:prstGeom prst="rect">
            <a:avLst/>
          </a:prstGeom>
          <a:noFill/>
        </p:spPr>
        <p:txBody>
          <a:bodyPr wrap="square">
            <a:spAutoFit/>
          </a:bodyPr>
          <a:lstStyle/>
          <a:p>
            <a:r>
              <a:rPr lang="fr-FR" sz="3200" b="1" dirty="0"/>
              <a:t>[ES]</a:t>
            </a:r>
          </a:p>
        </p:txBody>
      </p:sp>
      <p:sp>
        <p:nvSpPr>
          <p:cNvPr id="17" name="ZoneTexte 16">
            <a:extLst>
              <a:ext uri="{FF2B5EF4-FFF2-40B4-BE49-F238E27FC236}">
                <a16:creationId xmlns:a16="http://schemas.microsoft.com/office/drawing/2014/main" id="{130231E0-1635-5750-FFCA-59741EE869C4}"/>
              </a:ext>
            </a:extLst>
          </p:cNvPr>
          <p:cNvSpPr txBox="1"/>
          <p:nvPr/>
        </p:nvSpPr>
        <p:spPr>
          <a:xfrm>
            <a:off x="5446700" y="4376903"/>
            <a:ext cx="6350000" cy="584775"/>
          </a:xfrm>
          <a:prstGeom prst="rect">
            <a:avLst/>
          </a:prstGeom>
          <a:noFill/>
        </p:spPr>
        <p:txBody>
          <a:bodyPr wrap="square">
            <a:spAutoFit/>
          </a:bodyPr>
          <a:lstStyle/>
          <a:p>
            <a:r>
              <a:rPr lang="fr-FR" sz="3200" b="1" dirty="0"/>
              <a:t>[E]</a:t>
            </a:r>
            <a:endParaRPr lang="fr-FR" sz="3200" dirty="0"/>
          </a:p>
        </p:txBody>
      </p:sp>
      <p:sp>
        <p:nvSpPr>
          <p:cNvPr id="19" name="ZoneTexte 18">
            <a:extLst>
              <a:ext uri="{FF2B5EF4-FFF2-40B4-BE49-F238E27FC236}">
                <a16:creationId xmlns:a16="http://schemas.microsoft.com/office/drawing/2014/main" id="{1E86365A-B26C-7862-3498-139654B67AB9}"/>
              </a:ext>
            </a:extLst>
          </p:cNvPr>
          <p:cNvSpPr txBox="1"/>
          <p:nvPr/>
        </p:nvSpPr>
        <p:spPr>
          <a:xfrm>
            <a:off x="5960918" y="4376903"/>
            <a:ext cx="6350000" cy="584775"/>
          </a:xfrm>
          <a:prstGeom prst="rect">
            <a:avLst/>
          </a:prstGeom>
          <a:noFill/>
        </p:spPr>
        <p:txBody>
          <a:bodyPr wrap="square">
            <a:spAutoFit/>
          </a:bodyPr>
          <a:lstStyle/>
          <a:p>
            <a:r>
              <a:rPr lang="fr-FR" sz="3200" b="1" dirty="0"/>
              <a:t>[S]</a:t>
            </a:r>
          </a:p>
        </p:txBody>
      </p:sp>
    </p:spTree>
    <p:extLst>
      <p:ext uri="{BB962C8B-B14F-4D97-AF65-F5344CB8AC3E}">
        <p14:creationId xmlns:p14="http://schemas.microsoft.com/office/powerpoint/2010/main" val="17400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67A6D-FE11-1611-04B6-97968D113F48}"/>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BDC8339-6828-070C-DB6F-EC1747FDA50B}"/>
              </a:ext>
            </a:extLst>
          </p:cNvPr>
          <p:cNvSpPr txBox="1"/>
          <p:nvPr/>
        </p:nvSpPr>
        <p:spPr>
          <a:xfrm>
            <a:off x="0" y="125696"/>
            <a:ext cx="12088233" cy="892552"/>
          </a:xfrm>
          <a:prstGeom prst="rect">
            <a:avLst/>
          </a:prstGeom>
          <a:noFill/>
        </p:spPr>
        <p:txBody>
          <a:bodyPr wrap="square">
            <a:spAutoFit/>
          </a:bodyPr>
          <a:lstStyle/>
          <a:p>
            <a:pPr algn="ctr"/>
            <a:r>
              <a:rPr lang="fr-FR" sz="2800" b="1" dirty="0">
                <a:solidFill>
                  <a:srgbClr val="0070C0"/>
                </a:solidFill>
                <a:latin typeface="Corben" pitchFamily="34" charset="0"/>
                <a:ea typeface="Corben" pitchFamily="34" charset="-122"/>
                <a:cs typeface="Times New Roman" panose="02020603050405020304" pitchFamily="18" charset="0"/>
              </a:rPr>
              <a:t>Exemples de Km de quelques enzymes</a:t>
            </a:r>
          </a:p>
          <a:p>
            <a:endParaRPr lang="fr-FR" sz="2400" dirty="0">
              <a:solidFill>
                <a:srgbClr val="404155"/>
              </a:solidFill>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A90C4A7E-67A7-2E76-9296-2F9EA83905A2}"/>
              </a:ext>
            </a:extLst>
          </p:cNvPr>
          <p:cNvPicPr>
            <a:picLocks noChangeAspect="1"/>
          </p:cNvPicPr>
          <p:nvPr/>
        </p:nvPicPr>
        <p:blipFill>
          <a:blip r:embed="rId2"/>
          <a:stretch>
            <a:fillRect/>
          </a:stretch>
        </p:blipFill>
        <p:spPr>
          <a:xfrm>
            <a:off x="316089" y="722489"/>
            <a:ext cx="11390489" cy="5667022"/>
          </a:xfrm>
          <a:prstGeom prst="rect">
            <a:avLst/>
          </a:prstGeom>
        </p:spPr>
      </p:pic>
    </p:spTree>
    <p:extLst>
      <p:ext uri="{BB962C8B-B14F-4D97-AF65-F5344CB8AC3E}">
        <p14:creationId xmlns:p14="http://schemas.microsoft.com/office/powerpoint/2010/main" val="423236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hape 1">
            <a:extLst>
              <a:ext uri="{FF2B5EF4-FFF2-40B4-BE49-F238E27FC236}">
                <a16:creationId xmlns:a16="http://schemas.microsoft.com/office/drawing/2014/main" id="{5C328D5A-E169-CE15-4071-E3A55E02EEA2}"/>
              </a:ext>
            </a:extLst>
          </p:cNvPr>
          <p:cNvSpPr/>
          <p:nvPr/>
        </p:nvSpPr>
        <p:spPr>
          <a:xfrm>
            <a:off x="211667" y="110955"/>
            <a:ext cx="419001" cy="419001"/>
          </a:xfrm>
          <a:prstGeom prst="roundRect">
            <a:avLst>
              <a:gd name="adj" fmla="val 18671"/>
            </a:avLst>
          </a:prstGeom>
          <a:solidFill>
            <a:srgbClr val="D2D9F9"/>
          </a:solidFill>
          <a:ln w="7620">
            <a:solidFill>
              <a:srgbClr val="B8BFDF"/>
            </a:solidFill>
            <a:prstDash val="solid"/>
          </a:ln>
        </p:spPr>
        <p:txBody>
          <a:bodyPr/>
          <a:lstStyle/>
          <a:p>
            <a:r>
              <a:rPr lang="fr-FR" b="1" dirty="0"/>
              <a:t>8</a:t>
            </a:r>
          </a:p>
        </p:txBody>
      </p:sp>
      <p:sp>
        <p:nvSpPr>
          <p:cNvPr id="7" name="ZoneTexte 6">
            <a:extLst>
              <a:ext uri="{FF2B5EF4-FFF2-40B4-BE49-F238E27FC236}">
                <a16:creationId xmlns:a16="http://schemas.microsoft.com/office/drawing/2014/main" id="{7D250C62-5843-6B0B-5441-054A8FA32FDB}"/>
              </a:ext>
            </a:extLst>
          </p:cNvPr>
          <p:cNvSpPr txBox="1"/>
          <p:nvPr/>
        </p:nvSpPr>
        <p:spPr>
          <a:xfrm>
            <a:off x="692100" y="83680"/>
            <a:ext cx="11669234" cy="892552"/>
          </a:xfrm>
          <a:prstGeom prst="rect">
            <a:avLst/>
          </a:prstGeom>
          <a:noFill/>
        </p:spPr>
        <p:txBody>
          <a:bodyPr wrap="square">
            <a:spAutoFit/>
          </a:bodyPr>
          <a:lstStyle/>
          <a:p>
            <a:r>
              <a:rPr lang="fr-FR" sz="2800" b="1" dirty="0">
                <a:solidFill>
                  <a:srgbClr val="0070C0"/>
                </a:solidFill>
                <a:latin typeface="Corben" pitchFamily="34" charset="0"/>
                <a:ea typeface="Corben" pitchFamily="34" charset="-122"/>
              </a:rPr>
              <a:t>Equation de Michaelis-Menten</a:t>
            </a:r>
          </a:p>
          <a:p>
            <a:r>
              <a:rPr lang="fr-FR" sz="2400" dirty="0">
                <a:solidFill>
                  <a:srgbClr val="404155"/>
                </a:solidFill>
                <a:latin typeface="Times New Roman" panose="02020603050405020304" pitchFamily="18" charset="0"/>
                <a:cs typeface="Times New Roman" panose="02020603050405020304" pitchFamily="18" charset="0"/>
              </a:rPr>
              <a:t>En 1913, MICHAELIS et MENTEN ont établi l’équation d’une réaction enzymatique</a:t>
            </a:r>
          </a:p>
        </p:txBody>
      </p:sp>
      <p:sp>
        <p:nvSpPr>
          <p:cNvPr id="8" name="ZoneTexte 7">
            <a:extLst>
              <a:ext uri="{FF2B5EF4-FFF2-40B4-BE49-F238E27FC236}">
                <a16:creationId xmlns:a16="http://schemas.microsoft.com/office/drawing/2014/main" id="{AD025CA9-E32E-E4EE-728A-7DEC1EAFE426}"/>
              </a:ext>
            </a:extLst>
          </p:cNvPr>
          <p:cNvSpPr txBox="1"/>
          <p:nvPr/>
        </p:nvSpPr>
        <p:spPr>
          <a:xfrm>
            <a:off x="2737763" y="1072687"/>
            <a:ext cx="6315738" cy="1015663"/>
          </a:xfrm>
          <a:prstGeom prst="rect">
            <a:avLst/>
          </a:prstGeom>
          <a:noFill/>
        </p:spPr>
        <p:txBody>
          <a:bodyPr wrap="square">
            <a:spAutoFit/>
          </a:bodyPr>
          <a:lstStyle/>
          <a:p>
            <a:pPr marL="267335" algn="ctr"/>
            <a:r>
              <a:rPr lang="fr-FR" sz="4000" b="1" dirty="0">
                <a:solidFill>
                  <a:srgbClr val="FFC000"/>
                </a:solidFill>
              </a:rPr>
              <a:t>E</a:t>
            </a:r>
            <a:r>
              <a:rPr lang="fr-FR" sz="4000" b="1" dirty="0"/>
              <a:t> + </a:t>
            </a:r>
            <a:r>
              <a:rPr lang="fr-FR" sz="4000" b="1" dirty="0">
                <a:solidFill>
                  <a:srgbClr val="E01050"/>
                </a:solidFill>
              </a:rPr>
              <a:t>S</a:t>
            </a:r>
            <a:r>
              <a:rPr lang="fr-FR" sz="4000" b="1" dirty="0"/>
              <a:t> </a:t>
            </a:r>
            <a:r>
              <a:rPr lang="fr-FR" sz="6000" b="1" dirty="0"/>
              <a:t>⇌ </a:t>
            </a:r>
            <a:r>
              <a:rPr lang="fr-FR" sz="4000" b="1" dirty="0"/>
              <a:t> </a:t>
            </a:r>
            <a:r>
              <a:rPr lang="fr-FR" sz="4000" b="1" dirty="0">
                <a:solidFill>
                  <a:srgbClr val="FFC000"/>
                </a:solidFill>
              </a:rPr>
              <a:t>E</a:t>
            </a:r>
            <a:r>
              <a:rPr lang="fr-FR" sz="4000" b="1" dirty="0">
                <a:solidFill>
                  <a:srgbClr val="E01050"/>
                </a:solidFill>
              </a:rPr>
              <a:t>S</a:t>
            </a:r>
            <a:r>
              <a:rPr lang="fr-FR" sz="4000" b="1" dirty="0"/>
              <a:t>  →    </a:t>
            </a:r>
            <a:r>
              <a:rPr lang="fr-FR" sz="4000" b="1" dirty="0">
                <a:solidFill>
                  <a:srgbClr val="FFC000"/>
                </a:solidFill>
              </a:rPr>
              <a:t>E</a:t>
            </a:r>
            <a:r>
              <a:rPr lang="fr-FR" sz="4000" b="1" dirty="0"/>
              <a:t> + </a:t>
            </a:r>
            <a:r>
              <a:rPr lang="fr-FR" sz="4000" b="1" dirty="0">
                <a:solidFill>
                  <a:srgbClr val="7030A0"/>
                </a:solidFill>
              </a:rPr>
              <a:t>P</a:t>
            </a:r>
            <a:endParaRPr lang="fr-FR" sz="4000" b="1" dirty="0">
              <a:solidFill>
                <a:srgbClr val="7030A0"/>
              </a:solidFill>
              <a:effectLst/>
              <a:latin typeface="Times New Roman" panose="02020603050405020304" pitchFamily="18" charset="0"/>
              <a:ea typeface="Times New Roman" panose="02020603050405020304" pitchFamily="18" charset="0"/>
            </a:endParaRPr>
          </a:p>
        </p:txBody>
      </p:sp>
      <p:sp>
        <p:nvSpPr>
          <p:cNvPr id="9" name="ZoneTexte 8">
            <a:extLst>
              <a:ext uri="{FF2B5EF4-FFF2-40B4-BE49-F238E27FC236}">
                <a16:creationId xmlns:a16="http://schemas.microsoft.com/office/drawing/2014/main" id="{1A41BCD7-C5BD-C207-BA25-EFBBE0AE03D7}"/>
              </a:ext>
            </a:extLst>
          </p:cNvPr>
          <p:cNvSpPr txBox="1"/>
          <p:nvPr/>
        </p:nvSpPr>
        <p:spPr>
          <a:xfrm>
            <a:off x="4836182" y="957215"/>
            <a:ext cx="722489" cy="461665"/>
          </a:xfrm>
          <a:prstGeom prst="rect">
            <a:avLst/>
          </a:prstGeom>
          <a:noFill/>
        </p:spPr>
        <p:txBody>
          <a:bodyPr wrap="square" rtlCol="0">
            <a:spAutoFit/>
          </a:bodyPr>
          <a:lstStyle/>
          <a:p>
            <a:r>
              <a:rPr lang="fr-FR" sz="2400" b="1" dirty="0">
                <a:solidFill>
                  <a:srgbClr val="00B050"/>
                </a:solidFill>
              </a:rPr>
              <a:t>K</a:t>
            </a:r>
            <a:r>
              <a:rPr lang="fr-FR" sz="2400" b="1" dirty="0">
                <a:solidFill>
                  <a:schemeClr val="bg1"/>
                </a:solidFill>
              </a:rPr>
              <a:t>+1</a:t>
            </a:r>
          </a:p>
        </p:txBody>
      </p:sp>
      <p:sp>
        <p:nvSpPr>
          <p:cNvPr id="10" name="ZoneTexte 9">
            <a:extLst>
              <a:ext uri="{FF2B5EF4-FFF2-40B4-BE49-F238E27FC236}">
                <a16:creationId xmlns:a16="http://schemas.microsoft.com/office/drawing/2014/main" id="{1DCD2E5E-A383-AF19-DD83-A9C2858E70C4}"/>
              </a:ext>
            </a:extLst>
          </p:cNvPr>
          <p:cNvSpPr txBox="1"/>
          <p:nvPr/>
        </p:nvSpPr>
        <p:spPr>
          <a:xfrm>
            <a:off x="4936512" y="1733250"/>
            <a:ext cx="722489" cy="461665"/>
          </a:xfrm>
          <a:prstGeom prst="rect">
            <a:avLst/>
          </a:prstGeom>
          <a:noFill/>
        </p:spPr>
        <p:txBody>
          <a:bodyPr wrap="square" rtlCol="0">
            <a:spAutoFit/>
          </a:bodyPr>
          <a:lstStyle/>
          <a:p>
            <a:r>
              <a:rPr lang="fr-FR" sz="2400" b="1" dirty="0">
                <a:solidFill>
                  <a:srgbClr val="00B0F0"/>
                </a:solidFill>
              </a:rPr>
              <a:t>K</a:t>
            </a:r>
            <a:r>
              <a:rPr lang="fr-FR" sz="2400" b="1" dirty="0">
                <a:solidFill>
                  <a:schemeClr val="bg1"/>
                </a:solidFill>
              </a:rPr>
              <a:t>-1</a:t>
            </a:r>
          </a:p>
        </p:txBody>
      </p:sp>
      <p:sp>
        <p:nvSpPr>
          <p:cNvPr id="11" name="ZoneTexte 10">
            <a:extLst>
              <a:ext uri="{FF2B5EF4-FFF2-40B4-BE49-F238E27FC236}">
                <a16:creationId xmlns:a16="http://schemas.microsoft.com/office/drawing/2014/main" id="{E6E0A4AA-0986-9EEF-FA71-33863CAD9914}"/>
              </a:ext>
            </a:extLst>
          </p:cNvPr>
          <p:cNvSpPr txBox="1"/>
          <p:nvPr/>
        </p:nvSpPr>
        <p:spPr>
          <a:xfrm>
            <a:off x="6333068" y="965810"/>
            <a:ext cx="722489" cy="461665"/>
          </a:xfrm>
          <a:prstGeom prst="rect">
            <a:avLst/>
          </a:prstGeom>
          <a:noFill/>
        </p:spPr>
        <p:txBody>
          <a:bodyPr wrap="square" rtlCol="0">
            <a:spAutoFit/>
          </a:bodyPr>
          <a:lstStyle/>
          <a:p>
            <a:r>
              <a:rPr lang="fr-FR" sz="2400" b="1" dirty="0">
                <a:solidFill>
                  <a:srgbClr val="FF0000"/>
                </a:solidFill>
              </a:rPr>
              <a:t>K</a:t>
            </a:r>
            <a:r>
              <a:rPr lang="fr-FR" sz="2400" b="1" dirty="0">
                <a:solidFill>
                  <a:schemeClr val="bg1"/>
                </a:solidFill>
              </a:rPr>
              <a:t>+2</a:t>
            </a:r>
          </a:p>
        </p:txBody>
      </p:sp>
      <p:sp>
        <p:nvSpPr>
          <p:cNvPr id="12" name="ZoneTexte 11">
            <a:extLst>
              <a:ext uri="{FF2B5EF4-FFF2-40B4-BE49-F238E27FC236}">
                <a16:creationId xmlns:a16="http://schemas.microsoft.com/office/drawing/2014/main" id="{4AEFB40B-F773-708A-200A-802DA261BA97}"/>
              </a:ext>
            </a:extLst>
          </p:cNvPr>
          <p:cNvSpPr txBox="1"/>
          <p:nvPr/>
        </p:nvSpPr>
        <p:spPr>
          <a:xfrm>
            <a:off x="6249289" y="1306495"/>
            <a:ext cx="598309" cy="722489"/>
          </a:xfrm>
          <a:prstGeom prst="rect">
            <a:avLst/>
          </a:prstGeom>
          <a:solidFill>
            <a:schemeClr val="bg1"/>
          </a:solidFill>
        </p:spPr>
        <p:txBody>
          <a:bodyPr wrap="square" rtlCol="0">
            <a:spAutoFit/>
          </a:bodyPr>
          <a:lstStyle/>
          <a:p>
            <a:endParaRPr lang="fr-FR" dirty="0"/>
          </a:p>
        </p:txBody>
      </p:sp>
      <p:sp>
        <p:nvSpPr>
          <p:cNvPr id="19" name="ZoneTexte 18">
            <a:extLst>
              <a:ext uri="{FF2B5EF4-FFF2-40B4-BE49-F238E27FC236}">
                <a16:creationId xmlns:a16="http://schemas.microsoft.com/office/drawing/2014/main" id="{D36A33EF-EF35-75DD-5074-DB4BF831F6FD}"/>
              </a:ext>
            </a:extLst>
          </p:cNvPr>
          <p:cNvSpPr txBox="1"/>
          <p:nvPr/>
        </p:nvSpPr>
        <p:spPr>
          <a:xfrm>
            <a:off x="98778" y="2255425"/>
            <a:ext cx="11788421" cy="2000548"/>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Cette réaction se compose de 02 étapes : </a:t>
            </a:r>
          </a:p>
          <a:p>
            <a:r>
              <a:rPr lang="fr-FR" sz="2800" b="1" dirty="0">
                <a:solidFill>
                  <a:srgbClr val="0070C0"/>
                </a:solidFill>
                <a:latin typeface="Corben" pitchFamily="34" charset="0"/>
                <a:ea typeface="Corben" pitchFamily="34" charset="-122"/>
              </a:rPr>
              <a:t>1-formation du complexe enzyme-substrat :</a:t>
            </a:r>
          </a:p>
          <a:p>
            <a:r>
              <a:rPr lang="fr-FR" dirty="0"/>
              <a:t> ‐ </a:t>
            </a:r>
            <a:r>
              <a:rPr lang="fr-FR" sz="2400" dirty="0">
                <a:solidFill>
                  <a:srgbClr val="404155"/>
                </a:solidFill>
                <a:latin typeface="Times New Roman" panose="02020603050405020304" pitchFamily="18" charset="0"/>
                <a:cs typeface="Times New Roman" panose="02020603050405020304" pitchFamily="18" charset="0"/>
              </a:rPr>
              <a:t>La transformation du substrat en produit, se fait obligatoirement par le passage un </a:t>
            </a:r>
            <a:r>
              <a:rPr lang="fr-FR" sz="2400" b="1" dirty="0">
                <a:solidFill>
                  <a:srgbClr val="00B050"/>
                </a:solidFill>
                <a:latin typeface="Times New Roman" panose="02020603050405020304" pitchFamily="18" charset="0"/>
                <a:cs typeface="Times New Roman" panose="02020603050405020304" pitchFamily="18" charset="0"/>
              </a:rPr>
              <a:t>état intermédiaire</a:t>
            </a:r>
            <a:r>
              <a:rPr lang="fr-FR" sz="2400" dirty="0">
                <a:solidFill>
                  <a:srgbClr val="404155"/>
                </a:solidFill>
                <a:latin typeface="Times New Roman" panose="02020603050405020304" pitchFamily="18" charset="0"/>
                <a:cs typeface="Times New Roman" panose="02020603050405020304" pitchFamily="18" charset="0"/>
              </a:rPr>
              <a:t> : le </a:t>
            </a:r>
            <a:r>
              <a:rPr lang="fr-FR" sz="2400" b="1" dirty="0">
                <a:solidFill>
                  <a:srgbClr val="404155"/>
                </a:solidFill>
                <a:latin typeface="Times New Roman" panose="02020603050405020304" pitchFamily="18" charset="0"/>
                <a:cs typeface="Times New Roman" panose="02020603050405020304" pitchFamily="18" charset="0"/>
              </a:rPr>
              <a:t>complexe enzyme substrat (</a:t>
            </a:r>
            <a:r>
              <a:rPr lang="fr-FR" sz="2400" b="1" dirty="0">
                <a:solidFill>
                  <a:srgbClr val="FFC000"/>
                </a:solidFill>
                <a:latin typeface="Times New Roman" panose="02020603050405020304" pitchFamily="18" charset="0"/>
                <a:cs typeface="Times New Roman" panose="02020603050405020304" pitchFamily="18" charset="0"/>
              </a:rPr>
              <a:t>Complexe de Michaelis</a:t>
            </a:r>
            <a:r>
              <a:rPr lang="fr-FR" sz="2400" b="1" dirty="0">
                <a:solidFill>
                  <a:srgbClr val="404155"/>
                </a:solidFill>
                <a:latin typeface="Times New Roman" panose="02020603050405020304" pitchFamily="18" charset="0"/>
                <a:cs typeface="Times New Roman" panose="02020603050405020304" pitchFamily="18" charset="0"/>
              </a:rPr>
              <a:t>)</a:t>
            </a:r>
            <a:r>
              <a:rPr lang="fr-FR" sz="2400" dirty="0">
                <a:solidFill>
                  <a:srgbClr val="404155"/>
                </a:solidFill>
                <a:latin typeface="Times New Roman" panose="02020603050405020304" pitchFamily="18" charset="0"/>
                <a:cs typeface="Times New Roman" panose="02020603050405020304" pitchFamily="18" charset="0"/>
              </a:rPr>
              <a:t>. </a:t>
            </a:r>
          </a:p>
          <a:p>
            <a:r>
              <a:rPr lang="fr-FR" sz="2400" dirty="0">
                <a:solidFill>
                  <a:srgbClr val="404155"/>
                </a:solidFill>
                <a:latin typeface="Times New Roman" panose="02020603050405020304" pitchFamily="18" charset="0"/>
                <a:cs typeface="Times New Roman" panose="02020603050405020304" pitchFamily="18" charset="0"/>
              </a:rPr>
              <a:t>-étape rapide et réversible. </a:t>
            </a:r>
          </a:p>
        </p:txBody>
      </p:sp>
      <p:sp>
        <p:nvSpPr>
          <p:cNvPr id="5" name="ZoneTexte 4">
            <a:extLst>
              <a:ext uri="{FF2B5EF4-FFF2-40B4-BE49-F238E27FC236}">
                <a16:creationId xmlns:a16="http://schemas.microsoft.com/office/drawing/2014/main" id="{E73082D6-B6CA-E47F-6B55-E526F4B235EC}"/>
              </a:ext>
            </a:extLst>
          </p:cNvPr>
          <p:cNvSpPr txBox="1"/>
          <p:nvPr/>
        </p:nvSpPr>
        <p:spPr>
          <a:xfrm>
            <a:off x="3175199" y="3920696"/>
            <a:ext cx="6315738" cy="1015663"/>
          </a:xfrm>
          <a:prstGeom prst="rect">
            <a:avLst/>
          </a:prstGeom>
          <a:noFill/>
        </p:spPr>
        <p:txBody>
          <a:bodyPr wrap="square">
            <a:spAutoFit/>
          </a:bodyPr>
          <a:lstStyle/>
          <a:p>
            <a:pPr marL="267335" algn="ctr"/>
            <a:r>
              <a:rPr lang="fr-FR" sz="4000" b="1" dirty="0">
                <a:solidFill>
                  <a:srgbClr val="FFC000"/>
                </a:solidFill>
              </a:rPr>
              <a:t>E</a:t>
            </a:r>
            <a:r>
              <a:rPr lang="fr-FR" sz="4000" b="1" dirty="0"/>
              <a:t> + </a:t>
            </a:r>
            <a:r>
              <a:rPr lang="fr-FR" sz="4000" b="1" dirty="0">
                <a:solidFill>
                  <a:srgbClr val="E01050"/>
                </a:solidFill>
              </a:rPr>
              <a:t>S</a:t>
            </a:r>
            <a:r>
              <a:rPr lang="fr-FR" sz="4000" b="1" dirty="0"/>
              <a:t> </a:t>
            </a:r>
            <a:r>
              <a:rPr lang="fr-FR" sz="6000" b="1" dirty="0"/>
              <a:t>⇌ </a:t>
            </a:r>
            <a:r>
              <a:rPr lang="fr-FR" sz="4000" b="1" dirty="0"/>
              <a:t> </a:t>
            </a:r>
            <a:r>
              <a:rPr lang="fr-FR" sz="4000" b="1" dirty="0">
                <a:solidFill>
                  <a:srgbClr val="FFC000"/>
                </a:solidFill>
              </a:rPr>
              <a:t>E</a:t>
            </a:r>
            <a:r>
              <a:rPr lang="fr-FR" sz="4000" b="1" dirty="0">
                <a:solidFill>
                  <a:srgbClr val="E01050"/>
                </a:solidFill>
              </a:rPr>
              <a:t>S</a:t>
            </a:r>
            <a:endParaRPr lang="fr-FR" sz="4000" b="1" dirty="0">
              <a:solidFill>
                <a:srgbClr val="7030A0"/>
              </a:solidFill>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4C3ED8E7-B430-E948-7391-E5AFF9CFB01D}"/>
              </a:ext>
            </a:extLst>
          </p:cNvPr>
          <p:cNvSpPr txBox="1"/>
          <p:nvPr/>
        </p:nvSpPr>
        <p:spPr>
          <a:xfrm>
            <a:off x="6333068" y="3799334"/>
            <a:ext cx="722489" cy="461665"/>
          </a:xfrm>
          <a:prstGeom prst="rect">
            <a:avLst/>
          </a:prstGeom>
          <a:noFill/>
        </p:spPr>
        <p:txBody>
          <a:bodyPr wrap="square" rtlCol="0">
            <a:spAutoFit/>
          </a:bodyPr>
          <a:lstStyle/>
          <a:p>
            <a:r>
              <a:rPr lang="fr-FR" sz="2400" b="1" dirty="0">
                <a:solidFill>
                  <a:srgbClr val="00B050"/>
                </a:solidFill>
              </a:rPr>
              <a:t>K</a:t>
            </a:r>
            <a:r>
              <a:rPr lang="fr-FR" sz="2400" b="1" dirty="0">
                <a:solidFill>
                  <a:schemeClr val="bg1"/>
                </a:solidFill>
              </a:rPr>
              <a:t>+1</a:t>
            </a:r>
          </a:p>
        </p:txBody>
      </p:sp>
      <p:sp>
        <p:nvSpPr>
          <p:cNvPr id="13" name="ZoneTexte 12">
            <a:extLst>
              <a:ext uri="{FF2B5EF4-FFF2-40B4-BE49-F238E27FC236}">
                <a16:creationId xmlns:a16="http://schemas.microsoft.com/office/drawing/2014/main" id="{6EAA3616-40CC-8FDA-1709-06AC3CFB36E7}"/>
              </a:ext>
            </a:extLst>
          </p:cNvPr>
          <p:cNvSpPr txBox="1"/>
          <p:nvPr/>
        </p:nvSpPr>
        <p:spPr>
          <a:xfrm>
            <a:off x="6403949" y="4611873"/>
            <a:ext cx="722489" cy="461665"/>
          </a:xfrm>
          <a:prstGeom prst="rect">
            <a:avLst/>
          </a:prstGeom>
          <a:noFill/>
        </p:spPr>
        <p:txBody>
          <a:bodyPr wrap="square" rtlCol="0">
            <a:spAutoFit/>
          </a:bodyPr>
          <a:lstStyle/>
          <a:p>
            <a:r>
              <a:rPr lang="fr-FR" sz="2400" b="1" dirty="0">
                <a:solidFill>
                  <a:srgbClr val="00B0F0"/>
                </a:solidFill>
              </a:rPr>
              <a:t>K</a:t>
            </a:r>
            <a:r>
              <a:rPr lang="fr-FR" sz="2400" b="1" dirty="0">
                <a:solidFill>
                  <a:schemeClr val="bg1"/>
                </a:solidFill>
              </a:rPr>
              <a:t>-1</a:t>
            </a:r>
          </a:p>
        </p:txBody>
      </p:sp>
      <p:sp>
        <p:nvSpPr>
          <p:cNvPr id="16" name="ZoneTexte 15">
            <a:extLst>
              <a:ext uri="{FF2B5EF4-FFF2-40B4-BE49-F238E27FC236}">
                <a16:creationId xmlns:a16="http://schemas.microsoft.com/office/drawing/2014/main" id="{39E37CB2-104A-6D62-F5DF-F13C0B134D5D}"/>
              </a:ext>
            </a:extLst>
          </p:cNvPr>
          <p:cNvSpPr txBox="1"/>
          <p:nvPr/>
        </p:nvSpPr>
        <p:spPr>
          <a:xfrm>
            <a:off x="931334" y="5256919"/>
            <a:ext cx="6316132" cy="830997"/>
          </a:xfrm>
          <a:prstGeom prst="rect">
            <a:avLst/>
          </a:prstGeom>
          <a:noFill/>
        </p:spPr>
        <p:txBody>
          <a:bodyPr wrap="square">
            <a:spAutoFit/>
          </a:bodyPr>
          <a:lstStyle/>
          <a:p>
            <a:r>
              <a:rPr lang="fr-FR" sz="2400" b="1" dirty="0">
                <a:solidFill>
                  <a:srgbClr val="00B050"/>
                </a:solidFill>
              </a:rPr>
              <a:t>K</a:t>
            </a:r>
            <a:r>
              <a:rPr lang="fr-FR" sz="2400" b="1" dirty="0">
                <a:solidFill>
                  <a:schemeClr val="bg1"/>
                </a:solidFill>
              </a:rPr>
              <a:t>+1</a:t>
            </a:r>
            <a:r>
              <a:rPr lang="fr-FR" dirty="0">
                <a:solidFill>
                  <a:schemeClr val="bg1"/>
                </a:solidFill>
              </a:rPr>
              <a:t> </a:t>
            </a:r>
            <a:r>
              <a:rPr lang="fr-FR" dirty="0"/>
              <a:t>: </a:t>
            </a:r>
            <a:r>
              <a:rPr lang="fr-FR" sz="2400" dirty="0">
                <a:solidFill>
                  <a:srgbClr val="404155"/>
                </a:solidFill>
                <a:latin typeface="Times New Roman" panose="02020603050405020304" pitchFamily="18" charset="0"/>
                <a:cs typeface="Times New Roman" panose="02020603050405020304" pitchFamily="18" charset="0"/>
              </a:rPr>
              <a:t>constante de </a:t>
            </a:r>
            <a:r>
              <a:rPr lang="fr-FR" sz="2400" b="1" dirty="0">
                <a:solidFill>
                  <a:srgbClr val="00B050"/>
                </a:solidFill>
                <a:latin typeface="Times New Roman" panose="02020603050405020304" pitchFamily="18" charset="0"/>
                <a:cs typeface="Times New Roman" panose="02020603050405020304" pitchFamily="18" charset="0"/>
              </a:rPr>
              <a:t>formation</a:t>
            </a:r>
            <a:r>
              <a:rPr lang="fr-FR" sz="2400" dirty="0">
                <a:solidFill>
                  <a:srgbClr val="404155"/>
                </a:solidFill>
                <a:latin typeface="Times New Roman" panose="02020603050405020304" pitchFamily="18" charset="0"/>
                <a:cs typeface="Times New Roman" panose="02020603050405020304" pitchFamily="18" charset="0"/>
              </a:rPr>
              <a:t> du complexe </a:t>
            </a:r>
            <a:r>
              <a:rPr lang="fr-FR" sz="2400" b="1" dirty="0">
                <a:solidFill>
                  <a:srgbClr val="404155"/>
                </a:solidFill>
                <a:latin typeface="Times New Roman" panose="02020603050405020304" pitchFamily="18" charset="0"/>
                <a:cs typeface="Times New Roman" panose="02020603050405020304" pitchFamily="18" charset="0"/>
              </a:rPr>
              <a:t>ES</a:t>
            </a:r>
            <a:r>
              <a:rPr lang="fr-FR" sz="2400" dirty="0">
                <a:solidFill>
                  <a:srgbClr val="404155"/>
                </a:solidFill>
                <a:latin typeface="Times New Roman" panose="02020603050405020304" pitchFamily="18" charset="0"/>
                <a:cs typeface="Times New Roman" panose="02020603050405020304" pitchFamily="18" charset="0"/>
              </a:rPr>
              <a:t> </a:t>
            </a:r>
          </a:p>
          <a:p>
            <a:r>
              <a:rPr lang="fr-FR" sz="2400" b="1" dirty="0">
                <a:solidFill>
                  <a:srgbClr val="00B0F0"/>
                </a:solidFill>
              </a:rPr>
              <a:t>K</a:t>
            </a:r>
            <a:r>
              <a:rPr lang="fr-FR" sz="2400" b="1" dirty="0">
                <a:solidFill>
                  <a:schemeClr val="bg1"/>
                </a:solidFill>
              </a:rPr>
              <a:t>-1</a:t>
            </a:r>
            <a:r>
              <a:rPr lang="fr-FR" dirty="0"/>
              <a:t> : </a:t>
            </a:r>
            <a:r>
              <a:rPr lang="fr-FR" sz="2400" dirty="0">
                <a:solidFill>
                  <a:srgbClr val="404155"/>
                </a:solidFill>
                <a:latin typeface="Times New Roman" panose="02020603050405020304" pitchFamily="18" charset="0"/>
                <a:cs typeface="Times New Roman" panose="02020603050405020304" pitchFamily="18" charset="0"/>
              </a:rPr>
              <a:t>constante de </a:t>
            </a:r>
            <a:r>
              <a:rPr lang="fr-FR" sz="2400" b="1" dirty="0">
                <a:solidFill>
                  <a:srgbClr val="00B0F0"/>
                </a:solidFill>
                <a:latin typeface="Times New Roman" panose="02020603050405020304" pitchFamily="18" charset="0"/>
                <a:cs typeface="Times New Roman" panose="02020603050405020304" pitchFamily="18" charset="0"/>
              </a:rPr>
              <a:t>dissociation</a:t>
            </a:r>
            <a:r>
              <a:rPr lang="fr-FR" sz="2400" dirty="0">
                <a:solidFill>
                  <a:srgbClr val="404155"/>
                </a:solidFill>
                <a:latin typeface="Times New Roman" panose="02020603050405020304" pitchFamily="18" charset="0"/>
                <a:cs typeface="Times New Roman" panose="02020603050405020304" pitchFamily="18" charset="0"/>
              </a:rPr>
              <a:t> du complexe </a:t>
            </a:r>
            <a:r>
              <a:rPr lang="fr-FR" sz="2400" b="1" dirty="0">
                <a:solidFill>
                  <a:srgbClr val="404155"/>
                </a:solidFill>
                <a:latin typeface="Times New Roman" panose="02020603050405020304" pitchFamily="18" charset="0"/>
                <a:cs typeface="Times New Roman" panose="02020603050405020304" pitchFamily="18" charset="0"/>
              </a:rPr>
              <a:t>ES</a:t>
            </a:r>
            <a:r>
              <a:rPr lang="fr-FR" dirty="0"/>
              <a:t>. </a:t>
            </a:r>
          </a:p>
        </p:txBody>
      </p:sp>
      <p:sp>
        <p:nvSpPr>
          <p:cNvPr id="2" name="ZoneTexte 1">
            <a:extLst>
              <a:ext uri="{FF2B5EF4-FFF2-40B4-BE49-F238E27FC236}">
                <a16:creationId xmlns:a16="http://schemas.microsoft.com/office/drawing/2014/main" id="{51DD932F-B0D5-5804-E312-DE853BC9F170}"/>
              </a:ext>
            </a:extLst>
          </p:cNvPr>
          <p:cNvSpPr txBox="1"/>
          <p:nvPr/>
        </p:nvSpPr>
        <p:spPr>
          <a:xfrm>
            <a:off x="6486353" y="1778825"/>
            <a:ext cx="722489" cy="461665"/>
          </a:xfrm>
          <a:prstGeom prst="rect">
            <a:avLst/>
          </a:prstGeom>
          <a:noFill/>
        </p:spPr>
        <p:txBody>
          <a:bodyPr wrap="square" rtlCol="0">
            <a:spAutoFit/>
          </a:bodyPr>
          <a:lstStyle/>
          <a:p>
            <a:r>
              <a:rPr lang="fr-FR" sz="2400" b="1" dirty="0">
                <a:solidFill>
                  <a:srgbClr val="BF88F6"/>
                </a:solidFill>
              </a:rPr>
              <a:t>K</a:t>
            </a:r>
            <a:r>
              <a:rPr lang="fr-FR" sz="2400" b="1" dirty="0">
                <a:solidFill>
                  <a:schemeClr val="bg1"/>
                </a:solidFill>
              </a:rPr>
              <a:t>-2</a:t>
            </a:r>
          </a:p>
        </p:txBody>
      </p:sp>
      <p:sp>
        <p:nvSpPr>
          <p:cNvPr id="17" name="ZoneTexte 16">
            <a:extLst>
              <a:ext uri="{FF2B5EF4-FFF2-40B4-BE49-F238E27FC236}">
                <a16:creationId xmlns:a16="http://schemas.microsoft.com/office/drawing/2014/main" id="{B3BD3C47-E272-67EF-6701-42982CB24EA2}"/>
              </a:ext>
            </a:extLst>
          </p:cNvPr>
          <p:cNvSpPr txBox="1"/>
          <p:nvPr/>
        </p:nvSpPr>
        <p:spPr>
          <a:xfrm>
            <a:off x="6197505" y="1150711"/>
            <a:ext cx="6316132" cy="1015663"/>
          </a:xfrm>
          <a:prstGeom prst="rect">
            <a:avLst/>
          </a:prstGeom>
          <a:noFill/>
        </p:spPr>
        <p:txBody>
          <a:bodyPr wrap="square">
            <a:spAutoFit/>
          </a:bodyPr>
          <a:lstStyle/>
          <a:p>
            <a:r>
              <a:rPr lang="fr-FR" sz="6000" b="1" dirty="0"/>
              <a:t>⇌</a:t>
            </a:r>
          </a:p>
        </p:txBody>
      </p:sp>
      <p:sp>
        <p:nvSpPr>
          <p:cNvPr id="15" name="ZoneTexte 14">
            <a:extLst>
              <a:ext uri="{FF2B5EF4-FFF2-40B4-BE49-F238E27FC236}">
                <a16:creationId xmlns:a16="http://schemas.microsoft.com/office/drawing/2014/main" id="{D8A9D348-EFE9-2434-1CA7-985B938681F6}"/>
              </a:ext>
            </a:extLst>
          </p:cNvPr>
          <p:cNvSpPr txBox="1"/>
          <p:nvPr/>
        </p:nvSpPr>
        <p:spPr>
          <a:xfrm>
            <a:off x="5062248" y="1048111"/>
            <a:ext cx="6347360" cy="369332"/>
          </a:xfrm>
          <a:prstGeom prst="rect">
            <a:avLst/>
          </a:prstGeom>
          <a:noFill/>
        </p:spPr>
        <p:txBody>
          <a:bodyPr wrap="square">
            <a:spAutoFit/>
          </a:bodyPr>
          <a:lstStyle/>
          <a:p>
            <a:r>
              <a:rPr lang="fr-FR" sz="1800" b="1" dirty="0">
                <a:solidFill>
                  <a:srgbClr val="00B050"/>
                </a:solidFill>
              </a:rPr>
              <a:t>+1</a:t>
            </a:r>
            <a:endParaRPr lang="fr-FR" dirty="0"/>
          </a:p>
        </p:txBody>
      </p:sp>
      <p:sp>
        <p:nvSpPr>
          <p:cNvPr id="20" name="ZoneTexte 19">
            <a:extLst>
              <a:ext uri="{FF2B5EF4-FFF2-40B4-BE49-F238E27FC236}">
                <a16:creationId xmlns:a16="http://schemas.microsoft.com/office/drawing/2014/main" id="{4C110011-E40B-33F1-A0A6-085E9EE70088}"/>
              </a:ext>
            </a:extLst>
          </p:cNvPr>
          <p:cNvSpPr txBox="1"/>
          <p:nvPr/>
        </p:nvSpPr>
        <p:spPr>
          <a:xfrm>
            <a:off x="5197426" y="1883455"/>
            <a:ext cx="6347360" cy="369332"/>
          </a:xfrm>
          <a:prstGeom prst="rect">
            <a:avLst/>
          </a:prstGeom>
          <a:noFill/>
        </p:spPr>
        <p:txBody>
          <a:bodyPr wrap="square">
            <a:spAutoFit/>
          </a:bodyPr>
          <a:lstStyle/>
          <a:p>
            <a:r>
              <a:rPr lang="fr-FR" sz="1800" b="1" dirty="0">
                <a:solidFill>
                  <a:srgbClr val="00B0F0"/>
                </a:solidFill>
              </a:rPr>
              <a:t>-1</a:t>
            </a:r>
          </a:p>
        </p:txBody>
      </p:sp>
      <p:sp>
        <p:nvSpPr>
          <p:cNvPr id="21" name="ZoneTexte 20">
            <a:extLst>
              <a:ext uri="{FF2B5EF4-FFF2-40B4-BE49-F238E27FC236}">
                <a16:creationId xmlns:a16="http://schemas.microsoft.com/office/drawing/2014/main" id="{3C67C5A7-9B35-2847-3E0E-9040264860E0}"/>
              </a:ext>
            </a:extLst>
          </p:cNvPr>
          <p:cNvSpPr txBox="1"/>
          <p:nvPr/>
        </p:nvSpPr>
        <p:spPr>
          <a:xfrm>
            <a:off x="6548443" y="3926230"/>
            <a:ext cx="6347360" cy="369332"/>
          </a:xfrm>
          <a:prstGeom prst="rect">
            <a:avLst/>
          </a:prstGeom>
          <a:noFill/>
        </p:spPr>
        <p:txBody>
          <a:bodyPr wrap="square">
            <a:spAutoFit/>
          </a:bodyPr>
          <a:lstStyle/>
          <a:p>
            <a:r>
              <a:rPr lang="fr-FR" sz="1800" b="1" dirty="0">
                <a:solidFill>
                  <a:srgbClr val="00B050"/>
                </a:solidFill>
              </a:rPr>
              <a:t>+1</a:t>
            </a:r>
            <a:endParaRPr lang="fr-FR" dirty="0"/>
          </a:p>
        </p:txBody>
      </p:sp>
      <p:sp>
        <p:nvSpPr>
          <p:cNvPr id="22" name="ZoneTexte 21">
            <a:extLst>
              <a:ext uri="{FF2B5EF4-FFF2-40B4-BE49-F238E27FC236}">
                <a16:creationId xmlns:a16="http://schemas.microsoft.com/office/drawing/2014/main" id="{C143EECC-2067-A719-893A-B834CB56F5CA}"/>
              </a:ext>
            </a:extLst>
          </p:cNvPr>
          <p:cNvSpPr txBox="1"/>
          <p:nvPr/>
        </p:nvSpPr>
        <p:spPr>
          <a:xfrm>
            <a:off x="6694312" y="4725183"/>
            <a:ext cx="6347360" cy="369332"/>
          </a:xfrm>
          <a:prstGeom prst="rect">
            <a:avLst/>
          </a:prstGeom>
          <a:noFill/>
        </p:spPr>
        <p:txBody>
          <a:bodyPr wrap="square">
            <a:spAutoFit/>
          </a:bodyPr>
          <a:lstStyle/>
          <a:p>
            <a:r>
              <a:rPr lang="fr-FR" sz="1800" b="1" dirty="0">
                <a:solidFill>
                  <a:srgbClr val="00B0F0"/>
                </a:solidFill>
              </a:rPr>
              <a:t>-1</a:t>
            </a:r>
          </a:p>
        </p:txBody>
      </p:sp>
      <p:sp>
        <p:nvSpPr>
          <p:cNvPr id="23" name="ZoneTexte 22">
            <a:extLst>
              <a:ext uri="{FF2B5EF4-FFF2-40B4-BE49-F238E27FC236}">
                <a16:creationId xmlns:a16="http://schemas.microsoft.com/office/drawing/2014/main" id="{1CF9A444-CC74-9799-E96F-DCB407FAFF58}"/>
              </a:ext>
            </a:extLst>
          </p:cNvPr>
          <p:cNvSpPr txBox="1"/>
          <p:nvPr/>
        </p:nvSpPr>
        <p:spPr>
          <a:xfrm>
            <a:off x="1129145" y="5385644"/>
            <a:ext cx="6347360" cy="369332"/>
          </a:xfrm>
          <a:prstGeom prst="rect">
            <a:avLst/>
          </a:prstGeom>
          <a:noFill/>
        </p:spPr>
        <p:txBody>
          <a:bodyPr wrap="square">
            <a:spAutoFit/>
          </a:bodyPr>
          <a:lstStyle/>
          <a:p>
            <a:r>
              <a:rPr lang="fr-FR" sz="1800" b="1" dirty="0">
                <a:solidFill>
                  <a:srgbClr val="00B050"/>
                </a:solidFill>
              </a:rPr>
              <a:t>+1</a:t>
            </a:r>
            <a:endParaRPr lang="fr-FR" dirty="0"/>
          </a:p>
        </p:txBody>
      </p:sp>
      <p:sp>
        <p:nvSpPr>
          <p:cNvPr id="24" name="ZoneTexte 23">
            <a:extLst>
              <a:ext uri="{FF2B5EF4-FFF2-40B4-BE49-F238E27FC236}">
                <a16:creationId xmlns:a16="http://schemas.microsoft.com/office/drawing/2014/main" id="{B7FA18F4-93FE-9B66-C805-7059D6D7D089}"/>
              </a:ext>
            </a:extLst>
          </p:cNvPr>
          <p:cNvSpPr txBox="1"/>
          <p:nvPr/>
        </p:nvSpPr>
        <p:spPr>
          <a:xfrm>
            <a:off x="1140816" y="5807635"/>
            <a:ext cx="6347360" cy="369332"/>
          </a:xfrm>
          <a:prstGeom prst="rect">
            <a:avLst/>
          </a:prstGeom>
          <a:noFill/>
        </p:spPr>
        <p:txBody>
          <a:bodyPr wrap="square">
            <a:spAutoFit/>
          </a:bodyPr>
          <a:lstStyle/>
          <a:p>
            <a:r>
              <a:rPr lang="fr-FR" sz="1800" b="1" dirty="0">
                <a:solidFill>
                  <a:srgbClr val="00B0F0"/>
                </a:solidFill>
              </a:rPr>
              <a:t>-1</a:t>
            </a:r>
          </a:p>
        </p:txBody>
      </p:sp>
      <p:sp>
        <p:nvSpPr>
          <p:cNvPr id="26" name="ZoneTexte 25">
            <a:extLst>
              <a:ext uri="{FF2B5EF4-FFF2-40B4-BE49-F238E27FC236}">
                <a16:creationId xmlns:a16="http://schemas.microsoft.com/office/drawing/2014/main" id="{8E87EB2A-3B70-C639-654B-60DD6E92E999}"/>
              </a:ext>
            </a:extLst>
          </p:cNvPr>
          <p:cNvSpPr txBox="1"/>
          <p:nvPr/>
        </p:nvSpPr>
        <p:spPr>
          <a:xfrm>
            <a:off x="6579479" y="1047457"/>
            <a:ext cx="6572992" cy="369332"/>
          </a:xfrm>
          <a:prstGeom prst="rect">
            <a:avLst/>
          </a:prstGeom>
          <a:noFill/>
        </p:spPr>
        <p:txBody>
          <a:bodyPr wrap="square">
            <a:spAutoFit/>
          </a:bodyPr>
          <a:lstStyle/>
          <a:p>
            <a:r>
              <a:rPr lang="fr-FR" sz="1800" b="1" dirty="0">
                <a:solidFill>
                  <a:srgbClr val="FF0000"/>
                </a:solidFill>
              </a:rPr>
              <a:t>+2</a:t>
            </a:r>
            <a:endParaRPr lang="fr-FR" dirty="0"/>
          </a:p>
        </p:txBody>
      </p:sp>
      <p:sp>
        <p:nvSpPr>
          <p:cNvPr id="28" name="ZoneTexte 27">
            <a:extLst>
              <a:ext uri="{FF2B5EF4-FFF2-40B4-BE49-F238E27FC236}">
                <a16:creationId xmlns:a16="http://schemas.microsoft.com/office/drawing/2014/main" id="{E1C36F8C-959F-5752-8AC9-E3E80C110757}"/>
              </a:ext>
            </a:extLst>
          </p:cNvPr>
          <p:cNvSpPr txBox="1"/>
          <p:nvPr/>
        </p:nvSpPr>
        <p:spPr>
          <a:xfrm>
            <a:off x="6692709" y="1936114"/>
            <a:ext cx="7077692" cy="369332"/>
          </a:xfrm>
          <a:prstGeom prst="rect">
            <a:avLst/>
          </a:prstGeom>
          <a:noFill/>
        </p:spPr>
        <p:txBody>
          <a:bodyPr wrap="square">
            <a:spAutoFit/>
          </a:bodyPr>
          <a:lstStyle/>
          <a:p>
            <a:r>
              <a:rPr lang="fr-FR" sz="1800" b="1" dirty="0">
                <a:solidFill>
                  <a:srgbClr val="BF88F6"/>
                </a:solidFill>
              </a:rPr>
              <a:t>-2</a:t>
            </a:r>
          </a:p>
        </p:txBody>
      </p:sp>
    </p:spTree>
    <p:extLst>
      <p:ext uri="{BB962C8B-B14F-4D97-AF65-F5344CB8AC3E}">
        <p14:creationId xmlns:p14="http://schemas.microsoft.com/office/powerpoint/2010/main" val="299617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11" name="ZoneTexte 10">
            <a:extLst>
              <a:ext uri="{FF2B5EF4-FFF2-40B4-BE49-F238E27FC236}">
                <a16:creationId xmlns:a16="http://schemas.microsoft.com/office/drawing/2014/main" id="{E6E0A4AA-0986-9EEF-FA71-33863CAD9914}"/>
              </a:ext>
            </a:extLst>
          </p:cNvPr>
          <p:cNvSpPr txBox="1"/>
          <p:nvPr/>
        </p:nvSpPr>
        <p:spPr>
          <a:xfrm>
            <a:off x="5428349" y="1603930"/>
            <a:ext cx="722489" cy="461665"/>
          </a:xfrm>
          <a:prstGeom prst="rect">
            <a:avLst/>
          </a:prstGeom>
          <a:noFill/>
        </p:spPr>
        <p:txBody>
          <a:bodyPr wrap="square" rtlCol="0">
            <a:spAutoFit/>
          </a:bodyPr>
          <a:lstStyle/>
          <a:p>
            <a:r>
              <a:rPr lang="fr-FR" sz="2400" b="1" dirty="0">
                <a:solidFill>
                  <a:srgbClr val="FF0000"/>
                </a:solidFill>
              </a:rPr>
              <a:t>K+2</a:t>
            </a:r>
          </a:p>
        </p:txBody>
      </p:sp>
      <p:sp>
        <p:nvSpPr>
          <p:cNvPr id="12" name="ZoneTexte 11">
            <a:extLst>
              <a:ext uri="{FF2B5EF4-FFF2-40B4-BE49-F238E27FC236}">
                <a16:creationId xmlns:a16="http://schemas.microsoft.com/office/drawing/2014/main" id="{4AEFB40B-F773-708A-200A-802DA261BA97}"/>
              </a:ext>
            </a:extLst>
          </p:cNvPr>
          <p:cNvSpPr txBox="1"/>
          <p:nvPr/>
        </p:nvSpPr>
        <p:spPr>
          <a:xfrm>
            <a:off x="6249289" y="1306495"/>
            <a:ext cx="598309" cy="722489"/>
          </a:xfrm>
          <a:prstGeom prst="rect">
            <a:avLst/>
          </a:prstGeom>
          <a:solidFill>
            <a:schemeClr val="bg1"/>
          </a:solidFill>
        </p:spPr>
        <p:txBody>
          <a:bodyPr wrap="square" rtlCol="0">
            <a:spAutoFit/>
          </a:bodyPr>
          <a:lstStyle/>
          <a:p>
            <a:endParaRPr lang="fr-FR" dirty="0"/>
          </a:p>
        </p:txBody>
      </p:sp>
      <p:cxnSp>
        <p:nvCxnSpPr>
          <p:cNvPr id="15" name="Connecteur droit avec flèche 14">
            <a:extLst>
              <a:ext uri="{FF2B5EF4-FFF2-40B4-BE49-F238E27FC236}">
                <a16:creationId xmlns:a16="http://schemas.microsoft.com/office/drawing/2014/main" id="{88012141-8268-B07F-DE6D-BDF8CE155E96}"/>
              </a:ext>
            </a:extLst>
          </p:cNvPr>
          <p:cNvCxnSpPr>
            <a:cxnSpLocks/>
          </p:cNvCxnSpPr>
          <p:nvPr/>
        </p:nvCxnSpPr>
        <p:spPr>
          <a:xfrm>
            <a:off x="5329899" y="2134572"/>
            <a:ext cx="9193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9E37CB2-104A-6D62-F5DF-F13C0B134D5D}"/>
              </a:ext>
            </a:extLst>
          </p:cNvPr>
          <p:cNvSpPr txBox="1"/>
          <p:nvPr/>
        </p:nvSpPr>
        <p:spPr>
          <a:xfrm>
            <a:off x="108460" y="2346257"/>
            <a:ext cx="11362265" cy="1133965"/>
          </a:xfrm>
          <a:prstGeom prst="rect">
            <a:avLst/>
          </a:prstGeom>
          <a:noFill/>
        </p:spPr>
        <p:txBody>
          <a:bodyPr wrap="square">
            <a:spAutoFit/>
          </a:bodyPr>
          <a:lstStyle/>
          <a:p>
            <a:pPr>
              <a:lnSpc>
                <a:spcPct val="150000"/>
              </a:lnSpc>
            </a:pPr>
            <a:r>
              <a:rPr lang="fr-FR" sz="2400" b="1" dirty="0">
                <a:solidFill>
                  <a:srgbClr val="FF0000"/>
                </a:solidFill>
              </a:rPr>
              <a:t>k2</a:t>
            </a:r>
            <a:r>
              <a:rPr lang="fr-FR" dirty="0">
                <a:solidFill>
                  <a:srgbClr val="FF0000"/>
                </a:solidFill>
              </a:rPr>
              <a:t> </a:t>
            </a:r>
            <a:r>
              <a:rPr lang="fr-FR" dirty="0"/>
              <a:t>: </a:t>
            </a:r>
            <a:r>
              <a:rPr lang="fr-FR" sz="2400" dirty="0">
                <a:solidFill>
                  <a:srgbClr val="404155"/>
                </a:solidFill>
                <a:latin typeface="Times New Roman" panose="02020603050405020304" pitchFamily="18" charset="0"/>
                <a:cs typeface="Times New Roman" panose="02020603050405020304" pitchFamily="18" charset="0"/>
              </a:rPr>
              <a:t>constante de </a:t>
            </a:r>
            <a:r>
              <a:rPr lang="fr-FR" sz="2400" b="1" dirty="0">
                <a:solidFill>
                  <a:srgbClr val="FF0000"/>
                </a:solidFill>
                <a:latin typeface="Times New Roman" panose="02020603050405020304" pitchFamily="18" charset="0"/>
                <a:cs typeface="Times New Roman" panose="02020603050405020304" pitchFamily="18" charset="0"/>
              </a:rPr>
              <a:t>formation</a:t>
            </a:r>
            <a:r>
              <a:rPr lang="fr-FR" sz="2400" dirty="0">
                <a:solidFill>
                  <a:srgbClr val="404155"/>
                </a:solidFill>
                <a:latin typeface="Times New Roman" panose="02020603050405020304" pitchFamily="18" charset="0"/>
                <a:cs typeface="Times New Roman" panose="02020603050405020304" pitchFamily="18" charset="0"/>
              </a:rPr>
              <a:t> du </a:t>
            </a:r>
            <a:r>
              <a:rPr lang="fr-FR" sz="2400" b="1" dirty="0">
                <a:solidFill>
                  <a:srgbClr val="404155"/>
                </a:solidFill>
                <a:latin typeface="Times New Roman" panose="02020603050405020304" pitchFamily="18" charset="0"/>
                <a:cs typeface="Times New Roman" panose="02020603050405020304" pitchFamily="18" charset="0"/>
              </a:rPr>
              <a:t>produit </a:t>
            </a:r>
          </a:p>
          <a:p>
            <a:pPr marL="342900" indent="-342900">
              <a:lnSpc>
                <a:spcPct val="150000"/>
              </a:lnSpc>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C’est la </a:t>
            </a:r>
            <a:r>
              <a:rPr lang="fr-FR" sz="2400" b="1" dirty="0">
                <a:solidFill>
                  <a:srgbClr val="FF0000"/>
                </a:solidFill>
                <a:latin typeface="Times New Roman" panose="02020603050405020304" pitchFamily="18" charset="0"/>
                <a:cs typeface="Times New Roman" panose="02020603050405020304" pitchFamily="18" charset="0"/>
              </a:rPr>
              <a:t>constante catalytique </a:t>
            </a:r>
            <a:r>
              <a:rPr lang="fr-FR" sz="2400" dirty="0">
                <a:solidFill>
                  <a:srgbClr val="404155"/>
                </a:solidFill>
                <a:latin typeface="Times New Roman" panose="02020603050405020304" pitchFamily="18" charset="0"/>
                <a:cs typeface="Times New Roman" panose="02020603050405020304" pitchFamily="18" charset="0"/>
              </a:rPr>
              <a:t>désignée </a:t>
            </a:r>
            <a:r>
              <a:rPr lang="fr-FR" sz="2400" b="1" dirty="0" err="1">
                <a:solidFill>
                  <a:srgbClr val="FF0000"/>
                </a:solidFill>
                <a:latin typeface="Times New Roman" panose="02020603050405020304" pitchFamily="18" charset="0"/>
                <a:cs typeface="Times New Roman" panose="02020603050405020304" pitchFamily="18" charset="0"/>
              </a:rPr>
              <a:t>kcat</a:t>
            </a:r>
            <a:r>
              <a:rPr lang="fr-FR" sz="2400" dirty="0">
                <a:solidFill>
                  <a:srgbClr val="404155"/>
                </a:solidFill>
                <a:latin typeface="Times New Roman" panose="02020603050405020304" pitchFamily="18" charset="0"/>
                <a:cs typeface="Times New Roman" panose="02020603050405020304" pitchFamily="18" charset="0"/>
              </a:rPr>
              <a:t>, car il s'agit de </a:t>
            </a:r>
            <a:r>
              <a:rPr lang="fr-FR" sz="2400" b="1" dirty="0">
                <a:solidFill>
                  <a:srgbClr val="00B050"/>
                </a:solidFill>
                <a:latin typeface="Times New Roman" panose="02020603050405020304" pitchFamily="18" charset="0"/>
                <a:cs typeface="Times New Roman" panose="02020603050405020304" pitchFamily="18" charset="0"/>
              </a:rPr>
              <a:t>l'étape catalytique</a:t>
            </a:r>
          </a:p>
        </p:txBody>
      </p:sp>
      <p:sp>
        <p:nvSpPr>
          <p:cNvPr id="14" name="ZoneTexte 13">
            <a:extLst>
              <a:ext uri="{FF2B5EF4-FFF2-40B4-BE49-F238E27FC236}">
                <a16:creationId xmlns:a16="http://schemas.microsoft.com/office/drawing/2014/main" id="{67D3FB6D-B718-C1BC-462F-DDD7D64602E2}"/>
              </a:ext>
            </a:extLst>
          </p:cNvPr>
          <p:cNvSpPr txBox="1"/>
          <p:nvPr/>
        </p:nvSpPr>
        <p:spPr>
          <a:xfrm>
            <a:off x="113777" y="-94300"/>
            <a:ext cx="12271024" cy="1780296"/>
          </a:xfrm>
          <a:prstGeom prst="rect">
            <a:avLst/>
          </a:prstGeom>
          <a:noFill/>
        </p:spPr>
        <p:txBody>
          <a:bodyPr wrap="square">
            <a:spAutoFit/>
          </a:bodyPr>
          <a:lstStyle/>
          <a:p>
            <a:pPr>
              <a:lnSpc>
                <a:spcPct val="150000"/>
              </a:lnSpc>
            </a:pPr>
            <a:r>
              <a:rPr lang="fr-FR" sz="2800" b="1" dirty="0">
                <a:solidFill>
                  <a:srgbClr val="0070C0"/>
                </a:solidFill>
                <a:latin typeface="Corben" pitchFamily="34" charset="0"/>
                <a:ea typeface="Corben" pitchFamily="34" charset="-122"/>
              </a:rPr>
              <a:t>2- Formation du produit P à partir du complexe enzyme-substrat: </a:t>
            </a:r>
          </a:p>
          <a:p>
            <a:pPr>
              <a:lnSpc>
                <a:spcPct val="150000"/>
              </a:lnSpc>
            </a:pPr>
            <a:r>
              <a:rPr lang="fr-FR" dirty="0"/>
              <a:t> ‐ </a:t>
            </a:r>
            <a:r>
              <a:rPr lang="fr-FR" sz="2400" dirty="0">
                <a:solidFill>
                  <a:srgbClr val="404155"/>
                </a:solidFill>
                <a:latin typeface="Times New Roman" panose="02020603050405020304" pitchFamily="18" charset="0"/>
                <a:cs typeface="Times New Roman" panose="02020603050405020304" pitchFamily="18" charset="0"/>
              </a:rPr>
              <a:t>La deuxième étape ( </a:t>
            </a:r>
            <a:r>
              <a:rPr lang="fr-FR" sz="2400" b="1" dirty="0">
                <a:solidFill>
                  <a:srgbClr val="00B050"/>
                </a:solidFill>
                <a:latin typeface="Times New Roman" panose="02020603050405020304" pitchFamily="18" charset="0"/>
                <a:cs typeface="Times New Roman" panose="02020603050405020304" pitchFamily="18" charset="0"/>
              </a:rPr>
              <a:t>la catalyse</a:t>
            </a:r>
            <a:r>
              <a:rPr lang="fr-FR" sz="2400" dirty="0">
                <a:solidFill>
                  <a:srgbClr val="404155"/>
                </a:solidFill>
                <a:latin typeface="Times New Roman" panose="02020603050405020304" pitchFamily="18" charset="0"/>
                <a:cs typeface="Times New Roman" panose="02020603050405020304" pitchFamily="18" charset="0"/>
              </a:rPr>
              <a:t>) correspond à la formation du produit à partir du complexe E-S.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Étape plus lente</a:t>
            </a:r>
          </a:p>
        </p:txBody>
      </p:sp>
      <p:sp>
        <p:nvSpPr>
          <p:cNvPr id="17" name="ZoneTexte 16">
            <a:extLst>
              <a:ext uri="{FF2B5EF4-FFF2-40B4-BE49-F238E27FC236}">
                <a16:creationId xmlns:a16="http://schemas.microsoft.com/office/drawing/2014/main" id="{4DB4040A-32A0-D0A6-C31D-0E7B9CD4BF1E}"/>
              </a:ext>
            </a:extLst>
          </p:cNvPr>
          <p:cNvSpPr txBox="1"/>
          <p:nvPr/>
        </p:nvSpPr>
        <p:spPr>
          <a:xfrm>
            <a:off x="2698240" y="1774753"/>
            <a:ext cx="6315738" cy="707886"/>
          </a:xfrm>
          <a:prstGeom prst="rect">
            <a:avLst/>
          </a:prstGeom>
          <a:noFill/>
        </p:spPr>
        <p:txBody>
          <a:bodyPr wrap="square">
            <a:spAutoFit/>
          </a:bodyPr>
          <a:lstStyle/>
          <a:p>
            <a:pPr marL="267335" algn="ctr"/>
            <a:r>
              <a:rPr lang="fr-FR" sz="4000" b="1" dirty="0">
                <a:solidFill>
                  <a:srgbClr val="FFC000"/>
                </a:solidFill>
              </a:rPr>
              <a:t>E</a:t>
            </a:r>
            <a:r>
              <a:rPr lang="fr-FR" sz="4000" b="1" dirty="0">
                <a:solidFill>
                  <a:srgbClr val="E01050"/>
                </a:solidFill>
              </a:rPr>
              <a:t>S</a:t>
            </a:r>
            <a:r>
              <a:rPr lang="fr-FR" sz="4000" b="1" dirty="0"/>
              <a:t>           </a:t>
            </a:r>
            <a:r>
              <a:rPr lang="fr-FR" sz="4000" b="1" dirty="0">
                <a:solidFill>
                  <a:srgbClr val="FFC000"/>
                </a:solidFill>
              </a:rPr>
              <a:t>E</a:t>
            </a:r>
            <a:r>
              <a:rPr lang="fr-FR" sz="4000" b="1" dirty="0"/>
              <a:t> + </a:t>
            </a:r>
            <a:r>
              <a:rPr lang="fr-FR" sz="4000" b="1" dirty="0">
                <a:solidFill>
                  <a:srgbClr val="7030A0"/>
                </a:solidFill>
              </a:rPr>
              <a:t>P</a:t>
            </a:r>
            <a:endParaRPr lang="fr-FR" sz="4000" b="1" dirty="0">
              <a:solidFill>
                <a:srgbClr val="7030A0"/>
              </a:solidFill>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B42BED92-9838-914C-F27A-5FF5081B8E10}"/>
              </a:ext>
            </a:extLst>
          </p:cNvPr>
          <p:cNvSpPr/>
          <p:nvPr/>
        </p:nvSpPr>
        <p:spPr>
          <a:xfrm>
            <a:off x="378179" y="846667"/>
            <a:ext cx="1507065" cy="220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E34B3D6-2565-304E-69FE-E9FEE32F7FBA}"/>
              </a:ext>
            </a:extLst>
          </p:cNvPr>
          <p:cNvSpPr txBox="1"/>
          <p:nvPr/>
        </p:nvSpPr>
        <p:spPr>
          <a:xfrm>
            <a:off x="0" y="3537106"/>
            <a:ext cx="12017023" cy="1569660"/>
          </a:xfrm>
          <a:prstGeom prst="rect">
            <a:avLst/>
          </a:prstGeom>
          <a:noFill/>
        </p:spPr>
        <p:txBody>
          <a:bodyPr wrap="square">
            <a:spAutoFit/>
          </a:bodyPr>
          <a:lstStyle/>
          <a:p>
            <a:pPr marL="285750" indent="-285750" algn="just">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également appelée </a:t>
            </a:r>
            <a:r>
              <a:rPr lang="fr-FR" sz="2400" b="1" dirty="0">
                <a:solidFill>
                  <a:srgbClr val="FF0000"/>
                </a:solidFill>
                <a:latin typeface="Times New Roman" panose="02020603050405020304" pitchFamily="18" charset="0"/>
                <a:cs typeface="Times New Roman" panose="02020603050405020304" pitchFamily="18" charset="0"/>
              </a:rPr>
              <a:t>turnover </a:t>
            </a:r>
            <a:r>
              <a:rPr lang="fr-FR" sz="2400" b="1" dirty="0" err="1">
                <a:solidFill>
                  <a:srgbClr val="FF0000"/>
                </a:solidFill>
                <a:latin typeface="Times New Roman" panose="02020603050405020304" pitchFamily="18" charset="0"/>
                <a:cs typeface="Times New Roman" panose="02020603050405020304" pitchFamily="18" charset="0"/>
              </a:rPr>
              <a:t>number</a:t>
            </a:r>
            <a:r>
              <a:rPr lang="fr-FR" sz="2400" b="1" dirty="0">
                <a:solidFill>
                  <a:srgbClr val="FF0000"/>
                </a:solidFill>
                <a:latin typeface="Times New Roman" panose="02020603050405020304" pitchFamily="18" charset="0"/>
                <a:cs typeface="Times New Roman" panose="02020603050405020304" pitchFamily="18" charset="0"/>
              </a:rPr>
              <a:t> </a:t>
            </a:r>
            <a:r>
              <a:rPr lang="fr-FR" sz="2400" dirty="0">
                <a:solidFill>
                  <a:srgbClr val="404155"/>
                </a:solidFill>
                <a:latin typeface="Times New Roman" panose="02020603050405020304" pitchFamily="18" charset="0"/>
                <a:cs typeface="Times New Roman" panose="02020603050405020304" pitchFamily="18" charset="0"/>
              </a:rPr>
              <a:t>(TON, ou « nombre de rotations »), représente le nombre maximum de </a:t>
            </a:r>
            <a:r>
              <a:rPr lang="fr-FR" sz="2400" dirty="0">
                <a:solidFill>
                  <a:srgbClr val="404155"/>
                </a:solidFill>
                <a:latin typeface="Times New Roman" panose="02020603050405020304" pitchFamily="18" charset="0"/>
                <a:cs typeface="Times New Roman" panose="02020603050405020304" pitchFamily="18" charset="0"/>
                <a:hlinkClick r:id="rId2" tooltip="Molécule">
                  <a:extLst>
                    <a:ext uri="{A12FA001-AC4F-418D-AE19-62706E023703}">
                      <ahyp:hlinkClr xmlns:ahyp="http://schemas.microsoft.com/office/drawing/2018/hyperlinkcolor" val="tx"/>
                    </a:ext>
                  </a:extLst>
                </a:hlinkClick>
              </a:rPr>
              <a:t>molécules</a:t>
            </a:r>
            <a:r>
              <a:rPr lang="fr-FR" sz="2400" dirty="0">
                <a:solidFill>
                  <a:srgbClr val="404155"/>
                </a:solidFill>
                <a:latin typeface="Times New Roman" panose="02020603050405020304" pitchFamily="18" charset="0"/>
                <a:cs typeface="Times New Roman" panose="02020603050405020304" pitchFamily="18" charset="0"/>
              </a:rPr>
              <a:t> de </a:t>
            </a:r>
            <a:r>
              <a:rPr lang="fr-FR" sz="2400" dirty="0">
                <a:solidFill>
                  <a:srgbClr val="404155"/>
                </a:solidFill>
                <a:latin typeface="Times New Roman" panose="02020603050405020304" pitchFamily="18" charset="0"/>
                <a:cs typeface="Times New Roman" panose="02020603050405020304" pitchFamily="18" charset="0"/>
                <a:hlinkClick r:id="rId3" tooltip="Substrat enzymatique">
                  <a:extLst>
                    <a:ext uri="{A12FA001-AC4F-418D-AE19-62706E023703}">
                      <ahyp:hlinkClr xmlns:ahyp="http://schemas.microsoft.com/office/drawing/2018/hyperlinkcolor" val="tx"/>
                    </a:ext>
                  </a:extLst>
                </a:hlinkClick>
              </a:rPr>
              <a:t>substrat</a:t>
            </a:r>
            <a:r>
              <a:rPr lang="fr-FR" sz="2400" dirty="0">
                <a:solidFill>
                  <a:srgbClr val="404155"/>
                </a:solidFill>
                <a:latin typeface="Times New Roman" panose="02020603050405020304" pitchFamily="18" charset="0"/>
                <a:cs typeface="Times New Roman" panose="02020603050405020304" pitchFamily="18" charset="0"/>
              </a:rPr>
              <a:t> </a:t>
            </a:r>
            <a:r>
              <a:rPr lang="fr-FR" sz="2400" dirty="0">
                <a:solidFill>
                  <a:srgbClr val="404155"/>
                </a:solidFill>
                <a:latin typeface="Times New Roman" panose="02020603050405020304" pitchFamily="18" charset="0"/>
                <a:cs typeface="Times New Roman" panose="02020603050405020304" pitchFamily="18" charset="0"/>
                <a:hlinkClick r:id="rId4" tooltip="Catalyse">
                  <a:extLst>
                    <a:ext uri="{A12FA001-AC4F-418D-AE19-62706E023703}">
                      <ahyp:hlinkClr xmlns:ahyp="http://schemas.microsoft.com/office/drawing/2018/hyperlinkcolor" val="tx"/>
                    </a:ext>
                  </a:extLst>
                </a:hlinkClick>
              </a:rPr>
              <a:t>transformées</a:t>
            </a:r>
            <a:r>
              <a:rPr lang="fr-FR" sz="2400" dirty="0">
                <a:solidFill>
                  <a:srgbClr val="404155"/>
                </a:solidFill>
                <a:latin typeface="Times New Roman" panose="02020603050405020304" pitchFamily="18" charset="0"/>
                <a:cs typeface="Times New Roman" panose="02020603050405020304" pitchFamily="18" charset="0"/>
              </a:rPr>
              <a:t> par molécule d'</a:t>
            </a:r>
            <a:r>
              <a:rPr lang="fr-FR" sz="2400" dirty="0">
                <a:solidFill>
                  <a:srgbClr val="404155"/>
                </a:solidFill>
                <a:latin typeface="Times New Roman" panose="02020603050405020304" pitchFamily="18" charset="0"/>
                <a:cs typeface="Times New Roman" panose="02020603050405020304" pitchFamily="18" charset="0"/>
                <a:hlinkClick r:id="rId5" tooltip="Enzyme">
                  <a:extLst>
                    <a:ext uri="{A12FA001-AC4F-418D-AE19-62706E023703}">
                      <ahyp:hlinkClr xmlns:ahyp="http://schemas.microsoft.com/office/drawing/2018/hyperlinkcolor" val="tx"/>
                    </a:ext>
                  </a:extLst>
                </a:hlinkClick>
              </a:rPr>
              <a:t>enzyme</a:t>
            </a:r>
            <a:r>
              <a:rPr lang="fr-FR" sz="2400" dirty="0">
                <a:solidFill>
                  <a:srgbClr val="404155"/>
                </a:solidFill>
                <a:latin typeface="Times New Roman" panose="02020603050405020304" pitchFamily="18" charset="0"/>
                <a:cs typeface="Times New Roman" panose="02020603050405020304" pitchFamily="18" charset="0"/>
              </a:rPr>
              <a:t> par unité de temps . Elle peut être déduite de la </a:t>
            </a:r>
            <a:r>
              <a:rPr lang="fr-FR" sz="2400" dirty="0">
                <a:solidFill>
                  <a:srgbClr val="404155"/>
                </a:solidFill>
                <a:latin typeface="Times New Roman" panose="02020603050405020304" pitchFamily="18" charset="0"/>
                <a:cs typeface="Times New Roman" panose="02020603050405020304" pitchFamily="18" charset="0"/>
                <a:hlinkClick r:id="rId6" tooltip="Vitesse initiale maximale">
                  <a:extLst>
                    <a:ext uri="{A12FA001-AC4F-418D-AE19-62706E023703}">
                      <ahyp:hlinkClr xmlns:ahyp="http://schemas.microsoft.com/office/drawing/2018/hyperlinkcolor" val="tx"/>
                    </a:ext>
                  </a:extLst>
                </a:hlinkClick>
              </a:rPr>
              <a:t>vitesse maximale</a:t>
            </a:r>
            <a:r>
              <a:rPr lang="fr-FR" sz="2400" dirty="0">
                <a:solidFill>
                  <a:srgbClr val="404155"/>
                </a:solidFill>
                <a:latin typeface="Times New Roman" panose="02020603050405020304" pitchFamily="18" charset="0"/>
                <a:cs typeface="Times New Roman" panose="02020603050405020304" pitchFamily="18" charset="0"/>
              </a:rPr>
              <a:t> de réaction Vmax et de la concentration en sites catalytiques [ET]  par la relation :</a:t>
            </a:r>
          </a:p>
        </p:txBody>
      </p:sp>
      <p:sp>
        <p:nvSpPr>
          <p:cNvPr id="6" name="AutoShape 2" descr="{\displaystyle k_{\mathrm {cat} }={\frac {V_{\max }}{[E]_{\mathrm {T} }}}}">
            <a:extLst>
              <a:ext uri="{FF2B5EF4-FFF2-40B4-BE49-F238E27FC236}">
                <a16:creationId xmlns:a16="http://schemas.microsoft.com/office/drawing/2014/main" id="{92F2097D-1D56-359F-3289-2943390F8F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a:extLst>
              <a:ext uri="{FF2B5EF4-FFF2-40B4-BE49-F238E27FC236}">
                <a16:creationId xmlns:a16="http://schemas.microsoft.com/office/drawing/2014/main" id="{852F5157-300C-F5DB-1050-FFC48CAD814C}"/>
              </a:ext>
            </a:extLst>
          </p:cNvPr>
          <p:cNvSpPr txBox="1"/>
          <p:nvPr/>
        </p:nvSpPr>
        <p:spPr>
          <a:xfrm>
            <a:off x="5689601" y="5234047"/>
            <a:ext cx="6327422" cy="523220"/>
          </a:xfrm>
          <a:prstGeom prst="rect">
            <a:avLst/>
          </a:prstGeom>
          <a:noFill/>
        </p:spPr>
        <p:txBody>
          <a:bodyPr wrap="square">
            <a:spAutoFit/>
          </a:bodyPr>
          <a:lstStyle/>
          <a:p>
            <a:r>
              <a:rPr lang="fr-FR" sz="2800" b="1" i="0" dirty="0" err="1">
                <a:solidFill>
                  <a:srgbClr val="1B1F23"/>
                </a:solidFill>
                <a:effectLst/>
                <a:latin typeface="Hanken Grotesk"/>
              </a:rPr>
              <a:t>K</a:t>
            </a:r>
            <a:r>
              <a:rPr lang="fr-FR" sz="2800" b="1" i="0" baseline="-25000" dirty="0" err="1">
                <a:solidFill>
                  <a:srgbClr val="1B1F23"/>
                </a:solidFill>
                <a:effectLst/>
                <a:latin typeface="Hanken Grotesk"/>
              </a:rPr>
              <a:t>cat</a:t>
            </a:r>
            <a:r>
              <a:rPr lang="fr-FR" sz="2800" b="1" i="0" dirty="0">
                <a:solidFill>
                  <a:srgbClr val="1B1F23"/>
                </a:solidFill>
                <a:effectLst/>
                <a:latin typeface="Hanken Grotesk"/>
              </a:rPr>
              <a:t> = V</a:t>
            </a:r>
            <a:r>
              <a:rPr lang="fr-FR" sz="2800" b="1" i="0" baseline="-25000" dirty="0">
                <a:solidFill>
                  <a:srgbClr val="1B1F23"/>
                </a:solidFill>
                <a:effectLst/>
                <a:latin typeface="Hanken Grotesk"/>
              </a:rPr>
              <a:t>max</a:t>
            </a:r>
            <a:r>
              <a:rPr lang="fr-FR" sz="2800" b="1" i="0" dirty="0">
                <a:solidFill>
                  <a:srgbClr val="1B1F23"/>
                </a:solidFill>
                <a:effectLst/>
                <a:latin typeface="Hanken Grotesk"/>
              </a:rPr>
              <a:t>/[E]</a:t>
            </a:r>
            <a:endParaRPr lang="fr-FR" sz="2800" b="1" dirty="0"/>
          </a:p>
        </p:txBody>
      </p:sp>
      <p:sp>
        <p:nvSpPr>
          <p:cNvPr id="10" name="Rectangle 9">
            <a:extLst>
              <a:ext uri="{FF2B5EF4-FFF2-40B4-BE49-F238E27FC236}">
                <a16:creationId xmlns:a16="http://schemas.microsoft.com/office/drawing/2014/main" id="{0BAC970B-B25E-0B0E-4D5B-1D256DA36431}"/>
              </a:ext>
            </a:extLst>
          </p:cNvPr>
          <p:cNvSpPr/>
          <p:nvPr/>
        </p:nvSpPr>
        <p:spPr>
          <a:xfrm>
            <a:off x="5428349" y="5163650"/>
            <a:ext cx="2506133" cy="666044"/>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0EE8E61-B976-09F2-A704-EC618B11A4A3}"/>
              </a:ext>
            </a:extLst>
          </p:cNvPr>
          <p:cNvSpPr txBox="1"/>
          <p:nvPr/>
        </p:nvSpPr>
        <p:spPr>
          <a:xfrm>
            <a:off x="0" y="5900091"/>
            <a:ext cx="7511540" cy="461665"/>
          </a:xfrm>
          <a:prstGeom prst="rect">
            <a:avLst/>
          </a:prstGeom>
          <a:noFill/>
        </p:spPr>
        <p:txBody>
          <a:bodyPr wrap="square">
            <a:spAutoFit/>
          </a:bodyPr>
          <a:lstStyle/>
          <a:p>
            <a:pPr marL="285750" indent="-285750">
              <a:buFont typeface="Arial" panose="020B0604020202020204" pitchFamily="34" charset="0"/>
              <a:buChar char="•"/>
            </a:pPr>
            <a:r>
              <a:rPr lang="fr-FR" dirty="0"/>
              <a:t> </a:t>
            </a:r>
            <a:r>
              <a:rPr lang="fr-FR" sz="2400" dirty="0">
                <a:solidFill>
                  <a:srgbClr val="404155"/>
                </a:solidFill>
                <a:latin typeface="Times New Roman" panose="02020603050405020304" pitchFamily="18" charset="0"/>
                <a:cs typeface="Times New Roman" panose="02020603050405020304" pitchFamily="18" charset="0"/>
              </a:rPr>
              <a:t>elle représente </a:t>
            </a:r>
            <a:r>
              <a:rPr lang="fr-FR" sz="2400" b="1" dirty="0">
                <a:solidFill>
                  <a:srgbClr val="FF0000"/>
                </a:solidFill>
                <a:latin typeface="Times New Roman" panose="02020603050405020304" pitchFamily="18" charset="0"/>
                <a:cs typeface="Times New Roman" panose="02020603050405020304" pitchFamily="18" charset="0"/>
              </a:rPr>
              <a:t>l’efficacité catalytique </a:t>
            </a:r>
            <a:r>
              <a:rPr lang="fr-FR" sz="2400" dirty="0">
                <a:solidFill>
                  <a:srgbClr val="404155"/>
                </a:solidFill>
                <a:latin typeface="Times New Roman" panose="02020603050405020304" pitchFamily="18" charset="0"/>
                <a:cs typeface="Times New Roman" panose="02020603050405020304" pitchFamily="18" charset="0"/>
              </a:rPr>
              <a:t>de l‘enzyme</a:t>
            </a:r>
            <a:r>
              <a:rPr lang="fr-FR" dirty="0"/>
              <a:t>. </a:t>
            </a:r>
          </a:p>
        </p:txBody>
      </p:sp>
      <p:sp>
        <p:nvSpPr>
          <p:cNvPr id="20" name="ZoneTexte 19">
            <a:extLst>
              <a:ext uri="{FF2B5EF4-FFF2-40B4-BE49-F238E27FC236}">
                <a16:creationId xmlns:a16="http://schemas.microsoft.com/office/drawing/2014/main" id="{379BC10D-41E2-EBD3-6BF2-66F0004EEA26}"/>
              </a:ext>
            </a:extLst>
          </p:cNvPr>
          <p:cNvSpPr txBox="1"/>
          <p:nvPr/>
        </p:nvSpPr>
        <p:spPr>
          <a:xfrm>
            <a:off x="0" y="6361756"/>
            <a:ext cx="6231466" cy="461665"/>
          </a:xfrm>
          <a:prstGeom prst="rect">
            <a:avLst/>
          </a:prstGeom>
          <a:noFill/>
        </p:spPr>
        <p:txBody>
          <a:bodyPr wrap="square">
            <a:spAutoFit/>
          </a:bodyPr>
          <a:lstStyle/>
          <a:p>
            <a:pPr marL="342900" indent="-342900">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Exprimée en secondes⁻¹ (s⁻¹)</a:t>
            </a:r>
          </a:p>
        </p:txBody>
      </p:sp>
      <p:sp>
        <p:nvSpPr>
          <p:cNvPr id="2" name="ZoneTexte 1">
            <a:extLst>
              <a:ext uri="{FF2B5EF4-FFF2-40B4-BE49-F238E27FC236}">
                <a16:creationId xmlns:a16="http://schemas.microsoft.com/office/drawing/2014/main" id="{9347A9D9-1EDA-4AFB-6AFC-DA3143B01B64}"/>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9015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6D8F2F8-CE52-E091-CD4D-4A62B04073D6}"/>
              </a:ext>
            </a:extLst>
          </p:cNvPr>
          <p:cNvSpPr>
            <a:spLocks noChangeArrowheads="1"/>
          </p:cNvSpPr>
          <p:nvPr/>
        </p:nvSpPr>
        <p:spPr bwMode="auto">
          <a:xfrm>
            <a:off x="2884511" y="270881"/>
            <a:ext cx="6422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b="1" dirty="0">
                <a:solidFill>
                  <a:srgbClr val="0070C0"/>
                </a:solidFill>
                <a:latin typeface="Corben" pitchFamily="34" charset="0"/>
                <a:ea typeface="Corben" pitchFamily="34" charset="-122"/>
              </a:rPr>
              <a:t>Exemple de constantes catalytiques (</a:t>
            </a:r>
            <a:r>
              <a:rPr lang="fr-FR" altLang="fr-FR" sz="2800" b="1" dirty="0" err="1">
                <a:solidFill>
                  <a:srgbClr val="0070C0"/>
                </a:solidFill>
                <a:latin typeface="Corben" pitchFamily="34" charset="0"/>
                <a:ea typeface="Corben" pitchFamily="34" charset="-122"/>
              </a:rPr>
              <a:t>Kcat</a:t>
            </a:r>
            <a:r>
              <a:rPr lang="fr-FR" altLang="fr-FR" sz="2800" b="1" dirty="0">
                <a:solidFill>
                  <a:srgbClr val="0070C0"/>
                </a:solidFill>
                <a:latin typeface="Corben" pitchFamily="34" charset="0"/>
                <a:ea typeface="Corben" pitchFamily="34" charset="-122"/>
              </a:rPr>
              <a:t>)</a:t>
            </a:r>
          </a:p>
        </p:txBody>
      </p:sp>
      <p:sp>
        <p:nvSpPr>
          <p:cNvPr id="4" name="Rectangle 3">
            <a:extLst>
              <a:ext uri="{FF2B5EF4-FFF2-40B4-BE49-F238E27FC236}">
                <a16:creationId xmlns:a16="http://schemas.microsoft.com/office/drawing/2014/main" id="{3ABE789B-FBBF-90D2-466C-7424EC5CF4B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676DC5A-2AC2-884A-CEFD-B3AAB007F522}"/>
              </a:ext>
            </a:extLst>
          </p:cNvPr>
          <p:cNvPicPr>
            <a:picLocks noChangeAspect="1"/>
          </p:cNvPicPr>
          <p:nvPr/>
        </p:nvPicPr>
        <p:blipFill>
          <a:blip r:embed="rId2"/>
          <a:stretch>
            <a:fillRect/>
          </a:stretch>
        </p:blipFill>
        <p:spPr>
          <a:xfrm>
            <a:off x="1241778" y="1174045"/>
            <a:ext cx="9572977" cy="5091288"/>
          </a:xfrm>
          <a:prstGeom prst="rect">
            <a:avLst/>
          </a:prstGeom>
        </p:spPr>
      </p:pic>
    </p:spTree>
    <p:extLst>
      <p:ext uri="{BB962C8B-B14F-4D97-AF65-F5344CB8AC3E}">
        <p14:creationId xmlns:p14="http://schemas.microsoft.com/office/powerpoint/2010/main" val="338169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9A4EBAC-8702-AD32-B133-F4F990C91C88}"/>
              </a:ext>
            </a:extLst>
          </p:cNvPr>
          <p:cNvSpPr txBox="1"/>
          <p:nvPr/>
        </p:nvSpPr>
        <p:spPr>
          <a:xfrm>
            <a:off x="0" y="613245"/>
            <a:ext cx="12192000" cy="5632311"/>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La constante d'efficacité, souvent notée </a:t>
            </a:r>
            <a:r>
              <a:rPr lang="fr-FR" sz="2400" b="1" dirty="0" err="1">
                <a:solidFill>
                  <a:srgbClr val="FF0000"/>
                </a:solidFill>
                <a:latin typeface="Times New Roman" panose="02020603050405020304" pitchFamily="18" charset="0"/>
                <a:cs typeface="Times New Roman" panose="02020603050405020304" pitchFamily="18" charset="0"/>
              </a:rPr>
              <a:t>kcat</a:t>
            </a:r>
            <a:r>
              <a:rPr lang="fr-FR" sz="2400" b="1" dirty="0">
                <a:solidFill>
                  <a:srgbClr val="FF0000"/>
                </a:solidFill>
                <a:latin typeface="Times New Roman" panose="02020603050405020304" pitchFamily="18" charset="0"/>
                <a:cs typeface="Times New Roman" panose="02020603050405020304" pitchFamily="18" charset="0"/>
              </a:rPr>
              <a:t>/Km </a:t>
            </a:r>
            <a:r>
              <a:rPr lang="fr-FR" sz="2400" dirty="0">
                <a:solidFill>
                  <a:srgbClr val="404155"/>
                </a:solidFill>
                <a:latin typeface="Times New Roman" panose="02020603050405020304" pitchFamily="18" charset="0"/>
                <a:cs typeface="Times New Roman" panose="02020603050405020304" pitchFamily="18" charset="0"/>
              </a:rPr>
              <a:t>est un paramètre important en enzymologie qui permet de mesurer l'efficacité d'une enzyme à catalyser une réaction chimique. </a:t>
            </a:r>
          </a:p>
          <a:p>
            <a:pPr>
              <a:buFont typeface="+mj-lt"/>
              <a:buAutoNum type="arabicPeriod"/>
            </a:pPr>
            <a:r>
              <a:rPr lang="fr-FR" sz="2400" b="1" dirty="0">
                <a:solidFill>
                  <a:srgbClr val="404155"/>
                </a:solidFill>
                <a:latin typeface="Times New Roman" panose="02020603050405020304" pitchFamily="18" charset="0"/>
                <a:cs typeface="Times New Roman" panose="02020603050405020304" pitchFamily="18" charset="0"/>
              </a:rPr>
              <a:t>Définition : </a:t>
            </a:r>
            <a:r>
              <a:rPr lang="fr-FR" sz="2400" dirty="0">
                <a:solidFill>
                  <a:srgbClr val="404155"/>
                </a:solidFill>
                <a:latin typeface="Times New Roman" panose="02020603050405020304" pitchFamily="18" charset="0"/>
                <a:cs typeface="Times New Roman" panose="02020603050405020304" pitchFamily="18" charset="0"/>
              </a:rPr>
              <a:t>La constante d'efficacité est le rapport entre la constante de turnover  </a:t>
            </a:r>
            <a:r>
              <a:rPr lang="fr-FR" sz="2400" dirty="0" err="1">
                <a:solidFill>
                  <a:srgbClr val="404155"/>
                </a:solidFill>
                <a:latin typeface="Times New Roman" panose="02020603050405020304" pitchFamily="18" charset="0"/>
                <a:cs typeface="Times New Roman" panose="02020603050405020304" pitchFamily="18" charset="0"/>
              </a:rPr>
              <a:t>kcat</a:t>
            </a:r>
            <a:r>
              <a:rPr lang="fr-FR" sz="2400" dirty="0">
                <a:solidFill>
                  <a:srgbClr val="404155"/>
                </a:solidFill>
                <a:latin typeface="Times New Roman" panose="02020603050405020304" pitchFamily="18" charset="0"/>
                <a:cs typeface="Times New Roman" panose="02020603050405020304" pitchFamily="18" charset="0"/>
              </a:rPr>
              <a:t> et la constante de Michaelis Km. Elle donne une indication de la capacité d'une enzyme à convertir un substrat en produit, en tenant compte à la fois de la vitesse de catalyse et de l'affinité de l'enzyme pour le substrat.</a:t>
            </a:r>
          </a:p>
          <a:p>
            <a:r>
              <a:rPr lang="fr-FR" sz="2400" dirty="0">
                <a:solidFill>
                  <a:srgbClr val="404155"/>
                </a:solidFill>
                <a:latin typeface="Times New Roman" panose="02020603050405020304" pitchFamily="18" charset="0"/>
                <a:cs typeface="Times New Roman" panose="02020603050405020304" pitchFamily="18" charset="0"/>
              </a:rPr>
              <a:t>                                                </a:t>
            </a:r>
            <a:r>
              <a:rPr lang="fr-FR" sz="2400" b="1" dirty="0">
                <a:solidFill>
                  <a:srgbClr val="404155"/>
                </a:solidFill>
                <a:latin typeface="Times New Roman" panose="02020603050405020304" pitchFamily="18" charset="0"/>
                <a:cs typeface="Times New Roman" panose="02020603050405020304" pitchFamily="18" charset="0"/>
              </a:rPr>
              <a:t>Efficacité=</a:t>
            </a:r>
            <a:r>
              <a:rPr lang="fr-FR" sz="2400" b="1" dirty="0" err="1">
                <a:solidFill>
                  <a:srgbClr val="404155"/>
                </a:solidFill>
                <a:latin typeface="Times New Roman" panose="02020603050405020304" pitchFamily="18" charset="0"/>
                <a:cs typeface="Times New Roman" panose="02020603050405020304" pitchFamily="18" charset="0"/>
              </a:rPr>
              <a:t>kcat</a:t>
            </a:r>
            <a:r>
              <a:rPr lang="fr-FR" sz="2400" b="1" dirty="0">
                <a:solidFill>
                  <a:srgbClr val="404155"/>
                </a:solidFill>
                <a:latin typeface="Times New Roman" panose="02020603050405020304" pitchFamily="18" charset="0"/>
                <a:cs typeface="Times New Roman" panose="02020603050405020304" pitchFamily="18" charset="0"/>
              </a:rPr>
              <a:t>/Km</a:t>
            </a:r>
          </a:p>
          <a:p>
            <a:endParaRPr lang="fr-FR" sz="2400" b="1" dirty="0">
              <a:solidFill>
                <a:srgbClr val="40415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Un </a:t>
            </a:r>
            <a:r>
              <a:rPr lang="fr-FR" sz="2400" dirty="0" err="1">
                <a:solidFill>
                  <a:srgbClr val="404155"/>
                </a:solidFill>
                <a:latin typeface="Times New Roman" panose="02020603050405020304" pitchFamily="18" charset="0"/>
                <a:cs typeface="Times New Roman" panose="02020603050405020304" pitchFamily="18" charset="0"/>
              </a:rPr>
              <a:t>kcat</a:t>
            </a:r>
            <a:r>
              <a:rPr lang="fr-FR" sz="2400" dirty="0">
                <a:solidFill>
                  <a:srgbClr val="404155"/>
                </a:solidFill>
                <a:latin typeface="Times New Roman" panose="02020603050405020304" pitchFamily="18" charset="0"/>
                <a:cs typeface="Times New Roman" panose="02020603050405020304" pitchFamily="18" charset="0"/>
              </a:rPr>
              <a:t> élevé signifie que l'enzyme peut transformer de nombreuses molécules de substrat par seconde.</a:t>
            </a:r>
          </a:p>
          <a:p>
            <a:pPr marL="342900" indent="-342900">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Un Km  faible indique une forte affinité de l'enzyme pour le substrat, ce qui signifie qu'il faut moins de substrat pour atteindre la moitié de la vitesse maximale.</a:t>
            </a:r>
          </a:p>
          <a:p>
            <a:pPr marL="342900" indent="-342900">
              <a:buFont typeface="Arial" panose="020B0604020202020204" pitchFamily="34" charset="0"/>
              <a:buChar char="•"/>
            </a:pPr>
            <a:r>
              <a:rPr lang="fr-FR" sz="2400" dirty="0">
                <a:solidFill>
                  <a:srgbClr val="404155"/>
                </a:solidFill>
                <a:latin typeface="Times New Roman" panose="02020603050405020304" pitchFamily="18" charset="0"/>
                <a:cs typeface="Times New Roman" panose="02020603050405020304" pitchFamily="18" charset="0"/>
              </a:rPr>
              <a:t>La constante d'efficacité est particulièrement utile pour comparer des enzymes qui catalysent des réactions similaires. Une valeur plus élevée de </a:t>
            </a:r>
            <a:r>
              <a:rPr lang="fr-FR" sz="2400" dirty="0" err="1">
                <a:solidFill>
                  <a:srgbClr val="404155"/>
                </a:solidFill>
                <a:latin typeface="Times New Roman" panose="02020603050405020304" pitchFamily="18" charset="0"/>
                <a:cs typeface="Times New Roman" panose="02020603050405020304" pitchFamily="18" charset="0"/>
              </a:rPr>
              <a:t>kcat</a:t>
            </a:r>
            <a:r>
              <a:rPr lang="fr-FR" sz="2400" dirty="0">
                <a:solidFill>
                  <a:srgbClr val="404155"/>
                </a:solidFill>
                <a:latin typeface="Times New Roman" panose="02020603050405020304" pitchFamily="18" charset="0"/>
                <a:cs typeface="Times New Roman" panose="02020603050405020304" pitchFamily="18" charset="0"/>
              </a:rPr>
              <a:t>/Km ​ indique qu'une enzyme est plus efficace, ce qui est souvent souhaitable dans les systèmes biologiques.</a:t>
            </a:r>
          </a:p>
        </p:txBody>
      </p:sp>
      <p:sp>
        <p:nvSpPr>
          <p:cNvPr id="7" name="ZoneTexte 6">
            <a:extLst>
              <a:ext uri="{FF2B5EF4-FFF2-40B4-BE49-F238E27FC236}">
                <a16:creationId xmlns:a16="http://schemas.microsoft.com/office/drawing/2014/main" id="{D238A50A-F670-6E90-68B3-B5B986823A72}"/>
              </a:ext>
            </a:extLst>
          </p:cNvPr>
          <p:cNvSpPr txBox="1"/>
          <p:nvPr/>
        </p:nvSpPr>
        <p:spPr>
          <a:xfrm>
            <a:off x="129954" y="-9246"/>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Constante d’efficacité</a:t>
            </a:r>
          </a:p>
        </p:txBody>
      </p:sp>
      <p:sp>
        <p:nvSpPr>
          <p:cNvPr id="8" name="Rectangle 7">
            <a:extLst>
              <a:ext uri="{FF2B5EF4-FFF2-40B4-BE49-F238E27FC236}">
                <a16:creationId xmlns:a16="http://schemas.microsoft.com/office/drawing/2014/main" id="{F4476A45-1EBC-7C9B-65A5-5253897357D5}"/>
              </a:ext>
            </a:extLst>
          </p:cNvPr>
          <p:cNvSpPr/>
          <p:nvPr/>
        </p:nvSpPr>
        <p:spPr>
          <a:xfrm>
            <a:off x="3646310" y="2760133"/>
            <a:ext cx="2709335" cy="58137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806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38A40-476D-171C-413B-9F9681772C7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Group 470">
            <a:extLst>
              <a:ext uri="{FF2B5EF4-FFF2-40B4-BE49-F238E27FC236}">
                <a16:creationId xmlns:a16="http://schemas.microsoft.com/office/drawing/2014/main" id="{AF965FFC-61DC-9B56-A344-86A340A58883}"/>
              </a:ext>
            </a:extLst>
          </p:cNvPr>
          <p:cNvGraphicFramePr>
            <a:graphicFrameLocks noGrp="1"/>
          </p:cNvGraphicFramePr>
          <p:nvPr>
            <p:extLst>
              <p:ext uri="{D42A27DB-BD31-4B8C-83A1-F6EECF244321}">
                <p14:modId xmlns:p14="http://schemas.microsoft.com/office/powerpoint/2010/main" val="1565363668"/>
              </p:ext>
            </p:extLst>
          </p:nvPr>
        </p:nvGraphicFramePr>
        <p:xfrm>
          <a:off x="333022" y="593776"/>
          <a:ext cx="11819467" cy="3870792"/>
        </p:xfrm>
        <a:graphic>
          <a:graphicData uri="http://schemas.openxmlformats.org/drawingml/2006/table">
            <a:tbl>
              <a:tblPr/>
              <a:tblGrid>
                <a:gridCol w="3170327">
                  <a:extLst>
                    <a:ext uri="{9D8B030D-6E8A-4147-A177-3AD203B41FA5}">
                      <a16:colId xmlns:a16="http://schemas.microsoft.com/office/drawing/2014/main" val="20000"/>
                    </a:ext>
                  </a:extLst>
                </a:gridCol>
                <a:gridCol w="3761298">
                  <a:extLst>
                    <a:ext uri="{9D8B030D-6E8A-4147-A177-3AD203B41FA5}">
                      <a16:colId xmlns:a16="http://schemas.microsoft.com/office/drawing/2014/main" val="20001"/>
                    </a:ext>
                  </a:extLst>
                </a:gridCol>
                <a:gridCol w="1419978">
                  <a:extLst>
                    <a:ext uri="{9D8B030D-6E8A-4147-A177-3AD203B41FA5}">
                      <a16:colId xmlns:a16="http://schemas.microsoft.com/office/drawing/2014/main" val="20002"/>
                    </a:ext>
                  </a:extLst>
                </a:gridCol>
                <a:gridCol w="1575929">
                  <a:extLst>
                    <a:ext uri="{9D8B030D-6E8A-4147-A177-3AD203B41FA5}">
                      <a16:colId xmlns:a16="http://schemas.microsoft.com/office/drawing/2014/main" val="20003"/>
                    </a:ext>
                  </a:extLst>
                </a:gridCol>
                <a:gridCol w="1891935">
                  <a:extLst>
                    <a:ext uri="{9D8B030D-6E8A-4147-A177-3AD203B41FA5}">
                      <a16:colId xmlns:a16="http://schemas.microsoft.com/office/drawing/2014/main" val="20004"/>
                    </a:ext>
                  </a:extLst>
                </a:gridCol>
              </a:tblGrid>
              <a:tr h="518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cs typeface="Arial" pitchFamily="34" charset="0"/>
                        </a:rPr>
                        <a:t>Enzyme</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Substrat</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pitchFamily="34" charset="0"/>
                          <a:cs typeface="Arial" pitchFamily="34" charset="0"/>
                        </a:rPr>
                        <a:t>K</a:t>
                      </a:r>
                      <a:r>
                        <a:rPr kumimoji="0" lang="en-GB" sz="1400" b="1" i="0" u="none" strike="noStrike" cap="none" normalizeH="0" baseline="-25000">
                          <a:ln>
                            <a:noFill/>
                          </a:ln>
                          <a:solidFill>
                            <a:schemeClr val="tx1"/>
                          </a:solidFill>
                          <a:effectLst/>
                          <a:latin typeface="Arial" pitchFamily="34" charset="0"/>
                          <a:cs typeface="Arial" pitchFamily="34" charset="0"/>
                        </a:rPr>
                        <a:t>M</a:t>
                      </a:r>
                      <a:r>
                        <a:rPr kumimoji="0" lang="en-GB" sz="1400" b="1" i="0" u="none" strike="noStrike" cap="none" normalizeH="0" baseline="0">
                          <a:ln>
                            <a:noFill/>
                          </a:ln>
                          <a:solidFill>
                            <a:schemeClr val="tx1"/>
                          </a:solidFill>
                          <a:effectLst/>
                          <a:latin typeface="Arial" pitchFamily="34" charset="0"/>
                          <a:cs typeface="Arial" pitchFamily="34" charset="0"/>
                        </a:rPr>
                        <a:t> (mM)</a:t>
                      </a:r>
                      <a:endParaRPr kumimoji="0" lang="en-GB"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pitchFamily="34" charset="0"/>
                          <a:cs typeface="Arial" pitchFamily="34" charset="0"/>
                        </a:rPr>
                        <a:t>k</a:t>
                      </a:r>
                      <a:r>
                        <a:rPr kumimoji="0" lang="en-GB" sz="1400" b="1" i="0" u="none" strike="noStrike" cap="none" normalizeH="0" baseline="-25000">
                          <a:ln>
                            <a:noFill/>
                          </a:ln>
                          <a:solidFill>
                            <a:schemeClr val="tx1"/>
                          </a:solidFill>
                          <a:effectLst/>
                          <a:latin typeface="Arial" pitchFamily="34" charset="0"/>
                          <a:cs typeface="Arial" pitchFamily="34" charset="0"/>
                        </a:rPr>
                        <a:t>cat</a:t>
                      </a:r>
                      <a:r>
                        <a:rPr kumimoji="0" lang="en-GB" sz="1400" b="1" i="0" u="none" strike="noStrike" cap="none" normalizeH="0" baseline="0">
                          <a:ln>
                            <a:noFill/>
                          </a:ln>
                          <a:solidFill>
                            <a:schemeClr val="tx1"/>
                          </a:solidFill>
                          <a:effectLst/>
                          <a:latin typeface="Arial" pitchFamily="34" charset="0"/>
                          <a:cs typeface="Arial" pitchFamily="34" charset="0"/>
                        </a:rPr>
                        <a:t> (s</a:t>
                      </a:r>
                      <a:r>
                        <a:rPr kumimoji="0" lang="en-GB" sz="1400" b="1" i="0" u="none" strike="noStrike" cap="none" normalizeH="0" baseline="30000">
                          <a:ln>
                            <a:noFill/>
                          </a:ln>
                          <a:solidFill>
                            <a:schemeClr val="tx1"/>
                          </a:solidFill>
                          <a:effectLst/>
                          <a:latin typeface="Arial" pitchFamily="34" charset="0"/>
                          <a:cs typeface="Arial" pitchFamily="34" charset="0"/>
                        </a:rPr>
                        <a:t>-1</a:t>
                      </a:r>
                      <a:r>
                        <a:rPr kumimoji="0" lang="en-GB" sz="1400" b="1" i="0" u="none" strike="noStrike" cap="none" normalizeH="0" baseline="0">
                          <a:ln>
                            <a:noFill/>
                          </a:ln>
                          <a:solidFill>
                            <a:schemeClr val="tx1"/>
                          </a:solidFill>
                          <a:effectLst/>
                          <a:latin typeface="Arial" pitchFamily="34" charset="0"/>
                          <a:cs typeface="Arial" pitchFamily="34" charset="0"/>
                        </a:rPr>
                        <a:t>)</a:t>
                      </a:r>
                      <a:endParaRPr kumimoji="0" lang="en-GB"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k</a:t>
                      </a:r>
                      <a:r>
                        <a:rPr kumimoji="0" lang="fr-FR" sz="1400" b="1" i="0" u="none" strike="noStrike" cap="none" normalizeH="0" baseline="-25000">
                          <a:ln>
                            <a:noFill/>
                          </a:ln>
                          <a:solidFill>
                            <a:schemeClr val="tx1"/>
                          </a:solidFill>
                          <a:effectLst/>
                          <a:latin typeface="Arial" pitchFamily="34" charset="0"/>
                          <a:cs typeface="Arial" pitchFamily="34" charset="0"/>
                        </a:rPr>
                        <a:t>cat</a:t>
                      </a:r>
                      <a:r>
                        <a:rPr kumimoji="0" lang="fr-FR" sz="1400" b="1" i="0" u="none" strike="noStrike" cap="none" normalizeH="0" baseline="0">
                          <a:ln>
                            <a:noFill/>
                          </a:ln>
                          <a:solidFill>
                            <a:schemeClr val="tx1"/>
                          </a:solidFill>
                          <a:effectLst/>
                          <a:latin typeface="Arial" pitchFamily="34" charset="0"/>
                          <a:cs typeface="Arial" pitchFamily="34" charset="0"/>
                        </a:rPr>
                        <a:t>/K</a:t>
                      </a:r>
                      <a:r>
                        <a:rPr kumimoji="0" lang="fr-FR" sz="1400" b="1" i="0" u="none" strike="noStrike" cap="none" normalizeH="0" baseline="-25000">
                          <a:ln>
                            <a:noFill/>
                          </a:ln>
                          <a:solidFill>
                            <a:schemeClr val="tx1"/>
                          </a:solidFill>
                          <a:effectLst/>
                          <a:latin typeface="Arial" pitchFamily="34" charset="0"/>
                          <a:cs typeface="Arial" pitchFamily="34" charset="0"/>
                        </a:rPr>
                        <a:t>M</a:t>
                      </a:r>
                      <a:r>
                        <a:rPr kumimoji="0" lang="fr-FR" sz="1400" b="1" i="0" u="none" strike="noStrike" cap="none" normalizeH="0" baseline="0">
                          <a:ln>
                            <a:noFill/>
                          </a:ln>
                          <a:solidFill>
                            <a:schemeClr val="tx1"/>
                          </a:solidFill>
                          <a:effectLst/>
                          <a:latin typeface="Arial" pitchFamily="34" charset="0"/>
                          <a:cs typeface="Arial" pitchFamily="34" charset="0"/>
                        </a:rPr>
                        <a:t> </a:t>
                      </a:r>
                    </a:p>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(M</a:t>
                      </a:r>
                      <a:r>
                        <a:rPr kumimoji="0" lang="fr-FR" sz="1400" b="1" i="0" u="none" strike="noStrike" cap="none" normalizeH="0" baseline="30000">
                          <a:ln>
                            <a:noFill/>
                          </a:ln>
                          <a:solidFill>
                            <a:schemeClr val="tx1"/>
                          </a:solidFill>
                          <a:effectLst/>
                          <a:latin typeface="Arial" pitchFamily="34" charset="0"/>
                          <a:cs typeface="Arial" pitchFamily="34" charset="0"/>
                        </a:rPr>
                        <a:t>-1</a:t>
                      </a:r>
                      <a:r>
                        <a:rPr kumimoji="0" lang="fr-FR" sz="1400" b="1" i="0" u="none" strike="noStrike" cap="none" normalizeH="0" baseline="0">
                          <a:ln>
                            <a:noFill/>
                          </a:ln>
                          <a:solidFill>
                            <a:schemeClr val="tx1"/>
                          </a:solidFill>
                          <a:effectLst/>
                          <a:latin typeface="Arial" pitchFamily="34" charset="0"/>
                          <a:cs typeface="Arial" pitchFamily="34" charset="0"/>
                        </a:rPr>
                        <a:t>·s</a:t>
                      </a:r>
                      <a:r>
                        <a:rPr kumimoji="0" lang="fr-FR" sz="1400" b="1" i="0" u="none" strike="noStrike" cap="none" normalizeH="0" baseline="30000">
                          <a:ln>
                            <a:noFill/>
                          </a:ln>
                          <a:solidFill>
                            <a:schemeClr val="tx1"/>
                          </a:solidFill>
                          <a:effectLst/>
                          <a:latin typeface="Arial" pitchFamily="34" charset="0"/>
                          <a:cs typeface="Arial" pitchFamily="34" charset="0"/>
                        </a:rPr>
                        <a:t>-1</a:t>
                      </a:r>
                      <a:r>
                        <a:rPr kumimoji="0" lang="fr-FR" sz="1400" b="1" i="0" u="none" strike="noStrike" cap="none" normalizeH="0" baseline="0">
                          <a:ln>
                            <a:noFill/>
                          </a:ln>
                          <a:solidFill>
                            <a:schemeClr val="tx1"/>
                          </a:solidFill>
                          <a:effectLst/>
                          <a:latin typeface="Arial" pitchFamily="34" charset="0"/>
                          <a:cs typeface="Arial" pitchFamily="34" charset="0"/>
                        </a:rPr>
                        <a:t>)</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Acétylcholinestérase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Acétylcholine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0.095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14 000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147 368 421</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Anhydrase carbonique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solidFill>
                      <a:srgbClr val="E6FA2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CO</a:t>
                      </a:r>
                      <a:r>
                        <a:rPr kumimoji="0" lang="fr-FR" sz="1400" b="0" i="0" u="none" strike="noStrike" cap="none" normalizeH="0" baseline="-25000">
                          <a:ln>
                            <a:noFill/>
                          </a:ln>
                          <a:solidFill>
                            <a:schemeClr val="tx1"/>
                          </a:solidFill>
                          <a:effectLst/>
                          <a:latin typeface="Arial" pitchFamily="34" charset="0"/>
                          <a:cs typeface="Arial" pitchFamily="34" charset="0"/>
                        </a:rPr>
                        <a:t>2</a:t>
                      </a:r>
                      <a:endParaRPr kumimoji="0" lang="fr-FR" sz="1400" b="0" i="0" u="none" strike="noStrike" cap="none" normalizeH="0" baseline="-2500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12</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1 000 000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83 333 333</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HCO</a:t>
                      </a:r>
                      <a:r>
                        <a:rPr kumimoji="0" lang="fr-FR" sz="1400" b="0" i="0" u="none" strike="noStrike" cap="none" normalizeH="0" baseline="-25000">
                          <a:ln>
                            <a:noFill/>
                          </a:ln>
                          <a:solidFill>
                            <a:schemeClr val="tx1"/>
                          </a:solidFill>
                          <a:effectLst/>
                          <a:latin typeface="Arial" pitchFamily="34" charset="0"/>
                          <a:cs typeface="Arial" pitchFamily="34" charset="0"/>
                        </a:rPr>
                        <a:t>3</a:t>
                      </a:r>
                      <a:r>
                        <a:rPr kumimoji="0" lang="fr-FR" sz="1400" b="0" i="0" u="none" strike="noStrike" cap="none" normalizeH="0" baseline="30000">
                          <a:ln>
                            <a:noFill/>
                          </a:ln>
                          <a:solidFill>
                            <a:schemeClr val="tx1"/>
                          </a:solidFill>
                          <a:effectLst/>
                          <a:latin typeface="Arial" pitchFamily="34" charset="0"/>
                          <a:cs typeface="Arial" pitchFamily="34" charset="0"/>
                        </a:rPr>
                        <a:t>-</a:t>
                      </a:r>
                      <a:endParaRPr kumimoji="0" lang="fr-FR" sz="1400" b="0" i="0" u="none" strike="noStrike" cap="none" normalizeH="0" baseline="3000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26</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400 000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15 384 615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Catalase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H</a:t>
                      </a:r>
                      <a:r>
                        <a:rPr kumimoji="0" lang="fr-FR" sz="1400" b="0" i="0" u="none" strike="noStrike" cap="none" normalizeH="0" baseline="-25000">
                          <a:ln>
                            <a:noFill/>
                          </a:ln>
                          <a:solidFill>
                            <a:schemeClr val="tx1"/>
                          </a:solidFill>
                          <a:effectLst/>
                          <a:latin typeface="Arial" pitchFamily="34" charset="0"/>
                          <a:cs typeface="Arial" pitchFamily="34" charset="0"/>
                        </a:rPr>
                        <a:t>2</a:t>
                      </a:r>
                      <a:r>
                        <a:rPr kumimoji="0" lang="fr-FR" sz="1400" b="0" i="0" u="none" strike="noStrike" cap="none" normalizeH="0" baseline="0">
                          <a:ln>
                            <a:noFill/>
                          </a:ln>
                          <a:solidFill>
                            <a:schemeClr val="tx1"/>
                          </a:solidFill>
                          <a:effectLst/>
                          <a:latin typeface="Arial" pitchFamily="34" charset="0"/>
                          <a:cs typeface="Arial" pitchFamily="34" charset="0"/>
                        </a:rPr>
                        <a:t>O</a:t>
                      </a:r>
                      <a:r>
                        <a:rPr kumimoji="0" lang="fr-FR" sz="1400" b="0" i="0" u="none" strike="noStrike" cap="none" normalizeH="0" baseline="-25000">
                          <a:ln>
                            <a:noFill/>
                          </a:ln>
                          <a:solidFill>
                            <a:schemeClr val="tx1"/>
                          </a:solidFill>
                          <a:effectLst/>
                          <a:latin typeface="Arial" pitchFamily="34" charset="0"/>
                          <a:cs typeface="Arial" pitchFamily="34" charset="0"/>
                        </a:rPr>
                        <a:t>2</a:t>
                      </a:r>
                      <a:endParaRPr kumimoji="0" lang="fr-FR" sz="1400" b="0" i="0" u="none" strike="noStrike" cap="none" normalizeH="0" baseline="-2500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1100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40 000 000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36 363 636</a:t>
                      </a: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Chymotrypsine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N-acétylglycine éthyl ester</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440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0.051</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0.1</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N-</a:t>
                      </a:r>
                      <a:r>
                        <a:rPr kumimoji="0" lang="fr-FR" sz="1400" b="0" i="0" u="none" strike="noStrike" cap="none" normalizeH="0" baseline="0" dirty="0" err="1">
                          <a:ln>
                            <a:noFill/>
                          </a:ln>
                          <a:solidFill>
                            <a:schemeClr val="tx1"/>
                          </a:solidFill>
                          <a:effectLst/>
                          <a:latin typeface="Arial" pitchFamily="34" charset="0"/>
                          <a:cs typeface="Arial" pitchFamily="34" charset="0"/>
                        </a:rPr>
                        <a:t>acétylvaline</a:t>
                      </a:r>
                      <a:r>
                        <a:rPr kumimoji="0" lang="fr-FR" sz="1400" b="0" i="0" u="none" strike="noStrike" cap="none" normalizeH="0" baseline="0" dirty="0">
                          <a:ln>
                            <a:noFill/>
                          </a:ln>
                          <a:solidFill>
                            <a:schemeClr val="tx1"/>
                          </a:solidFill>
                          <a:effectLst/>
                          <a:latin typeface="Arial" pitchFamily="34" charset="0"/>
                          <a:cs typeface="Arial" pitchFamily="34" charset="0"/>
                        </a:rPr>
                        <a:t> </a:t>
                      </a:r>
                      <a:r>
                        <a:rPr kumimoji="0" lang="fr-FR" sz="1400" b="0" i="0" u="none" strike="noStrike" cap="none" normalizeH="0" baseline="0" dirty="0" err="1">
                          <a:ln>
                            <a:noFill/>
                          </a:ln>
                          <a:solidFill>
                            <a:schemeClr val="tx1"/>
                          </a:solidFill>
                          <a:effectLst/>
                          <a:latin typeface="Arial" pitchFamily="34" charset="0"/>
                          <a:cs typeface="Arial" pitchFamily="34" charset="0"/>
                        </a:rPr>
                        <a:t>éthyl</a:t>
                      </a:r>
                      <a:r>
                        <a:rPr kumimoji="0" lang="fr-FR" sz="1400" b="0" i="0" u="none" strike="noStrike" cap="none" normalizeH="0" baseline="0" dirty="0">
                          <a:ln>
                            <a:noFill/>
                          </a:ln>
                          <a:solidFill>
                            <a:schemeClr val="tx1"/>
                          </a:solidFill>
                          <a:effectLst/>
                          <a:latin typeface="Arial" pitchFamily="34" charset="0"/>
                          <a:cs typeface="Arial" pitchFamily="34" charset="0"/>
                        </a:rPr>
                        <a:t> ester</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88</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0.17</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1.9</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0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N-acétyltyrosine éthyl ester</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0.66</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190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287 878</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Fumarase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Fumarate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0.005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160 000 000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04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Malate</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0.025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900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36 000 000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Uréase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Urée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400 000</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04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Lysozyme</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cap="flat">
                      <a:noFill/>
                    </a:lnL>
                    <a:lnR>
                      <a:noFill/>
                    </a:lnR>
                    <a:lnT>
                      <a:noFill/>
                    </a:lnT>
                    <a:lnB cap="flat">
                      <a:noFill/>
                    </a:lnB>
                    <a:lnTlToBr>
                      <a:noFill/>
                    </a:lnTlToBr>
                    <a:lnBlToTr>
                      <a:noFill/>
                    </a:lnBlToTr>
                    <a:solidFill>
                      <a:srgbClr val="E6FA2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hexa N acetylglucosamine</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0.006</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0.5</a:t>
                      </a:r>
                      <a:endParaRPr kumimoji="0" lang="fr-FR" sz="1400" b="0" i="0" u="none" strike="noStrike" cap="none" normalizeH="0" baseline="0">
                        <a:ln>
                          <a:noFill/>
                        </a:ln>
                        <a:solidFill>
                          <a:schemeClr val="tx1"/>
                        </a:solidFill>
                        <a:effectLst/>
                        <a:latin typeface="Arial" pitchFamily="34" charset="0"/>
                      </a:endParaRPr>
                    </a:p>
                  </a:txBody>
                  <a:tcPr marT="45713" marB="45713"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83 333</a:t>
                      </a:r>
                      <a:endParaRPr kumimoji="0" lang="fr-FR" sz="1400" b="0" i="0" u="none" strike="noStrike" cap="none" normalizeH="0" baseline="0" dirty="0">
                        <a:ln>
                          <a:noFill/>
                        </a:ln>
                        <a:solidFill>
                          <a:schemeClr val="tx1"/>
                        </a:solidFill>
                        <a:effectLst/>
                        <a:latin typeface="Arial" pitchFamily="34" charset="0"/>
                      </a:endParaRPr>
                    </a:p>
                  </a:txBody>
                  <a:tcPr marT="45713" marB="45713"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Rectangle 4">
            <a:extLst>
              <a:ext uri="{FF2B5EF4-FFF2-40B4-BE49-F238E27FC236}">
                <a16:creationId xmlns:a16="http://schemas.microsoft.com/office/drawing/2014/main" id="{1B4B978B-9DE5-A72A-1D2C-2697943AC847}"/>
              </a:ext>
            </a:extLst>
          </p:cNvPr>
          <p:cNvSpPr>
            <a:spLocks noChangeArrowheads="1"/>
          </p:cNvSpPr>
          <p:nvPr/>
        </p:nvSpPr>
        <p:spPr bwMode="auto">
          <a:xfrm>
            <a:off x="2308777" y="70556"/>
            <a:ext cx="9091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b="1" dirty="0">
                <a:solidFill>
                  <a:srgbClr val="0070C0"/>
                </a:solidFill>
                <a:latin typeface="Corben" pitchFamily="34" charset="0"/>
                <a:ea typeface="Corben" pitchFamily="34" charset="-122"/>
              </a:rPr>
              <a:t>Exemples de constantes </a:t>
            </a:r>
            <a:r>
              <a:rPr lang="fr-FR" sz="2800" b="1" dirty="0">
                <a:solidFill>
                  <a:srgbClr val="0070C0"/>
                </a:solidFill>
                <a:latin typeface="Corben" pitchFamily="34" charset="0"/>
                <a:ea typeface="Corben" pitchFamily="34" charset="-122"/>
              </a:rPr>
              <a:t>d’efficacité </a:t>
            </a:r>
            <a:r>
              <a:rPr lang="fr-FR" altLang="fr-FR" sz="2800" b="1" dirty="0">
                <a:solidFill>
                  <a:srgbClr val="0070C0"/>
                </a:solidFill>
                <a:latin typeface="Corben" pitchFamily="34" charset="0"/>
                <a:ea typeface="Corben" pitchFamily="34" charset="-122"/>
              </a:rPr>
              <a:t>(</a:t>
            </a:r>
            <a:r>
              <a:rPr lang="fr-FR" altLang="fr-FR" sz="2800" b="1" dirty="0" err="1">
                <a:solidFill>
                  <a:srgbClr val="0070C0"/>
                </a:solidFill>
                <a:latin typeface="Corben" pitchFamily="34" charset="0"/>
                <a:ea typeface="Corben" pitchFamily="34" charset="-122"/>
              </a:rPr>
              <a:t>Kcat</a:t>
            </a:r>
            <a:r>
              <a:rPr lang="fr-FR" altLang="fr-FR" sz="2800" b="1" dirty="0">
                <a:solidFill>
                  <a:srgbClr val="0070C0"/>
                </a:solidFill>
                <a:latin typeface="Corben" pitchFamily="34" charset="0"/>
                <a:ea typeface="Corben" pitchFamily="34" charset="-122"/>
              </a:rPr>
              <a:t>/Km)</a:t>
            </a:r>
          </a:p>
        </p:txBody>
      </p:sp>
      <p:sp>
        <p:nvSpPr>
          <p:cNvPr id="6" name="ZoneTexte 5">
            <a:extLst>
              <a:ext uri="{FF2B5EF4-FFF2-40B4-BE49-F238E27FC236}">
                <a16:creationId xmlns:a16="http://schemas.microsoft.com/office/drawing/2014/main" id="{3C3FB390-ED1A-6896-0294-0476CA729D1B}"/>
              </a:ext>
            </a:extLst>
          </p:cNvPr>
          <p:cNvSpPr txBox="1"/>
          <p:nvPr/>
        </p:nvSpPr>
        <p:spPr>
          <a:xfrm>
            <a:off x="0" y="4712277"/>
            <a:ext cx="12192000" cy="1569660"/>
          </a:xfrm>
          <a:prstGeom prst="rect">
            <a:avLst/>
          </a:prstGeom>
          <a:noFill/>
        </p:spPr>
        <p:txBody>
          <a:bodyPr wrap="square">
            <a:spAutoFit/>
          </a:bodyPr>
          <a:lstStyle/>
          <a:p>
            <a:pPr eaLnBrk="1" hangingPunct="1"/>
            <a:r>
              <a:rPr lang="fr-FR" altLang="fr-FR" sz="2400" dirty="0">
                <a:solidFill>
                  <a:srgbClr val="404155"/>
                </a:solidFill>
                <a:latin typeface="Times New Roman" panose="02020603050405020304" pitchFamily="18" charset="0"/>
                <a:cs typeface="Times New Roman" panose="02020603050405020304" pitchFamily="18" charset="0"/>
              </a:rPr>
              <a:t>On peut remarquer pour le lysozyme que malgré sa faible </a:t>
            </a:r>
            <a:r>
              <a:rPr lang="fr-FR" altLang="fr-FR" sz="2400" dirty="0" err="1">
                <a:solidFill>
                  <a:srgbClr val="404155"/>
                </a:solidFill>
                <a:latin typeface="Times New Roman" panose="02020603050405020304" pitchFamily="18" charset="0"/>
                <a:cs typeface="Times New Roman" panose="02020603050405020304" pitchFamily="18" charset="0"/>
              </a:rPr>
              <a:t>Kcat</a:t>
            </a:r>
            <a:r>
              <a:rPr lang="fr-FR" altLang="fr-FR" sz="2400" dirty="0">
                <a:solidFill>
                  <a:srgbClr val="404155"/>
                </a:solidFill>
                <a:latin typeface="Times New Roman" panose="02020603050405020304" pitchFamily="18" charset="0"/>
                <a:cs typeface="Times New Roman" panose="02020603050405020304" pitchFamily="18" charset="0"/>
              </a:rPr>
              <a:t>, l'enzyme est efficace grâce un bon KM.</a:t>
            </a:r>
          </a:p>
          <a:p>
            <a:pPr eaLnBrk="1" hangingPunct="1"/>
            <a:r>
              <a:rPr lang="fr-FR" altLang="fr-FR" sz="2400" dirty="0">
                <a:solidFill>
                  <a:srgbClr val="404155"/>
                </a:solidFill>
                <a:latin typeface="Times New Roman" panose="02020603050405020304" pitchFamily="18" charset="0"/>
                <a:cs typeface="Times New Roman" panose="02020603050405020304" pitchFamily="18" charset="0"/>
              </a:rPr>
              <a:t>De même l'anhydrase carbonique et la catalase ont une très mauvaise affinité pour leur substrat mais une très bonne constante catalytique. Ce qui en font  les enzymes parmi les plus efficaces</a:t>
            </a:r>
          </a:p>
        </p:txBody>
      </p:sp>
    </p:spTree>
    <p:extLst>
      <p:ext uri="{BB962C8B-B14F-4D97-AF65-F5344CB8AC3E}">
        <p14:creationId xmlns:p14="http://schemas.microsoft.com/office/powerpoint/2010/main" val="102933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D1EAF0F-338A-0363-AE55-36C1C3FA9ED6}"/>
              </a:ext>
            </a:extLst>
          </p:cNvPr>
          <p:cNvPicPr>
            <a:picLocks noChangeAspect="1"/>
          </p:cNvPicPr>
          <p:nvPr/>
        </p:nvPicPr>
        <p:blipFill>
          <a:blip r:embed="rId2"/>
          <a:stretch>
            <a:fillRect/>
          </a:stretch>
        </p:blipFill>
        <p:spPr>
          <a:xfrm>
            <a:off x="530578" y="688622"/>
            <a:ext cx="11255022" cy="5712178"/>
          </a:xfrm>
          <a:prstGeom prst="rect">
            <a:avLst/>
          </a:prstGeom>
        </p:spPr>
      </p:pic>
      <p:sp>
        <p:nvSpPr>
          <p:cNvPr id="2" name="ZoneTexte 1">
            <a:extLst>
              <a:ext uri="{FF2B5EF4-FFF2-40B4-BE49-F238E27FC236}">
                <a16:creationId xmlns:a16="http://schemas.microsoft.com/office/drawing/2014/main" id="{7A0652E5-CF76-AF29-69B5-F125890E62E1}"/>
              </a:ext>
            </a:extLst>
          </p:cNvPr>
          <p:cNvSpPr txBox="1"/>
          <p:nvPr/>
        </p:nvSpPr>
        <p:spPr>
          <a:xfrm>
            <a:off x="530578" y="5355771"/>
            <a:ext cx="2165121" cy="510639"/>
          </a:xfrm>
          <a:prstGeom prst="rect">
            <a:avLst/>
          </a:prstGeom>
          <a:noFill/>
          <a:ln w="57150">
            <a:solidFill>
              <a:srgbClr val="FF0000"/>
            </a:solidFill>
          </a:ln>
        </p:spPr>
        <p:txBody>
          <a:bodyPr wrap="square" rtlCol="0">
            <a:spAutoFit/>
          </a:bodyPr>
          <a:lstStyle/>
          <a:p>
            <a:endParaRPr lang="fr-FR" dirty="0"/>
          </a:p>
        </p:txBody>
      </p:sp>
      <p:sp>
        <p:nvSpPr>
          <p:cNvPr id="4" name="ZoneTexte 3">
            <a:extLst>
              <a:ext uri="{FF2B5EF4-FFF2-40B4-BE49-F238E27FC236}">
                <a16:creationId xmlns:a16="http://schemas.microsoft.com/office/drawing/2014/main" id="{B203283F-A73B-060A-C522-DC188D8AE4F9}"/>
              </a:ext>
            </a:extLst>
          </p:cNvPr>
          <p:cNvSpPr txBox="1"/>
          <p:nvPr/>
        </p:nvSpPr>
        <p:spPr>
          <a:xfrm>
            <a:off x="9496301" y="5355771"/>
            <a:ext cx="2165121" cy="510639"/>
          </a:xfrm>
          <a:prstGeom prst="rect">
            <a:avLst/>
          </a:prstGeom>
          <a:noFill/>
          <a:ln w="57150">
            <a:solidFill>
              <a:srgbClr val="FF0000"/>
            </a:solidFill>
          </a:ln>
        </p:spPr>
        <p:txBody>
          <a:bodyPr wrap="square" rtlCol="0">
            <a:spAutoFit/>
          </a:bodyPr>
          <a:lstStyle/>
          <a:p>
            <a:endParaRPr lang="fr-FR" dirty="0"/>
          </a:p>
        </p:txBody>
      </p:sp>
    </p:spTree>
    <p:extLst>
      <p:ext uri="{BB962C8B-B14F-4D97-AF65-F5344CB8AC3E}">
        <p14:creationId xmlns:p14="http://schemas.microsoft.com/office/powerpoint/2010/main" val="2012209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A3A101F-308C-A541-81B9-83849AB9432F}"/>
              </a:ext>
            </a:extLst>
          </p:cNvPr>
          <p:cNvSpPr txBox="1"/>
          <p:nvPr/>
        </p:nvSpPr>
        <p:spPr>
          <a:xfrm>
            <a:off x="66322" y="493991"/>
            <a:ext cx="11811000" cy="2241960"/>
          </a:xfrm>
          <a:prstGeom prst="rect">
            <a:avLst/>
          </a:prstGeom>
          <a:noFill/>
        </p:spPr>
        <p:txBody>
          <a:bodyPr wrap="square">
            <a:spAutoFit/>
          </a:bodyPr>
          <a:lstStyle/>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L'hypothèse de l'état stationnaire est un principe fondamental en cinétique enzymatique, utilisé notamment dans le modèle de Michaelis-Menten. Elle stipule que, durant la réaction enzymatique, la concentration du complexe enzyme-substrat (ES) reste constante au cours du temps, après un court instant initial (</a:t>
            </a:r>
            <a:r>
              <a:rPr lang="fr-FR" sz="2400" b="1" dirty="0">
                <a:solidFill>
                  <a:srgbClr val="00B050"/>
                </a:solidFill>
                <a:latin typeface="Times New Roman" panose="02020603050405020304" pitchFamily="18" charset="0"/>
                <a:cs typeface="Times New Roman" panose="02020603050405020304" pitchFamily="18" charset="0"/>
              </a:rPr>
              <a:t>état pré-stationnaire</a:t>
            </a:r>
            <a:r>
              <a:rPr lang="fr-FR" sz="2400" dirty="0">
                <a:solidFill>
                  <a:srgbClr val="404155"/>
                </a:solidFill>
                <a:latin typeface="Times New Roman" panose="02020603050405020304" pitchFamily="18" charset="0"/>
                <a:cs typeface="Times New Roman" panose="02020603050405020304" pitchFamily="18" charset="0"/>
              </a:rPr>
              <a:t>).</a:t>
            </a:r>
          </a:p>
        </p:txBody>
      </p:sp>
      <p:sp>
        <p:nvSpPr>
          <p:cNvPr id="10" name="ZoneTexte 9">
            <a:extLst>
              <a:ext uri="{FF2B5EF4-FFF2-40B4-BE49-F238E27FC236}">
                <a16:creationId xmlns:a16="http://schemas.microsoft.com/office/drawing/2014/main" id="{02664EB5-D10C-FC1A-9DDB-9607F12B3FCA}"/>
              </a:ext>
            </a:extLst>
          </p:cNvPr>
          <p:cNvSpPr txBox="1"/>
          <p:nvPr/>
        </p:nvSpPr>
        <p:spPr>
          <a:xfrm>
            <a:off x="66322" y="2566618"/>
            <a:ext cx="12407900" cy="3442289"/>
          </a:xfrm>
          <a:prstGeom prst="rect">
            <a:avLst/>
          </a:prstGeom>
          <a:noFill/>
        </p:spPr>
        <p:txBody>
          <a:bodyPr wrap="square">
            <a:spAutoFit/>
          </a:bodyPr>
          <a:lstStyle/>
          <a:p>
            <a:pPr>
              <a:lnSpc>
                <a:spcPct val="150000"/>
              </a:lnSpc>
            </a:pPr>
            <a:r>
              <a:rPr lang="fr-FR" sz="2800" b="1" dirty="0">
                <a:solidFill>
                  <a:srgbClr val="0070C0"/>
                </a:solidFill>
                <a:latin typeface="Times New Roman" panose="02020603050405020304" pitchFamily="18" charset="0"/>
                <a:ea typeface="Corben" pitchFamily="34" charset="-122"/>
                <a:cs typeface="Times New Roman" panose="02020603050405020304" pitchFamily="18" charset="0"/>
              </a:rPr>
              <a:t>État stationnaire </a:t>
            </a:r>
            <a:r>
              <a:rPr lang="fr-FR" sz="2800" b="1" dirty="0">
                <a:solidFill>
                  <a:srgbClr val="0070C0"/>
                </a:solidFill>
                <a:latin typeface="Corben" pitchFamily="34" charset="0"/>
                <a:ea typeface="Corben" pitchFamily="34" charset="-122"/>
              </a:rPr>
              <a:t>: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L'hypothèse suppose que </a:t>
            </a:r>
            <a:r>
              <a:rPr lang="fr-FR" sz="2400" b="1" u="sng" dirty="0">
                <a:solidFill>
                  <a:srgbClr val="00B050"/>
                </a:solidFill>
                <a:latin typeface="Times New Roman" panose="02020603050405020304" pitchFamily="18" charset="0"/>
                <a:cs typeface="Times New Roman" panose="02020603050405020304" pitchFamily="18" charset="0"/>
              </a:rPr>
              <a:t>la vitesse de formation du complexe ES est égale à la vitesse de sa décomposition</a:t>
            </a:r>
            <a:r>
              <a:rPr lang="fr-FR" sz="2400" dirty="0">
                <a:solidFill>
                  <a:srgbClr val="404155"/>
                </a:solidFill>
                <a:latin typeface="Times New Roman" panose="02020603050405020304" pitchFamily="18" charset="0"/>
                <a:cs typeface="Times New Roman" panose="02020603050405020304" pitchFamily="18" charset="0"/>
              </a:rPr>
              <a:t>. Cela signifie que la concentration de ES ne change pas de manière significative pendant la réaction.</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En utilisant cette hypothèse, on peut établir des équations qui décrivent la vitesse de la réaction en fonction des concentrations de substrat et d'enzyme, menant à l'équation de Michaelis-Menten.</a:t>
            </a:r>
          </a:p>
        </p:txBody>
      </p:sp>
      <p:sp>
        <p:nvSpPr>
          <p:cNvPr id="2" name="ZoneTexte 1">
            <a:extLst>
              <a:ext uri="{FF2B5EF4-FFF2-40B4-BE49-F238E27FC236}">
                <a16:creationId xmlns:a16="http://schemas.microsoft.com/office/drawing/2014/main" id="{1C1CF9CE-09FA-B609-0B13-2B9AF2368BDD}"/>
              </a:ext>
            </a:extLst>
          </p:cNvPr>
          <p:cNvSpPr txBox="1"/>
          <p:nvPr/>
        </p:nvSpPr>
        <p:spPr>
          <a:xfrm>
            <a:off x="222956" y="41551"/>
            <a:ext cx="7656688" cy="523220"/>
          </a:xfrm>
          <a:prstGeom prst="rect">
            <a:avLst/>
          </a:prstGeom>
          <a:noFill/>
        </p:spPr>
        <p:txBody>
          <a:bodyPr wrap="square" rtlCol="0">
            <a:spAutoFit/>
          </a:bodyPr>
          <a:lstStyle/>
          <a:p>
            <a:r>
              <a:rPr lang="fr-FR" sz="2800" b="1" dirty="0">
                <a:solidFill>
                  <a:srgbClr val="0070C0"/>
                </a:solidFill>
                <a:latin typeface="Times New Roman" panose="02020603050405020304" pitchFamily="18" charset="0"/>
                <a:ea typeface="Corben" pitchFamily="34" charset="-122"/>
                <a:cs typeface="Times New Roman" panose="02020603050405020304" pitchFamily="18" charset="0"/>
              </a:rPr>
              <a:t>L’hypothèse de l’état stationnaire</a:t>
            </a:r>
          </a:p>
        </p:txBody>
      </p:sp>
    </p:spTree>
    <p:extLst>
      <p:ext uri="{BB962C8B-B14F-4D97-AF65-F5344CB8AC3E}">
        <p14:creationId xmlns:p14="http://schemas.microsoft.com/office/powerpoint/2010/main" val="63449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4" name="Text 0"/>
          <p:cNvSpPr/>
          <p:nvPr/>
        </p:nvSpPr>
        <p:spPr>
          <a:xfrm>
            <a:off x="167890" y="153202"/>
            <a:ext cx="8808221" cy="1164034"/>
          </a:xfrm>
          <a:prstGeom prst="rect">
            <a:avLst/>
          </a:prstGeom>
          <a:noFill/>
          <a:ln/>
        </p:spPr>
        <p:txBody>
          <a:bodyPr wrap="square" lIns="0" tIns="0" rIns="0" bIns="0" rtlCol="0" anchor="t"/>
          <a:lstStyle/>
          <a:p>
            <a:pPr>
              <a:lnSpc>
                <a:spcPts val="4541"/>
              </a:lnSpc>
            </a:pPr>
            <a:r>
              <a:rPr lang="en-US" sz="3600" b="1" dirty="0">
                <a:solidFill>
                  <a:srgbClr val="0070C0"/>
                </a:solidFill>
                <a:latin typeface="Corben" pitchFamily="34" charset="0"/>
              </a:rPr>
              <a:t>Concept de la </a:t>
            </a:r>
            <a:r>
              <a:rPr lang="en-US" sz="3600" b="1" dirty="0" err="1">
                <a:solidFill>
                  <a:srgbClr val="0070C0"/>
                </a:solidFill>
                <a:latin typeface="Corben" pitchFamily="34" charset="0"/>
              </a:rPr>
              <a:t>cinétique</a:t>
            </a:r>
            <a:r>
              <a:rPr lang="en-US" sz="3600" b="1" dirty="0">
                <a:solidFill>
                  <a:srgbClr val="0070C0"/>
                </a:solidFill>
                <a:latin typeface="Corben" pitchFamily="34" charset="0"/>
              </a:rPr>
              <a:t> </a:t>
            </a:r>
            <a:r>
              <a:rPr lang="en-US" sz="3600" b="1" dirty="0" err="1">
                <a:solidFill>
                  <a:srgbClr val="0070C0"/>
                </a:solidFill>
                <a:latin typeface="Corben" pitchFamily="34" charset="0"/>
              </a:rPr>
              <a:t>enzymatique</a:t>
            </a:r>
            <a:endParaRPr lang="en-US" sz="3600" b="1" dirty="0">
              <a:solidFill>
                <a:srgbClr val="0070C0"/>
              </a:solidFill>
              <a:latin typeface="Corben" pitchFamily="34" charset="0"/>
            </a:endParaRPr>
          </a:p>
        </p:txBody>
      </p:sp>
      <p:sp>
        <p:nvSpPr>
          <p:cNvPr id="8" name="Text 4">
            <a:extLst>
              <a:ext uri="{FF2B5EF4-FFF2-40B4-BE49-F238E27FC236}">
                <a16:creationId xmlns:a16="http://schemas.microsoft.com/office/drawing/2014/main" id="{56EECC19-EAC3-1317-995C-D9FE7FED9F97}"/>
              </a:ext>
            </a:extLst>
          </p:cNvPr>
          <p:cNvSpPr/>
          <p:nvPr/>
        </p:nvSpPr>
        <p:spPr>
          <a:xfrm>
            <a:off x="167890" y="636089"/>
            <a:ext cx="11954634" cy="1787723"/>
          </a:xfrm>
          <a:prstGeom prst="rect">
            <a:avLst/>
          </a:prstGeom>
          <a:noFill/>
          <a:ln/>
        </p:spPr>
        <p:txBody>
          <a:bodyPr wrap="square" lIns="0" tIns="0" rIns="0" bIns="0" rtlCol="0" anchor="t"/>
          <a:lstStyle/>
          <a:p>
            <a:pPr>
              <a:lnSpc>
                <a:spcPct val="150000"/>
              </a:lnSpc>
            </a:pPr>
            <a:r>
              <a:rPr lang="en-US" sz="2800" dirty="0">
                <a:solidFill>
                  <a:srgbClr val="404155"/>
                </a:solidFill>
                <a:latin typeface="Nobile" pitchFamily="34" charset="0"/>
                <a:ea typeface="Nobile" pitchFamily="34" charset="-122"/>
                <a:cs typeface="Nobile" pitchFamily="34" charset="-120"/>
              </a:rPr>
              <a:t>La </a:t>
            </a:r>
            <a:r>
              <a:rPr lang="en-US" sz="2800" dirty="0">
                <a:solidFill>
                  <a:srgbClr val="404155"/>
                </a:solidFill>
                <a:latin typeface="Nobile" pitchFamily="34" charset="0"/>
              </a:rPr>
              <a:t>cinétique enzymatique </a:t>
            </a:r>
            <a:r>
              <a:rPr lang="en-US" sz="2800" dirty="0" err="1">
                <a:solidFill>
                  <a:srgbClr val="404155"/>
                </a:solidFill>
                <a:latin typeface="Nobile" pitchFamily="34" charset="0"/>
                <a:ea typeface="Nobile" pitchFamily="34" charset="-122"/>
                <a:cs typeface="Nobile" pitchFamily="34" charset="-120"/>
              </a:rPr>
              <a:t>étudie</a:t>
            </a:r>
            <a:r>
              <a:rPr lang="en-US" sz="2800" dirty="0">
                <a:solidFill>
                  <a:srgbClr val="404155"/>
                </a:solidFill>
                <a:latin typeface="Nobile" pitchFamily="34" charset="0"/>
                <a:ea typeface="Nobile" pitchFamily="34" charset="-122"/>
                <a:cs typeface="Nobile" pitchFamily="34" charset="-120"/>
              </a:rPr>
              <a:t> </a:t>
            </a:r>
            <a:r>
              <a:rPr lang="en-US" sz="2800" dirty="0">
                <a:solidFill>
                  <a:srgbClr val="00B050"/>
                </a:solidFill>
                <a:latin typeface="Nobile" pitchFamily="34" charset="0"/>
                <a:ea typeface="Nobile" pitchFamily="34" charset="-122"/>
                <a:cs typeface="Nobile" pitchFamily="34" charset="-120"/>
              </a:rPr>
              <a:t>la vitesse </a:t>
            </a:r>
            <a:r>
              <a:rPr lang="en-US" sz="2800" dirty="0">
                <a:solidFill>
                  <a:srgbClr val="404155"/>
                </a:solidFill>
                <a:latin typeface="Nobile" pitchFamily="34" charset="0"/>
                <a:ea typeface="Nobile" pitchFamily="34" charset="-122"/>
                <a:cs typeface="Nobile" pitchFamily="34" charset="-120"/>
              </a:rPr>
              <a:t>à laquelle les réactions catalysées par les enzymes se produisent et </a:t>
            </a:r>
            <a:r>
              <a:rPr lang="en-US" sz="2800" dirty="0">
                <a:solidFill>
                  <a:srgbClr val="00B050"/>
                </a:solidFill>
                <a:latin typeface="Nobile" pitchFamily="34" charset="0"/>
                <a:ea typeface="Nobile" pitchFamily="34" charset="-122"/>
                <a:cs typeface="Nobile" pitchFamily="34" charset="-120"/>
              </a:rPr>
              <a:t>les facteurs </a:t>
            </a:r>
            <a:r>
              <a:rPr lang="en-US" sz="2800" dirty="0">
                <a:solidFill>
                  <a:srgbClr val="404155"/>
                </a:solidFill>
                <a:latin typeface="Nobile" pitchFamily="34" charset="0"/>
                <a:ea typeface="Nobile" pitchFamily="34" charset="-122"/>
                <a:cs typeface="Nobile" pitchFamily="34" charset="-120"/>
              </a:rPr>
              <a:t>qui </a:t>
            </a:r>
            <a:r>
              <a:rPr lang="en-US" sz="2800" dirty="0" err="1">
                <a:solidFill>
                  <a:srgbClr val="404155"/>
                </a:solidFill>
                <a:latin typeface="Nobile" pitchFamily="34" charset="0"/>
                <a:ea typeface="Nobile" pitchFamily="34" charset="-122"/>
                <a:cs typeface="Nobile" pitchFamily="34" charset="-120"/>
              </a:rPr>
              <a:t>l'influencent</a:t>
            </a:r>
            <a:r>
              <a:rPr lang="en-US" sz="2800" dirty="0">
                <a:solidFill>
                  <a:srgbClr val="404155"/>
                </a:solidFill>
                <a:latin typeface="Nobile" pitchFamily="34" charset="0"/>
                <a:ea typeface="Nobile" pitchFamily="34" charset="-122"/>
                <a:cs typeface="Nobile" pitchFamily="34" charset="-120"/>
              </a:rPr>
              <a:t>.</a:t>
            </a:r>
          </a:p>
          <a:p>
            <a:pPr>
              <a:lnSpc>
                <a:spcPct val="150000"/>
              </a:lnSpc>
            </a:pPr>
            <a:r>
              <a:rPr lang="fr-FR" sz="2800" dirty="0">
                <a:solidFill>
                  <a:srgbClr val="404155"/>
                </a:solidFill>
                <a:latin typeface="Nobile" pitchFamily="34" charset="0"/>
              </a:rPr>
              <a:t>Elle permet de :</a:t>
            </a:r>
          </a:p>
          <a:p>
            <a:pPr marL="457200" indent="-457200">
              <a:lnSpc>
                <a:spcPct val="150000"/>
              </a:lnSpc>
              <a:buFont typeface="Wingdings" panose="05000000000000000000" pitchFamily="2" charset="2"/>
              <a:buChar char="§"/>
            </a:pPr>
            <a:r>
              <a:rPr lang="fr-FR" sz="2800" dirty="0">
                <a:solidFill>
                  <a:srgbClr val="404155"/>
                </a:solidFill>
                <a:latin typeface="Nobile" pitchFamily="34" charset="0"/>
              </a:rPr>
              <a:t>d'identifier et de décrire les mécanises des réactions enzymatiques.</a:t>
            </a:r>
          </a:p>
          <a:p>
            <a:pPr marL="457200" indent="-457200">
              <a:lnSpc>
                <a:spcPct val="150000"/>
              </a:lnSpc>
              <a:buFont typeface="Wingdings" panose="05000000000000000000" pitchFamily="2" charset="2"/>
              <a:buChar char="§"/>
            </a:pPr>
            <a:r>
              <a:rPr lang="fr-FR" sz="2800" dirty="0">
                <a:solidFill>
                  <a:srgbClr val="404155"/>
                </a:solidFill>
                <a:latin typeface="Nobile" pitchFamily="34" charset="0"/>
              </a:rPr>
              <a:t>de mesurer l’affinité des enzymes pour leurs substrats</a:t>
            </a:r>
          </a:p>
          <a:p>
            <a:pPr marL="457200" indent="-457200">
              <a:lnSpc>
                <a:spcPct val="150000"/>
              </a:lnSpc>
              <a:buFont typeface="Wingdings" panose="05000000000000000000" pitchFamily="2" charset="2"/>
              <a:buChar char="§"/>
            </a:pPr>
            <a:endParaRPr lang="fr-FR" sz="2800" dirty="0">
              <a:solidFill>
                <a:srgbClr val="404155"/>
              </a:solidFill>
              <a:latin typeface="Nobile" pitchFamily="34" charset="0"/>
            </a:endParaRPr>
          </a:p>
          <a:p>
            <a:pPr>
              <a:lnSpc>
                <a:spcPct val="150000"/>
              </a:lnSpc>
            </a:pPr>
            <a:endParaRPr lang="fr-FR" sz="3200" dirty="0">
              <a:solidFill>
                <a:srgbClr val="404155"/>
              </a:solidFill>
              <a:latin typeface="Nobile" pitchFamily="34" charset="0"/>
            </a:endParaRPr>
          </a:p>
          <a:p>
            <a:pPr>
              <a:lnSpc>
                <a:spcPct val="150000"/>
              </a:lnSpc>
            </a:pPr>
            <a:endParaRPr lang="en-US" sz="3200" dirty="0">
              <a:solidFill>
                <a:srgbClr val="404155"/>
              </a:solidFill>
              <a:latin typeface="Nobile" pitchFamily="34" charset="0"/>
            </a:endParaRPr>
          </a:p>
          <a:p>
            <a:pPr>
              <a:lnSpc>
                <a:spcPct val="150000"/>
              </a:lnSpc>
            </a:pPr>
            <a:endParaRPr lang="en-US" sz="3200" dirty="0"/>
          </a:p>
        </p:txBody>
      </p:sp>
      <p:sp>
        <p:nvSpPr>
          <p:cNvPr id="16" name="ZoneTexte 15">
            <a:extLst>
              <a:ext uri="{FF2B5EF4-FFF2-40B4-BE49-F238E27FC236}">
                <a16:creationId xmlns:a16="http://schemas.microsoft.com/office/drawing/2014/main" id="{024E74F6-0E0B-0C3D-7B35-816F1C6D6957}"/>
              </a:ext>
            </a:extLst>
          </p:cNvPr>
          <p:cNvSpPr txBox="1"/>
          <p:nvPr/>
        </p:nvSpPr>
        <p:spPr>
          <a:xfrm>
            <a:off x="167890" y="4487716"/>
            <a:ext cx="11954634" cy="2217082"/>
          </a:xfrm>
          <a:prstGeom prst="rect">
            <a:avLst/>
          </a:prstGeom>
          <a:noFill/>
        </p:spPr>
        <p:txBody>
          <a:bodyPr wrap="square">
            <a:spAutoFit/>
          </a:bodyPr>
          <a:lstStyle/>
          <a:p>
            <a:pPr algn="l">
              <a:lnSpc>
                <a:spcPct val="150000"/>
              </a:lnSpc>
            </a:pPr>
            <a:r>
              <a:rPr lang="fr-FR" sz="3200" dirty="0">
                <a:solidFill>
                  <a:srgbClr val="404155"/>
                </a:solidFill>
                <a:latin typeface="Nobile" pitchFamily="34" charset="0"/>
              </a:rPr>
              <a:t>On peut comprendre alors comment les modifications de l'environnement de l'enzyme peuvent affecter son fonctionnement.</a:t>
            </a:r>
          </a:p>
        </p:txBody>
      </p:sp>
      <p:sp>
        <p:nvSpPr>
          <p:cNvPr id="3" name="ZoneTexte 2">
            <a:extLst>
              <a:ext uri="{FF2B5EF4-FFF2-40B4-BE49-F238E27FC236}">
                <a16:creationId xmlns:a16="http://schemas.microsoft.com/office/drawing/2014/main" id="{7C5A7EAF-E2EE-DC11-49A0-1EE154A5FF63}"/>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4254688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7EAF7AF-5F4E-2E1E-9E9F-F1CE12FA0BFE}"/>
              </a:ext>
            </a:extLst>
          </p:cNvPr>
          <p:cNvSpPr txBox="1"/>
          <p:nvPr/>
        </p:nvSpPr>
        <p:spPr>
          <a:xfrm>
            <a:off x="155222" y="42067"/>
            <a:ext cx="7340600" cy="461665"/>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L'état stationnaire se traduit par l'équation suivante :</a:t>
            </a:r>
          </a:p>
        </p:txBody>
      </p:sp>
      <p:sp>
        <p:nvSpPr>
          <p:cNvPr id="8" name="ZoneTexte 7">
            <a:extLst>
              <a:ext uri="{FF2B5EF4-FFF2-40B4-BE49-F238E27FC236}">
                <a16:creationId xmlns:a16="http://schemas.microsoft.com/office/drawing/2014/main" id="{8779A322-908E-EA12-59F9-96279EF38FAF}"/>
              </a:ext>
            </a:extLst>
          </p:cNvPr>
          <p:cNvSpPr txBox="1"/>
          <p:nvPr/>
        </p:nvSpPr>
        <p:spPr>
          <a:xfrm>
            <a:off x="155222" y="1414998"/>
            <a:ext cx="11664244" cy="461665"/>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Cela signifie que les vitesses de </a:t>
            </a:r>
            <a:r>
              <a:rPr lang="fr-FR" sz="2400" b="1" dirty="0">
                <a:solidFill>
                  <a:srgbClr val="00B050"/>
                </a:solidFill>
                <a:latin typeface="Times New Roman" panose="02020603050405020304" pitchFamily="18" charset="0"/>
                <a:cs typeface="Times New Roman" panose="02020603050405020304" pitchFamily="18" charset="0"/>
              </a:rPr>
              <a:t>formation</a:t>
            </a:r>
            <a:r>
              <a:rPr lang="fr-FR" sz="2400" dirty="0">
                <a:solidFill>
                  <a:srgbClr val="404155"/>
                </a:solidFill>
                <a:latin typeface="Times New Roman" panose="02020603050405020304" pitchFamily="18" charset="0"/>
                <a:cs typeface="Times New Roman" panose="02020603050405020304" pitchFamily="18" charset="0"/>
              </a:rPr>
              <a:t> et de </a:t>
            </a:r>
            <a:r>
              <a:rPr lang="fr-FR" sz="2400" b="1" dirty="0">
                <a:solidFill>
                  <a:srgbClr val="00B0F0"/>
                </a:solidFill>
                <a:latin typeface="Times New Roman" panose="02020603050405020304" pitchFamily="18" charset="0"/>
                <a:cs typeface="Times New Roman" panose="02020603050405020304" pitchFamily="18" charset="0"/>
              </a:rPr>
              <a:t>dégradation</a:t>
            </a:r>
            <a:r>
              <a:rPr lang="fr-FR" sz="2400" dirty="0">
                <a:solidFill>
                  <a:srgbClr val="404155"/>
                </a:solidFill>
                <a:latin typeface="Times New Roman" panose="02020603050405020304" pitchFamily="18" charset="0"/>
                <a:cs typeface="Times New Roman" panose="02020603050405020304" pitchFamily="18" charset="0"/>
              </a:rPr>
              <a:t> du complexe ES sont </a:t>
            </a:r>
            <a:r>
              <a:rPr lang="fr-FR" sz="2400" b="1" dirty="0">
                <a:solidFill>
                  <a:srgbClr val="FF0000"/>
                </a:solidFill>
                <a:latin typeface="Times New Roman" panose="02020603050405020304" pitchFamily="18" charset="0"/>
                <a:cs typeface="Times New Roman" panose="02020603050405020304" pitchFamily="18" charset="0"/>
              </a:rPr>
              <a:t>égales</a:t>
            </a:r>
            <a:r>
              <a:rPr lang="fr-FR" sz="2400" dirty="0">
                <a:solidFill>
                  <a:srgbClr val="404155"/>
                </a:solidFill>
                <a:latin typeface="Times New Roman" panose="02020603050405020304" pitchFamily="18" charset="0"/>
                <a:cs typeface="Times New Roman" panose="02020603050405020304" pitchFamily="18" charset="0"/>
              </a:rPr>
              <a:t> :</a:t>
            </a:r>
          </a:p>
        </p:txBody>
      </p:sp>
      <p:sp>
        <p:nvSpPr>
          <p:cNvPr id="10" name="ZoneTexte 9">
            <a:extLst>
              <a:ext uri="{FF2B5EF4-FFF2-40B4-BE49-F238E27FC236}">
                <a16:creationId xmlns:a16="http://schemas.microsoft.com/office/drawing/2014/main" id="{506A3727-ABBA-6D79-B529-32C46953E946}"/>
              </a:ext>
            </a:extLst>
          </p:cNvPr>
          <p:cNvSpPr txBox="1"/>
          <p:nvPr/>
        </p:nvSpPr>
        <p:spPr>
          <a:xfrm>
            <a:off x="263878" y="4814223"/>
            <a:ext cx="11664244" cy="1569660"/>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Où :</a:t>
            </a:r>
          </a:p>
          <a:p>
            <a:pPr>
              <a:buFont typeface="Arial" panose="020B0604020202020204" pitchFamily="34" charset="0"/>
              <a:buChar char="•"/>
            </a:pPr>
            <a:r>
              <a:rPr lang="fr-FR" sz="2400" b="1" dirty="0">
                <a:solidFill>
                  <a:srgbClr val="00B050"/>
                </a:solidFill>
                <a:latin typeface="Times New Roman" panose="02020603050405020304" pitchFamily="18" charset="0"/>
                <a:cs typeface="Times New Roman" panose="02020603050405020304" pitchFamily="18" charset="0"/>
              </a:rPr>
              <a:t>K</a:t>
            </a:r>
            <a:r>
              <a:rPr lang="fr-FR" sz="2400" dirty="0">
                <a:solidFill>
                  <a:schemeClr val="bg1"/>
                </a:solidFill>
                <a:latin typeface="Times New Roman" panose="02020603050405020304" pitchFamily="18" charset="0"/>
                <a:cs typeface="Times New Roman" panose="02020603050405020304" pitchFamily="18" charset="0"/>
              </a:rPr>
              <a:t>+1</a:t>
            </a:r>
            <a:r>
              <a:rPr lang="fr-FR" sz="2400" dirty="0">
                <a:solidFill>
                  <a:srgbClr val="404155"/>
                </a:solidFill>
                <a:latin typeface="Times New Roman" panose="02020603050405020304" pitchFamily="18" charset="0"/>
                <a:cs typeface="Times New Roman" panose="02020603050405020304" pitchFamily="18" charset="0"/>
              </a:rPr>
              <a:t>​ est la constante de vitesse pour la formation de ES.</a:t>
            </a:r>
          </a:p>
          <a:p>
            <a:pPr>
              <a:buFont typeface="Arial" panose="020B0604020202020204" pitchFamily="34" charset="0"/>
              <a:buChar char="•"/>
            </a:pPr>
            <a:r>
              <a:rPr lang="fr-FR" sz="2400" b="1" dirty="0">
                <a:solidFill>
                  <a:srgbClr val="00B0F0"/>
                </a:solidFill>
                <a:latin typeface="Times New Roman" panose="02020603050405020304" pitchFamily="18" charset="0"/>
                <a:cs typeface="Times New Roman" panose="02020603050405020304" pitchFamily="18" charset="0"/>
              </a:rPr>
              <a:t>K</a:t>
            </a:r>
            <a:r>
              <a:rPr lang="fr-FR" sz="2400" dirty="0">
                <a:solidFill>
                  <a:schemeClr val="bg1"/>
                </a:solidFill>
                <a:latin typeface="Times New Roman" panose="02020603050405020304" pitchFamily="18" charset="0"/>
                <a:cs typeface="Times New Roman" panose="02020603050405020304" pitchFamily="18" charset="0"/>
              </a:rPr>
              <a:t>-1</a:t>
            </a:r>
            <a:r>
              <a:rPr lang="fr-FR" sz="2400" dirty="0">
                <a:solidFill>
                  <a:srgbClr val="404155"/>
                </a:solidFill>
                <a:latin typeface="Times New Roman" panose="02020603050405020304" pitchFamily="18" charset="0"/>
                <a:cs typeface="Times New Roman" panose="02020603050405020304" pitchFamily="18" charset="0"/>
              </a:rPr>
              <a:t> est la constante de vitesse pour la décomposition du complexe en enzyme et substrat.</a:t>
            </a:r>
          </a:p>
          <a:p>
            <a:pPr>
              <a:buFont typeface="Arial" panose="020B0604020202020204" pitchFamily="34" charset="0"/>
              <a:buChar char="•"/>
            </a:pPr>
            <a:r>
              <a:rPr lang="fr-FR" sz="2400" b="1" dirty="0">
                <a:solidFill>
                  <a:srgbClr val="00B0F0"/>
                </a:solidFill>
                <a:latin typeface="Times New Roman" panose="02020603050405020304" pitchFamily="18" charset="0"/>
                <a:cs typeface="Times New Roman" panose="02020603050405020304" pitchFamily="18" charset="0"/>
              </a:rPr>
              <a:t>K</a:t>
            </a:r>
            <a:r>
              <a:rPr lang="fr-FR" sz="2400" dirty="0">
                <a:solidFill>
                  <a:schemeClr val="bg1"/>
                </a:solidFill>
                <a:latin typeface="Times New Roman" panose="02020603050405020304" pitchFamily="18" charset="0"/>
                <a:cs typeface="Times New Roman" panose="02020603050405020304" pitchFamily="18" charset="0"/>
              </a:rPr>
              <a:t>+2 </a:t>
            </a:r>
            <a:r>
              <a:rPr lang="fr-FR" sz="2400" dirty="0">
                <a:solidFill>
                  <a:srgbClr val="404155"/>
                </a:solidFill>
                <a:latin typeface="Times New Roman" panose="02020603050405020304" pitchFamily="18" charset="0"/>
                <a:cs typeface="Times New Roman" panose="02020603050405020304" pitchFamily="18" charset="0"/>
              </a:rPr>
              <a:t>est la constante de vitesse pour la conversion de ES en produit.</a:t>
            </a:r>
          </a:p>
        </p:txBody>
      </p:sp>
      <p:sp>
        <p:nvSpPr>
          <p:cNvPr id="11" name="ZoneTexte 10">
            <a:extLst>
              <a:ext uri="{FF2B5EF4-FFF2-40B4-BE49-F238E27FC236}">
                <a16:creationId xmlns:a16="http://schemas.microsoft.com/office/drawing/2014/main" id="{8B6BD644-29E8-FD0D-F2DC-0F3C1E999C47}"/>
              </a:ext>
            </a:extLst>
          </p:cNvPr>
          <p:cNvSpPr txBox="1"/>
          <p:nvPr/>
        </p:nvSpPr>
        <p:spPr>
          <a:xfrm>
            <a:off x="6767147" y="1060046"/>
            <a:ext cx="654755" cy="461665"/>
          </a:xfrm>
          <a:prstGeom prst="rect">
            <a:avLst/>
          </a:prstGeom>
          <a:noFill/>
        </p:spPr>
        <p:txBody>
          <a:bodyPr wrap="square" rtlCol="0">
            <a:spAutoFit/>
          </a:bodyPr>
          <a:lstStyle/>
          <a:p>
            <a:r>
              <a:rPr lang="fr-FR" sz="2400" b="1" dirty="0" err="1"/>
              <a:t>dt</a:t>
            </a:r>
            <a:endParaRPr lang="fr-FR" sz="2400" b="1" dirty="0"/>
          </a:p>
        </p:txBody>
      </p:sp>
      <p:sp>
        <p:nvSpPr>
          <p:cNvPr id="12" name="ZoneTexte 11">
            <a:extLst>
              <a:ext uri="{FF2B5EF4-FFF2-40B4-BE49-F238E27FC236}">
                <a16:creationId xmlns:a16="http://schemas.microsoft.com/office/drawing/2014/main" id="{4E21D8DB-0D05-16BA-F32C-AB6228591741}"/>
              </a:ext>
            </a:extLst>
          </p:cNvPr>
          <p:cNvSpPr txBox="1"/>
          <p:nvPr/>
        </p:nvSpPr>
        <p:spPr>
          <a:xfrm>
            <a:off x="6542455" y="608282"/>
            <a:ext cx="6169378" cy="461665"/>
          </a:xfrm>
          <a:prstGeom prst="rect">
            <a:avLst/>
          </a:prstGeom>
          <a:noFill/>
        </p:spPr>
        <p:txBody>
          <a:bodyPr wrap="square">
            <a:spAutoFit/>
          </a:bodyPr>
          <a:lstStyle/>
          <a:p>
            <a:r>
              <a:rPr lang="fr-FR" sz="2400" b="1" dirty="0"/>
              <a:t>d[ES]</a:t>
            </a:r>
            <a:r>
              <a:rPr lang="fr-FR" sz="1800" b="1" dirty="0"/>
              <a:t>​</a:t>
            </a:r>
            <a:r>
              <a:rPr lang="fr-FR" dirty="0"/>
              <a:t> </a:t>
            </a:r>
          </a:p>
        </p:txBody>
      </p:sp>
      <p:cxnSp>
        <p:nvCxnSpPr>
          <p:cNvPr id="13" name="Connecteur droit 12">
            <a:extLst>
              <a:ext uri="{FF2B5EF4-FFF2-40B4-BE49-F238E27FC236}">
                <a16:creationId xmlns:a16="http://schemas.microsoft.com/office/drawing/2014/main" id="{4709FDA5-3CAE-FBB6-C417-F0B28CABD8A9}"/>
              </a:ext>
            </a:extLst>
          </p:cNvPr>
          <p:cNvCxnSpPr>
            <a:cxnSpLocks/>
          </p:cNvCxnSpPr>
          <p:nvPr/>
        </p:nvCxnSpPr>
        <p:spPr>
          <a:xfrm>
            <a:off x="6570134" y="1064996"/>
            <a:ext cx="8240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C18FD0B-F2E7-B845-AC2A-C4843842E80F}"/>
              </a:ext>
            </a:extLst>
          </p:cNvPr>
          <p:cNvSpPr txBox="1"/>
          <p:nvPr/>
        </p:nvSpPr>
        <p:spPr>
          <a:xfrm>
            <a:off x="7394223" y="829213"/>
            <a:ext cx="790222" cy="461665"/>
          </a:xfrm>
          <a:prstGeom prst="rect">
            <a:avLst/>
          </a:prstGeom>
          <a:noFill/>
        </p:spPr>
        <p:txBody>
          <a:bodyPr wrap="square" rtlCol="0">
            <a:spAutoFit/>
          </a:bodyPr>
          <a:lstStyle/>
          <a:p>
            <a:r>
              <a:rPr lang="fr-FR" sz="2400" b="1" dirty="0"/>
              <a:t>= 0</a:t>
            </a:r>
          </a:p>
        </p:txBody>
      </p:sp>
      <p:sp>
        <p:nvSpPr>
          <p:cNvPr id="17" name="ZoneTexte 16">
            <a:extLst>
              <a:ext uri="{FF2B5EF4-FFF2-40B4-BE49-F238E27FC236}">
                <a16:creationId xmlns:a16="http://schemas.microsoft.com/office/drawing/2014/main" id="{4E9AE0DC-E01C-9EA7-06E5-760B6511B7FA}"/>
              </a:ext>
            </a:extLst>
          </p:cNvPr>
          <p:cNvSpPr txBox="1"/>
          <p:nvPr/>
        </p:nvSpPr>
        <p:spPr>
          <a:xfrm>
            <a:off x="3384389" y="4235632"/>
            <a:ext cx="6316132" cy="461665"/>
          </a:xfrm>
          <a:prstGeom prst="rect">
            <a:avLst/>
          </a:prstGeom>
          <a:noFill/>
        </p:spPr>
        <p:txBody>
          <a:bodyPr wrap="square">
            <a:spAutoFit/>
          </a:bodyPr>
          <a:lstStyle/>
          <a:p>
            <a:r>
              <a:rPr lang="pt-BR" sz="2400" b="1" dirty="0">
                <a:solidFill>
                  <a:srgbClr val="00B050"/>
                </a:solidFill>
                <a:latin typeface="Times New Roman" panose="02020603050405020304" pitchFamily="18" charset="0"/>
                <a:cs typeface="Times New Roman" panose="02020603050405020304" pitchFamily="18" charset="0"/>
              </a:rPr>
              <a:t>K</a:t>
            </a:r>
            <a:r>
              <a:rPr lang="pt-BR" sz="2400" b="1" dirty="0">
                <a:solidFill>
                  <a:schemeClr val="bg1"/>
                </a:solidFill>
                <a:latin typeface="Times New Roman" panose="02020603050405020304" pitchFamily="18" charset="0"/>
                <a:cs typeface="Times New Roman" panose="02020603050405020304" pitchFamily="18" charset="0"/>
              </a:rPr>
              <a:t>+1 </a:t>
            </a:r>
            <a:r>
              <a:rPr lang="pt-BR" sz="2400" b="1" dirty="0">
                <a:solidFill>
                  <a:srgbClr val="00B050"/>
                </a:solidFill>
                <a:latin typeface="Times New Roman" panose="02020603050405020304" pitchFamily="18" charset="0"/>
                <a:cs typeface="Times New Roman" panose="02020603050405020304" pitchFamily="18" charset="0"/>
              </a:rPr>
              <a:t>​[E] [S] </a:t>
            </a:r>
            <a:r>
              <a:rPr lang="pt-BR" sz="2400" b="1" dirty="0">
                <a:solidFill>
                  <a:srgbClr val="404155"/>
                </a:solidFill>
                <a:latin typeface="Times New Roman" panose="02020603050405020304" pitchFamily="18" charset="0"/>
                <a:cs typeface="Times New Roman" panose="02020603050405020304" pitchFamily="18" charset="0"/>
              </a:rPr>
              <a:t>= </a:t>
            </a:r>
            <a:r>
              <a:rPr lang="pt-BR" sz="2400" b="1" dirty="0">
                <a:solidFill>
                  <a:srgbClr val="00B0F0"/>
                </a:solidFill>
                <a:latin typeface="Times New Roman" panose="02020603050405020304" pitchFamily="18" charset="0"/>
                <a:cs typeface="Times New Roman" panose="02020603050405020304" pitchFamily="18" charset="0"/>
              </a:rPr>
              <a:t>(k</a:t>
            </a:r>
            <a:r>
              <a:rPr lang="pt-BR" sz="2400" b="1" dirty="0">
                <a:solidFill>
                  <a:schemeClr val="bg1"/>
                </a:solidFill>
                <a:latin typeface="Times New Roman" panose="02020603050405020304" pitchFamily="18" charset="0"/>
                <a:cs typeface="Times New Roman" panose="02020603050405020304" pitchFamily="18" charset="0"/>
              </a:rPr>
              <a:t>-1</a:t>
            </a:r>
            <a:r>
              <a:rPr lang="pt-BR" sz="2400" b="1" dirty="0">
                <a:solidFill>
                  <a:srgbClr val="00B0F0"/>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+2</a:t>
            </a:r>
            <a:r>
              <a:rPr lang="pt-BR" sz="2400" b="1" dirty="0">
                <a:solidFill>
                  <a:srgbClr val="00B0F0"/>
                </a:solidFill>
                <a:latin typeface="Times New Roman" panose="02020603050405020304" pitchFamily="18" charset="0"/>
                <a:cs typeface="Times New Roman" panose="02020603050405020304" pitchFamily="18" charset="0"/>
              </a:rPr>
              <a:t> ​) [ES]</a:t>
            </a:r>
            <a:endParaRPr lang="fr-FR" sz="2400" b="1" dirty="0">
              <a:solidFill>
                <a:srgbClr val="00B0F0"/>
              </a:solidFill>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A697468E-FB49-4487-9186-B2256057D2B5}"/>
              </a:ext>
            </a:extLst>
          </p:cNvPr>
          <p:cNvSpPr txBox="1"/>
          <p:nvPr/>
        </p:nvSpPr>
        <p:spPr>
          <a:xfrm>
            <a:off x="0" y="548500"/>
            <a:ext cx="6316132" cy="615553"/>
          </a:xfrm>
          <a:prstGeom prst="rect">
            <a:avLst/>
          </a:prstGeom>
          <a:noFill/>
        </p:spPr>
        <p:txBody>
          <a:bodyPr wrap="square">
            <a:spAutoFit/>
          </a:bodyPr>
          <a:lstStyle/>
          <a:p>
            <a:pPr algn="l"/>
            <a:endParaRPr lang="fr-FR" sz="1000" b="0" i="0" u="none" strike="noStrike" baseline="0" dirty="0">
              <a:solidFill>
                <a:srgbClr val="000000"/>
              </a:solidFill>
              <a:latin typeface="Calibri" panose="020F0502020204030204" pitchFamily="34" charset="0"/>
            </a:endParaRPr>
          </a:p>
          <a:p>
            <a:pPr algn="ctr"/>
            <a:r>
              <a:rPr lang="fr-FR" sz="1800" b="0" i="0" u="none" strike="noStrike" baseline="0" dirty="0">
                <a:solidFill>
                  <a:srgbClr val="000000"/>
                </a:solidFill>
                <a:latin typeface="Calibri" panose="020F0502020204030204" pitchFamily="34" charset="0"/>
              </a:rPr>
              <a:t> </a:t>
            </a:r>
            <a:r>
              <a:rPr lang="fr-FR" sz="2400" b="1" dirty="0"/>
              <a:t>[ES] constante</a:t>
            </a:r>
          </a:p>
        </p:txBody>
      </p:sp>
      <p:sp>
        <p:nvSpPr>
          <p:cNvPr id="22" name="Flèche : droite 21">
            <a:extLst>
              <a:ext uri="{FF2B5EF4-FFF2-40B4-BE49-F238E27FC236}">
                <a16:creationId xmlns:a16="http://schemas.microsoft.com/office/drawing/2014/main" id="{22DCFC98-2168-F824-4FDD-5D7DA53164BB}"/>
              </a:ext>
            </a:extLst>
          </p:cNvPr>
          <p:cNvSpPr/>
          <p:nvPr/>
        </p:nvSpPr>
        <p:spPr>
          <a:xfrm>
            <a:off x="4419058" y="829213"/>
            <a:ext cx="1417298" cy="31259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8AB8C332-44F0-59A8-8016-9DC8D187C74C}"/>
              </a:ext>
            </a:extLst>
          </p:cNvPr>
          <p:cNvSpPr txBox="1"/>
          <p:nvPr/>
        </p:nvSpPr>
        <p:spPr>
          <a:xfrm>
            <a:off x="1965676" y="3301424"/>
            <a:ext cx="8700912" cy="461665"/>
          </a:xfrm>
          <a:prstGeom prst="rect">
            <a:avLst/>
          </a:prstGeom>
          <a:noFill/>
        </p:spPr>
        <p:txBody>
          <a:bodyPr wrap="square">
            <a:spAutoFit/>
          </a:bodyPr>
          <a:lstStyle/>
          <a:p>
            <a:r>
              <a:rPr lang="fr-FR" sz="2400" b="1" dirty="0">
                <a:solidFill>
                  <a:srgbClr val="00B050"/>
                </a:solidFill>
                <a:latin typeface="Times New Roman" panose="02020603050405020304" pitchFamily="18" charset="0"/>
                <a:cs typeface="Times New Roman" panose="02020603050405020304" pitchFamily="18" charset="0"/>
              </a:rPr>
              <a:t>vitesse de formation ES </a:t>
            </a:r>
            <a:r>
              <a:rPr lang="fr-FR" sz="2400" b="1" dirty="0">
                <a:solidFill>
                  <a:srgbClr val="404155"/>
                </a:solidFill>
                <a:latin typeface="Times New Roman" panose="02020603050405020304" pitchFamily="18" charset="0"/>
                <a:cs typeface="Times New Roman" panose="02020603050405020304" pitchFamily="18" charset="0"/>
              </a:rPr>
              <a:t>= </a:t>
            </a:r>
            <a:r>
              <a:rPr lang="fr-FR" sz="2400" b="1" dirty="0">
                <a:solidFill>
                  <a:srgbClr val="00B0F0"/>
                </a:solidFill>
                <a:latin typeface="Times New Roman" panose="02020603050405020304" pitchFamily="18" charset="0"/>
                <a:cs typeface="Times New Roman" panose="02020603050405020304" pitchFamily="18" charset="0"/>
              </a:rPr>
              <a:t>vitesse de dégradation de ES</a:t>
            </a:r>
          </a:p>
        </p:txBody>
      </p:sp>
      <p:sp>
        <p:nvSpPr>
          <p:cNvPr id="26" name="ZoneTexte 25">
            <a:extLst>
              <a:ext uri="{FF2B5EF4-FFF2-40B4-BE49-F238E27FC236}">
                <a16:creationId xmlns:a16="http://schemas.microsoft.com/office/drawing/2014/main" id="{A2F4641C-C9CE-93AB-568B-336836774DBE}"/>
              </a:ext>
            </a:extLst>
          </p:cNvPr>
          <p:cNvSpPr txBox="1"/>
          <p:nvPr/>
        </p:nvSpPr>
        <p:spPr>
          <a:xfrm>
            <a:off x="2644423" y="2020805"/>
            <a:ext cx="6383866" cy="461665"/>
          </a:xfrm>
          <a:prstGeom prst="rect">
            <a:avLst/>
          </a:prstGeom>
          <a:noFill/>
        </p:spPr>
        <p:txBody>
          <a:bodyPr wrap="square">
            <a:spAutoFit/>
          </a:bodyPr>
          <a:lstStyle/>
          <a:p>
            <a:r>
              <a:rPr lang="fr-FR" sz="2400" b="1" dirty="0">
                <a:solidFill>
                  <a:srgbClr val="00B050"/>
                </a:solidFill>
                <a:latin typeface="Times New Roman" panose="02020603050405020304" pitchFamily="18" charset="0"/>
                <a:cs typeface="Times New Roman" panose="02020603050405020304" pitchFamily="18" charset="0"/>
              </a:rPr>
              <a:t>vitesse de formation ES =</a:t>
            </a:r>
            <a:r>
              <a:rPr lang="pt-BR" sz="2400" b="1" dirty="0">
                <a:solidFill>
                  <a:srgbClr val="00B050"/>
                </a:solidFill>
                <a:latin typeface="Times New Roman" panose="02020603050405020304" pitchFamily="18" charset="0"/>
                <a:cs typeface="Times New Roman" panose="02020603050405020304" pitchFamily="18" charset="0"/>
              </a:rPr>
              <a:t> K</a:t>
            </a:r>
            <a:r>
              <a:rPr lang="pt-BR" sz="2400" b="1" dirty="0">
                <a:solidFill>
                  <a:schemeClr val="bg1"/>
                </a:solidFill>
                <a:latin typeface="Times New Roman" panose="02020603050405020304" pitchFamily="18" charset="0"/>
                <a:cs typeface="Times New Roman" panose="02020603050405020304" pitchFamily="18" charset="0"/>
              </a:rPr>
              <a:t>+1 </a:t>
            </a:r>
            <a:r>
              <a:rPr lang="pt-BR" sz="2400" b="1" dirty="0">
                <a:solidFill>
                  <a:srgbClr val="00B050"/>
                </a:solidFill>
                <a:latin typeface="Times New Roman" panose="02020603050405020304" pitchFamily="18" charset="0"/>
                <a:cs typeface="Times New Roman" panose="02020603050405020304" pitchFamily="18" charset="0"/>
              </a:rPr>
              <a:t>​[E] [S]</a:t>
            </a:r>
            <a:r>
              <a:rPr lang="fr-FR" sz="2400" b="1" dirty="0">
                <a:solidFill>
                  <a:srgbClr val="00B050"/>
                </a:solidFill>
                <a:latin typeface="Times New Roman" panose="02020603050405020304" pitchFamily="18" charset="0"/>
                <a:cs typeface="Times New Roman" panose="02020603050405020304" pitchFamily="18" charset="0"/>
              </a:rPr>
              <a:t> </a:t>
            </a:r>
          </a:p>
        </p:txBody>
      </p:sp>
      <p:sp>
        <p:nvSpPr>
          <p:cNvPr id="28" name="ZoneTexte 27">
            <a:extLst>
              <a:ext uri="{FF2B5EF4-FFF2-40B4-BE49-F238E27FC236}">
                <a16:creationId xmlns:a16="http://schemas.microsoft.com/office/drawing/2014/main" id="{487CA5BD-8F14-8D12-93FA-511634120807}"/>
              </a:ext>
            </a:extLst>
          </p:cNvPr>
          <p:cNvSpPr txBox="1"/>
          <p:nvPr/>
        </p:nvSpPr>
        <p:spPr>
          <a:xfrm>
            <a:off x="2537178" y="2611444"/>
            <a:ext cx="7566378" cy="461665"/>
          </a:xfrm>
          <a:prstGeom prst="rect">
            <a:avLst/>
          </a:prstGeom>
          <a:noFill/>
        </p:spPr>
        <p:txBody>
          <a:bodyPr wrap="square">
            <a:spAutoFit/>
          </a:bodyPr>
          <a:lstStyle/>
          <a:p>
            <a:r>
              <a:rPr lang="fr-FR" sz="2400" b="1" dirty="0">
                <a:solidFill>
                  <a:srgbClr val="00B0F0"/>
                </a:solidFill>
                <a:latin typeface="Times New Roman" panose="02020603050405020304" pitchFamily="18" charset="0"/>
                <a:cs typeface="Times New Roman" panose="02020603050405020304" pitchFamily="18" charset="0"/>
              </a:rPr>
              <a:t>vitesse de dégradation de ES =</a:t>
            </a:r>
            <a:r>
              <a:rPr lang="pt-BR" sz="2400" b="1" dirty="0">
                <a:solidFill>
                  <a:srgbClr val="00B0F0"/>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-1</a:t>
            </a:r>
            <a:r>
              <a:rPr lang="pt-BR" sz="2400" b="1" dirty="0">
                <a:solidFill>
                  <a:srgbClr val="00B0F0"/>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+2</a:t>
            </a:r>
            <a:r>
              <a:rPr lang="pt-BR" sz="2400" b="1" dirty="0">
                <a:solidFill>
                  <a:srgbClr val="00B0F0"/>
                </a:solidFill>
                <a:latin typeface="Times New Roman" panose="02020603050405020304" pitchFamily="18" charset="0"/>
                <a:cs typeface="Times New Roman" panose="02020603050405020304" pitchFamily="18" charset="0"/>
              </a:rPr>
              <a:t> ​) [ES]</a:t>
            </a:r>
            <a:r>
              <a:rPr lang="fr-FR" sz="2400" b="1" dirty="0">
                <a:solidFill>
                  <a:srgbClr val="00B0F0"/>
                </a:solidFill>
                <a:latin typeface="Times New Roman" panose="02020603050405020304" pitchFamily="18" charset="0"/>
                <a:cs typeface="Times New Roman" panose="02020603050405020304" pitchFamily="18" charset="0"/>
              </a:rPr>
              <a:t> </a:t>
            </a:r>
          </a:p>
        </p:txBody>
      </p:sp>
      <p:sp>
        <p:nvSpPr>
          <p:cNvPr id="29" name="ZoneTexte 28">
            <a:extLst>
              <a:ext uri="{FF2B5EF4-FFF2-40B4-BE49-F238E27FC236}">
                <a16:creationId xmlns:a16="http://schemas.microsoft.com/office/drawing/2014/main" id="{EFA577B0-A022-27FE-52C2-C63F822EDC92}"/>
              </a:ext>
            </a:extLst>
          </p:cNvPr>
          <p:cNvSpPr txBox="1"/>
          <p:nvPr/>
        </p:nvSpPr>
        <p:spPr>
          <a:xfrm>
            <a:off x="553155" y="3905526"/>
            <a:ext cx="1016000"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Donc: </a:t>
            </a:r>
          </a:p>
        </p:txBody>
      </p:sp>
      <p:sp>
        <p:nvSpPr>
          <p:cNvPr id="4" name="ZoneTexte 3">
            <a:extLst>
              <a:ext uri="{FF2B5EF4-FFF2-40B4-BE49-F238E27FC236}">
                <a16:creationId xmlns:a16="http://schemas.microsoft.com/office/drawing/2014/main" id="{0C417427-B5D7-5ECE-1BC8-310F90562F25}"/>
              </a:ext>
            </a:extLst>
          </p:cNvPr>
          <p:cNvSpPr txBox="1"/>
          <p:nvPr/>
        </p:nvSpPr>
        <p:spPr>
          <a:xfrm>
            <a:off x="6328847" y="2219711"/>
            <a:ext cx="6382986" cy="369332"/>
          </a:xfrm>
          <a:prstGeom prst="rect">
            <a:avLst/>
          </a:prstGeom>
          <a:noFill/>
        </p:spPr>
        <p:txBody>
          <a:bodyPr wrap="square">
            <a:spAutoFit/>
          </a:bodyPr>
          <a:lstStyle/>
          <a:p>
            <a:r>
              <a:rPr lang="pt-BR" sz="1800" b="1" dirty="0">
                <a:solidFill>
                  <a:srgbClr val="00B050"/>
                </a:solidFill>
                <a:latin typeface="Times New Roman" panose="02020603050405020304" pitchFamily="18" charset="0"/>
                <a:cs typeface="Times New Roman" panose="02020603050405020304" pitchFamily="18" charset="0"/>
              </a:rPr>
              <a:t>+1 </a:t>
            </a:r>
            <a:endParaRPr lang="fr-FR" dirty="0"/>
          </a:p>
        </p:txBody>
      </p:sp>
      <p:sp>
        <p:nvSpPr>
          <p:cNvPr id="7" name="ZoneTexte 6">
            <a:extLst>
              <a:ext uri="{FF2B5EF4-FFF2-40B4-BE49-F238E27FC236}">
                <a16:creationId xmlns:a16="http://schemas.microsoft.com/office/drawing/2014/main" id="{77BA5474-6035-5123-1629-7772579BADBA}"/>
              </a:ext>
            </a:extLst>
          </p:cNvPr>
          <p:cNvSpPr txBox="1"/>
          <p:nvPr/>
        </p:nvSpPr>
        <p:spPr>
          <a:xfrm>
            <a:off x="6982178" y="2784960"/>
            <a:ext cx="6382986"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-1</a:t>
            </a:r>
            <a:endParaRPr lang="fr-FR" dirty="0"/>
          </a:p>
        </p:txBody>
      </p:sp>
      <p:sp>
        <p:nvSpPr>
          <p:cNvPr id="14" name="ZoneTexte 13">
            <a:extLst>
              <a:ext uri="{FF2B5EF4-FFF2-40B4-BE49-F238E27FC236}">
                <a16:creationId xmlns:a16="http://schemas.microsoft.com/office/drawing/2014/main" id="{1F04265B-3FC7-6F59-CE7B-E9FBADB7FB9C}"/>
              </a:ext>
            </a:extLst>
          </p:cNvPr>
          <p:cNvSpPr txBox="1"/>
          <p:nvPr/>
        </p:nvSpPr>
        <p:spPr>
          <a:xfrm>
            <a:off x="7701147" y="2762559"/>
            <a:ext cx="6709558"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+2</a:t>
            </a:r>
            <a:endParaRPr lang="fr-FR" dirty="0"/>
          </a:p>
        </p:txBody>
      </p:sp>
      <p:sp>
        <p:nvSpPr>
          <p:cNvPr id="16" name="ZoneTexte 15">
            <a:extLst>
              <a:ext uri="{FF2B5EF4-FFF2-40B4-BE49-F238E27FC236}">
                <a16:creationId xmlns:a16="http://schemas.microsoft.com/office/drawing/2014/main" id="{CAB5760F-3B4E-C083-E49E-93743506D283}"/>
              </a:ext>
            </a:extLst>
          </p:cNvPr>
          <p:cNvSpPr txBox="1"/>
          <p:nvPr/>
        </p:nvSpPr>
        <p:spPr>
          <a:xfrm>
            <a:off x="3720570" y="4429848"/>
            <a:ext cx="6382986" cy="369332"/>
          </a:xfrm>
          <a:prstGeom prst="rect">
            <a:avLst/>
          </a:prstGeom>
          <a:noFill/>
        </p:spPr>
        <p:txBody>
          <a:bodyPr wrap="square">
            <a:spAutoFit/>
          </a:bodyPr>
          <a:lstStyle/>
          <a:p>
            <a:r>
              <a:rPr lang="pt-BR" sz="1800" b="1" dirty="0">
                <a:solidFill>
                  <a:srgbClr val="00B050"/>
                </a:solidFill>
                <a:latin typeface="Times New Roman" panose="02020603050405020304" pitchFamily="18" charset="0"/>
                <a:cs typeface="Times New Roman" panose="02020603050405020304" pitchFamily="18" charset="0"/>
              </a:rPr>
              <a:t>+1 </a:t>
            </a:r>
            <a:endParaRPr lang="fr-FR" dirty="0"/>
          </a:p>
        </p:txBody>
      </p:sp>
      <p:sp>
        <p:nvSpPr>
          <p:cNvPr id="18" name="ZoneTexte 17">
            <a:extLst>
              <a:ext uri="{FF2B5EF4-FFF2-40B4-BE49-F238E27FC236}">
                <a16:creationId xmlns:a16="http://schemas.microsoft.com/office/drawing/2014/main" id="{58D2A34B-0F25-460D-414D-7A8E234260E7}"/>
              </a:ext>
            </a:extLst>
          </p:cNvPr>
          <p:cNvSpPr txBox="1"/>
          <p:nvPr/>
        </p:nvSpPr>
        <p:spPr>
          <a:xfrm>
            <a:off x="5545136" y="4408106"/>
            <a:ext cx="6382986"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-1</a:t>
            </a:r>
            <a:endParaRPr lang="fr-FR" dirty="0"/>
          </a:p>
        </p:txBody>
      </p:sp>
      <p:sp>
        <p:nvSpPr>
          <p:cNvPr id="20" name="ZoneTexte 19">
            <a:extLst>
              <a:ext uri="{FF2B5EF4-FFF2-40B4-BE49-F238E27FC236}">
                <a16:creationId xmlns:a16="http://schemas.microsoft.com/office/drawing/2014/main" id="{FD7F5A6D-D2D5-C9FA-B05E-A9ABB702E58D}"/>
              </a:ext>
            </a:extLst>
          </p:cNvPr>
          <p:cNvSpPr txBox="1"/>
          <p:nvPr/>
        </p:nvSpPr>
        <p:spPr>
          <a:xfrm>
            <a:off x="6272365" y="4424824"/>
            <a:ext cx="6709558"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+2</a:t>
            </a:r>
            <a:endParaRPr lang="fr-FR" dirty="0"/>
          </a:p>
        </p:txBody>
      </p:sp>
      <p:sp>
        <p:nvSpPr>
          <p:cNvPr id="21" name="ZoneTexte 20">
            <a:extLst>
              <a:ext uri="{FF2B5EF4-FFF2-40B4-BE49-F238E27FC236}">
                <a16:creationId xmlns:a16="http://schemas.microsoft.com/office/drawing/2014/main" id="{F5981487-BA2C-F9FD-A819-4CDC560216C2}"/>
              </a:ext>
            </a:extLst>
          </p:cNvPr>
          <p:cNvSpPr txBox="1"/>
          <p:nvPr/>
        </p:nvSpPr>
        <p:spPr>
          <a:xfrm>
            <a:off x="634029" y="5278151"/>
            <a:ext cx="6382986" cy="369332"/>
          </a:xfrm>
          <a:prstGeom prst="rect">
            <a:avLst/>
          </a:prstGeom>
          <a:noFill/>
        </p:spPr>
        <p:txBody>
          <a:bodyPr wrap="square">
            <a:spAutoFit/>
          </a:bodyPr>
          <a:lstStyle/>
          <a:p>
            <a:r>
              <a:rPr lang="pt-BR" sz="1800" b="1" dirty="0">
                <a:solidFill>
                  <a:srgbClr val="00B050"/>
                </a:solidFill>
                <a:latin typeface="Times New Roman" panose="02020603050405020304" pitchFamily="18" charset="0"/>
                <a:cs typeface="Times New Roman" panose="02020603050405020304" pitchFamily="18" charset="0"/>
              </a:rPr>
              <a:t>+1 </a:t>
            </a:r>
            <a:endParaRPr lang="fr-FR" dirty="0"/>
          </a:p>
        </p:txBody>
      </p:sp>
      <p:sp>
        <p:nvSpPr>
          <p:cNvPr id="23" name="ZoneTexte 22">
            <a:extLst>
              <a:ext uri="{FF2B5EF4-FFF2-40B4-BE49-F238E27FC236}">
                <a16:creationId xmlns:a16="http://schemas.microsoft.com/office/drawing/2014/main" id="{90441B32-69EC-834A-89D5-E0DFDEEF76BD}"/>
              </a:ext>
            </a:extLst>
          </p:cNvPr>
          <p:cNvSpPr txBox="1"/>
          <p:nvPr/>
        </p:nvSpPr>
        <p:spPr>
          <a:xfrm>
            <a:off x="695992" y="5678638"/>
            <a:ext cx="6382986"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-1</a:t>
            </a:r>
            <a:endParaRPr lang="fr-FR" dirty="0"/>
          </a:p>
        </p:txBody>
      </p:sp>
      <p:sp>
        <p:nvSpPr>
          <p:cNvPr id="25" name="ZoneTexte 24">
            <a:extLst>
              <a:ext uri="{FF2B5EF4-FFF2-40B4-BE49-F238E27FC236}">
                <a16:creationId xmlns:a16="http://schemas.microsoft.com/office/drawing/2014/main" id="{DC71D16E-08A6-300F-6683-A9F98A8ECB98}"/>
              </a:ext>
            </a:extLst>
          </p:cNvPr>
          <p:cNvSpPr txBox="1"/>
          <p:nvPr/>
        </p:nvSpPr>
        <p:spPr>
          <a:xfrm>
            <a:off x="695992" y="6109232"/>
            <a:ext cx="6709558" cy="369332"/>
          </a:xfrm>
          <a:prstGeom prst="rect">
            <a:avLst/>
          </a:prstGeom>
          <a:noFill/>
        </p:spPr>
        <p:txBody>
          <a:bodyPr wrap="square">
            <a:spAutoFit/>
          </a:bodyPr>
          <a:lstStyle/>
          <a:p>
            <a:r>
              <a:rPr lang="pt-BR" sz="1800" b="1" dirty="0">
                <a:solidFill>
                  <a:srgbClr val="00B0F0"/>
                </a:solidFill>
                <a:latin typeface="Times New Roman" panose="02020603050405020304" pitchFamily="18" charset="0"/>
                <a:cs typeface="Times New Roman" panose="02020603050405020304" pitchFamily="18" charset="0"/>
              </a:rPr>
              <a:t>+2</a:t>
            </a:r>
            <a:endParaRPr lang="fr-FR" dirty="0"/>
          </a:p>
        </p:txBody>
      </p:sp>
    </p:spTree>
    <p:extLst>
      <p:ext uri="{BB962C8B-B14F-4D97-AF65-F5344CB8AC3E}">
        <p14:creationId xmlns:p14="http://schemas.microsoft.com/office/powerpoint/2010/main" val="322607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1000"/>
                                        <p:tgtEl>
                                          <p:spTgt spid="29">
                                            <p:txEl>
                                              <p:pRg st="0" end="0"/>
                                            </p:txEl>
                                          </p:spTgt>
                                        </p:tgtEl>
                                      </p:cBhvr>
                                    </p:animEffect>
                                    <p:anim calcmode="lin" valueType="num">
                                      <p:cBhvr>
                                        <p:cTn id="4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7" grpId="0"/>
      <p:bldP spid="24" grpId="0"/>
      <p:bldP spid="26"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683458"/>
            <a:ext cx="12192000" cy="174542"/>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E8F009E-39BA-AB78-F4FF-5CD339B2804F}"/>
              </a:ext>
            </a:extLst>
          </p:cNvPr>
          <p:cNvSpPr txBox="1"/>
          <p:nvPr/>
        </p:nvSpPr>
        <p:spPr>
          <a:xfrm>
            <a:off x="3849512" y="516408"/>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-1</a:t>
            </a:r>
            <a:r>
              <a:rPr lang="pt-BR" sz="2400" b="1" dirty="0">
                <a:solidFill>
                  <a:srgbClr val="404155"/>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+2 </a:t>
            </a:r>
            <a:r>
              <a:rPr lang="pt-BR" sz="2400" b="1" dirty="0">
                <a:solidFill>
                  <a:srgbClr val="404155"/>
                </a:solidFill>
                <a:latin typeface="Times New Roman" panose="02020603050405020304" pitchFamily="18" charset="0"/>
                <a:cs typeface="Times New Roman" panose="02020603050405020304" pitchFamily="18" charset="0"/>
              </a:rPr>
              <a:t>​)</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4C7A2E37-F653-2D5F-B238-E38F100D2331}"/>
              </a:ext>
            </a:extLst>
          </p:cNvPr>
          <p:cNvSpPr txBox="1"/>
          <p:nvPr/>
        </p:nvSpPr>
        <p:spPr>
          <a:xfrm>
            <a:off x="3937000" y="11960"/>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K</a:t>
            </a:r>
            <a:r>
              <a:rPr lang="pt-BR" sz="2400" b="1" dirty="0">
                <a:solidFill>
                  <a:schemeClr val="bg1"/>
                </a:solidFill>
                <a:latin typeface="Times New Roman" panose="02020603050405020304" pitchFamily="18" charset="0"/>
                <a:cs typeface="Times New Roman" panose="02020603050405020304" pitchFamily="18" charset="0"/>
              </a:rPr>
              <a:t>+1 </a:t>
            </a:r>
            <a:r>
              <a:rPr lang="pt-BR" sz="2400" b="1" dirty="0">
                <a:solidFill>
                  <a:srgbClr val="404155"/>
                </a:solidFill>
                <a:latin typeface="Times New Roman" panose="02020603050405020304" pitchFamily="18" charset="0"/>
                <a:cs typeface="Times New Roman" panose="02020603050405020304" pitchFamily="18" charset="0"/>
              </a:rPr>
              <a:t>​[E] [S]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5A30CAC2-9B6B-2C4A-7729-0A6D1CD7B2DD}"/>
              </a:ext>
            </a:extLst>
          </p:cNvPr>
          <p:cNvSpPr txBox="1"/>
          <p:nvPr/>
        </p:nvSpPr>
        <p:spPr>
          <a:xfrm>
            <a:off x="2893227" y="207916"/>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[ES] =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18" name="Connecteur droit 17">
            <a:extLst>
              <a:ext uri="{FF2B5EF4-FFF2-40B4-BE49-F238E27FC236}">
                <a16:creationId xmlns:a16="http://schemas.microsoft.com/office/drawing/2014/main" id="{D40A6B91-03EB-27BF-D460-61D30956721D}"/>
              </a:ext>
            </a:extLst>
          </p:cNvPr>
          <p:cNvCxnSpPr>
            <a:cxnSpLocks/>
          </p:cNvCxnSpPr>
          <p:nvPr/>
        </p:nvCxnSpPr>
        <p:spPr>
          <a:xfrm>
            <a:off x="3937000" y="473625"/>
            <a:ext cx="152682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860AC5B-0530-112B-AC9F-A074EBC5A78C}"/>
              </a:ext>
            </a:extLst>
          </p:cNvPr>
          <p:cNvSpPr txBox="1"/>
          <p:nvPr/>
        </p:nvSpPr>
        <p:spPr>
          <a:xfrm>
            <a:off x="3617955" y="1558189"/>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 (k</a:t>
            </a:r>
            <a:r>
              <a:rPr lang="pt-BR" sz="2400" b="1" dirty="0">
                <a:solidFill>
                  <a:schemeClr val="bg1"/>
                </a:solidFill>
                <a:latin typeface="Times New Roman" panose="02020603050405020304" pitchFamily="18" charset="0"/>
                <a:cs typeface="Times New Roman" panose="02020603050405020304" pitchFamily="18" charset="0"/>
              </a:rPr>
              <a:t>-1</a:t>
            </a:r>
            <a:r>
              <a:rPr lang="pt-BR" sz="2400" b="1" dirty="0">
                <a:solidFill>
                  <a:srgbClr val="404155"/>
                </a:solidFill>
                <a:latin typeface="Times New Roman" panose="02020603050405020304" pitchFamily="18" charset="0"/>
                <a:cs typeface="Times New Roman" panose="02020603050405020304" pitchFamily="18" charset="0"/>
              </a:rPr>
              <a:t> ​+ k</a:t>
            </a:r>
            <a:r>
              <a:rPr lang="pt-BR" sz="2400" b="1" dirty="0">
                <a:solidFill>
                  <a:schemeClr val="bg1"/>
                </a:solidFill>
                <a:latin typeface="Times New Roman" panose="02020603050405020304" pitchFamily="18" charset="0"/>
                <a:cs typeface="Times New Roman" panose="02020603050405020304" pitchFamily="18" charset="0"/>
              </a:rPr>
              <a:t>+2</a:t>
            </a:r>
            <a:r>
              <a:rPr lang="pt-BR" sz="2400" b="1" dirty="0">
                <a:solidFill>
                  <a:srgbClr val="404155"/>
                </a:solidFill>
                <a:latin typeface="Times New Roman" panose="02020603050405020304" pitchFamily="18" charset="0"/>
                <a:cs typeface="Times New Roman" panose="02020603050405020304" pitchFamily="18" charset="0"/>
              </a:rPr>
              <a:t>)</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23" name="ZoneTexte 22">
            <a:extLst>
              <a:ext uri="{FF2B5EF4-FFF2-40B4-BE49-F238E27FC236}">
                <a16:creationId xmlns:a16="http://schemas.microsoft.com/office/drawing/2014/main" id="{71D12EBC-D447-FB85-03BC-DC51E7BDAF5D}"/>
              </a:ext>
            </a:extLst>
          </p:cNvPr>
          <p:cNvSpPr txBox="1"/>
          <p:nvPr/>
        </p:nvSpPr>
        <p:spPr>
          <a:xfrm>
            <a:off x="4121856" y="1109763"/>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 [S]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24" name="ZoneTexte 23">
            <a:extLst>
              <a:ext uri="{FF2B5EF4-FFF2-40B4-BE49-F238E27FC236}">
                <a16:creationId xmlns:a16="http://schemas.microsoft.com/office/drawing/2014/main" id="{8AB2CC9B-7E57-FBE6-CF54-7E099A3788F2}"/>
              </a:ext>
            </a:extLst>
          </p:cNvPr>
          <p:cNvSpPr txBox="1"/>
          <p:nvPr/>
        </p:nvSpPr>
        <p:spPr>
          <a:xfrm>
            <a:off x="2892073" y="1327357"/>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[ES] =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25" name="Connecteur droit 24">
            <a:extLst>
              <a:ext uri="{FF2B5EF4-FFF2-40B4-BE49-F238E27FC236}">
                <a16:creationId xmlns:a16="http://schemas.microsoft.com/office/drawing/2014/main" id="{1B47BFDC-7821-B04A-78F7-1C712A3BA8B3}"/>
              </a:ext>
            </a:extLst>
          </p:cNvPr>
          <p:cNvCxnSpPr>
            <a:cxnSpLocks/>
          </p:cNvCxnSpPr>
          <p:nvPr/>
        </p:nvCxnSpPr>
        <p:spPr>
          <a:xfrm>
            <a:off x="3891139" y="1571428"/>
            <a:ext cx="215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5B77CAEA-F3F3-0E45-3687-6E7975E2E8D9}"/>
              </a:ext>
            </a:extLst>
          </p:cNvPr>
          <p:cNvSpPr txBox="1"/>
          <p:nvPr/>
        </p:nvSpPr>
        <p:spPr>
          <a:xfrm>
            <a:off x="5155495" y="1593016"/>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/K</a:t>
            </a:r>
            <a:r>
              <a:rPr lang="pt-BR" sz="2400" b="1" dirty="0">
                <a:solidFill>
                  <a:schemeClr val="bg1"/>
                </a:solidFill>
                <a:latin typeface="Times New Roman" panose="02020603050405020304" pitchFamily="18" charset="0"/>
                <a:cs typeface="Times New Roman" panose="02020603050405020304" pitchFamily="18" charset="0"/>
              </a:rPr>
              <a:t>+1</a:t>
            </a:r>
            <a:endParaRPr lang="fr-FR" sz="2400" b="1" dirty="0">
              <a:solidFill>
                <a:schemeClr val="bg1"/>
              </a:solidFill>
              <a:latin typeface="Times New Roman" panose="02020603050405020304" pitchFamily="18" charset="0"/>
              <a:cs typeface="Times New Roman" panose="02020603050405020304" pitchFamily="18" charset="0"/>
            </a:endParaRPr>
          </a:p>
        </p:txBody>
      </p:sp>
      <p:sp>
        <p:nvSpPr>
          <p:cNvPr id="30" name="Bulle narrative : ronde 29">
            <a:extLst>
              <a:ext uri="{FF2B5EF4-FFF2-40B4-BE49-F238E27FC236}">
                <a16:creationId xmlns:a16="http://schemas.microsoft.com/office/drawing/2014/main" id="{3ED67F49-8F46-F475-BA0D-0B239839F0D0}"/>
              </a:ext>
            </a:extLst>
          </p:cNvPr>
          <p:cNvSpPr/>
          <p:nvPr/>
        </p:nvSpPr>
        <p:spPr>
          <a:xfrm>
            <a:off x="3559196" y="1532605"/>
            <a:ext cx="2469710" cy="668252"/>
          </a:xfrm>
          <a:prstGeom prst="wedgeEllipse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5A969B95-EF37-2B50-9DB5-402C363E1D8C}"/>
              </a:ext>
            </a:extLst>
          </p:cNvPr>
          <p:cNvSpPr txBox="1"/>
          <p:nvPr/>
        </p:nvSpPr>
        <p:spPr>
          <a:xfrm>
            <a:off x="3635725" y="2207566"/>
            <a:ext cx="914400"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a:t>
            </a:r>
          </a:p>
        </p:txBody>
      </p:sp>
      <p:sp>
        <p:nvSpPr>
          <p:cNvPr id="32" name="Flèche : droite 31">
            <a:extLst>
              <a:ext uri="{FF2B5EF4-FFF2-40B4-BE49-F238E27FC236}">
                <a16:creationId xmlns:a16="http://schemas.microsoft.com/office/drawing/2014/main" id="{C4DC8A1A-5FC1-7583-9F7C-EBD157699F4B}"/>
              </a:ext>
            </a:extLst>
          </p:cNvPr>
          <p:cNvSpPr/>
          <p:nvPr/>
        </p:nvSpPr>
        <p:spPr>
          <a:xfrm>
            <a:off x="6280856" y="1414728"/>
            <a:ext cx="791470" cy="31259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B871B3BD-75FB-4A2A-8E80-6D022A08C520}"/>
              </a:ext>
            </a:extLst>
          </p:cNvPr>
          <p:cNvSpPr txBox="1"/>
          <p:nvPr/>
        </p:nvSpPr>
        <p:spPr>
          <a:xfrm>
            <a:off x="8679545" y="1011760"/>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 [S]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34" name="ZoneTexte 33">
            <a:extLst>
              <a:ext uri="{FF2B5EF4-FFF2-40B4-BE49-F238E27FC236}">
                <a16:creationId xmlns:a16="http://schemas.microsoft.com/office/drawing/2014/main" id="{4A1810A7-F6E4-565E-21C3-F33C6C231113}"/>
              </a:ext>
            </a:extLst>
          </p:cNvPr>
          <p:cNvSpPr txBox="1"/>
          <p:nvPr/>
        </p:nvSpPr>
        <p:spPr>
          <a:xfrm>
            <a:off x="7396341" y="1281734"/>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[ES] =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35" name="Connecteur droit 34">
            <a:extLst>
              <a:ext uri="{FF2B5EF4-FFF2-40B4-BE49-F238E27FC236}">
                <a16:creationId xmlns:a16="http://schemas.microsoft.com/office/drawing/2014/main" id="{372BA09E-2404-328C-8AA2-81C7EFEE2E35}"/>
              </a:ext>
            </a:extLst>
          </p:cNvPr>
          <p:cNvCxnSpPr>
            <a:cxnSpLocks/>
          </p:cNvCxnSpPr>
          <p:nvPr/>
        </p:nvCxnSpPr>
        <p:spPr>
          <a:xfrm>
            <a:off x="8428458" y="1507189"/>
            <a:ext cx="15594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1B457FD9-708D-117B-BFFA-9358FCC8AB61}"/>
              </a:ext>
            </a:extLst>
          </p:cNvPr>
          <p:cNvSpPr txBox="1"/>
          <p:nvPr/>
        </p:nvSpPr>
        <p:spPr>
          <a:xfrm>
            <a:off x="8842727" y="1565356"/>
            <a:ext cx="914400"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a:t>
            </a:r>
          </a:p>
        </p:txBody>
      </p:sp>
      <p:sp>
        <p:nvSpPr>
          <p:cNvPr id="40" name="ZoneTexte 39">
            <a:extLst>
              <a:ext uri="{FF2B5EF4-FFF2-40B4-BE49-F238E27FC236}">
                <a16:creationId xmlns:a16="http://schemas.microsoft.com/office/drawing/2014/main" id="{E99194E3-17A1-499F-05CD-7E2378C46AB7}"/>
              </a:ext>
            </a:extLst>
          </p:cNvPr>
          <p:cNvSpPr txBox="1"/>
          <p:nvPr/>
        </p:nvSpPr>
        <p:spPr>
          <a:xfrm>
            <a:off x="231265" y="2733174"/>
            <a:ext cx="11290612" cy="1200329"/>
          </a:xfrm>
          <a:prstGeom prst="rect">
            <a:avLst/>
          </a:prstGeom>
          <a:noFill/>
        </p:spPr>
        <p:txBody>
          <a:bodyPr wrap="square">
            <a:spAutoFit/>
          </a:bodyPr>
          <a:lstStyle/>
          <a:p>
            <a:pPr algn="l"/>
            <a:r>
              <a:rPr lang="fr-FR" sz="2400" dirty="0">
                <a:solidFill>
                  <a:srgbClr val="404155"/>
                </a:solidFill>
                <a:latin typeface="Times New Roman" panose="02020603050405020304" pitchFamily="18" charset="0"/>
                <a:cs typeface="Times New Roman" panose="02020603050405020304" pitchFamily="18" charset="0"/>
              </a:rPr>
              <a:t>Équation de conservation de l’enzyme (somme de toutes les formes enzymatiques)</a:t>
            </a:r>
          </a:p>
          <a:p>
            <a:pPr algn="l"/>
            <a:r>
              <a:rPr lang="es-ES" sz="2400" b="1" dirty="0">
                <a:solidFill>
                  <a:srgbClr val="404155"/>
                </a:solidFill>
                <a:latin typeface="Times New Roman" panose="02020603050405020304" pitchFamily="18" charset="0"/>
                <a:cs typeface="Times New Roman" panose="02020603050405020304" pitchFamily="18" charset="0"/>
              </a:rPr>
              <a:t>          [ET]= [EL] + [ES]                     [EL]=[ET] - [ES]</a:t>
            </a:r>
          </a:p>
          <a:p>
            <a:pPr algn="l"/>
            <a:r>
              <a:rPr lang="fr-FR" sz="2400" dirty="0">
                <a:solidFill>
                  <a:srgbClr val="404155"/>
                </a:solidFill>
                <a:latin typeface="Times New Roman" panose="02020603050405020304" pitchFamily="18" charset="0"/>
                <a:cs typeface="Times New Roman" panose="02020603050405020304" pitchFamily="18" charset="0"/>
              </a:rPr>
              <a:t>En remplaçant la nouvelle expression de [EL], dans l’équation :</a:t>
            </a:r>
          </a:p>
        </p:txBody>
      </p:sp>
      <p:sp>
        <p:nvSpPr>
          <p:cNvPr id="41" name="Flèche : droite 40">
            <a:extLst>
              <a:ext uri="{FF2B5EF4-FFF2-40B4-BE49-F238E27FC236}">
                <a16:creationId xmlns:a16="http://schemas.microsoft.com/office/drawing/2014/main" id="{9B69FECA-8142-761F-B13C-F1835BB93CD7}"/>
              </a:ext>
            </a:extLst>
          </p:cNvPr>
          <p:cNvSpPr/>
          <p:nvPr/>
        </p:nvSpPr>
        <p:spPr>
          <a:xfrm>
            <a:off x="3843866" y="3222745"/>
            <a:ext cx="791470" cy="31259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9CAD45E-2F64-4E8F-06F7-FBDC4AD2025C}"/>
              </a:ext>
            </a:extLst>
          </p:cNvPr>
          <p:cNvSpPr txBox="1"/>
          <p:nvPr/>
        </p:nvSpPr>
        <p:spPr>
          <a:xfrm>
            <a:off x="3437681" y="4004148"/>
            <a:ext cx="2777924" cy="738664"/>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 </a:t>
            </a:r>
            <a:r>
              <a:rPr lang="es-ES" sz="2400" b="1" dirty="0">
                <a:solidFill>
                  <a:srgbClr val="404155"/>
                </a:solidFill>
                <a:latin typeface="Times New Roman" panose="02020603050405020304" pitchFamily="18" charset="0"/>
                <a:cs typeface="Times New Roman" panose="02020603050405020304" pitchFamily="18" charset="0"/>
              </a:rPr>
              <a:t>[ES] =</a:t>
            </a:r>
            <a:r>
              <a:rPr lang="pt-BR" sz="2400" b="1" dirty="0">
                <a:solidFill>
                  <a:srgbClr val="404155"/>
                </a:solidFill>
                <a:latin typeface="Times New Roman" panose="02020603050405020304" pitchFamily="18" charset="0"/>
                <a:cs typeface="Times New Roman" panose="02020603050405020304" pitchFamily="18" charset="0"/>
              </a:rPr>
              <a:t> [E] [S]</a:t>
            </a:r>
            <a:r>
              <a:rPr lang="es-ES" sz="2400" b="1" dirty="0">
                <a:solidFill>
                  <a:srgbClr val="404155"/>
                </a:solidFill>
                <a:latin typeface="Times New Roman" panose="02020603050405020304" pitchFamily="18" charset="0"/>
                <a:cs typeface="Times New Roman" panose="02020603050405020304" pitchFamily="18" charset="0"/>
              </a:rPr>
              <a:t>  </a:t>
            </a:r>
          </a:p>
          <a:p>
            <a:r>
              <a:rPr lang="fr-FR" dirty="0"/>
              <a:t> </a:t>
            </a:r>
          </a:p>
        </p:txBody>
      </p:sp>
      <p:sp>
        <p:nvSpPr>
          <p:cNvPr id="5" name="ZoneTexte 4">
            <a:extLst>
              <a:ext uri="{FF2B5EF4-FFF2-40B4-BE49-F238E27FC236}">
                <a16:creationId xmlns:a16="http://schemas.microsoft.com/office/drawing/2014/main" id="{4E844114-E39A-F7DA-F587-3E9516FD6979}"/>
              </a:ext>
            </a:extLst>
          </p:cNvPr>
          <p:cNvSpPr txBox="1"/>
          <p:nvPr/>
        </p:nvSpPr>
        <p:spPr>
          <a:xfrm>
            <a:off x="3437681" y="4558362"/>
            <a:ext cx="4294208" cy="738664"/>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 </a:t>
            </a:r>
            <a:r>
              <a:rPr lang="es-ES" sz="2400" b="1" dirty="0">
                <a:solidFill>
                  <a:srgbClr val="404155"/>
                </a:solidFill>
                <a:latin typeface="Times New Roman" panose="02020603050405020304" pitchFamily="18" charset="0"/>
                <a:cs typeface="Times New Roman" panose="02020603050405020304" pitchFamily="18" charset="0"/>
              </a:rPr>
              <a:t>[ES] =</a:t>
            </a:r>
            <a:r>
              <a:rPr lang="pt-BR" sz="2400" b="1" dirty="0">
                <a:solidFill>
                  <a:srgbClr val="404155"/>
                </a:solidFill>
                <a:latin typeface="Times New Roman" panose="02020603050405020304" pitchFamily="18" charset="0"/>
                <a:cs typeface="Times New Roman" panose="02020603050405020304" pitchFamily="18" charset="0"/>
              </a:rPr>
              <a:t> ([ET]-</a:t>
            </a:r>
            <a:r>
              <a:rPr lang="es-ES" sz="2400" b="1" dirty="0">
                <a:solidFill>
                  <a:srgbClr val="404155"/>
                </a:solidFill>
                <a:latin typeface="Times New Roman" panose="02020603050405020304" pitchFamily="18" charset="0"/>
                <a:cs typeface="Times New Roman" panose="02020603050405020304" pitchFamily="18" charset="0"/>
              </a:rPr>
              <a:t>[ES]) </a:t>
            </a:r>
            <a:r>
              <a:rPr lang="pt-BR" sz="2400" b="1" dirty="0">
                <a:solidFill>
                  <a:srgbClr val="404155"/>
                </a:solidFill>
                <a:latin typeface="Times New Roman" panose="02020603050405020304" pitchFamily="18" charset="0"/>
                <a:cs typeface="Times New Roman" panose="02020603050405020304" pitchFamily="18" charset="0"/>
              </a:rPr>
              <a:t>[S]</a:t>
            </a:r>
            <a:r>
              <a:rPr lang="es-ES" sz="2400" b="1" dirty="0">
                <a:solidFill>
                  <a:srgbClr val="404155"/>
                </a:solidFill>
                <a:latin typeface="Times New Roman" panose="02020603050405020304" pitchFamily="18" charset="0"/>
                <a:cs typeface="Times New Roman" panose="02020603050405020304" pitchFamily="18" charset="0"/>
              </a:rPr>
              <a:t>  </a:t>
            </a:r>
          </a:p>
          <a:p>
            <a:r>
              <a:rPr lang="fr-FR" dirty="0"/>
              <a:t> </a:t>
            </a:r>
          </a:p>
        </p:txBody>
      </p:sp>
      <p:sp>
        <p:nvSpPr>
          <p:cNvPr id="6" name="ZoneTexte 5">
            <a:extLst>
              <a:ext uri="{FF2B5EF4-FFF2-40B4-BE49-F238E27FC236}">
                <a16:creationId xmlns:a16="http://schemas.microsoft.com/office/drawing/2014/main" id="{A70A09F8-4EFC-F04B-2099-71BC58D5EFA4}"/>
              </a:ext>
            </a:extLst>
          </p:cNvPr>
          <p:cNvSpPr txBox="1"/>
          <p:nvPr/>
        </p:nvSpPr>
        <p:spPr>
          <a:xfrm>
            <a:off x="3437681" y="5100867"/>
            <a:ext cx="4294208" cy="738664"/>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 </a:t>
            </a:r>
            <a:r>
              <a:rPr lang="es-ES" sz="2400" b="1" dirty="0">
                <a:solidFill>
                  <a:srgbClr val="404155"/>
                </a:solidFill>
                <a:latin typeface="Times New Roman" panose="02020603050405020304" pitchFamily="18" charset="0"/>
                <a:cs typeface="Times New Roman" panose="02020603050405020304" pitchFamily="18" charset="0"/>
              </a:rPr>
              <a:t>[ES](</a:t>
            </a:r>
            <a:r>
              <a:rPr lang="fr-FR" sz="2400" b="1" dirty="0">
                <a:solidFill>
                  <a:srgbClr val="404155"/>
                </a:solidFill>
                <a:latin typeface="Times New Roman" panose="02020603050405020304" pitchFamily="18" charset="0"/>
                <a:cs typeface="Times New Roman" panose="02020603050405020304" pitchFamily="18" charset="0"/>
              </a:rPr>
              <a:t>Km + </a:t>
            </a:r>
            <a:r>
              <a:rPr lang="pt-BR" sz="2400" b="1" dirty="0">
                <a:solidFill>
                  <a:srgbClr val="404155"/>
                </a:solidFill>
                <a:latin typeface="Times New Roman" panose="02020603050405020304" pitchFamily="18" charset="0"/>
                <a:cs typeface="Times New Roman" panose="02020603050405020304" pitchFamily="18" charset="0"/>
              </a:rPr>
              <a:t>[S])</a:t>
            </a:r>
            <a:r>
              <a:rPr lang="es-ES" sz="2400" b="1" dirty="0">
                <a:solidFill>
                  <a:srgbClr val="404155"/>
                </a:solidFill>
                <a:latin typeface="Times New Roman" panose="02020603050405020304" pitchFamily="18" charset="0"/>
                <a:cs typeface="Times New Roman" panose="02020603050405020304" pitchFamily="18" charset="0"/>
              </a:rPr>
              <a:t> =</a:t>
            </a:r>
            <a:r>
              <a:rPr lang="pt-BR" sz="2400" b="1" dirty="0">
                <a:solidFill>
                  <a:srgbClr val="404155"/>
                </a:solidFill>
                <a:latin typeface="Times New Roman" panose="02020603050405020304" pitchFamily="18" charset="0"/>
                <a:cs typeface="Times New Roman" panose="02020603050405020304" pitchFamily="18" charset="0"/>
              </a:rPr>
              <a:t> ([ET]</a:t>
            </a:r>
            <a:r>
              <a:rPr lang="es-ES" sz="2400" b="1" dirty="0">
                <a:solidFill>
                  <a:srgbClr val="404155"/>
                </a:solidFill>
                <a:latin typeface="Times New Roman" panose="02020603050405020304" pitchFamily="18" charset="0"/>
                <a:cs typeface="Times New Roman" panose="02020603050405020304" pitchFamily="18" charset="0"/>
              </a:rPr>
              <a:t>[S]) </a:t>
            </a:r>
          </a:p>
          <a:p>
            <a:r>
              <a:rPr lang="fr-FR" dirty="0"/>
              <a:t> </a:t>
            </a:r>
          </a:p>
        </p:txBody>
      </p:sp>
      <p:sp>
        <p:nvSpPr>
          <p:cNvPr id="8" name="ZoneTexte 7">
            <a:extLst>
              <a:ext uri="{FF2B5EF4-FFF2-40B4-BE49-F238E27FC236}">
                <a16:creationId xmlns:a16="http://schemas.microsoft.com/office/drawing/2014/main" id="{90C99DF0-5947-0C91-0C5C-AADDA8AFE9FA}"/>
              </a:ext>
            </a:extLst>
          </p:cNvPr>
          <p:cNvSpPr txBox="1"/>
          <p:nvPr/>
        </p:nvSpPr>
        <p:spPr>
          <a:xfrm>
            <a:off x="4573823" y="5576266"/>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​[ET] [S]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67081B9B-BB8C-9E81-C2DB-8B9ACE831A85}"/>
              </a:ext>
            </a:extLst>
          </p:cNvPr>
          <p:cNvSpPr txBox="1"/>
          <p:nvPr/>
        </p:nvSpPr>
        <p:spPr>
          <a:xfrm>
            <a:off x="3290619" y="5846240"/>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[ES] =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10" name="Connecteur droit 9">
            <a:extLst>
              <a:ext uri="{FF2B5EF4-FFF2-40B4-BE49-F238E27FC236}">
                <a16:creationId xmlns:a16="http://schemas.microsoft.com/office/drawing/2014/main" id="{B25F694F-7B6D-6A5C-8142-4D3A36EB9126}"/>
              </a:ext>
            </a:extLst>
          </p:cNvPr>
          <p:cNvCxnSpPr>
            <a:cxnSpLocks/>
          </p:cNvCxnSpPr>
          <p:nvPr/>
        </p:nvCxnSpPr>
        <p:spPr>
          <a:xfrm>
            <a:off x="4322736" y="6071695"/>
            <a:ext cx="15594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4F68C01B-4CB9-776E-1C19-4ADAAD788222}"/>
              </a:ext>
            </a:extLst>
          </p:cNvPr>
          <p:cNvSpPr txBox="1"/>
          <p:nvPr/>
        </p:nvSpPr>
        <p:spPr>
          <a:xfrm>
            <a:off x="4455792" y="6129862"/>
            <a:ext cx="1802691"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 +</a:t>
            </a:r>
            <a:r>
              <a:rPr lang="pt-BR" sz="2400" b="1" dirty="0">
                <a:solidFill>
                  <a:srgbClr val="404155"/>
                </a:solidFill>
                <a:latin typeface="Times New Roman" panose="02020603050405020304" pitchFamily="18" charset="0"/>
                <a:cs typeface="Times New Roman" panose="02020603050405020304" pitchFamily="18" charset="0"/>
              </a:rPr>
              <a:t> [S]</a:t>
            </a:r>
            <a:r>
              <a:rPr lang="es-ES" sz="2400" b="1" dirty="0">
                <a:solidFill>
                  <a:srgbClr val="404155"/>
                </a:solidFill>
                <a:latin typeface="Times New Roman" panose="02020603050405020304" pitchFamily="18" charset="0"/>
                <a:cs typeface="Times New Roman" panose="02020603050405020304" pitchFamily="18" charset="0"/>
              </a:rPr>
              <a:t>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33F32766-C239-D327-27CC-398A6D8163EA}"/>
              </a:ext>
            </a:extLst>
          </p:cNvPr>
          <p:cNvSpPr txBox="1"/>
          <p:nvPr/>
        </p:nvSpPr>
        <p:spPr>
          <a:xfrm>
            <a:off x="5501199" y="1781144"/>
            <a:ext cx="7528956" cy="369332"/>
          </a:xfrm>
          <a:prstGeom prst="rect">
            <a:avLst/>
          </a:prstGeom>
          <a:noFill/>
        </p:spPr>
        <p:txBody>
          <a:bodyPr wrap="square">
            <a:spAutoFit/>
          </a:bodyPr>
          <a:lstStyle/>
          <a:p>
            <a:r>
              <a:rPr lang="pt-BR" sz="1800" b="1" dirty="0">
                <a:solidFill>
                  <a:srgbClr val="404155"/>
                </a:solidFill>
                <a:latin typeface="Times New Roman" panose="02020603050405020304" pitchFamily="18" charset="0"/>
                <a:cs typeface="Times New Roman" panose="02020603050405020304" pitchFamily="18" charset="0"/>
              </a:rPr>
              <a:t>+1 </a:t>
            </a:r>
            <a:endParaRPr lang="fr-FR" dirty="0"/>
          </a:p>
        </p:txBody>
      </p:sp>
      <p:sp>
        <p:nvSpPr>
          <p:cNvPr id="16" name="ZoneTexte 15">
            <a:extLst>
              <a:ext uri="{FF2B5EF4-FFF2-40B4-BE49-F238E27FC236}">
                <a16:creationId xmlns:a16="http://schemas.microsoft.com/office/drawing/2014/main" id="{72FEA577-1972-AC29-F41F-859DA5FE569D}"/>
              </a:ext>
            </a:extLst>
          </p:cNvPr>
          <p:cNvSpPr txBox="1"/>
          <p:nvPr/>
        </p:nvSpPr>
        <p:spPr>
          <a:xfrm>
            <a:off x="4304678" y="652326"/>
            <a:ext cx="7528956" cy="369332"/>
          </a:xfrm>
          <a:prstGeom prst="rect">
            <a:avLst/>
          </a:prstGeom>
          <a:noFill/>
        </p:spPr>
        <p:txBody>
          <a:bodyPr wrap="square">
            <a:spAutoFit/>
          </a:bodyPr>
          <a:lstStyle/>
          <a:p>
            <a:r>
              <a:rPr lang="pt-BR" b="1" dirty="0">
                <a:solidFill>
                  <a:srgbClr val="404155"/>
                </a:solidFill>
                <a:latin typeface="Times New Roman" panose="02020603050405020304" pitchFamily="18" charset="0"/>
                <a:cs typeface="Times New Roman" panose="02020603050405020304" pitchFamily="18" charset="0"/>
              </a:rPr>
              <a:t>-</a:t>
            </a:r>
            <a:r>
              <a:rPr lang="pt-BR" sz="1800" b="1" dirty="0">
                <a:solidFill>
                  <a:srgbClr val="404155"/>
                </a:solidFill>
                <a:latin typeface="Times New Roman" panose="02020603050405020304" pitchFamily="18" charset="0"/>
                <a:cs typeface="Times New Roman" panose="02020603050405020304" pitchFamily="18" charset="0"/>
              </a:rPr>
              <a:t>1 </a:t>
            </a:r>
            <a:endParaRPr lang="fr-FR" dirty="0"/>
          </a:p>
        </p:txBody>
      </p:sp>
      <p:sp>
        <p:nvSpPr>
          <p:cNvPr id="19" name="ZoneTexte 18">
            <a:extLst>
              <a:ext uri="{FF2B5EF4-FFF2-40B4-BE49-F238E27FC236}">
                <a16:creationId xmlns:a16="http://schemas.microsoft.com/office/drawing/2014/main" id="{1D4991B5-0492-57C3-69A0-06A552B6FC3B}"/>
              </a:ext>
            </a:extLst>
          </p:cNvPr>
          <p:cNvSpPr txBox="1"/>
          <p:nvPr/>
        </p:nvSpPr>
        <p:spPr>
          <a:xfrm>
            <a:off x="5078249" y="664562"/>
            <a:ext cx="7528956" cy="369332"/>
          </a:xfrm>
          <a:prstGeom prst="rect">
            <a:avLst/>
          </a:prstGeom>
          <a:noFill/>
        </p:spPr>
        <p:txBody>
          <a:bodyPr wrap="square">
            <a:spAutoFit/>
          </a:bodyPr>
          <a:lstStyle/>
          <a:p>
            <a:r>
              <a:rPr lang="pt-BR" sz="1800" b="1" dirty="0">
                <a:solidFill>
                  <a:srgbClr val="404155"/>
                </a:solidFill>
                <a:latin typeface="Times New Roman" panose="02020603050405020304" pitchFamily="18" charset="0"/>
                <a:cs typeface="Times New Roman" panose="02020603050405020304" pitchFamily="18" charset="0"/>
              </a:rPr>
              <a:t>+2</a:t>
            </a:r>
            <a:endParaRPr lang="fr-FR" dirty="0"/>
          </a:p>
        </p:txBody>
      </p:sp>
      <p:sp>
        <p:nvSpPr>
          <p:cNvPr id="20" name="ZoneTexte 19">
            <a:extLst>
              <a:ext uri="{FF2B5EF4-FFF2-40B4-BE49-F238E27FC236}">
                <a16:creationId xmlns:a16="http://schemas.microsoft.com/office/drawing/2014/main" id="{BA29A3D2-D5E3-9EB0-8479-1A34E5F3837F}"/>
              </a:ext>
            </a:extLst>
          </p:cNvPr>
          <p:cNvSpPr txBox="1"/>
          <p:nvPr/>
        </p:nvSpPr>
        <p:spPr>
          <a:xfrm>
            <a:off x="4022482" y="1719772"/>
            <a:ext cx="7528956" cy="369332"/>
          </a:xfrm>
          <a:prstGeom prst="rect">
            <a:avLst/>
          </a:prstGeom>
          <a:noFill/>
        </p:spPr>
        <p:txBody>
          <a:bodyPr wrap="square">
            <a:spAutoFit/>
          </a:bodyPr>
          <a:lstStyle/>
          <a:p>
            <a:r>
              <a:rPr lang="pt-BR" b="1" dirty="0">
                <a:solidFill>
                  <a:srgbClr val="404155"/>
                </a:solidFill>
                <a:latin typeface="Times New Roman" panose="02020603050405020304" pitchFamily="18" charset="0"/>
                <a:cs typeface="Times New Roman" panose="02020603050405020304" pitchFamily="18" charset="0"/>
              </a:rPr>
              <a:t>-</a:t>
            </a:r>
            <a:r>
              <a:rPr lang="pt-BR" sz="1800" b="1" dirty="0">
                <a:solidFill>
                  <a:srgbClr val="404155"/>
                </a:solidFill>
                <a:latin typeface="Times New Roman" panose="02020603050405020304" pitchFamily="18" charset="0"/>
                <a:cs typeface="Times New Roman" panose="02020603050405020304" pitchFamily="18" charset="0"/>
              </a:rPr>
              <a:t>1 </a:t>
            </a:r>
            <a:endParaRPr lang="fr-FR" dirty="0"/>
          </a:p>
        </p:txBody>
      </p:sp>
      <p:sp>
        <p:nvSpPr>
          <p:cNvPr id="21" name="ZoneTexte 20">
            <a:extLst>
              <a:ext uri="{FF2B5EF4-FFF2-40B4-BE49-F238E27FC236}">
                <a16:creationId xmlns:a16="http://schemas.microsoft.com/office/drawing/2014/main" id="{2F7622D6-88CE-7074-3EE1-C00F82117704}"/>
              </a:ext>
            </a:extLst>
          </p:cNvPr>
          <p:cNvSpPr txBox="1"/>
          <p:nvPr/>
        </p:nvSpPr>
        <p:spPr>
          <a:xfrm>
            <a:off x="4794051" y="1719771"/>
            <a:ext cx="7528956" cy="369332"/>
          </a:xfrm>
          <a:prstGeom prst="rect">
            <a:avLst/>
          </a:prstGeom>
          <a:noFill/>
        </p:spPr>
        <p:txBody>
          <a:bodyPr wrap="square">
            <a:spAutoFit/>
          </a:bodyPr>
          <a:lstStyle/>
          <a:p>
            <a:r>
              <a:rPr lang="pt-BR" sz="1800" b="1" dirty="0">
                <a:solidFill>
                  <a:srgbClr val="404155"/>
                </a:solidFill>
                <a:latin typeface="Times New Roman" panose="02020603050405020304" pitchFamily="18" charset="0"/>
                <a:cs typeface="Times New Roman" panose="02020603050405020304" pitchFamily="18" charset="0"/>
              </a:rPr>
              <a:t>+2</a:t>
            </a:r>
            <a:endParaRPr lang="fr-FR" dirty="0"/>
          </a:p>
        </p:txBody>
      </p:sp>
      <p:sp>
        <p:nvSpPr>
          <p:cNvPr id="26" name="ZoneTexte 25">
            <a:extLst>
              <a:ext uri="{FF2B5EF4-FFF2-40B4-BE49-F238E27FC236}">
                <a16:creationId xmlns:a16="http://schemas.microsoft.com/office/drawing/2014/main" id="{596E2313-9389-A5F1-842F-5ADFBA787864}"/>
              </a:ext>
            </a:extLst>
          </p:cNvPr>
          <p:cNvSpPr txBox="1"/>
          <p:nvPr/>
        </p:nvSpPr>
        <p:spPr>
          <a:xfrm>
            <a:off x="4267311" y="103716"/>
            <a:ext cx="7528956" cy="369332"/>
          </a:xfrm>
          <a:prstGeom prst="rect">
            <a:avLst/>
          </a:prstGeom>
          <a:noFill/>
        </p:spPr>
        <p:txBody>
          <a:bodyPr wrap="square">
            <a:spAutoFit/>
          </a:bodyPr>
          <a:lstStyle/>
          <a:p>
            <a:r>
              <a:rPr lang="pt-BR" sz="1800" b="1" dirty="0">
                <a:solidFill>
                  <a:srgbClr val="404155"/>
                </a:solidFill>
                <a:latin typeface="Times New Roman" panose="02020603050405020304" pitchFamily="18" charset="0"/>
                <a:cs typeface="Times New Roman" panose="02020603050405020304" pitchFamily="18" charset="0"/>
              </a:rPr>
              <a:t>+1 </a:t>
            </a:r>
            <a:endParaRPr lang="fr-FR" dirty="0"/>
          </a:p>
        </p:txBody>
      </p:sp>
    </p:spTree>
    <p:extLst>
      <p:ext uri="{BB962C8B-B14F-4D97-AF65-F5344CB8AC3E}">
        <p14:creationId xmlns:p14="http://schemas.microsoft.com/office/powerpoint/2010/main" val="3100702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2" name="ZoneTexte 41">
            <a:extLst>
              <a:ext uri="{FF2B5EF4-FFF2-40B4-BE49-F238E27FC236}">
                <a16:creationId xmlns:a16="http://schemas.microsoft.com/office/drawing/2014/main" id="{7BA6F849-6A1A-DE4A-8D56-05F252948E55}"/>
              </a:ext>
            </a:extLst>
          </p:cNvPr>
          <p:cNvSpPr txBox="1"/>
          <p:nvPr/>
        </p:nvSpPr>
        <p:spPr>
          <a:xfrm>
            <a:off x="3652485" y="324463"/>
            <a:ext cx="5220182" cy="461665"/>
          </a:xfrm>
          <a:prstGeom prst="rect">
            <a:avLst/>
          </a:prstGeom>
          <a:noFill/>
        </p:spPr>
        <p:txBody>
          <a:bodyPr wrap="square" rtlCol="0">
            <a:spAutoFit/>
          </a:bodyPr>
          <a:lstStyle/>
          <a:p>
            <a:r>
              <a:rPr lang="fr-FR" sz="2400" dirty="0">
                <a:solidFill>
                  <a:srgbClr val="404155"/>
                </a:solidFill>
                <a:latin typeface="Times New Roman" panose="02020603050405020304" pitchFamily="18" charset="0"/>
                <a:cs typeface="Times New Roman" panose="02020603050405020304" pitchFamily="18" charset="0"/>
              </a:rPr>
              <a:t>Vitesse de réaction : </a:t>
            </a:r>
            <a:r>
              <a:rPr lang="fr-FR" sz="2400" b="1" dirty="0">
                <a:solidFill>
                  <a:srgbClr val="404155"/>
                </a:solidFill>
                <a:latin typeface="Times New Roman" panose="02020603050405020304" pitchFamily="18" charset="0"/>
                <a:cs typeface="Times New Roman" panose="02020603050405020304" pitchFamily="18" charset="0"/>
              </a:rPr>
              <a:t>Vin = K</a:t>
            </a:r>
            <a:r>
              <a:rPr lang="fr-FR" sz="2400" b="1" dirty="0">
                <a:solidFill>
                  <a:schemeClr val="bg1"/>
                </a:solidFill>
                <a:latin typeface="Times New Roman" panose="02020603050405020304" pitchFamily="18" charset="0"/>
                <a:cs typeface="Times New Roman" panose="02020603050405020304" pitchFamily="18" charset="0"/>
              </a:rPr>
              <a:t>+2 </a:t>
            </a:r>
            <a:r>
              <a:rPr lang="pt-BR" sz="2400" b="1" dirty="0">
                <a:solidFill>
                  <a:srgbClr val="404155"/>
                </a:solidFill>
                <a:latin typeface="Times New Roman" panose="02020603050405020304" pitchFamily="18" charset="0"/>
                <a:cs typeface="Times New Roman" panose="02020603050405020304" pitchFamily="18" charset="0"/>
              </a:rPr>
              <a:t>[ES]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06E0310E-22ED-0A34-89AC-20FD58E64A52}"/>
              </a:ext>
            </a:extLst>
          </p:cNvPr>
          <p:cNvSpPr txBox="1"/>
          <p:nvPr/>
        </p:nvSpPr>
        <p:spPr>
          <a:xfrm>
            <a:off x="8449652" y="368702"/>
            <a:ext cx="694481" cy="461665"/>
          </a:xfrm>
          <a:prstGeom prst="rect">
            <a:avLst/>
          </a:prstGeom>
          <a:noFill/>
        </p:spPr>
        <p:txBody>
          <a:bodyPr wrap="square" rtlCol="0">
            <a:spAutoFit/>
          </a:bodyPr>
          <a:lstStyle/>
          <a:p>
            <a:r>
              <a:rPr lang="fr-FR" sz="2400" b="1" dirty="0">
                <a:solidFill>
                  <a:srgbClr val="FF0000"/>
                </a:solidFill>
              </a:rPr>
              <a:t>①</a:t>
            </a:r>
          </a:p>
        </p:txBody>
      </p:sp>
      <p:sp>
        <p:nvSpPr>
          <p:cNvPr id="4" name="ZoneTexte 3">
            <a:extLst>
              <a:ext uri="{FF2B5EF4-FFF2-40B4-BE49-F238E27FC236}">
                <a16:creationId xmlns:a16="http://schemas.microsoft.com/office/drawing/2014/main" id="{E65BBDDA-93E4-4F7B-1564-BFCC7817971B}"/>
              </a:ext>
            </a:extLst>
          </p:cNvPr>
          <p:cNvSpPr txBox="1"/>
          <p:nvPr/>
        </p:nvSpPr>
        <p:spPr>
          <a:xfrm>
            <a:off x="-34534" y="872423"/>
            <a:ext cx="11811000" cy="830997"/>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 On remplace </a:t>
            </a:r>
            <a:r>
              <a:rPr lang="pt-BR" sz="2400" b="1" dirty="0">
                <a:solidFill>
                  <a:srgbClr val="404155"/>
                </a:solidFill>
                <a:latin typeface="Times New Roman" panose="02020603050405020304" pitchFamily="18" charset="0"/>
                <a:cs typeface="Times New Roman" panose="02020603050405020304" pitchFamily="18" charset="0"/>
              </a:rPr>
              <a:t>[ES] </a:t>
            </a:r>
            <a:r>
              <a:rPr lang="fr-FR" sz="2400" dirty="0">
                <a:solidFill>
                  <a:srgbClr val="404155"/>
                </a:solidFill>
                <a:latin typeface="Times New Roman" panose="02020603050405020304" pitchFamily="18" charset="0"/>
                <a:cs typeface="Times New Roman" panose="02020603050405020304" pitchFamily="18" charset="0"/>
              </a:rPr>
              <a:t>dans</a:t>
            </a:r>
            <a:r>
              <a:rPr lang="fr-FR" sz="2400" b="1" dirty="0">
                <a:solidFill>
                  <a:srgbClr val="FF0000"/>
                </a:solidFill>
              </a:rPr>
              <a:t>①</a:t>
            </a:r>
            <a:r>
              <a:rPr lang="fr-FR" sz="2400" dirty="0">
                <a:solidFill>
                  <a:srgbClr val="404155"/>
                </a:solidFill>
                <a:latin typeface="Times New Roman" panose="02020603050405020304" pitchFamily="18" charset="0"/>
                <a:cs typeface="Times New Roman" panose="02020603050405020304" pitchFamily="18" charset="0"/>
              </a:rPr>
              <a:t>:</a:t>
            </a:r>
          </a:p>
          <a:p>
            <a:pPr algn="ctr"/>
            <a:r>
              <a:rPr lang="fr-FR" sz="2400" dirty="0">
                <a:solidFill>
                  <a:srgbClr val="404155"/>
                </a:solidFill>
                <a:latin typeface="Times New Roman" panose="02020603050405020304" pitchFamily="18" charset="0"/>
                <a:cs typeface="Times New Roman" panose="02020603050405020304" pitchFamily="18" charset="0"/>
              </a:rPr>
              <a:t> </a:t>
            </a:r>
          </a:p>
        </p:txBody>
      </p:sp>
      <p:sp>
        <p:nvSpPr>
          <p:cNvPr id="5" name="ZoneTexte 4">
            <a:extLst>
              <a:ext uri="{FF2B5EF4-FFF2-40B4-BE49-F238E27FC236}">
                <a16:creationId xmlns:a16="http://schemas.microsoft.com/office/drawing/2014/main" id="{631F7424-22B0-E076-D28B-B5E3457D3350}"/>
              </a:ext>
            </a:extLst>
          </p:cNvPr>
          <p:cNvSpPr txBox="1"/>
          <p:nvPr/>
        </p:nvSpPr>
        <p:spPr>
          <a:xfrm>
            <a:off x="3260875" y="1556446"/>
            <a:ext cx="5220182"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Vin = K</a:t>
            </a:r>
            <a:r>
              <a:rPr lang="fr-FR" sz="2400" b="1" dirty="0">
                <a:solidFill>
                  <a:schemeClr val="bg1"/>
                </a:solidFill>
                <a:latin typeface="Times New Roman" panose="02020603050405020304" pitchFamily="18" charset="0"/>
                <a:cs typeface="Times New Roman" panose="02020603050405020304" pitchFamily="18" charset="0"/>
              </a:rPr>
              <a:t>+2</a:t>
            </a:r>
          </a:p>
        </p:txBody>
      </p:sp>
      <p:sp>
        <p:nvSpPr>
          <p:cNvPr id="8" name="ZoneTexte 7">
            <a:extLst>
              <a:ext uri="{FF2B5EF4-FFF2-40B4-BE49-F238E27FC236}">
                <a16:creationId xmlns:a16="http://schemas.microsoft.com/office/drawing/2014/main" id="{5A6BCA0D-8B74-6C48-DAEB-5AD464CE0DCE}"/>
              </a:ext>
            </a:extLst>
          </p:cNvPr>
          <p:cNvSpPr txBox="1"/>
          <p:nvPr/>
        </p:nvSpPr>
        <p:spPr>
          <a:xfrm>
            <a:off x="5702833" y="1378427"/>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[S]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9" name="Connecteur droit 8">
            <a:extLst>
              <a:ext uri="{FF2B5EF4-FFF2-40B4-BE49-F238E27FC236}">
                <a16:creationId xmlns:a16="http://schemas.microsoft.com/office/drawing/2014/main" id="{966656D3-70C2-072B-E9E8-68B114FC7681}"/>
              </a:ext>
            </a:extLst>
          </p:cNvPr>
          <p:cNvCxnSpPr>
            <a:cxnSpLocks/>
          </p:cNvCxnSpPr>
          <p:nvPr/>
        </p:nvCxnSpPr>
        <p:spPr>
          <a:xfrm>
            <a:off x="5373245" y="1850429"/>
            <a:ext cx="15594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EEE69BA-C01C-2D6B-77C8-8F328A5CD89E}"/>
              </a:ext>
            </a:extLst>
          </p:cNvPr>
          <p:cNvSpPr txBox="1"/>
          <p:nvPr/>
        </p:nvSpPr>
        <p:spPr>
          <a:xfrm>
            <a:off x="5373917" y="1904396"/>
            <a:ext cx="1802691"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 +</a:t>
            </a:r>
            <a:r>
              <a:rPr lang="pt-BR" sz="2400" b="1" dirty="0">
                <a:solidFill>
                  <a:srgbClr val="404155"/>
                </a:solidFill>
                <a:latin typeface="Times New Roman" panose="02020603050405020304" pitchFamily="18" charset="0"/>
                <a:cs typeface="Times New Roman" panose="02020603050405020304" pitchFamily="18" charset="0"/>
              </a:rPr>
              <a:t> [S]</a:t>
            </a:r>
            <a:r>
              <a:rPr lang="es-ES" sz="2400" b="1" dirty="0">
                <a:solidFill>
                  <a:srgbClr val="404155"/>
                </a:solidFill>
                <a:latin typeface="Times New Roman" panose="02020603050405020304" pitchFamily="18" charset="0"/>
                <a:cs typeface="Times New Roman" panose="02020603050405020304" pitchFamily="18" charset="0"/>
              </a:rPr>
              <a:t>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8F686F46-F962-2EF8-D110-D07C89828CCF}"/>
              </a:ext>
            </a:extLst>
          </p:cNvPr>
          <p:cNvSpPr txBox="1"/>
          <p:nvPr/>
        </p:nvSpPr>
        <p:spPr>
          <a:xfrm>
            <a:off x="4630015" y="1536280"/>
            <a:ext cx="6313988"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​[ET]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13" name="Bulle narrative : ronde 12">
            <a:extLst>
              <a:ext uri="{FF2B5EF4-FFF2-40B4-BE49-F238E27FC236}">
                <a16:creationId xmlns:a16="http://schemas.microsoft.com/office/drawing/2014/main" id="{A7BA8939-172F-2263-5247-69698D82D497}"/>
              </a:ext>
            </a:extLst>
          </p:cNvPr>
          <p:cNvSpPr/>
          <p:nvPr/>
        </p:nvSpPr>
        <p:spPr>
          <a:xfrm>
            <a:off x="3965874" y="1485417"/>
            <a:ext cx="1514491" cy="666665"/>
          </a:xfrm>
          <a:prstGeom prst="wedgeEllipseCallou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7D25377-AF8C-6EFD-06B5-03DFD6EA8583}"/>
              </a:ext>
            </a:extLst>
          </p:cNvPr>
          <p:cNvSpPr txBox="1"/>
          <p:nvPr/>
        </p:nvSpPr>
        <p:spPr>
          <a:xfrm>
            <a:off x="3527825" y="2300310"/>
            <a:ext cx="1102190" cy="461665"/>
          </a:xfrm>
          <a:prstGeom prst="rect">
            <a:avLst/>
          </a:prstGeom>
          <a:noFill/>
        </p:spPr>
        <p:txBody>
          <a:bodyPr wrap="square" rtlCol="0">
            <a:spAutoFit/>
          </a:bodyPr>
          <a:lstStyle/>
          <a:p>
            <a:r>
              <a:rPr lang="fr-FR" sz="2400" b="1" dirty="0">
                <a:solidFill>
                  <a:srgbClr val="00B0F0"/>
                </a:solidFill>
                <a:latin typeface="Times New Roman" panose="02020603050405020304" pitchFamily="18" charset="0"/>
                <a:cs typeface="Times New Roman" panose="02020603050405020304" pitchFamily="18" charset="0"/>
              </a:rPr>
              <a:t>Vmax</a:t>
            </a:r>
          </a:p>
        </p:txBody>
      </p:sp>
      <p:sp>
        <p:nvSpPr>
          <p:cNvPr id="15" name="ZoneTexte 14">
            <a:extLst>
              <a:ext uri="{FF2B5EF4-FFF2-40B4-BE49-F238E27FC236}">
                <a16:creationId xmlns:a16="http://schemas.microsoft.com/office/drawing/2014/main" id="{F1BD0092-F28F-8F1A-4F6E-9696F70271CE}"/>
              </a:ext>
            </a:extLst>
          </p:cNvPr>
          <p:cNvSpPr txBox="1"/>
          <p:nvPr/>
        </p:nvSpPr>
        <p:spPr>
          <a:xfrm>
            <a:off x="3229870" y="3077885"/>
            <a:ext cx="5220182"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Vin =</a:t>
            </a:r>
          </a:p>
        </p:txBody>
      </p:sp>
      <p:sp>
        <p:nvSpPr>
          <p:cNvPr id="16" name="ZoneTexte 15">
            <a:extLst>
              <a:ext uri="{FF2B5EF4-FFF2-40B4-BE49-F238E27FC236}">
                <a16:creationId xmlns:a16="http://schemas.microsoft.com/office/drawing/2014/main" id="{B5B53FA7-5F3B-AC24-D900-D4DEF10DF0E5}"/>
              </a:ext>
            </a:extLst>
          </p:cNvPr>
          <p:cNvSpPr txBox="1"/>
          <p:nvPr/>
        </p:nvSpPr>
        <p:spPr>
          <a:xfrm>
            <a:off x="5480366" y="2910203"/>
            <a:ext cx="6316132" cy="461665"/>
          </a:xfrm>
          <a:prstGeom prst="rect">
            <a:avLst/>
          </a:prstGeom>
          <a:noFill/>
        </p:spPr>
        <p:txBody>
          <a:bodyPr wrap="square">
            <a:spAutoFit/>
          </a:bodyPr>
          <a:lstStyle/>
          <a:p>
            <a:r>
              <a:rPr lang="pt-BR" sz="2400" b="1" dirty="0">
                <a:solidFill>
                  <a:srgbClr val="404155"/>
                </a:solidFill>
                <a:latin typeface="Times New Roman" panose="02020603050405020304" pitchFamily="18" charset="0"/>
                <a:cs typeface="Times New Roman" panose="02020603050405020304" pitchFamily="18" charset="0"/>
              </a:rPr>
              <a:t>[S] </a:t>
            </a:r>
            <a:endParaRPr lang="fr-FR" sz="2400" b="1" dirty="0">
              <a:solidFill>
                <a:srgbClr val="404155"/>
              </a:solidFill>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0A3F1541-5EFD-C9F3-1643-ECEDCE28A990}"/>
              </a:ext>
            </a:extLst>
          </p:cNvPr>
          <p:cNvSpPr txBox="1"/>
          <p:nvPr/>
        </p:nvSpPr>
        <p:spPr>
          <a:xfrm>
            <a:off x="5015095" y="3446816"/>
            <a:ext cx="1802691" cy="461665"/>
          </a:xfrm>
          <a:prstGeom prst="rect">
            <a:avLst/>
          </a:prstGeom>
          <a:noFill/>
        </p:spPr>
        <p:txBody>
          <a:bodyPr wrap="square" rtlCol="0">
            <a:spAutoFit/>
          </a:bodyPr>
          <a:lstStyle/>
          <a:p>
            <a:r>
              <a:rPr lang="fr-FR" sz="2400" b="1" dirty="0">
                <a:solidFill>
                  <a:srgbClr val="404155"/>
                </a:solidFill>
                <a:latin typeface="Times New Roman" panose="02020603050405020304" pitchFamily="18" charset="0"/>
                <a:cs typeface="Times New Roman" panose="02020603050405020304" pitchFamily="18" charset="0"/>
              </a:rPr>
              <a:t>Km +</a:t>
            </a:r>
            <a:r>
              <a:rPr lang="pt-BR" sz="2400" b="1" dirty="0">
                <a:solidFill>
                  <a:srgbClr val="404155"/>
                </a:solidFill>
                <a:latin typeface="Times New Roman" panose="02020603050405020304" pitchFamily="18" charset="0"/>
                <a:cs typeface="Times New Roman" panose="02020603050405020304" pitchFamily="18" charset="0"/>
              </a:rPr>
              <a:t> [S]</a:t>
            </a:r>
            <a:r>
              <a:rPr lang="es-ES" sz="2400" b="1" dirty="0">
                <a:solidFill>
                  <a:srgbClr val="404155"/>
                </a:solidFill>
                <a:latin typeface="Times New Roman" panose="02020603050405020304" pitchFamily="18" charset="0"/>
                <a:cs typeface="Times New Roman" panose="02020603050405020304" pitchFamily="18" charset="0"/>
              </a:rPr>
              <a:t> </a:t>
            </a:r>
            <a:endParaRPr lang="fr-FR" sz="2400" b="1" dirty="0">
              <a:solidFill>
                <a:srgbClr val="404155"/>
              </a:solidFill>
              <a:latin typeface="Times New Roman" panose="02020603050405020304" pitchFamily="18" charset="0"/>
              <a:cs typeface="Times New Roman" panose="02020603050405020304" pitchFamily="18" charset="0"/>
            </a:endParaRPr>
          </a:p>
        </p:txBody>
      </p:sp>
      <p:cxnSp>
        <p:nvCxnSpPr>
          <p:cNvPr id="18" name="Connecteur droit 17">
            <a:extLst>
              <a:ext uri="{FF2B5EF4-FFF2-40B4-BE49-F238E27FC236}">
                <a16:creationId xmlns:a16="http://schemas.microsoft.com/office/drawing/2014/main" id="{69D2AECD-E9FC-EE6F-610C-3C362792DD4C}"/>
              </a:ext>
            </a:extLst>
          </p:cNvPr>
          <p:cNvCxnSpPr>
            <a:cxnSpLocks/>
          </p:cNvCxnSpPr>
          <p:nvPr/>
        </p:nvCxnSpPr>
        <p:spPr>
          <a:xfrm>
            <a:off x="5015095" y="3371868"/>
            <a:ext cx="152682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3FF6948F-2CC2-2C12-13D1-87766DCF575C}"/>
              </a:ext>
            </a:extLst>
          </p:cNvPr>
          <p:cNvSpPr txBox="1"/>
          <p:nvPr/>
        </p:nvSpPr>
        <p:spPr>
          <a:xfrm>
            <a:off x="4012315" y="3057212"/>
            <a:ext cx="6313988" cy="461665"/>
          </a:xfrm>
          <a:prstGeom prst="rect">
            <a:avLst/>
          </a:prstGeom>
          <a:noFill/>
        </p:spPr>
        <p:txBody>
          <a:bodyPr wrap="square">
            <a:spAutoFit/>
          </a:bodyPr>
          <a:lstStyle/>
          <a:p>
            <a:r>
              <a:rPr lang="fr-FR" sz="2400" b="1" dirty="0">
                <a:solidFill>
                  <a:srgbClr val="404155"/>
                </a:solidFill>
                <a:latin typeface="Times New Roman" panose="02020603050405020304" pitchFamily="18" charset="0"/>
                <a:cs typeface="Times New Roman" panose="02020603050405020304" pitchFamily="18" charset="0"/>
              </a:rPr>
              <a:t>Vmax</a:t>
            </a:r>
          </a:p>
        </p:txBody>
      </p:sp>
      <p:sp>
        <p:nvSpPr>
          <p:cNvPr id="21" name="ZoneTexte 20">
            <a:extLst>
              <a:ext uri="{FF2B5EF4-FFF2-40B4-BE49-F238E27FC236}">
                <a16:creationId xmlns:a16="http://schemas.microsoft.com/office/drawing/2014/main" id="{8FC066B9-12BD-3F07-AD1E-45ED22B89F47}"/>
              </a:ext>
            </a:extLst>
          </p:cNvPr>
          <p:cNvSpPr txBox="1"/>
          <p:nvPr/>
        </p:nvSpPr>
        <p:spPr>
          <a:xfrm>
            <a:off x="3104707" y="2837323"/>
            <a:ext cx="3713079" cy="1148562"/>
          </a:xfrm>
          <a:prstGeom prst="rect">
            <a:avLst/>
          </a:prstGeom>
          <a:noFill/>
          <a:ln w="38100">
            <a:solidFill>
              <a:srgbClr val="FFC000"/>
            </a:solidFill>
          </a:ln>
        </p:spPr>
        <p:txBody>
          <a:bodyPr wrap="square" rtlCol="0">
            <a:spAutoFit/>
          </a:bodyPr>
          <a:lstStyle/>
          <a:p>
            <a:endParaRPr lang="fr-FR" dirty="0"/>
          </a:p>
        </p:txBody>
      </p:sp>
      <p:sp>
        <p:nvSpPr>
          <p:cNvPr id="22" name="Flèche : droite 21">
            <a:extLst>
              <a:ext uri="{FF2B5EF4-FFF2-40B4-BE49-F238E27FC236}">
                <a16:creationId xmlns:a16="http://schemas.microsoft.com/office/drawing/2014/main" id="{1EA3CFE6-7B55-48D3-B230-0B15279DB8A1}"/>
              </a:ext>
            </a:extLst>
          </p:cNvPr>
          <p:cNvSpPr/>
          <p:nvPr/>
        </p:nvSpPr>
        <p:spPr>
          <a:xfrm>
            <a:off x="6932738" y="3175810"/>
            <a:ext cx="467454" cy="312594"/>
          </a:xfrm>
          <a:prstGeom prst="rightArrow">
            <a:avLst/>
          </a:prstGeom>
          <a:solidFill>
            <a:srgbClr val="00AA48"/>
          </a:solidFill>
          <a:ln>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1306BDB6-0807-356A-4FD3-D490F9EE7CE5}"/>
              </a:ext>
            </a:extLst>
          </p:cNvPr>
          <p:cNvSpPr txBox="1"/>
          <p:nvPr/>
        </p:nvSpPr>
        <p:spPr>
          <a:xfrm>
            <a:off x="7400192" y="3087875"/>
            <a:ext cx="6316132" cy="461665"/>
          </a:xfrm>
          <a:prstGeom prst="rect">
            <a:avLst/>
          </a:prstGeom>
          <a:noFill/>
        </p:spPr>
        <p:txBody>
          <a:bodyPr wrap="square">
            <a:spAutoFit/>
          </a:bodyPr>
          <a:lstStyle/>
          <a:p>
            <a:r>
              <a:rPr lang="fr-FR" sz="2400" b="1" dirty="0">
                <a:solidFill>
                  <a:srgbClr val="0070C0"/>
                </a:solidFill>
                <a:latin typeface="Corben" pitchFamily="34" charset="0"/>
                <a:ea typeface="Corben" pitchFamily="34" charset="-122"/>
              </a:rPr>
              <a:t>Equation de Michaelis-Menten</a:t>
            </a:r>
          </a:p>
        </p:txBody>
      </p:sp>
      <p:sp>
        <p:nvSpPr>
          <p:cNvPr id="11" name="ZoneTexte 10">
            <a:extLst>
              <a:ext uri="{FF2B5EF4-FFF2-40B4-BE49-F238E27FC236}">
                <a16:creationId xmlns:a16="http://schemas.microsoft.com/office/drawing/2014/main" id="{96E6B21A-541A-FF5B-E10C-50CD5CFCE0B9}"/>
              </a:ext>
            </a:extLst>
          </p:cNvPr>
          <p:cNvSpPr txBox="1"/>
          <p:nvPr/>
        </p:nvSpPr>
        <p:spPr>
          <a:xfrm>
            <a:off x="181169" y="4805097"/>
            <a:ext cx="11943644" cy="830997"/>
          </a:xfrm>
          <a:prstGeom prst="rect">
            <a:avLst/>
          </a:prstGeom>
          <a:noFill/>
        </p:spPr>
        <p:txBody>
          <a:bodyPr wrap="square">
            <a:spAutoFit/>
          </a:bodyPr>
          <a:lstStyle/>
          <a:p>
            <a:pPr algn="just"/>
            <a:r>
              <a:rPr lang="fr-FR" sz="2400" dirty="0">
                <a:solidFill>
                  <a:srgbClr val="404155"/>
                </a:solidFill>
                <a:latin typeface="Times New Roman" panose="02020603050405020304" pitchFamily="18" charset="0"/>
                <a:cs typeface="Times New Roman" panose="02020603050405020304" pitchFamily="18" charset="0"/>
              </a:rPr>
              <a:t>L’équation de Michaelis-Menten est une expression mathématique décrivant les paramètres cinétiques d’une réaction chimique catalysée par une enzyme michaelienne.</a:t>
            </a:r>
          </a:p>
        </p:txBody>
      </p:sp>
      <p:sp>
        <p:nvSpPr>
          <p:cNvPr id="19" name="ZoneTexte 18">
            <a:extLst>
              <a:ext uri="{FF2B5EF4-FFF2-40B4-BE49-F238E27FC236}">
                <a16:creationId xmlns:a16="http://schemas.microsoft.com/office/drawing/2014/main" id="{46DE6BC8-8B9A-FADF-A859-13741F2D2CF9}"/>
              </a:ext>
            </a:extLst>
          </p:cNvPr>
          <p:cNvSpPr txBox="1"/>
          <p:nvPr/>
        </p:nvSpPr>
        <p:spPr>
          <a:xfrm>
            <a:off x="7279574" y="528021"/>
            <a:ext cx="6887688" cy="369332"/>
          </a:xfrm>
          <a:prstGeom prst="rect">
            <a:avLst/>
          </a:prstGeom>
          <a:noFill/>
        </p:spPr>
        <p:txBody>
          <a:bodyPr wrap="square">
            <a:spAutoFit/>
          </a:bodyPr>
          <a:lstStyle/>
          <a:p>
            <a:r>
              <a:rPr lang="fr-FR" sz="1800" b="1" dirty="0">
                <a:solidFill>
                  <a:srgbClr val="404155"/>
                </a:solidFill>
                <a:latin typeface="Times New Roman" panose="02020603050405020304" pitchFamily="18" charset="0"/>
                <a:cs typeface="Times New Roman" panose="02020603050405020304" pitchFamily="18" charset="0"/>
              </a:rPr>
              <a:t>+2 </a:t>
            </a:r>
            <a:endParaRPr lang="fr-FR" dirty="0"/>
          </a:p>
        </p:txBody>
      </p:sp>
      <p:sp>
        <p:nvSpPr>
          <p:cNvPr id="25" name="ZoneTexte 24">
            <a:extLst>
              <a:ext uri="{FF2B5EF4-FFF2-40B4-BE49-F238E27FC236}">
                <a16:creationId xmlns:a16="http://schemas.microsoft.com/office/drawing/2014/main" id="{4BFFD955-F951-A0CA-2642-5B4449E12F9B}"/>
              </a:ext>
            </a:extLst>
          </p:cNvPr>
          <p:cNvSpPr txBox="1"/>
          <p:nvPr/>
        </p:nvSpPr>
        <p:spPr>
          <a:xfrm>
            <a:off x="4328556" y="1752513"/>
            <a:ext cx="7113318" cy="369332"/>
          </a:xfrm>
          <a:prstGeom prst="rect">
            <a:avLst/>
          </a:prstGeom>
          <a:noFill/>
        </p:spPr>
        <p:txBody>
          <a:bodyPr wrap="square">
            <a:spAutoFit/>
          </a:bodyPr>
          <a:lstStyle/>
          <a:p>
            <a:r>
              <a:rPr lang="fr-FR" sz="1800" b="1" dirty="0">
                <a:solidFill>
                  <a:srgbClr val="404155"/>
                </a:solidFill>
                <a:latin typeface="Times New Roman" panose="02020603050405020304" pitchFamily="18" charset="0"/>
                <a:cs typeface="Times New Roman" panose="02020603050405020304" pitchFamily="18" charset="0"/>
              </a:rPr>
              <a:t>+2 </a:t>
            </a:r>
            <a:endParaRPr lang="fr-FR" dirty="0"/>
          </a:p>
        </p:txBody>
      </p:sp>
    </p:spTree>
    <p:extLst>
      <p:ext uri="{BB962C8B-B14F-4D97-AF65-F5344CB8AC3E}">
        <p14:creationId xmlns:p14="http://schemas.microsoft.com/office/powerpoint/2010/main" val="3671108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0E1DBE-7656-2EA8-2AE0-611DEAEB0614}"/>
              </a:ext>
            </a:extLst>
          </p:cNvPr>
          <p:cNvSpPr txBox="1"/>
          <p:nvPr/>
        </p:nvSpPr>
        <p:spPr>
          <a:xfrm>
            <a:off x="0" y="0"/>
            <a:ext cx="12406489" cy="6740307"/>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Les équations de vitesse de réaction enzymatique dans le modèle de Michaelis-Menten varient en fonction de la concentration du substrat (S) par rapport à la constante de Michaelis (Km). </a:t>
            </a:r>
          </a:p>
          <a:p>
            <a:r>
              <a:rPr lang="fr-FR" sz="2400" dirty="0">
                <a:solidFill>
                  <a:srgbClr val="404155"/>
                </a:solidFill>
                <a:latin typeface="Times New Roman" panose="02020603050405020304" pitchFamily="18" charset="0"/>
                <a:cs typeface="Times New Roman" panose="02020603050405020304" pitchFamily="18" charset="0"/>
              </a:rPr>
              <a:t>Il existe trois cas :</a:t>
            </a:r>
          </a:p>
          <a:p>
            <a:pPr>
              <a:buFont typeface="+mj-lt"/>
              <a:buAutoNum type="arabicPeriod"/>
            </a:pPr>
            <a:r>
              <a:rPr lang="fr-FR" sz="2400" b="1" dirty="0">
                <a:solidFill>
                  <a:srgbClr val="00B050"/>
                </a:solidFill>
                <a:latin typeface="Times New Roman" panose="02020603050405020304" pitchFamily="18" charset="0"/>
                <a:cs typeface="Times New Roman" panose="02020603050405020304" pitchFamily="18" charset="0"/>
              </a:rPr>
              <a:t> S &lt; Km : </a:t>
            </a:r>
            <a:r>
              <a:rPr lang="fr-FR" sz="2400" dirty="0">
                <a:solidFill>
                  <a:srgbClr val="404155"/>
                </a:solidFill>
                <a:latin typeface="Times New Roman" panose="02020603050405020304" pitchFamily="18" charset="0"/>
                <a:cs typeface="Times New Roman" panose="02020603050405020304" pitchFamily="18" charset="0"/>
              </a:rPr>
              <a:t>Dans ce cas, la vitesse de réaction v est directement proportionnelle à la concentration du substrat. L'équation est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                                                                         </a:t>
            </a:r>
            <a:r>
              <a:rPr lang="fr-FR" sz="2400" b="1" dirty="0">
                <a:solidFill>
                  <a:srgbClr val="404155"/>
                </a:solidFill>
                <a:latin typeface="Times New Roman" panose="02020603050405020304" pitchFamily="18" charset="0"/>
                <a:cs typeface="Times New Roman" panose="02020603050405020304" pitchFamily="18" charset="0"/>
              </a:rPr>
              <a:t>v = Vmax/ Km⋅ S </a:t>
            </a:r>
          </a:p>
          <a:p>
            <a:pPr>
              <a:lnSpc>
                <a:spcPct val="150000"/>
              </a:lnSpc>
            </a:pPr>
            <a:r>
              <a:rPr lang="fr-FR" sz="2400" dirty="0">
                <a:solidFill>
                  <a:srgbClr val="404155"/>
                </a:solidFill>
                <a:latin typeface="Times New Roman" panose="02020603050405020304" pitchFamily="18" charset="0"/>
                <a:cs typeface="Times New Roman" panose="02020603050405020304" pitchFamily="18" charset="0"/>
              </a:rPr>
              <a:t>Ici, la réaction est limitée par la quantité de substrat disponible.</a:t>
            </a:r>
            <a:endParaRPr lang="fr-FR" sz="2400" b="1" dirty="0">
              <a:solidFill>
                <a:srgbClr val="00B050"/>
              </a:solidFill>
              <a:latin typeface="Times New Roman" panose="02020603050405020304" pitchFamily="18" charset="0"/>
              <a:cs typeface="Times New Roman" panose="02020603050405020304" pitchFamily="18" charset="0"/>
            </a:endParaRPr>
          </a:p>
          <a:p>
            <a:r>
              <a:rPr lang="fr-FR" sz="2400" b="1" dirty="0">
                <a:solidFill>
                  <a:srgbClr val="00B050"/>
                </a:solidFill>
                <a:latin typeface="Times New Roman" panose="02020603050405020304" pitchFamily="18" charset="0"/>
                <a:cs typeface="Times New Roman" panose="02020603050405020304" pitchFamily="18" charset="0"/>
              </a:rPr>
              <a:t>2. S = Km </a:t>
            </a:r>
            <a:r>
              <a:rPr lang="fr-FR" sz="2400" dirty="0">
                <a:solidFill>
                  <a:srgbClr val="404155"/>
                </a:solidFill>
                <a:latin typeface="Times New Roman" panose="02020603050405020304" pitchFamily="18" charset="0"/>
                <a:cs typeface="Times New Roman" panose="02020603050405020304" pitchFamily="18" charset="0"/>
              </a:rPr>
              <a:t>: À ce point, la vitesse de réaction est égale à la moitié de la vitesse maximale. L'équation est :</a:t>
            </a:r>
          </a:p>
          <a:p>
            <a:r>
              <a:rPr lang="fr-FR" sz="2400" dirty="0">
                <a:solidFill>
                  <a:srgbClr val="404155"/>
                </a:solidFill>
                <a:latin typeface="Times New Roman" panose="02020603050405020304" pitchFamily="18" charset="0"/>
                <a:cs typeface="Times New Roman" panose="02020603050405020304" pitchFamily="18" charset="0"/>
              </a:rPr>
              <a:t>                                                                      </a:t>
            </a:r>
            <a:r>
              <a:rPr lang="fr-FR" sz="2400" b="1" dirty="0">
                <a:solidFill>
                  <a:srgbClr val="404155"/>
                </a:solidFill>
                <a:latin typeface="Times New Roman" panose="02020603050405020304" pitchFamily="18" charset="0"/>
                <a:cs typeface="Times New Roman" panose="02020603050405020304" pitchFamily="18" charset="0"/>
              </a:rPr>
              <a:t>v=Vmax / 2</a:t>
            </a:r>
          </a:p>
          <a:p>
            <a:r>
              <a:rPr lang="fr-FR" sz="2400" dirty="0">
                <a:solidFill>
                  <a:srgbClr val="404155"/>
                </a:solidFill>
                <a:latin typeface="Times New Roman" panose="02020603050405020304" pitchFamily="18" charset="0"/>
                <a:cs typeface="Times New Roman" panose="02020603050405020304" pitchFamily="18" charset="0"/>
              </a:rPr>
              <a:t>​​</a:t>
            </a:r>
          </a:p>
          <a:p>
            <a:r>
              <a:rPr lang="fr-FR" sz="2400" b="1" dirty="0">
                <a:solidFill>
                  <a:srgbClr val="00B050"/>
                </a:solidFill>
                <a:latin typeface="Times New Roman" panose="02020603050405020304" pitchFamily="18" charset="0"/>
                <a:cs typeface="Times New Roman" panose="02020603050405020304" pitchFamily="18" charset="0"/>
              </a:rPr>
              <a:t>3. S &gt; Km (saturation)</a:t>
            </a:r>
            <a:r>
              <a:rPr lang="fr-FR" sz="2400" dirty="0">
                <a:solidFill>
                  <a:srgbClr val="404155"/>
                </a:solidFill>
                <a:latin typeface="Times New Roman" panose="02020603050405020304" pitchFamily="18" charset="0"/>
                <a:cs typeface="Times New Roman" panose="02020603050405020304" pitchFamily="18" charset="0"/>
              </a:rPr>
              <a:t> : Lorsque la concentration de substrat est élevée, la vitesse de réaction atteint un plateau, approchant la vitesse maximale. L'équation est :</a:t>
            </a:r>
          </a:p>
          <a:p>
            <a:endParaRPr lang="fr-FR" sz="2400" dirty="0">
              <a:solidFill>
                <a:srgbClr val="404155"/>
              </a:solidFill>
              <a:latin typeface="Times New Roman" panose="02020603050405020304" pitchFamily="18" charset="0"/>
              <a:cs typeface="Times New Roman" panose="02020603050405020304" pitchFamily="18" charset="0"/>
            </a:endParaRPr>
          </a:p>
          <a:p>
            <a:r>
              <a:rPr lang="fr-FR" sz="2400" dirty="0">
                <a:solidFill>
                  <a:srgbClr val="404155"/>
                </a:solidFill>
                <a:latin typeface="Times New Roman" panose="02020603050405020304" pitchFamily="18" charset="0"/>
                <a:cs typeface="Times New Roman" panose="02020603050405020304" pitchFamily="18" charset="0"/>
              </a:rPr>
              <a:t>                                                                      </a:t>
            </a:r>
            <a:r>
              <a:rPr lang="fr-FR" sz="2400" b="1" dirty="0">
                <a:solidFill>
                  <a:srgbClr val="404155"/>
                </a:solidFill>
                <a:latin typeface="Times New Roman" panose="02020603050405020304" pitchFamily="18" charset="0"/>
                <a:cs typeface="Times New Roman" panose="02020603050405020304" pitchFamily="18" charset="0"/>
              </a:rPr>
              <a:t>v=Vmax  </a:t>
            </a:r>
          </a:p>
          <a:p>
            <a:r>
              <a:rPr lang="fr-FR" sz="2400" dirty="0">
                <a:solidFill>
                  <a:srgbClr val="404155"/>
                </a:solidFill>
                <a:latin typeface="Times New Roman" panose="02020603050405020304" pitchFamily="18" charset="0"/>
                <a:cs typeface="Times New Roman" panose="02020603050405020304" pitchFamily="18" charset="0"/>
              </a:rPr>
              <a:t>​Dans ce cas, presque toutes les molécules d'enzyme sont saturées, et la vitesse de réaction ne dépend plus de la concentration de substrat.</a:t>
            </a:r>
          </a:p>
        </p:txBody>
      </p:sp>
      <p:sp>
        <p:nvSpPr>
          <p:cNvPr id="8" name="Rectangle 7">
            <a:extLst>
              <a:ext uri="{FF2B5EF4-FFF2-40B4-BE49-F238E27FC236}">
                <a16:creationId xmlns:a16="http://schemas.microsoft.com/office/drawing/2014/main" id="{08229422-739C-8A57-8193-0C5D7841EB53}"/>
              </a:ext>
            </a:extLst>
          </p:cNvPr>
          <p:cNvSpPr/>
          <p:nvPr/>
        </p:nvSpPr>
        <p:spPr>
          <a:xfrm>
            <a:off x="5554133" y="1952978"/>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80B7D41-CF77-3422-F622-2A4ED05BF3D8}"/>
              </a:ext>
            </a:extLst>
          </p:cNvPr>
          <p:cNvSpPr/>
          <p:nvPr/>
        </p:nvSpPr>
        <p:spPr>
          <a:xfrm>
            <a:off x="5006622" y="3623735"/>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4D913D1-74A6-D507-2324-F836E0632D5D}"/>
              </a:ext>
            </a:extLst>
          </p:cNvPr>
          <p:cNvSpPr/>
          <p:nvPr/>
        </p:nvSpPr>
        <p:spPr>
          <a:xfrm>
            <a:off x="4797777" y="5413023"/>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1470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782574-4C0C-B8B0-8319-E82EAC3C0345}"/>
              </a:ext>
            </a:extLst>
          </p:cNvPr>
          <p:cNvPicPr>
            <a:picLocks noChangeAspect="1"/>
          </p:cNvPicPr>
          <p:nvPr/>
        </p:nvPicPr>
        <p:blipFill>
          <a:blip r:embed="rId2"/>
          <a:stretch>
            <a:fillRect/>
          </a:stretch>
        </p:blipFill>
        <p:spPr>
          <a:xfrm>
            <a:off x="248356" y="214489"/>
            <a:ext cx="11650133" cy="7495822"/>
          </a:xfrm>
          <a:prstGeom prst="rect">
            <a:avLst/>
          </a:prstGeom>
        </p:spPr>
      </p:pic>
      <p:sp>
        <p:nvSpPr>
          <p:cNvPr id="2" name="ZoneTexte 1">
            <a:extLst>
              <a:ext uri="{FF2B5EF4-FFF2-40B4-BE49-F238E27FC236}">
                <a16:creationId xmlns:a16="http://schemas.microsoft.com/office/drawing/2014/main" id="{B07DA98B-C9E3-D0E3-EEC9-F22C807FBD0D}"/>
              </a:ext>
            </a:extLst>
          </p:cNvPr>
          <p:cNvSpPr txBox="1"/>
          <p:nvPr/>
        </p:nvSpPr>
        <p:spPr>
          <a:xfrm>
            <a:off x="485422" y="6858000"/>
            <a:ext cx="11153422" cy="47977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40124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186057" y="-94984"/>
            <a:ext cx="11819885" cy="1067793"/>
          </a:xfrm>
          <a:prstGeom prst="rect">
            <a:avLst/>
          </a:prstGeom>
          <a:noFill/>
          <a:ln/>
        </p:spPr>
        <p:txBody>
          <a:bodyPr wrap="square" lIns="0" tIns="0" rIns="0" bIns="0" rtlCol="0" anchor="t"/>
          <a:lstStyle/>
          <a:p>
            <a:pPr>
              <a:lnSpc>
                <a:spcPts val="6416"/>
              </a:lnSpc>
            </a:pPr>
            <a:r>
              <a:rPr lang="en-US" sz="3200" b="1" dirty="0" err="1">
                <a:solidFill>
                  <a:srgbClr val="C00000"/>
                </a:solidFill>
                <a:latin typeface="Times New Roman" panose="02020603050405020304" pitchFamily="18" charset="0"/>
                <a:cs typeface="Times New Roman" panose="02020603050405020304" pitchFamily="18" charset="0"/>
              </a:rPr>
              <a:t>Détermination</a:t>
            </a:r>
            <a:r>
              <a:rPr lang="en-US" sz="3200" b="1" dirty="0">
                <a:solidFill>
                  <a:srgbClr val="C00000"/>
                </a:solidFill>
                <a:latin typeface="Times New Roman" panose="02020603050405020304" pitchFamily="18" charset="0"/>
                <a:cs typeface="Times New Roman" panose="02020603050405020304" pitchFamily="18" charset="0"/>
              </a:rPr>
              <a:t> des </a:t>
            </a:r>
            <a:r>
              <a:rPr lang="en-US" sz="3200" b="1" dirty="0" err="1">
                <a:solidFill>
                  <a:srgbClr val="C00000"/>
                </a:solidFill>
                <a:latin typeface="Times New Roman" panose="02020603050405020304" pitchFamily="18" charset="0"/>
                <a:cs typeface="Times New Roman" panose="02020603050405020304" pitchFamily="18" charset="0"/>
              </a:rPr>
              <a:t>paramètres</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cinétiques</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52037835-B015-5584-0DEB-67B05324BB98}"/>
              </a:ext>
            </a:extLst>
          </p:cNvPr>
          <p:cNvSpPr txBox="1"/>
          <p:nvPr/>
        </p:nvSpPr>
        <p:spPr>
          <a:xfrm>
            <a:off x="186056" y="745615"/>
            <a:ext cx="12186565" cy="1200329"/>
          </a:xfrm>
          <a:prstGeom prst="rect">
            <a:avLst/>
          </a:prstGeom>
          <a:noFill/>
        </p:spPr>
        <p:txBody>
          <a:bodyPr wrap="square">
            <a:spAutoFit/>
          </a:bodyPr>
          <a:lstStyle/>
          <a:p>
            <a:pPr algn="l"/>
            <a:r>
              <a:rPr lang="fr-FR" sz="2400" dirty="0">
                <a:solidFill>
                  <a:srgbClr val="404155"/>
                </a:solidFill>
                <a:latin typeface="Times New Roman" panose="02020603050405020304" pitchFamily="18" charset="0"/>
                <a:cs typeface="Times New Roman" panose="02020603050405020304" pitchFamily="18" charset="0"/>
              </a:rPr>
              <a:t>Le mode de représentation Vi=f([S]), nécessite un grand nombre de points expérimentaux pour tracer la courbe (l’hyperbole).</a:t>
            </a:r>
          </a:p>
          <a:p>
            <a:pPr algn="l"/>
            <a:r>
              <a:rPr lang="fr-FR" sz="2400" dirty="0">
                <a:solidFill>
                  <a:srgbClr val="404155"/>
                </a:solidFill>
                <a:latin typeface="Times New Roman" panose="02020603050405020304" pitchFamily="18" charset="0"/>
                <a:cs typeface="Times New Roman" panose="02020603050405020304" pitchFamily="18" charset="0"/>
              </a:rPr>
              <a:t> </a:t>
            </a:r>
          </a:p>
        </p:txBody>
      </p:sp>
      <p:sp>
        <p:nvSpPr>
          <p:cNvPr id="21" name="ZoneTexte 20">
            <a:extLst>
              <a:ext uri="{FF2B5EF4-FFF2-40B4-BE49-F238E27FC236}">
                <a16:creationId xmlns:a16="http://schemas.microsoft.com/office/drawing/2014/main" id="{C692F038-8DEF-777C-8824-01C848919179}"/>
              </a:ext>
            </a:extLst>
          </p:cNvPr>
          <p:cNvSpPr txBox="1"/>
          <p:nvPr/>
        </p:nvSpPr>
        <p:spPr>
          <a:xfrm>
            <a:off x="186056" y="2465834"/>
            <a:ext cx="11819885" cy="2000548"/>
          </a:xfrm>
          <a:prstGeom prst="rect">
            <a:avLst/>
          </a:prstGeom>
          <a:noFill/>
        </p:spPr>
        <p:txBody>
          <a:bodyPr wrap="square">
            <a:spAutoFit/>
          </a:bodyPr>
          <a:lstStyle/>
          <a:p>
            <a:r>
              <a:rPr lang="fr-FR" sz="2800" b="1" dirty="0">
                <a:solidFill>
                  <a:srgbClr val="C00000"/>
                </a:solidFill>
                <a:latin typeface="Times New Roman" panose="02020603050405020304" pitchFamily="18" charset="0"/>
                <a:cs typeface="Times New Roman" panose="02020603050405020304" pitchFamily="18" charset="0"/>
              </a:rPr>
              <a:t>Equation de </a:t>
            </a:r>
            <a:r>
              <a:rPr lang="fr-FR" sz="2800" b="1" dirty="0" err="1">
                <a:solidFill>
                  <a:srgbClr val="C00000"/>
                </a:solidFill>
                <a:latin typeface="Times New Roman" panose="02020603050405020304" pitchFamily="18" charset="0"/>
                <a:cs typeface="Times New Roman" panose="02020603050405020304" pitchFamily="18" charset="0"/>
              </a:rPr>
              <a:t>Lineweaver</a:t>
            </a:r>
            <a:r>
              <a:rPr lang="fr-FR" sz="2800" b="1" dirty="0">
                <a:solidFill>
                  <a:srgbClr val="C00000"/>
                </a:solidFill>
                <a:latin typeface="Times New Roman" panose="02020603050405020304" pitchFamily="18" charset="0"/>
                <a:cs typeface="Times New Roman" panose="02020603050405020304" pitchFamily="18" charset="0"/>
              </a:rPr>
              <a:t> et </a:t>
            </a:r>
            <a:r>
              <a:rPr lang="fr-FR" sz="2800" b="1" dirty="0" err="1">
                <a:solidFill>
                  <a:srgbClr val="C00000"/>
                </a:solidFill>
                <a:latin typeface="Times New Roman" panose="02020603050405020304" pitchFamily="18" charset="0"/>
                <a:cs typeface="Times New Roman" panose="02020603050405020304" pitchFamily="18" charset="0"/>
              </a:rPr>
              <a:t>Burk</a:t>
            </a:r>
            <a:r>
              <a:rPr lang="fr-FR" sz="2800" b="1" dirty="0">
                <a:solidFill>
                  <a:srgbClr val="C00000"/>
                </a:solidFill>
                <a:latin typeface="Times New Roman" panose="02020603050405020304" pitchFamily="18" charset="0"/>
                <a:cs typeface="Times New Roman" panose="02020603050405020304" pitchFamily="18" charset="0"/>
              </a:rPr>
              <a:t> </a:t>
            </a:r>
          </a:p>
          <a:p>
            <a:r>
              <a:rPr lang="fr-FR" sz="1800" b="0" i="0" u="none" strike="noStrike" baseline="0" dirty="0">
                <a:solidFill>
                  <a:srgbClr val="000000"/>
                </a:solidFill>
                <a:latin typeface="Wingdings" panose="05000000000000000000" pitchFamily="2" charset="2"/>
              </a:rPr>
              <a:t></a:t>
            </a:r>
            <a:r>
              <a:rPr lang="fr-FR" sz="2400" dirty="0">
                <a:solidFill>
                  <a:srgbClr val="404155"/>
                </a:solidFill>
                <a:latin typeface="Times New Roman" panose="02020603050405020304" pitchFamily="18" charset="0"/>
                <a:cs typeface="Times New Roman" panose="02020603050405020304" pitchFamily="18" charset="0"/>
              </a:rPr>
              <a:t>Afin de déterminer des valeurs plus précises des paramètres cinétiques Km et Vmax, il est préférable d’utiliser une représentation graphique </a:t>
            </a:r>
            <a:r>
              <a:rPr lang="fr-FR" sz="2400" b="1" dirty="0">
                <a:solidFill>
                  <a:srgbClr val="404155"/>
                </a:solidFill>
                <a:latin typeface="Times New Roman" panose="02020603050405020304" pitchFamily="18" charset="0"/>
                <a:cs typeface="Times New Roman" panose="02020603050405020304" pitchFamily="18" charset="0"/>
              </a:rPr>
              <a:t>linéarisant</a:t>
            </a:r>
            <a:r>
              <a:rPr lang="fr-FR" sz="2400" dirty="0">
                <a:solidFill>
                  <a:srgbClr val="404155"/>
                </a:solidFill>
                <a:latin typeface="Times New Roman" panose="02020603050405020304" pitchFamily="18" charset="0"/>
                <a:cs typeface="Times New Roman" panose="02020603050405020304" pitchFamily="18" charset="0"/>
              </a:rPr>
              <a:t> les mesures expérimentales comme la représentation en coordonnées inverses (de </a:t>
            </a:r>
            <a:r>
              <a:rPr lang="fr-FR" sz="2400" dirty="0" err="1">
                <a:solidFill>
                  <a:srgbClr val="404155"/>
                </a:solidFill>
                <a:latin typeface="Times New Roman" panose="02020603050405020304" pitchFamily="18" charset="0"/>
                <a:cs typeface="Times New Roman" panose="02020603050405020304" pitchFamily="18" charset="0"/>
              </a:rPr>
              <a:t>Lineweaver-Burk</a:t>
            </a:r>
            <a:r>
              <a:rPr lang="fr-FR" sz="2400" dirty="0">
                <a:solidFill>
                  <a:srgbClr val="404155"/>
                </a:solidFill>
                <a:latin typeface="Times New Roman" panose="02020603050405020304" pitchFamily="18" charset="0"/>
                <a:cs typeface="Times New Roman" panose="02020603050405020304" pitchFamily="18" charset="0"/>
              </a:rPr>
              <a:t>)</a:t>
            </a:r>
          </a:p>
          <a:p>
            <a:endParaRPr lang="fr-FR" sz="2400" dirty="0">
              <a:solidFill>
                <a:srgbClr val="404155"/>
              </a:solidFill>
              <a:latin typeface="Times New Roman" panose="02020603050405020304" pitchFamily="18" charset="0"/>
              <a:cs typeface="Times New Roman" panose="02020603050405020304" pitchFamily="18" charset="0"/>
            </a:endParaRPr>
          </a:p>
        </p:txBody>
      </p:sp>
      <p:sp>
        <p:nvSpPr>
          <p:cNvPr id="23" name="ZoneTexte 22">
            <a:extLst>
              <a:ext uri="{FF2B5EF4-FFF2-40B4-BE49-F238E27FC236}">
                <a16:creationId xmlns:a16="http://schemas.microsoft.com/office/drawing/2014/main" id="{1794FE93-BD38-90D5-4FAB-7D1E9EF5580A}"/>
              </a:ext>
            </a:extLst>
          </p:cNvPr>
          <p:cNvSpPr txBox="1"/>
          <p:nvPr/>
        </p:nvSpPr>
        <p:spPr>
          <a:xfrm>
            <a:off x="186055" y="1530445"/>
            <a:ext cx="11096977" cy="830997"/>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En plus, il est difficile de mesurer Vmax car il faut beaucoup de substrat pour atteindre Vmax(en théorie [S]=∞)</a:t>
            </a:r>
          </a:p>
        </p:txBody>
      </p:sp>
      <p:sp>
        <p:nvSpPr>
          <p:cNvPr id="29" name="ZoneTexte 28">
            <a:extLst>
              <a:ext uri="{FF2B5EF4-FFF2-40B4-BE49-F238E27FC236}">
                <a16:creationId xmlns:a16="http://schemas.microsoft.com/office/drawing/2014/main" id="{0E6D61B2-3853-F5EF-D987-8EF700DBDC79}"/>
              </a:ext>
            </a:extLst>
          </p:cNvPr>
          <p:cNvSpPr txBox="1"/>
          <p:nvPr/>
        </p:nvSpPr>
        <p:spPr>
          <a:xfrm>
            <a:off x="147646" y="4205221"/>
            <a:ext cx="12287954" cy="1200329"/>
          </a:xfrm>
          <a:prstGeom prst="rect">
            <a:avLst/>
          </a:prstGeom>
          <a:noFill/>
        </p:spPr>
        <p:txBody>
          <a:bodyPr wrap="square">
            <a:spAutoFit/>
          </a:bodyPr>
          <a:lstStyle/>
          <a:p>
            <a:r>
              <a:rPr lang="fr-FR" sz="2400" dirty="0">
                <a:solidFill>
                  <a:srgbClr val="404155"/>
                </a:solidFill>
                <a:latin typeface="Times New Roman" panose="02020603050405020304" pitchFamily="18" charset="0"/>
                <a:cs typeface="Times New Roman" panose="02020603050405020304" pitchFamily="18" charset="0"/>
              </a:rPr>
              <a:t>La transformation de l’équation de Michaelis-Menten proposée par </a:t>
            </a:r>
            <a:r>
              <a:rPr lang="fr-FR" sz="2400" dirty="0" err="1">
                <a:solidFill>
                  <a:srgbClr val="404155"/>
                </a:solidFill>
                <a:latin typeface="Times New Roman" panose="02020603050405020304" pitchFamily="18" charset="0"/>
                <a:cs typeface="Times New Roman" panose="02020603050405020304" pitchFamily="18" charset="0"/>
              </a:rPr>
              <a:t>Lineweaver</a:t>
            </a:r>
            <a:r>
              <a:rPr lang="fr-FR" sz="2400" dirty="0">
                <a:solidFill>
                  <a:srgbClr val="404155"/>
                </a:solidFill>
                <a:latin typeface="Times New Roman" panose="02020603050405020304" pitchFamily="18" charset="0"/>
                <a:cs typeface="Times New Roman" panose="02020603050405020304" pitchFamily="18" charset="0"/>
              </a:rPr>
              <a:t> et </a:t>
            </a:r>
            <a:r>
              <a:rPr lang="fr-FR" sz="2400" dirty="0" err="1">
                <a:solidFill>
                  <a:srgbClr val="404155"/>
                </a:solidFill>
                <a:latin typeface="Times New Roman" panose="02020603050405020304" pitchFamily="18" charset="0"/>
                <a:cs typeface="Times New Roman" panose="02020603050405020304" pitchFamily="18" charset="0"/>
              </a:rPr>
              <a:t>Burk</a:t>
            </a:r>
            <a:r>
              <a:rPr lang="fr-FR" sz="2400" dirty="0">
                <a:solidFill>
                  <a:srgbClr val="404155"/>
                </a:solidFill>
                <a:latin typeface="Times New Roman" panose="02020603050405020304" pitchFamily="18" charset="0"/>
                <a:cs typeface="Times New Roman" panose="02020603050405020304" pitchFamily="18" charset="0"/>
              </a:rPr>
              <a:t> consiste à prendre les inverses de ses deux membres. En effectuant quelques opérations mathématiques simples, l’équation devient celle d’une fonction linéaire de type y=</a:t>
            </a:r>
            <a:r>
              <a:rPr lang="fr-FR" sz="2400" dirty="0" err="1">
                <a:solidFill>
                  <a:srgbClr val="404155"/>
                </a:solidFill>
                <a:latin typeface="Times New Roman" panose="02020603050405020304" pitchFamily="18" charset="0"/>
                <a:cs typeface="Times New Roman" panose="02020603050405020304" pitchFamily="18" charset="0"/>
              </a:rPr>
              <a:t>a.x+b</a:t>
            </a:r>
            <a:r>
              <a:rPr lang="fr-FR" sz="2400" dirty="0">
                <a:solidFill>
                  <a:srgbClr val="404155"/>
                </a:solidFill>
                <a:latin typeface="Times New Roman" panose="02020603050405020304" pitchFamily="18" charset="0"/>
                <a:cs typeface="Times New Roman" panose="02020603050405020304" pitchFamily="18" charset="0"/>
              </a:rPr>
              <a:t>.</a:t>
            </a:r>
          </a:p>
        </p:txBody>
      </p:sp>
      <p:sp>
        <p:nvSpPr>
          <p:cNvPr id="30" name="ZoneTexte 29">
            <a:extLst>
              <a:ext uri="{FF2B5EF4-FFF2-40B4-BE49-F238E27FC236}">
                <a16:creationId xmlns:a16="http://schemas.microsoft.com/office/drawing/2014/main" id="{5CDB1CEC-A6A7-441D-59FB-5E0639AAEFC4}"/>
              </a:ext>
            </a:extLst>
          </p:cNvPr>
          <p:cNvSpPr txBox="1"/>
          <p:nvPr/>
        </p:nvSpPr>
        <p:spPr>
          <a:xfrm>
            <a:off x="10701867" y="6344356"/>
            <a:ext cx="1304073" cy="428977"/>
          </a:xfrm>
          <a:prstGeom prst="rect">
            <a:avLst/>
          </a:prstGeom>
          <a:solidFill>
            <a:schemeClr val="bg1"/>
          </a:solidFill>
        </p:spPr>
        <p:txBody>
          <a:bodyPr wrap="square" rtlCol="0">
            <a:spAutoFit/>
          </a:bodyPr>
          <a:lstStyle/>
          <a:p>
            <a:endParaRPr lang="fr-FR" dirty="0"/>
          </a:p>
        </p:txBody>
      </p:sp>
      <p:pic>
        <p:nvPicPr>
          <p:cNvPr id="1028" name="Picture 4" descr="‪Ecuación de Lineweaver-Burk‬‏">
            <a:extLst>
              <a:ext uri="{FF2B5EF4-FFF2-40B4-BE49-F238E27FC236}">
                <a16:creationId xmlns:a16="http://schemas.microsoft.com/office/drawing/2014/main" id="{7774149D-FE0E-A36B-9CD8-719637EE8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5449518"/>
            <a:ext cx="3971925" cy="1152525"/>
          </a:xfrm>
          <a:prstGeom prst="rect">
            <a:avLst/>
          </a:prstGeom>
          <a:noFill/>
          <a:extLst>
            <a:ext uri="{909E8E84-426E-40DD-AFC4-6F175D3DCCD1}">
              <a14:hiddenFill xmlns:a14="http://schemas.microsoft.com/office/drawing/2010/main">
                <a:solidFill>
                  <a:srgbClr val="FFFFFF"/>
                </a:solidFill>
              </a14:hiddenFill>
            </a:ext>
          </a:extLst>
        </p:spPr>
      </p:pic>
      <p:sp>
        <p:nvSpPr>
          <p:cNvPr id="31" name="Flèche : droite 30">
            <a:extLst>
              <a:ext uri="{FF2B5EF4-FFF2-40B4-BE49-F238E27FC236}">
                <a16:creationId xmlns:a16="http://schemas.microsoft.com/office/drawing/2014/main" id="{B8FEB703-5F4F-F905-0FF6-4D53EBA7DD11}"/>
              </a:ext>
            </a:extLst>
          </p:cNvPr>
          <p:cNvSpPr/>
          <p:nvPr/>
        </p:nvSpPr>
        <p:spPr>
          <a:xfrm>
            <a:off x="6661805" y="5815180"/>
            <a:ext cx="467454" cy="312594"/>
          </a:xfrm>
          <a:prstGeom prst="rightArrow">
            <a:avLst/>
          </a:prstGeom>
          <a:solidFill>
            <a:srgbClr val="00AA48"/>
          </a:solidFill>
          <a:ln>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ZoneTexte 1023">
            <a:extLst>
              <a:ext uri="{FF2B5EF4-FFF2-40B4-BE49-F238E27FC236}">
                <a16:creationId xmlns:a16="http://schemas.microsoft.com/office/drawing/2014/main" id="{DAA48F38-8897-464E-3112-67A0CCF8DFF6}"/>
              </a:ext>
            </a:extLst>
          </p:cNvPr>
          <p:cNvSpPr txBox="1"/>
          <p:nvPr/>
        </p:nvSpPr>
        <p:spPr>
          <a:xfrm>
            <a:off x="7129259" y="5727245"/>
            <a:ext cx="6316132" cy="461665"/>
          </a:xfrm>
          <a:prstGeom prst="rect">
            <a:avLst/>
          </a:prstGeom>
          <a:noFill/>
        </p:spPr>
        <p:txBody>
          <a:bodyPr wrap="square">
            <a:spAutoFit/>
          </a:bodyPr>
          <a:lstStyle/>
          <a:p>
            <a:r>
              <a:rPr lang="fr-FR" sz="2400" b="1" dirty="0">
                <a:solidFill>
                  <a:srgbClr val="0070C0"/>
                </a:solidFill>
                <a:latin typeface="Corben" pitchFamily="34" charset="0"/>
                <a:ea typeface="Corben" pitchFamily="34" charset="-122"/>
              </a:rPr>
              <a:t>Equation de </a:t>
            </a:r>
            <a:r>
              <a:rPr lang="fr-FR" sz="2400" b="1" dirty="0" err="1">
                <a:solidFill>
                  <a:srgbClr val="0070C0"/>
                </a:solidFill>
                <a:latin typeface="Corben" pitchFamily="34" charset="0"/>
                <a:ea typeface="Corben" pitchFamily="34" charset="-122"/>
              </a:rPr>
              <a:t>Lineweaver-Burk</a:t>
            </a:r>
            <a:endParaRPr lang="fr-FR" sz="2400" b="1" dirty="0">
              <a:solidFill>
                <a:srgbClr val="0070C0"/>
              </a:solidFill>
              <a:latin typeface="Corben" pitchFamily="34" charset="0"/>
              <a:ea typeface="Corben" pitchFamily="34" charset="-122"/>
            </a:endParaRPr>
          </a:p>
        </p:txBody>
      </p:sp>
      <p:sp>
        <p:nvSpPr>
          <p:cNvPr id="1025" name="ZoneTexte 1024">
            <a:extLst>
              <a:ext uri="{FF2B5EF4-FFF2-40B4-BE49-F238E27FC236}">
                <a16:creationId xmlns:a16="http://schemas.microsoft.com/office/drawing/2014/main" id="{E78591DE-C4E2-A74C-DB7E-06C4F026A683}"/>
              </a:ext>
            </a:extLst>
          </p:cNvPr>
          <p:cNvSpPr txBox="1"/>
          <p:nvPr/>
        </p:nvSpPr>
        <p:spPr>
          <a:xfrm>
            <a:off x="2733314" y="5449518"/>
            <a:ext cx="3713079" cy="1148562"/>
          </a:xfrm>
          <a:prstGeom prst="rect">
            <a:avLst/>
          </a:prstGeom>
          <a:noFill/>
          <a:ln w="38100">
            <a:solidFill>
              <a:srgbClr val="FFC000"/>
            </a:solidFill>
          </a:ln>
        </p:spPr>
        <p:txBody>
          <a:bodyPr wrap="square" rtlCol="0">
            <a:spAutoFit/>
          </a:bodyPr>
          <a:lstStyle/>
          <a:p>
            <a:endParaRPr lang="fr-FR" dirty="0"/>
          </a:p>
        </p:txBody>
      </p:sp>
      <p:sp>
        <p:nvSpPr>
          <p:cNvPr id="2" name="ZoneTexte 1">
            <a:extLst>
              <a:ext uri="{FF2B5EF4-FFF2-40B4-BE49-F238E27FC236}">
                <a16:creationId xmlns:a16="http://schemas.microsoft.com/office/drawing/2014/main" id="{AA3738E4-C586-B30E-56FE-6459FC9781F0}"/>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6A6274-6269-4CF9-4F08-C7DD2E6E2230}"/>
              </a:ext>
            </a:extLst>
          </p:cNvPr>
          <p:cNvSpPr/>
          <p:nvPr/>
        </p:nvSpPr>
        <p:spPr>
          <a:xfrm>
            <a:off x="0" y="6584031"/>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Diagramme de Lineweaver–Burk — Wikipédia‬‏">
            <a:extLst>
              <a:ext uri="{FF2B5EF4-FFF2-40B4-BE49-F238E27FC236}">
                <a16:creationId xmlns:a16="http://schemas.microsoft.com/office/drawing/2014/main" id="{6AB18744-3538-E6F7-9D79-1B974A741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3" y="806100"/>
            <a:ext cx="11088511" cy="530410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9F3C7A7-AA27-DD85-F7D9-5744320238DD}"/>
              </a:ext>
            </a:extLst>
          </p:cNvPr>
          <p:cNvSpPr txBox="1"/>
          <p:nvPr/>
        </p:nvSpPr>
        <p:spPr>
          <a:xfrm>
            <a:off x="685800" y="282880"/>
            <a:ext cx="11032067" cy="523220"/>
          </a:xfrm>
          <a:prstGeom prst="rect">
            <a:avLst/>
          </a:prstGeom>
          <a:noFill/>
        </p:spPr>
        <p:txBody>
          <a:bodyPr wrap="square">
            <a:spAutoFit/>
          </a:bodyPr>
          <a:lstStyle/>
          <a:p>
            <a:r>
              <a:rPr lang="fr-FR" sz="2800" b="1" dirty="0">
                <a:solidFill>
                  <a:srgbClr val="C00000"/>
                </a:solidFill>
                <a:latin typeface="Corben" pitchFamily="34" charset="0"/>
              </a:rPr>
              <a:t>Représentation en double inverse de </a:t>
            </a:r>
            <a:r>
              <a:rPr lang="fr-FR" sz="2800" b="1" dirty="0" err="1">
                <a:solidFill>
                  <a:srgbClr val="C00000"/>
                </a:solidFill>
                <a:latin typeface="Corben" pitchFamily="34" charset="0"/>
              </a:rPr>
              <a:t>Lineweaver</a:t>
            </a:r>
            <a:r>
              <a:rPr lang="fr-FR" sz="2800" b="1" dirty="0">
                <a:solidFill>
                  <a:srgbClr val="C00000"/>
                </a:solidFill>
                <a:latin typeface="Corben" pitchFamily="34" charset="0"/>
              </a:rPr>
              <a:t> et </a:t>
            </a:r>
            <a:r>
              <a:rPr lang="fr-FR" sz="2800" b="1" dirty="0" err="1">
                <a:solidFill>
                  <a:srgbClr val="C00000"/>
                </a:solidFill>
                <a:latin typeface="Corben" pitchFamily="34" charset="0"/>
              </a:rPr>
              <a:t>Burk</a:t>
            </a:r>
            <a:r>
              <a:rPr lang="fr-FR" sz="2800" b="1" dirty="0">
                <a:solidFill>
                  <a:srgbClr val="C00000"/>
                </a:solidFill>
                <a:latin typeface="Corben" pitchFamily="34" charset="0"/>
              </a:rPr>
              <a:t> </a:t>
            </a:r>
          </a:p>
        </p:txBody>
      </p:sp>
    </p:spTree>
    <p:extLst>
      <p:ext uri="{BB962C8B-B14F-4D97-AF65-F5344CB8AC3E}">
        <p14:creationId xmlns:p14="http://schemas.microsoft.com/office/powerpoint/2010/main" val="3850026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67473D5-E326-B13C-294D-D1478EB2C245}"/>
              </a:ext>
            </a:extLst>
          </p:cNvPr>
          <p:cNvSpPr txBox="1"/>
          <p:nvPr/>
        </p:nvSpPr>
        <p:spPr>
          <a:xfrm>
            <a:off x="0" y="0"/>
            <a:ext cx="12824178" cy="1261884"/>
          </a:xfrm>
          <a:prstGeom prst="rect">
            <a:avLst/>
          </a:prstGeom>
          <a:noFill/>
        </p:spPr>
        <p:txBody>
          <a:bodyPr wrap="square">
            <a:spAutoFit/>
          </a:bodyPr>
          <a:lstStyle/>
          <a:p>
            <a:r>
              <a:rPr lang="fr-FR" dirty="0"/>
              <a:t> </a:t>
            </a:r>
            <a:r>
              <a:rPr lang="fr-FR" sz="2800" b="1" dirty="0">
                <a:solidFill>
                  <a:srgbClr val="C00000"/>
                </a:solidFill>
                <a:latin typeface="Corben" pitchFamily="34" charset="0"/>
              </a:rPr>
              <a:t>Représentation </a:t>
            </a:r>
            <a:r>
              <a:rPr lang="fr-FR" sz="2800" b="1" dirty="0" err="1">
                <a:solidFill>
                  <a:srgbClr val="C00000"/>
                </a:solidFill>
                <a:latin typeface="Corben" pitchFamily="34" charset="0"/>
              </a:rPr>
              <a:t>Eadie-Hofstee</a:t>
            </a:r>
            <a:r>
              <a:rPr lang="fr-FR" sz="2800" b="1" dirty="0">
                <a:solidFill>
                  <a:srgbClr val="C00000"/>
                </a:solidFill>
                <a:latin typeface="Corben" pitchFamily="34" charset="0"/>
              </a:rPr>
              <a:t> </a:t>
            </a:r>
          </a:p>
          <a:p>
            <a:r>
              <a:rPr lang="fr-FR" sz="2400" dirty="0">
                <a:solidFill>
                  <a:srgbClr val="404155"/>
                </a:solidFill>
                <a:latin typeface="Times New Roman" panose="02020603050405020304" pitchFamily="18" charset="0"/>
                <a:cs typeface="Times New Roman" panose="02020603050405020304" pitchFamily="18" charset="0"/>
              </a:rPr>
              <a:t>Cette représentation fût publiée par George </a:t>
            </a:r>
            <a:r>
              <a:rPr lang="fr-FR" sz="2400" dirty="0" err="1">
                <a:solidFill>
                  <a:srgbClr val="404155"/>
                </a:solidFill>
                <a:latin typeface="Times New Roman" panose="02020603050405020304" pitchFamily="18" charset="0"/>
                <a:cs typeface="Times New Roman" panose="02020603050405020304" pitchFamily="18" charset="0"/>
              </a:rPr>
              <a:t>Eadie</a:t>
            </a:r>
            <a:r>
              <a:rPr lang="fr-FR" sz="2400" dirty="0">
                <a:solidFill>
                  <a:srgbClr val="404155"/>
                </a:solidFill>
                <a:latin typeface="Times New Roman" panose="02020603050405020304" pitchFamily="18" charset="0"/>
                <a:cs typeface="Times New Roman" panose="02020603050405020304" pitchFamily="18" charset="0"/>
              </a:rPr>
              <a:t> en 1942 et </a:t>
            </a:r>
            <a:r>
              <a:rPr lang="fr-FR" sz="2400" dirty="0" err="1">
                <a:solidFill>
                  <a:srgbClr val="404155"/>
                </a:solidFill>
                <a:latin typeface="Times New Roman" panose="02020603050405020304" pitchFamily="18" charset="0"/>
                <a:cs typeface="Times New Roman" panose="02020603050405020304" pitchFamily="18" charset="0"/>
              </a:rPr>
              <a:t>Baren</a:t>
            </a:r>
            <a:r>
              <a:rPr lang="fr-FR" sz="2400" dirty="0">
                <a:solidFill>
                  <a:srgbClr val="404155"/>
                </a:solidFill>
                <a:latin typeface="Times New Roman" panose="02020603050405020304" pitchFamily="18" charset="0"/>
                <a:cs typeface="Times New Roman" panose="02020603050405020304" pitchFamily="18" charset="0"/>
              </a:rPr>
              <a:t> </a:t>
            </a:r>
            <a:r>
              <a:rPr lang="fr-FR" sz="2400" dirty="0" err="1">
                <a:solidFill>
                  <a:srgbClr val="404155"/>
                </a:solidFill>
                <a:latin typeface="Times New Roman" panose="02020603050405020304" pitchFamily="18" charset="0"/>
                <a:cs typeface="Times New Roman" panose="02020603050405020304" pitchFamily="18" charset="0"/>
              </a:rPr>
              <a:t>Hofstee</a:t>
            </a:r>
            <a:r>
              <a:rPr lang="fr-FR" sz="2400" dirty="0">
                <a:solidFill>
                  <a:srgbClr val="404155"/>
                </a:solidFill>
                <a:latin typeface="Times New Roman" panose="02020603050405020304" pitchFamily="18" charset="0"/>
                <a:cs typeface="Times New Roman" panose="02020603050405020304" pitchFamily="18" charset="0"/>
              </a:rPr>
              <a:t> en 1959 : </a:t>
            </a:r>
          </a:p>
          <a:p>
            <a:r>
              <a:rPr lang="fr-FR" sz="2400" dirty="0">
                <a:solidFill>
                  <a:srgbClr val="404155"/>
                </a:solidFill>
                <a:latin typeface="Times New Roman" panose="02020603050405020304" pitchFamily="18" charset="0"/>
                <a:cs typeface="Times New Roman" panose="02020603050405020304" pitchFamily="18" charset="0"/>
              </a:rPr>
              <a:t>A partir de l’équation de Michaelis-Menten  V = Vmax[S]/ Km +[S] </a:t>
            </a:r>
          </a:p>
        </p:txBody>
      </p:sp>
      <p:pic>
        <p:nvPicPr>
          <p:cNvPr id="2050" name="Picture 2" descr="Problème Correction d'ED cinétique enzymatique">
            <a:extLst>
              <a:ext uri="{FF2B5EF4-FFF2-40B4-BE49-F238E27FC236}">
                <a16:creationId xmlns:a16="http://schemas.microsoft.com/office/drawing/2014/main" id="{ED18818F-D0D5-A3EA-5604-261A404E2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56" y="1280494"/>
            <a:ext cx="10092266" cy="53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12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EA720D7-7B7C-D53B-26F3-77DD9A9190CD}"/>
              </a:ext>
            </a:extLst>
          </p:cNvPr>
          <p:cNvSpPr txBox="1"/>
          <p:nvPr/>
        </p:nvSpPr>
        <p:spPr>
          <a:xfrm>
            <a:off x="3104707" y="3381859"/>
            <a:ext cx="6315738" cy="292388"/>
          </a:xfrm>
          <a:prstGeom prst="rect">
            <a:avLst/>
          </a:prstGeom>
          <a:noFill/>
        </p:spPr>
        <p:txBody>
          <a:bodyPr wrap="square">
            <a:spAutoFit/>
          </a:bodyPr>
          <a:lstStyle/>
          <a:p>
            <a:pPr marL="267335" algn="l"/>
            <a:r>
              <a:rPr lang="fr-FR" sz="1300" b="1" dirty="0">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7" name="Rectangle à coins arrondis 13">
            <a:extLst>
              <a:ext uri="{FF2B5EF4-FFF2-40B4-BE49-F238E27FC236}">
                <a16:creationId xmlns:a16="http://schemas.microsoft.com/office/drawing/2014/main" id="{BD6354C4-A500-6848-3C96-AB7AF610C026}"/>
              </a:ext>
            </a:extLst>
          </p:cNvPr>
          <p:cNvSpPr/>
          <p:nvPr/>
        </p:nvSpPr>
        <p:spPr>
          <a:xfrm>
            <a:off x="991860" y="820319"/>
            <a:ext cx="8261076" cy="9549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rtl="0">
              <a:buSzPts val="1200"/>
              <a:tabLst>
                <a:tab pos="692785" algn="l"/>
              </a:tabLst>
            </a:pPr>
            <a:r>
              <a:rPr lang="fr-FR" sz="2800" b="1" dirty="0">
                <a:effectLst/>
                <a:latin typeface="Times New Roman" panose="02020603050405020304" pitchFamily="18" charset="0"/>
                <a:ea typeface="Times New Roman" panose="02020603050405020304" pitchFamily="18" charset="0"/>
              </a:rPr>
              <a:t>Cours n ° 1:  Impact de</a:t>
            </a:r>
            <a:r>
              <a:rPr lang="fr-FR" sz="2800" b="1" spc="-15" dirty="0">
                <a:effectLst/>
                <a:latin typeface="Times New Roman" panose="02020603050405020304" pitchFamily="18" charset="0"/>
                <a:ea typeface="Times New Roman" panose="02020603050405020304" pitchFamily="18" charset="0"/>
              </a:rPr>
              <a:t> </a:t>
            </a:r>
            <a:r>
              <a:rPr lang="fr-FR" sz="2800" b="1" dirty="0">
                <a:effectLst/>
                <a:latin typeface="Times New Roman" panose="02020603050405020304" pitchFamily="18" charset="0"/>
                <a:ea typeface="Times New Roman" panose="02020603050405020304" pitchFamily="18" charset="0"/>
              </a:rPr>
              <a:t>la</a:t>
            </a:r>
            <a:r>
              <a:rPr lang="fr-FR" sz="2800" b="1" spc="-15" dirty="0">
                <a:effectLst/>
                <a:latin typeface="Times New Roman" panose="02020603050405020304" pitchFamily="18" charset="0"/>
                <a:ea typeface="Times New Roman" panose="02020603050405020304" pitchFamily="18" charset="0"/>
              </a:rPr>
              <a:t> </a:t>
            </a:r>
            <a:r>
              <a:rPr lang="fr-FR" sz="2800" b="1" dirty="0">
                <a:effectLst/>
                <a:latin typeface="Times New Roman" panose="02020603050405020304" pitchFamily="18" charset="0"/>
                <a:ea typeface="Times New Roman" panose="02020603050405020304" pitchFamily="18" charset="0"/>
              </a:rPr>
              <a:t>nutrition</a:t>
            </a:r>
            <a:r>
              <a:rPr lang="fr-FR" sz="2800" b="1" spc="-15" dirty="0">
                <a:effectLst/>
                <a:latin typeface="Times New Roman" panose="02020603050405020304" pitchFamily="18" charset="0"/>
                <a:ea typeface="Times New Roman" panose="02020603050405020304" pitchFamily="18" charset="0"/>
              </a:rPr>
              <a:t> sur </a:t>
            </a:r>
            <a:r>
              <a:rPr lang="fr-FR" sz="2800" b="1" dirty="0">
                <a:effectLst/>
                <a:latin typeface="Times New Roman" panose="02020603050405020304" pitchFamily="18" charset="0"/>
                <a:ea typeface="Times New Roman" panose="02020603050405020304" pitchFamily="18" charset="0"/>
              </a:rPr>
              <a:t>l’immunité</a:t>
            </a:r>
            <a:endParaRPr lang="fr-FR" sz="2400" dirty="0">
              <a:effectLst/>
              <a:latin typeface="Times New Roman" panose="02020603050405020304" pitchFamily="18" charset="0"/>
              <a:ea typeface="Times New Roman" panose="02020603050405020304" pitchFamily="18" charset="0"/>
            </a:endParaRPr>
          </a:p>
        </p:txBody>
      </p:sp>
      <p:pic>
        <p:nvPicPr>
          <p:cNvPr id="3074" name="Picture 2" descr="Linéarisation de Hanes-Woolf | Enzymologie">
            <a:extLst>
              <a:ext uri="{FF2B5EF4-FFF2-40B4-BE49-F238E27FC236}">
                <a16:creationId xmlns:a16="http://schemas.microsoft.com/office/drawing/2014/main" id="{4EC46AE0-119C-A43D-E07F-BE91D2726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E707EE-72DE-A015-C0AB-27C8919063F8}"/>
              </a:ext>
            </a:extLst>
          </p:cNvPr>
          <p:cNvSpPr/>
          <p:nvPr/>
        </p:nvSpPr>
        <p:spPr>
          <a:xfrm>
            <a:off x="4470400" y="282222"/>
            <a:ext cx="5937956" cy="9549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E70D509-75C5-284E-DE4D-25EC12742149}"/>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
        <p:nvSpPr>
          <p:cNvPr id="5" name="Rectangle 4">
            <a:extLst>
              <a:ext uri="{FF2B5EF4-FFF2-40B4-BE49-F238E27FC236}">
                <a16:creationId xmlns:a16="http://schemas.microsoft.com/office/drawing/2014/main" id="{5BCA4835-2B61-CBEA-7C25-39FD7BF310FE}"/>
              </a:ext>
            </a:extLst>
          </p:cNvPr>
          <p:cNvSpPr/>
          <p:nvPr/>
        </p:nvSpPr>
        <p:spPr>
          <a:xfrm>
            <a:off x="428979" y="4154311"/>
            <a:ext cx="5991642" cy="121920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3349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95F3-F800-38BD-D47D-36DF03BB58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9CA9B9-FC52-3610-4262-75170380070E}"/>
              </a:ext>
            </a:extLst>
          </p:cNvPr>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98EFDDE-0049-CF97-C070-514AA9E1828D}"/>
              </a:ext>
            </a:extLst>
          </p:cNvPr>
          <p:cNvSpPr txBox="1"/>
          <p:nvPr/>
        </p:nvSpPr>
        <p:spPr>
          <a:xfrm>
            <a:off x="163820" y="0"/>
            <a:ext cx="7885157" cy="613245"/>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Evolution des [P], [S], [ES]et [E]</a:t>
            </a:r>
          </a:p>
        </p:txBody>
      </p:sp>
      <p:sp>
        <p:nvSpPr>
          <p:cNvPr id="18" name="ZoneTexte 17">
            <a:extLst>
              <a:ext uri="{FF2B5EF4-FFF2-40B4-BE49-F238E27FC236}">
                <a16:creationId xmlns:a16="http://schemas.microsoft.com/office/drawing/2014/main" id="{ECD7D9D5-5E1A-A8CF-C0C7-F099B4FB0D81}"/>
              </a:ext>
            </a:extLst>
          </p:cNvPr>
          <p:cNvSpPr txBox="1"/>
          <p:nvPr/>
        </p:nvSpPr>
        <p:spPr>
          <a:xfrm>
            <a:off x="479778" y="4356293"/>
            <a:ext cx="6333066" cy="369332"/>
          </a:xfrm>
          <a:prstGeom prst="rect">
            <a:avLst/>
          </a:prstGeom>
          <a:noFill/>
        </p:spPr>
        <p:txBody>
          <a:bodyPr wrap="square">
            <a:spAutoFit/>
          </a:bodyPr>
          <a:lstStyle/>
          <a:p>
            <a:endParaRPr lang="fr-FR" dirty="0"/>
          </a:p>
        </p:txBody>
      </p:sp>
      <p:pic>
        <p:nvPicPr>
          <p:cNvPr id="1026" name="Picture 2" descr="‪Chapitre V : Cinétique enzymatique 5.1 Phases de la réaction enzymatique‬‏">
            <a:extLst>
              <a:ext uri="{FF2B5EF4-FFF2-40B4-BE49-F238E27FC236}">
                <a16:creationId xmlns:a16="http://schemas.microsoft.com/office/drawing/2014/main" id="{ADA04175-76E7-15A4-2ABF-83953A05B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44" y="613245"/>
            <a:ext cx="10363201" cy="588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4962558" y="80047"/>
            <a:ext cx="7376197" cy="2445544"/>
          </a:xfrm>
          <a:prstGeom prst="rect">
            <a:avLst/>
          </a:prstGeom>
          <a:noFill/>
          <a:ln/>
        </p:spPr>
        <p:txBody>
          <a:bodyPr wrap="square" lIns="0" tIns="0" rIns="0" bIns="0" rtlCol="0" anchor="t"/>
          <a:lstStyle/>
          <a:p>
            <a:pPr>
              <a:lnSpc>
                <a:spcPts val="6416"/>
              </a:lnSpc>
            </a:pPr>
            <a:endParaRPr lang="en-US" sz="5125" dirty="0"/>
          </a:p>
        </p:txBody>
      </p:sp>
      <p:sp>
        <p:nvSpPr>
          <p:cNvPr id="7" name="ZoneTexte 6">
            <a:extLst>
              <a:ext uri="{FF2B5EF4-FFF2-40B4-BE49-F238E27FC236}">
                <a16:creationId xmlns:a16="http://schemas.microsoft.com/office/drawing/2014/main" id="{0E3DA700-3334-6F73-11B4-D63113A025F1}"/>
              </a:ext>
            </a:extLst>
          </p:cNvPr>
          <p:cNvSpPr txBox="1"/>
          <p:nvPr/>
        </p:nvSpPr>
        <p:spPr>
          <a:xfrm>
            <a:off x="209934" y="149533"/>
            <a:ext cx="9904909" cy="646331"/>
          </a:xfrm>
          <a:prstGeom prst="rect">
            <a:avLst/>
          </a:prstGeom>
          <a:noFill/>
        </p:spPr>
        <p:txBody>
          <a:bodyPr wrap="square">
            <a:spAutoFit/>
          </a:bodyPr>
          <a:lstStyle/>
          <a:p>
            <a:r>
              <a:rPr lang="fr-FR" sz="3600" b="1" dirty="0">
                <a:solidFill>
                  <a:srgbClr val="0070C0"/>
                </a:solidFill>
                <a:latin typeface="Corben" pitchFamily="34" charset="0"/>
              </a:rPr>
              <a:t>Concepts de Base en Cinétique Chimique</a:t>
            </a:r>
          </a:p>
        </p:txBody>
      </p:sp>
      <p:sp>
        <p:nvSpPr>
          <p:cNvPr id="9" name="ZoneTexte 8">
            <a:extLst>
              <a:ext uri="{FF2B5EF4-FFF2-40B4-BE49-F238E27FC236}">
                <a16:creationId xmlns:a16="http://schemas.microsoft.com/office/drawing/2014/main" id="{B64403AC-93D5-4AA5-C743-0DDC655CB958}"/>
              </a:ext>
            </a:extLst>
          </p:cNvPr>
          <p:cNvSpPr txBox="1"/>
          <p:nvPr/>
        </p:nvSpPr>
        <p:spPr>
          <a:xfrm>
            <a:off x="264422" y="838664"/>
            <a:ext cx="11654687" cy="2554545"/>
          </a:xfrm>
          <a:prstGeom prst="rect">
            <a:avLst/>
          </a:prstGeom>
          <a:noFill/>
        </p:spPr>
        <p:txBody>
          <a:bodyPr wrap="square">
            <a:spAutoFit/>
          </a:bodyPr>
          <a:lstStyle/>
          <a:p>
            <a:r>
              <a:rPr lang="fr-FR" sz="3200" b="1" dirty="0">
                <a:solidFill>
                  <a:srgbClr val="0070C0"/>
                </a:solidFill>
                <a:latin typeface="Corben" pitchFamily="34" charset="0"/>
              </a:rPr>
              <a:t>1. Définition de la Cinétique Chimique</a:t>
            </a:r>
          </a:p>
          <a:p>
            <a:pPr algn="just"/>
            <a:r>
              <a:rPr lang="fr-FR" sz="3200" dirty="0">
                <a:solidFill>
                  <a:srgbClr val="404155"/>
                </a:solidFill>
                <a:latin typeface="Times New Roman" panose="02020603050405020304" pitchFamily="18" charset="0"/>
                <a:cs typeface="Times New Roman" panose="02020603050405020304" pitchFamily="18" charset="0"/>
              </a:rPr>
              <a:t>La cinétique chimique est l'étude des vitesses des réactions chimiques et des facteurs qui influencent ces vitesses. Elle permet de comprendre comment les concentrations des réactifs et des produits évoluent dans le temps.</a:t>
            </a:r>
          </a:p>
        </p:txBody>
      </p:sp>
      <p:sp>
        <p:nvSpPr>
          <p:cNvPr id="11" name="ZoneTexte 10">
            <a:extLst>
              <a:ext uri="{FF2B5EF4-FFF2-40B4-BE49-F238E27FC236}">
                <a16:creationId xmlns:a16="http://schemas.microsoft.com/office/drawing/2014/main" id="{63A47E41-0CE8-CB08-A27A-1A3DCBD78697}"/>
              </a:ext>
            </a:extLst>
          </p:cNvPr>
          <p:cNvSpPr txBox="1"/>
          <p:nvPr/>
        </p:nvSpPr>
        <p:spPr>
          <a:xfrm>
            <a:off x="318910" y="3473558"/>
            <a:ext cx="11545710" cy="2000548"/>
          </a:xfrm>
          <a:prstGeom prst="rect">
            <a:avLst/>
          </a:prstGeom>
          <a:noFill/>
        </p:spPr>
        <p:txBody>
          <a:bodyPr wrap="square">
            <a:spAutoFit/>
          </a:bodyPr>
          <a:lstStyle/>
          <a:p>
            <a:r>
              <a:rPr lang="fr-FR" sz="3200" b="1" dirty="0">
                <a:solidFill>
                  <a:srgbClr val="0070C0"/>
                </a:solidFill>
                <a:latin typeface="Corben" pitchFamily="34" charset="0"/>
              </a:rPr>
              <a:t>2. Vitesse de Réaction</a:t>
            </a:r>
          </a:p>
          <a:p>
            <a:pPr>
              <a:buFont typeface="Arial" panose="020B0604020202020204" pitchFamily="34" charset="0"/>
              <a:buChar char="•"/>
            </a:pPr>
            <a:r>
              <a:rPr lang="fr-FR" sz="3200" b="1" dirty="0">
                <a:solidFill>
                  <a:srgbClr val="404155"/>
                </a:solidFill>
                <a:latin typeface="Times New Roman" panose="02020603050405020304" pitchFamily="18" charset="0"/>
                <a:cs typeface="Times New Roman" panose="02020603050405020304" pitchFamily="18" charset="0"/>
              </a:rPr>
              <a:t>Définition : </a:t>
            </a:r>
            <a:r>
              <a:rPr lang="fr-FR" sz="3200" dirty="0">
                <a:solidFill>
                  <a:srgbClr val="404155"/>
                </a:solidFill>
                <a:latin typeface="Times New Roman" panose="02020603050405020304" pitchFamily="18" charset="0"/>
                <a:cs typeface="Times New Roman" panose="02020603050405020304" pitchFamily="18" charset="0"/>
              </a:rPr>
              <a:t>La vitesse de réaction est la variation de la concentration des réactifs ou des produits par unité de temps.</a:t>
            </a:r>
          </a:p>
          <a:p>
            <a:pPr>
              <a:buFont typeface="Arial" panose="020B0604020202020204" pitchFamily="34" charset="0"/>
              <a:buChar char="•"/>
            </a:pPr>
            <a:endParaRPr lang="fr-FR" sz="2800" b="1" dirty="0">
              <a:solidFill>
                <a:srgbClr val="404155"/>
              </a:solidFill>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5B865E59-35DE-8F86-CCDF-D8366EE263B8}"/>
              </a:ext>
            </a:extLst>
          </p:cNvPr>
          <p:cNvSpPr txBox="1"/>
          <p:nvPr/>
        </p:nvSpPr>
        <p:spPr>
          <a:xfrm>
            <a:off x="10668000" y="6412089"/>
            <a:ext cx="1377244" cy="365864"/>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16A86F3D-11B7-A06E-3610-0D86160EA0F0}"/>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142155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00810"/>
            <a:ext cx="12192000" cy="357190"/>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6196D32-D746-446A-96DA-87B543F77190}"/>
              </a:ext>
            </a:extLst>
          </p:cNvPr>
          <p:cNvSpPr txBox="1"/>
          <p:nvPr/>
        </p:nvSpPr>
        <p:spPr>
          <a:xfrm>
            <a:off x="0" y="1147350"/>
            <a:ext cx="11604978" cy="3657733"/>
          </a:xfrm>
          <a:prstGeom prst="rect">
            <a:avLst/>
          </a:prstGeom>
          <a:noFill/>
        </p:spPr>
        <p:txBody>
          <a:bodyPr wrap="square">
            <a:spAutoFit/>
          </a:bodyPr>
          <a:lstStyle/>
          <a:p>
            <a:pPr algn="l"/>
            <a:endParaRPr lang="fr-FR" sz="2000" b="0" i="0" u="none" strike="noStrike" baseline="0" dirty="0">
              <a:solidFill>
                <a:srgbClr val="000000"/>
              </a:solidFill>
              <a:latin typeface="Times New Roman" panose="02020603050405020304" pitchFamily="18" charset="0"/>
            </a:endParaRPr>
          </a:p>
          <a:p>
            <a:pPr>
              <a:lnSpc>
                <a:spcPct val="150000"/>
              </a:lnSpc>
            </a:pPr>
            <a:r>
              <a:rPr lang="fr-FR" sz="2400" b="1" dirty="0">
                <a:solidFill>
                  <a:srgbClr val="C00000"/>
                </a:solidFill>
                <a:latin typeface="Corben" pitchFamily="34" charset="0"/>
              </a:rPr>
              <a:t>1. l’Unité Internationale (UI) : </a:t>
            </a:r>
            <a:r>
              <a:rPr lang="fr-FR" sz="2400" dirty="0">
                <a:solidFill>
                  <a:srgbClr val="000000"/>
                </a:solidFill>
                <a:latin typeface="Times New Roman" panose="02020603050405020304" pitchFamily="18" charset="0"/>
              </a:rPr>
              <a:t>C’est la quantité d’enzyme qui transforme une </a:t>
            </a:r>
            <a:r>
              <a:rPr lang="fr-FR" sz="2400" dirty="0" err="1">
                <a:solidFill>
                  <a:srgbClr val="000000"/>
                </a:solidFill>
                <a:latin typeface="Times New Roman" panose="02020603050405020304" pitchFamily="18" charset="0"/>
              </a:rPr>
              <a:t>μmole</a:t>
            </a:r>
            <a:r>
              <a:rPr lang="fr-FR" sz="2400" dirty="0">
                <a:solidFill>
                  <a:srgbClr val="000000"/>
                </a:solidFill>
                <a:latin typeface="Times New Roman" panose="02020603050405020304" pitchFamily="18" charset="0"/>
              </a:rPr>
              <a:t> de substrat par minute, dans les conditions opératoires définies (pH, T°,…). </a:t>
            </a:r>
          </a:p>
          <a:p>
            <a:pPr>
              <a:lnSpc>
                <a:spcPct val="150000"/>
              </a:lnSpc>
            </a:pPr>
            <a:r>
              <a:rPr lang="fr-FR" sz="2400" dirty="0">
                <a:solidFill>
                  <a:srgbClr val="000000"/>
                </a:solidFill>
                <a:latin typeface="Times New Roman" panose="02020603050405020304" pitchFamily="18" charset="0"/>
              </a:rPr>
              <a:t>Elle est utilisée par la plupart des biochimistes .</a:t>
            </a:r>
          </a:p>
          <a:p>
            <a:pPr algn="ctr">
              <a:lnSpc>
                <a:spcPct val="150000"/>
              </a:lnSpc>
            </a:pPr>
            <a:r>
              <a:rPr lang="fr-FR" sz="2400" b="1" dirty="0">
                <a:solidFill>
                  <a:srgbClr val="000000"/>
                </a:solidFill>
                <a:latin typeface="Times New Roman" panose="02020603050405020304" pitchFamily="18" charset="0"/>
              </a:rPr>
              <a:t>UI ( µM/min)</a:t>
            </a:r>
            <a:endParaRPr lang="fr-FR" sz="2400" b="0" i="0" u="none" strike="noStrike" baseline="0" dirty="0">
              <a:solidFill>
                <a:srgbClr val="000000"/>
              </a:solidFill>
              <a:latin typeface="Times New Roman" panose="02020603050405020304" pitchFamily="18" charset="0"/>
            </a:endParaRPr>
          </a:p>
          <a:p>
            <a:pPr>
              <a:lnSpc>
                <a:spcPct val="150000"/>
              </a:lnSpc>
            </a:pPr>
            <a:r>
              <a:rPr lang="fr-FR" sz="2400" b="1" dirty="0">
                <a:solidFill>
                  <a:srgbClr val="C00000"/>
                </a:solidFill>
                <a:latin typeface="Corben" pitchFamily="34" charset="0"/>
              </a:rPr>
              <a:t>2.  l’Unité officielle Katal : </a:t>
            </a:r>
            <a:r>
              <a:rPr lang="fr-FR" sz="2400" b="0" i="0" u="none" strike="noStrike" baseline="0" dirty="0">
                <a:solidFill>
                  <a:srgbClr val="000000"/>
                </a:solidFill>
                <a:latin typeface="Times New Roman" panose="02020603050405020304" pitchFamily="18" charset="0"/>
              </a:rPr>
              <a:t>C’est la quantité d’enzyme qui transforme </a:t>
            </a:r>
            <a:r>
              <a:rPr lang="fr-FR" sz="2400" b="1" i="0" u="none" strike="noStrike" baseline="0" dirty="0">
                <a:solidFill>
                  <a:srgbClr val="000000"/>
                </a:solidFill>
                <a:latin typeface="Times New Roman" panose="02020603050405020304" pitchFamily="18" charset="0"/>
              </a:rPr>
              <a:t>une mole de substrat par seconde, </a:t>
            </a:r>
            <a:r>
              <a:rPr lang="fr-FR" sz="2400" b="0" i="0" u="none" strike="noStrike" baseline="0" dirty="0">
                <a:solidFill>
                  <a:srgbClr val="000000"/>
                </a:solidFill>
                <a:latin typeface="Times New Roman" panose="02020603050405020304" pitchFamily="18" charset="0"/>
              </a:rPr>
              <a:t>dans les conditions opératoires définies (pH, T°,…). </a:t>
            </a:r>
          </a:p>
        </p:txBody>
      </p:sp>
      <p:sp>
        <p:nvSpPr>
          <p:cNvPr id="8" name="ZoneTexte 7">
            <a:extLst>
              <a:ext uri="{FF2B5EF4-FFF2-40B4-BE49-F238E27FC236}">
                <a16:creationId xmlns:a16="http://schemas.microsoft.com/office/drawing/2014/main" id="{78793F44-0CED-7DDC-49F2-0923A5E7C326}"/>
              </a:ext>
            </a:extLst>
          </p:cNvPr>
          <p:cNvSpPr txBox="1"/>
          <p:nvPr/>
        </p:nvSpPr>
        <p:spPr>
          <a:xfrm>
            <a:off x="0" y="21673"/>
            <a:ext cx="11898489" cy="2062103"/>
          </a:xfrm>
          <a:prstGeom prst="rect">
            <a:avLst/>
          </a:prstGeom>
          <a:noFill/>
        </p:spPr>
        <p:txBody>
          <a:bodyPr wrap="square">
            <a:spAutoFit/>
          </a:bodyPr>
          <a:lstStyle/>
          <a:p>
            <a:r>
              <a:rPr lang="fr-FR" sz="2800" b="1" dirty="0">
                <a:solidFill>
                  <a:srgbClr val="C00000"/>
                </a:solidFill>
                <a:latin typeface="Corben" pitchFamily="34" charset="0"/>
              </a:rPr>
              <a:t>Les unités d’activité enzymatique</a:t>
            </a:r>
          </a:p>
          <a:p>
            <a:pPr>
              <a:lnSpc>
                <a:spcPct val="150000"/>
              </a:lnSpc>
            </a:pPr>
            <a:r>
              <a:rPr lang="fr-FR" sz="2400" dirty="0">
                <a:solidFill>
                  <a:srgbClr val="000000"/>
                </a:solidFill>
                <a:latin typeface="Times New Roman" panose="02020603050405020304" pitchFamily="18" charset="0"/>
              </a:rPr>
              <a:t>Très souvent, la quantité d’enzyme réellement présent n’est pas connue. Cette quantité peut cependant être exprimée en terme d’activité observée. Par :</a:t>
            </a:r>
          </a:p>
          <a:p>
            <a:endParaRPr lang="fr-FR" sz="2800" b="1" dirty="0">
              <a:solidFill>
                <a:srgbClr val="C00000"/>
              </a:solidFill>
              <a:latin typeface="Corben" pitchFamily="34" charset="0"/>
            </a:endParaRPr>
          </a:p>
        </p:txBody>
      </p:sp>
      <p:sp>
        <p:nvSpPr>
          <p:cNvPr id="5" name="ZoneTexte 4">
            <a:extLst>
              <a:ext uri="{FF2B5EF4-FFF2-40B4-BE49-F238E27FC236}">
                <a16:creationId xmlns:a16="http://schemas.microsoft.com/office/drawing/2014/main" id="{59B5A94C-6249-44BB-0135-C2F37B760141}"/>
              </a:ext>
            </a:extLst>
          </p:cNvPr>
          <p:cNvSpPr txBox="1"/>
          <p:nvPr/>
        </p:nvSpPr>
        <p:spPr>
          <a:xfrm>
            <a:off x="0" y="4647565"/>
            <a:ext cx="11415888" cy="1133965"/>
          </a:xfrm>
          <a:prstGeom prst="rect">
            <a:avLst/>
          </a:prstGeom>
          <a:noFill/>
        </p:spPr>
        <p:txBody>
          <a:bodyPr wrap="square">
            <a:spAutoFit/>
          </a:bodyPr>
          <a:lstStyle/>
          <a:p>
            <a:pPr>
              <a:lnSpc>
                <a:spcPct val="150000"/>
              </a:lnSpc>
            </a:pPr>
            <a:r>
              <a:rPr lang="fr-FR" sz="2400" dirty="0">
                <a:solidFill>
                  <a:srgbClr val="000000"/>
                </a:solidFill>
                <a:latin typeface="Times New Roman" panose="02020603050405020304" pitchFamily="18" charset="0"/>
              </a:rPr>
              <a:t>Cette unité n’est jamais utilisée, car beaucoup trop grande. On doit utiliser des sous-unités comme les µkat (10 katal), </a:t>
            </a:r>
            <a:r>
              <a:rPr lang="fr-FR" sz="2400" dirty="0" err="1">
                <a:solidFill>
                  <a:srgbClr val="000000"/>
                </a:solidFill>
                <a:latin typeface="Times New Roman" panose="02020603050405020304" pitchFamily="18" charset="0"/>
              </a:rPr>
              <a:t>nkat</a:t>
            </a:r>
            <a:r>
              <a:rPr lang="fr-FR" sz="2400" dirty="0">
                <a:solidFill>
                  <a:srgbClr val="000000"/>
                </a:solidFill>
                <a:latin typeface="Times New Roman" panose="02020603050405020304" pitchFamily="18" charset="0"/>
              </a:rPr>
              <a:t> (10 katal).</a:t>
            </a:r>
          </a:p>
        </p:txBody>
      </p:sp>
      <p:sp>
        <p:nvSpPr>
          <p:cNvPr id="7" name="Rectangle 6">
            <a:extLst>
              <a:ext uri="{FF2B5EF4-FFF2-40B4-BE49-F238E27FC236}">
                <a16:creationId xmlns:a16="http://schemas.microsoft.com/office/drawing/2014/main" id="{77A61797-83AA-EFBF-AD11-7C6F9EAA7393}"/>
              </a:ext>
            </a:extLst>
          </p:cNvPr>
          <p:cNvSpPr/>
          <p:nvPr/>
        </p:nvSpPr>
        <p:spPr>
          <a:xfrm>
            <a:off x="4628444" y="3146778"/>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D8A47A8-DA2D-5120-0BB7-533CC757758B}"/>
              </a:ext>
            </a:extLst>
          </p:cNvPr>
          <p:cNvSpPr/>
          <p:nvPr/>
        </p:nvSpPr>
        <p:spPr>
          <a:xfrm>
            <a:off x="4409721" y="5837427"/>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0000"/>
                </a:solidFill>
                <a:latin typeface="Times New Roman" panose="02020603050405020304" pitchFamily="18" charset="0"/>
              </a:rPr>
              <a:t>Katal ( M/s)</a:t>
            </a:r>
          </a:p>
        </p:txBody>
      </p:sp>
      <p:sp>
        <p:nvSpPr>
          <p:cNvPr id="11" name="ZoneTexte 10">
            <a:extLst>
              <a:ext uri="{FF2B5EF4-FFF2-40B4-BE49-F238E27FC236}">
                <a16:creationId xmlns:a16="http://schemas.microsoft.com/office/drawing/2014/main" id="{0F4B5E0B-764D-3B96-04A6-4BEEAF984DD2}"/>
              </a:ext>
            </a:extLst>
          </p:cNvPr>
          <p:cNvSpPr txBox="1"/>
          <p:nvPr/>
        </p:nvSpPr>
        <p:spPr>
          <a:xfrm>
            <a:off x="2352324" y="5214547"/>
            <a:ext cx="6316132" cy="307777"/>
          </a:xfrm>
          <a:prstGeom prst="rect">
            <a:avLst/>
          </a:prstGeom>
          <a:noFill/>
        </p:spPr>
        <p:txBody>
          <a:bodyPr wrap="square">
            <a:spAutoFit/>
          </a:bodyPr>
          <a:lstStyle/>
          <a:p>
            <a:r>
              <a:rPr lang="fr-FR" sz="1400" dirty="0">
                <a:solidFill>
                  <a:srgbClr val="000000"/>
                </a:solidFill>
                <a:latin typeface="Times New Roman" panose="02020603050405020304" pitchFamily="18" charset="0"/>
              </a:rPr>
              <a:t>-6</a:t>
            </a:r>
            <a:endParaRPr lang="fr-FR" sz="1400" dirty="0"/>
          </a:p>
        </p:txBody>
      </p:sp>
      <p:sp>
        <p:nvSpPr>
          <p:cNvPr id="12" name="ZoneTexte 11">
            <a:extLst>
              <a:ext uri="{FF2B5EF4-FFF2-40B4-BE49-F238E27FC236}">
                <a16:creationId xmlns:a16="http://schemas.microsoft.com/office/drawing/2014/main" id="{1C09CBDA-576D-EBC1-C291-01ADDEA85C10}"/>
              </a:ext>
            </a:extLst>
          </p:cNvPr>
          <p:cNvSpPr txBox="1"/>
          <p:nvPr/>
        </p:nvSpPr>
        <p:spPr>
          <a:xfrm>
            <a:off x="3848100" y="5265368"/>
            <a:ext cx="6316132" cy="307777"/>
          </a:xfrm>
          <a:prstGeom prst="rect">
            <a:avLst/>
          </a:prstGeom>
          <a:noFill/>
        </p:spPr>
        <p:txBody>
          <a:bodyPr wrap="square">
            <a:spAutoFit/>
          </a:bodyPr>
          <a:lstStyle/>
          <a:p>
            <a:r>
              <a:rPr lang="fr-FR" sz="1400" dirty="0">
                <a:solidFill>
                  <a:srgbClr val="000000"/>
                </a:solidFill>
                <a:latin typeface="Times New Roman" panose="02020603050405020304" pitchFamily="18" charset="0"/>
              </a:rPr>
              <a:t>-9</a:t>
            </a:r>
            <a:endParaRPr lang="fr-FR" sz="1400" dirty="0"/>
          </a:p>
        </p:txBody>
      </p:sp>
      <p:sp>
        <p:nvSpPr>
          <p:cNvPr id="19" name="ZoneTexte 18">
            <a:extLst>
              <a:ext uri="{FF2B5EF4-FFF2-40B4-BE49-F238E27FC236}">
                <a16:creationId xmlns:a16="http://schemas.microsoft.com/office/drawing/2014/main" id="{7F653065-2D28-4E8E-181B-CCB72DE6F3B7}"/>
              </a:ext>
            </a:extLst>
          </p:cNvPr>
          <p:cNvSpPr txBox="1"/>
          <p:nvPr/>
        </p:nvSpPr>
        <p:spPr>
          <a:xfrm>
            <a:off x="7803444" y="5830760"/>
            <a:ext cx="7016044" cy="461665"/>
          </a:xfrm>
          <a:prstGeom prst="rect">
            <a:avLst/>
          </a:prstGeom>
          <a:noFill/>
        </p:spPr>
        <p:txBody>
          <a:bodyPr wrap="square">
            <a:spAutoFit/>
          </a:bodyPr>
          <a:lstStyle/>
          <a:p>
            <a:r>
              <a:rPr lang="pl-PL" sz="2400" b="1" dirty="0">
                <a:solidFill>
                  <a:srgbClr val="000000"/>
                </a:solidFill>
                <a:latin typeface="Times New Roman" panose="02020603050405020304" pitchFamily="18" charset="0"/>
              </a:rPr>
              <a:t>1 kat = 6 × 10 U</a:t>
            </a:r>
            <a:r>
              <a:rPr lang="pl-PL" b="0" i="0" dirty="0">
                <a:solidFill>
                  <a:srgbClr val="1F1F1F"/>
                </a:solidFill>
                <a:effectLst/>
                <a:latin typeface="Arial" panose="020B0604020202020204" pitchFamily="34" charset="0"/>
              </a:rPr>
              <a:t>.</a:t>
            </a:r>
            <a:endParaRPr lang="fr-FR" dirty="0"/>
          </a:p>
        </p:txBody>
      </p:sp>
      <p:sp>
        <p:nvSpPr>
          <p:cNvPr id="20" name="Rectangle 19">
            <a:extLst>
              <a:ext uri="{FF2B5EF4-FFF2-40B4-BE49-F238E27FC236}">
                <a16:creationId xmlns:a16="http://schemas.microsoft.com/office/drawing/2014/main" id="{540ACD0F-93DE-72BF-3083-7436473856E8}"/>
              </a:ext>
            </a:extLst>
          </p:cNvPr>
          <p:cNvSpPr/>
          <p:nvPr/>
        </p:nvSpPr>
        <p:spPr>
          <a:xfrm>
            <a:off x="7605890" y="5800542"/>
            <a:ext cx="2596445" cy="56444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b="1" dirty="0">
              <a:solidFill>
                <a:srgbClr val="000000"/>
              </a:solidFill>
              <a:latin typeface="Times New Roman" panose="02020603050405020304" pitchFamily="18" charset="0"/>
            </a:endParaRPr>
          </a:p>
        </p:txBody>
      </p:sp>
      <p:sp>
        <p:nvSpPr>
          <p:cNvPr id="21" name="ZoneTexte 20">
            <a:extLst>
              <a:ext uri="{FF2B5EF4-FFF2-40B4-BE49-F238E27FC236}">
                <a16:creationId xmlns:a16="http://schemas.microsoft.com/office/drawing/2014/main" id="{925671A5-0A0F-78EB-795E-A33CFB913CCD}"/>
              </a:ext>
            </a:extLst>
          </p:cNvPr>
          <p:cNvSpPr txBox="1"/>
          <p:nvPr/>
        </p:nvSpPr>
        <p:spPr>
          <a:xfrm>
            <a:off x="9567333" y="5780002"/>
            <a:ext cx="6316132" cy="307777"/>
          </a:xfrm>
          <a:prstGeom prst="rect">
            <a:avLst/>
          </a:prstGeom>
          <a:noFill/>
        </p:spPr>
        <p:txBody>
          <a:bodyPr wrap="square">
            <a:spAutoFit/>
          </a:bodyPr>
          <a:lstStyle/>
          <a:p>
            <a:r>
              <a:rPr lang="fr-FR" sz="1400" b="1" dirty="0"/>
              <a:t>7</a:t>
            </a:r>
          </a:p>
        </p:txBody>
      </p:sp>
    </p:spTree>
    <p:extLst>
      <p:ext uri="{BB962C8B-B14F-4D97-AF65-F5344CB8AC3E}">
        <p14:creationId xmlns:p14="http://schemas.microsoft.com/office/powerpoint/2010/main" val="98541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4962558" y="80047"/>
            <a:ext cx="7376197" cy="2445544"/>
          </a:xfrm>
          <a:prstGeom prst="rect">
            <a:avLst/>
          </a:prstGeom>
          <a:noFill/>
          <a:ln/>
        </p:spPr>
        <p:txBody>
          <a:bodyPr wrap="square" lIns="0" tIns="0" rIns="0" bIns="0" rtlCol="0" anchor="t"/>
          <a:lstStyle/>
          <a:p>
            <a:pPr>
              <a:lnSpc>
                <a:spcPts val="6416"/>
              </a:lnSpc>
            </a:pPr>
            <a:endParaRPr lang="en-US" sz="5125" dirty="0"/>
          </a:p>
        </p:txBody>
      </p:sp>
      <p:sp>
        <p:nvSpPr>
          <p:cNvPr id="11" name="ZoneTexte 10">
            <a:extLst>
              <a:ext uri="{FF2B5EF4-FFF2-40B4-BE49-F238E27FC236}">
                <a16:creationId xmlns:a16="http://schemas.microsoft.com/office/drawing/2014/main" id="{63A47E41-0CE8-CB08-A27A-1A3DCBD78697}"/>
              </a:ext>
            </a:extLst>
          </p:cNvPr>
          <p:cNvSpPr txBox="1"/>
          <p:nvPr/>
        </p:nvSpPr>
        <p:spPr>
          <a:xfrm>
            <a:off x="69150" y="147548"/>
            <a:ext cx="11545710" cy="892552"/>
          </a:xfrm>
          <a:prstGeom prst="rect">
            <a:avLst/>
          </a:prstGeom>
          <a:noFill/>
        </p:spPr>
        <p:txBody>
          <a:bodyPr wrap="square">
            <a:spAutoFit/>
          </a:bodyPr>
          <a:lstStyle/>
          <a:p>
            <a:r>
              <a:rPr lang="fr-FR" sz="2400" b="1" dirty="0">
                <a:solidFill>
                  <a:srgbClr val="0070C0"/>
                </a:solidFill>
                <a:latin typeface="Corben" pitchFamily="34" charset="0"/>
              </a:rPr>
              <a:t>2. Vitesse de Réaction</a:t>
            </a:r>
          </a:p>
          <a:p>
            <a:endParaRPr lang="fr-FR" sz="2800" b="1" dirty="0">
              <a:solidFill>
                <a:srgbClr val="404155"/>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853EAE73-9B82-54CA-F4EF-F1B11276AB8E}"/>
              </a:ext>
            </a:extLst>
          </p:cNvPr>
          <p:cNvSpPr txBox="1"/>
          <p:nvPr/>
        </p:nvSpPr>
        <p:spPr>
          <a:xfrm>
            <a:off x="69150" y="642717"/>
            <a:ext cx="9257432" cy="1323439"/>
          </a:xfrm>
          <a:prstGeom prst="rect">
            <a:avLst/>
          </a:prstGeom>
          <a:noFill/>
        </p:spPr>
        <p:txBody>
          <a:bodyPr wrap="square">
            <a:spAutoFit/>
          </a:bodyPr>
          <a:lstStyle/>
          <a:p>
            <a:r>
              <a:rPr lang="fr-FR" sz="2400" b="1" dirty="0">
                <a:solidFill>
                  <a:srgbClr val="0070C0"/>
                </a:solidFill>
                <a:latin typeface="Corben" pitchFamily="34" charset="0"/>
              </a:rPr>
              <a:t>Exemple de Réaction</a:t>
            </a:r>
          </a:p>
          <a:p>
            <a:r>
              <a:rPr lang="fr-FR" sz="2800" dirty="0">
                <a:solidFill>
                  <a:srgbClr val="404155"/>
                </a:solidFill>
                <a:latin typeface="Times New Roman" panose="02020603050405020304" pitchFamily="18" charset="0"/>
                <a:cs typeface="Times New Roman" panose="02020603050405020304" pitchFamily="18" charset="0"/>
              </a:rPr>
              <a:t>Considérons une réaction générale :</a:t>
            </a:r>
          </a:p>
          <a:p>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E01050"/>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E01050"/>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C</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D</a:t>
            </a:r>
          </a:p>
        </p:txBody>
      </p:sp>
      <p:sp>
        <p:nvSpPr>
          <p:cNvPr id="12" name="ZoneTexte 11">
            <a:extLst>
              <a:ext uri="{FF2B5EF4-FFF2-40B4-BE49-F238E27FC236}">
                <a16:creationId xmlns:a16="http://schemas.microsoft.com/office/drawing/2014/main" id="{B4832D44-5A50-F0FF-ACDE-435EF0F056B3}"/>
              </a:ext>
            </a:extLst>
          </p:cNvPr>
          <p:cNvSpPr txBox="1"/>
          <p:nvPr/>
        </p:nvSpPr>
        <p:spPr>
          <a:xfrm>
            <a:off x="0" y="2853730"/>
            <a:ext cx="6558844" cy="3970318"/>
          </a:xfrm>
          <a:prstGeom prst="rect">
            <a:avLst/>
          </a:prstGeom>
          <a:noFill/>
        </p:spPr>
        <p:txBody>
          <a:bodyPr wrap="square">
            <a:spAutoFit/>
          </a:bodyPr>
          <a:lstStyle/>
          <a:p>
            <a:r>
              <a:rPr lang="fr-FR" sz="2800" b="1" dirty="0">
                <a:solidFill>
                  <a:srgbClr val="00B0F0"/>
                </a:solidFill>
              </a:rPr>
              <a:t>   </a:t>
            </a:r>
            <a:r>
              <a:rPr lang="fr-FR" sz="2800" b="1" dirty="0">
                <a:solidFill>
                  <a:srgbClr val="E01050"/>
                </a:solidFill>
              </a:rPr>
              <a:t>Pour les réactifs</a:t>
            </a:r>
            <a:r>
              <a:rPr lang="fr-FR" sz="2800" dirty="0">
                <a:solidFill>
                  <a:srgbClr val="E01050"/>
                </a:solidFill>
              </a:rPr>
              <a:t> :</a:t>
            </a: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La vitesse de consommation du réactif A est donnée par :</a:t>
            </a: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Cela signifie que, au fur et à mesure que A est consommé, sa concentration diminue.</a:t>
            </a:r>
          </a:p>
        </p:txBody>
      </p:sp>
      <p:sp>
        <p:nvSpPr>
          <p:cNvPr id="14" name="ZoneTexte 13">
            <a:extLst>
              <a:ext uri="{FF2B5EF4-FFF2-40B4-BE49-F238E27FC236}">
                <a16:creationId xmlns:a16="http://schemas.microsoft.com/office/drawing/2014/main" id="{DF359393-DB86-0412-B805-EBF90CA9FC45}"/>
              </a:ext>
            </a:extLst>
          </p:cNvPr>
          <p:cNvSpPr txBox="1"/>
          <p:nvPr/>
        </p:nvSpPr>
        <p:spPr>
          <a:xfrm>
            <a:off x="3324023" y="4792732"/>
            <a:ext cx="6169378" cy="461665"/>
          </a:xfrm>
          <a:prstGeom prst="rect">
            <a:avLst/>
          </a:prstGeom>
          <a:noFill/>
        </p:spPr>
        <p:txBody>
          <a:bodyPr wrap="square">
            <a:spAutoFit/>
          </a:bodyPr>
          <a:lstStyle/>
          <a:p>
            <a:r>
              <a:rPr lang="fr-FR" sz="2400" b="1" dirty="0"/>
              <a:t>V=</a:t>
            </a:r>
            <a:endParaRPr lang="fr-FR" sz="2800" dirty="0">
              <a:solidFill>
                <a:srgbClr val="404155"/>
              </a:solidFill>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id="{2C0369AB-CFF6-C07D-E85D-68CBBDB563B1}"/>
              </a:ext>
            </a:extLst>
          </p:cNvPr>
          <p:cNvSpPr txBox="1"/>
          <p:nvPr/>
        </p:nvSpPr>
        <p:spPr>
          <a:xfrm>
            <a:off x="4020025" y="5044683"/>
            <a:ext cx="654755" cy="461665"/>
          </a:xfrm>
          <a:prstGeom prst="rect">
            <a:avLst/>
          </a:prstGeom>
          <a:noFill/>
        </p:spPr>
        <p:txBody>
          <a:bodyPr wrap="square" rtlCol="0">
            <a:spAutoFit/>
          </a:bodyPr>
          <a:lstStyle/>
          <a:p>
            <a:r>
              <a:rPr lang="fr-FR" sz="2400" b="1" dirty="0" err="1"/>
              <a:t>dt</a:t>
            </a:r>
            <a:endParaRPr lang="fr-FR" sz="2400" b="1" dirty="0"/>
          </a:p>
        </p:txBody>
      </p:sp>
      <p:sp>
        <p:nvSpPr>
          <p:cNvPr id="16" name="ZoneTexte 15">
            <a:extLst>
              <a:ext uri="{FF2B5EF4-FFF2-40B4-BE49-F238E27FC236}">
                <a16:creationId xmlns:a16="http://schemas.microsoft.com/office/drawing/2014/main" id="{D39F1DD4-C11F-9D04-81F3-013F69D0C5CE}"/>
              </a:ext>
            </a:extLst>
          </p:cNvPr>
          <p:cNvSpPr txBox="1"/>
          <p:nvPr/>
        </p:nvSpPr>
        <p:spPr>
          <a:xfrm>
            <a:off x="3789151" y="4568864"/>
            <a:ext cx="6169378" cy="461665"/>
          </a:xfrm>
          <a:prstGeom prst="rect">
            <a:avLst/>
          </a:prstGeom>
          <a:noFill/>
        </p:spPr>
        <p:txBody>
          <a:bodyPr wrap="square">
            <a:spAutoFit/>
          </a:bodyPr>
          <a:lstStyle/>
          <a:p>
            <a:r>
              <a:rPr lang="fr-FR" sz="2400" b="1" dirty="0"/>
              <a:t>−d[A]</a:t>
            </a:r>
            <a:r>
              <a:rPr lang="fr-FR" sz="1800" b="1" dirty="0"/>
              <a:t>​</a:t>
            </a:r>
            <a:r>
              <a:rPr lang="fr-FR" dirty="0"/>
              <a:t> </a:t>
            </a:r>
          </a:p>
        </p:txBody>
      </p:sp>
      <p:cxnSp>
        <p:nvCxnSpPr>
          <p:cNvPr id="19" name="Connecteur droit 18">
            <a:extLst>
              <a:ext uri="{FF2B5EF4-FFF2-40B4-BE49-F238E27FC236}">
                <a16:creationId xmlns:a16="http://schemas.microsoft.com/office/drawing/2014/main" id="{7B57C8C2-7ED0-FA23-A117-448F87B9C978}"/>
              </a:ext>
            </a:extLst>
          </p:cNvPr>
          <p:cNvCxnSpPr>
            <a:cxnSpLocks/>
          </p:cNvCxnSpPr>
          <p:nvPr/>
        </p:nvCxnSpPr>
        <p:spPr>
          <a:xfrm>
            <a:off x="3823012" y="5049633"/>
            <a:ext cx="8240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4F98B0E-6FFA-6249-3B2A-30E447BD4E00}"/>
              </a:ext>
            </a:extLst>
          </p:cNvPr>
          <p:cNvSpPr txBox="1"/>
          <p:nvPr/>
        </p:nvSpPr>
        <p:spPr>
          <a:xfrm>
            <a:off x="2977983" y="4361434"/>
            <a:ext cx="2111022" cy="1148562"/>
          </a:xfrm>
          <a:prstGeom prst="rect">
            <a:avLst/>
          </a:prstGeom>
          <a:noFill/>
          <a:ln w="38100">
            <a:solidFill>
              <a:srgbClr val="FFC000"/>
            </a:solidFill>
          </a:ln>
        </p:spPr>
        <p:txBody>
          <a:bodyPr wrap="square" rtlCol="0">
            <a:spAutoFit/>
          </a:bodyPr>
          <a:lstStyle/>
          <a:p>
            <a:endParaRPr lang="fr-FR" dirty="0"/>
          </a:p>
        </p:txBody>
      </p:sp>
      <p:pic>
        <p:nvPicPr>
          <p:cNvPr id="3074" name="Picture 2" descr="7.2 – Mesurer &amp;amp ; Exprimer les Taux de Réaction – La Chimie Générale  pour les Gee-Gees">
            <a:extLst>
              <a:ext uri="{FF2B5EF4-FFF2-40B4-BE49-F238E27FC236}">
                <a16:creationId xmlns:a16="http://schemas.microsoft.com/office/drawing/2014/main" id="{E4234D27-589A-783D-7496-B2D8B7306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241" y="1978064"/>
            <a:ext cx="7010400" cy="48799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7E06E9E-2026-5166-81DE-49F33F1A0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241" y="2015933"/>
            <a:ext cx="11430000" cy="48799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8D01BA2-936C-AE7D-4D08-08CE94CB1DA3}"/>
              </a:ext>
            </a:extLst>
          </p:cNvPr>
          <p:cNvSpPr txBox="1"/>
          <p:nvPr/>
        </p:nvSpPr>
        <p:spPr>
          <a:xfrm rot="189453">
            <a:off x="9129304" y="1875112"/>
            <a:ext cx="868101" cy="1825397"/>
          </a:xfrm>
          <a:prstGeom prst="rect">
            <a:avLst/>
          </a:prstGeom>
          <a:solidFill>
            <a:schemeClr val="bg1"/>
          </a:solidFill>
        </p:spPr>
        <p:txBody>
          <a:bodyPr wrap="square" rtlCol="0">
            <a:spAutoFit/>
          </a:bodyPr>
          <a:lstStyle/>
          <a:p>
            <a:endParaRPr lang="fr-FR" dirty="0"/>
          </a:p>
        </p:txBody>
      </p:sp>
      <p:pic>
        <p:nvPicPr>
          <p:cNvPr id="6" name="Picture 2" descr="‪7.2 – Mesurer &amp;amp ; Exprimer les Taux de Réaction – La Chimie Générale  pour les Gee-Gees‬‏">
            <a:extLst>
              <a:ext uri="{FF2B5EF4-FFF2-40B4-BE49-F238E27FC236}">
                <a16:creationId xmlns:a16="http://schemas.microsoft.com/office/drawing/2014/main" id="{0BC4F1C3-FB1E-CDF6-D079-7EB2AC3B2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753" y="2015933"/>
            <a:ext cx="5860576" cy="463100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EC51603-28F4-0B01-EE39-86CFBDE40A1E}"/>
              </a:ext>
            </a:extLst>
          </p:cNvPr>
          <p:cNvSpPr txBox="1"/>
          <p:nvPr/>
        </p:nvSpPr>
        <p:spPr>
          <a:xfrm rot="5400000">
            <a:off x="7149162" y="4420574"/>
            <a:ext cx="441699" cy="254188"/>
          </a:xfrm>
          <a:prstGeom prst="rect">
            <a:avLst/>
          </a:prstGeom>
          <a:solidFill>
            <a:schemeClr val="bg1"/>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9A1729E7-4153-04F6-5375-7ED506A18888}"/>
              </a:ext>
            </a:extLst>
          </p:cNvPr>
          <p:cNvSpPr txBox="1"/>
          <p:nvPr/>
        </p:nvSpPr>
        <p:spPr>
          <a:xfrm>
            <a:off x="6833469" y="4754863"/>
            <a:ext cx="381006" cy="1460420"/>
          </a:xfrm>
          <a:prstGeom prst="rect">
            <a:avLst/>
          </a:prstGeom>
          <a:solidFill>
            <a:schemeClr val="bg1"/>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5F081DD2-FBCC-01BC-1D9E-ABC075C73D53}"/>
              </a:ext>
            </a:extLst>
          </p:cNvPr>
          <p:cNvSpPr txBox="1"/>
          <p:nvPr/>
        </p:nvSpPr>
        <p:spPr>
          <a:xfrm>
            <a:off x="7023972" y="4594502"/>
            <a:ext cx="381006" cy="473896"/>
          </a:xfrm>
          <a:prstGeom prst="rect">
            <a:avLst/>
          </a:prstGeom>
          <a:solidFill>
            <a:schemeClr val="bg1"/>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1622E7BC-62E5-7587-DDFC-1C9B2F5B4C4B}"/>
              </a:ext>
            </a:extLst>
          </p:cNvPr>
          <p:cNvSpPr txBox="1"/>
          <p:nvPr/>
        </p:nvSpPr>
        <p:spPr>
          <a:xfrm>
            <a:off x="7471352" y="3962103"/>
            <a:ext cx="760351" cy="369332"/>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C0F62ADC-B34A-E5E8-A655-11845EF22EAA}"/>
              </a:ext>
            </a:extLst>
          </p:cNvPr>
          <p:cNvSpPr txBox="1"/>
          <p:nvPr/>
        </p:nvSpPr>
        <p:spPr>
          <a:xfrm>
            <a:off x="7705086" y="2841327"/>
            <a:ext cx="4193689" cy="1516475"/>
          </a:xfrm>
          <a:prstGeom prst="rect">
            <a:avLst/>
          </a:prstGeom>
          <a:solidFill>
            <a:schemeClr val="bg1"/>
          </a:solidFill>
        </p:spPr>
        <p:txBody>
          <a:bodyPr wrap="square" rtlCol="0">
            <a:spAutoFit/>
          </a:bodyPr>
          <a:lstStyle/>
          <a:p>
            <a:endParaRPr lang="fr-FR" dirty="0"/>
          </a:p>
        </p:txBody>
      </p:sp>
      <p:cxnSp>
        <p:nvCxnSpPr>
          <p:cNvPr id="18" name="Connecteur droit avec flèche 17">
            <a:extLst>
              <a:ext uri="{FF2B5EF4-FFF2-40B4-BE49-F238E27FC236}">
                <a16:creationId xmlns:a16="http://schemas.microsoft.com/office/drawing/2014/main" id="{EC526A9D-71D4-53DA-AF72-8A95D66E9B93}"/>
              </a:ext>
            </a:extLst>
          </p:cNvPr>
          <p:cNvCxnSpPr/>
          <p:nvPr/>
        </p:nvCxnSpPr>
        <p:spPr>
          <a:xfrm>
            <a:off x="7023972" y="3429000"/>
            <a:ext cx="1344524" cy="278628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07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4962558" y="80047"/>
            <a:ext cx="7376197" cy="2445544"/>
          </a:xfrm>
          <a:prstGeom prst="rect">
            <a:avLst/>
          </a:prstGeom>
          <a:noFill/>
          <a:ln/>
        </p:spPr>
        <p:txBody>
          <a:bodyPr wrap="square" lIns="0" tIns="0" rIns="0" bIns="0" rtlCol="0" anchor="t"/>
          <a:lstStyle/>
          <a:p>
            <a:pPr>
              <a:lnSpc>
                <a:spcPts val="6416"/>
              </a:lnSpc>
            </a:pPr>
            <a:endParaRPr lang="en-US" sz="5125" dirty="0"/>
          </a:p>
        </p:txBody>
      </p:sp>
      <p:sp>
        <p:nvSpPr>
          <p:cNvPr id="11" name="ZoneTexte 10">
            <a:extLst>
              <a:ext uri="{FF2B5EF4-FFF2-40B4-BE49-F238E27FC236}">
                <a16:creationId xmlns:a16="http://schemas.microsoft.com/office/drawing/2014/main" id="{63A47E41-0CE8-CB08-A27A-1A3DCBD78697}"/>
              </a:ext>
            </a:extLst>
          </p:cNvPr>
          <p:cNvSpPr txBox="1"/>
          <p:nvPr/>
        </p:nvSpPr>
        <p:spPr>
          <a:xfrm>
            <a:off x="69150" y="147548"/>
            <a:ext cx="11545710" cy="892552"/>
          </a:xfrm>
          <a:prstGeom prst="rect">
            <a:avLst/>
          </a:prstGeom>
          <a:noFill/>
        </p:spPr>
        <p:txBody>
          <a:bodyPr wrap="square">
            <a:spAutoFit/>
          </a:bodyPr>
          <a:lstStyle/>
          <a:p>
            <a:r>
              <a:rPr lang="fr-FR" sz="2400" b="1" dirty="0">
                <a:solidFill>
                  <a:srgbClr val="0070C0"/>
                </a:solidFill>
                <a:latin typeface="Corben" pitchFamily="34" charset="0"/>
              </a:rPr>
              <a:t>2. Vitesse de Réaction</a:t>
            </a:r>
          </a:p>
          <a:p>
            <a:endParaRPr lang="fr-FR" sz="2800" b="1" dirty="0">
              <a:solidFill>
                <a:srgbClr val="404155"/>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853EAE73-9B82-54CA-F4EF-F1B11276AB8E}"/>
              </a:ext>
            </a:extLst>
          </p:cNvPr>
          <p:cNvSpPr txBox="1"/>
          <p:nvPr/>
        </p:nvSpPr>
        <p:spPr>
          <a:xfrm>
            <a:off x="69150" y="642717"/>
            <a:ext cx="9257432" cy="1323439"/>
          </a:xfrm>
          <a:prstGeom prst="rect">
            <a:avLst/>
          </a:prstGeom>
          <a:noFill/>
        </p:spPr>
        <p:txBody>
          <a:bodyPr wrap="square">
            <a:spAutoFit/>
          </a:bodyPr>
          <a:lstStyle/>
          <a:p>
            <a:r>
              <a:rPr lang="fr-FR" sz="2400" b="1" dirty="0">
                <a:solidFill>
                  <a:srgbClr val="0070C0"/>
                </a:solidFill>
                <a:latin typeface="Corben" pitchFamily="34" charset="0"/>
              </a:rPr>
              <a:t>Exemple de Réaction</a:t>
            </a:r>
          </a:p>
          <a:p>
            <a:r>
              <a:rPr lang="fr-FR" sz="2800" dirty="0">
                <a:solidFill>
                  <a:srgbClr val="404155"/>
                </a:solidFill>
                <a:latin typeface="Times New Roman" panose="02020603050405020304" pitchFamily="18" charset="0"/>
                <a:cs typeface="Times New Roman" panose="02020603050405020304" pitchFamily="18" charset="0"/>
              </a:rPr>
              <a:t>Considérons une réaction générale :</a:t>
            </a:r>
          </a:p>
          <a:p>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E01050"/>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E01050"/>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C</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D</a:t>
            </a:r>
          </a:p>
        </p:txBody>
      </p:sp>
      <p:sp>
        <p:nvSpPr>
          <p:cNvPr id="12" name="ZoneTexte 11">
            <a:extLst>
              <a:ext uri="{FF2B5EF4-FFF2-40B4-BE49-F238E27FC236}">
                <a16:creationId xmlns:a16="http://schemas.microsoft.com/office/drawing/2014/main" id="{B4832D44-5A50-F0FF-ACDE-435EF0F056B3}"/>
              </a:ext>
            </a:extLst>
          </p:cNvPr>
          <p:cNvSpPr txBox="1"/>
          <p:nvPr/>
        </p:nvSpPr>
        <p:spPr>
          <a:xfrm>
            <a:off x="0" y="2853730"/>
            <a:ext cx="6558844" cy="3970318"/>
          </a:xfrm>
          <a:prstGeom prst="rect">
            <a:avLst/>
          </a:prstGeom>
          <a:noFill/>
        </p:spPr>
        <p:txBody>
          <a:bodyPr wrap="square">
            <a:spAutoFit/>
          </a:bodyPr>
          <a:lstStyle/>
          <a:p>
            <a:r>
              <a:rPr lang="fr-FR" sz="2800" b="1" dirty="0">
                <a:solidFill>
                  <a:srgbClr val="00B0F0"/>
                </a:solidFill>
              </a:rPr>
              <a:t>   Pour les produits</a:t>
            </a:r>
            <a:r>
              <a:rPr lang="fr-FR" sz="2800" dirty="0">
                <a:solidFill>
                  <a:srgbClr val="00B0F0"/>
                </a:solidFill>
              </a:rPr>
              <a:t> :</a:t>
            </a: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La vitesse de formation du produit B est donnée par :</a:t>
            </a: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800" dirty="0">
              <a:solidFill>
                <a:srgbClr val="40415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Cela signifie que, au fur et à mesure que B est formé, sa concentration augmente.</a:t>
            </a:r>
          </a:p>
        </p:txBody>
      </p:sp>
      <p:sp>
        <p:nvSpPr>
          <p:cNvPr id="14" name="ZoneTexte 13">
            <a:extLst>
              <a:ext uri="{FF2B5EF4-FFF2-40B4-BE49-F238E27FC236}">
                <a16:creationId xmlns:a16="http://schemas.microsoft.com/office/drawing/2014/main" id="{DF359393-DB86-0412-B805-EBF90CA9FC45}"/>
              </a:ext>
            </a:extLst>
          </p:cNvPr>
          <p:cNvSpPr txBox="1"/>
          <p:nvPr/>
        </p:nvSpPr>
        <p:spPr>
          <a:xfrm>
            <a:off x="3324023" y="4792732"/>
            <a:ext cx="6169378" cy="461665"/>
          </a:xfrm>
          <a:prstGeom prst="rect">
            <a:avLst/>
          </a:prstGeom>
          <a:noFill/>
        </p:spPr>
        <p:txBody>
          <a:bodyPr wrap="square">
            <a:spAutoFit/>
          </a:bodyPr>
          <a:lstStyle/>
          <a:p>
            <a:r>
              <a:rPr lang="fr-FR" sz="2400" b="1" dirty="0"/>
              <a:t>V=</a:t>
            </a:r>
            <a:endParaRPr lang="fr-FR" sz="2800" dirty="0">
              <a:solidFill>
                <a:srgbClr val="404155"/>
              </a:solidFill>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id="{2C0369AB-CFF6-C07D-E85D-68CBBDB563B1}"/>
              </a:ext>
            </a:extLst>
          </p:cNvPr>
          <p:cNvSpPr txBox="1"/>
          <p:nvPr/>
        </p:nvSpPr>
        <p:spPr>
          <a:xfrm>
            <a:off x="4020025" y="5044683"/>
            <a:ext cx="654755" cy="461665"/>
          </a:xfrm>
          <a:prstGeom prst="rect">
            <a:avLst/>
          </a:prstGeom>
          <a:noFill/>
        </p:spPr>
        <p:txBody>
          <a:bodyPr wrap="square" rtlCol="0">
            <a:spAutoFit/>
          </a:bodyPr>
          <a:lstStyle/>
          <a:p>
            <a:r>
              <a:rPr lang="fr-FR" sz="2400" b="1" dirty="0" err="1"/>
              <a:t>dt</a:t>
            </a:r>
            <a:endParaRPr lang="fr-FR" sz="2400" b="1" dirty="0"/>
          </a:p>
        </p:txBody>
      </p:sp>
      <p:sp>
        <p:nvSpPr>
          <p:cNvPr id="16" name="ZoneTexte 15">
            <a:extLst>
              <a:ext uri="{FF2B5EF4-FFF2-40B4-BE49-F238E27FC236}">
                <a16:creationId xmlns:a16="http://schemas.microsoft.com/office/drawing/2014/main" id="{D39F1DD4-C11F-9D04-81F3-013F69D0C5CE}"/>
              </a:ext>
            </a:extLst>
          </p:cNvPr>
          <p:cNvSpPr txBox="1"/>
          <p:nvPr/>
        </p:nvSpPr>
        <p:spPr>
          <a:xfrm>
            <a:off x="3789151" y="4568864"/>
            <a:ext cx="6169378" cy="461665"/>
          </a:xfrm>
          <a:prstGeom prst="rect">
            <a:avLst/>
          </a:prstGeom>
          <a:noFill/>
        </p:spPr>
        <p:txBody>
          <a:bodyPr wrap="square">
            <a:spAutoFit/>
          </a:bodyPr>
          <a:lstStyle/>
          <a:p>
            <a:r>
              <a:rPr lang="fr-FR" sz="2400" b="1" dirty="0"/>
              <a:t>d[B]</a:t>
            </a:r>
            <a:r>
              <a:rPr lang="fr-FR" sz="1800" b="1" dirty="0"/>
              <a:t>​</a:t>
            </a:r>
            <a:r>
              <a:rPr lang="fr-FR" dirty="0"/>
              <a:t> </a:t>
            </a:r>
          </a:p>
        </p:txBody>
      </p:sp>
      <p:cxnSp>
        <p:nvCxnSpPr>
          <p:cNvPr id="19" name="Connecteur droit 18">
            <a:extLst>
              <a:ext uri="{FF2B5EF4-FFF2-40B4-BE49-F238E27FC236}">
                <a16:creationId xmlns:a16="http://schemas.microsoft.com/office/drawing/2014/main" id="{7B57C8C2-7ED0-FA23-A117-448F87B9C978}"/>
              </a:ext>
            </a:extLst>
          </p:cNvPr>
          <p:cNvCxnSpPr>
            <a:cxnSpLocks/>
          </p:cNvCxnSpPr>
          <p:nvPr/>
        </p:nvCxnSpPr>
        <p:spPr>
          <a:xfrm>
            <a:off x="3823012" y="5049633"/>
            <a:ext cx="8240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4F98B0E-6FFA-6249-3B2A-30E447BD4E00}"/>
              </a:ext>
            </a:extLst>
          </p:cNvPr>
          <p:cNvSpPr txBox="1"/>
          <p:nvPr/>
        </p:nvSpPr>
        <p:spPr>
          <a:xfrm>
            <a:off x="3042442" y="4470402"/>
            <a:ext cx="2111022" cy="1148562"/>
          </a:xfrm>
          <a:prstGeom prst="rect">
            <a:avLst/>
          </a:prstGeom>
          <a:noFill/>
          <a:ln w="38100">
            <a:solidFill>
              <a:srgbClr val="FFC000"/>
            </a:solidFill>
          </a:ln>
        </p:spPr>
        <p:txBody>
          <a:bodyPr wrap="square" rtlCol="0">
            <a:spAutoFit/>
          </a:bodyPr>
          <a:lstStyle/>
          <a:p>
            <a:endParaRPr lang="fr-FR" dirty="0"/>
          </a:p>
        </p:txBody>
      </p:sp>
      <p:pic>
        <p:nvPicPr>
          <p:cNvPr id="2050" name="Picture 2" descr="‪7.2 – Mesurer &amp;amp ; Exprimer les Taux de Réaction – La Chimie Générale  pour les Gee-Gees‬‏">
            <a:extLst>
              <a:ext uri="{FF2B5EF4-FFF2-40B4-BE49-F238E27FC236}">
                <a16:creationId xmlns:a16="http://schemas.microsoft.com/office/drawing/2014/main" id="{701C5520-B201-2817-8696-78C9D88F4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315" y="2065867"/>
            <a:ext cx="5860576" cy="479213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0A4EE2E-6A09-EBF8-3065-21F9C89E52E9}"/>
              </a:ext>
            </a:extLst>
          </p:cNvPr>
          <p:cNvSpPr txBox="1"/>
          <p:nvPr/>
        </p:nvSpPr>
        <p:spPr>
          <a:xfrm>
            <a:off x="7484533" y="4470402"/>
            <a:ext cx="4130327" cy="1941687"/>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87CA0EB7-E500-A790-9A89-886B76ABE2E3}"/>
              </a:ext>
            </a:extLst>
          </p:cNvPr>
          <p:cNvSpPr txBox="1"/>
          <p:nvPr/>
        </p:nvSpPr>
        <p:spPr>
          <a:xfrm rot="19802472">
            <a:off x="7164572" y="3549431"/>
            <a:ext cx="80889" cy="979120"/>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2DE5936B-17D9-AB0B-BC19-E40860F86485}"/>
              </a:ext>
            </a:extLst>
          </p:cNvPr>
          <p:cNvSpPr txBox="1"/>
          <p:nvPr/>
        </p:nvSpPr>
        <p:spPr>
          <a:xfrm>
            <a:off x="6840425" y="2593092"/>
            <a:ext cx="559033" cy="1611205"/>
          </a:xfrm>
          <a:prstGeom prst="rect">
            <a:avLst/>
          </a:prstGeom>
          <a:solidFill>
            <a:schemeClr val="bg1"/>
          </a:solidFill>
        </p:spPr>
        <p:txBody>
          <a:bodyPr wrap="square" rtlCol="0">
            <a:spAutoFit/>
          </a:bodyPr>
          <a:lstStyle/>
          <a:p>
            <a:endParaRPr lang="fr-FR" dirty="0"/>
          </a:p>
        </p:txBody>
      </p:sp>
      <p:cxnSp>
        <p:nvCxnSpPr>
          <p:cNvPr id="7" name="Connecteur droit avec flèche 6">
            <a:extLst>
              <a:ext uri="{FF2B5EF4-FFF2-40B4-BE49-F238E27FC236}">
                <a16:creationId xmlns:a16="http://schemas.microsoft.com/office/drawing/2014/main" id="{253B3018-0851-F1FC-85F6-3BC72C77DCCE}"/>
              </a:ext>
            </a:extLst>
          </p:cNvPr>
          <p:cNvCxnSpPr>
            <a:cxnSpLocks/>
          </p:cNvCxnSpPr>
          <p:nvPr/>
        </p:nvCxnSpPr>
        <p:spPr>
          <a:xfrm flipV="1">
            <a:off x="6840425" y="3200251"/>
            <a:ext cx="779575" cy="330849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0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4962558" y="80047"/>
            <a:ext cx="7376197" cy="2445544"/>
          </a:xfrm>
          <a:prstGeom prst="rect">
            <a:avLst/>
          </a:prstGeom>
          <a:noFill/>
          <a:ln/>
        </p:spPr>
        <p:txBody>
          <a:bodyPr wrap="square" lIns="0" tIns="0" rIns="0" bIns="0" rtlCol="0" anchor="t"/>
          <a:lstStyle/>
          <a:p>
            <a:pPr>
              <a:lnSpc>
                <a:spcPts val="6416"/>
              </a:lnSpc>
            </a:pPr>
            <a:endParaRPr lang="en-US" sz="5125" dirty="0"/>
          </a:p>
        </p:txBody>
      </p:sp>
      <p:sp>
        <p:nvSpPr>
          <p:cNvPr id="11" name="ZoneTexte 10">
            <a:extLst>
              <a:ext uri="{FF2B5EF4-FFF2-40B4-BE49-F238E27FC236}">
                <a16:creationId xmlns:a16="http://schemas.microsoft.com/office/drawing/2014/main" id="{63A47E41-0CE8-CB08-A27A-1A3DCBD78697}"/>
              </a:ext>
            </a:extLst>
          </p:cNvPr>
          <p:cNvSpPr txBox="1"/>
          <p:nvPr/>
        </p:nvSpPr>
        <p:spPr>
          <a:xfrm>
            <a:off x="228599" y="161975"/>
            <a:ext cx="11545710" cy="892552"/>
          </a:xfrm>
          <a:prstGeom prst="rect">
            <a:avLst/>
          </a:prstGeom>
          <a:noFill/>
        </p:spPr>
        <p:txBody>
          <a:bodyPr wrap="square">
            <a:spAutoFit/>
          </a:bodyPr>
          <a:lstStyle/>
          <a:p>
            <a:r>
              <a:rPr lang="fr-FR" sz="2400" b="1" dirty="0">
                <a:solidFill>
                  <a:srgbClr val="0070C0"/>
                </a:solidFill>
                <a:latin typeface="Corben" pitchFamily="34" charset="0"/>
              </a:rPr>
              <a:t>2. Vitesse de Réaction</a:t>
            </a:r>
          </a:p>
          <a:p>
            <a:pPr>
              <a:buFont typeface="Arial" panose="020B0604020202020204" pitchFamily="34" charset="0"/>
              <a:buChar char="•"/>
            </a:pPr>
            <a:endParaRPr lang="fr-FR" sz="2800" b="1" dirty="0">
              <a:solidFill>
                <a:srgbClr val="404155"/>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F6EA21B-F29C-6D69-29B9-BC7B0EBDC5DF}"/>
              </a:ext>
            </a:extLst>
          </p:cNvPr>
          <p:cNvSpPr txBox="1"/>
          <p:nvPr/>
        </p:nvSpPr>
        <p:spPr>
          <a:xfrm>
            <a:off x="1120965" y="2302679"/>
            <a:ext cx="6169378" cy="523220"/>
          </a:xfrm>
          <a:prstGeom prst="rect">
            <a:avLst/>
          </a:prstGeom>
          <a:noFill/>
        </p:spPr>
        <p:txBody>
          <a:bodyPr wrap="square">
            <a:spAutoFit/>
          </a:bodyPr>
          <a:lstStyle/>
          <a:p>
            <a:r>
              <a:rPr lang="fr-FR" sz="2400" b="1" dirty="0"/>
              <a:t>V=                    </a:t>
            </a:r>
            <a:r>
              <a:rPr lang="fr-FR" dirty="0"/>
              <a:t>(</a:t>
            </a:r>
            <a:r>
              <a:rPr lang="fr-FR" sz="2800" dirty="0">
                <a:solidFill>
                  <a:srgbClr val="404155"/>
                </a:solidFill>
                <a:latin typeface="Times New Roman" panose="02020603050405020304" pitchFamily="18" charset="0"/>
                <a:cs typeface="Times New Roman" panose="02020603050405020304" pitchFamily="18" charset="0"/>
              </a:rPr>
              <a:t>pour les réactifs)</a:t>
            </a:r>
          </a:p>
        </p:txBody>
      </p:sp>
      <p:sp>
        <p:nvSpPr>
          <p:cNvPr id="17" name="ZoneTexte 16">
            <a:extLst>
              <a:ext uri="{FF2B5EF4-FFF2-40B4-BE49-F238E27FC236}">
                <a16:creationId xmlns:a16="http://schemas.microsoft.com/office/drawing/2014/main" id="{8F35B304-B245-B439-3917-196E3580CA6D}"/>
              </a:ext>
            </a:extLst>
          </p:cNvPr>
          <p:cNvSpPr txBox="1"/>
          <p:nvPr/>
        </p:nvSpPr>
        <p:spPr>
          <a:xfrm>
            <a:off x="316092" y="6250836"/>
            <a:ext cx="9920111" cy="523220"/>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où [A] et [B] sont les concentrations des réactifs et des produits.</a:t>
            </a:r>
          </a:p>
        </p:txBody>
      </p:sp>
      <p:sp>
        <p:nvSpPr>
          <p:cNvPr id="18" name="ZoneTexte 17">
            <a:extLst>
              <a:ext uri="{FF2B5EF4-FFF2-40B4-BE49-F238E27FC236}">
                <a16:creationId xmlns:a16="http://schemas.microsoft.com/office/drawing/2014/main" id="{4C907572-7DE6-DA42-2D04-E4A487E90D66}"/>
              </a:ext>
            </a:extLst>
          </p:cNvPr>
          <p:cNvSpPr txBox="1"/>
          <p:nvPr/>
        </p:nvSpPr>
        <p:spPr>
          <a:xfrm>
            <a:off x="1816967" y="2554630"/>
            <a:ext cx="654755" cy="461665"/>
          </a:xfrm>
          <a:prstGeom prst="rect">
            <a:avLst/>
          </a:prstGeom>
          <a:noFill/>
        </p:spPr>
        <p:txBody>
          <a:bodyPr wrap="square" rtlCol="0">
            <a:spAutoFit/>
          </a:bodyPr>
          <a:lstStyle/>
          <a:p>
            <a:r>
              <a:rPr lang="fr-FR" sz="2400" b="1" dirty="0" err="1"/>
              <a:t>dt</a:t>
            </a:r>
            <a:endParaRPr lang="fr-FR" sz="2400" b="1" dirty="0"/>
          </a:p>
        </p:txBody>
      </p:sp>
      <p:sp>
        <p:nvSpPr>
          <p:cNvPr id="20" name="ZoneTexte 19">
            <a:extLst>
              <a:ext uri="{FF2B5EF4-FFF2-40B4-BE49-F238E27FC236}">
                <a16:creationId xmlns:a16="http://schemas.microsoft.com/office/drawing/2014/main" id="{13C807BF-621B-B0BB-204F-E1E0D891DF33}"/>
              </a:ext>
            </a:extLst>
          </p:cNvPr>
          <p:cNvSpPr txBox="1"/>
          <p:nvPr/>
        </p:nvSpPr>
        <p:spPr>
          <a:xfrm>
            <a:off x="1592275" y="2102866"/>
            <a:ext cx="6169378" cy="461665"/>
          </a:xfrm>
          <a:prstGeom prst="rect">
            <a:avLst/>
          </a:prstGeom>
          <a:noFill/>
        </p:spPr>
        <p:txBody>
          <a:bodyPr wrap="square">
            <a:spAutoFit/>
          </a:bodyPr>
          <a:lstStyle/>
          <a:p>
            <a:r>
              <a:rPr lang="fr-FR" sz="2400" b="1" dirty="0"/>
              <a:t>−d[A]</a:t>
            </a:r>
            <a:r>
              <a:rPr lang="fr-FR" sz="1800" b="1" dirty="0"/>
              <a:t>​</a:t>
            </a:r>
            <a:r>
              <a:rPr lang="fr-FR" dirty="0"/>
              <a:t> </a:t>
            </a:r>
          </a:p>
        </p:txBody>
      </p:sp>
      <p:cxnSp>
        <p:nvCxnSpPr>
          <p:cNvPr id="22" name="Connecteur droit 21">
            <a:extLst>
              <a:ext uri="{FF2B5EF4-FFF2-40B4-BE49-F238E27FC236}">
                <a16:creationId xmlns:a16="http://schemas.microsoft.com/office/drawing/2014/main" id="{0B2C7007-18D8-593F-7EA7-95174DC43019}"/>
              </a:ext>
            </a:extLst>
          </p:cNvPr>
          <p:cNvCxnSpPr>
            <a:cxnSpLocks/>
          </p:cNvCxnSpPr>
          <p:nvPr/>
        </p:nvCxnSpPr>
        <p:spPr>
          <a:xfrm>
            <a:off x="1619954" y="2559580"/>
            <a:ext cx="8240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C779FEAC-330A-5CCD-9A88-38B97C457272}"/>
              </a:ext>
            </a:extLst>
          </p:cNvPr>
          <p:cNvSpPr txBox="1"/>
          <p:nvPr/>
        </p:nvSpPr>
        <p:spPr>
          <a:xfrm>
            <a:off x="6819034" y="2271659"/>
            <a:ext cx="6169378" cy="523220"/>
          </a:xfrm>
          <a:prstGeom prst="rect">
            <a:avLst/>
          </a:prstGeom>
          <a:noFill/>
        </p:spPr>
        <p:txBody>
          <a:bodyPr wrap="square">
            <a:spAutoFit/>
          </a:bodyPr>
          <a:lstStyle/>
          <a:p>
            <a:r>
              <a:rPr lang="fr-FR" sz="2400" b="1" dirty="0"/>
              <a:t>V=                              </a:t>
            </a:r>
            <a:r>
              <a:rPr lang="fr-FR" dirty="0"/>
              <a:t>(</a:t>
            </a:r>
            <a:r>
              <a:rPr lang="fr-FR" sz="2800" dirty="0">
                <a:solidFill>
                  <a:srgbClr val="404155"/>
                </a:solidFill>
                <a:latin typeface="Times New Roman" panose="02020603050405020304" pitchFamily="18" charset="0"/>
                <a:cs typeface="Times New Roman" panose="02020603050405020304" pitchFamily="18" charset="0"/>
              </a:rPr>
              <a:t>pour les produits</a:t>
            </a:r>
            <a:r>
              <a:rPr lang="fr-FR" dirty="0"/>
              <a:t>)</a:t>
            </a:r>
          </a:p>
        </p:txBody>
      </p:sp>
      <p:sp>
        <p:nvSpPr>
          <p:cNvPr id="25" name="ZoneTexte 24">
            <a:extLst>
              <a:ext uri="{FF2B5EF4-FFF2-40B4-BE49-F238E27FC236}">
                <a16:creationId xmlns:a16="http://schemas.microsoft.com/office/drawing/2014/main" id="{A4EC6D05-7633-9110-FA62-695520B8A443}"/>
              </a:ext>
            </a:extLst>
          </p:cNvPr>
          <p:cNvSpPr txBox="1"/>
          <p:nvPr/>
        </p:nvSpPr>
        <p:spPr>
          <a:xfrm>
            <a:off x="7515036" y="2523610"/>
            <a:ext cx="654755" cy="461665"/>
          </a:xfrm>
          <a:prstGeom prst="rect">
            <a:avLst/>
          </a:prstGeom>
          <a:noFill/>
        </p:spPr>
        <p:txBody>
          <a:bodyPr wrap="square" rtlCol="0">
            <a:spAutoFit/>
          </a:bodyPr>
          <a:lstStyle/>
          <a:p>
            <a:r>
              <a:rPr lang="fr-FR" sz="2400" b="1" dirty="0" err="1"/>
              <a:t>dt</a:t>
            </a:r>
            <a:endParaRPr lang="fr-FR" sz="2400" b="1" dirty="0"/>
          </a:p>
        </p:txBody>
      </p:sp>
      <p:sp>
        <p:nvSpPr>
          <p:cNvPr id="26" name="ZoneTexte 25">
            <a:extLst>
              <a:ext uri="{FF2B5EF4-FFF2-40B4-BE49-F238E27FC236}">
                <a16:creationId xmlns:a16="http://schemas.microsoft.com/office/drawing/2014/main" id="{8ADA2EB7-8485-23F3-A11C-A3AD7C78A661}"/>
              </a:ext>
            </a:extLst>
          </p:cNvPr>
          <p:cNvSpPr txBox="1"/>
          <p:nvPr/>
        </p:nvSpPr>
        <p:spPr>
          <a:xfrm>
            <a:off x="7290344" y="2071846"/>
            <a:ext cx="6169378" cy="461665"/>
          </a:xfrm>
          <a:prstGeom prst="rect">
            <a:avLst/>
          </a:prstGeom>
          <a:noFill/>
        </p:spPr>
        <p:txBody>
          <a:bodyPr wrap="square">
            <a:spAutoFit/>
          </a:bodyPr>
          <a:lstStyle/>
          <a:p>
            <a:r>
              <a:rPr lang="fr-FR" sz="2400" b="1" dirty="0"/>
              <a:t>d[B]</a:t>
            </a:r>
            <a:r>
              <a:rPr lang="fr-FR" sz="1800" b="1" dirty="0"/>
              <a:t>​</a:t>
            </a:r>
            <a:r>
              <a:rPr lang="fr-FR" dirty="0"/>
              <a:t> </a:t>
            </a:r>
          </a:p>
        </p:txBody>
      </p:sp>
      <p:cxnSp>
        <p:nvCxnSpPr>
          <p:cNvPr id="27" name="Connecteur droit 26">
            <a:extLst>
              <a:ext uri="{FF2B5EF4-FFF2-40B4-BE49-F238E27FC236}">
                <a16:creationId xmlns:a16="http://schemas.microsoft.com/office/drawing/2014/main" id="{69971A1C-224D-3918-AC63-994745A3001B}"/>
              </a:ext>
            </a:extLst>
          </p:cNvPr>
          <p:cNvCxnSpPr>
            <a:cxnSpLocks/>
          </p:cNvCxnSpPr>
          <p:nvPr/>
        </p:nvCxnSpPr>
        <p:spPr>
          <a:xfrm>
            <a:off x="7318023" y="2528560"/>
            <a:ext cx="8240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D64C4645-297F-BEFA-C968-71B128474E96}"/>
              </a:ext>
            </a:extLst>
          </p:cNvPr>
          <p:cNvSpPr txBox="1"/>
          <p:nvPr/>
        </p:nvSpPr>
        <p:spPr>
          <a:xfrm>
            <a:off x="-87487" y="1421910"/>
            <a:ext cx="6762044" cy="461665"/>
          </a:xfrm>
          <a:prstGeom prst="rect">
            <a:avLst/>
          </a:prstGeom>
          <a:noFill/>
        </p:spPr>
        <p:txBody>
          <a:bodyPr wrap="square">
            <a:spAutoFit/>
          </a:bodyPr>
          <a:lstStyle/>
          <a:p>
            <a:pPr>
              <a:buFont typeface="Arial" panose="020B0604020202020204" pitchFamily="34" charset="0"/>
              <a:buChar char="•"/>
            </a:pPr>
            <a:r>
              <a:rPr lang="fr-FR" sz="2400" b="1" dirty="0">
                <a:solidFill>
                  <a:srgbClr val="0070C0"/>
                </a:solidFill>
                <a:latin typeface="Corben" pitchFamily="34" charset="0"/>
              </a:rPr>
              <a:t>Formule générale de la vitesse : </a:t>
            </a:r>
          </a:p>
        </p:txBody>
      </p:sp>
      <p:sp>
        <p:nvSpPr>
          <p:cNvPr id="5" name="ZoneTexte 4">
            <a:extLst>
              <a:ext uri="{FF2B5EF4-FFF2-40B4-BE49-F238E27FC236}">
                <a16:creationId xmlns:a16="http://schemas.microsoft.com/office/drawing/2014/main" id="{853EAE73-9B82-54CA-F4EF-F1B11276AB8E}"/>
              </a:ext>
            </a:extLst>
          </p:cNvPr>
          <p:cNvSpPr txBox="1"/>
          <p:nvPr/>
        </p:nvSpPr>
        <p:spPr>
          <a:xfrm>
            <a:off x="228599" y="560998"/>
            <a:ext cx="9257432" cy="954107"/>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Considérons une réaction générale :</a:t>
            </a:r>
          </a:p>
          <a:p>
            <a:r>
              <a:rPr lang="fr-FR" sz="2800" dirty="0">
                <a:solidFill>
                  <a:srgbClr val="404155"/>
                </a:solidFill>
                <a:latin typeface="Times New Roman" panose="02020603050405020304" pitchFamily="18" charset="0"/>
                <a:cs typeface="Times New Roman" panose="02020603050405020304" pitchFamily="18" charset="0"/>
              </a:rPr>
              <a:t>                                                   </a:t>
            </a:r>
            <a:r>
              <a:rPr lang="fr-FR" sz="2800" dirty="0">
                <a:solidFill>
                  <a:srgbClr val="E01050"/>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E01050"/>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C</a:t>
            </a:r>
            <a:r>
              <a:rPr lang="fr-FR" sz="2800" dirty="0">
                <a:solidFill>
                  <a:srgbClr val="404155"/>
                </a:solidFill>
                <a:latin typeface="Times New Roman" panose="02020603050405020304" pitchFamily="18" charset="0"/>
                <a:cs typeface="Times New Roman" panose="02020603050405020304" pitchFamily="18" charset="0"/>
              </a:rPr>
              <a:t> + </a:t>
            </a:r>
            <a:r>
              <a:rPr lang="fr-FR" sz="2800" dirty="0">
                <a:solidFill>
                  <a:srgbClr val="00B0F0"/>
                </a:solidFill>
                <a:latin typeface="Times New Roman" panose="02020603050405020304" pitchFamily="18" charset="0"/>
                <a:cs typeface="Times New Roman" panose="02020603050405020304" pitchFamily="18" charset="0"/>
              </a:rPr>
              <a:t>D</a:t>
            </a:r>
          </a:p>
        </p:txBody>
      </p:sp>
      <p:sp>
        <p:nvSpPr>
          <p:cNvPr id="6" name="ZoneTexte 5">
            <a:extLst>
              <a:ext uri="{FF2B5EF4-FFF2-40B4-BE49-F238E27FC236}">
                <a16:creationId xmlns:a16="http://schemas.microsoft.com/office/drawing/2014/main" id="{F6608B88-4D72-8886-C9CB-EF9C4CEEC7CD}"/>
              </a:ext>
            </a:extLst>
          </p:cNvPr>
          <p:cNvSpPr txBox="1"/>
          <p:nvPr/>
        </p:nvSpPr>
        <p:spPr>
          <a:xfrm>
            <a:off x="649655" y="1966805"/>
            <a:ext cx="2111022" cy="1148562"/>
          </a:xfrm>
          <a:prstGeom prst="rect">
            <a:avLst/>
          </a:prstGeom>
          <a:noFill/>
          <a:ln w="38100">
            <a:solidFill>
              <a:srgbClr val="FFC000"/>
            </a:solidFill>
          </a:ln>
        </p:spPr>
        <p:txBody>
          <a:bodyPr wrap="square" rtlCol="0">
            <a:spAutoFit/>
          </a:bodyPr>
          <a:lstStyle/>
          <a:p>
            <a:endParaRPr lang="fr-FR" dirty="0"/>
          </a:p>
        </p:txBody>
      </p:sp>
      <p:sp>
        <p:nvSpPr>
          <p:cNvPr id="8" name="ZoneTexte 7">
            <a:extLst>
              <a:ext uri="{FF2B5EF4-FFF2-40B4-BE49-F238E27FC236}">
                <a16:creationId xmlns:a16="http://schemas.microsoft.com/office/drawing/2014/main" id="{AA8411C4-D1B7-B0C5-79E6-6A2F3F8E946C}"/>
              </a:ext>
            </a:extLst>
          </p:cNvPr>
          <p:cNvSpPr txBox="1"/>
          <p:nvPr/>
        </p:nvSpPr>
        <p:spPr>
          <a:xfrm>
            <a:off x="6585061" y="1914100"/>
            <a:ext cx="2111022" cy="1148562"/>
          </a:xfrm>
          <a:prstGeom prst="rect">
            <a:avLst/>
          </a:prstGeom>
          <a:noFill/>
          <a:ln w="38100">
            <a:solidFill>
              <a:srgbClr val="FFC000"/>
            </a:solidFill>
          </a:ln>
        </p:spPr>
        <p:txBody>
          <a:bodyPr wrap="square" rtlCol="0">
            <a:spAutoFit/>
          </a:bodyPr>
          <a:lstStyle/>
          <a:p>
            <a:endParaRPr lang="fr-FR" dirty="0"/>
          </a:p>
        </p:txBody>
      </p:sp>
      <p:pic>
        <p:nvPicPr>
          <p:cNvPr id="2" name="Picture 2" descr="‪7.2 – Mesurer &amp;amp ; Exprimer les Taux de Réaction – La Chimie Générale  pour les Gee-Gees‬‏">
            <a:extLst>
              <a:ext uri="{FF2B5EF4-FFF2-40B4-BE49-F238E27FC236}">
                <a16:creationId xmlns:a16="http://schemas.microsoft.com/office/drawing/2014/main" id="{1E0D6220-E70D-0395-F152-EC6E8641F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47" y="3145892"/>
            <a:ext cx="5860576" cy="320451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C0856E2-F593-FD09-4889-73266AC9ECFB}"/>
              </a:ext>
            </a:extLst>
          </p:cNvPr>
          <p:cNvSpPr txBox="1"/>
          <p:nvPr/>
        </p:nvSpPr>
        <p:spPr>
          <a:xfrm>
            <a:off x="10668000" y="6412089"/>
            <a:ext cx="1377244" cy="365864"/>
          </a:xfrm>
          <a:prstGeom prst="rect">
            <a:avLst/>
          </a:prstGeom>
          <a:solidFill>
            <a:schemeClr val="bg1"/>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5F4A51CF-8587-F89A-97F2-B47ACFD1D9EA}"/>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57872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565BD32-DE83-2C24-9730-B34A2873AA81}"/>
              </a:ext>
            </a:extLst>
          </p:cNvPr>
          <p:cNvSpPr txBox="1"/>
          <p:nvPr/>
        </p:nvSpPr>
        <p:spPr>
          <a:xfrm>
            <a:off x="395110" y="97557"/>
            <a:ext cx="8297333" cy="461665"/>
          </a:xfrm>
          <a:prstGeom prst="rect">
            <a:avLst/>
          </a:prstGeom>
          <a:noFill/>
        </p:spPr>
        <p:txBody>
          <a:bodyPr wrap="square">
            <a:spAutoFit/>
          </a:bodyPr>
          <a:lstStyle/>
          <a:p>
            <a:r>
              <a:rPr lang="fr-FR" sz="2400" b="1" dirty="0">
                <a:solidFill>
                  <a:srgbClr val="0070C0"/>
                </a:solidFill>
                <a:latin typeface="Corben" pitchFamily="34" charset="0"/>
              </a:rPr>
              <a:t>2.1.  Equation de vitesse de réaction</a:t>
            </a:r>
          </a:p>
        </p:txBody>
      </p:sp>
      <p:sp>
        <p:nvSpPr>
          <p:cNvPr id="5" name="ZoneTexte 4">
            <a:extLst>
              <a:ext uri="{FF2B5EF4-FFF2-40B4-BE49-F238E27FC236}">
                <a16:creationId xmlns:a16="http://schemas.microsoft.com/office/drawing/2014/main" id="{BF06844A-7D79-5FBC-1848-7591B36999F3}"/>
              </a:ext>
            </a:extLst>
          </p:cNvPr>
          <p:cNvSpPr txBox="1"/>
          <p:nvPr/>
        </p:nvSpPr>
        <p:spPr>
          <a:xfrm>
            <a:off x="0" y="559222"/>
            <a:ext cx="12192000" cy="3539430"/>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La vitesse de réaction selon </a:t>
            </a:r>
            <a:r>
              <a:rPr lang="fr-FR" sz="2800" b="1" dirty="0">
                <a:solidFill>
                  <a:srgbClr val="00B050"/>
                </a:solidFill>
                <a:latin typeface="Times New Roman" panose="02020603050405020304" pitchFamily="18" charset="0"/>
                <a:cs typeface="Times New Roman" panose="02020603050405020304" pitchFamily="18" charset="0"/>
              </a:rPr>
              <a:t>la loi d'action de masse </a:t>
            </a:r>
            <a:r>
              <a:rPr lang="fr-FR" sz="2800" dirty="0">
                <a:solidFill>
                  <a:srgbClr val="404155"/>
                </a:solidFill>
                <a:latin typeface="Times New Roman" panose="02020603050405020304" pitchFamily="18" charset="0"/>
                <a:cs typeface="Times New Roman" panose="02020603050405020304" pitchFamily="18" charset="0"/>
              </a:rPr>
              <a:t>repose sur le principe que la vitesse d'une réaction chimique est proportionnelle aux concentrations des réactifs, chacune élevée à une puissance correspondant à son coefficient stœchiométrique dans l'équation chimique de la réaction.</a:t>
            </a:r>
          </a:p>
          <a:p>
            <a:r>
              <a:rPr lang="fr-FR" sz="2800" dirty="0">
                <a:solidFill>
                  <a:srgbClr val="404155"/>
                </a:solidFill>
                <a:latin typeface="Times New Roman" panose="02020603050405020304" pitchFamily="18" charset="0"/>
                <a:cs typeface="Times New Roman" panose="02020603050405020304" pitchFamily="18" charset="0"/>
              </a:rPr>
              <a:t>Pour une réaction de la forme :</a:t>
            </a:r>
          </a:p>
          <a:p>
            <a:r>
              <a:rPr lang="fr-FR" sz="2800" dirty="0">
                <a:solidFill>
                  <a:srgbClr val="404155"/>
                </a:solidFill>
                <a:latin typeface="Times New Roman" panose="02020603050405020304" pitchFamily="18" charset="0"/>
                <a:cs typeface="Times New Roman" panose="02020603050405020304" pitchFamily="18" charset="0"/>
              </a:rPr>
              <a:t>                                  </a:t>
            </a:r>
            <a:r>
              <a:rPr lang="fr-FR" sz="2800" i="1" dirty="0">
                <a:solidFill>
                  <a:srgbClr val="00B050"/>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a:t>
            </a:r>
            <a:r>
              <a:rPr lang="fr-FR" sz="2800" dirty="0" err="1">
                <a:solidFill>
                  <a:srgbClr val="404155"/>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a:t>
            </a:r>
            <a:r>
              <a:rPr lang="fr-FR" sz="2800" i="1" dirty="0">
                <a:solidFill>
                  <a:srgbClr val="00B050"/>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a:t>
            </a:r>
            <a:r>
              <a:rPr lang="fr-FR" sz="2800" dirty="0" err="1">
                <a:solidFill>
                  <a:srgbClr val="404155"/>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 </a:t>
            </a:r>
            <a:r>
              <a:rPr lang="fr-FR" sz="2800" i="1" dirty="0">
                <a:solidFill>
                  <a:srgbClr val="00B050"/>
                </a:solidFill>
                <a:latin typeface="Times New Roman" panose="02020603050405020304" pitchFamily="18" charset="0"/>
                <a:cs typeface="Times New Roman" panose="02020603050405020304" pitchFamily="18" charset="0"/>
              </a:rPr>
              <a:t>c</a:t>
            </a:r>
            <a:r>
              <a:rPr lang="fr-FR" sz="2800" i="1" dirty="0">
                <a:solidFill>
                  <a:srgbClr val="404155"/>
                </a:solidFill>
                <a:latin typeface="Times New Roman" panose="02020603050405020304" pitchFamily="18" charset="0"/>
                <a:cs typeface="Times New Roman" panose="02020603050405020304" pitchFamily="18" charset="0"/>
              </a:rPr>
              <a:t> </a:t>
            </a:r>
            <a:r>
              <a:rPr lang="fr-FR" sz="2800" dirty="0" err="1">
                <a:solidFill>
                  <a:srgbClr val="404155"/>
                </a:solidFill>
                <a:latin typeface="Times New Roman" panose="02020603050405020304" pitchFamily="18" charset="0"/>
                <a:cs typeface="Times New Roman" panose="02020603050405020304" pitchFamily="18" charset="0"/>
              </a:rPr>
              <a:t>C</a:t>
            </a:r>
            <a:r>
              <a:rPr lang="fr-FR" sz="2800" dirty="0">
                <a:solidFill>
                  <a:srgbClr val="404155"/>
                </a:solidFill>
                <a:latin typeface="Times New Roman" panose="02020603050405020304" pitchFamily="18" charset="0"/>
                <a:cs typeface="Times New Roman" panose="02020603050405020304" pitchFamily="18" charset="0"/>
              </a:rPr>
              <a:t> + </a:t>
            </a:r>
            <a:r>
              <a:rPr lang="fr-FR" sz="2800" i="1" dirty="0">
                <a:solidFill>
                  <a:srgbClr val="00B050"/>
                </a:solidFill>
                <a:latin typeface="Times New Roman" panose="02020603050405020304" pitchFamily="18" charset="0"/>
                <a:cs typeface="Times New Roman" panose="02020603050405020304" pitchFamily="18" charset="0"/>
              </a:rPr>
              <a:t>d</a:t>
            </a:r>
            <a:r>
              <a:rPr lang="fr-FR" sz="2800" i="1" dirty="0">
                <a:solidFill>
                  <a:srgbClr val="404155"/>
                </a:solidFill>
                <a:latin typeface="Times New Roman" panose="02020603050405020304" pitchFamily="18" charset="0"/>
                <a:cs typeface="Times New Roman" panose="02020603050405020304" pitchFamily="18" charset="0"/>
              </a:rPr>
              <a:t> </a:t>
            </a:r>
            <a:r>
              <a:rPr lang="fr-FR" sz="2800" dirty="0" err="1">
                <a:solidFill>
                  <a:srgbClr val="404155"/>
                </a:solidFill>
                <a:latin typeface="Times New Roman" panose="02020603050405020304" pitchFamily="18" charset="0"/>
                <a:cs typeface="Times New Roman" panose="02020603050405020304" pitchFamily="18" charset="0"/>
              </a:rPr>
              <a:t>D</a:t>
            </a:r>
            <a:endParaRPr lang="fr-FR" sz="2800" dirty="0">
              <a:solidFill>
                <a:srgbClr val="404155"/>
              </a:solidFill>
              <a:latin typeface="Times New Roman" panose="02020603050405020304" pitchFamily="18" charset="0"/>
              <a:cs typeface="Times New Roman" panose="02020603050405020304" pitchFamily="18" charset="0"/>
            </a:endParaRPr>
          </a:p>
          <a:p>
            <a:r>
              <a:rPr lang="fr-FR" sz="2800" dirty="0">
                <a:solidFill>
                  <a:srgbClr val="404155"/>
                </a:solidFill>
                <a:latin typeface="Times New Roman" panose="02020603050405020304" pitchFamily="18" charset="0"/>
                <a:cs typeface="Times New Roman" panose="02020603050405020304" pitchFamily="18" charset="0"/>
              </a:rPr>
              <a:t>L'équation de vitesse peut être écrite comme :</a:t>
            </a:r>
          </a:p>
          <a:p>
            <a:endParaRPr lang="fr-FR" sz="2800" dirty="0">
              <a:solidFill>
                <a:srgbClr val="404155"/>
              </a:solidFill>
              <a:latin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0EAAA38E-6AB4-F602-F410-5B70FFA4E3B0}"/>
              </a:ext>
            </a:extLst>
          </p:cNvPr>
          <p:cNvSpPr txBox="1"/>
          <p:nvPr/>
        </p:nvSpPr>
        <p:spPr>
          <a:xfrm>
            <a:off x="395111" y="4595208"/>
            <a:ext cx="10467621" cy="2246769"/>
          </a:xfrm>
          <a:prstGeom prst="rect">
            <a:avLst/>
          </a:prstGeom>
          <a:noFill/>
        </p:spPr>
        <p:txBody>
          <a:bodyPr wrap="square">
            <a:spAutoFit/>
          </a:bodyPr>
          <a:lstStyle/>
          <a:p>
            <a:r>
              <a:rPr lang="fr-FR" sz="2800" dirty="0">
                <a:solidFill>
                  <a:srgbClr val="404155"/>
                </a:solidFill>
                <a:latin typeface="Times New Roman" panose="02020603050405020304" pitchFamily="18" charset="0"/>
                <a:cs typeface="Times New Roman" panose="02020603050405020304" pitchFamily="18" charset="0"/>
              </a:rPr>
              <a:t>où :</a:t>
            </a:r>
          </a:p>
          <a:p>
            <a:r>
              <a:rPr lang="fr-FR" sz="2800" b="1" dirty="0">
                <a:solidFill>
                  <a:srgbClr val="404155"/>
                </a:solidFill>
                <a:latin typeface="Times New Roman" panose="02020603050405020304" pitchFamily="18" charset="0"/>
                <a:cs typeface="Times New Roman" panose="02020603050405020304" pitchFamily="18" charset="0"/>
              </a:rPr>
              <a:t>V</a:t>
            </a:r>
            <a:r>
              <a:rPr lang="fr-FR" sz="2800" dirty="0">
                <a:solidFill>
                  <a:srgbClr val="404155"/>
                </a:solidFill>
                <a:latin typeface="Times New Roman" panose="02020603050405020304" pitchFamily="18" charset="0"/>
                <a:cs typeface="Times New Roman" panose="02020603050405020304" pitchFamily="18" charset="0"/>
              </a:rPr>
              <a:t> = vitesse de réaction</a:t>
            </a: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k est la constante de vitesse,</a:t>
            </a: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[A] et [B] sont les concentrations des réactifs,</a:t>
            </a:r>
          </a:p>
          <a:p>
            <a:pPr>
              <a:buFont typeface="Arial" panose="020B0604020202020204" pitchFamily="34" charset="0"/>
              <a:buChar char="•"/>
            </a:pPr>
            <a:r>
              <a:rPr lang="fr-FR" sz="2800" dirty="0">
                <a:solidFill>
                  <a:srgbClr val="404155"/>
                </a:solidFill>
                <a:latin typeface="Times New Roman" panose="02020603050405020304" pitchFamily="18" charset="0"/>
                <a:cs typeface="Times New Roman" panose="02020603050405020304" pitchFamily="18" charset="0"/>
              </a:rPr>
              <a:t> </a:t>
            </a:r>
            <a:r>
              <a:rPr lang="fr-FR" sz="2800" i="1" dirty="0">
                <a:solidFill>
                  <a:srgbClr val="00B050"/>
                </a:solidFill>
                <a:latin typeface="Times New Roman" panose="02020603050405020304" pitchFamily="18" charset="0"/>
                <a:cs typeface="Times New Roman" panose="02020603050405020304" pitchFamily="18" charset="0"/>
              </a:rPr>
              <a:t>a</a:t>
            </a:r>
            <a:r>
              <a:rPr lang="fr-FR" sz="2800" dirty="0">
                <a:solidFill>
                  <a:srgbClr val="404155"/>
                </a:solidFill>
                <a:latin typeface="Times New Roman" panose="02020603050405020304" pitchFamily="18" charset="0"/>
                <a:cs typeface="Times New Roman" panose="02020603050405020304" pitchFamily="18" charset="0"/>
              </a:rPr>
              <a:t> et </a:t>
            </a:r>
            <a:r>
              <a:rPr lang="fr-FR" sz="2800" i="1" dirty="0">
                <a:solidFill>
                  <a:srgbClr val="00B050"/>
                </a:solidFill>
                <a:latin typeface="Times New Roman" panose="02020603050405020304" pitchFamily="18" charset="0"/>
                <a:cs typeface="Times New Roman" panose="02020603050405020304" pitchFamily="18" charset="0"/>
              </a:rPr>
              <a:t>b</a:t>
            </a:r>
            <a:r>
              <a:rPr lang="fr-FR" sz="2800" dirty="0">
                <a:solidFill>
                  <a:srgbClr val="404155"/>
                </a:solidFill>
                <a:latin typeface="Times New Roman" panose="02020603050405020304" pitchFamily="18" charset="0"/>
                <a:cs typeface="Times New Roman" panose="02020603050405020304" pitchFamily="18" charset="0"/>
              </a:rPr>
              <a:t> sont les coefficients stœchiométriques des réactifs A et B.</a:t>
            </a:r>
          </a:p>
        </p:txBody>
      </p:sp>
      <p:sp>
        <p:nvSpPr>
          <p:cNvPr id="23" name="ZoneTexte 22">
            <a:extLst>
              <a:ext uri="{FF2B5EF4-FFF2-40B4-BE49-F238E27FC236}">
                <a16:creationId xmlns:a16="http://schemas.microsoft.com/office/drawing/2014/main" id="{813502DC-0149-0D39-30E0-4877503700EC}"/>
              </a:ext>
            </a:extLst>
          </p:cNvPr>
          <p:cNvSpPr txBox="1"/>
          <p:nvPr/>
        </p:nvSpPr>
        <p:spPr>
          <a:xfrm>
            <a:off x="4704644" y="4002604"/>
            <a:ext cx="6158088" cy="461665"/>
          </a:xfrm>
          <a:prstGeom prst="rect">
            <a:avLst/>
          </a:prstGeom>
          <a:noFill/>
        </p:spPr>
        <p:txBody>
          <a:bodyPr wrap="square">
            <a:spAutoFit/>
          </a:bodyPr>
          <a:lstStyle/>
          <a:p>
            <a:r>
              <a:rPr lang="pt-BR" sz="2400" b="1" dirty="0">
                <a:solidFill>
                  <a:schemeClr val="accent1">
                    <a:lumMod val="50000"/>
                  </a:schemeClr>
                </a:solidFill>
              </a:rPr>
              <a:t>v= k [A]   [B]</a:t>
            </a:r>
            <a:endParaRPr lang="fr-FR" sz="2400" b="1" dirty="0">
              <a:solidFill>
                <a:schemeClr val="accent1">
                  <a:lumMod val="50000"/>
                </a:schemeClr>
              </a:solidFill>
            </a:endParaRPr>
          </a:p>
        </p:txBody>
      </p:sp>
      <p:sp>
        <p:nvSpPr>
          <p:cNvPr id="25" name="Rectangle 24">
            <a:extLst>
              <a:ext uri="{FF2B5EF4-FFF2-40B4-BE49-F238E27FC236}">
                <a16:creationId xmlns:a16="http://schemas.microsoft.com/office/drawing/2014/main" id="{B1390A53-60B6-EC12-B0BE-073DD7E01F41}"/>
              </a:ext>
            </a:extLst>
          </p:cNvPr>
          <p:cNvSpPr/>
          <p:nvPr/>
        </p:nvSpPr>
        <p:spPr>
          <a:xfrm>
            <a:off x="4415277" y="3917169"/>
            <a:ext cx="2258101" cy="632537"/>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534DFC5-5739-EBE6-5EAB-01C37578E974}"/>
              </a:ext>
            </a:extLst>
          </p:cNvPr>
          <p:cNvSpPr txBox="1"/>
          <p:nvPr/>
        </p:nvSpPr>
        <p:spPr>
          <a:xfrm>
            <a:off x="5689011" y="3907626"/>
            <a:ext cx="6158088" cy="369332"/>
          </a:xfrm>
          <a:prstGeom prst="rect">
            <a:avLst/>
          </a:prstGeom>
          <a:noFill/>
        </p:spPr>
        <p:txBody>
          <a:bodyPr wrap="square">
            <a:spAutoFit/>
          </a:bodyPr>
          <a:lstStyle/>
          <a:p>
            <a:r>
              <a:rPr lang="fr-FR" sz="1800" i="1" dirty="0">
                <a:solidFill>
                  <a:srgbClr val="00B050"/>
                </a:solidFill>
                <a:latin typeface="Times New Roman" panose="02020603050405020304" pitchFamily="18" charset="0"/>
                <a:cs typeface="Times New Roman" panose="02020603050405020304" pitchFamily="18" charset="0"/>
              </a:rPr>
              <a:t>a</a:t>
            </a:r>
            <a:endParaRPr lang="fr-FR" dirty="0"/>
          </a:p>
        </p:txBody>
      </p:sp>
      <p:sp>
        <p:nvSpPr>
          <p:cNvPr id="9" name="ZoneTexte 8">
            <a:extLst>
              <a:ext uri="{FF2B5EF4-FFF2-40B4-BE49-F238E27FC236}">
                <a16:creationId xmlns:a16="http://schemas.microsoft.com/office/drawing/2014/main" id="{72E36A5E-0A6E-D4BC-A007-82C2EB3AE2C7}"/>
              </a:ext>
            </a:extLst>
          </p:cNvPr>
          <p:cNvSpPr txBox="1"/>
          <p:nvPr/>
        </p:nvSpPr>
        <p:spPr>
          <a:xfrm>
            <a:off x="6272852" y="3917167"/>
            <a:ext cx="6158088" cy="369332"/>
          </a:xfrm>
          <a:prstGeom prst="rect">
            <a:avLst/>
          </a:prstGeom>
          <a:noFill/>
        </p:spPr>
        <p:txBody>
          <a:bodyPr wrap="square">
            <a:spAutoFit/>
          </a:bodyPr>
          <a:lstStyle/>
          <a:p>
            <a:r>
              <a:rPr lang="fr-FR" sz="1800" i="1" dirty="0">
                <a:solidFill>
                  <a:srgbClr val="00B050"/>
                </a:solidFill>
                <a:latin typeface="Times New Roman" panose="02020603050405020304" pitchFamily="18" charset="0"/>
                <a:cs typeface="Times New Roman" panose="02020603050405020304" pitchFamily="18" charset="0"/>
              </a:rPr>
              <a:t>b</a:t>
            </a:r>
            <a:endParaRPr lang="fr-FR" dirty="0"/>
          </a:p>
        </p:txBody>
      </p:sp>
      <p:sp>
        <p:nvSpPr>
          <p:cNvPr id="2" name="ZoneTexte 1">
            <a:extLst>
              <a:ext uri="{FF2B5EF4-FFF2-40B4-BE49-F238E27FC236}">
                <a16:creationId xmlns:a16="http://schemas.microsoft.com/office/drawing/2014/main" id="{EB5A2500-3ECD-D9A5-B01C-7A396C53E6A2}"/>
              </a:ext>
            </a:extLst>
          </p:cNvPr>
          <p:cNvSpPr txBox="1"/>
          <p:nvPr/>
        </p:nvSpPr>
        <p:spPr>
          <a:xfrm>
            <a:off x="10668000" y="6412089"/>
            <a:ext cx="1377244" cy="365864"/>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134C23EA-37F8-972B-B43D-AB62DAD76083}"/>
              </a:ext>
            </a:extLst>
          </p:cNvPr>
          <p:cNvSpPr txBox="1"/>
          <p:nvPr/>
        </p:nvSpPr>
        <p:spPr>
          <a:xfrm>
            <a:off x="9996311" y="6364188"/>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745578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4269</Words>
  <Application>Microsoft Office PowerPoint</Application>
  <PresentationFormat>Grand écran</PresentationFormat>
  <Paragraphs>529</Paragraphs>
  <Slides>50</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50</vt:i4>
      </vt:variant>
    </vt:vector>
  </HeadingPairs>
  <TitlesOfParts>
    <vt:vector size="59" baseType="lpstr">
      <vt:lpstr>Arial</vt:lpstr>
      <vt:lpstr>Calibri</vt:lpstr>
      <vt:lpstr>Calibri Light</vt:lpstr>
      <vt:lpstr>Corben</vt:lpstr>
      <vt:lpstr>Hanken Grotesk</vt:lpstr>
      <vt:lpstr>Nobile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bachire</dc:creator>
  <cp:lastModifiedBy>ranamouderas@gmail.com</cp:lastModifiedBy>
  <cp:revision>347</cp:revision>
  <dcterms:created xsi:type="dcterms:W3CDTF">2024-09-29T08:46:43Z</dcterms:created>
  <dcterms:modified xsi:type="dcterms:W3CDTF">2024-11-07T16:06:04Z</dcterms:modified>
</cp:coreProperties>
</file>