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4"/>
  </p:notesMasterIdLst>
  <p:sldIdLst>
    <p:sldId id="256" r:id="rId2"/>
    <p:sldId id="358" r:id="rId3"/>
    <p:sldId id="418" r:id="rId4"/>
    <p:sldId id="417" r:id="rId5"/>
    <p:sldId id="421" r:id="rId6"/>
    <p:sldId id="342" r:id="rId7"/>
    <p:sldId id="344" r:id="rId8"/>
    <p:sldId id="305" r:id="rId9"/>
    <p:sldId id="307" r:id="rId10"/>
    <p:sldId id="309" r:id="rId11"/>
    <p:sldId id="422" r:id="rId12"/>
    <p:sldId id="423" r:id="rId13"/>
    <p:sldId id="320" r:id="rId14"/>
    <p:sldId id="323" r:id="rId15"/>
    <p:sldId id="325" r:id="rId16"/>
    <p:sldId id="324" r:id="rId17"/>
    <p:sldId id="349" r:id="rId18"/>
    <p:sldId id="327" r:id="rId19"/>
    <p:sldId id="346" r:id="rId20"/>
    <p:sldId id="259" r:id="rId21"/>
    <p:sldId id="261" r:id="rId22"/>
    <p:sldId id="329" r:id="rId23"/>
    <p:sldId id="264" r:id="rId24"/>
    <p:sldId id="322" r:id="rId25"/>
    <p:sldId id="271" r:id="rId26"/>
    <p:sldId id="316" r:id="rId27"/>
    <p:sldId id="334" r:id="rId28"/>
    <p:sldId id="332" r:id="rId29"/>
    <p:sldId id="335" r:id="rId30"/>
    <p:sldId id="326" r:id="rId31"/>
    <p:sldId id="336" r:id="rId32"/>
    <p:sldId id="337" r:id="rId3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66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84237" autoAdjust="0"/>
  </p:normalViewPr>
  <p:slideViewPr>
    <p:cSldViewPr>
      <p:cViewPr varScale="1">
        <p:scale>
          <a:sx n="63" d="100"/>
          <a:sy n="63" d="100"/>
        </p:scale>
        <p:origin x="136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F72C6C-8A20-4FAE-A5C7-671DE3E90AEA}" type="doc">
      <dgm:prSet loTypeId="urn:microsoft.com/office/officeart/2005/8/layout/hierarchy1" loCatId="hierarchy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fr-FR"/>
        </a:p>
      </dgm:t>
    </dgm:pt>
    <dgm:pt modelId="{E649D6E2-106E-4B57-9CF1-7F10D0427819}">
      <dgm:prSet phldrT="[Texte]" custT="1"/>
      <dgm:spPr/>
      <dgm:t>
        <a:bodyPr/>
        <a:lstStyle/>
        <a:p>
          <a:r>
            <a:rPr lang="fr-FR" sz="2000" b="1" dirty="0">
              <a:latin typeface="Times New Roman" pitchFamily="18" charset="0"/>
              <a:cs typeface="Times New Roman" pitchFamily="18" charset="0"/>
            </a:rPr>
            <a:t>Les facteurs influençant la fixation protéique</a:t>
          </a:r>
          <a:r>
            <a:rPr lang="fr-FR" sz="2000" dirty="0">
              <a:latin typeface="Times New Roman" pitchFamily="18" charset="0"/>
              <a:cs typeface="Times New Roman" pitchFamily="18" charset="0"/>
            </a:rPr>
            <a:t> </a:t>
          </a:r>
        </a:p>
      </dgm:t>
    </dgm:pt>
    <dgm:pt modelId="{FAB570A1-16DF-498E-9C17-315979F229E9}" type="parTrans" cxnId="{3B85BC0F-DA5F-4B31-AC86-9A0AA389987C}">
      <dgm:prSet/>
      <dgm:spPr/>
      <dgm:t>
        <a:bodyPr/>
        <a:lstStyle/>
        <a:p>
          <a:endParaRPr lang="fr-FR"/>
        </a:p>
      </dgm:t>
    </dgm:pt>
    <dgm:pt modelId="{DD77613E-D09E-4EDE-9538-68763D0F39F1}" type="sibTrans" cxnId="{3B85BC0F-DA5F-4B31-AC86-9A0AA389987C}">
      <dgm:prSet/>
      <dgm:spPr/>
      <dgm:t>
        <a:bodyPr/>
        <a:lstStyle/>
        <a:p>
          <a:endParaRPr lang="fr-FR"/>
        </a:p>
      </dgm:t>
    </dgm:pt>
    <dgm:pt modelId="{38D13FA7-C971-4BF2-A087-48863B48CA76}">
      <dgm:prSet phldrT="[Texte]" custT="1"/>
      <dgm:spPr/>
      <dgm:t>
        <a:bodyPr/>
        <a:lstStyle/>
        <a:p>
          <a:r>
            <a:rPr lang="fr-FR" sz="1800" b="1" dirty="0">
              <a:latin typeface="Times New Roman" pitchFamily="18" charset="0"/>
              <a:cs typeface="Times New Roman" pitchFamily="18" charset="0"/>
            </a:rPr>
            <a:t>Facteurs liés au médicament</a:t>
          </a:r>
          <a:r>
            <a:rPr lang="fr-FR" sz="1900" b="1" dirty="0"/>
            <a:t> </a:t>
          </a:r>
        </a:p>
      </dgm:t>
    </dgm:pt>
    <dgm:pt modelId="{5072C9E0-FD74-4CE5-AB26-05B2F4438EA6}" type="parTrans" cxnId="{28EC9679-C5DD-43C4-B993-452EB1D306E1}">
      <dgm:prSet/>
      <dgm:spPr/>
      <dgm:t>
        <a:bodyPr/>
        <a:lstStyle/>
        <a:p>
          <a:endParaRPr lang="fr-FR"/>
        </a:p>
      </dgm:t>
    </dgm:pt>
    <dgm:pt modelId="{85F0489C-2095-4CF1-B302-4353CD6B3430}" type="sibTrans" cxnId="{28EC9679-C5DD-43C4-B993-452EB1D306E1}">
      <dgm:prSet/>
      <dgm:spPr/>
      <dgm:t>
        <a:bodyPr/>
        <a:lstStyle/>
        <a:p>
          <a:endParaRPr lang="fr-FR"/>
        </a:p>
      </dgm:t>
    </dgm:pt>
    <dgm:pt modelId="{11D8E5A0-746E-4E76-B6B9-6C7A919907AA}">
      <dgm:prSet phldrT="[Texte]" custT="1"/>
      <dgm:spPr/>
      <dgm:t>
        <a:bodyPr/>
        <a:lstStyle/>
        <a:p>
          <a:r>
            <a:rPr lang="fr-FR" sz="1800" b="1" dirty="0">
              <a:latin typeface="Times New Roman" pitchFamily="18" charset="0"/>
              <a:cs typeface="Times New Roman" pitchFamily="18" charset="0"/>
            </a:rPr>
            <a:t>Facteurs liés aux protéines</a:t>
          </a:r>
          <a:r>
            <a:rPr lang="fr-FR" sz="1500" dirty="0"/>
            <a:t> </a:t>
          </a:r>
        </a:p>
      </dgm:t>
    </dgm:pt>
    <dgm:pt modelId="{BE85247E-32BD-4C14-9C8B-423CF55935D5}" type="parTrans" cxnId="{F23E7ECA-2537-4357-9E68-3E229661F27E}">
      <dgm:prSet/>
      <dgm:spPr/>
      <dgm:t>
        <a:bodyPr/>
        <a:lstStyle/>
        <a:p>
          <a:endParaRPr lang="fr-FR"/>
        </a:p>
      </dgm:t>
    </dgm:pt>
    <dgm:pt modelId="{D039AFC8-BFC7-4157-973B-4F9C08334A10}" type="sibTrans" cxnId="{F23E7ECA-2537-4357-9E68-3E229661F27E}">
      <dgm:prSet/>
      <dgm:spPr/>
      <dgm:t>
        <a:bodyPr/>
        <a:lstStyle/>
        <a:p>
          <a:endParaRPr lang="fr-FR"/>
        </a:p>
      </dgm:t>
    </dgm:pt>
    <dgm:pt modelId="{E83E5B26-E5A1-4E95-ABA4-82787AD02D43}">
      <dgm:prSet phldrT="[Texte]" custT="1"/>
      <dgm:spPr/>
      <dgm:t>
        <a:bodyPr/>
        <a:lstStyle/>
        <a:p>
          <a:r>
            <a:rPr lang="fr-FR" sz="1800" b="1" dirty="0">
              <a:latin typeface="Times New Roman" pitchFamily="18" charset="0"/>
              <a:cs typeface="Times New Roman" pitchFamily="18" charset="0"/>
            </a:rPr>
            <a:t>Facteurs modifiant  l’affinité entre le Med-</a:t>
          </a:r>
          <a:r>
            <a:rPr lang="fr-FR" sz="1800" b="1" dirty="0" err="1">
              <a:latin typeface="Times New Roman" pitchFamily="18" charset="0"/>
              <a:cs typeface="Times New Roman" pitchFamily="18" charset="0"/>
            </a:rPr>
            <a:t>Prot</a:t>
          </a:r>
          <a:endParaRPr lang="fr-FR" sz="1800" b="1" dirty="0">
            <a:latin typeface="Times New Roman" pitchFamily="18" charset="0"/>
            <a:cs typeface="Times New Roman" pitchFamily="18" charset="0"/>
          </a:endParaRPr>
        </a:p>
      </dgm:t>
    </dgm:pt>
    <dgm:pt modelId="{B9B6DC80-6A78-4D96-86B1-410F91A8E1B5}" type="parTrans" cxnId="{E10F779D-DA07-426A-AB8E-7D6A641AA56A}">
      <dgm:prSet/>
      <dgm:spPr/>
      <dgm:t>
        <a:bodyPr/>
        <a:lstStyle/>
        <a:p>
          <a:endParaRPr lang="fr-FR"/>
        </a:p>
      </dgm:t>
    </dgm:pt>
    <dgm:pt modelId="{B74ECF92-8B1E-4092-81B3-D3F0AFF79A00}" type="sibTrans" cxnId="{E10F779D-DA07-426A-AB8E-7D6A641AA56A}">
      <dgm:prSet/>
      <dgm:spPr/>
      <dgm:t>
        <a:bodyPr/>
        <a:lstStyle/>
        <a:p>
          <a:endParaRPr lang="fr-FR"/>
        </a:p>
      </dgm:t>
    </dgm:pt>
    <dgm:pt modelId="{E265D96A-1960-4872-A4A0-4BD0F766282A}" type="pres">
      <dgm:prSet presAssocID="{50F72C6C-8A20-4FAE-A5C7-671DE3E90AE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5A6475-EEAF-4EFC-9B65-96A52DC5AEA1}" type="pres">
      <dgm:prSet presAssocID="{E649D6E2-106E-4B57-9CF1-7F10D0427819}" presName="hierRoot1" presStyleCnt="0"/>
      <dgm:spPr/>
    </dgm:pt>
    <dgm:pt modelId="{BB83F67F-E188-4AFA-95CA-96A60EE81988}" type="pres">
      <dgm:prSet presAssocID="{E649D6E2-106E-4B57-9CF1-7F10D0427819}" presName="composite" presStyleCnt="0"/>
      <dgm:spPr/>
    </dgm:pt>
    <dgm:pt modelId="{CFB91C45-3A1E-49A3-9B19-71843C64109D}" type="pres">
      <dgm:prSet presAssocID="{E649D6E2-106E-4B57-9CF1-7F10D0427819}" presName="background" presStyleLbl="node0" presStyleIdx="0" presStyleCnt="1"/>
      <dgm:spPr/>
    </dgm:pt>
    <dgm:pt modelId="{CC83DBEA-94C6-41FD-A512-618897135CEC}" type="pres">
      <dgm:prSet presAssocID="{E649D6E2-106E-4B57-9CF1-7F10D0427819}" presName="text" presStyleLbl="fgAcc0" presStyleIdx="0" presStyleCnt="1" custScaleX="142092" custLinFactNeighborY="-17575">
        <dgm:presLayoutVars>
          <dgm:chPref val="3"/>
        </dgm:presLayoutVars>
      </dgm:prSet>
      <dgm:spPr/>
    </dgm:pt>
    <dgm:pt modelId="{9381F12A-4AFC-4A49-A075-E2D54C5A7FDF}" type="pres">
      <dgm:prSet presAssocID="{E649D6E2-106E-4B57-9CF1-7F10D0427819}" presName="hierChild2" presStyleCnt="0"/>
      <dgm:spPr/>
    </dgm:pt>
    <dgm:pt modelId="{0E519F20-F77C-43BD-9204-7DD5314FD645}" type="pres">
      <dgm:prSet presAssocID="{B9B6DC80-6A78-4D96-86B1-410F91A8E1B5}" presName="Name10" presStyleLbl="parChTrans1D2" presStyleIdx="0" presStyleCnt="3"/>
      <dgm:spPr/>
    </dgm:pt>
    <dgm:pt modelId="{E6C5F538-58A7-4941-A3E1-1E395BCA2F99}" type="pres">
      <dgm:prSet presAssocID="{E83E5B26-E5A1-4E95-ABA4-82787AD02D43}" presName="hierRoot2" presStyleCnt="0"/>
      <dgm:spPr/>
    </dgm:pt>
    <dgm:pt modelId="{74DC4F54-2372-47F7-BA62-3739F9CE23EB}" type="pres">
      <dgm:prSet presAssocID="{E83E5B26-E5A1-4E95-ABA4-82787AD02D43}" presName="composite2" presStyleCnt="0"/>
      <dgm:spPr/>
    </dgm:pt>
    <dgm:pt modelId="{07673AB2-45AB-4CD4-91E9-37B4832A5389}" type="pres">
      <dgm:prSet presAssocID="{E83E5B26-E5A1-4E95-ABA4-82787AD02D43}" presName="background2" presStyleLbl="node2" presStyleIdx="0" presStyleCnt="3"/>
      <dgm:spPr/>
    </dgm:pt>
    <dgm:pt modelId="{9BB26DAA-ED20-4728-8D51-DDD00DDC4F98}" type="pres">
      <dgm:prSet presAssocID="{E83E5B26-E5A1-4E95-ABA4-82787AD02D43}" presName="text2" presStyleLbl="fgAcc2" presStyleIdx="0" presStyleCnt="3">
        <dgm:presLayoutVars>
          <dgm:chPref val="3"/>
        </dgm:presLayoutVars>
      </dgm:prSet>
      <dgm:spPr/>
    </dgm:pt>
    <dgm:pt modelId="{453144CA-FB1B-4E1E-8B84-1620F58E6FE0}" type="pres">
      <dgm:prSet presAssocID="{E83E5B26-E5A1-4E95-ABA4-82787AD02D43}" presName="hierChild3" presStyleCnt="0"/>
      <dgm:spPr/>
    </dgm:pt>
    <dgm:pt modelId="{3825E9CB-E116-4A88-8558-5F76AD23BE09}" type="pres">
      <dgm:prSet presAssocID="{5072C9E0-FD74-4CE5-AB26-05B2F4438EA6}" presName="Name10" presStyleLbl="parChTrans1D2" presStyleIdx="1" presStyleCnt="3"/>
      <dgm:spPr/>
    </dgm:pt>
    <dgm:pt modelId="{68126D73-85E5-4F1A-9968-2F193D97C26C}" type="pres">
      <dgm:prSet presAssocID="{38D13FA7-C971-4BF2-A087-48863B48CA76}" presName="hierRoot2" presStyleCnt="0"/>
      <dgm:spPr/>
    </dgm:pt>
    <dgm:pt modelId="{5D7099BC-576A-4842-9CA0-7D5C778989F7}" type="pres">
      <dgm:prSet presAssocID="{38D13FA7-C971-4BF2-A087-48863B48CA76}" presName="composite2" presStyleCnt="0"/>
      <dgm:spPr/>
    </dgm:pt>
    <dgm:pt modelId="{C13A1961-3468-48F9-990F-FF301349549D}" type="pres">
      <dgm:prSet presAssocID="{38D13FA7-C971-4BF2-A087-48863B48CA76}" presName="background2" presStyleLbl="node2" presStyleIdx="1" presStyleCnt="3"/>
      <dgm:spPr/>
    </dgm:pt>
    <dgm:pt modelId="{572940DE-0DD9-4764-8B06-66B3A77F0D99}" type="pres">
      <dgm:prSet presAssocID="{38D13FA7-C971-4BF2-A087-48863B48CA76}" presName="text2" presStyleLbl="fgAcc2" presStyleIdx="1" presStyleCnt="3">
        <dgm:presLayoutVars>
          <dgm:chPref val="3"/>
        </dgm:presLayoutVars>
      </dgm:prSet>
      <dgm:spPr/>
    </dgm:pt>
    <dgm:pt modelId="{CC50B829-799C-4873-B375-47896416392D}" type="pres">
      <dgm:prSet presAssocID="{38D13FA7-C971-4BF2-A087-48863B48CA76}" presName="hierChild3" presStyleCnt="0"/>
      <dgm:spPr/>
    </dgm:pt>
    <dgm:pt modelId="{C8B09C17-7B86-4253-8D22-10AA69CDFC8D}" type="pres">
      <dgm:prSet presAssocID="{BE85247E-32BD-4C14-9C8B-423CF55935D5}" presName="Name10" presStyleLbl="parChTrans1D2" presStyleIdx="2" presStyleCnt="3"/>
      <dgm:spPr/>
    </dgm:pt>
    <dgm:pt modelId="{6D4F8AFB-3CC8-49A0-9617-9CD946148AE6}" type="pres">
      <dgm:prSet presAssocID="{11D8E5A0-746E-4E76-B6B9-6C7A919907AA}" presName="hierRoot2" presStyleCnt="0"/>
      <dgm:spPr/>
    </dgm:pt>
    <dgm:pt modelId="{C6A128C8-C386-4166-99E2-3BE4A773ADBE}" type="pres">
      <dgm:prSet presAssocID="{11D8E5A0-746E-4E76-B6B9-6C7A919907AA}" presName="composite2" presStyleCnt="0"/>
      <dgm:spPr/>
    </dgm:pt>
    <dgm:pt modelId="{2BB6DDF2-B65B-4476-B90C-186D1E286A8A}" type="pres">
      <dgm:prSet presAssocID="{11D8E5A0-746E-4E76-B6B9-6C7A919907AA}" presName="background2" presStyleLbl="node2" presStyleIdx="2" presStyleCnt="3"/>
      <dgm:spPr/>
    </dgm:pt>
    <dgm:pt modelId="{DBDA3B88-ED64-4CD3-B08B-B4A68AD02BA4}" type="pres">
      <dgm:prSet presAssocID="{11D8E5A0-746E-4E76-B6B9-6C7A919907AA}" presName="text2" presStyleLbl="fgAcc2" presStyleIdx="2" presStyleCnt="3">
        <dgm:presLayoutVars>
          <dgm:chPref val="3"/>
        </dgm:presLayoutVars>
      </dgm:prSet>
      <dgm:spPr/>
    </dgm:pt>
    <dgm:pt modelId="{7B374972-D01C-42C6-8BEE-0ECD5D1A20D5}" type="pres">
      <dgm:prSet presAssocID="{11D8E5A0-746E-4E76-B6B9-6C7A919907AA}" presName="hierChild3" presStyleCnt="0"/>
      <dgm:spPr/>
    </dgm:pt>
  </dgm:ptLst>
  <dgm:cxnLst>
    <dgm:cxn modelId="{3B85BC0F-DA5F-4B31-AC86-9A0AA389987C}" srcId="{50F72C6C-8A20-4FAE-A5C7-671DE3E90AEA}" destId="{E649D6E2-106E-4B57-9CF1-7F10D0427819}" srcOrd="0" destOrd="0" parTransId="{FAB570A1-16DF-498E-9C17-315979F229E9}" sibTransId="{DD77613E-D09E-4EDE-9538-68763D0F39F1}"/>
    <dgm:cxn modelId="{980C4715-8B44-445F-8C05-EF02279AD79B}" type="presOf" srcId="{5072C9E0-FD74-4CE5-AB26-05B2F4438EA6}" destId="{3825E9CB-E116-4A88-8558-5F76AD23BE09}" srcOrd="0" destOrd="0" presId="urn:microsoft.com/office/officeart/2005/8/layout/hierarchy1"/>
    <dgm:cxn modelId="{B5391D3C-AE85-4F26-AD4C-C5898F7BAE4A}" type="presOf" srcId="{E649D6E2-106E-4B57-9CF1-7F10D0427819}" destId="{CC83DBEA-94C6-41FD-A512-618897135CEC}" srcOrd="0" destOrd="0" presId="urn:microsoft.com/office/officeart/2005/8/layout/hierarchy1"/>
    <dgm:cxn modelId="{5377C93C-5029-45C7-AB2F-112E9FF98EB2}" type="presOf" srcId="{11D8E5A0-746E-4E76-B6B9-6C7A919907AA}" destId="{DBDA3B88-ED64-4CD3-B08B-B4A68AD02BA4}" srcOrd="0" destOrd="0" presId="urn:microsoft.com/office/officeart/2005/8/layout/hierarchy1"/>
    <dgm:cxn modelId="{28EC9679-C5DD-43C4-B993-452EB1D306E1}" srcId="{E649D6E2-106E-4B57-9CF1-7F10D0427819}" destId="{38D13FA7-C971-4BF2-A087-48863B48CA76}" srcOrd="1" destOrd="0" parTransId="{5072C9E0-FD74-4CE5-AB26-05B2F4438EA6}" sibTransId="{85F0489C-2095-4CF1-B302-4353CD6B3430}"/>
    <dgm:cxn modelId="{A694448F-0402-4932-9590-21A74321A019}" type="presOf" srcId="{50F72C6C-8A20-4FAE-A5C7-671DE3E90AEA}" destId="{E265D96A-1960-4872-A4A0-4BD0F766282A}" srcOrd="0" destOrd="0" presId="urn:microsoft.com/office/officeart/2005/8/layout/hierarchy1"/>
    <dgm:cxn modelId="{CB21999B-724B-4E00-AE76-A396BCC501C9}" type="presOf" srcId="{BE85247E-32BD-4C14-9C8B-423CF55935D5}" destId="{C8B09C17-7B86-4253-8D22-10AA69CDFC8D}" srcOrd="0" destOrd="0" presId="urn:microsoft.com/office/officeart/2005/8/layout/hierarchy1"/>
    <dgm:cxn modelId="{E10F779D-DA07-426A-AB8E-7D6A641AA56A}" srcId="{E649D6E2-106E-4B57-9CF1-7F10D0427819}" destId="{E83E5B26-E5A1-4E95-ABA4-82787AD02D43}" srcOrd="0" destOrd="0" parTransId="{B9B6DC80-6A78-4D96-86B1-410F91A8E1B5}" sibTransId="{B74ECF92-8B1E-4092-81B3-D3F0AFF79A00}"/>
    <dgm:cxn modelId="{F23E7ECA-2537-4357-9E68-3E229661F27E}" srcId="{E649D6E2-106E-4B57-9CF1-7F10D0427819}" destId="{11D8E5A0-746E-4E76-B6B9-6C7A919907AA}" srcOrd="2" destOrd="0" parTransId="{BE85247E-32BD-4C14-9C8B-423CF55935D5}" sibTransId="{D039AFC8-BFC7-4157-973B-4F9C08334A10}"/>
    <dgm:cxn modelId="{636BE5CF-C5F2-4264-AB93-5806261F6811}" type="presOf" srcId="{E83E5B26-E5A1-4E95-ABA4-82787AD02D43}" destId="{9BB26DAA-ED20-4728-8D51-DDD00DDC4F98}" srcOrd="0" destOrd="0" presId="urn:microsoft.com/office/officeart/2005/8/layout/hierarchy1"/>
    <dgm:cxn modelId="{DC1E8CD8-FCA1-4BFC-A4B7-9F322E62FF13}" type="presOf" srcId="{38D13FA7-C971-4BF2-A087-48863B48CA76}" destId="{572940DE-0DD9-4764-8B06-66B3A77F0D99}" srcOrd="0" destOrd="0" presId="urn:microsoft.com/office/officeart/2005/8/layout/hierarchy1"/>
    <dgm:cxn modelId="{88713DED-1004-467E-93EA-8C78F258085C}" type="presOf" srcId="{B9B6DC80-6A78-4D96-86B1-410F91A8E1B5}" destId="{0E519F20-F77C-43BD-9204-7DD5314FD645}" srcOrd="0" destOrd="0" presId="urn:microsoft.com/office/officeart/2005/8/layout/hierarchy1"/>
    <dgm:cxn modelId="{7A3D9243-9B42-4ECD-8FC0-497B9EDE0AA9}" type="presParOf" srcId="{E265D96A-1960-4872-A4A0-4BD0F766282A}" destId="{EF5A6475-EEAF-4EFC-9B65-96A52DC5AEA1}" srcOrd="0" destOrd="0" presId="urn:microsoft.com/office/officeart/2005/8/layout/hierarchy1"/>
    <dgm:cxn modelId="{41A6C2D0-96F8-4894-8F2A-08EF81C9B3F5}" type="presParOf" srcId="{EF5A6475-EEAF-4EFC-9B65-96A52DC5AEA1}" destId="{BB83F67F-E188-4AFA-95CA-96A60EE81988}" srcOrd="0" destOrd="0" presId="urn:microsoft.com/office/officeart/2005/8/layout/hierarchy1"/>
    <dgm:cxn modelId="{33E9B9BF-35AE-4E95-A944-3888C0851CC1}" type="presParOf" srcId="{BB83F67F-E188-4AFA-95CA-96A60EE81988}" destId="{CFB91C45-3A1E-49A3-9B19-71843C64109D}" srcOrd="0" destOrd="0" presId="urn:microsoft.com/office/officeart/2005/8/layout/hierarchy1"/>
    <dgm:cxn modelId="{592E9E50-9FED-4113-87C5-C283424FA133}" type="presParOf" srcId="{BB83F67F-E188-4AFA-95CA-96A60EE81988}" destId="{CC83DBEA-94C6-41FD-A512-618897135CEC}" srcOrd="1" destOrd="0" presId="urn:microsoft.com/office/officeart/2005/8/layout/hierarchy1"/>
    <dgm:cxn modelId="{2A573C34-6791-4CC1-9C6D-B00832F14445}" type="presParOf" srcId="{EF5A6475-EEAF-4EFC-9B65-96A52DC5AEA1}" destId="{9381F12A-4AFC-4A49-A075-E2D54C5A7FDF}" srcOrd="1" destOrd="0" presId="urn:microsoft.com/office/officeart/2005/8/layout/hierarchy1"/>
    <dgm:cxn modelId="{74DF88FF-CFED-4529-B910-8672AFDE865B}" type="presParOf" srcId="{9381F12A-4AFC-4A49-A075-E2D54C5A7FDF}" destId="{0E519F20-F77C-43BD-9204-7DD5314FD645}" srcOrd="0" destOrd="0" presId="urn:microsoft.com/office/officeart/2005/8/layout/hierarchy1"/>
    <dgm:cxn modelId="{822F5EA4-B03A-442C-A9CA-242211DCB8E1}" type="presParOf" srcId="{9381F12A-4AFC-4A49-A075-E2D54C5A7FDF}" destId="{E6C5F538-58A7-4941-A3E1-1E395BCA2F99}" srcOrd="1" destOrd="0" presId="urn:microsoft.com/office/officeart/2005/8/layout/hierarchy1"/>
    <dgm:cxn modelId="{1B5FFDFE-5A28-4E73-AAC3-C5878739BABC}" type="presParOf" srcId="{E6C5F538-58A7-4941-A3E1-1E395BCA2F99}" destId="{74DC4F54-2372-47F7-BA62-3739F9CE23EB}" srcOrd="0" destOrd="0" presId="urn:microsoft.com/office/officeart/2005/8/layout/hierarchy1"/>
    <dgm:cxn modelId="{769D434A-F194-4BE1-B811-1E7DE8D0390F}" type="presParOf" srcId="{74DC4F54-2372-47F7-BA62-3739F9CE23EB}" destId="{07673AB2-45AB-4CD4-91E9-37B4832A5389}" srcOrd="0" destOrd="0" presId="urn:microsoft.com/office/officeart/2005/8/layout/hierarchy1"/>
    <dgm:cxn modelId="{B263F6A2-873A-4225-9950-D2E4D855E876}" type="presParOf" srcId="{74DC4F54-2372-47F7-BA62-3739F9CE23EB}" destId="{9BB26DAA-ED20-4728-8D51-DDD00DDC4F98}" srcOrd="1" destOrd="0" presId="urn:microsoft.com/office/officeart/2005/8/layout/hierarchy1"/>
    <dgm:cxn modelId="{9B33CCAB-086F-4BAE-A6C8-DD2CE66BCCEA}" type="presParOf" srcId="{E6C5F538-58A7-4941-A3E1-1E395BCA2F99}" destId="{453144CA-FB1B-4E1E-8B84-1620F58E6FE0}" srcOrd="1" destOrd="0" presId="urn:microsoft.com/office/officeart/2005/8/layout/hierarchy1"/>
    <dgm:cxn modelId="{974AC5CF-683F-4BE0-908F-7515BD85891D}" type="presParOf" srcId="{9381F12A-4AFC-4A49-A075-E2D54C5A7FDF}" destId="{3825E9CB-E116-4A88-8558-5F76AD23BE09}" srcOrd="2" destOrd="0" presId="urn:microsoft.com/office/officeart/2005/8/layout/hierarchy1"/>
    <dgm:cxn modelId="{71EA81F6-7D6F-4A6A-B1AC-6D7593FCF257}" type="presParOf" srcId="{9381F12A-4AFC-4A49-A075-E2D54C5A7FDF}" destId="{68126D73-85E5-4F1A-9968-2F193D97C26C}" srcOrd="3" destOrd="0" presId="urn:microsoft.com/office/officeart/2005/8/layout/hierarchy1"/>
    <dgm:cxn modelId="{4D0A6900-A252-4D8A-8380-16C09CC982C5}" type="presParOf" srcId="{68126D73-85E5-4F1A-9968-2F193D97C26C}" destId="{5D7099BC-576A-4842-9CA0-7D5C778989F7}" srcOrd="0" destOrd="0" presId="urn:microsoft.com/office/officeart/2005/8/layout/hierarchy1"/>
    <dgm:cxn modelId="{C794DC11-6876-44C1-A567-30A6563F145A}" type="presParOf" srcId="{5D7099BC-576A-4842-9CA0-7D5C778989F7}" destId="{C13A1961-3468-48F9-990F-FF301349549D}" srcOrd="0" destOrd="0" presId="urn:microsoft.com/office/officeart/2005/8/layout/hierarchy1"/>
    <dgm:cxn modelId="{9084E637-3F04-4333-8511-55CFF193D915}" type="presParOf" srcId="{5D7099BC-576A-4842-9CA0-7D5C778989F7}" destId="{572940DE-0DD9-4764-8B06-66B3A77F0D99}" srcOrd="1" destOrd="0" presId="urn:microsoft.com/office/officeart/2005/8/layout/hierarchy1"/>
    <dgm:cxn modelId="{7A0F2961-72F2-4D60-BA78-BB574015E55C}" type="presParOf" srcId="{68126D73-85E5-4F1A-9968-2F193D97C26C}" destId="{CC50B829-799C-4873-B375-47896416392D}" srcOrd="1" destOrd="0" presId="urn:microsoft.com/office/officeart/2005/8/layout/hierarchy1"/>
    <dgm:cxn modelId="{CAA68EB2-72AA-4206-8E48-607F64D646A5}" type="presParOf" srcId="{9381F12A-4AFC-4A49-A075-E2D54C5A7FDF}" destId="{C8B09C17-7B86-4253-8D22-10AA69CDFC8D}" srcOrd="4" destOrd="0" presId="urn:microsoft.com/office/officeart/2005/8/layout/hierarchy1"/>
    <dgm:cxn modelId="{8A07286C-D924-4705-9AD8-463A43E098FA}" type="presParOf" srcId="{9381F12A-4AFC-4A49-A075-E2D54C5A7FDF}" destId="{6D4F8AFB-3CC8-49A0-9617-9CD946148AE6}" srcOrd="5" destOrd="0" presId="urn:microsoft.com/office/officeart/2005/8/layout/hierarchy1"/>
    <dgm:cxn modelId="{05E68D44-1582-4840-B20C-BE700D2D071D}" type="presParOf" srcId="{6D4F8AFB-3CC8-49A0-9617-9CD946148AE6}" destId="{C6A128C8-C386-4166-99E2-3BE4A773ADBE}" srcOrd="0" destOrd="0" presId="urn:microsoft.com/office/officeart/2005/8/layout/hierarchy1"/>
    <dgm:cxn modelId="{EAD11F13-59D6-43AC-8B43-9DF3752FFF6B}" type="presParOf" srcId="{C6A128C8-C386-4166-99E2-3BE4A773ADBE}" destId="{2BB6DDF2-B65B-4476-B90C-186D1E286A8A}" srcOrd="0" destOrd="0" presId="urn:microsoft.com/office/officeart/2005/8/layout/hierarchy1"/>
    <dgm:cxn modelId="{45B19E97-3F7F-42D5-846F-BA11F72F77B4}" type="presParOf" srcId="{C6A128C8-C386-4166-99E2-3BE4A773ADBE}" destId="{DBDA3B88-ED64-4CD3-B08B-B4A68AD02BA4}" srcOrd="1" destOrd="0" presId="urn:microsoft.com/office/officeart/2005/8/layout/hierarchy1"/>
    <dgm:cxn modelId="{084BA47C-9EC1-480B-B5EF-C3F713D40F16}" type="presParOf" srcId="{6D4F8AFB-3CC8-49A0-9617-9CD946148AE6}" destId="{7B374972-D01C-42C6-8BEE-0ECD5D1A20D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09C17-7B86-4253-8D22-10AA69CDFC8D}">
      <dsp:nvSpPr>
        <dsp:cNvPr id="0" name=""/>
        <dsp:cNvSpPr/>
      </dsp:nvSpPr>
      <dsp:spPr>
        <a:xfrm>
          <a:off x="2952750" y="1907255"/>
          <a:ext cx="2095499" cy="689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144"/>
              </a:lnTo>
              <a:lnTo>
                <a:pt x="2095499" y="531144"/>
              </a:lnTo>
              <a:lnTo>
                <a:pt x="2095499" y="68997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5E9CB-E116-4A88-8558-5F76AD23BE09}">
      <dsp:nvSpPr>
        <dsp:cNvPr id="0" name=""/>
        <dsp:cNvSpPr/>
      </dsp:nvSpPr>
      <dsp:spPr>
        <a:xfrm>
          <a:off x="2907030" y="1907255"/>
          <a:ext cx="91440" cy="6899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997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519F20-F77C-43BD-9204-7DD5314FD645}">
      <dsp:nvSpPr>
        <dsp:cNvPr id="0" name=""/>
        <dsp:cNvSpPr/>
      </dsp:nvSpPr>
      <dsp:spPr>
        <a:xfrm>
          <a:off x="857250" y="1907255"/>
          <a:ext cx="2095499" cy="689974"/>
        </a:xfrm>
        <a:custGeom>
          <a:avLst/>
          <a:gdLst/>
          <a:ahLst/>
          <a:cxnLst/>
          <a:rect l="0" t="0" r="0" b="0"/>
          <a:pathLst>
            <a:path>
              <a:moveTo>
                <a:pt x="2095499" y="0"/>
              </a:moveTo>
              <a:lnTo>
                <a:pt x="2095499" y="531144"/>
              </a:lnTo>
              <a:lnTo>
                <a:pt x="0" y="531144"/>
              </a:lnTo>
              <a:lnTo>
                <a:pt x="0" y="68997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91C45-3A1E-49A3-9B19-71843C64109D}">
      <dsp:nvSpPr>
        <dsp:cNvPr id="0" name=""/>
        <dsp:cNvSpPr/>
      </dsp:nvSpPr>
      <dsp:spPr>
        <a:xfrm>
          <a:off x="1734666" y="818547"/>
          <a:ext cx="2436167" cy="1088707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C83DBEA-94C6-41FD-A512-618897135CEC}">
      <dsp:nvSpPr>
        <dsp:cNvPr id="0" name=""/>
        <dsp:cNvSpPr/>
      </dsp:nvSpPr>
      <dsp:spPr>
        <a:xfrm>
          <a:off x="1925166" y="999522"/>
          <a:ext cx="2436167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latin typeface="Times New Roman" pitchFamily="18" charset="0"/>
              <a:cs typeface="Times New Roman" pitchFamily="18" charset="0"/>
            </a:rPr>
            <a:t>Les facteurs influençant la fixation protéique</a:t>
          </a:r>
          <a:r>
            <a:rPr lang="fr-FR" sz="2000" kern="1200" dirty="0">
              <a:latin typeface="Times New Roman" pitchFamily="18" charset="0"/>
              <a:cs typeface="Times New Roman" pitchFamily="18" charset="0"/>
            </a:rPr>
            <a:t> </a:t>
          </a:r>
        </a:p>
      </dsp:txBody>
      <dsp:txXfrm>
        <a:off x="1957053" y="1031409"/>
        <a:ext cx="2372393" cy="1024933"/>
      </dsp:txXfrm>
    </dsp:sp>
    <dsp:sp modelId="{07673AB2-45AB-4CD4-91E9-37B4832A5389}">
      <dsp:nvSpPr>
        <dsp:cNvPr id="0" name=""/>
        <dsp:cNvSpPr/>
      </dsp:nvSpPr>
      <dsp:spPr>
        <a:xfrm>
          <a:off x="0" y="2597229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B26DAA-ED20-4728-8D51-DDD00DDC4F98}">
      <dsp:nvSpPr>
        <dsp:cNvPr id="0" name=""/>
        <dsp:cNvSpPr/>
      </dsp:nvSpPr>
      <dsp:spPr>
        <a:xfrm>
          <a:off x="190500" y="27782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itchFamily="18" charset="0"/>
              <a:cs typeface="Times New Roman" pitchFamily="18" charset="0"/>
            </a:rPr>
            <a:t>Facteurs modifiant  l’affinité entre le Med-</a:t>
          </a:r>
          <a:r>
            <a:rPr lang="fr-FR" sz="1800" b="1" kern="1200" dirty="0" err="1">
              <a:latin typeface="Times New Roman" pitchFamily="18" charset="0"/>
              <a:cs typeface="Times New Roman" pitchFamily="18" charset="0"/>
            </a:rPr>
            <a:t>Prot</a:t>
          </a:r>
          <a:endParaRPr lang="fr-FR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2387" y="2810091"/>
        <a:ext cx="1650725" cy="1024933"/>
      </dsp:txXfrm>
    </dsp:sp>
    <dsp:sp modelId="{C13A1961-3468-48F9-990F-FF301349549D}">
      <dsp:nvSpPr>
        <dsp:cNvPr id="0" name=""/>
        <dsp:cNvSpPr/>
      </dsp:nvSpPr>
      <dsp:spPr>
        <a:xfrm>
          <a:off x="2095500" y="2597229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72940DE-0DD9-4764-8B06-66B3A77F0D99}">
      <dsp:nvSpPr>
        <dsp:cNvPr id="0" name=""/>
        <dsp:cNvSpPr/>
      </dsp:nvSpPr>
      <dsp:spPr>
        <a:xfrm>
          <a:off x="2286000" y="27782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itchFamily="18" charset="0"/>
              <a:cs typeface="Times New Roman" pitchFamily="18" charset="0"/>
            </a:rPr>
            <a:t>Facteurs liés au médicament</a:t>
          </a:r>
          <a:r>
            <a:rPr lang="fr-FR" sz="1900" b="1" kern="1200" dirty="0"/>
            <a:t> </a:t>
          </a:r>
        </a:p>
      </dsp:txBody>
      <dsp:txXfrm>
        <a:off x="2317887" y="2810091"/>
        <a:ext cx="1650725" cy="1024933"/>
      </dsp:txXfrm>
    </dsp:sp>
    <dsp:sp modelId="{2BB6DDF2-B65B-4476-B90C-186D1E286A8A}">
      <dsp:nvSpPr>
        <dsp:cNvPr id="0" name=""/>
        <dsp:cNvSpPr/>
      </dsp:nvSpPr>
      <dsp:spPr>
        <a:xfrm>
          <a:off x="4191000" y="2597229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DA3B88-ED64-4CD3-B08B-B4A68AD02BA4}">
      <dsp:nvSpPr>
        <dsp:cNvPr id="0" name=""/>
        <dsp:cNvSpPr/>
      </dsp:nvSpPr>
      <dsp:spPr>
        <a:xfrm>
          <a:off x="4381499" y="27782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Times New Roman" pitchFamily="18" charset="0"/>
              <a:cs typeface="Times New Roman" pitchFamily="18" charset="0"/>
            </a:rPr>
            <a:t>Facteurs liés aux protéines</a:t>
          </a:r>
          <a:r>
            <a:rPr lang="fr-FR" sz="1500" kern="1200" dirty="0"/>
            <a:t> </a:t>
          </a:r>
        </a:p>
      </dsp:txBody>
      <dsp:txXfrm>
        <a:off x="4413386" y="2810091"/>
        <a:ext cx="1650725" cy="1024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E4E67D-926A-4C18-AE44-FBC11B9DA494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98A3B2-052F-4DB5-BD11-5BA4016951E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/>
          </a:p>
        </p:txBody>
      </p:sp>
      <p:sp>
        <p:nvSpPr>
          <p:cNvPr id="399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6C9048-B5B8-4A33-8AD8-EC032400F17F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>
            <a:extLst>
              <a:ext uri="{FF2B5EF4-FFF2-40B4-BE49-F238E27FC236}">
                <a16:creationId xmlns:a16="http://schemas.microsoft.com/office/drawing/2014/main" id="{88841B29-DDC3-54E3-EA4F-F1FD9313EB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ce réservé des commentaires 2">
            <a:extLst>
              <a:ext uri="{FF2B5EF4-FFF2-40B4-BE49-F238E27FC236}">
                <a16:creationId xmlns:a16="http://schemas.microsoft.com/office/drawing/2014/main" id="{515DFEEE-AD85-B88F-2321-0562E44597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0484" name="Espace réservé du numéro de diapositive 3">
            <a:extLst>
              <a:ext uri="{FF2B5EF4-FFF2-40B4-BE49-F238E27FC236}">
                <a16:creationId xmlns:a16="http://schemas.microsoft.com/office/drawing/2014/main" id="{C0A807AD-48CF-FA21-0E96-6D8365E1B9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BA37CA-404E-4768-A2F6-057211ADCB2B}" type="slidenum">
              <a:rPr lang="fr-FR" altLang="fr-FR"/>
              <a:pPr>
                <a:spcBef>
                  <a:spcPct val="0"/>
                </a:spcBef>
              </a:pPr>
              <a:t>23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>
            <a:extLst>
              <a:ext uri="{FF2B5EF4-FFF2-40B4-BE49-F238E27FC236}">
                <a16:creationId xmlns:a16="http://schemas.microsoft.com/office/drawing/2014/main" id="{C9F5A2E0-8B91-EE9D-C4F3-E088E553D6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commentaires 2">
            <a:extLst>
              <a:ext uri="{FF2B5EF4-FFF2-40B4-BE49-F238E27FC236}">
                <a16:creationId xmlns:a16="http://schemas.microsoft.com/office/drawing/2014/main" id="{65D4ECAE-DBBA-8ACA-0AFE-FC0F23EE3D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7652" name="Espace réservé du numéro de diapositive 3">
            <a:extLst>
              <a:ext uri="{FF2B5EF4-FFF2-40B4-BE49-F238E27FC236}">
                <a16:creationId xmlns:a16="http://schemas.microsoft.com/office/drawing/2014/main" id="{8C3B9E07-ADD5-D500-30D3-96932041FC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A42A00-7566-47F7-8C4C-8369D7EC7FCF}" type="slidenum">
              <a:rPr lang="fr-FR" altLang="fr-FR"/>
              <a:pPr>
                <a:spcBef>
                  <a:spcPct val="0"/>
                </a:spcBef>
              </a:pPr>
              <a:t>24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>
            <a:extLst>
              <a:ext uri="{FF2B5EF4-FFF2-40B4-BE49-F238E27FC236}">
                <a16:creationId xmlns:a16="http://schemas.microsoft.com/office/drawing/2014/main" id="{B03D664D-7CA6-6FA8-2505-6EBC91BB9D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Espace réservé des commentaires 2">
            <a:extLst>
              <a:ext uri="{FF2B5EF4-FFF2-40B4-BE49-F238E27FC236}">
                <a16:creationId xmlns:a16="http://schemas.microsoft.com/office/drawing/2014/main" id="{BBCAA5D7-B4CE-4469-8138-6A7E57489B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1748" name="Espace réservé du numéro de diapositive 3">
            <a:extLst>
              <a:ext uri="{FF2B5EF4-FFF2-40B4-BE49-F238E27FC236}">
                <a16:creationId xmlns:a16="http://schemas.microsoft.com/office/drawing/2014/main" id="{63AD4BB4-0A04-DC42-6D57-B613447640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F6702A-9D82-4729-9CC1-87B5EC6CF874}" type="slidenum">
              <a:rPr lang="fr-FR" altLang="fr-FR"/>
              <a:pPr>
                <a:spcBef>
                  <a:spcPct val="0"/>
                </a:spcBef>
              </a:pPr>
              <a:t>25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e l'image des diapositives 1">
            <a:extLst>
              <a:ext uri="{FF2B5EF4-FFF2-40B4-BE49-F238E27FC236}">
                <a16:creationId xmlns:a16="http://schemas.microsoft.com/office/drawing/2014/main" id="{DED4ACAF-75A7-007B-B3FD-8A16DA716D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Espace réservé des commentaires 2">
            <a:extLst>
              <a:ext uri="{FF2B5EF4-FFF2-40B4-BE49-F238E27FC236}">
                <a16:creationId xmlns:a16="http://schemas.microsoft.com/office/drawing/2014/main" id="{7F0B0640-01BD-C2F3-B7EA-FBF8EBC7BF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2292" name="Espace réservé du numéro de diapositive 3">
            <a:extLst>
              <a:ext uri="{FF2B5EF4-FFF2-40B4-BE49-F238E27FC236}">
                <a16:creationId xmlns:a16="http://schemas.microsoft.com/office/drawing/2014/main" id="{A2DEBE24-9A4E-606B-9DBC-8479A7592B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F74105-2393-4626-848D-B3EE5A039E3B}" type="slidenum">
              <a:rPr lang="fr-FR" altLang="fr-FR"/>
              <a:pPr>
                <a:spcBef>
                  <a:spcPct val="0"/>
                </a:spcBef>
              </a:pPr>
              <a:t>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9400471D-85C9-F19A-1460-AD1683844A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1DF27D13-23EB-735F-6162-2FF8731559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  <a:p>
            <a:pPr eaLnBrk="1" hangingPunct="1"/>
            <a:endParaRPr lang="fr-FR" alt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C8935B6F-ABA2-6276-4D7A-2F0000C103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B2F2C9-7E8F-41E8-B05A-188EFF836928}" type="slidenum">
              <a:rPr lang="fr-FR" altLang="fr-FR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>
            <a:extLst>
              <a:ext uri="{FF2B5EF4-FFF2-40B4-BE49-F238E27FC236}">
                <a16:creationId xmlns:a16="http://schemas.microsoft.com/office/drawing/2014/main" id="{FBC2E1D4-483E-3433-B8DF-C17D1E4761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>
            <a:extLst>
              <a:ext uri="{FF2B5EF4-FFF2-40B4-BE49-F238E27FC236}">
                <a16:creationId xmlns:a16="http://schemas.microsoft.com/office/drawing/2014/main" id="{634F3332-C2BA-7358-81F3-51C8D76F18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6388" name="Espace réservé du numéro de diapositive 3">
            <a:extLst>
              <a:ext uri="{FF2B5EF4-FFF2-40B4-BE49-F238E27FC236}">
                <a16:creationId xmlns:a16="http://schemas.microsoft.com/office/drawing/2014/main" id="{7233CD94-A1F6-0F63-BD31-A61AE366E2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E4C2D8-0D6E-4C00-830E-E6AB86EBE03C}" type="slidenum">
              <a:rPr lang="fr-FR" altLang="fr-FR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>
            <a:extLst>
              <a:ext uri="{FF2B5EF4-FFF2-40B4-BE49-F238E27FC236}">
                <a16:creationId xmlns:a16="http://schemas.microsoft.com/office/drawing/2014/main" id="{A6554362-A8E9-81F7-1FE4-369578CBB0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>
            <a:extLst>
              <a:ext uri="{FF2B5EF4-FFF2-40B4-BE49-F238E27FC236}">
                <a16:creationId xmlns:a16="http://schemas.microsoft.com/office/drawing/2014/main" id="{EE31F3C6-128C-C4C4-F76A-BCC75CBC89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altLang="fr-FR"/>
          </a:p>
        </p:txBody>
      </p:sp>
      <p:sp>
        <p:nvSpPr>
          <p:cNvPr id="18436" name="Espace réservé du numéro de diapositive 3">
            <a:extLst>
              <a:ext uri="{FF2B5EF4-FFF2-40B4-BE49-F238E27FC236}">
                <a16:creationId xmlns:a16="http://schemas.microsoft.com/office/drawing/2014/main" id="{91EBD424-3731-67CF-F36F-63F539F6E1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09F0FA-6C51-4207-B83D-B988A96F3436}" type="slidenum">
              <a:rPr lang="fr-FR" altLang="fr-FR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8A3B2-052F-4DB5-BD11-5BA4016951E8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8A3B2-052F-4DB5-BD11-5BA4016951E8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2878FB0D-9127-665C-02FA-37E195A297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EED6E474-8CA0-6A8E-19E1-219B5B7789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186DDE59-F18B-61B5-7046-41ECA2E4CC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CE74B7-8BFA-4E11-B7A7-2C593CA8F9FF}" type="slidenum">
              <a:rPr lang="fr-FR" altLang="fr-FR"/>
              <a:pPr>
                <a:spcBef>
                  <a:spcPct val="0"/>
                </a:spcBef>
              </a:pPr>
              <a:t>20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>
            <a:extLst>
              <a:ext uri="{FF2B5EF4-FFF2-40B4-BE49-F238E27FC236}">
                <a16:creationId xmlns:a16="http://schemas.microsoft.com/office/drawing/2014/main" id="{1116B839-6FD3-E5FE-E0D7-7ADA2C4183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>
            <a:extLst>
              <a:ext uri="{FF2B5EF4-FFF2-40B4-BE49-F238E27FC236}">
                <a16:creationId xmlns:a16="http://schemas.microsoft.com/office/drawing/2014/main" id="{51E13656-789C-584A-DD24-78C37CC95E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6388" name="Espace réservé du numéro de diapositive 3">
            <a:extLst>
              <a:ext uri="{FF2B5EF4-FFF2-40B4-BE49-F238E27FC236}">
                <a16:creationId xmlns:a16="http://schemas.microsoft.com/office/drawing/2014/main" id="{00C3CF55-5A5D-1D7D-D307-C8423F2795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2B86FF-9180-4A72-A1B8-3F62E7ECAC5A}" type="slidenum">
              <a:rPr lang="fr-FR" altLang="fr-FR"/>
              <a:pPr>
                <a:spcBef>
                  <a:spcPct val="0"/>
                </a:spcBef>
              </a:pPr>
              <a:t>21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cteur droit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Connecteur droit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Connecteur droit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Connecteur droit 25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27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28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llipse 29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Ellipse 30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Ellipse 31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22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C405D-57F2-41A3-884E-F3FAF246F181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23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4CC28-2022-4B4E-982B-136E3CEDF1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0B27C-2718-4CF9-B7AF-F6F6393C144D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233A5-E63F-48C1-A5D4-198B2D10BA7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10644-A0A3-4CA8-B041-04993539B546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EA2E3-B5CE-41D9-B944-581B5BBEBB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BFBC44-672D-4849-8E4F-C741CC6DA0EC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5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CD94BD-943C-4FAA-8EF1-30193A51BB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onnecteur droit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Ellipse 2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Ellipse 27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Ellipse 2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29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30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Connecteur droit 31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357D5-E259-4DF3-AA5D-F8FF578E0C2F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02CDC-7371-4554-B15F-3DAF808875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C9AE-9803-4676-B94E-36C954CA8535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8FC84-C213-4B18-BEE3-D2C910EC1E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399BB-5795-4F48-997E-A6DC29844BAF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9C738-F7A6-4100-BED9-0503E9B696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8E65589-D134-489E-A1CF-12AAA65AB433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3EDB8F6-9470-482D-AFA0-725F796673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09AFD-CDA0-4468-9878-E818207EE863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F5C6D-C251-41CD-AAC4-C1CD86D977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Connecteur droit 14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Connecteur droit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Connecteur droit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cteur droit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llipse 2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2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4D28C0-8CF2-49F1-BF66-C0C721318E42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13" name="Espace réservé du numéro de diapositiv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0E7F5D-08C1-49D1-A693-0830F01004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llipse 14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Connecteur droit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onnecteur droit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1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Connecteur droit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0FD52D7-4E80-46C7-BD2B-06682C303BC4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13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AFD4A03-C0C3-4F2A-849B-BA99E1A39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2052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C5F221-24D7-47A8-A7C9-A04024EB2086}" type="datetimeFigureOut">
              <a:rPr lang="fr-FR"/>
              <a:pPr>
                <a:defRPr/>
              </a:pPr>
              <a:t>28/09/2024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609E81-698E-4037-9793-7FCE0E140A9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796" r:id="rId4"/>
    <p:sldLayoutId id="2147483797" r:id="rId5"/>
    <p:sldLayoutId id="2147483804" r:id="rId6"/>
    <p:sldLayoutId id="2147483798" r:id="rId7"/>
    <p:sldLayoutId id="2147483805" r:id="rId8"/>
    <p:sldLayoutId id="2147483806" r:id="rId9"/>
    <p:sldLayoutId id="2147483799" r:id="rId10"/>
    <p:sldLayoutId id="2147483800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A2355B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D8AFB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2B8D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88" y="1285874"/>
            <a:ext cx="6172200" cy="2357439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400" dirty="0">
                <a:solidFill>
                  <a:schemeClr val="tx1"/>
                </a:solidFill>
              </a:rPr>
              <a:t>Pharmacocinétique</a:t>
            </a:r>
            <a:br>
              <a:rPr lang="fr-FR" sz="4400" dirty="0">
                <a:solidFill>
                  <a:schemeClr val="tx1"/>
                </a:solidFill>
              </a:rPr>
            </a:br>
            <a:r>
              <a:rPr lang="fr-FR" sz="4400" dirty="0">
                <a:solidFill>
                  <a:schemeClr val="tx1"/>
                </a:solidFill>
              </a:rPr>
              <a:t>1- Absorption </a:t>
            </a:r>
            <a:br>
              <a:rPr lang="fr-FR" sz="4400" dirty="0">
                <a:solidFill>
                  <a:schemeClr val="tx1"/>
                </a:solidFill>
              </a:rPr>
            </a:br>
            <a:r>
              <a:rPr lang="fr-FR" sz="4400" dirty="0">
                <a:solidFill>
                  <a:schemeClr val="tx1"/>
                </a:solidFill>
              </a:rPr>
              <a:t>2- Distribution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57356" y="4714884"/>
            <a:ext cx="5643602" cy="1500198"/>
          </a:xfrm>
        </p:spPr>
        <p:txBody>
          <a:bodyPr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br>
              <a:rPr lang="fr-FR" sz="2400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</a:rPr>
              <a:t>BOUKLI HACENE Med </a:t>
            </a:r>
            <a:r>
              <a:rPr lang="fr-FR" sz="2400" dirty="0" err="1">
                <a:solidFill>
                  <a:schemeClr val="tx2">
                    <a:satMod val="130000"/>
                  </a:schemeClr>
                </a:solidFill>
              </a:rPr>
              <a:t>Nassim</a:t>
            </a:r>
            <a:endParaRPr lang="fr-FR" sz="2400" dirty="0">
              <a:solidFill>
                <a:schemeClr val="tx2">
                  <a:satMod val="130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FR" sz="1900" dirty="0">
                <a:solidFill>
                  <a:schemeClr val="tx2">
                    <a:satMod val="130000"/>
                  </a:schemeClr>
                </a:solidFill>
              </a:rPr>
              <a:t>Faculté de Médecine Tlemcen</a:t>
            </a:r>
            <a:endParaRPr lang="en-AU" sz="1900" dirty="0">
              <a:solidFill>
                <a:schemeClr val="tx2">
                  <a:satMod val="130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AU" sz="1900" dirty="0">
                <a:solidFill>
                  <a:schemeClr val="tx2">
                    <a:satMod val="130000"/>
                  </a:schemeClr>
                </a:solidFill>
              </a:rPr>
              <a:t>2024-2025</a:t>
            </a:r>
            <a:endParaRPr lang="fr-FR" sz="19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67600" cy="114300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Facteurs </a:t>
            </a:r>
            <a:r>
              <a:rPr lang="fr-FR" dirty="0" err="1">
                <a:solidFill>
                  <a:schemeClr val="tx1"/>
                </a:solidFill>
              </a:rPr>
              <a:t>influançant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Diff</a:t>
            </a:r>
            <a:r>
              <a:rPr lang="fr-FR" dirty="0">
                <a:solidFill>
                  <a:schemeClr val="tx1"/>
                </a:solidFill>
              </a:rPr>
              <a:t>. Passive </a:t>
            </a:r>
            <a:r>
              <a:rPr lang="fr-FR" b="1" dirty="0">
                <a:solidFill>
                  <a:srgbClr val="0070C0"/>
                </a:solidFill>
              </a:rPr>
              <a:t>L’état d’ionisation.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4873752"/>
          </a:xfrm>
        </p:spPr>
        <p:txBody>
          <a:bodyPr/>
          <a:lstStyle/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principes actifs dissous non ionisés traversent 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membranes biologiques.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  <a:p>
            <a:r>
              <a:rPr lang="fr-FR" dirty="0"/>
              <a:t>PA.= Acide faible ou Base faible.</a:t>
            </a:r>
          </a:p>
          <a:p>
            <a:r>
              <a:rPr lang="fr-FR" dirty="0"/>
              <a:t>PA. </a:t>
            </a:r>
            <a:r>
              <a:rPr lang="fr-FR" dirty="0" err="1"/>
              <a:t>Ionisable</a:t>
            </a:r>
            <a:endParaRPr lang="fr-FR" dirty="0"/>
          </a:p>
          <a:p>
            <a:r>
              <a:rPr lang="fr-FR" dirty="0"/>
              <a:t>Degré d’ionisation  </a:t>
            </a:r>
            <a:r>
              <a:rPr lang="fr-FR" dirty="0">
                <a:latin typeface="Times New Roman"/>
                <a:cs typeface="Times New Roman"/>
              </a:rPr>
              <a:t>→ </a:t>
            </a:r>
            <a:r>
              <a:rPr lang="fr-FR" dirty="0" err="1"/>
              <a:t>Pka</a:t>
            </a:r>
            <a:r>
              <a:rPr lang="fr-FR" dirty="0"/>
              <a:t> - pH.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0054" y="5777880"/>
            <a:ext cx="454394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t="6250"/>
          <a:stretch>
            <a:fillRect/>
          </a:stretch>
        </p:blipFill>
        <p:spPr bwMode="auto">
          <a:xfrm>
            <a:off x="0" y="5777880"/>
            <a:ext cx="435771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96897" y="5214950"/>
            <a:ext cx="37464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b="1" u="sng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les acides faibles</a:t>
            </a:r>
            <a:r>
              <a:rPr lang="fr-FR" sz="28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endParaRPr lang="fr-FR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857752" y="5200549"/>
            <a:ext cx="367914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sng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les bases faibles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r>
              <a:rPr kumimoji="0" lang="fr-FR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fr-FR" sz="2000" dirty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28662" y="4572008"/>
            <a:ext cx="79784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Selon l’équation d’Henderson-</a:t>
            </a:r>
            <a:r>
              <a:rPr lang="fr-FR" sz="32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Hasselbalch</a:t>
            </a:r>
            <a:r>
              <a:rPr lang="fr-FR" sz="3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r>
              <a:rPr lang="fr-FR" sz="3200" b="1" u="sng" dirty="0">
                <a:solidFill>
                  <a:srgbClr val="63242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  <p:bldP spid="7" grpId="0" build="allAtOnce"/>
      <p:bldP spid="8" grpId="0" build="allAtOnce"/>
      <p:bldP spid="9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362CD77-EF9C-F5B3-B5E2-FCC91DBDAD4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579296" cy="4176464"/>
          </a:xfrm>
        </p:spPr>
        <p:txBody>
          <a:bodyPr>
            <a:normAutofit/>
          </a:bodyPr>
          <a:lstStyle/>
          <a:p>
            <a:r>
              <a:rPr lang="fr-FR" sz="2800" dirty="0"/>
              <a:t>PA. Médicaments: Ionisables</a:t>
            </a:r>
          </a:p>
          <a:p>
            <a:pPr marL="641033" lvl="1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Acides faibles </a:t>
            </a:r>
          </a:p>
          <a:p>
            <a:pPr marL="641033" lvl="1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Bases faibles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L’état d’ionisation dépend  de leur </a:t>
            </a:r>
            <a:r>
              <a:rPr lang="fr-FR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pka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et du </a:t>
            </a:r>
            <a:r>
              <a:rPr lang="fr-FR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 du milieu </a:t>
            </a:r>
            <a:r>
              <a:rPr lang="fr-FR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seul la fraction non ionisée sera absorbée</a:t>
            </a:r>
            <a:endParaRPr lang="fr-FR" sz="28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AutoNum type="arabicPeriod"/>
              <a:defRPr/>
            </a:pPr>
            <a:endParaRPr lang="fr-FR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738DA4-56CA-055D-CDDC-007BE1B4E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0054" y="5777880"/>
            <a:ext cx="454394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40127FF8-BDAF-371E-9B8D-65EA40086E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6250"/>
          <a:stretch>
            <a:fillRect/>
          </a:stretch>
        </p:blipFill>
        <p:spPr bwMode="auto">
          <a:xfrm>
            <a:off x="0" y="5777880"/>
            <a:ext cx="435771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D15C67D-6339-DAB5-30D4-0736CE2D027C}"/>
              </a:ext>
            </a:extLst>
          </p:cNvPr>
          <p:cNvSpPr/>
          <p:nvPr/>
        </p:nvSpPr>
        <p:spPr>
          <a:xfrm>
            <a:off x="396897" y="5214950"/>
            <a:ext cx="37464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b="1" u="sng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les acides faibles</a:t>
            </a:r>
            <a:r>
              <a:rPr lang="fr-FR" sz="28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endParaRPr lang="fr-FR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03FC5FA-6D1B-83B2-9EAF-65AD7F86C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2" y="5200549"/>
            <a:ext cx="367914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sng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Pour les bases faibles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r>
              <a:rPr kumimoji="0" lang="fr-FR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fr-FR" sz="2000" dirty="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BB5B41-C59C-9989-81C7-D491DE5A2DAD}"/>
              </a:ext>
            </a:extLst>
          </p:cNvPr>
          <p:cNvSpPr/>
          <p:nvPr/>
        </p:nvSpPr>
        <p:spPr>
          <a:xfrm>
            <a:off x="928662" y="4572008"/>
            <a:ext cx="79784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Selon l’équation d’Henderson-</a:t>
            </a:r>
            <a:r>
              <a:rPr lang="fr-FR" sz="32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Hasselbalch</a:t>
            </a:r>
            <a:r>
              <a:rPr lang="fr-FR" sz="3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</a:t>
            </a:r>
            <a:r>
              <a:rPr lang="fr-FR" sz="3200" b="1" u="sng" dirty="0">
                <a:solidFill>
                  <a:srgbClr val="63242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ED76C2A-1CBB-D649-1D76-5206999A8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2852"/>
            <a:ext cx="7467600" cy="114300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Facteurs </a:t>
            </a:r>
            <a:r>
              <a:rPr lang="fr-FR" dirty="0" err="1">
                <a:solidFill>
                  <a:schemeClr val="tx1"/>
                </a:solidFill>
              </a:rPr>
              <a:t>influançant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Diff</a:t>
            </a:r>
            <a:r>
              <a:rPr lang="fr-FR" dirty="0">
                <a:solidFill>
                  <a:schemeClr val="tx1"/>
                </a:solidFill>
              </a:rPr>
              <a:t>. Passive </a:t>
            </a:r>
            <a:r>
              <a:rPr lang="fr-FR" b="1" dirty="0">
                <a:solidFill>
                  <a:srgbClr val="0070C0"/>
                </a:solidFill>
              </a:rPr>
              <a:t>L’état d’ionisation.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750C13A-9142-26A9-3741-CF9F27ADB9BC}"/>
              </a:ext>
            </a:extLst>
          </p:cNvPr>
          <p:cNvSpPr txBox="1"/>
          <p:nvPr/>
        </p:nvSpPr>
        <p:spPr>
          <a:xfrm>
            <a:off x="3851920" y="1916832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principes actifs dissous non ionisés traversent 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membranes biologiques.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2867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  <p:bldP spid="9" grpId="0" build="allAtOnce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0538B4-5868-0ECD-85C5-4EAA283FAEB6}"/>
              </a:ext>
            </a:extLst>
          </p:cNvPr>
          <p:cNvSpPr/>
          <p:nvPr/>
        </p:nvSpPr>
        <p:spPr>
          <a:xfrm>
            <a:off x="947231" y="1772816"/>
            <a:ext cx="7056786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milieu acide: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 acide faible sera faiblement ionisé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bonne absorption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3B1D1A-8B75-86DD-0B74-78295FA8AF89}"/>
              </a:ext>
            </a:extLst>
          </p:cNvPr>
          <p:cNvSpPr/>
          <p:nvPr/>
        </p:nvSpPr>
        <p:spPr>
          <a:xfrm>
            <a:off x="971599" y="4221088"/>
            <a:ext cx="7056785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milieu basique: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une base faible sera faiblement ionisée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bonne absorption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828BFE0-0245-571B-F323-4137DFE35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2852"/>
            <a:ext cx="7467600" cy="114300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Facteurs </a:t>
            </a:r>
            <a:r>
              <a:rPr lang="fr-FR" dirty="0" err="1">
                <a:solidFill>
                  <a:schemeClr val="tx1"/>
                </a:solidFill>
              </a:rPr>
              <a:t>influançant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Diff</a:t>
            </a:r>
            <a:r>
              <a:rPr lang="fr-FR" dirty="0">
                <a:solidFill>
                  <a:schemeClr val="tx1"/>
                </a:solidFill>
              </a:rPr>
              <a:t>. Passive </a:t>
            </a:r>
            <a:r>
              <a:rPr lang="fr-FR" b="1" dirty="0">
                <a:solidFill>
                  <a:srgbClr val="0070C0"/>
                </a:solidFill>
              </a:rPr>
              <a:t>L’état d’ionisation.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6048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770090"/>
            <a:ext cx="8186766" cy="4873752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Log </a:t>
            </a:r>
            <a:r>
              <a:rPr lang="fr-FR" dirty="0" err="1"/>
              <a:t>Ks</a:t>
            </a:r>
            <a:r>
              <a:rPr lang="fr-FR" dirty="0"/>
              <a:t> </a:t>
            </a:r>
            <a:r>
              <a:rPr lang="fr-FR" dirty="0">
                <a:latin typeface="Times New Roman"/>
                <a:cs typeface="Times New Roman"/>
              </a:rPr>
              <a:t>→ </a:t>
            </a:r>
            <a:r>
              <a:rPr lang="fr-FR" dirty="0" err="1"/>
              <a:t>Lipophilie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Noradrénaline Log P = -2.</a:t>
            </a:r>
          </a:p>
          <a:p>
            <a:pPr lvl="1"/>
            <a:r>
              <a:rPr lang="fr-FR" dirty="0"/>
              <a:t>Chlorpromazine Log P = 5.</a:t>
            </a:r>
          </a:p>
          <a:p>
            <a:pPr algn="ctr"/>
            <a:endParaRPr lang="fr-FR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Plus le </a:t>
            </a:r>
            <a:r>
              <a:rPr lang="fr-FR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Ks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est élevé, plus le médicament est liposoluble.</a:t>
            </a:r>
            <a:endParaRPr lang="fr-FR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Plus le </a:t>
            </a:r>
            <a:r>
              <a:rPr lang="fr-FR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Ks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est élevé, plus le PA passe une membrane lipidique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500174"/>
            <a:ext cx="87868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>
                <a:latin typeface="Times New Roman" pitchFamily="18" charset="0"/>
                <a:cs typeface="Times New Roman" pitchFamily="18" charset="0"/>
              </a:rPr>
              <a:t>Le coefficient de partage </a:t>
            </a:r>
            <a:r>
              <a:rPr lang="fr-FR" sz="2400" b="1" u="sng" dirty="0" err="1">
                <a:latin typeface="Times New Roman" pitchFamily="18" charset="0"/>
                <a:cs typeface="Times New Roman" pitchFamily="18" charset="0"/>
              </a:rPr>
              <a:t>Ks</a:t>
            </a:r>
            <a:r>
              <a:rPr lang="fr-FR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Caractérise la liposolubilité d ’une substance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42852"/>
            <a:ext cx="7467600" cy="1143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anchor="b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Facteurs </a:t>
            </a:r>
            <a:r>
              <a:rPr kumimoji="0" lang="fr-FR" sz="3000" b="0" i="0" u="none" strike="noStrike" kern="1200" cap="small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influançant</a:t>
            </a:r>
            <a:r>
              <a:rPr kumimoji="0" lang="fr-FR" sz="3000" b="0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3000" b="0" i="0" u="none" strike="noStrike" kern="1200" cap="small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Diff</a:t>
            </a:r>
            <a:r>
              <a:rPr kumimoji="0" lang="fr-FR" sz="3000" b="0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. Passive </a:t>
            </a:r>
            <a:r>
              <a:rPr kumimoji="0" lang="fr-FR" sz="3000" b="1" i="0" u="none" strike="noStrike" kern="1200" cap="small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Liposolubilité</a:t>
            </a:r>
            <a:r>
              <a:rPr kumimoji="0" lang="fr-FR" sz="3000" b="1" i="0" u="none" strike="noStrike" kern="1200" cap="sm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ZoneTexte 16"/>
          <p:cNvSpPr txBox="1"/>
          <p:nvPr/>
        </p:nvSpPr>
        <p:spPr>
          <a:xfrm>
            <a:off x="179512" y="2156663"/>
            <a:ext cx="8892480" cy="1200329"/>
          </a:xfrm>
          <a:prstGeom prst="rect">
            <a:avLst/>
          </a:prstGeom>
          <a:noFill/>
          <a:ln w="63500" cmpd="thickThin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324544" y="2464440"/>
            <a:ext cx="9003619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>
                <a:ln>
                  <a:noFill/>
                </a:ln>
                <a:solidFill>
                  <a:srgbClr val="EFFA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fr-FR" sz="2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Ks </a:t>
            </a:r>
            <a:r>
              <a:rPr kumimoji="0" lang="fr-F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 </a:t>
            </a:r>
            <a:endParaRPr kumimoji="0" lang="fr-FR" sz="24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</a:t>
            </a:r>
            <a:r>
              <a:rPr kumimoji="0" lang="fr-F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Concentration du médicament dans un solvant polaire </a:t>
            </a:r>
            <a:endParaRPr kumimoji="0" lang="fr-FR" sz="24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87624" y="2330296"/>
            <a:ext cx="813690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Concentration du médicament dans un solvant non polaire </a:t>
            </a:r>
            <a:endParaRPr kumimoji="0" lang="fr-FR" sz="24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>
              <a:ln>
                <a:noFill/>
              </a:ln>
              <a:solidFill>
                <a:srgbClr val="EFFA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>
            <a:endCxn id="6" idx="3"/>
          </p:cNvCxnSpPr>
          <p:nvPr/>
        </p:nvCxnSpPr>
        <p:spPr>
          <a:xfrm>
            <a:off x="1285852" y="2714620"/>
            <a:ext cx="7786140" cy="4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allAtOnce"/>
      <p:bldP spid="6" grpId="0" animBg="1"/>
      <p:bldP spid="7" grpId="0" build="allAtOnce"/>
      <p:bldP spid="8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286412"/>
          </a:xfrm>
        </p:spPr>
        <p:txBody>
          <a:bodyPr/>
          <a:lstStyle/>
          <a:p>
            <a:r>
              <a:rPr lang="fr-FR" dirty="0"/>
              <a:t>Saturable.</a:t>
            </a:r>
          </a:p>
          <a:p>
            <a:r>
              <a:rPr lang="fr-FR" dirty="0"/>
              <a:t>Contre un gradient de concentration.</a:t>
            </a:r>
          </a:p>
          <a:p>
            <a:r>
              <a:rPr lang="fr-FR" dirty="0" err="1"/>
              <a:t>Nécéssite</a:t>
            </a:r>
            <a:r>
              <a:rPr lang="fr-FR" dirty="0"/>
              <a:t> de l’énergie (ATP) et des transporteurs.</a:t>
            </a:r>
          </a:p>
          <a:p>
            <a:r>
              <a:rPr lang="fr-FR" dirty="0"/>
              <a:t>Spécifique.</a:t>
            </a:r>
          </a:p>
          <a:p>
            <a:r>
              <a:rPr lang="fr-FR" dirty="0"/>
              <a:t>Possible inhibition ou compétition.</a:t>
            </a:r>
          </a:p>
          <a:p>
            <a:endParaRPr lang="fr-FR" dirty="0"/>
          </a:p>
          <a:p>
            <a:r>
              <a:rPr lang="fr-FR" dirty="0"/>
              <a:t>Ex.</a:t>
            </a:r>
          </a:p>
          <a:p>
            <a:pPr lvl="1"/>
            <a:r>
              <a:rPr lang="fr-FR" sz="2400" b="1" dirty="0">
                <a:solidFill>
                  <a:srgbClr val="7030A0"/>
                </a:solidFill>
              </a:rPr>
              <a:t>Médicament: </a:t>
            </a:r>
            <a:r>
              <a:rPr lang="fr-FR" sz="2400" dirty="0" err="1"/>
              <a:t>Digoxine</a:t>
            </a:r>
            <a:r>
              <a:rPr lang="fr-FR" sz="2400" dirty="0"/>
              <a:t>.</a:t>
            </a:r>
          </a:p>
          <a:p>
            <a:pPr lvl="1"/>
            <a:r>
              <a:rPr lang="fr-FR" sz="2400" b="1" dirty="0">
                <a:solidFill>
                  <a:srgbClr val="7030A0"/>
                </a:solidFill>
              </a:rPr>
              <a:t>Transporteur:  </a:t>
            </a:r>
            <a:r>
              <a:rPr lang="fr-FR" sz="2400" dirty="0"/>
              <a:t>P-Gp.</a:t>
            </a:r>
          </a:p>
          <a:p>
            <a:pPr lvl="1"/>
            <a:r>
              <a:rPr lang="fr-FR" sz="2400" b="1" dirty="0">
                <a:solidFill>
                  <a:srgbClr val="7030A0"/>
                </a:solidFill>
              </a:rPr>
              <a:t>Inhibiteur: </a:t>
            </a:r>
            <a:r>
              <a:rPr lang="fr-FR" sz="2400" dirty="0" err="1"/>
              <a:t>Vérapamil</a:t>
            </a:r>
            <a:r>
              <a:rPr lang="fr-FR" sz="2400" dirty="0"/>
              <a:t>.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-24"/>
            <a:ext cx="7467600" cy="58259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Transport</a:t>
            </a:r>
            <a:r>
              <a:rPr kumimoji="0" lang="fr-FR" sz="3200" b="1" i="0" u="none" strike="noStrike" kern="1200" cap="small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Actif</a:t>
            </a:r>
            <a:endParaRPr kumimoji="0" lang="en-US" sz="3200" b="1" i="0" u="none" strike="noStrike" kern="1200" cap="small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5710"/>
            <a:ext cx="7467600" cy="4302248"/>
          </a:xfrm>
        </p:spPr>
        <p:txBody>
          <a:bodyPr/>
          <a:lstStyle/>
          <a:p>
            <a:r>
              <a:rPr lang="fr-FR" dirty="0"/>
              <a:t>pH, </a:t>
            </a:r>
            <a:r>
              <a:rPr lang="fr-FR" dirty="0" err="1"/>
              <a:t>Pka</a:t>
            </a:r>
            <a:r>
              <a:rPr lang="fr-FR" dirty="0"/>
              <a:t>, Log </a:t>
            </a:r>
            <a:r>
              <a:rPr lang="fr-FR" dirty="0" err="1"/>
              <a:t>Ks</a:t>
            </a:r>
            <a:r>
              <a:rPr lang="fr-FR" dirty="0"/>
              <a:t>, PM.</a:t>
            </a:r>
          </a:p>
          <a:p>
            <a:r>
              <a:rPr lang="fr-FR" dirty="0"/>
              <a:t>Vidange gastrique.</a:t>
            </a:r>
          </a:p>
          <a:p>
            <a:r>
              <a:rPr lang="fr-FR" dirty="0"/>
              <a:t>Bol alimentaire.</a:t>
            </a:r>
          </a:p>
          <a:p>
            <a:r>
              <a:rPr lang="fr-FR" dirty="0"/>
              <a:t>Sécrétion digestive.</a:t>
            </a:r>
          </a:p>
          <a:p>
            <a:pPr lvl="1"/>
            <a:r>
              <a:rPr lang="fr-FR" dirty="0"/>
              <a:t>P-Gp </a:t>
            </a:r>
            <a:r>
              <a:rPr lang="fr-FR" dirty="0">
                <a:latin typeface="+mj-lt"/>
              </a:rPr>
              <a:t>intestinale</a:t>
            </a:r>
            <a:r>
              <a:rPr lang="fr-FR" dirty="0">
                <a:latin typeface="+mj-lt"/>
                <a:cs typeface="Times New Roman"/>
              </a:rPr>
              <a:t>→↑ Elimination substrats.</a:t>
            </a:r>
          </a:p>
          <a:p>
            <a:r>
              <a:rPr lang="fr-FR" dirty="0">
                <a:latin typeface="+mj-lt"/>
                <a:cs typeface="Times New Roman"/>
              </a:rPr>
              <a:t>Inactivation digestive.</a:t>
            </a:r>
          </a:p>
          <a:p>
            <a:pPr lvl="1"/>
            <a:r>
              <a:rPr lang="fr-FR" dirty="0">
                <a:latin typeface="+mj-lt"/>
                <a:cs typeface="Times New Roman"/>
              </a:rPr>
              <a:t>Tétracyclines + Ca2+: Complexe insoluble.</a:t>
            </a:r>
          </a:p>
          <a:p>
            <a:r>
              <a:rPr lang="fr-FR" dirty="0">
                <a:latin typeface="+mj-lt"/>
                <a:cs typeface="Times New Roman"/>
              </a:rPr>
              <a:t>Métabolisme digestif.</a:t>
            </a:r>
          </a:p>
          <a:p>
            <a:r>
              <a:rPr lang="fr-FR" dirty="0">
                <a:latin typeface="+mj-lt"/>
                <a:cs typeface="Times New Roman"/>
              </a:rPr>
              <a:t>Forme galénique.</a:t>
            </a:r>
          </a:p>
          <a:p>
            <a:r>
              <a:rPr lang="fr-FR" dirty="0">
                <a:latin typeface="+mj-lt"/>
                <a:cs typeface="Times New Roman"/>
              </a:rPr>
              <a:t>Effet de premier passage hépatique.</a:t>
            </a:r>
          </a:p>
          <a:p>
            <a:pPr>
              <a:buNone/>
            </a:pPr>
            <a:endParaRPr lang="fr-FR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282" y="214290"/>
            <a:ext cx="8678198" cy="92869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cap="small" dirty="0">
                <a:latin typeface="+mj-lt"/>
                <a:ea typeface="+mj-ea"/>
                <a:cs typeface="+mj-cs"/>
              </a:rPr>
              <a:t>Ex: AB</a:t>
            </a:r>
            <a:r>
              <a:rPr kumimoji="0" lang="fr-FR" sz="32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SORPTION DIGESTIVE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(Voie orale).</a:t>
            </a:r>
            <a:endParaRPr kumimoji="0" lang="en-US" sz="3200" b="1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28860" y="1142984"/>
            <a:ext cx="4257676" cy="6318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anchor="b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3000" b="1" cap="small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Sous la dépendance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71422"/>
            <a:ext cx="4686304" cy="1143000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1"/>
                </a:solidFill>
              </a:rPr>
              <a:t>Facteurs de variation de la résorption digestive.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32" y="1698520"/>
            <a:ext cx="6000792" cy="4873752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Forme à libération prolongée.</a:t>
            </a:r>
          </a:p>
          <a:p>
            <a:pPr lvl="1"/>
            <a:r>
              <a:rPr lang="fr-FR" b="1" dirty="0" err="1">
                <a:solidFill>
                  <a:srgbClr val="FF6600"/>
                </a:solidFill>
              </a:rPr>
              <a:t>Prazosine</a:t>
            </a:r>
            <a:r>
              <a:rPr lang="fr-FR" b="1" dirty="0">
                <a:solidFill>
                  <a:srgbClr val="FF6600"/>
                </a:solidFill>
              </a:rPr>
              <a:t> ALPRESS LP</a:t>
            </a:r>
          </a:p>
          <a:p>
            <a:r>
              <a:rPr lang="fr-FR" dirty="0"/>
              <a:t>Forme à libération modifiée</a:t>
            </a:r>
          </a:p>
          <a:p>
            <a:pPr lvl="1"/>
            <a:r>
              <a:rPr lang="fr-FR" b="1" dirty="0">
                <a:solidFill>
                  <a:srgbClr val="FF6600"/>
                </a:solidFill>
              </a:rPr>
              <a:t>Didanosine VIDEX EC</a:t>
            </a:r>
          </a:p>
          <a:p>
            <a:r>
              <a:rPr lang="fr-FR" dirty="0"/>
              <a:t>Exemple </a:t>
            </a:r>
            <a:r>
              <a:rPr lang="fr-FR" dirty="0" err="1"/>
              <a:t>Nifédipine</a:t>
            </a:r>
            <a:endParaRPr lang="fr-FR" dirty="0"/>
          </a:p>
          <a:p>
            <a:pPr lvl="1"/>
            <a:r>
              <a:rPr lang="fr-FR" b="1" dirty="0" err="1">
                <a:solidFill>
                  <a:srgbClr val="FF6600"/>
                </a:solidFill>
              </a:rPr>
              <a:t>Nifédipine</a:t>
            </a:r>
            <a:r>
              <a:rPr lang="fr-FR" b="1" dirty="0">
                <a:solidFill>
                  <a:srgbClr val="FF6600"/>
                </a:solidFill>
              </a:rPr>
              <a:t> Gélule. Crise </a:t>
            </a:r>
            <a:r>
              <a:rPr lang="fr-FR" b="1" dirty="0" err="1">
                <a:solidFill>
                  <a:srgbClr val="FF6600"/>
                </a:solidFill>
              </a:rPr>
              <a:t>aigueHTA</a:t>
            </a:r>
            <a:endParaRPr lang="fr-FR" b="1" dirty="0">
              <a:solidFill>
                <a:srgbClr val="FF6600"/>
              </a:solidFill>
            </a:endParaRPr>
          </a:p>
          <a:p>
            <a:pPr lvl="1"/>
            <a:r>
              <a:rPr lang="fr-FR" b="1" dirty="0" err="1">
                <a:solidFill>
                  <a:srgbClr val="FF6600"/>
                </a:solidFill>
              </a:rPr>
              <a:t>Nifédipine</a:t>
            </a:r>
            <a:r>
              <a:rPr lang="fr-FR" b="1" dirty="0">
                <a:solidFill>
                  <a:srgbClr val="FF6600"/>
                </a:solidFill>
              </a:rPr>
              <a:t> LP HTA+Angor</a:t>
            </a:r>
            <a:endParaRPr lang="en-US" b="1" dirty="0">
              <a:solidFill>
                <a:srgbClr val="FF6600"/>
              </a:solidFill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3525" y="0"/>
            <a:ext cx="3800475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429000"/>
            <a:ext cx="364333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1285860"/>
            <a:ext cx="4257676" cy="6318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anchor="b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sm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Forme Galénique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737"/>
            <a:ext cx="9144000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71422"/>
            <a:ext cx="9144000" cy="500058"/>
          </a:xfrm>
          <a:prstGeom prst="rect">
            <a:avLst/>
          </a:prstGeom>
        </p:spPr>
        <p:txBody>
          <a:bodyPr vert="horz" anchor="b">
            <a:normAutofit fontScale="8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5688" algn="l"/>
              </a:tabLst>
              <a:defRPr/>
            </a:pPr>
            <a:r>
              <a:rPr kumimoji="0" lang="fr-FR" sz="30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Facteurs de variation de la résorption digestive.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71470" y="714356"/>
            <a:ext cx="8001056" cy="6318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anchor="b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1" i="0" u="none" strike="noStrike" kern="1200" cap="sm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Alimentation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71470" y="1714488"/>
            <a:ext cx="5043494" cy="1571636"/>
          </a:xfrm>
        </p:spPr>
        <p:txBody>
          <a:bodyPr/>
          <a:lstStyle/>
          <a:p>
            <a:pPr algn="ctr">
              <a:buNone/>
            </a:pPr>
            <a:r>
              <a:rPr lang="fr-FR" dirty="0">
                <a:solidFill>
                  <a:srgbClr val="FF0000"/>
                </a:solidFill>
              </a:rPr>
              <a:t>F: La BIODISPONIBILITE</a:t>
            </a:r>
          </a:p>
          <a:p>
            <a:r>
              <a:rPr lang="fr-FR" dirty="0"/>
              <a:t>La quantité de principe actif qui parvient à son site d’action et la vitesse avec laquelle il y accède.</a:t>
            </a:r>
            <a:endParaRPr 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878684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71422"/>
            <a:ext cx="9144000" cy="1500190"/>
          </a:xfrm>
          <a:prstGeom prst="rect">
            <a:avLst/>
          </a:prstGeom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small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Comment QUANTIFIER</a:t>
            </a:r>
            <a:r>
              <a:rPr kumimoji="0" lang="fr-FR" sz="4400" b="1" i="0" u="none" strike="noStrike" kern="1200" cap="small" spc="0" normalizeH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l’absorption ??????</a:t>
            </a:r>
            <a:endParaRPr kumimoji="0" lang="en-US" sz="4400" b="1" i="0" u="none" strike="noStrike" kern="1200" cap="small" spc="0" normalizeH="0" baseline="0" noProof="0" dirty="0">
              <a:ln>
                <a:noFill/>
              </a:ln>
              <a:solidFill>
                <a:srgbClr val="0066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714488"/>
            <a:ext cx="335758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4348" y="500042"/>
            <a:ext cx="7472386" cy="1185858"/>
          </a:xfrm>
        </p:spPr>
        <p:txBody>
          <a:bodyPr/>
          <a:lstStyle/>
          <a:p>
            <a:pPr>
              <a:buNone/>
            </a:pPr>
            <a:r>
              <a:rPr lang="fr-FR" sz="6600" b="1" dirty="0"/>
              <a:t>2- Distribution</a:t>
            </a:r>
            <a:endParaRPr lang="en-US" sz="66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23810" y="1715636"/>
            <a:ext cx="7467600" cy="4881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Une fois absorbé, le PA doit être distribué pour atteindre  et agir au niveau de son site d’action.</a:t>
            </a:r>
            <a:endParaRPr lang="fr-FR" sz="3600" dirty="0">
              <a:latin typeface="+mn-lt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lang="fr-FR" sz="3200" dirty="0">
              <a:latin typeface="+mj-lt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r>
              <a:rPr lang="fr-FR" sz="3200" dirty="0">
                <a:latin typeface="+mj-lt"/>
              </a:rPr>
              <a:t>Ce transport vers les sites d’action est effectué via le sang. Aussi, on aura :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800" dirty="0">
                <a:solidFill>
                  <a:srgbClr val="FF6600"/>
                </a:solidFill>
                <a:latin typeface="+mj-lt"/>
              </a:rPr>
              <a:t>Phase plasmatique. 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800" dirty="0">
                <a:solidFill>
                  <a:srgbClr val="FF6600"/>
                </a:solidFill>
                <a:latin typeface="+mj-lt"/>
              </a:rPr>
              <a:t>Phase tissulaire.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7809F131-BAE5-18AD-6AA8-2B437798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214313"/>
            <a:ext cx="5305425" cy="7477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fr-FR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170" name="Rectangle 3">
            <a:extLst>
              <a:ext uri="{FF2B5EF4-FFF2-40B4-BE49-F238E27FC236}">
                <a16:creationId xmlns:a16="http://schemas.microsoft.com/office/drawing/2014/main" id="{E9985DB8-26E6-DD4B-1FD0-ADB1C0926F7E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214313" y="1143000"/>
            <a:ext cx="8229600" cy="528955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fr-FR" sz="28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Entre le moment de l’administration du médicament et celui de l’obtention de l’effet thérapeutique, 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le médicament doit franchir plusieurs étapes groupées en 3 phases: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Phase </a:t>
            </a: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biopharmaceutique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Phase</a:t>
            </a: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pharmacocinétique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         Phase </a:t>
            </a:r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pharmacodynamique</a:t>
            </a:r>
            <a:endParaRPr lang="fr-FR" b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èche droite 5">
            <a:extLst>
              <a:ext uri="{FF2B5EF4-FFF2-40B4-BE49-F238E27FC236}">
                <a16:creationId xmlns:a16="http://schemas.microsoft.com/office/drawing/2014/main" id="{43F10B32-0406-C994-D8C7-245FC31A55D6}"/>
              </a:ext>
            </a:extLst>
          </p:cNvPr>
          <p:cNvSpPr/>
          <p:nvPr/>
        </p:nvSpPr>
        <p:spPr>
          <a:xfrm>
            <a:off x="571500" y="3500438"/>
            <a:ext cx="78581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7" name="Flèche droite 6">
            <a:extLst>
              <a:ext uri="{FF2B5EF4-FFF2-40B4-BE49-F238E27FC236}">
                <a16:creationId xmlns:a16="http://schemas.microsoft.com/office/drawing/2014/main" id="{42C60A2C-9EE5-7A8E-26A6-FF307350A162}"/>
              </a:ext>
            </a:extLst>
          </p:cNvPr>
          <p:cNvSpPr/>
          <p:nvPr/>
        </p:nvSpPr>
        <p:spPr>
          <a:xfrm>
            <a:off x="571500" y="4643438"/>
            <a:ext cx="78581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8" name="Flèche droite 7">
            <a:extLst>
              <a:ext uri="{FF2B5EF4-FFF2-40B4-BE49-F238E27FC236}">
                <a16:creationId xmlns:a16="http://schemas.microsoft.com/office/drawing/2014/main" id="{A875FF67-DC3C-AB45-950E-1E71456FE91C}"/>
              </a:ext>
            </a:extLst>
          </p:cNvPr>
          <p:cNvSpPr/>
          <p:nvPr/>
        </p:nvSpPr>
        <p:spPr>
          <a:xfrm>
            <a:off x="571500" y="5857875"/>
            <a:ext cx="78581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3165461-1613-F09D-CE93-EB73A55684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908050"/>
            <a:ext cx="7910512" cy="40338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" name="Freeform 902">
            <a:extLst>
              <a:ext uri="{FF2B5EF4-FFF2-40B4-BE49-F238E27FC236}">
                <a16:creationId xmlns:a16="http://schemas.microsoft.com/office/drawing/2014/main" id="{9C2DA070-F7AF-A3C5-46FD-A71D3DADCCC8}"/>
              </a:ext>
            </a:extLst>
          </p:cNvPr>
          <p:cNvSpPr>
            <a:spLocks/>
          </p:cNvSpPr>
          <p:nvPr/>
        </p:nvSpPr>
        <p:spPr bwMode="auto">
          <a:xfrm rot="5400000">
            <a:off x="1972791" y="3147889"/>
            <a:ext cx="469900" cy="3912443"/>
          </a:xfrm>
          <a:custGeom>
            <a:avLst/>
            <a:gdLst/>
            <a:ahLst/>
            <a:cxnLst>
              <a:cxn ang="0">
                <a:pos x="73" y="482"/>
              </a:cxn>
              <a:cxn ang="0">
                <a:pos x="0" y="482"/>
              </a:cxn>
              <a:cxn ang="0">
                <a:pos x="0" y="549"/>
              </a:cxn>
              <a:cxn ang="0">
                <a:pos x="147" y="549"/>
              </a:cxn>
              <a:cxn ang="0">
                <a:pos x="147" y="305"/>
              </a:cxn>
              <a:cxn ang="0">
                <a:pos x="208" y="305"/>
              </a:cxn>
              <a:cxn ang="0">
                <a:pos x="208" y="334"/>
              </a:cxn>
              <a:cxn ang="0">
                <a:pos x="296" y="274"/>
              </a:cxn>
              <a:cxn ang="0">
                <a:pos x="208" y="218"/>
              </a:cxn>
              <a:cxn ang="0">
                <a:pos x="208" y="244"/>
              </a:cxn>
              <a:cxn ang="0">
                <a:pos x="147" y="244"/>
              </a:cxn>
              <a:cxn ang="0">
                <a:pos x="147" y="0"/>
              </a:cxn>
              <a:cxn ang="0">
                <a:pos x="0" y="0"/>
              </a:cxn>
              <a:cxn ang="0">
                <a:pos x="0" y="67"/>
              </a:cxn>
              <a:cxn ang="0">
                <a:pos x="73" y="67"/>
              </a:cxn>
              <a:cxn ang="0">
                <a:pos x="73" y="482"/>
              </a:cxn>
            </a:cxnLst>
            <a:rect l="0" t="0" r="r" b="b"/>
            <a:pathLst>
              <a:path w="296" h="549">
                <a:moveTo>
                  <a:pt x="73" y="482"/>
                </a:moveTo>
                <a:lnTo>
                  <a:pt x="0" y="482"/>
                </a:lnTo>
                <a:lnTo>
                  <a:pt x="0" y="549"/>
                </a:lnTo>
                <a:lnTo>
                  <a:pt x="147" y="549"/>
                </a:lnTo>
                <a:lnTo>
                  <a:pt x="147" y="305"/>
                </a:lnTo>
                <a:lnTo>
                  <a:pt x="208" y="305"/>
                </a:lnTo>
                <a:lnTo>
                  <a:pt x="208" y="334"/>
                </a:lnTo>
                <a:lnTo>
                  <a:pt x="296" y="274"/>
                </a:lnTo>
                <a:lnTo>
                  <a:pt x="208" y="218"/>
                </a:lnTo>
                <a:lnTo>
                  <a:pt x="208" y="244"/>
                </a:lnTo>
                <a:lnTo>
                  <a:pt x="147" y="244"/>
                </a:lnTo>
                <a:lnTo>
                  <a:pt x="147" y="0"/>
                </a:lnTo>
                <a:lnTo>
                  <a:pt x="0" y="0"/>
                </a:lnTo>
                <a:lnTo>
                  <a:pt x="0" y="67"/>
                </a:lnTo>
                <a:lnTo>
                  <a:pt x="73" y="67"/>
                </a:lnTo>
                <a:lnTo>
                  <a:pt x="73" y="482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 cap="rnd">
            <a:solidFill>
              <a:srgbClr val="000000"/>
            </a:solidFill>
            <a:prstDash val="solid"/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cs typeface="+mn-cs"/>
            </a:endParaRPr>
          </a:p>
        </p:txBody>
      </p:sp>
      <p:sp>
        <p:nvSpPr>
          <p:cNvPr id="25" name="Freeform 902">
            <a:extLst>
              <a:ext uri="{FF2B5EF4-FFF2-40B4-BE49-F238E27FC236}">
                <a16:creationId xmlns:a16="http://schemas.microsoft.com/office/drawing/2014/main" id="{1A70C31E-1883-E96A-C327-9E819708FB49}"/>
              </a:ext>
            </a:extLst>
          </p:cNvPr>
          <p:cNvSpPr>
            <a:spLocks/>
          </p:cNvSpPr>
          <p:nvPr/>
        </p:nvSpPr>
        <p:spPr bwMode="auto">
          <a:xfrm rot="5400000">
            <a:off x="6137250" y="2943871"/>
            <a:ext cx="469900" cy="4320479"/>
          </a:xfrm>
          <a:custGeom>
            <a:avLst/>
            <a:gdLst/>
            <a:ahLst/>
            <a:cxnLst>
              <a:cxn ang="0">
                <a:pos x="73" y="482"/>
              </a:cxn>
              <a:cxn ang="0">
                <a:pos x="0" y="482"/>
              </a:cxn>
              <a:cxn ang="0">
                <a:pos x="0" y="549"/>
              </a:cxn>
              <a:cxn ang="0">
                <a:pos x="147" y="549"/>
              </a:cxn>
              <a:cxn ang="0">
                <a:pos x="147" y="305"/>
              </a:cxn>
              <a:cxn ang="0">
                <a:pos x="208" y="305"/>
              </a:cxn>
              <a:cxn ang="0">
                <a:pos x="208" y="334"/>
              </a:cxn>
              <a:cxn ang="0">
                <a:pos x="296" y="274"/>
              </a:cxn>
              <a:cxn ang="0">
                <a:pos x="208" y="218"/>
              </a:cxn>
              <a:cxn ang="0">
                <a:pos x="208" y="244"/>
              </a:cxn>
              <a:cxn ang="0">
                <a:pos x="147" y="244"/>
              </a:cxn>
              <a:cxn ang="0">
                <a:pos x="147" y="0"/>
              </a:cxn>
              <a:cxn ang="0">
                <a:pos x="0" y="0"/>
              </a:cxn>
              <a:cxn ang="0">
                <a:pos x="0" y="67"/>
              </a:cxn>
              <a:cxn ang="0">
                <a:pos x="73" y="67"/>
              </a:cxn>
              <a:cxn ang="0">
                <a:pos x="73" y="482"/>
              </a:cxn>
            </a:cxnLst>
            <a:rect l="0" t="0" r="r" b="b"/>
            <a:pathLst>
              <a:path w="296" h="549">
                <a:moveTo>
                  <a:pt x="73" y="482"/>
                </a:moveTo>
                <a:lnTo>
                  <a:pt x="0" y="482"/>
                </a:lnTo>
                <a:lnTo>
                  <a:pt x="0" y="549"/>
                </a:lnTo>
                <a:lnTo>
                  <a:pt x="147" y="549"/>
                </a:lnTo>
                <a:lnTo>
                  <a:pt x="147" y="305"/>
                </a:lnTo>
                <a:lnTo>
                  <a:pt x="208" y="305"/>
                </a:lnTo>
                <a:lnTo>
                  <a:pt x="208" y="334"/>
                </a:lnTo>
                <a:lnTo>
                  <a:pt x="296" y="274"/>
                </a:lnTo>
                <a:lnTo>
                  <a:pt x="208" y="218"/>
                </a:lnTo>
                <a:lnTo>
                  <a:pt x="208" y="244"/>
                </a:lnTo>
                <a:lnTo>
                  <a:pt x="147" y="244"/>
                </a:lnTo>
                <a:lnTo>
                  <a:pt x="147" y="0"/>
                </a:lnTo>
                <a:lnTo>
                  <a:pt x="0" y="0"/>
                </a:lnTo>
                <a:lnTo>
                  <a:pt x="0" y="67"/>
                </a:lnTo>
                <a:lnTo>
                  <a:pt x="73" y="67"/>
                </a:lnTo>
                <a:lnTo>
                  <a:pt x="73" y="482"/>
                </a:lnTo>
                <a:close/>
              </a:path>
            </a:pathLst>
          </a:custGeom>
          <a:solidFill>
            <a:srgbClr val="C1DFFD"/>
          </a:solidFill>
          <a:ln w="6350" cap="rnd">
            <a:solidFill>
              <a:srgbClr val="000000"/>
            </a:solidFill>
            <a:prstDash val="solid"/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cs typeface="+mn-cs"/>
            </a:endParaRPr>
          </a:p>
        </p:txBody>
      </p:sp>
      <p:grpSp>
        <p:nvGrpSpPr>
          <p:cNvPr id="2" name="Groupe 12">
            <a:extLst>
              <a:ext uri="{FF2B5EF4-FFF2-40B4-BE49-F238E27FC236}">
                <a16:creationId xmlns:a16="http://schemas.microsoft.com/office/drawing/2014/main" id="{60E2576B-1AE1-7387-6DD3-01DBCD2C73E8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5516563"/>
            <a:ext cx="3051175" cy="1222375"/>
            <a:chOff x="467544" y="5732727"/>
            <a:chExt cx="3052191" cy="1222439"/>
          </a:xfrm>
        </p:grpSpPr>
        <p:sp>
          <p:nvSpPr>
            <p:cNvPr id="13340" name="Rectangle 3">
              <a:extLst>
                <a:ext uri="{FF2B5EF4-FFF2-40B4-BE49-F238E27FC236}">
                  <a16:creationId xmlns:a16="http://schemas.microsoft.com/office/drawing/2014/main" id="{8AAB198C-702E-0791-A79A-CA456609B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9455" y="6431646"/>
              <a:ext cx="2520280" cy="523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A2355B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D8AFB9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D2B8DA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2B8DA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2B8DA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2B8DA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D2B8DA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2800" b="1"/>
            </a:p>
          </p:txBody>
        </p:sp>
        <p:sp>
          <p:nvSpPr>
            <p:cNvPr id="27" name="Demi-cadre 26">
              <a:extLst>
                <a:ext uri="{FF2B5EF4-FFF2-40B4-BE49-F238E27FC236}">
                  <a16:creationId xmlns:a16="http://schemas.microsoft.com/office/drawing/2014/main" id="{F58AACF1-3199-3414-CD53-E71FC26DA7F1}"/>
                </a:ext>
              </a:extLst>
            </p:cNvPr>
            <p:cNvSpPr/>
            <p:nvPr/>
          </p:nvSpPr>
          <p:spPr>
            <a:xfrm rot="10800000" flipH="1">
              <a:off x="899488" y="5732727"/>
              <a:ext cx="647916" cy="360381"/>
            </a:xfrm>
            <a:prstGeom prst="halfFrame">
              <a:avLst>
                <a:gd name="adj1" fmla="val 17655"/>
                <a:gd name="adj2" fmla="val 22881"/>
              </a:avLst>
            </a:prstGeom>
            <a:noFill/>
            <a:ln w="19050">
              <a:solidFill>
                <a:schemeClr val="bg2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0A99081-3B2C-6F4C-D4AC-51DB011F8424}"/>
                </a:ext>
              </a:extLst>
            </p:cNvPr>
            <p:cNvSpPr/>
            <p:nvPr/>
          </p:nvSpPr>
          <p:spPr>
            <a:xfrm>
              <a:off x="467544" y="5732727"/>
              <a:ext cx="360482" cy="36038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/>
                <a:t>1</a:t>
              </a:r>
            </a:p>
          </p:txBody>
        </p:sp>
      </p:grpSp>
      <p:grpSp>
        <p:nvGrpSpPr>
          <p:cNvPr id="3" name="Groupe 13">
            <a:extLst>
              <a:ext uri="{FF2B5EF4-FFF2-40B4-BE49-F238E27FC236}">
                <a16:creationId xmlns:a16="http://schemas.microsoft.com/office/drawing/2014/main" id="{1909B18D-6375-03EC-D24C-ECAA7EFAC258}"/>
              </a:ext>
            </a:extLst>
          </p:cNvPr>
          <p:cNvGrpSpPr>
            <a:grpSpLocks/>
          </p:cNvGrpSpPr>
          <p:nvPr/>
        </p:nvGrpSpPr>
        <p:grpSpPr bwMode="auto">
          <a:xfrm>
            <a:off x="4714875" y="5214938"/>
            <a:ext cx="3714750" cy="788987"/>
            <a:chOff x="4716016" y="5732727"/>
            <a:chExt cx="3424034" cy="789708"/>
          </a:xfrm>
        </p:grpSpPr>
        <p:sp>
          <p:nvSpPr>
            <p:cNvPr id="9237" name="Rectangle 3">
              <a:extLst>
                <a:ext uri="{FF2B5EF4-FFF2-40B4-BE49-F238E27FC236}">
                  <a16:creationId xmlns:a16="http://schemas.microsoft.com/office/drawing/2014/main" id="{8F4F98F7-4407-45CB-4355-32AB2AA68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486" y="5875733"/>
              <a:ext cx="2852564" cy="646702"/>
            </a:xfrm>
            <a:prstGeom prst="rect">
              <a:avLst/>
            </a:prstGeom>
            <a:ln>
              <a:noFill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b="1" dirty="0">
                  <a:latin typeface="Times New Roman" pitchFamily="18" charset="0"/>
                  <a:cs typeface="Times New Roman" pitchFamily="18" charset="0"/>
                </a:rPr>
                <a:t>Phase tissulaire</a:t>
              </a:r>
              <a:endParaRPr lang="fr-FR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(diffusion</a:t>
              </a:r>
              <a:r>
                <a:rPr lang="fr-FR" b="1" dirty="0">
                  <a:latin typeface="Times New Roman" pitchFamily="18" charset="0"/>
                  <a:cs typeface="Times New Roman" pitchFamily="18" charset="0"/>
                </a:rPr>
                <a:t> tissulaire)</a:t>
              </a:r>
              <a:endParaRPr lang="fr-FR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1277F37-FB07-0550-F6D3-EE7AB64D3FEA}"/>
                </a:ext>
              </a:extLst>
            </p:cNvPr>
            <p:cNvSpPr/>
            <p:nvPr/>
          </p:nvSpPr>
          <p:spPr>
            <a:xfrm>
              <a:off x="4716016" y="5732727"/>
              <a:ext cx="359963" cy="36069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/>
                <a:t>2</a:t>
              </a:r>
            </a:p>
          </p:txBody>
        </p:sp>
      </p:grpSp>
      <p:sp>
        <p:nvSpPr>
          <p:cNvPr id="30" name="ZoneTexte 10">
            <a:extLst>
              <a:ext uri="{FF2B5EF4-FFF2-40B4-BE49-F238E27FC236}">
                <a16:creationId xmlns:a16="http://schemas.microsoft.com/office/drawing/2014/main" id="{DB5C0C36-D763-6007-2F0F-AF1EBAB18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5041900" cy="511175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Georgia" pitchFamily="18" charset="0"/>
              </a:rPr>
              <a:t>Phases </a:t>
            </a:r>
            <a:r>
              <a:rPr lang="fr-FR" sz="2200" b="1" dirty="0">
                <a:latin typeface="Georgia" pitchFamily="18" charset="0"/>
              </a:rPr>
              <a:t>de distribution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05ACC9-1948-CD1B-5235-F52B866CF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0" y="5934075"/>
            <a:ext cx="4535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  <a:cs typeface="Times New Roman" panose="02020603050405020304" pitchFamily="18" charset="0"/>
              </a:rPr>
              <a:t>– Site accepteur (stockage)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  <a:cs typeface="Times New Roman" panose="02020603050405020304" pitchFamily="18" charset="0"/>
              </a:rPr>
              <a:t>– Site récepteur (E. thérapeutique ou EI)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latin typeface="Times New Roman" panose="02020603050405020304" pitchFamily="18" charset="0"/>
                <a:cs typeface="Times New Roman" panose="02020603050405020304" pitchFamily="18" charset="0"/>
              </a:rPr>
              <a:t>– Site enzymatique (métabolisme</a:t>
            </a:r>
            <a:r>
              <a:rPr lang="fr-FR" altLang="fr-FR" sz="1600">
                <a:latin typeface="Trebuchet MS" panose="020B0603020202020204" pitchFamily="34" charset="0"/>
              </a:rPr>
              <a:t>)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BB456852-2A13-AB56-8A7E-AF60CCF00CDC}"/>
              </a:ext>
            </a:extLst>
          </p:cNvPr>
          <p:cNvSpPr/>
          <p:nvPr/>
        </p:nvSpPr>
        <p:spPr>
          <a:xfrm>
            <a:off x="5724525" y="1773238"/>
            <a:ext cx="1223963" cy="22320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7D7D10D1-9984-CD35-D59E-314DEAFD4ECE}"/>
              </a:ext>
            </a:extLst>
          </p:cNvPr>
          <p:cNvSpPr/>
          <p:nvPr/>
        </p:nvSpPr>
        <p:spPr>
          <a:xfrm rot="5400000">
            <a:off x="3527425" y="2024063"/>
            <a:ext cx="936625" cy="2736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F5F36B90-7EAC-4760-6AC3-5C1FF3CCFA3D}"/>
              </a:ext>
            </a:extLst>
          </p:cNvPr>
          <p:cNvSpPr/>
          <p:nvPr/>
        </p:nvSpPr>
        <p:spPr>
          <a:xfrm>
            <a:off x="2555875" y="1700213"/>
            <a:ext cx="1223963" cy="22336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817446B2-083C-9C9A-5835-6D545E2D3DFA}"/>
              </a:ext>
            </a:extLst>
          </p:cNvPr>
          <p:cNvSpPr/>
          <p:nvPr/>
        </p:nvSpPr>
        <p:spPr>
          <a:xfrm rot="5400000">
            <a:off x="1943894" y="945357"/>
            <a:ext cx="863600" cy="2519362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9C849CB2-3796-77BD-3E40-3E24B9251EBE}"/>
              </a:ext>
            </a:extLst>
          </p:cNvPr>
          <p:cNvSpPr/>
          <p:nvPr/>
        </p:nvSpPr>
        <p:spPr>
          <a:xfrm rot="5400000">
            <a:off x="2812257" y="2820194"/>
            <a:ext cx="647700" cy="1144587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2" name="Flèche droite 21">
            <a:extLst>
              <a:ext uri="{FF2B5EF4-FFF2-40B4-BE49-F238E27FC236}">
                <a16:creationId xmlns:a16="http://schemas.microsoft.com/office/drawing/2014/main" id="{B52B545C-302C-CF44-0E92-FE7E27F617DF}"/>
              </a:ext>
            </a:extLst>
          </p:cNvPr>
          <p:cNvSpPr/>
          <p:nvPr/>
        </p:nvSpPr>
        <p:spPr>
          <a:xfrm>
            <a:off x="3707904" y="3212976"/>
            <a:ext cx="648072" cy="432048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10EC665-B262-D395-79EE-018B6FFDBA92}"/>
              </a:ext>
            </a:extLst>
          </p:cNvPr>
          <p:cNvSpPr/>
          <p:nvPr/>
        </p:nvSpPr>
        <p:spPr>
          <a:xfrm>
            <a:off x="1000100" y="5500702"/>
            <a:ext cx="2332690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Phase plasmatique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(transport sanguin )   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 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 autoUpdateAnimBg="0"/>
      <p:bldP spid="16" grpId="0" animBg="1"/>
      <p:bldP spid="16" grpId="1" animBg="1"/>
      <p:bldP spid="17" grpId="0" animBg="1"/>
      <p:bldP spid="18" grpId="0" animBg="1"/>
      <p:bldP spid="18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FFB44F-0E9F-EADC-2305-5F8D372D5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857250"/>
            <a:ext cx="8229600" cy="714375"/>
          </a:xfrm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La fixation aux protéines plasmatiques</a:t>
            </a:r>
            <a:endParaRPr lang="fr-FR" sz="45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5" name="Espace réservé du contenu 2">
            <a:extLst>
              <a:ext uri="{FF2B5EF4-FFF2-40B4-BE49-F238E27FC236}">
                <a16:creationId xmlns:a16="http://schemas.microsoft.com/office/drawing/2014/main" id="{984C90A1-73D4-655D-8825-9E4D05F11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500188"/>
            <a:ext cx="8786812" cy="5357812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r-FR" sz="2000" dirty="0">
              <a:latin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Dans le sang, les principes actifs peuvent être sous deux formes :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b="1" u="sng" dirty="0">
                <a:latin typeface="Times New Roman" pitchFamily="18" charset="0"/>
                <a:cs typeface="Times New Roman" pitchFamily="18" charset="0"/>
              </a:rPr>
              <a:t>Libre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: dissoutes dans le plasma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fr-FR" b="1" u="sng" dirty="0">
                <a:latin typeface="Times New Roman" pitchFamily="18" charset="0"/>
                <a:cs typeface="Times New Roman" pitchFamily="18" charset="0"/>
              </a:rPr>
              <a:t>Liée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: fixées de façon </a:t>
            </a:r>
            <a:r>
              <a:rPr lang="fr-FR" b="1" dirty="0">
                <a:solidFill>
                  <a:srgbClr val="B400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réversible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aux protéines plasmatiques formant un complexe  </a:t>
            </a:r>
            <a:r>
              <a:rPr lang="fr-FR" b="1" dirty="0">
                <a:solidFill>
                  <a:srgbClr val="AC007F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>
                <a:solidFill>
                  <a:srgbClr val="AC007F"/>
                </a:solidFill>
                <a:latin typeface="Times New Roman" pitchFamily="18" charset="0"/>
                <a:cs typeface="Times New Roman" pitchFamily="18" charset="0"/>
              </a:rPr>
              <a:t>protéine plasmatique – médicament ]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sz="1800" i="1" dirty="0">
              <a:latin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r-FR" sz="2000" dirty="0">
                <a:latin typeface="Arial" pitchFamily="34" charset="0"/>
              </a:rPr>
              <a:t>  -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Seule la forme libre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du médicament diffuse vers l’organe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      ou le tissu cible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fr-FR" sz="12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La forme liée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= forme de stockage ou de transport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6C21EE-4AAA-B56F-E5E8-6C12485A72A4}"/>
              </a:ext>
            </a:extLst>
          </p:cNvPr>
          <p:cNvSpPr/>
          <p:nvPr/>
        </p:nvSpPr>
        <p:spPr>
          <a:xfrm>
            <a:off x="428625" y="4143375"/>
            <a:ext cx="8429625" cy="17859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pSp>
        <p:nvGrpSpPr>
          <p:cNvPr id="3" name="Groupe 47">
            <a:extLst>
              <a:ext uri="{FF2B5EF4-FFF2-40B4-BE49-F238E27FC236}">
                <a16:creationId xmlns:a16="http://schemas.microsoft.com/office/drawing/2014/main" id="{B8695598-D98C-88AA-3F17-A3303C9AF7FC}"/>
              </a:ext>
            </a:extLst>
          </p:cNvPr>
          <p:cNvGrpSpPr>
            <a:grpSpLocks/>
          </p:cNvGrpSpPr>
          <p:nvPr/>
        </p:nvGrpSpPr>
        <p:grpSpPr bwMode="auto">
          <a:xfrm>
            <a:off x="142844" y="928670"/>
            <a:ext cx="431800" cy="647700"/>
            <a:chOff x="1" y="1133884"/>
            <a:chExt cx="864368" cy="1234811"/>
          </a:xfrm>
          <a:solidFill>
            <a:srgbClr val="00B050"/>
          </a:solidFill>
        </p:grpSpPr>
        <p:sp>
          <p:nvSpPr>
            <p:cNvPr id="7" name="Chevron 6">
              <a:extLst>
                <a:ext uri="{FF2B5EF4-FFF2-40B4-BE49-F238E27FC236}">
                  <a16:creationId xmlns:a16="http://schemas.microsoft.com/office/drawing/2014/main" id="{EB13484F-CDAF-B501-6D3C-BB581515FFE1}"/>
                </a:ext>
              </a:extLst>
            </p:cNvPr>
            <p:cNvSpPr/>
            <p:nvPr/>
          </p:nvSpPr>
          <p:spPr>
            <a:xfrm rot="5400000">
              <a:off x="-185221" y="1319106"/>
              <a:ext cx="1234811" cy="864368"/>
            </a:xfrm>
            <a:prstGeom prst="chevron">
              <a:avLst/>
            </a:pr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8" name="Chevron 4">
              <a:extLst>
                <a:ext uri="{FF2B5EF4-FFF2-40B4-BE49-F238E27FC236}">
                  <a16:creationId xmlns:a16="http://schemas.microsoft.com/office/drawing/2014/main" id="{FB2B3D75-30DB-7EF7-96B4-70BB6E5397FE}"/>
                </a:ext>
              </a:extLst>
            </p:cNvPr>
            <p:cNvSpPr/>
            <p:nvPr/>
          </p:nvSpPr>
          <p:spPr>
            <a:xfrm>
              <a:off x="133470" y="1545488"/>
              <a:ext cx="597431" cy="54779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6510" tIns="16510" rIns="16510" bIns="16510" spcCol="1270" anchor="ctr"/>
            <a:lstStyle/>
            <a:p>
              <a:pPr algn="ctr" defTabSz="11557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fr-F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5" name="Groupe 11">
            <a:extLst>
              <a:ext uri="{FF2B5EF4-FFF2-40B4-BE49-F238E27FC236}">
                <a16:creationId xmlns:a16="http://schemas.microsoft.com/office/drawing/2014/main" id="{B1C3587F-2FBE-BD88-6961-B77F3835CF76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5661025"/>
            <a:ext cx="3460750" cy="461963"/>
            <a:chOff x="467544" y="5661253"/>
            <a:chExt cx="3461549" cy="461931"/>
          </a:xfrm>
        </p:grpSpPr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311ECD01-7E51-0724-3FDE-E24CD74D6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08" y="5661253"/>
              <a:ext cx="2885485" cy="46193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fr-FR" sz="2400" b="1" dirty="0">
                  <a:latin typeface="Times New Roman" pitchFamily="18" charset="0"/>
                  <a:cs typeface="Times New Roman" pitchFamily="18" charset="0"/>
                </a:rPr>
                <a:t>Phase plasmatique</a:t>
              </a:r>
            </a:p>
          </p:txBody>
        </p:sp>
        <p:sp>
          <p:nvSpPr>
            <p:cNvPr id="11" name="Demi-cadre 10">
              <a:extLst>
                <a:ext uri="{FF2B5EF4-FFF2-40B4-BE49-F238E27FC236}">
                  <a16:creationId xmlns:a16="http://schemas.microsoft.com/office/drawing/2014/main" id="{428D9DD6-4857-BC54-CD1F-28D4CB50DA4B}"/>
                </a:ext>
              </a:extLst>
            </p:cNvPr>
            <p:cNvSpPr/>
            <p:nvPr/>
          </p:nvSpPr>
          <p:spPr>
            <a:xfrm rot="10800000" flipH="1">
              <a:off x="899444" y="5732686"/>
              <a:ext cx="647850" cy="360337"/>
            </a:xfrm>
            <a:prstGeom prst="halfFrame">
              <a:avLst>
                <a:gd name="adj1" fmla="val 17655"/>
                <a:gd name="adj2" fmla="val 22881"/>
              </a:avLst>
            </a:prstGeom>
            <a:noFill/>
            <a:ln w="19050">
              <a:solidFill>
                <a:schemeClr val="bg2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1F3D8F-5A44-24E5-0E9B-60419A43B0C5}"/>
                </a:ext>
              </a:extLst>
            </p:cNvPr>
            <p:cNvSpPr/>
            <p:nvPr/>
          </p:nvSpPr>
          <p:spPr>
            <a:xfrm>
              <a:off x="467544" y="5732686"/>
              <a:ext cx="360445" cy="36033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25809E-6 L -0.004 -0.734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3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73426 L -0.00816 -0.7895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71414"/>
            <a:ext cx="4757742" cy="1143000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Phase Plasmatique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/>
          <a:lstStyle/>
          <a:p>
            <a:r>
              <a:rPr lang="fr-FR" dirty="0"/>
              <a:t>Au niveau sanguin:</a:t>
            </a:r>
          </a:p>
          <a:p>
            <a:pPr lvl="1"/>
            <a:r>
              <a:rPr lang="fr-FR" sz="2400" dirty="0"/>
              <a:t>PA libre. </a:t>
            </a:r>
          </a:p>
          <a:p>
            <a:pPr lvl="1"/>
            <a:r>
              <a:rPr lang="fr-FR" sz="2400" dirty="0"/>
              <a:t>PA lié de façon </a:t>
            </a:r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réversible</a:t>
            </a:r>
            <a:r>
              <a:rPr lang="fr-FR" sz="2400" dirty="0"/>
              <a:t> aux </a:t>
            </a:r>
            <a:r>
              <a:rPr lang="fr-FR" sz="2400" dirty="0" err="1"/>
              <a:t>proteines</a:t>
            </a:r>
            <a:r>
              <a:rPr lang="fr-FR" sz="2400" dirty="0"/>
              <a:t> plasmatiques, et formant un complexe </a:t>
            </a:r>
            <a:r>
              <a:rPr lang="fr-FR" sz="2400" dirty="0">
                <a:latin typeface="Times New Roman"/>
                <a:cs typeface="Times New Roman"/>
              </a:rPr>
              <a:t>[</a:t>
            </a:r>
            <a:r>
              <a:rPr lang="fr-FR" sz="2400" dirty="0"/>
              <a:t>PA-protéine</a:t>
            </a:r>
            <a:r>
              <a:rPr lang="fr-FR" sz="2400" dirty="0">
                <a:latin typeface="Times New Roman"/>
                <a:cs typeface="Times New Roman"/>
              </a:rPr>
              <a:t>]</a:t>
            </a:r>
            <a:r>
              <a:rPr lang="fr-FR" sz="2400" dirty="0"/>
              <a:t>.</a:t>
            </a:r>
          </a:p>
          <a:p>
            <a:endParaRPr lang="fr-FR" dirty="0"/>
          </a:p>
          <a:p>
            <a:r>
              <a:rPr lang="fr-FR" sz="2800" b="1" dirty="0">
                <a:solidFill>
                  <a:schemeClr val="accent1">
                    <a:lumMod val="75000"/>
                  </a:schemeClr>
                </a:solidFill>
              </a:rPr>
              <a:t>Problème.</a:t>
            </a:r>
          </a:p>
          <a:p>
            <a:r>
              <a:rPr lang="fr-FR" b="1" dirty="0">
                <a:solidFill>
                  <a:srgbClr val="FF0000"/>
                </a:solidFill>
              </a:rPr>
              <a:t>Seule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la fraction libre</a:t>
            </a:r>
            <a:r>
              <a:rPr lang="fr-FR" dirty="0"/>
              <a:t> du médicament </a:t>
            </a:r>
            <a:r>
              <a:rPr lang="fr-FR" b="1" dirty="0">
                <a:solidFill>
                  <a:srgbClr val="FF0000"/>
                </a:solidFill>
              </a:rPr>
              <a:t>diffuse</a:t>
            </a:r>
            <a:r>
              <a:rPr lang="fr-FR" dirty="0"/>
              <a:t> ver l’organe ou le tissu cible et peut être </a:t>
            </a:r>
            <a:r>
              <a:rPr lang="fr-FR" b="1" dirty="0">
                <a:solidFill>
                  <a:srgbClr val="FF0000"/>
                </a:solidFill>
              </a:rPr>
              <a:t>active</a:t>
            </a:r>
            <a:r>
              <a:rPr lang="fr-FR" dirty="0"/>
              <a:t>.</a:t>
            </a:r>
          </a:p>
          <a:p>
            <a:r>
              <a:rPr lang="fr-FR" b="1" dirty="0">
                <a:solidFill>
                  <a:srgbClr val="0070C0"/>
                </a:solidFill>
              </a:rPr>
              <a:t>La fraction liée aux protéines plasmatiques </a:t>
            </a:r>
            <a:r>
              <a:rPr lang="fr-FR" dirty="0"/>
              <a:t>est une </a:t>
            </a:r>
            <a:r>
              <a:rPr lang="fr-FR" b="1" dirty="0">
                <a:solidFill>
                  <a:srgbClr val="0070C0"/>
                </a:solidFill>
              </a:rPr>
              <a:t>forme de stockage ou de transport </a:t>
            </a:r>
            <a:r>
              <a:rPr lang="fr-FR" dirty="0"/>
              <a:t>du médicament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14290"/>
            <a:ext cx="435768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 l="3149" r="3988"/>
          <a:stretch>
            <a:fillRect/>
          </a:stretch>
        </p:blipFill>
        <p:spPr bwMode="auto">
          <a:xfrm>
            <a:off x="4929158" y="1142984"/>
            <a:ext cx="4214842" cy="114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B977D18-C07A-8C9B-489C-F812E7204E2D}"/>
              </a:ext>
            </a:extLst>
          </p:cNvPr>
          <p:cNvSpPr txBox="1"/>
          <p:nvPr/>
        </p:nvSpPr>
        <p:spPr>
          <a:xfrm>
            <a:off x="214282" y="285728"/>
            <a:ext cx="8358246" cy="523220"/>
          </a:xfrm>
          <a:prstGeom prst="rect">
            <a:avLst/>
          </a:prstGeom>
        </p:spPr>
        <p:style>
          <a:lnRef idx="2">
            <a:schemeClr val="accent3"/>
          </a:lnRef>
          <a:fillRef idx="1003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rgbClr val="AC007F"/>
                </a:solidFill>
                <a:latin typeface="Times New Roman" pitchFamily="18" charset="0"/>
                <a:cs typeface="Times New Roman" pitchFamily="18" charset="0"/>
              </a:rPr>
              <a:t>Caractéristiques de la liaison</a:t>
            </a:r>
            <a:endParaRPr lang="fr-FR" sz="2400" b="1" dirty="0">
              <a:solidFill>
                <a:srgbClr val="AC00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277EE2-845D-7068-8820-14BC62D02457}"/>
              </a:ext>
            </a:extLst>
          </p:cNvPr>
          <p:cNvSpPr/>
          <p:nvPr/>
        </p:nvSpPr>
        <p:spPr>
          <a:xfrm>
            <a:off x="785813" y="1428750"/>
            <a:ext cx="1192212" cy="461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Affinité</a:t>
            </a:r>
            <a:endParaRPr lang="fr-FR" sz="24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41AB12-E97A-943E-D576-5F7694ABDDB6}"/>
              </a:ext>
            </a:extLst>
          </p:cNvPr>
          <p:cNvSpPr/>
          <p:nvPr/>
        </p:nvSpPr>
        <p:spPr>
          <a:xfrm>
            <a:off x="214313" y="5429250"/>
            <a:ext cx="2500312" cy="461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66713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% de fixation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85B3D9-F040-5927-61F0-5F0F0A14F2F2}"/>
              </a:ext>
            </a:extLst>
          </p:cNvPr>
          <p:cNvSpPr/>
          <p:nvPr/>
        </p:nvSpPr>
        <p:spPr>
          <a:xfrm>
            <a:off x="785813" y="2928938"/>
            <a:ext cx="4357687" cy="8302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66713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Nombre de sites de liaison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A97444-2320-D3E3-0EC8-333D173F4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214438"/>
            <a:ext cx="5392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Constante d’affinité  Ka: </a:t>
            </a:r>
          </a:p>
        </p:txBody>
      </p:sp>
      <p:sp>
        <p:nvSpPr>
          <p:cNvPr id="13" name="Flèche droite 12">
            <a:extLst>
              <a:ext uri="{FF2B5EF4-FFF2-40B4-BE49-F238E27FC236}">
                <a16:creationId xmlns:a16="http://schemas.microsoft.com/office/drawing/2014/main" id="{8E7180B4-E258-5FD2-01C0-BED75680C452}"/>
              </a:ext>
            </a:extLst>
          </p:cNvPr>
          <p:cNvSpPr/>
          <p:nvPr/>
        </p:nvSpPr>
        <p:spPr>
          <a:xfrm>
            <a:off x="2143108" y="1500174"/>
            <a:ext cx="428628" cy="357190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C4B406-651F-0EA6-3D88-CB527D346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0" y="1714500"/>
            <a:ext cx="6259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Plus Ka est élevé plus la liaison est stable</a:t>
            </a:r>
            <a:endParaRPr lang="fr-FR" altLang="fr-FR" sz="2800">
              <a:solidFill>
                <a:srgbClr val="C00000"/>
              </a:solidFill>
            </a:endParaRPr>
          </a:p>
        </p:txBody>
      </p:sp>
      <p:sp>
        <p:nvSpPr>
          <p:cNvPr id="17" name="Flèche droite 16">
            <a:extLst>
              <a:ext uri="{FF2B5EF4-FFF2-40B4-BE49-F238E27FC236}">
                <a16:creationId xmlns:a16="http://schemas.microsoft.com/office/drawing/2014/main" id="{76240AE9-32C2-E82F-C6FD-B1F0910CCC0C}"/>
              </a:ext>
            </a:extLst>
          </p:cNvPr>
          <p:cNvSpPr/>
          <p:nvPr/>
        </p:nvSpPr>
        <p:spPr>
          <a:xfrm>
            <a:off x="2714612" y="5429264"/>
            <a:ext cx="428628" cy="357190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3EF37C-4D78-3B96-6A35-86A7E197BFF3}"/>
              </a:ext>
            </a:extLst>
          </p:cNvPr>
          <p:cNvSpPr/>
          <p:nvPr/>
        </p:nvSpPr>
        <p:spPr>
          <a:xfrm>
            <a:off x="857250" y="4071938"/>
            <a:ext cx="2286000" cy="8302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66713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Spécificité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6592D2A-9078-A3B7-50D0-443274289A0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5" y="5143500"/>
            <a:ext cx="5629275" cy="107156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F072FD8-DFD9-505D-4211-DE123C5C8738}"/>
              </a:ext>
            </a:extLst>
          </p:cNvPr>
          <p:cNvSpPr/>
          <p:nvPr/>
        </p:nvSpPr>
        <p:spPr bwMode="auto">
          <a:xfrm>
            <a:off x="214313" y="1500188"/>
            <a:ext cx="360362" cy="36036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F5466D-123E-9B27-C835-931D8B298718}"/>
              </a:ext>
            </a:extLst>
          </p:cNvPr>
          <p:cNvSpPr/>
          <p:nvPr/>
        </p:nvSpPr>
        <p:spPr bwMode="auto">
          <a:xfrm>
            <a:off x="214313" y="3071813"/>
            <a:ext cx="360362" cy="36036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65042B-2314-39BD-5EA7-D0BB257C0918}"/>
              </a:ext>
            </a:extLst>
          </p:cNvPr>
          <p:cNvSpPr/>
          <p:nvPr/>
        </p:nvSpPr>
        <p:spPr bwMode="auto">
          <a:xfrm>
            <a:off x="357188" y="4214813"/>
            <a:ext cx="360362" cy="36036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3FA7371-A75E-D6EB-79B0-42E4B8C53086}"/>
              </a:ext>
            </a:extLst>
          </p:cNvPr>
          <p:cNvSpPr/>
          <p:nvPr/>
        </p:nvSpPr>
        <p:spPr bwMode="auto">
          <a:xfrm>
            <a:off x="0" y="5500688"/>
            <a:ext cx="360363" cy="360362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C00000"/>
                </a:solidFill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/>
      <p:bldP spid="14" grpId="0"/>
      <p:bldP spid="18" grpId="0" animBg="1"/>
      <p:bldP spid="15" grpId="0" animBg="1"/>
      <p:bldP spid="16" grpId="0" animBg="1"/>
      <p:bldP spid="19" grpId="0" animBg="1"/>
      <p:bldP spid="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me 12">
            <a:extLst>
              <a:ext uri="{FF2B5EF4-FFF2-40B4-BE49-F238E27FC236}">
                <a16:creationId xmlns:a16="http://schemas.microsoft.com/office/drawing/2014/main" id="{0D5EC845-0D57-5574-BA8F-7F02ADE512C4}"/>
              </a:ext>
            </a:extLst>
          </p:cNvPr>
          <p:cNvGraphicFramePr/>
          <p:nvPr/>
        </p:nvGraphicFramePr>
        <p:xfrm>
          <a:off x="1000100" y="500042"/>
          <a:ext cx="60960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2692F3D2-240E-B0F3-3B96-9B05AF04D322}"/>
              </a:ext>
            </a:extLst>
          </p:cNvPr>
          <p:cNvSpPr txBox="1"/>
          <p:nvPr/>
        </p:nvSpPr>
        <p:spPr>
          <a:xfrm>
            <a:off x="214282" y="214290"/>
            <a:ext cx="8358246" cy="523220"/>
          </a:xfrm>
          <a:prstGeom prst="rect">
            <a:avLst/>
          </a:prstGeom>
        </p:spPr>
        <p:style>
          <a:lnRef idx="2">
            <a:schemeClr val="accent3"/>
          </a:lnRef>
          <a:fillRef idx="1003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rgbClr val="AC007F"/>
                </a:solidFill>
                <a:latin typeface="Times New Roman" pitchFamily="18" charset="0"/>
                <a:cs typeface="Times New Roman" pitchFamily="18" charset="0"/>
              </a:rPr>
              <a:t> Les facteurs influençant la fixation proteique: </a:t>
            </a:r>
            <a:endParaRPr lang="fr-FR" sz="2400" b="1" dirty="0">
              <a:solidFill>
                <a:srgbClr val="AC00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8318C38-1CA9-6CA6-1FE9-C3DF26B9F6B3}"/>
              </a:ext>
            </a:extLst>
          </p:cNvPr>
          <p:cNvSpPr txBox="1"/>
          <p:nvPr/>
        </p:nvSpPr>
        <p:spPr>
          <a:xfrm>
            <a:off x="0" y="5143500"/>
            <a:ext cx="3384550" cy="7858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Constantia" pitchFamily="18" charset="0"/>
              </a:rPr>
              <a:t>Modification du pH sanguin  </a:t>
            </a:r>
            <a:r>
              <a:rPr lang="fr-FR" dirty="0">
                <a:latin typeface="Constantia" pitchFamily="18" charset="0"/>
              </a:rPr>
              <a:t> </a:t>
            </a:r>
          </a:p>
          <a:p>
            <a:pPr marL="271463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fr-FR" dirty="0">
                <a:latin typeface="Constantia" pitchFamily="18" charset="0"/>
              </a:rPr>
              <a:t>Acidose métabolique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94DBE3-2FD2-214A-2715-1E17258CE26F}"/>
              </a:ext>
            </a:extLst>
          </p:cNvPr>
          <p:cNvSpPr/>
          <p:nvPr/>
        </p:nvSpPr>
        <p:spPr>
          <a:xfrm>
            <a:off x="3500438" y="5000625"/>
            <a:ext cx="1857375" cy="3698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 concentration  </a:t>
            </a:r>
          </a:p>
        </p:txBody>
      </p:sp>
      <p:sp>
        <p:nvSpPr>
          <p:cNvPr id="14" name="Flèche vers le bas 13">
            <a:extLst>
              <a:ext uri="{FF2B5EF4-FFF2-40B4-BE49-F238E27FC236}">
                <a16:creationId xmlns:a16="http://schemas.microsoft.com/office/drawing/2014/main" id="{58855774-DF53-151A-199C-2C5C6471FD20}"/>
              </a:ext>
            </a:extLst>
          </p:cNvPr>
          <p:cNvSpPr/>
          <p:nvPr/>
        </p:nvSpPr>
        <p:spPr>
          <a:xfrm>
            <a:off x="1643063" y="4357688"/>
            <a:ext cx="285750" cy="642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" name="Flèche vers le bas 14">
            <a:extLst>
              <a:ext uri="{FF2B5EF4-FFF2-40B4-BE49-F238E27FC236}">
                <a16:creationId xmlns:a16="http://schemas.microsoft.com/office/drawing/2014/main" id="{88EA32E2-EFB8-C7C9-8FD7-BF5E46C01AC6}"/>
              </a:ext>
            </a:extLst>
          </p:cNvPr>
          <p:cNvSpPr/>
          <p:nvPr/>
        </p:nvSpPr>
        <p:spPr>
          <a:xfrm>
            <a:off x="4000500" y="4286250"/>
            <a:ext cx="285750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6" name="ZoneTexte 36">
            <a:extLst>
              <a:ext uri="{FF2B5EF4-FFF2-40B4-BE49-F238E27FC236}">
                <a16:creationId xmlns:a16="http://schemas.microsoft.com/office/drawing/2014/main" id="{23884E8A-AF34-B425-122C-7329BABF0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5000625"/>
            <a:ext cx="2663825" cy="400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↑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ou 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↓ 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concentration</a:t>
            </a:r>
          </a:p>
        </p:txBody>
      </p:sp>
      <p:sp>
        <p:nvSpPr>
          <p:cNvPr id="17" name="Flèche vers le bas 16">
            <a:extLst>
              <a:ext uri="{FF2B5EF4-FFF2-40B4-BE49-F238E27FC236}">
                <a16:creationId xmlns:a16="http://schemas.microsoft.com/office/drawing/2014/main" id="{83E0AEE9-A074-B9F9-B475-F8F02431880C}"/>
              </a:ext>
            </a:extLst>
          </p:cNvPr>
          <p:cNvSpPr/>
          <p:nvPr/>
        </p:nvSpPr>
        <p:spPr>
          <a:xfrm>
            <a:off x="6215063" y="4214813"/>
            <a:ext cx="285750" cy="642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CDCF8E-432B-9A8B-57E7-CF7B8ED58DAD}"/>
              </a:ext>
            </a:extLst>
          </p:cNvPr>
          <p:cNvSpPr/>
          <p:nvPr/>
        </p:nvSpPr>
        <p:spPr>
          <a:xfrm>
            <a:off x="4071938" y="5786438"/>
            <a:ext cx="2071687" cy="590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defTabSz="666750" eaLnBrk="1" fontAlgn="auto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Facteurs physiologiques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B775DD-80C1-199D-1856-191980DCB437}"/>
              </a:ext>
            </a:extLst>
          </p:cNvPr>
          <p:cNvSpPr/>
          <p:nvPr/>
        </p:nvSpPr>
        <p:spPr>
          <a:xfrm>
            <a:off x="6572250" y="5857875"/>
            <a:ext cx="2071688" cy="590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defTabSz="666750" eaLnBrk="1" fontAlgn="auto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Facteurs pathologiques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FE8A3F21-7EC6-11A1-4B44-5C31F18204BC}"/>
              </a:ext>
            </a:extLst>
          </p:cNvPr>
          <p:cNvCxnSpPr/>
          <p:nvPr/>
        </p:nvCxnSpPr>
        <p:spPr>
          <a:xfrm rot="10800000" flipV="1">
            <a:off x="5929313" y="5429250"/>
            <a:ext cx="357187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6B03DC13-E79C-CC8D-23B6-B185D4F0DAE9}"/>
              </a:ext>
            </a:extLst>
          </p:cNvPr>
          <p:cNvCxnSpPr/>
          <p:nvPr/>
        </p:nvCxnSpPr>
        <p:spPr>
          <a:xfrm rot="16200000" flipH="1">
            <a:off x="6893719" y="5464969"/>
            <a:ext cx="285750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en angle 21">
            <a:extLst>
              <a:ext uri="{FF2B5EF4-FFF2-40B4-BE49-F238E27FC236}">
                <a16:creationId xmlns:a16="http://schemas.microsoft.com/office/drawing/2014/main" id="{AF60BC0F-BC68-BCD7-3650-EEE64B4AA2AC}"/>
              </a:ext>
            </a:extLst>
          </p:cNvPr>
          <p:cNvCxnSpPr/>
          <p:nvPr/>
        </p:nvCxnSpPr>
        <p:spPr>
          <a:xfrm>
            <a:off x="5357813" y="1643063"/>
            <a:ext cx="1285875" cy="5715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8837484-7ABD-E926-0D05-C330F6033C3D}"/>
              </a:ext>
            </a:extLst>
          </p:cNvPr>
          <p:cNvSpPr/>
          <p:nvPr/>
        </p:nvSpPr>
        <p:spPr>
          <a:xfrm>
            <a:off x="6715125" y="1857375"/>
            <a:ext cx="2071688" cy="590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defTabSz="666750" eaLnBrk="1" fontAlgn="auto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Interaction médicamenteuses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6DB2FC72-D7F0-1733-E718-807BFE46E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57250"/>
            <a:ext cx="885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altLang="fr-FR">
                <a:latin typeface="Times New Roman" panose="02020603050405020304" pitchFamily="18" charset="0"/>
                <a:cs typeface="Times New Roman" panose="02020603050405020304" pitchFamily="18" charset="0"/>
              </a:rPr>
              <a:t>Il existe des phénomènes de compétition entre deux ou plusieurs médicaments se fixant habituellement sur les mêmes sites protéiques .</a:t>
            </a:r>
          </a:p>
        </p:txBody>
      </p:sp>
      <p:sp>
        <p:nvSpPr>
          <p:cNvPr id="62465" name="Rectangle 1">
            <a:extLst>
              <a:ext uri="{FF2B5EF4-FFF2-40B4-BE49-F238E27FC236}">
                <a16:creationId xmlns:a16="http://schemas.microsoft.com/office/drawing/2014/main" id="{451388DB-81F7-88F5-59C6-20791D6D1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28875"/>
            <a:ext cx="9358313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fr-FR" altLang="fr-F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 risque d’interaction entre les médicaments est d’autant plus élevé que 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altLang="fr-FR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fr-FR" alt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pourcentage de fixation </a:t>
            </a:r>
            <a:r>
              <a:rPr lang="fr-FR" altLang="fr-F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90 %</a:t>
            </a:r>
            <a:r>
              <a:rPr lang="fr-FR" altLang="fr-F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</a:t>
            </a:r>
            <a:endParaRPr lang="fr-FR" altLang="fr-FR" sz="2400" dirty="0"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fr-FR" alt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Le volume de distribution faible </a:t>
            </a:r>
            <a:r>
              <a:rPr lang="fr-FR" alt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(&lt; 0,14 l/kg)</a:t>
            </a:r>
            <a:r>
              <a:rPr lang="fr-FR" alt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; </a:t>
            </a:r>
            <a:endParaRPr lang="fr-FR" altLang="fr-FR" sz="2400" dirty="0"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fr-FR" alt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L’index thérapeutique </a:t>
            </a:r>
            <a:r>
              <a:rPr lang="fr-FR" altLang="fr-F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étroit</a:t>
            </a:r>
            <a:r>
              <a:rPr lang="fr-FR" alt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; </a:t>
            </a:r>
            <a:endParaRPr lang="fr-FR" altLang="fr-FR" sz="2400" dirty="0"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fr-FR" alt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L’affinité des tissus d'action est grande par rapport à ceux d'élimination. </a:t>
            </a:r>
            <a:endParaRPr lang="fr-FR" altLang="fr-FR" sz="2400" dirty="0"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C4DA69-F817-B05B-FBB0-777B820682C4}"/>
              </a:ext>
            </a:extLst>
          </p:cNvPr>
          <p:cNvSpPr/>
          <p:nvPr/>
        </p:nvSpPr>
        <p:spPr>
          <a:xfrm>
            <a:off x="2428875" y="214313"/>
            <a:ext cx="5478463" cy="52387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interactions médicamenteuses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2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24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7972452" cy="654032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Fixation aux protéines plasmatiques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" y="1071546"/>
            <a:ext cx="4043362" cy="2900370"/>
          </a:xfrm>
        </p:spPr>
        <p:txBody>
          <a:bodyPr/>
          <a:lstStyle/>
          <a:p>
            <a:pPr algn="ctr"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Proteines</a:t>
            </a:r>
            <a:endParaRPr lang="en-US" b="1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→ </a:t>
            </a:r>
            <a:r>
              <a:rPr lang="en-US" dirty="0" err="1"/>
              <a:t>L’albumine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→ L’ </a:t>
            </a:r>
            <a:r>
              <a:rPr lang="el-GR" dirty="0"/>
              <a:t>α1 </a:t>
            </a:r>
            <a:r>
              <a:rPr lang="en-US" dirty="0" err="1"/>
              <a:t>glycoprotéine</a:t>
            </a:r>
            <a:r>
              <a:rPr lang="en-US" dirty="0"/>
              <a:t> </a:t>
            </a:r>
            <a:r>
              <a:rPr lang="en-US" dirty="0" err="1"/>
              <a:t>acide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→ Les </a:t>
            </a:r>
            <a:r>
              <a:rPr lang="en-US" dirty="0" err="1"/>
              <a:t>globulines</a:t>
            </a:r>
            <a:r>
              <a:rPr lang="en-US" dirty="0"/>
              <a:t> (</a:t>
            </a:r>
            <a:r>
              <a:rPr lang="el-GR" dirty="0"/>
              <a:t>α, β, γ) </a:t>
            </a:r>
          </a:p>
          <a:p>
            <a:pPr>
              <a:buNone/>
            </a:pPr>
            <a:r>
              <a:rPr lang="el-GR" dirty="0"/>
              <a:t>→ </a:t>
            </a:r>
            <a:r>
              <a:rPr lang="en-US" dirty="0"/>
              <a:t>Les </a:t>
            </a:r>
            <a:r>
              <a:rPr lang="en-US" dirty="0" err="1"/>
              <a:t>lipoprotéines</a:t>
            </a:r>
            <a:r>
              <a:rPr lang="en-US" dirty="0"/>
              <a:t> [HDL-LDL-VLDL].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29124" y="1000108"/>
            <a:ext cx="4714876" cy="2900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r>
              <a:rPr lang="fr-FR" sz="2400" b="1" dirty="0">
                <a:solidFill>
                  <a:schemeClr val="accent2"/>
                </a:solidFill>
                <a:latin typeface="+mn-lt"/>
                <a:cs typeface="+mn-cs"/>
              </a:rPr>
              <a:t>Albumine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→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ale</a:t>
            </a:r>
            <a:r>
              <a:rPr kumimoji="0" lang="fr-F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protéine de fixation. 50-68 %des PT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→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Affinité élevé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→ Saturation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possible.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→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mpétition</a:t>
            </a:r>
            <a:r>
              <a:rPr lang="fr-FR" sz="2400" dirty="0">
                <a:latin typeface="+mn-lt"/>
                <a:cs typeface="+mn-cs"/>
              </a:rPr>
              <a:t>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fr-FR" sz="2400" dirty="0">
                <a:latin typeface="Times New Roman"/>
                <a:cs typeface="Times New Roman"/>
              </a:rPr>
              <a:t>→</a:t>
            </a:r>
            <a:r>
              <a:rPr lang="fr-FR" sz="2400" dirty="0">
                <a:latin typeface="+mn-lt"/>
                <a:cs typeface="+mn-cs"/>
              </a:rPr>
              <a:t>Seule à fixer les méd. </a:t>
            </a:r>
            <a:r>
              <a:rPr lang="fr-FR" sz="2400" dirty="0" err="1">
                <a:latin typeface="+mn-lt"/>
                <a:cs typeface="+mn-cs"/>
              </a:rPr>
              <a:t>Ac</a:t>
            </a:r>
            <a:r>
              <a:rPr lang="fr-FR" sz="2400" dirty="0">
                <a:latin typeface="+mn-lt"/>
                <a:cs typeface="+mn-cs"/>
              </a:rPr>
              <a:t>. Faible. </a:t>
            </a:r>
            <a:r>
              <a:rPr lang="fr-FR" sz="2400" dirty="0" err="1">
                <a:latin typeface="+mn-lt"/>
                <a:cs typeface="+mn-cs"/>
              </a:rPr>
              <a:t>Valproique</a:t>
            </a:r>
            <a:r>
              <a:rPr lang="fr-FR" sz="2400" dirty="0">
                <a:latin typeface="+mn-lt"/>
                <a:cs typeface="+mn-cs"/>
              </a:rPr>
              <a:t>. </a:t>
            </a:r>
            <a:r>
              <a:rPr lang="fr-FR" sz="2400" dirty="0" err="1">
                <a:latin typeface="+mn-lt"/>
                <a:cs typeface="+mn-cs"/>
              </a:rPr>
              <a:t>Warfarine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714884"/>
            <a:ext cx="91440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allAtOnce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1368412"/>
          </a:xfrm>
        </p:spPr>
        <p:txBody>
          <a:bodyPr>
            <a:normAutofit fontScale="90000"/>
          </a:bodyPr>
          <a:lstStyle/>
          <a:p>
            <a:pPr>
              <a:tabLst>
                <a:tab pos="536575" algn="l"/>
              </a:tabLst>
            </a:pPr>
            <a:r>
              <a:rPr lang="fr-FR" sz="3200" b="1" dirty="0">
                <a:solidFill>
                  <a:schemeClr val="tx1"/>
                </a:solidFill>
                <a:cs typeface="Times New Roman" pitchFamily="18" charset="0"/>
              </a:rPr>
              <a:t>Facteurs influençant la fixation protéique: </a:t>
            </a:r>
            <a:br>
              <a:rPr lang="fr-FR" sz="2800" b="1" dirty="0">
                <a:solidFill>
                  <a:schemeClr val="tx1"/>
                </a:solidFill>
                <a:cs typeface="Times New Roman" pitchFamily="18" charset="0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929718" cy="4873752"/>
          </a:xfrm>
        </p:spPr>
        <p:txBody>
          <a:bodyPr/>
          <a:lstStyle/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Modification des concentrations en protéines plasmatiques.</a:t>
            </a:r>
          </a:p>
          <a:p>
            <a:pPr lvl="1"/>
            <a:r>
              <a:rPr lang="fr-FR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Hypoalbuminémie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: IH. IR.</a:t>
            </a:r>
          </a:p>
          <a:p>
            <a:pPr lvl="1">
              <a:spcAft>
                <a:spcPts val="2400"/>
              </a:spcAft>
            </a:pP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↑↑↑ 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α-</a:t>
            </a:r>
            <a:r>
              <a:rPr lang="fr-FR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Gp.Acide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Arthrite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rhumatoide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IDM.</a:t>
            </a: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Interactions avec les substances endogènes.</a:t>
            </a:r>
          </a:p>
          <a:p>
            <a:pPr lvl="1">
              <a:spcAft>
                <a:spcPts val="2400"/>
              </a:spcAft>
            </a:pP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Bilirubine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Acides Gras </a:t>
            </a:r>
            <a:r>
              <a:rPr lang="fr-FR" sz="2800" dirty="0">
                <a:latin typeface="Times New Roman"/>
                <a:cs typeface="Times New Roman"/>
              </a:rPr>
              <a:t>→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Diminution de la fixation aux protéines.</a:t>
            </a: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Les interactions médicamenteuses.</a:t>
            </a:r>
          </a:p>
          <a:p>
            <a:pPr lvl="1"/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AVK type </a:t>
            </a:r>
            <a:r>
              <a:rPr lang="fr-FR" sz="28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Warfarine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AINS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Compétition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/>
          <p:cNvGraphicFramePr>
            <a:graphicFrameLocks noGrp="1"/>
          </p:cNvGraphicFramePr>
          <p:nvPr/>
        </p:nvGraphicFramePr>
        <p:xfrm>
          <a:off x="71406" y="1428736"/>
          <a:ext cx="8929717" cy="383192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901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3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Pourcentage de liaison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Classification 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Exemples </a:t>
                      </a:r>
                      <a:endParaRPr lang="fr-FR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11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fr-FR" sz="3200" b="1" dirty="0">
                          <a:latin typeface="Times New Roman" pitchFamily="18" charset="0"/>
                          <a:cs typeface="Times New Roman" pitchFamily="18" charset="0"/>
                        </a:rPr>
                        <a:t>&gt; </a:t>
                      </a:r>
                      <a:r>
                        <a:rPr lang="fr-FR" sz="2800" b="1" dirty="0">
                          <a:latin typeface="Times New Roman" pitchFamily="18" charset="0"/>
                          <a:cs typeface="Times New Roman" pitchFamily="18" charset="0"/>
                        </a:rPr>
                        <a:t>75 %</a:t>
                      </a:r>
                      <a:endParaRPr lang="fr-FR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Médicaments</a:t>
                      </a:r>
                      <a:r>
                        <a:rPr lang="fr-FR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fortement fixés</a:t>
                      </a: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Dicoumarol (99%)</a:t>
                      </a:r>
                    </a:p>
                    <a:p>
                      <a:pPr algn="ctr"/>
                      <a:r>
                        <a:rPr lang="fr-FR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Warfarine</a:t>
                      </a:r>
                      <a:r>
                        <a:rPr lang="fr-FR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(99%)</a:t>
                      </a: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728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latin typeface="Times New Roman" pitchFamily="18" charset="0"/>
                          <a:cs typeface="Times New Roman" pitchFamily="18" charset="0"/>
                        </a:rPr>
                        <a:t>Entre </a:t>
                      </a:r>
                      <a:r>
                        <a:rPr lang="fr-FR" sz="2800" b="1" dirty="0">
                          <a:latin typeface="Times New Roman" pitchFamily="18" charset="0"/>
                          <a:cs typeface="Times New Roman" pitchFamily="18" charset="0"/>
                        </a:rPr>
                        <a:t>45%-75%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Médicaments</a:t>
                      </a:r>
                      <a:r>
                        <a:rPr lang="fr-FR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moyennement  fixés</a:t>
                      </a: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Phénobarbital (50%)</a:t>
                      </a:r>
                    </a:p>
                    <a:p>
                      <a:pPr algn="ctr"/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Pénicilline G (50%)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1562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latin typeface="Times New Roman" pitchFamily="18" charset="0"/>
                          <a:cs typeface="Times New Roman" pitchFamily="18" charset="0"/>
                        </a:rPr>
                        <a:t>&lt; 45 %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Médicaments</a:t>
                      </a:r>
                      <a:r>
                        <a:rPr lang="fr-FR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faiblement  fixés</a:t>
                      </a:r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Paracétamol (40%)</a:t>
                      </a:r>
                    </a:p>
                    <a:p>
                      <a:pPr algn="ctr"/>
                      <a:r>
                        <a:rPr lang="fr-FR" sz="2400" dirty="0">
                          <a:latin typeface="Times New Roman" pitchFamily="18" charset="0"/>
                          <a:cs typeface="Times New Roman" pitchFamily="18" charset="0"/>
                        </a:rPr>
                        <a:t>Isoniazide (0%)</a:t>
                      </a:r>
                    </a:p>
                    <a:p>
                      <a:pPr algn="ctr"/>
                      <a:endParaRPr lang="fr-FR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0" y="71414"/>
            <a:ext cx="9429784" cy="121444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Fixation aux protéines</a:t>
            </a:r>
            <a:r>
              <a:rPr lang="fr-FR" sz="3600" b="1" cap="small" dirty="0">
                <a:latin typeface="+mj-lt"/>
                <a:ea typeface="+mj-ea"/>
                <a:cs typeface="+mj-cs"/>
              </a:rPr>
              <a:t> </a:t>
            </a:r>
            <a:r>
              <a:rPr kumimoji="0" lang="fr-FR" sz="3600" b="1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plasmatiques</a:t>
            </a:r>
            <a:endParaRPr kumimoji="0" lang="en-US" sz="3600" b="1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tx1"/>
                </a:solidFill>
              </a:rPr>
              <a:t>Phase tissulaire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fr-FR" dirty="0">
                <a:latin typeface="Times New Roman" pitchFamily="18" charset="0"/>
                <a:cs typeface="Times New Roman" pitchFamily="18" charset="0"/>
              </a:rPr>
              <a:t>Correspond à la diffusion des médicaments dans l’ensemble  des tissus et compartiments liquidiens (site d’action,  organes de biotransformation, et d’excrétion, autres tissus…)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C’est la forme libre du médicament qui diffuse vers les tissus et qui représente la forme active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La diffusion tissulaire d’un médicament sera d’autant plus importante que la concentration plasmatique du médicament sous forme libre sera élevée. 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CA06B48F-D3C1-3751-7BAA-D02F8EF9D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472" y="1643049"/>
            <a:ext cx="8229600" cy="5000637"/>
          </a:xfr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C’est la mise à disposition de l’organisme du PA du médicament.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Deux étapes: </a:t>
            </a:r>
          </a:p>
          <a:p>
            <a:pPr lvl="5">
              <a:buFontTx/>
              <a:buNone/>
              <a:defRPr/>
            </a:pPr>
            <a:r>
              <a:rPr lang="fr-FR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 libération:</a:t>
            </a:r>
            <a:r>
              <a:rPr lang="fr-FR" alt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délitement</a:t>
            </a:r>
            <a:r>
              <a:rPr lang="fr-FR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(désintégration) de la forme solide </a:t>
            </a:r>
            <a:endParaRPr lang="fr-FR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  <a:defRPr/>
            </a:pPr>
            <a:endParaRPr lang="fr-FR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5">
              <a:buFontTx/>
              <a:buNone/>
              <a:defRPr/>
            </a:pPr>
            <a:r>
              <a:rPr lang="fr-FR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fr-FR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 dissolution</a:t>
            </a:r>
            <a:endParaRPr lang="fr-FR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fr-FR" dirty="0">
              <a:latin typeface="Comic Sans MS" pitchFamily="66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BAA6CC5-C72B-D14F-4088-672869D5E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6121400" cy="646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La Phase Biopharmaceutique 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98834B97-51F5-E6B9-22B8-601B5E749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438400"/>
            <a:ext cx="4038600" cy="3276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>
              <a:latin typeface="Comic Sans MS" panose="030F0702030302020204" pitchFamily="66" charset="0"/>
              <a:cs typeface="Times New Roman (Arabic)"/>
            </a:endParaRP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06E7D91-BC10-B000-D109-7A1951C88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8" y="765175"/>
            <a:ext cx="3367087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>
              <a:solidFill>
                <a:schemeClr val="bg1"/>
              </a:solidFill>
              <a:latin typeface="Comic Sans MS" panose="030F0702030302020204" pitchFamily="66" charset="0"/>
              <a:cs typeface="Times New Roman (Arabic)"/>
            </a:endParaRP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A63BA3DB-0607-C349-06F6-ACA931E52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762000"/>
            <a:ext cx="3705225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>
              <a:solidFill>
                <a:schemeClr val="tx2"/>
              </a:solidFill>
              <a:latin typeface="Comic Sans MS" panose="030F0702030302020204" pitchFamily="66" charset="0"/>
              <a:cs typeface="Times New Roman (Arabic)"/>
            </a:endParaRPr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94881B90-B074-4FFB-F5D9-0E3DCF3DF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1565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>
              <a:latin typeface="Comic Sans MS" panose="030F0702030302020204" pitchFamily="66" charset="0"/>
              <a:cs typeface="Times New Roman (Arabic)"/>
            </a:endParaRPr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B7057234-9BFC-6364-B014-5F4250CB3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76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7AFAA16E-567A-7A2A-C693-C1F5E530D1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14563" y="178593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FAA13529-7824-4A24-5C63-4D7E81C36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225" y="1897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en-US">
              <a:latin typeface="Comic Sans MS" panose="030F0702030302020204" pitchFamily="66" charset="0"/>
              <a:cs typeface="Times New Roman (Arabic)"/>
            </a:endParaRPr>
          </a:p>
        </p:txBody>
      </p:sp>
      <p:sp>
        <p:nvSpPr>
          <p:cNvPr id="36873" name="Text Box 10">
            <a:extLst>
              <a:ext uri="{FF2B5EF4-FFF2-40B4-BE49-F238E27FC236}">
                <a16:creationId xmlns:a16="http://schemas.microsoft.com/office/drawing/2014/main" id="{6EAFCB9C-6D6C-68FE-2A7A-C27E3878E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1447800"/>
            <a:ext cx="1452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1">
                <a:latin typeface="Comic Sans MS" panose="030F0702030302020204" pitchFamily="66" charset="0"/>
                <a:cs typeface="Times New Roman (Arabic)"/>
              </a:rPr>
              <a:t>f. Liée </a:t>
            </a:r>
          </a:p>
        </p:txBody>
      </p:sp>
      <p:sp>
        <p:nvSpPr>
          <p:cNvPr id="36874" name="Text Box 11">
            <a:extLst>
              <a:ext uri="{FF2B5EF4-FFF2-40B4-BE49-F238E27FC236}">
                <a16:creationId xmlns:a16="http://schemas.microsoft.com/office/drawing/2014/main" id="{21685324-E033-BD31-AF69-8F10858FA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1447800"/>
            <a:ext cx="1530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1">
                <a:latin typeface="Comic Sans MS" panose="030F0702030302020204" pitchFamily="66" charset="0"/>
                <a:cs typeface="Times New Roman (Arabic)"/>
              </a:rPr>
              <a:t>F. Libre </a:t>
            </a:r>
          </a:p>
        </p:txBody>
      </p:sp>
      <p:sp>
        <p:nvSpPr>
          <p:cNvPr id="36875" name="Line 12">
            <a:extLst>
              <a:ext uri="{FF2B5EF4-FFF2-40B4-BE49-F238E27FC236}">
                <a16:creationId xmlns:a16="http://schemas.microsoft.com/office/drawing/2014/main" id="{A5C4A1D7-C888-D996-3189-C3252DEC4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0" y="1676400"/>
            <a:ext cx="5651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76" name="Text Box 13">
            <a:extLst>
              <a:ext uri="{FF2B5EF4-FFF2-40B4-BE49-F238E27FC236}">
                <a16:creationId xmlns:a16="http://schemas.microsoft.com/office/drawing/2014/main" id="{7F6844B1-AACA-0D57-DD89-6AD0B822E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447800"/>
            <a:ext cx="1266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1">
                <a:latin typeface="Comic Sans MS" panose="030F0702030302020204" pitchFamily="66" charset="0"/>
                <a:cs typeface="Times New Roman (Arabic)"/>
              </a:rPr>
              <a:t>F.libre </a:t>
            </a:r>
          </a:p>
        </p:txBody>
      </p:sp>
      <p:sp>
        <p:nvSpPr>
          <p:cNvPr id="36877" name="Text Box 14">
            <a:extLst>
              <a:ext uri="{FF2B5EF4-FFF2-40B4-BE49-F238E27FC236}">
                <a16:creationId xmlns:a16="http://schemas.microsoft.com/office/drawing/2014/main" id="{A52CC098-D422-F756-B3CB-AB2905D7B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663" y="1447800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1">
                <a:latin typeface="Comic Sans MS" panose="030F0702030302020204" pitchFamily="66" charset="0"/>
                <a:cs typeface="Times New Roman (Arabic)"/>
              </a:rPr>
              <a:t>F. Liée </a:t>
            </a:r>
          </a:p>
        </p:txBody>
      </p:sp>
      <p:sp>
        <p:nvSpPr>
          <p:cNvPr id="36878" name="Line 15">
            <a:extLst>
              <a:ext uri="{FF2B5EF4-FFF2-40B4-BE49-F238E27FC236}">
                <a16:creationId xmlns:a16="http://schemas.microsoft.com/office/drawing/2014/main" id="{15DB2656-EDAB-56F8-0563-2EE50090A7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57600" y="1828800"/>
            <a:ext cx="60960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79" name="Line 16">
            <a:extLst>
              <a:ext uri="{FF2B5EF4-FFF2-40B4-BE49-F238E27FC236}">
                <a16:creationId xmlns:a16="http://schemas.microsoft.com/office/drawing/2014/main" id="{CA9B64EC-4621-3CCB-5970-4E5787A465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1905000"/>
            <a:ext cx="609600" cy="198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80" name="Line 17">
            <a:extLst>
              <a:ext uri="{FF2B5EF4-FFF2-40B4-BE49-F238E27FC236}">
                <a16:creationId xmlns:a16="http://schemas.microsoft.com/office/drawing/2014/main" id="{59EB2D0E-F38B-0C75-5EFE-D008A6C01B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1828800"/>
            <a:ext cx="30480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81" name="Line 18">
            <a:extLst>
              <a:ext uri="{FF2B5EF4-FFF2-40B4-BE49-F238E27FC236}">
                <a16:creationId xmlns:a16="http://schemas.microsoft.com/office/drawing/2014/main" id="{08119672-9218-9472-D37F-31A51A3924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1905000"/>
            <a:ext cx="30480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82" name="Text Box 19">
            <a:extLst>
              <a:ext uri="{FF2B5EF4-FFF2-40B4-BE49-F238E27FC236}">
                <a16:creationId xmlns:a16="http://schemas.microsoft.com/office/drawing/2014/main" id="{3A351589-8665-19CC-9573-BE9D59483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23812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000" b="1">
                <a:solidFill>
                  <a:srgbClr val="FF0066"/>
                </a:solidFill>
                <a:latin typeface="Comic Sans MS" panose="030F0702030302020204" pitchFamily="66" charset="0"/>
                <a:cs typeface="Times New Roman (Arabic)"/>
              </a:rPr>
              <a:t>SITE D’ACTION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000" b="1">
                <a:solidFill>
                  <a:srgbClr val="FF0066"/>
                </a:solidFill>
                <a:latin typeface="Comic Sans MS" panose="030F0702030302020204" pitchFamily="66" charset="0"/>
                <a:cs typeface="Times New Roman (Arabic)"/>
              </a:rPr>
              <a:t>“RECEPTEURS </a:t>
            </a:r>
            <a:r>
              <a:rPr lang="en-US" altLang="zh-CN">
                <a:solidFill>
                  <a:srgbClr val="FF0066"/>
                </a:solidFill>
                <a:latin typeface="Comic Sans MS" panose="030F0702030302020204" pitchFamily="66" charset="0"/>
                <a:cs typeface="Times New Roman (Arabic)"/>
              </a:rPr>
              <a:t>”</a:t>
            </a:r>
          </a:p>
        </p:txBody>
      </p:sp>
      <p:sp>
        <p:nvSpPr>
          <p:cNvPr id="36883" name="Text Box 20">
            <a:extLst>
              <a:ext uri="{FF2B5EF4-FFF2-40B4-BE49-F238E27FC236}">
                <a16:creationId xmlns:a16="http://schemas.microsoft.com/office/drawing/2014/main" id="{39E6D421-7D60-21FB-A735-C35223BEF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762000"/>
            <a:ext cx="2233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Autres tissus </a:t>
            </a:r>
          </a:p>
        </p:txBody>
      </p:sp>
      <p:sp>
        <p:nvSpPr>
          <p:cNvPr id="36884" name="Text Box 21">
            <a:extLst>
              <a:ext uri="{FF2B5EF4-FFF2-40B4-BE49-F238E27FC236}">
                <a16:creationId xmlns:a16="http://schemas.microsoft.com/office/drawing/2014/main" id="{B80A587A-7D79-9C03-D88B-DDD58339C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648200"/>
            <a:ext cx="20542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000" b="1">
                <a:solidFill>
                  <a:srgbClr val="FF0066"/>
                </a:solidFill>
                <a:latin typeface="Comic Sans MS" panose="030F0702030302020204" pitchFamily="66" charset="0"/>
                <a:cs typeface="Times New Roman (Arabic)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000" b="1">
                <a:solidFill>
                  <a:srgbClr val="FF0066"/>
                </a:solidFill>
                <a:latin typeface="Comic Sans MS" panose="030F0702030302020204" pitchFamily="66" charset="0"/>
                <a:cs typeface="Times New Roman (Arabic)"/>
              </a:rPr>
              <a:t>CIRCULATION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000" b="1">
                <a:solidFill>
                  <a:srgbClr val="FF0066"/>
                </a:solidFill>
                <a:latin typeface="Comic Sans MS" panose="030F0702030302020204" pitchFamily="66" charset="0"/>
                <a:cs typeface="Times New Roman (Arabic)"/>
              </a:rPr>
              <a:t>SYSTEMIQUE</a:t>
            </a:r>
          </a:p>
        </p:txBody>
      </p:sp>
      <p:sp>
        <p:nvSpPr>
          <p:cNvPr id="36885" name="Text Box 22">
            <a:extLst>
              <a:ext uri="{FF2B5EF4-FFF2-40B4-BE49-F238E27FC236}">
                <a16:creationId xmlns:a16="http://schemas.microsoft.com/office/drawing/2014/main" id="{D2AD2D11-77C3-1F0D-60AC-6EFEB9B42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513" y="3962400"/>
            <a:ext cx="203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1">
                <a:latin typeface="Comic Sans MS" panose="030F0702030302020204" pitchFamily="66" charset="0"/>
                <a:cs typeface="Times New Roman (Arabic)"/>
              </a:rPr>
              <a:t>Forme libre </a:t>
            </a:r>
          </a:p>
        </p:txBody>
      </p:sp>
      <p:sp>
        <p:nvSpPr>
          <p:cNvPr id="36886" name="Line 23">
            <a:extLst>
              <a:ext uri="{FF2B5EF4-FFF2-40B4-BE49-F238E27FC236}">
                <a16:creationId xmlns:a16="http://schemas.microsoft.com/office/drawing/2014/main" id="{79B18BEA-92F4-579B-A0BE-7DDA31FDD8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419600"/>
            <a:ext cx="5334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87" name="Line 24">
            <a:extLst>
              <a:ext uri="{FF2B5EF4-FFF2-40B4-BE49-F238E27FC236}">
                <a16:creationId xmlns:a16="http://schemas.microsoft.com/office/drawing/2014/main" id="{B5399FEF-B9AE-B747-6C96-167ECAA6F0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4419600"/>
            <a:ext cx="5334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6888" name="Text Box 25">
            <a:extLst>
              <a:ext uri="{FF2B5EF4-FFF2-40B4-BE49-F238E27FC236}">
                <a16:creationId xmlns:a16="http://schemas.microsoft.com/office/drawing/2014/main" id="{2994D1B2-187B-F1C6-E0F4-71F59B1B0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325" y="4765675"/>
            <a:ext cx="1873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1">
                <a:latin typeface="Comic Sans MS" panose="030F0702030302020204" pitchFamily="66" charset="0"/>
                <a:cs typeface="Times New Roman (Arabic)"/>
              </a:rPr>
              <a:t>Forme liée </a:t>
            </a:r>
          </a:p>
        </p:txBody>
      </p:sp>
      <p:sp>
        <p:nvSpPr>
          <p:cNvPr id="36889" name="Line 32">
            <a:extLst>
              <a:ext uri="{FF2B5EF4-FFF2-40B4-BE49-F238E27FC236}">
                <a16:creationId xmlns:a16="http://schemas.microsoft.com/office/drawing/2014/main" id="{D07A214B-4619-7A8E-3387-53C6CE9F12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86500" y="1752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B3330BF-E714-E464-5F98-A9D5A5062DEF}"/>
              </a:ext>
            </a:extLst>
          </p:cNvPr>
          <p:cNvSpPr/>
          <p:nvPr/>
        </p:nvSpPr>
        <p:spPr>
          <a:xfrm>
            <a:off x="785786" y="5657850"/>
            <a:ext cx="7786687" cy="12001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L’équilibre entre les concentrations plasmatiques et tissulaires dépend des rapports d ’affinité entre les protéines tissulaires et plasmatiques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D9181F6-10C9-BD84-0262-D184BAABCCFF}"/>
              </a:ext>
            </a:extLst>
          </p:cNvPr>
          <p:cNvSpPr/>
          <p:nvPr/>
        </p:nvSpPr>
        <p:spPr>
          <a:xfrm>
            <a:off x="315912" y="5954713"/>
            <a:ext cx="8143875" cy="8302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Pour un même médicament, la quantité fixée peut être différente d’un tissu à l’autre en fonction de l’affinité.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1143000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chemeClr val="tx1"/>
                </a:solidFill>
              </a:rPr>
              <a:t>Facteurs influençant la distribution tissulaire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406" y="1214422"/>
            <a:ext cx="9072594" cy="5259530"/>
          </a:xfrm>
        </p:spPr>
        <p:txBody>
          <a:bodyPr/>
          <a:lstStyle/>
          <a:p>
            <a:pPr marL="274320" indent="-274320" eaLnBrk="1" fontAlgn="auto" hangingPunct="1">
              <a:spcAft>
                <a:spcPts val="18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r-FR" sz="2200" b="1" dirty="0">
                <a:solidFill>
                  <a:srgbClr val="0066CC"/>
                </a:solidFill>
              </a:rPr>
              <a:t>1- Fixation aux protéines plasmatiques : </a:t>
            </a:r>
            <a:r>
              <a:rPr lang="fr-FR" sz="2200" dirty="0">
                <a:solidFill>
                  <a:srgbClr val="FF0000"/>
                </a:solidFill>
              </a:rPr>
              <a:t>Facteur limitant.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r-FR" sz="2200" b="1" dirty="0">
                <a:solidFill>
                  <a:srgbClr val="0066CC"/>
                </a:solidFill>
              </a:rPr>
              <a:t>2- Caractéristiques physico-chimiques du PA: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sz="2200" dirty="0"/>
              <a:t>Seule la fraction </a:t>
            </a:r>
            <a:r>
              <a:rPr lang="fr-FR" sz="2200" b="1" u="sng" dirty="0">
                <a:solidFill>
                  <a:srgbClr val="FF6600"/>
                </a:solidFill>
              </a:rPr>
              <a:t>liposoluble</a:t>
            </a:r>
            <a:r>
              <a:rPr lang="fr-FR" sz="2200" dirty="0"/>
              <a:t> et </a:t>
            </a:r>
            <a:r>
              <a:rPr lang="fr-FR" sz="2200" b="1" u="sng" dirty="0">
                <a:solidFill>
                  <a:srgbClr val="FF6600"/>
                </a:solidFill>
              </a:rPr>
              <a:t>non ionisée </a:t>
            </a:r>
            <a:r>
              <a:rPr lang="fr-FR" sz="2200" dirty="0"/>
              <a:t>traverse la membrane cellulaire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sz="2200" dirty="0"/>
              <a:t>Etat d’ionisation : </a:t>
            </a:r>
            <a:r>
              <a:rPr lang="fr-FR" sz="2200" dirty="0" err="1"/>
              <a:t>pKa</a:t>
            </a:r>
            <a:r>
              <a:rPr lang="fr-FR" sz="2200" dirty="0"/>
              <a:t> du PA et pH du milieu. </a:t>
            </a:r>
          </a:p>
          <a:p>
            <a:pPr marL="274320" indent="-274320" eaLnBrk="1" fontAlgn="auto" hangingPunct="1">
              <a:spcAft>
                <a:spcPts val="18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sz="2200" dirty="0" err="1"/>
              <a:t>Ks</a:t>
            </a:r>
            <a:r>
              <a:rPr lang="fr-FR" sz="2200" dirty="0"/>
              <a:t> élevé   </a:t>
            </a:r>
            <a:r>
              <a:rPr lang="fr-FR" sz="2200" dirty="0">
                <a:latin typeface="Times New Roman"/>
                <a:cs typeface="Times New Roman"/>
              </a:rPr>
              <a:t>→  </a:t>
            </a:r>
            <a:r>
              <a:rPr lang="fr-FR" sz="2200" dirty="0" err="1"/>
              <a:t>Liposolubilité</a:t>
            </a:r>
            <a:r>
              <a:rPr lang="fr-FR" sz="2200" dirty="0"/>
              <a:t> importante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r-FR" sz="2200" b="1" dirty="0">
                <a:solidFill>
                  <a:srgbClr val="0066CC"/>
                </a:solidFill>
              </a:rPr>
              <a:t>3- Irrigation des organes et distribution tissulaire : </a:t>
            </a:r>
            <a:endParaRPr lang="fr-FR" sz="2200" dirty="0">
              <a:solidFill>
                <a:srgbClr val="0066CC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sz="2200" b="1" dirty="0">
                <a:solidFill>
                  <a:schemeClr val="accent1">
                    <a:lumMod val="75000"/>
                  </a:schemeClr>
                </a:solidFill>
              </a:rPr>
              <a:t>Organes +++irrigués : </a:t>
            </a:r>
            <a:r>
              <a:rPr lang="fr-FR" sz="2200" dirty="0"/>
              <a:t>Foie, Reins, Cœur, Poumons, Cerveau. </a:t>
            </a:r>
          </a:p>
          <a:p>
            <a:pPr marL="274320" indent="-274320" eaLnBrk="1" fontAlgn="auto" hangingPunct="1">
              <a:spcAft>
                <a:spcPts val="180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r-FR" sz="2200" b="1" dirty="0">
                <a:solidFill>
                  <a:schemeClr val="accent1">
                    <a:lumMod val="75000"/>
                  </a:schemeClr>
                </a:solidFill>
              </a:rPr>
              <a:t>Organes peu irrigués : </a:t>
            </a:r>
            <a:r>
              <a:rPr lang="fr-FR" sz="2200" dirty="0"/>
              <a:t>Os, Peau , Graisses…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fr-FR" sz="2200" b="1" dirty="0">
                <a:solidFill>
                  <a:srgbClr val="0066CC"/>
                </a:solidFill>
              </a:rPr>
              <a:t>4- Affinité particulière: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sz="2200" b="1" dirty="0">
                <a:solidFill>
                  <a:srgbClr val="7030A0"/>
                </a:solidFill>
              </a:rPr>
              <a:t>Foie: </a:t>
            </a:r>
            <a:r>
              <a:rPr lang="fr-FR" sz="2200" dirty="0"/>
              <a:t>Métabolisme. </a:t>
            </a:r>
            <a:r>
              <a:rPr lang="fr-FR" sz="2200" b="1" dirty="0">
                <a:solidFill>
                  <a:srgbClr val="7030A0"/>
                </a:solidFill>
              </a:rPr>
              <a:t>Reins: </a:t>
            </a:r>
            <a:r>
              <a:rPr lang="fr-FR" sz="2200" dirty="0"/>
              <a:t>Excrétion.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fr-FR" sz="2200" dirty="0"/>
              <a:t>Inflammation: </a:t>
            </a:r>
            <a:r>
              <a:rPr lang="fr-FR" sz="2200" b="1" dirty="0">
                <a:solidFill>
                  <a:srgbClr val="FF6600"/>
                </a:solidFill>
              </a:rPr>
              <a:t>AINS</a:t>
            </a:r>
            <a:r>
              <a:rPr lang="fr-FR" sz="2200" dirty="0"/>
              <a:t>.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825887"/>
            <a:ext cx="87868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Résumé</a:t>
            </a:r>
            <a:r>
              <a:rPr lang="fr-F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Un médicament est d’autant mieux distribué qu’il présente: </a:t>
            </a: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Une faible fixation aux protéines plasmatiques,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Une forte affinité pour les protéines tissulaires,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Une liposolubilité importante,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fr-F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Bonne irrigation des tissus ou des organes concernés,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:a16="http://schemas.microsoft.com/office/drawing/2014/main" id="{1EC6049E-D200-6C32-B8AC-75A54F6F8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87338"/>
            <a:ext cx="28797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PA dans une forme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pharmaceutique solide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Ex: comprimé</a:t>
            </a:r>
          </a:p>
        </p:txBody>
      </p:sp>
      <p:sp>
        <p:nvSpPr>
          <p:cNvPr id="15363" name="Line 5">
            <a:extLst>
              <a:ext uri="{FF2B5EF4-FFF2-40B4-BE49-F238E27FC236}">
                <a16:creationId xmlns:a16="http://schemas.microsoft.com/office/drawing/2014/main" id="{84F6A5BB-1282-0521-FC2F-B349DD9911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0838" y="1341438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64" name="Text Box 6">
            <a:extLst>
              <a:ext uri="{FF2B5EF4-FFF2-40B4-BE49-F238E27FC236}">
                <a16:creationId xmlns:a16="http://schemas.microsoft.com/office/drawing/2014/main" id="{03016C13-9B2A-4279-C0A6-CF48CA142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71625"/>
            <a:ext cx="3130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Désintégration    Libération</a:t>
            </a:r>
          </a:p>
        </p:txBody>
      </p:sp>
      <p:sp>
        <p:nvSpPr>
          <p:cNvPr id="15365" name="Text Box 7">
            <a:extLst>
              <a:ext uri="{FF2B5EF4-FFF2-40B4-BE49-F238E27FC236}">
                <a16:creationId xmlns:a16="http://schemas.microsoft.com/office/drawing/2014/main" id="{3F7BD240-7D6E-7157-895D-7E35C3A84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" y="2493963"/>
            <a:ext cx="1782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PA en particules</a:t>
            </a:r>
          </a:p>
        </p:txBody>
      </p:sp>
      <p:sp>
        <p:nvSpPr>
          <p:cNvPr id="15366" name="Line 8">
            <a:extLst>
              <a:ext uri="{FF2B5EF4-FFF2-40B4-BE49-F238E27FC236}">
                <a16:creationId xmlns:a16="http://schemas.microsoft.com/office/drawing/2014/main" id="{9E06A3E9-23C1-EB6F-D9CD-F17B5483CB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0838" y="2925763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67" name="Text Box 9">
            <a:extLst>
              <a:ext uri="{FF2B5EF4-FFF2-40B4-BE49-F238E27FC236}">
                <a16:creationId xmlns:a16="http://schemas.microsoft.com/office/drawing/2014/main" id="{4DD78B2A-B43A-AA80-30F2-1D949CC0A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3143250"/>
            <a:ext cx="1287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Dissolution</a:t>
            </a:r>
          </a:p>
        </p:txBody>
      </p:sp>
      <p:sp>
        <p:nvSpPr>
          <p:cNvPr id="15368" name="Text Box 10">
            <a:extLst>
              <a:ext uri="{FF2B5EF4-FFF2-40B4-BE49-F238E27FC236}">
                <a16:creationId xmlns:a16="http://schemas.microsoft.com/office/drawing/2014/main" id="{94759BFF-4F18-E6F2-B0E2-637488AF2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71938"/>
            <a:ext cx="2563813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 en solution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Ex: Sirop</a:t>
            </a:r>
            <a:endParaRPr lang="fr-FR" altLang="fr-FR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solution injectable</a:t>
            </a:r>
          </a:p>
        </p:txBody>
      </p:sp>
      <p:sp>
        <p:nvSpPr>
          <p:cNvPr id="15369" name="Line 11">
            <a:extLst>
              <a:ext uri="{FF2B5EF4-FFF2-40B4-BE49-F238E27FC236}">
                <a16:creationId xmlns:a16="http://schemas.microsoft.com/office/drawing/2014/main" id="{62699953-D7E4-E788-6263-0F69A9A42E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28625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70" name="Text Box 12">
            <a:extLst>
              <a:ext uri="{FF2B5EF4-FFF2-40B4-BE49-F238E27FC236}">
                <a16:creationId xmlns:a16="http://schemas.microsoft.com/office/drawing/2014/main" id="{B9B24DFF-93C4-E021-4057-B84707049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3857625"/>
            <a:ext cx="1520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FF0000"/>
                </a:solidFill>
              </a:rPr>
              <a:t>Absorption</a:t>
            </a:r>
          </a:p>
        </p:txBody>
      </p:sp>
      <p:sp>
        <p:nvSpPr>
          <p:cNvPr id="15371" name="Line 13">
            <a:extLst>
              <a:ext uri="{FF2B5EF4-FFF2-40B4-BE49-F238E27FC236}">
                <a16:creationId xmlns:a16="http://schemas.microsoft.com/office/drawing/2014/main" id="{B28B92ED-4123-B334-B2B8-354A9CC7BE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115888"/>
            <a:ext cx="0" cy="59023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72" name="Text Box 14">
            <a:extLst>
              <a:ext uri="{FF2B5EF4-FFF2-40B4-BE49-F238E27FC236}">
                <a16:creationId xmlns:a16="http://schemas.microsoft.com/office/drawing/2014/main" id="{2970C033-4B2C-E671-C048-0FCF7DCD2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25" y="4078288"/>
            <a:ext cx="1712913" cy="369887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PA dans le sang</a:t>
            </a:r>
          </a:p>
        </p:txBody>
      </p:sp>
      <p:sp>
        <p:nvSpPr>
          <p:cNvPr id="15373" name="Text Box 15">
            <a:extLst>
              <a:ext uri="{FF2B5EF4-FFF2-40B4-BE49-F238E27FC236}">
                <a16:creationId xmlns:a16="http://schemas.microsoft.com/office/drawing/2014/main" id="{9F63B52B-D959-71A5-FFC3-0C387CD94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25" y="5589588"/>
            <a:ext cx="1238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PA éliminé</a:t>
            </a:r>
          </a:p>
        </p:txBody>
      </p:sp>
      <p:sp>
        <p:nvSpPr>
          <p:cNvPr id="15374" name="Text Box 16">
            <a:extLst>
              <a:ext uri="{FF2B5EF4-FFF2-40B4-BE49-F238E27FC236}">
                <a16:creationId xmlns:a16="http://schemas.microsoft.com/office/drawing/2014/main" id="{A9D96185-F142-C4F1-02B7-43D80ABE7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2486025"/>
            <a:ext cx="1892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PA dans les tissus</a:t>
            </a:r>
          </a:p>
        </p:txBody>
      </p:sp>
      <p:sp>
        <p:nvSpPr>
          <p:cNvPr id="15375" name="Line 18">
            <a:extLst>
              <a:ext uri="{FF2B5EF4-FFF2-40B4-BE49-F238E27FC236}">
                <a16:creationId xmlns:a16="http://schemas.microsoft.com/office/drawing/2014/main" id="{6FBD9962-FC93-B056-EED1-9C4CD3C4D4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221163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76" name="Line 19">
            <a:extLst>
              <a:ext uri="{FF2B5EF4-FFF2-40B4-BE49-F238E27FC236}">
                <a16:creationId xmlns:a16="http://schemas.microsoft.com/office/drawing/2014/main" id="{52077AAF-96E1-B421-C8ED-A186CDE6864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8988" y="4437063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77" name="Text Box 20">
            <a:extLst>
              <a:ext uri="{FF2B5EF4-FFF2-40B4-BE49-F238E27FC236}">
                <a16:creationId xmlns:a16="http://schemas.microsoft.com/office/drawing/2014/main" id="{BEE2AD33-2204-BA7E-AD63-2BBD5BBC3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13" y="4102100"/>
            <a:ext cx="14303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336600"/>
                </a:solidFill>
              </a:rPr>
              <a:t>Récepteur</a:t>
            </a:r>
          </a:p>
        </p:txBody>
      </p:sp>
      <p:sp>
        <p:nvSpPr>
          <p:cNvPr id="15378" name="Line 21">
            <a:extLst>
              <a:ext uri="{FF2B5EF4-FFF2-40B4-BE49-F238E27FC236}">
                <a16:creationId xmlns:a16="http://schemas.microsoft.com/office/drawing/2014/main" id="{0985BD0D-DEA3-F7A5-C2C7-03E36D190E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1150" y="115888"/>
            <a:ext cx="0" cy="590391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79" name="Line 22">
            <a:extLst>
              <a:ext uri="{FF2B5EF4-FFF2-40B4-BE49-F238E27FC236}">
                <a16:creationId xmlns:a16="http://schemas.microsoft.com/office/drawing/2014/main" id="{6E24D625-6304-A3FC-F279-B85EEC2E6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60925" y="2925763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80" name="Line 23">
            <a:extLst>
              <a:ext uri="{FF2B5EF4-FFF2-40B4-BE49-F238E27FC236}">
                <a16:creationId xmlns:a16="http://schemas.microsoft.com/office/drawing/2014/main" id="{6464D2D7-0241-8CAB-FA36-84959A0683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6825" y="450850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81" name="Line 24">
            <a:extLst>
              <a:ext uri="{FF2B5EF4-FFF2-40B4-BE49-F238E27FC236}">
                <a16:creationId xmlns:a16="http://schemas.microsoft.com/office/drawing/2014/main" id="{6B904A01-A594-0586-137D-0B8220CD4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1288" y="292417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82" name="Line 26">
            <a:extLst>
              <a:ext uri="{FF2B5EF4-FFF2-40B4-BE49-F238E27FC236}">
                <a16:creationId xmlns:a16="http://schemas.microsoft.com/office/drawing/2014/main" id="{CB24A2B3-33A8-936D-1AE6-9B259AD232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32725" y="4500563"/>
            <a:ext cx="46038" cy="785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DZ"/>
          </a:p>
        </p:txBody>
      </p:sp>
      <p:sp>
        <p:nvSpPr>
          <p:cNvPr id="15383" name="Text Box 27">
            <a:extLst>
              <a:ext uri="{FF2B5EF4-FFF2-40B4-BE49-F238E27FC236}">
                <a16:creationId xmlns:a16="http://schemas.microsoft.com/office/drawing/2014/main" id="{F0F50449-F906-588A-087B-FE2271C9D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6625" y="5357813"/>
            <a:ext cx="1208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336600"/>
                </a:solidFill>
              </a:rPr>
              <a:t>Réponse</a:t>
            </a:r>
          </a:p>
        </p:txBody>
      </p:sp>
      <p:sp>
        <p:nvSpPr>
          <p:cNvPr id="33820" name="Text Box 28">
            <a:extLst>
              <a:ext uri="{FF2B5EF4-FFF2-40B4-BE49-F238E27FC236}">
                <a16:creationId xmlns:a16="http://schemas.microsoft.com/office/drawing/2014/main" id="{000A8DE5-1FAC-79EE-5C38-48B8747F6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6000750"/>
            <a:ext cx="2643187" cy="646113"/>
          </a:xfrm>
          <a:prstGeom prst="rect">
            <a:avLst/>
          </a:prstGeom>
          <a:ln w="38100">
            <a:solidFill>
              <a:srgbClr val="0070C0"/>
            </a:solidFill>
            <a:headEnd/>
            <a:tailEnd/>
          </a:ln>
        </p:spPr>
        <p:style>
          <a:lnRef idx="1">
            <a:schemeClr val="accent2"/>
          </a:lnRef>
          <a:fillRef idx="1002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0070C0"/>
                </a:solidFill>
              </a:rPr>
              <a:t>Phase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0070C0"/>
                </a:solidFill>
              </a:rPr>
              <a:t>Biopharmaceutique</a:t>
            </a:r>
          </a:p>
        </p:txBody>
      </p:sp>
      <p:sp>
        <p:nvSpPr>
          <p:cNvPr id="33821" name="Text Box 29">
            <a:extLst>
              <a:ext uri="{FF2B5EF4-FFF2-40B4-BE49-F238E27FC236}">
                <a16:creationId xmlns:a16="http://schemas.microsoft.com/office/drawing/2014/main" id="{8BF7A43C-328E-ABC1-D351-9B9713B5E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06" y="6000768"/>
            <a:ext cx="2541080" cy="646331"/>
          </a:xfrm>
          <a:prstGeom prst="rect">
            <a:avLst/>
          </a:prstGeom>
          <a:ln w="28575">
            <a:solidFill>
              <a:schemeClr val="accent1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A50021"/>
                </a:solidFill>
              </a:rPr>
              <a:t>Phase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A50021"/>
                </a:solidFill>
              </a:rPr>
              <a:t>Pharmacocinétique</a:t>
            </a:r>
          </a:p>
        </p:txBody>
      </p:sp>
      <p:sp>
        <p:nvSpPr>
          <p:cNvPr id="33822" name="Text Box 30">
            <a:extLst>
              <a:ext uri="{FF2B5EF4-FFF2-40B4-BE49-F238E27FC236}">
                <a16:creationId xmlns:a16="http://schemas.microsoft.com/office/drawing/2014/main" id="{9A44F86C-241C-5AE5-57C8-B542AFE58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64" y="6000768"/>
            <a:ext cx="2755883" cy="646331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336600"/>
                </a:solidFill>
              </a:rPr>
              <a:t>Phase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336600"/>
                </a:solidFill>
              </a:rPr>
              <a:t>Pharmacodynamique</a:t>
            </a:r>
          </a:p>
        </p:txBody>
      </p:sp>
      <p:sp>
        <p:nvSpPr>
          <p:cNvPr id="15391" name="Text Box 31">
            <a:extLst>
              <a:ext uri="{FF2B5EF4-FFF2-40B4-BE49-F238E27FC236}">
                <a16:creationId xmlns:a16="http://schemas.microsoft.com/office/drawing/2014/main" id="{F3866EC5-08BD-DF17-B820-789FAF290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3165475"/>
            <a:ext cx="167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FF0000"/>
                </a:solidFill>
              </a:rPr>
              <a:t>Distribution</a:t>
            </a:r>
          </a:p>
        </p:txBody>
      </p:sp>
      <p:sp>
        <p:nvSpPr>
          <p:cNvPr id="15392" name="Text Box 32">
            <a:extLst>
              <a:ext uri="{FF2B5EF4-FFF2-40B4-BE49-F238E27FC236}">
                <a16:creationId xmlns:a16="http://schemas.microsoft.com/office/drawing/2014/main" id="{72336F7F-6D89-3E99-7DF1-DEE9C19AE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563" y="4857750"/>
            <a:ext cx="33385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FF0000"/>
                </a:solidFill>
              </a:rPr>
              <a:t>Métabolisme,  Elimination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>
            <a:extLst>
              <a:ext uri="{FF2B5EF4-FFF2-40B4-BE49-F238E27FC236}">
                <a16:creationId xmlns:a16="http://schemas.microsoft.com/office/drawing/2014/main" id="{73F218CA-1F62-7CB8-E5DC-4BB1DBE7D5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 rot="5400000">
            <a:off x="6989763" y="3736975"/>
            <a:ext cx="3200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3BCF84E9-143B-4421-84D7-1B4A67268FDA}" type="slidenum">
              <a:rPr lang="fr-FR" altLang="fr-FR" sz="1200" b="0">
                <a:solidFill>
                  <a:srgbClr val="FFFFFF"/>
                </a:solidFill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fr-FR" altLang="fr-FR" sz="1200" b="0">
              <a:solidFill>
                <a:srgbClr val="FFFFFF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79791EB-CFD2-8400-CB64-E1C9F8AD6FB0}"/>
              </a:ext>
            </a:extLst>
          </p:cNvPr>
          <p:cNvSpPr txBox="1"/>
          <p:nvPr/>
        </p:nvSpPr>
        <p:spPr>
          <a:xfrm>
            <a:off x="2143125" y="428625"/>
            <a:ext cx="5449888" cy="584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fr-FR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 phase pharmacocinétique </a:t>
            </a:r>
          </a:p>
        </p:txBody>
      </p:sp>
      <p:sp>
        <p:nvSpPr>
          <p:cNvPr id="6" name="Accolade fermante 5">
            <a:extLst>
              <a:ext uri="{FF2B5EF4-FFF2-40B4-BE49-F238E27FC236}">
                <a16:creationId xmlns:a16="http://schemas.microsoft.com/office/drawing/2014/main" id="{A593F270-0C45-4AA0-0421-71CAE3B1FDDF}"/>
              </a:ext>
            </a:extLst>
          </p:cNvPr>
          <p:cNvSpPr/>
          <p:nvPr/>
        </p:nvSpPr>
        <p:spPr bwMode="auto">
          <a:xfrm>
            <a:off x="3571875" y="3786188"/>
            <a:ext cx="360363" cy="2071687"/>
          </a:xfrm>
          <a:prstGeom prst="rightBrace">
            <a:avLst/>
          </a:prstGeom>
          <a:ln w="4762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wrap="none"/>
          <a:lstStyle/>
          <a:p>
            <a:pPr eaLnBrk="1" hangingPunct="1">
              <a:defRPr/>
            </a:pPr>
            <a:endParaRPr lang="fr-FR" u="sng">
              <a:latin typeface="Tahoma" pitchFamily="34" charset="0"/>
            </a:endParaRPr>
          </a:p>
        </p:txBody>
      </p:sp>
      <p:sp>
        <p:nvSpPr>
          <p:cNvPr id="17413" name="ZoneTexte 7">
            <a:extLst>
              <a:ext uri="{FF2B5EF4-FFF2-40B4-BE49-F238E27FC236}">
                <a16:creationId xmlns:a16="http://schemas.microsoft.com/office/drawing/2014/main" id="{F0869163-169B-019E-1D1F-1C76ABB1A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4724400"/>
            <a:ext cx="30892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Système </a:t>
            </a:r>
            <a:r>
              <a:rPr lang="fr-FR" altLang="fr-FR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ADME</a:t>
            </a:r>
            <a:endParaRPr lang="fr-FR" altLang="fr-FR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Rectangle 10">
            <a:extLst>
              <a:ext uri="{FF2B5EF4-FFF2-40B4-BE49-F238E27FC236}">
                <a16:creationId xmlns:a16="http://schemas.microsoft.com/office/drawing/2014/main" id="{9C28225D-62A9-96A4-3504-399D3D98D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1643063"/>
            <a:ext cx="83169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A2355B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D8AFB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2B8DA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Etude descriptive et quantitative du devenir d’un principe actif dans l’organisme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Comprend les phases 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</a:t>
            </a:r>
            <a:r>
              <a:rPr lang="fr-FR" alt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bsorption,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</a:t>
            </a:r>
            <a:r>
              <a:rPr lang="fr-FR" alt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istribution,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M</a:t>
            </a:r>
            <a:r>
              <a:rPr lang="fr-FR" alt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étabolisme,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E</a:t>
            </a:r>
            <a:r>
              <a:rPr lang="fr-FR" alt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xcrétion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654032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Pharmacocinétique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714356"/>
            <a:ext cx="5214974" cy="6143644"/>
          </a:xfrm>
        </p:spPr>
        <p:txBody>
          <a:bodyPr/>
          <a:lstStyle/>
          <a:p>
            <a:pPr>
              <a:buNone/>
            </a:pPr>
            <a:r>
              <a:rPr lang="fr-FR" dirty="0"/>
              <a:t>Etude </a:t>
            </a:r>
            <a:r>
              <a:rPr lang="fr-FR" dirty="0">
                <a:solidFill>
                  <a:srgbClr val="FF0000"/>
                </a:solidFill>
              </a:rPr>
              <a:t>descriptive</a:t>
            </a:r>
            <a:r>
              <a:rPr lang="fr-FR" dirty="0"/>
              <a:t> et </a:t>
            </a:r>
            <a:r>
              <a:rPr lang="fr-FR" dirty="0">
                <a:solidFill>
                  <a:srgbClr val="FF0000"/>
                </a:solidFill>
              </a:rPr>
              <a:t>quantitative</a:t>
            </a:r>
            <a:r>
              <a:rPr lang="fr-FR" dirty="0"/>
              <a:t> du devenir des médicaments dans l’organisme</a:t>
            </a:r>
          </a:p>
          <a:p>
            <a:endParaRPr lang="fr-FR" dirty="0"/>
          </a:p>
          <a:p>
            <a:pPr>
              <a:buNone/>
            </a:pPr>
            <a:r>
              <a:rPr lang="fr-FR" dirty="0"/>
              <a:t>Les 4 phases PK du cheminement          d’un médicament dans l’organisme.</a:t>
            </a:r>
          </a:p>
          <a:p>
            <a:r>
              <a:rPr lang="fr-FR" dirty="0"/>
              <a:t>Absorption.</a:t>
            </a:r>
          </a:p>
          <a:p>
            <a:pPr lvl="1"/>
            <a:r>
              <a:rPr lang="fr-FR" dirty="0"/>
              <a:t>Biodisponibilité (F).</a:t>
            </a:r>
          </a:p>
          <a:p>
            <a:r>
              <a:rPr lang="fr-FR" dirty="0"/>
              <a:t>Distribution.</a:t>
            </a:r>
          </a:p>
          <a:p>
            <a:pPr lvl="1"/>
            <a:r>
              <a:rPr lang="fr-FR" dirty="0"/>
              <a:t>Volume de distribution (</a:t>
            </a:r>
            <a:r>
              <a:rPr lang="fr-FR" dirty="0" err="1"/>
              <a:t>Vd</a:t>
            </a:r>
            <a:r>
              <a:rPr lang="fr-FR" dirty="0"/>
              <a:t>)</a:t>
            </a:r>
          </a:p>
          <a:p>
            <a:r>
              <a:rPr lang="fr-FR" dirty="0"/>
              <a:t>Métabolisme.</a:t>
            </a:r>
          </a:p>
          <a:p>
            <a:r>
              <a:rPr lang="fr-FR" dirty="0"/>
              <a:t>Elimination.</a:t>
            </a:r>
          </a:p>
          <a:p>
            <a:pPr lvl="1"/>
            <a:r>
              <a:rPr lang="fr-FR" dirty="0"/>
              <a:t>Clairance (Cl) rénale ou totale.</a:t>
            </a:r>
          </a:p>
          <a:p>
            <a:pPr lvl="1"/>
            <a:r>
              <a:rPr lang="fr-FR" dirty="0"/>
              <a:t>Demi-vie d’élimination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86380" y="928670"/>
            <a:ext cx="235745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/>
              <a:t>Dose administrée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86380" y="2214554"/>
            <a:ext cx="235745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err="1">
                <a:solidFill>
                  <a:schemeClr val="bg1"/>
                </a:solidFill>
              </a:rPr>
              <a:t>Conc</a:t>
            </a:r>
            <a:r>
              <a:rPr lang="fr-FR" dirty="0">
                <a:solidFill>
                  <a:schemeClr val="bg1"/>
                </a:solidFill>
              </a:rPr>
              <a:t>. Circulation générale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86380" y="3357562"/>
            <a:ext cx="235745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 err="1"/>
              <a:t>Conc</a:t>
            </a:r>
            <a:r>
              <a:rPr lang="fr-FR" dirty="0"/>
              <a:t>. Site d’action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357686" y="4714884"/>
            <a:ext cx="2357454" cy="5715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Effet pharmacologique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43372" y="5572140"/>
            <a:ext cx="1714512" cy="500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Effet toxique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62806" y="5572140"/>
            <a:ext cx="1724036" cy="500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Effet clinique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86578" y="1571612"/>
            <a:ext cx="2071702" cy="50006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ABSORPTION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86248" y="2786058"/>
            <a:ext cx="2071702" cy="50006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72330" y="4429132"/>
            <a:ext cx="2071702" cy="71438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METABOLISME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ELIMINATION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>
          <a:xfrm rot="5400000">
            <a:off x="6072198" y="1821645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2"/>
            <a:endCxn id="6" idx="0"/>
          </p:cNvCxnSpPr>
          <p:nvPr/>
        </p:nvCxnSpPr>
        <p:spPr>
          <a:xfrm rot="5400000">
            <a:off x="6143636" y="303609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0"/>
            <a:endCxn id="5" idx="2"/>
          </p:cNvCxnSpPr>
          <p:nvPr/>
        </p:nvCxnSpPr>
        <p:spPr>
          <a:xfrm rot="5400000" flipH="1" flipV="1">
            <a:off x="6143636" y="303609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036347" y="3964785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7143768" y="3214686"/>
            <a:ext cx="178595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000628" y="542926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9" idx="0"/>
          </p:cNvCxnSpPr>
          <p:nvPr/>
        </p:nvCxnSpPr>
        <p:spPr>
          <a:xfrm>
            <a:off x="6715140" y="5286388"/>
            <a:ext cx="120968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build="allAtOnce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42952" y="857232"/>
            <a:ext cx="7472386" cy="1185858"/>
          </a:xfrm>
        </p:spPr>
        <p:txBody>
          <a:bodyPr/>
          <a:lstStyle/>
          <a:p>
            <a:pPr>
              <a:buNone/>
            </a:pPr>
            <a:r>
              <a:rPr lang="fr-FR" sz="6600" b="1" dirty="0"/>
              <a:t>1- ABSORPTION</a:t>
            </a:r>
            <a:endParaRPr lang="en-US" sz="66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85720" y="2500306"/>
            <a:ext cx="828680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Processus par lequel un principe actif passe de son site d’administration dans la circulation sanguine systémique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3050" marR="0" lvl="0" indent="-27305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Résorption = Absorption 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496"/>
            <a:ext cx="7467600" cy="1143000"/>
          </a:xfrm>
        </p:spPr>
        <p:txBody>
          <a:bodyPr/>
          <a:lstStyle/>
          <a:p>
            <a:r>
              <a:rPr lang="fr-FR" dirty="0"/>
              <a:t>Mécanismes de passage transmembranaire des médicaments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286256"/>
            <a:ext cx="4114800" cy="2286016"/>
          </a:xfrm>
        </p:spPr>
        <p:txBody>
          <a:bodyPr/>
          <a:lstStyle/>
          <a:p>
            <a:r>
              <a:rPr lang="fr-FR" dirty="0"/>
              <a:t>Diffusion passive.</a:t>
            </a:r>
          </a:p>
          <a:p>
            <a:r>
              <a:rPr lang="fr-FR" dirty="0"/>
              <a:t>Transport actif.</a:t>
            </a:r>
          </a:p>
          <a:p>
            <a:r>
              <a:rPr lang="fr-FR" dirty="0"/>
              <a:t>Transport facilité</a:t>
            </a:r>
          </a:p>
          <a:p>
            <a:r>
              <a:rPr lang="fr-FR" dirty="0"/>
              <a:t>Filtration</a:t>
            </a:r>
          </a:p>
          <a:p>
            <a:r>
              <a:rPr lang="fr-FR" dirty="0"/>
              <a:t>Pinocytose.</a:t>
            </a:r>
          </a:p>
          <a:p>
            <a:endParaRPr lang="en-US" dirty="0"/>
          </a:p>
        </p:txBody>
      </p:sp>
      <p:pic>
        <p:nvPicPr>
          <p:cNvPr id="4" name="Picture 5" descr="plasma_membrane"/>
          <p:cNvPicPr>
            <a:picLocks noChangeAspect="1" noChangeArrowheads="1"/>
          </p:cNvPicPr>
          <p:nvPr/>
        </p:nvPicPr>
        <p:blipFill>
          <a:blip r:embed="rId3" cstate="print"/>
          <a:srcRect b="2703"/>
          <a:stretch>
            <a:fillRect/>
          </a:stretch>
        </p:blipFill>
        <p:spPr bwMode="auto">
          <a:xfrm>
            <a:off x="3922218" y="214290"/>
            <a:ext cx="4793186" cy="244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714356"/>
            <a:ext cx="318610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Membranes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Bicouche lipidique.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Barrière.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7467600" cy="582594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</a:rPr>
              <a:t>Diffusion Passive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2786082"/>
          </a:xfrm>
        </p:spPr>
        <p:txBody>
          <a:bodyPr/>
          <a:lstStyle/>
          <a:p>
            <a:pPr marL="742950" lvl="1" indent="-285750">
              <a:buFont typeface="Wingdings" pitchFamily="2" charset="2"/>
              <a:buChar char="Ø"/>
            </a:pPr>
            <a:r>
              <a:rPr lang="fr-FR" sz="2400" dirty="0">
                <a:cs typeface="Times New Roman" pitchFamily="18" charset="0"/>
              </a:rPr>
              <a:t>Gradient de concentration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fr-FR" sz="2400" dirty="0">
                <a:cs typeface="Times New Roman" pitchFamily="18" charset="0"/>
              </a:rPr>
              <a:t>Pas de consommation d’énergie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fr-FR" sz="2400" dirty="0">
                <a:cs typeface="Times New Roman" pitchFamily="18" charset="0"/>
              </a:rPr>
              <a:t>Non saturable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fr-FR" sz="2400" dirty="0">
                <a:cs typeface="Times New Roman" pitchFamily="18" charset="0"/>
              </a:rPr>
              <a:t>Non spécifique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fr-FR" sz="2400" dirty="0">
                <a:cs typeface="Times New Roman" pitchFamily="18" charset="0"/>
              </a:rPr>
              <a:t>Ne présente pas de phénomènes d’inhibition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fr-FR" sz="2400" dirty="0">
                <a:cs typeface="Times New Roman" pitchFamily="18" charset="0"/>
              </a:rPr>
              <a:t>Formes non ionisées liposolubles.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28596" y="631828"/>
            <a:ext cx="7467600" cy="5825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anchor="b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Caractéristiques</a:t>
            </a:r>
            <a:endParaRPr kumimoji="0" lang="en-US" sz="3000" b="0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4071942"/>
            <a:ext cx="7467600" cy="5604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anchor="b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small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Facteurs l’influençant</a:t>
            </a:r>
            <a:endParaRPr kumimoji="0" lang="en-US" sz="3000" b="0" i="0" u="none" strike="noStrike" kern="1200" cap="sm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57266" y="4814910"/>
            <a:ext cx="4686304" cy="1971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+mj-lt"/>
              <a:buAutoNum type="arabicParenR"/>
              <a:defRPr/>
            </a:pPr>
            <a:r>
              <a:rPr lang="fr-FR" sz="2400" b="1" dirty="0">
                <a:solidFill>
                  <a:srgbClr val="FF6600"/>
                </a:solidFill>
                <a:latin typeface="+mj-lt"/>
              </a:rPr>
              <a:t>L’état d’ionisation.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+mj-lt"/>
              <a:buAutoNum type="arabicParenR"/>
              <a:defRPr/>
            </a:pPr>
            <a:r>
              <a:rPr lang="fr-FR" sz="2400" b="1" dirty="0">
                <a:solidFill>
                  <a:srgbClr val="FF6600"/>
                </a:solidFill>
                <a:latin typeface="+mj-lt"/>
              </a:rPr>
              <a:t>Liposolubilité. 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Gradient de concentration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Masse molaire.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allAtOnce" animBg="1"/>
      <p:bldP spid="5" grpId="0" build="allAtOnce" animBg="1"/>
      <p:bldP spid="6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7766</TotalTime>
  <Words>1560</Words>
  <Application>Microsoft Office PowerPoint</Application>
  <PresentationFormat>Affichage à l'écran (4:3)</PresentationFormat>
  <Paragraphs>347</Paragraphs>
  <Slides>32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44" baseType="lpstr">
      <vt:lpstr>Arial</vt:lpstr>
      <vt:lpstr>Calibri</vt:lpstr>
      <vt:lpstr>Century Schoolbook</vt:lpstr>
      <vt:lpstr>Comic Sans MS</vt:lpstr>
      <vt:lpstr>Constantia</vt:lpstr>
      <vt:lpstr>Georgia</vt:lpstr>
      <vt:lpstr>Tahoma</vt:lpstr>
      <vt:lpstr>Times New Roman</vt:lpstr>
      <vt:lpstr>Trebuchet MS</vt:lpstr>
      <vt:lpstr>Wingdings</vt:lpstr>
      <vt:lpstr>Wingdings 2</vt:lpstr>
      <vt:lpstr>Oriel</vt:lpstr>
      <vt:lpstr>Pharmacocinétique 1- Absorption  2- Distribution</vt:lpstr>
      <vt:lpstr>Introduction  </vt:lpstr>
      <vt:lpstr>Présentation PowerPoint</vt:lpstr>
      <vt:lpstr>Présentation PowerPoint</vt:lpstr>
      <vt:lpstr>Présentation PowerPoint</vt:lpstr>
      <vt:lpstr>Pharmacocinétique</vt:lpstr>
      <vt:lpstr>Présentation PowerPoint</vt:lpstr>
      <vt:lpstr>Mécanismes de passage transmembranaire des médicaments</vt:lpstr>
      <vt:lpstr>Diffusion Passive</vt:lpstr>
      <vt:lpstr>Facteurs influançant Diff. Passive L’état d’ionisation.</vt:lpstr>
      <vt:lpstr>Facteurs influançant Diff. Passive L’état d’ionisation.</vt:lpstr>
      <vt:lpstr>Facteurs influançant Diff. Passive L’état d’ionisation.</vt:lpstr>
      <vt:lpstr>Présentation PowerPoint</vt:lpstr>
      <vt:lpstr>Présentation PowerPoint</vt:lpstr>
      <vt:lpstr>Présentation PowerPoint</vt:lpstr>
      <vt:lpstr>Facteurs de variation de la résorption digestive.</vt:lpstr>
      <vt:lpstr>Présentation PowerPoint</vt:lpstr>
      <vt:lpstr>Présentation PowerPoint</vt:lpstr>
      <vt:lpstr>Présentation PowerPoint</vt:lpstr>
      <vt:lpstr>Présentation PowerPoint</vt:lpstr>
      <vt:lpstr> La fixation aux protéines plasmatiques</vt:lpstr>
      <vt:lpstr>Phase Plasmatique</vt:lpstr>
      <vt:lpstr>Présentation PowerPoint</vt:lpstr>
      <vt:lpstr>Présentation PowerPoint</vt:lpstr>
      <vt:lpstr>Présentation PowerPoint</vt:lpstr>
      <vt:lpstr>Fixation aux protéines plasmatiques</vt:lpstr>
      <vt:lpstr>Facteurs influençant la fixation protéique:  </vt:lpstr>
      <vt:lpstr>Présentation PowerPoint</vt:lpstr>
      <vt:lpstr>Phase tissulaire</vt:lpstr>
      <vt:lpstr>Présentation PowerPoint</vt:lpstr>
      <vt:lpstr>Facteurs influençant la distribution tissulaire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info</dc:creator>
  <cp:lastModifiedBy>nassim boukli hacene</cp:lastModifiedBy>
  <cp:revision>193</cp:revision>
  <dcterms:created xsi:type="dcterms:W3CDTF">2013-09-23T22:34:19Z</dcterms:created>
  <dcterms:modified xsi:type="dcterms:W3CDTF">2024-09-28T15:18:26Z</dcterms:modified>
</cp:coreProperties>
</file>