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E8CB0B-314A-4CCF-8CA4-DB85C399886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F7E3BC6-29BA-4918-BCCE-C9F9E5D71FB2}">
      <dgm:prSet phldrT="[Texte]" custT="1"/>
      <dgm:spPr/>
      <dgm:t>
        <a:bodyPr/>
        <a:lstStyle/>
        <a:p>
          <a:pPr algn="just"/>
          <a:r>
            <a:rPr lang="en-US" sz="1400" dirty="0" smtClean="0"/>
            <a:t>,</a:t>
          </a:r>
          <a:r>
            <a:rPr lang="en-US" sz="2000" b="1" dirty="0" smtClean="0">
              <a:solidFill>
                <a:schemeClr val="tx1"/>
              </a:solidFill>
            </a:rPr>
            <a:t>to discover authors’ argument to understand the text</a:t>
          </a:r>
          <a:endParaRPr lang="en-US" sz="2000" b="1" dirty="0"/>
        </a:p>
      </dgm:t>
    </dgm:pt>
    <dgm:pt modelId="{F55A5227-2506-4AA1-AB9D-87AE2D3A2B0D}" type="parTrans" cxnId="{E355A4B6-8A4E-446A-87F9-8429FB023D80}">
      <dgm:prSet/>
      <dgm:spPr/>
      <dgm:t>
        <a:bodyPr/>
        <a:lstStyle/>
        <a:p>
          <a:endParaRPr lang="en-US"/>
        </a:p>
      </dgm:t>
    </dgm:pt>
    <dgm:pt modelId="{890E1C15-ED18-45BC-A7E3-FB748416BAD9}" type="sibTrans" cxnId="{E355A4B6-8A4E-446A-87F9-8429FB023D80}">
      <dgm:prSet/>
      <dgm:spPr/>
      <dgm:t>
        <a:bodyPr/>
        <a:lstStyle/>
        <a:p>
          <a:endParaRPr lang="en-US"/>
        </a:p>
      </dgm:t>
    </dgm:pt>
    <dgm:pt modelId="{DC87C5B4-BE6B-41E8-994C-A3C8ED4A10FF}">
      <dgm:prSet phldrT="[Texte]" custT="1"/>
      <dgm:spPr/>
      <dgm:t>
        <a:bodyPr/>
        <a:lstStyle/>
        <a:p>
          <a:pPr algn="just"/>
          <a:r>
            <a:rPr lang="en-US" sz="2000" b="1" dirty="0" smtClean="0">
              <a:solidFill>
                <a:schemeClr val="tx1"/>
              </a:solidFill>
            </a:rPr>
            <a:t>It helps to organize main ideas from a given topic</a:t>
          </a:r>
          <a:endParaRPr lang="en-US" sz="2000" b="1" dirty="0">
            <a:solidFill>
              <a:schemeClr val="tx1"/>
            </a:solidFill>
          </a:endParaRPr>
        </a:p>
      </dgm:t>
    </dgm:pt>
    <dgm:pt modelId="{C66BFAAC-695D-4F01-8C19-59045B6D1A67}" type="parTrans" cxnId="{A7B881E8-5A47-42E9-BA82-D47DF0A98991}">
      <dgm:prSet/>
      <dgm:spPr/>
      <dgm:t>
        <a:bodyPr/>
        <a:lstStyle/>
        <a:p>
          <a:endParaRPr lang="en-US"/>
        </a:p>
      </dgm:t>
    </dgm:pt>
    <dgm:pt modelId="{65C581CD-0C6C-4779-AA37-B41966A10918}" type="sibTrans" cxnId="{A7B881E8-5A47-42E9-BA82-D47DF0A98991}">
      <dgm:prSet/>
      <dgm:spPr/>
      <dgm:t>
        <a:bodyPr/>
        <a:lstStyle/>
        <a:p>
          <a:endParaRPr lang="en-US"/>
        </a:p>
      </dgm:t>
    </dgm:pt>
    <dgm:pt modelId="{10C78402-F63B-4D83-84CF-EE692F1AA6E9}">
      <dgm:prSet phldrT="[Texte]" custT="1"/>
      <dgm:spPr/>
      <dgm:t>
        <a:bodyPr/>
        <a:lstStyle/>
        <a:p>
          <a:pPr algn="just"/>
          <a:r>
            <a:rPr lang="en-US" sz="2000" b="1" dirty="0" smtClean="0">
              <a:solidFill>
                <a:schemeClr val="tx1"/>
              </a:solidFill>
            </a:rPr>
            <a:t>it helps to understand more difficult reading and to obtain a better understanding of what was read</a:t>
          </a:r>
          <a:endParaRPr lang="en-US" sz="2000" b="1" dirty="0">
            <a:solidFill>
              <a:schemeClr val="tx1"/>
            </a:solidFill>
          </a:endParaRPr>
        </a:p>
      </dgm:t>
    </dgm:pt>
    <dgm:pt modelId="{BCD71586-0EE8-40A9-954B-05AF92EE0E82}" type="parTrans" cxnId="{4D6FA8CD-4C4F-457B-B2D7-EC13C9BABACA}">
      <dgm:prSet/>
      <dgm:spPr/>
      <dgm:t>
        <a:bodyPr/>
        <a:lstStyle/>
        <a:p>
          <a:endParaRPr lang="en-US"/>
        </a:p>
      </dgm:t>
    </dgm:pt>
    <dgm:pt modelId="{D06C2502-1FBB-4582-9CF0-A970E4F96535}" type="sibTrans" cxnId="{4D6FA8CD-4C4F-457B-B2D7-EC13C9BABACA}">
      <dgm:prSet/>
      <dgm:spPr/>
      <dgm:t>
        <a:bodyPr/>
        <a:lstStyle/>
        <a:p>
          <a:endParaRPr lang="en-US"/>
        </a:p>
      </dgm:t>
    </dgm:pt>
    <dgm:pt modelId="{64999804-D95C-4823-9101-E2D95F492DE4}">
      <dgm:prSet phldrT="[Texte]" custT="1"/>
      <dgm:spPr/>
      <dgm:t>
        <a:bodyPr/>
        <a:lstStyle/>
        <a:p>
          <a:pPr algn="just"/>
          <a:r>
            <a:rPr lang="en-US" sz="2000" b="1" dirty="0" smtClean="0">
              <a:solidFill>
                <a:schemeClr val="tx1"/>
              </a:solidFill>
            </a:rPr>
            <a:t>It helps to make opinions and assumptions based on what we read</a:t>
          </a:r>
          <a:endParaRPr lang="en-US" sz="2000" b="1" dirty="0">
            <a:solidFill>
              <a:schemeClr val="tx1"/>
            </a:solidFill>
          </a:endParaRPr>
        </a:p>
      </dgm:t>
    </dgm:pt>
    <dgm:pt modelId="{E4EB1630-7FA0-4E59-9442-ABC97A5BEF8A}" type="parTrans" cxnId="{502DCFEF-976E-4F4C-BDBA-32E05A9209D3}">
      <dgm:prSet/>
      <dgm:spPr/>
      <dgm:t>
        <a:bodyPr/>
        <a:lstStyle/>
        <a:p>
          <a:endParaRPr lang="en-US"/>
        </a:p>
      </dgm:t>
    </dgm:pt>
    <dgm:pt modelId="{B0E71E56-BE2D-4589-BA36-CC311BEC0395}" type="sibTrans" cxnId="{502DCFEF-976E-4F4C-BDBA-32E05A9209D3}">
      <dgm:prSet/>
      <dgm:spPr/>
      <dgm:t>
        <a:bodyPr/>
        <a:lstStyle/>
        <a:p>
          <a:endParaRPr lang="en-US"/>
        </a:p>
      </dgm:t>
    </dgm:pt>
    <dgm:pt modelId="{2FBBE5C9-6E39-4F5B-8BC4-11D0F5D48C16}" type="pres">
      <dgm:prSet presAssocID="{3AE8CB0B-314A-4CCF-8CA4-DB85C399886A}" presName="diagram" presStyleCnt="0">
        <dgm:presLayoutVars>
          <dgm:dir/>
          <dgm:resizeHandles val="exact"/>
        </dgm:presLayoutVars>
      </dgm:prSet>
      <dgm:spPr/>
    </dgm:pt>
    <dgm:pt modelId="{10B79725-203D-4855-B3B8-94751CD4ABCD}" type="pres">
      <dgm:prSet presAssocID="{7F7E3BC6-29BA-4918-BCCE-C9F9E5D71FB2}" presName="node" presStyleLbl="node1" presStyleIdx="0" presStyleCnt="4">
        <dgm:presLayoutVars>
          <dgm:bulletEnabled val="1"/>
        </dgm:presLayoutVars>
      </dgm:prSet>
      <dgm:spPr/>
      <dgm:t>
        <a:bodyPr/>
        <a:lstStyle/>
        <a:p>
          <a:endParaRPr lang="en-US"/>
        </a:p>
      </dgm:t>
    </dgm:pt>
    <dgm:pt modelId="{7B5ECA93-CDE6-4151-92B5-FBB303BE1760}" type="pres">
      <dgm:prSet presAssocID="{890E1C15-ED18-45BC-A7E3-FB748416BAD9}" presName="sibTrans" presStyleCnt="0"/>
      <dgm:spPr/>
    </dgm:pt>
    <dgm:pt modelId="{3F76BF99-F604-4270-880D-077EDB378F50}" type="pres">
      <dgm:prSet presAssocID="{DC87C5B4-BE6B-41E8-994C-A3C8ED4A10FF}" presName="node" presStyleLbl="node1" presStyleIdx="1" presStyleCnt="4">
        <dgm:presLayoutVars>
          <dgm:bulletEnabled val="1"/>
        </dgm:presLayoutVars>
      </dgm:prSet>
      <dgm:spPr/>
      <dgm:t>
        <a:bodyPr/>
        <a:lstStyle/>
        <a:p>
          <a:endParaRPr lang="en-US"/>
        </a:p>
      </dgm:t>
    </dgm:pt>
    <dgm:pt modelId="{FD1ED195-F8F4-460F-A625-B8E814010919}" type="pres">
      <dgm:prSet presAssocID="{65C581CD-0C6C-4779-AA37-B41966A10918}" presName="sibTrans" presStyleCnt="0"/>
      <dgm:spPr/>
    </dgm:pt>
    <dgm:pt modelId="{CF90D010-5D1C-401D-BF6B-B9D2339CD5D6}" type="pres">
      <dgm:prSet presAssocID="{10C78402-F63B-4D83-84CF-EE692F1AA6E9}" presName="node" presStyleLbl="node1" presStyleIdx="2" presStyleCnt="4">
        <dgm:presLayoutVars>
          <dgm:bulletEnabled val="1"/>
        </dgm:presLayoutVars>
      </dgm:prSet>
      <dgm:spPr/>
      <dgm:t>
        <a:bodyPr/>
        <a:lstStyle/>
        <a:p>
          <a:endParaRPr lang="en-US"/>
        </a:p>
      </dgm:t>
    </dgm:pt>
    <dgm:pt modelId="{377C0D02-A0C1-4F06-AD95-BE9243D1B6DF}" type="pres">
      <dgm:prSet presAssocID="{D06C2502-1FBB-4582-9CF0-A970E4F96535}" presName="sibTrans" presStyleCnt="0"/>
      <dgm:spPr/>
    </dgm:pt>
    <dgm:pt modelId="{8836CE4F-703B-472E-AD44-3AC66EBCB64E}" type="pres">
      <dgm:prSet presAssocID="{64999804-D95C-4823-9101-E2D95F492DE4}" presName="node" presStyleLbl="node1" presStyleIdx="3" presStyleCnt="4">
        <dgm:presLayoutVars>
          <dgm:bulletEnabled val="1"/>
        </dgm:presLayoutVars>
      </dgm:prSet>
      <dgm:spPr/>
      <dgm:t>
        <a:bodyPr/>
        <a:lstStyle/>
        <a:p>
          <a:endParaRPr lang="en-US"/>
        </a:p>
      </dgm:t>
    </dgm:pt>
  </dgm:ptLst>
  <dgm:cxnLst>
    <dgm:cxn modelId="{E355A4B6-8A4E-446A-87F9-8429FB023D80}" srcId="{3AE8CB0B-314A-4CCF-8CA4-DB85C399886A}" destId="{7F7E3BC6-29BA-4918-BCCE-C9F9E5D71FB2}" srcOrd="0" destOrd="0" parTransId="{F55A5227-2506-4AA1-AB9D-87AE2D3A2B0D}" sibTransId="{890E1C15-ED18-45BC-A7E3-FB748416BAD9}"/>
    <dgm:cxn modelId="{E6CA3089-4338-4EED-B8B5-25660122FCF5}" type="presOf" srcId="{10C78402-F63B-4D83-84CF-EE692F1AA6E9}" destId="{CF90D010-5D1C-401D-BF6B-B9D2339CD5D6}" srcOrd="0" destOrd="0" presId="urn:microsoft.com/office/officeart/2005/8/layout/default"/>
    <dgm:cxn modelId="{C5AA7E5D-7BE2-465A-9098-9A305F08A6C0}" type="presOf" srcId="{DC87C5B4-BE6B-41E8-994C-A3C8ED4A10FF}" destId="{3F76BF99-F604-4270-880D-077EDB378F50}" srcOrd="0" destOrd="0" presId="urn:microsoft.com/office/officeart/2005/8/layout/default"/>
    <dgm:cxn modelId="{B7C7B90D-0AA2-4A3E-BA47-AAEDCCE88CC4}" type="presOf" srcId="{64999804-D95C-4823-9101-E2D95F492DE4}" destId="{8836CE4F-703B-472E-AD44-3AC66EBCB64E}" srcOrd="0" destOrd="0" presId="urn:microsoft.com/office/officeart/2005/8/layout/default"/>
    <dgm:cxn modelId="{91EA958F-118B-40E2-92AC-DC029A190548}" type="presOf" srcId="{3AE8CB0B-314A-4CCF-8CA4-DB85C399886A}" destId="{2FBBE5C9-6E39-4F5B-8BC4-11D0F5D48C16}" srcOrd="0" destOrd="0" presId="urn:microsoft.com/office/officeart/2005/8/layout/default"/>
    <dgm:cxn modelId="{4D6FA8CD-4C4F-457B-B2D7-EC13C9BABACA}" srcId="{3AE8CB0B-314A-4CCF-8CA4-DB85C399886A}" destId="{10C78402-F63B-4D83-84CF-EE692F1AA6E9}" srcOrd="2" destOrd="0" parTransId="{BCD71586-0EE8-40A9-954B-05AF92EE0E82}" sibTransId="{D06C2502-1FBB-4582-9CF0-A970E4F96535}"/>
    <dgm:cxn modelId="{00425190-6D8D-48CF-9533-3E792755DA8F}" type="presOf" srcId="{7F7E3BC6-29BA-4918-BCCE-C9F9E5D71FB2}" destId="{10B79725-203D-4855-B3B8-94751CD4ABCD}" srcOrd="0" destOrd="0" presId="urn:microsoft.com/office/officeart/2005/8/layout/default"/>
    <dgm:cxn modelId="{502DCFEF-976E-4F4C-BDBA-32E05A9209D3}" srcId="{3AE8CB0B-314A-4CCF-8CA4-DB85C399886A}" destId="{64999804-D95C-4823-9101-E2D95F492DE4}" srcOrd="3" destOrd="0" parTransId="{E4EB1630-7FA0-4E59-9442-ABC97A5BEF8A}" sibTransId="{B0E71E56-BE2D-4589-BA36-CC311BEC0395}"/>
    <dgm:cxn modelId="{A7B881E8-5A47-42E9-BA82-D47DF0A98991}" srcId="{3AE8CB0B-314A-4CCF-8CA4-DB85C399886A}" destId="{DC87C5B4-BE6B-41E8-994C-A3C8ED4A10FF}" srcOrd="1" destOrd="0" parTransId="{C66BFAAC-695D-4F01-8C19-59045B6D1A67}" sibTransId="{65C581CD-0C6C-4779-AA37-B41966A10918}"/>
    <dgm:cxn modelId="{48ADDD4D-C308-42CB-868B-B165B443251F}" type="presParOf" srcId="{2FBBE5C9-6E39-4F5B-8BC4-11D0F5D48C16}" destId="{10B79725-203D-4855-B3B8-94751CD4ABCD}" srcOrd="0" destOrd="0" presId="urn:microsoft.com/office/officeart/2005/8/layout/default"/>
    <dgm:cxn modelId="{0B1BD2B0-C256-4AFB-BC03-950745EA4387}" type="presParOf" srcId="{2FBBE5C9-6E39-4F5B-8BC4-11D0F5D48C16}" destId="{7B5ECA93-CDE6-4151-92B5-FBB303BE1760}" srcOrd="1" destOrd="0" presId="urn:microsoft.com/office/officeart/2005/8/layout/default"/>
    <dgm:cxn modelId="{2F140301-4616-4317-B04B-F6B526F72246}" type="presParOf" srcId="{2FBBE5C9-6E39-4F5B-8BC4-11D0F5D48C16}" destId="{3F76BF99-F604-4270-880D-077EDB378F50}" srcOrd="2" destOrd="0" presId="urn:microsoft.com/office/officeart/2005/8/layout/default"/>
    <dgm:cxn modelId="{CAC64B9C-9AD2-4862-A04F-7A62C6F51698}" type="presParOf" srcId="{2FBBE5C9-6E39-4F5B-8BC4-11D0F5D48C16}" destId="{FD1ED195-F8F4-460F-A625-B8E814010919}" srcOrd="3" destOrd="0" presId="urn:microsoft.com/office/officeart/2005/8/layout/default"/>
    <dgm:cxn modelId="{48251423-EA6B-4DBE-B927-5D2141C0D0C8}" type="presParOf" srcId="{2FBBE5C9-6E39-4F5B-8BC4-11D0F5D48C16}" destId="{CF90D010-5D1C-401D-BF6B-B9D2339CD5D6}" srcOrd="4" destOrd="0" presId="urn:microsoft.com/office/officeart/2005/8/layout/default"/>
    <dgm:cxn modelId="{472A0E6F-D9B9-442D-B738-012827532EE3}" type="presParOf" srcId="{2FBBE5C9-6E39-4F5B-8BC4-11D0F5D48C16}" destId="{377C0D02-A0C1-4F06-AD95-BE9243D1B6DF}" srcOrd="5" destOrd="0" presId="urn:microsoft.com/office/officeart/2005/8/layout/default"/>
    <dgm:cxn modelId="{232EA75A-8123-4E9C-9874-1D332DFEDD95}" type="presParOf" srcId="{2FBBE5C9-6E39-4F5B-8BC4-11D0F5D48C16}" destId="{8836CE4F-703B-472E-AD44-3AC66EBCB64E}" srcOrd="6" destOrd="0" presId="urn:microsoft.com/office/officeart/2005/8/layout/default"/>
  </dgm:cxnLst>
  <dgm:bg/>
  <dgm:whole/>
</dgm:dataModel>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smtClean="0"/>
              <a:t>Cliquez pour modifier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smtClean="0"/>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F04EA6C2-E8A7-4ED6-B1C0-3EEEC4C53EEA}" type="datetimeFigureOut">
              <a:rPr lang="fr-FR" smtClean="0"/>
              <a:t>08/12/2023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D3003CB6-DC67-4C22-80DC-7E86B43FAF84}" type="slidenum">
              <a:rPr lang="en-US" smtClean="0"/>
              <a:t>‹N°›</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04EA6C2-E8A7-4ED6-B1C0-3EEEC4C53EEA}" type="datetimeFigureOut">
              <a:rPr lang="fr-FR" smtClean="0"/>
              <a:t>08/12/2023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D3003CB6-DC67-4C22-80DC-7E86B43FAF84}"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04EA6C2-E8A7-4ED6-B1C0-3EEEC4C53EEA}" type="datetimeFigureOut">
              <a:rPr lang="fr-FR" smtClean="0"/>
              <a:t>08/12/2023</a:t>
            </a:fld>
            <a:endParaRPr lang="en-US"/>
          </a:p>
        </p:txBody>
      </p:sp>
      <p:sp>
        <p:nvSpPr>
          <p:cNvPr id="5" name="Espace réservé du pied de page 4"/>
          <p:cNvSpPr>
            <a:spLocks noGrp="1"/>
          </p:cNvSpPr>
          <p:nvPr>
            <p:ph type="ftr" sz="quarter" idx="11"/>
          </p:nvPr>
        </p:nvSpPr>
        <p:spPr>
          <a:xfrm>
            <a:off x="2640597" y="6377459"/>
            <a:ext cx="3836404" cy="365125"/>
          </a:xfrm>
        </p:spPr>
        <p:txBody>
          <a:bodyPr/>
          <a:lstStyle/>
          <a:p>
            <a:endParaRPr lang="en-US"/>
          </a:p>
        </p:txBody>
      </p:sp>
      <p:sp>
        <p:nvSpPr>
          <p:cNvPr id="6" name="Espace réservé du numéro de diapositive 5"/>
          <p:cNvSpPr>
            <a:spLocks noGrp="1"/>
          </p:cNvSpPr>
          <p:nvPr>
            <p:ph type="sldNum" sz="quarter" idx="12"/>
          </p:nvPr>
        </p:nvSpPr>
        <p:spPr/>
        <p:txBody>
          <a:bodyPr/>
          <a:lstStyle/>
          <a:p>
            <a:fld id="{D3003CB6-DC67-4C22-80DC-7E86B43FAF84}"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04EA6C2-E8A7-4ED6-B1C0-3EEEC4C53EEA}" type="datetimeFigureOut">
              <a:rPr lang="fr-FR" smtClean="0"/>
              <a:t>08/12/2023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D3003CB6-DC67-4C22-80DC-7E86B43FAF84}"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F04EA6C2-E8A7-4ED6-B1C0-3EEEC4C53EEA}" type="datetimeFigureOut">
              <a:rPr lang="fr-FR" smtClean="0"/>
              <a:t>08/12/2023</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D3003CB6-DC67-4C22-80DC-7E86B43FAF84}" type="slidenum">
              <a:rPr lang="en-US" smtClean="0"/>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F04EA6C2-E8A7-4ED6-B1C0-3EEEC4C53EEA}" type="datetimeFigureOut">
              <a:rPr lang="fr-FR" smtClean="0"/>
              <a:t>08/12/2023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D3003CB6-DC67-4C22-80DC-7E86B43FAF84}"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F04EA6C2-E8A7-4ED6-B1C0-3EEEC4C53EEA}" type="datetimeFigureOut">
              <a:rPr lang="fr-FR" smtClean="0"/>
              <a:t>08/12/2023</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D3003CB6-DC67-4C22-80DC-7E86B43FAF84}"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F04EA6C2-E8A7-4ED6-B1C0-3EEEC4C53EEA}" type="datetimeFigureOut">
              <a:rPr lang="fr-FR" smtClean="0"/>
              <a:t>08/12/2023</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D3003CB6-DC67-4C22-80DC-7E86B43FAF84}"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04EA6C2-E8A7-4ED6-B1C0-3EEEC4C53EEA}" type="datetimeFigureOut">
              <a:rPr lang="fr-FR" smtClean="0"/>
              <a:t>08/12/2023</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D3003CB6-DC67-4C22-80DC-7E86B43FAF84}"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F04EA6C2-E8A7-4ED6-B1C0-3EEEC4C53EEA}" type="datetimeFigureOut">
              <a:rPr lang="fr-FR" smtClean="0"/>
              <a:t>08/12/2023</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D3003CB6-DC67-4C22-80DC-7E86B43FAF84}" type="slidenum">
              <a:rPr lang="en-US" smtClean="0"/>
              <a:t>‹N°›</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F04EA6C2-E8A7-4ED6-B1C0-3EEEC4C53EEA}" type="datetimeFigureOut">
              <a:rPr lang="fr-FR" smtClean="0"/>
              <a:t>08/12/2023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Espace réservé du numéro de diapositive 6"/>
          <p:cNvSpPr>
            <a:spLocks noGrp="1"/>
          </p:cNvSpPr>
          <p:nvPr>
            <p:ph type="sldNum" sz="quarter" idx="12"/>
          </p:nvPr>
        </p:nvSpPr>
        <p:spPr>
          <a:xfrm>
            <a:off x="8339328" y="1170432"/>
            <a:ext cx="733864" cy="201168"/>
          </a:xfrm>
        </p:spPr>
        <p:txBody>
          <a:bodyPr/>
          <a:lstStyle/>
          <a:p>
            <a:fld id="{D3003CB6-DC67-4C22-80DC-7E86B43FAF84}" type="slidenum">
              <a:rPr lang="en-US" smtClean="0"/>
              <a:t>‹N°›</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04EA6C2-E8A7-4ED6-B1C0-3EEEC4C53EEA}" type="datetimeFigureOut">
              <a:rPr lang="fr-FR" smtClean="0"/>
              <a:t>08/12/2023</a:t>
            </a:fld>
            <a:endParaRPr lang="en-US"/>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3003CB6-DC67-4C22-80DC-7E86B43FAF84}"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428604"/>
            <a:ext cx="8429684" cy="2643206"/>
          </a:xfrm>
        </p:spPr>
        <p:txBody>
          <a:bodyPr>
            <a:noAutofit/>
          </a:bodyPr>
          <a:lstStyle/>
          <a:p>
            <a:pPr algn="ctr"/>
            <a:r>
              <a:rPr lang="en-US" sz="2800" b="1" dirty="0" smtClean="0">
                <a:latin typeface="Arial Unicode MS" pitchFamily="34" charset="-128"/>
                <a:ea typeface="Arial Unicode MS" pitchFamily="34" charset="-128"/>
                <a:cs typeface="Arial Unicode MS" pitchFamily="34" charset="-128"/>
              </a:rPr>
              <a:t>People’s Democratic Republic of Algeria</a:t>
            </a:r>
            <a:r>
              <a:rPr lang="fr-FR" sz="2800" b="1" dirty="0" smtClean="0">
                <a:latin typeface="Arial Unicode MS" pitchFamily="34" charset="-128"/>
                <a:ea typeface="Arial Unicode MS" pitchFamily="34" charset="-128"/>
                <a:cs typeface="Arial Unicode MS" pitchFamily="34" charset="-128"/>
              </a:rPr>
              <a:t/>
            </a:r>
            <a:br>
              <a:rPr lang="fr-FR" sz="2800" b="1" dirty="0" smtClean="0">
                <a:latin typeface="Arial Unicode MS" pitchFamily="34" charset="-128"/>
                <a:ea typeface="Arial Unicode MS" pitchFamily="34" charset="-128"/>
                <a:cs typeface="Arial Unicode MS" pitchFamily="34" charset="-128"/>
              </a:rPr>
            </a:br>
            <a:r>
              <a:rPr lang="en-US" sz="2800" b="1" dirty="0" smtClean="0">
                <a:latin typeface="Arial Unicode MS" pitchFamily="34" charset="-128"/>
                <a:ea typeface="Arial Unicode MS" pitchFamily="34" charset="-128"/>
                <a:cs typeface="Arial Unicode MS" pitchFamily="34" charset="-128"/>
              </a:rPr>
              <a:t>Ministry of Higher Education and Scientific Research</a:t>
            </a:r>
            <a:r>
              <a:rPr lang="fr-FR" sz="2800" b="1" dirty="0" smtClean="0">
                <a:latin typeface="Arial Unicode MS" pitchFamily="34" charset="-128"/>
                <a:ea typeface="Arial Unicode MS" pitchFamily="34" charset="-128"/>
                <a:cs typeface="Arial Unicode MS" pitchFamily="34" charset="-128"/>
              </a:rPr>
              <a:t/>
            </a:r>
            <a:br>
              <a:rPr lang="fr-FR" sz="2800" b="1" dirty="0" smtClean="0">
                <a:latin typeface="Arial Unicode MS" pitchFamily="34" charset="-128"/>
                <a:ea typeface="Arial Unicode MS" pitchFamily="34" charset="-128"/>
                <a:cs typeface="Arial Unicode MS" pitchFamily="34" charset="-128"/>
              </a:rPr>
            </a:br>
            <a:r>
              <a:rPr lang="en-US" sz="2800" b="1" dirty="0" smtClean="0">
                <a:latin typeface="Arial Unicode MS" pitchFamily="34" charset="-128"/>
                <a:ea typeface="Arial Unicode MS" pitchFamily="34" charset="-128"/>
                <a:cs typeface="Arial Unicode MS" pitchFamily="34" charset="-128"/>
              </a:rPr>
              <a:t>University of Tlemcen</a:t>
            </a:r>
            <a:r>
              <a:rPr lang="fr-FR" sz="2800" b="1" dirty="0" smtClean="0">
                <a:latin typeface="Arial Unicode MS" pitchFamily="34" charset="-128"/>
                <a:ea typeface="Arial Unicode MS" pitchFamily="34" charset="-128"/>
                <a:cs typeface="Arial Unicode MS" pitchFamily="34" charset="-128"/>
              </a:rPr>
              <a:t/>
            </a:r>
            <a:br>
              <a:rPr lang="fr-FR" sz="2800" b="1" dirty="0" smtClean="0">
                <a:latin typeface="Arial Unicode MS" pitchFamily="34" charset="-128"/>
                <a:ea typeface="Arial Unicode MS" pitchFamily="34" charset="-128"/>
                <a:cs typeface="Arial Unicode MS" pitchFamily="34" charset="-128"/>
              </a:rPr>
            </a:br>
            <a:r>
              <a:rPr lang="en-US" sz="2800" b="1" dirty="0" smtClean="0">
                <a:latin typeface="Arial Unicode MS" pitchFamily="34" charset="-128"/>
                <a:ea typeface="Arial Unicode MS" pitchFamily="34" charset="-128"/>
                <a:cs typeface="Arial Unicode MS" pitchFamily="34" charset="-128"/>
              </a:rPr>
              <a:t>Faculty of Letters &amp; Languages</a:t>
            </a:r>
            <a:r>
              <a:rPr lang="fr-FR" sz="2800" b="1" dirty="0" smtClean="0">
                <a:latin typeface="Arial Unicode MS" pitchFamily="34" charset="-128"/>
                <a:ea typeface="Arial Unicode MS" pitchFamily="34" charset="-128"/>
                <a:cs typeface="Arial Unicode MS" pitchFamily="34" charset="-128"/>
              </a:rPr>
              <a:t/>
            </a:r>
            <a:br>
              <a:rPr lang="fr-FR" sz="2800" b="1" dirty="0" smtClean="0">
                <a:latin typeface="Arial Unicode MS" pitchFamily="34" charset="-128"/>
                <a:ea typeface="Arial Unicode MS" pitchFamily="34" charset="-128"/>
                <a:cs typeface="Arial Unicode MS" pitchFamily="34" charset="-128"/>
              </a:rPr>
            </a:br>
            <a:r>
              <a:rPr lang="en-US" sz="2800" b="1" dirty="0" smtClean="0">
                <a:latin typeface="Arial Unicode MS" pitchFamily="34" charset="-128"/>
                <a:ea typeface="Arial Unicode MS" pitchFamily="34" charset="-128"/>
                <a:cs typeface="Arial Unicode MS" pitchFamily="34" charset="-128"/>
              </a:rPr>
              <a:t>Department of Spanish</a:t>
            </a:r>
            <a:endParaRPr lang="en-US" sz="2800" dirty="0"/>
          </a:p>
        </p:txBody>
      </p:sp>
      <p:sp>
        <p:nvSpPr>
          <p:cNvPr id="3" name="Sous-titre 2"/>
          <p:cNvSpPr>
            <a:spLocks noGrp="1"/>
          </p:cNvSpPr>
          <p:nvPr>
            <p:ph type="subTitle" idx="1"/>
          </p:nvPr>
        </p:nvSpPr>
        <p:spPr>
          <a:xfrm>
            <a:off x="0" y="5105400"/>
            <a:ext cx="6400800" cy="1752600"/>
          </a:xfrm>
        </p:spPr>
        <p:txBody>
          <a:bodyPr>
            <a:normAutofit fontScale="25000" lnSpcReduction="20000"/>
          </a:bodyPr>
          <a:lstStyle/>
          <a:p>
            <a:pPr algn="l"/>
            <a:r>
              <a:rPr lang="en-AU" sz="8000" b="1" dirty="0" smtClean="0">
                <a:solidFill>
                  <a:schemeClr val="tx1"/>
                </a:solidFill>
              </a:rPr>
              <a:t>Module:  ICT and E-Learning </a:t>
            </a:r>
          </a:p>
          <a:p>
            <a:pPr algn="l"/>
            <a:r>
              <a:rPr lang="en-AU" sz="8000" b="1" dirty="0" smtClean="0">
                <a:solidFill>
                  <a:schemeClr val="tx1"/>
                </a:solidFill>
              </a:rPr>
              <a:t>Semester: 1</a:t>
            </a:r>
          </a:p>
          <a:p>
            <a:pPr algn="l"/>
            <a:r>
              <a:rPr lang="en-AU" sz="8000" b="1" dirty="0" smtClean="0">
                <a:solidFill>
                  <a:schemeClr val="tx1"/>
                </a:solidFill>
              </a:rPr>
              <a:t>Credit: 1 </a:t>
            </a:r>
          </a:p>
          <a:p>
            <a:pPr algn="l"/>
            <a:r>
              <a:rPr lang="en-AU" sz="8000" b="1" dirty="0" smtClean="0">
                <a:solidFill>
                  <a:schemeClr val="tx1"/>
                </a:solidFill>
              </a:rPr>
              <a:t>Coefficient: 1</a:t>
            </a:r>
          </a:p>
          <a:p>
            <a:pPr algn="l"/>
            <a:r>
              <a:rPr lang="en-AU" sz="8000" b="1" dirty="0" smtClean="0">
                <a:solidFill>
                  <a:schemeClr val="tx1"/>
                </a:solidFill>
              </a:rPr>
              <a:t>Level: L3</a:t>
            </a:r>
            <a:endParaRPr lang="en-AU" sz="8000" b="1" dirty="0" smtClean="0">
              <a:solidFill>
                <a:schemeClr val="tx1"/>
              </a:solidFill>
            </a:endParaRPr>
          </a:p>
          <a:p>
            <a:pPr algn="l"/>
            <a:r>
              <a:rPr lang="en-AU" sz="8000" b="1" dirty="0" smtClean="0">
                <a:solidFill>
                  <a:schemeClr val="tx1"/>
                </a:solidFill>
              </a:rPr>
              <a:t>Teacher: ALLAL Lila </a:t>
            </a:r>
          </a:p>
          <a:p>
            <a:endParaRPr lang="en-US" dirty="0"/>
          </a:p>
        </p:txBody>
      </p:sp>
      <p:pic>
        <p:nvPicPr>
          <p:cNvPr id="5" name="Image 4" descr="téléchargement.png"/>
          <p:cNvPicPr/>
          <p:nvPr/>
        </p:nvPicPr>
        <p:blipFill>
          <a:blip r:embed="rId2"/>
          <a:stretch>
            <a:fillRect/>
          </a:stretch>
        </p:blipFill>
        <p:spPr>
          <a:xfrm>
            <a:off x="7858148" y="0"/>
            <a:ext cx="1285852" cy="114298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3600" dirty="0" smtClean="0">
                <a:solidFill>
                  <a:srgbClr val="0070C0"/>
                </a:solidFill>
              </a:rPr>
              <a:t>Course title: </a:t>
            </a:r>
            <a:r>
              <a:rPr lang="en-US" sz="3600" dirty="0" smtClean="0">
                <a:solidFill>
                  <a:srgbClr val="FF0000"/>
                </a:solidFill>
              </a:rPr>
              <a:t>critical reading and analysis</a:t>
            </a:r>
            <a:endParaRPr lang="en-US" sz="3600" dirty="0">
              <a:solidFill>
                <a:srgbClr val="FF0000"/>
              </a:solidFill>
            </a:endParaRPr>
          </a:p>
        </p:txBody>
      </p:sp>
      <p:sp>
        <p:nvSpPr>
          <p:cNvPr id="3" name="Espace réservé du contenu 2"/>
          <p:cNvSpPr>
            <a:spLocks noGrp="1"/>
          </p:cNvSpPr>
          <p:nvPr>
            <p:ph idx="1"/>
          </p:nvPr>
        </p:nvSpPr>
        <p:spPr>
          <a:xfrm>
            <a:off x="0" y="1428737"/>
            <a:ext cx="9144000" cy="5429263"/>
          </a:xfrm>
        </p:spPr>
        <p:txBody>
          <a:bodyPr>
            <a:normAutofit/>
          </a:bodyPr>
          <a:lstStyle/>
          <a:p>
            <a:pPr>
              <a:buNone/>
            </a:pPr>
            <a:r>
              <a:rPr lang="en-US" sz="2400" b="1" dirty="0" smtClean="0">
                <a:solidFill>
                  <a:srgbClr val="00B050"/>
                </a:solidFill>
              </a:rPr>
              <a:t>Definition:</a:t>
            </a:r>
          </a:p>
          <a:p>
            <a:pPr algn="just">
              <a:buNone/>
            </a:pPr>
            <a:r>
              <a:rPr lang="en-US" sz="2400" b="1" dirty="0" smtClean="0">
                <a:solidFill>
                  <a:srgbClr val="00B050"/>
                </a:solidFill>
              </a:rPr>
              <a:t> </a:t>
            </a:r>
            <a:r>
              <a:rPr lang="en-US" sz="2400" dirty="0" smtClean="0"/>
              <a:t>“critical” is not intended to have a negative meaning in the context of critical reading. This later refers to an active approach to reading that involves an in depth examination of the text. Memorization and understanding of the text is achieved. Additionally, the text is broken down into its components and examined critically in order to achieve a meaningful understanding of the material. furthermore, this process requires </a:t>
            </a:r>
            <a:r>
              <a:rPr lang="en-US" sz="2400" dirty="0" smtClean="0"/>
              <a:t>readers to assess and evaluate the content, arguments, and evidence presented in a text. The goal of critical reading is to understand the author's perspective, question assumptions, and consider the reliability and validity of the information presented.</a:t>
            </a:r>
            <a:endParaRPr lang="en-US" sz="2400" b="1" dirty="0">
              <a:solidFill>
                <a:srgbClr val="00B05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descr="crit-reading-blog-post.png"/>
          <p:cNvPicPr>
            <a:picLocks noGrp="1" noChangeAspect="1"/>
          </p:cNvPicPr>
          <p:nvPr>
            <p:ph idx="1"/>
          </p:nvPr>
        </p:nvPicPr>
        <p:blipFill>
          <a:blip r:embed="rId2"/>
          <a:stretch>
            <a:fillRect/>
          </a:stretch>
        </p:blipFill>
        <p:spPr>
          <a:xfrm>
            <a:off x="464986" y="1774825"/>
            <a:ext cx="8214027" cy="4625975"/>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riticalreading.png"/>
          <p:cNvPicPr>
            <a:picLocks noGrp="1" noChangeAspect="1"/>
          </p:cNvPicPr>
          <p:nvPr>
            <p:ph idx="1"/>
          </p:nvPr>
        </p:nvPicPr>
        <p:blipFill>
          <a:blip r:embed="rId2"/>
          <a:stretch>
            <a:fillRect/>
          </a:stretch>
        </p:blipFill>
        <p:spPr>
          <a:xfrm>
            <a:off x="-39072" y="1478232"/>
            <a:ext cx="9183072" cy="5165478"/>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sz="4000" dirty="0" smtClean="0">
                <a:solidFill>
                  <a:srgbClr val="FF0000"/>
                </a:solidFill>
              </a:rPr>
              <a:t>The benefits of critical reading</a:t>
            </a:r>
            <a:endParaRPr lang="en-US" sz="4000" dirty="0">
              <a:solidFill>
                <a:srgbClr val="FF0000"/>
              </a:solidFill>
            </a:endParaRPr>
          </a:p>
        </p:txBody>
      </p:sp>
      <p:graphicFrame>
        <p:nvGraphicFramePr>
          <p:cNvPr id="4" name="Espace réservé du contenu 3"/>
          <p:cNvGraphicFramePr>
            <a:graphicFrameLocks noGrp="1"/>
          </p:cNvGraphicFramePr>
          <p:nvPr>
            <p:ph idx="1"/>
          </p:nvPr>
        </p:nvGraphicFramePr>
        <p:xfrm>
          <a:off x="457200" y="1774825"/>
          <a:ext cx="8229600" cy="4625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US" sz="3600" dirty="0" smtClean="0">
                <a:solidFill>
                  <a:srgbClr val="FF0000"/>
                </a:solidFill>
              </a:rPr>
              <a:t>T</a:t>
            </a:r>
            <a:r>
              <a:rPr lang="en-US" sz="3600" dirty="0" smtClean="0">
                <a:solidFill>
                  <a:srgbClr val="FF0000"/>
                </a:solidFill>
              </a:rPr>
              <a:t>he different reading strategies</a:t>
            </a:r>
            <a:endParaRPr lang="en-US" sz="3600"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lgn="just"/>
            <a:r>
              <a:rPr lang="en-US" sz="2400" b="1" dirty="0" smtClean="0"/>
              <a:t>Critical </a:t>
            </a:r>
            <a:r>
              <a:rPr lang="en-US" sz="2400" b="1" dirty="0" smtClean="0"/>
              <a:t>Reading: </a:t>
            </a:r>
            <a:r>
              <a:rPr lang="en-US" sz="2400" dirty="0" smtClean="0"/>
              <a:t>Critical </a:t>
            </a:r>
            <a:r>
              <a:rPr lang="en-US" sz="2400" dirty="0" smtClean="0"/>
              <a:t>reading involves actively and thoughtfully engaging with a text to understand, evaluate, and interpret its meaning. It goes beyond surface-level comprehension and encourages readers to question, analyze, and consider multiple </a:t>
            </a:r>
            <a:r>
              <a:rPr lang="en-US" sz="2400" dirty="0" smtClean="0"/>
              <a:t>perspectives.</a:t>
            </a:r>
          </a:p>
          <a:p>
            <a:pPr algn="just"/>
            <a:r>
              <a:rPr lang="en-US" sz="2400" b="1" dirty="0" smtClean="0"/>
              <a:t>Analysis: </a:t>
            </a:r>
            <a:r>
              <a:rPr lang="en-US" sz="2400" dirty="0" smtClean="0"/>
              <a:t>Analysis </a:t>
            </a:r>
            <a:r>
              <a:rPr lang="en-US" sz="2400" dirty="0" smtClean="0"/>
              <a:t>is the process of breaking down a complex text into its components to examine, interpret, and understand its structure, elements, and relationships. It involves identifying patterns, themes, and the author's choices to gain deeper insights into the </a:t>
            </a:r>
            <a:r>
              <a:rPr lang="en-US" sz="2400" dirty="0" smtClean="0"/>
              <a:t>content.</a:t>
            </a:r>
          </a:p>
          <a:p>
            <a:pPr algn="just"/>
            <a:r>
              <a:rPr lang="en-US" sz="2400" b="1" dirty="0" smtClean="0"/>
              <a:t>Skimming</a:t>
            </a:r>
            <a:r>
              <a:rPr lang="en-US" sz="2400" b="1" dirty="0" smtClean="0"/>
              <a:t>:</a:t>
            </a:r>
            <a:r>
              <a:rPr lang="en-US" sz="2400" dirty="0" smtClean="0"/>
              <a:t>: </a:t>
            </a:r>
            <a:r>
              <a:rPr lang="en-US" sz="2400" dirty="0" smtClean="0"/>
              <a:t>Skimming is a reading strategy where the reader quickly glances over a text to get a general sense of its content, main ideas, and structure. It is useful for previewing material and deciding whether it merits more in-depth reading.</a:t>
            </a:r>
          </a:p>
          <a:p>
            <a:endParaRPr lang="en-US" sz="2000" dirty="0" smtClean="0"/>
          </a:p>
          <a:p>
            <a:endParaRPr lang="en-US" sz="2000" dirty="0" smtClean="0"/>
          </a:p>
          <a:p>
            <a:pPr algn="just"/>
            <a:endParaRPr lang="en-US" sz="2000" dirty="0" smtClean="0"/>
          </a:p>
          <a:p>
            <a:pPr marL="633222" indent="-514350"/>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lgn="just"/>
            <a:r>
              <a:rPr lang="en-US" sz="2000" b="1" dirty="0" smtClean="0"/>
              <a:t>Scanning: </a:t>
            </a:r>
            <a:r>
              <a:rPr lang="en-US" sz="2000" dirty="0" smtClean="0"/>
              <a:t>Scanning </a:t>
            </a:r>
            <a:r>
              <a:rPr lang="en-US" sz="2000" dirty="0" smtClean="0"/>
              <a:t>is a reading technique that involves quickly searching a text for specific information or keywords. It is useful when looking for particular details without reading the entire text</a:t>
            </a:r>
            <a:r>
              <a:rPr lang="en-US" sz="2000" dirty="0" smtClean="0"/>
              <a:t>.</a:t>
            </a:r>
          </a:p>
          <a:p>
            <a:pPr algn="just"/>
            <a:r>
              <a:rPr lang="en-US" sz="2000" b="1" dirty="0" smtClean="0"/>
              <a:t>Close </a:t>
            </a:r>
            <a:r>
              <a:rPr lang="en-US" sz="2000" b="1" dirty="0" smtClean="0"/>
              <a:t>Reading: </a:t>
            </a:r>
            <a:r>
              <a:rPr lang="en-US" sz="2000" dirty="0" smtClean="0"/>
              <a:t>Close </a:t>
            </a:r>
            <a:r>
              <a:rPr lang="en-US" sz="2000" dirty="0" smtClean="0"/>
              <a:t>reading is a focused and detailed analysis of a text, paying attention to language, structure, and literary devices. It involves examining the text word-by-word and sentence-by-sentence to uncover deeper meanings and nuances</a:t>
            </a:r>
            <a:r>
              <a:rPr lang="en-US" sz="2000" dirty="0" smtClean="0"/>
              <a:t>.</a:t>
            </a:r>
          </a:p>
          <a:p>
            <a:pPr algn="just"/>
            <a:r>
              <a:rPr lang="en-US" sz="2000" b="1" dirty="0" smtClean="0"/>
              <a:t>Annotation: </a:t>
            </a:r>
            <a:r>
              <a:rPr lang="en-US" sz="2000" dirty="0" smtClean="0"/>
              <a:t>Annotation </a:t>
            </a:r>
            <a:r>
              <a:rPr lang="en-US" sz="2000" dirty="0" smtClean="0"/>
              <a:t>is the act of adding notes, comments, or markings to a text while reading. Annotations can include summaries, questions, reactions, and connections, serving as a way to engage actively with the material and enhance comprehension</a:t>
            </a:r>
            <a:r>
              <a:rPr lang="en-US" sz="2000" dirty="0" smtClean="0"/>
              <a:t>.</a:t>
            </a:r>
          </a:p>
          <a:p>
            <a:pPr algn="just"/>
            <a:r>
              <a:rPr lang="en-US" sz="2000" b="1" dirty="0" smtClean="0"/>
              <a:t>Textual </a:t>
            </a:r>
            <a:r>
              <a:rPr lang="en-US" sz="2000" b="1" dirty="0" smtClean="0"/>
              <a:t>Analysis: </a:t>
            </a:r>
            <a:r>
              <a:rPr lang="en-US" sz="2000" dirty="0" smtClean="0"/>
              <a:t>Textual </a:t>
            </a:r>
            <a:r>
              <a:rPr lang="en-US" sz="2000" dirty="0" smtClean="0"/>
              <a:t>analysis is the systematic examination and interpretation of a text to understand its meaning, themes, and underlying structures. It involves considering literary elements, historical context, authorial intent, and the impact of language choices.</a:t>
            </a:r>
          </a:p>
          <a:p>
            <a:pPr algn="just"/>
            <a:endParaRPr lang="en-US" sz="2000" dirty="0" smtClean="0"/>
          </a:p>
          <a:p>
            <a:pPr algn="just"/>
            <a:endParaRPr lang="en-US" sz="2000" dirty="0" smtClean="0"/>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8736"/>
            <a:ext cx="9144000" cy="5429263"/>
          </a:xfrm>
        </p:spPr>
        <p:txBody>
          <a:bodyPr>
            <a:normAutofit/>
          </a:bodyPr>
          <a:lstStyle/>
          <a:p>
            <a:pPr algn="just"/>
            <a:r>
              <a:rPr lang="en-US" sz="2000" b="1" dirty="0" smtClean="0"/>
              <a:t>Theme</a:t>
            </a:r>
            <a:r>
              <a:rPr lang="en-US" sz="2000" b="1" dirty="0" smtClean="0"/>
              <a:t>:</a:t>
            </a:r>
            <a:r>
              <a:rPr lang="en-US" sz="2000" dirty="0" smtClean="0"/>
              <a:t> </a:t>
            </a:r>
            <a:r>
              <a:rPr lang="en-US" sz="2000" dirty="0" smtClean="0"/>
              <a:t>Theme refers to the central idea or message conveyed in a text. It is a recurring, universal concept that can be inferred from the characters, plot, and symbols within the work.</a:t>
            </a:r>
          </a:p>
          <a:p>
            <a:pPr algn="just"/>
            <a:r>
              <a:rPr lang="en-US" sz="2000" b="1" dirty="0" smtClean="0"/>
              <a:t>Characterization: </a:t>
            </a:r>
            <a:r>
              <a:rPr lang="en-US" sz="2000" dirty="0" smtClean="0"/>
              <a:t>Characterization </a:t>
            </a:r>
            <a:r>
              <a:rPr lang="en-US" sz="2000" dirty="0" smtClean="0"/>
              <a:t>involves the portrayal and development of characters within a text. It includes the techniques an author uses to reveal a character's personality, motivations, and traits.</a:t>
            </a:r>
          </a:p>
          <a:p>
            <a:pPr algn="just"/>
            <a:r>
              <a:rPr lang="en-US" sz="2000" b="1" dirty="0" smtClean="0"/>
              <a:t>Symbolism</a:t>
            </a:r>
            <a:r>
              <a:rPr lang="en-US" sz="2000" b="1" dirty="0" smtClean="0"/>
              <a:t>:</a:t>
            </a:r>
            <a:r>
              <a:rPr lang="en-US" sz="2000" dirty="0" smtClean="0"/>
              <a:t> </a:t>
            </a:r>
            <a:r>
              <a:rPr lang="en-US" sz="2000" dirty="0" smtClean="0"/>
              <a:t>Symbolism is the use of symbols, objects, or elements within a text to represent deeper meanings or concepts. Authors use symbolism to convey abstract ideas and enrich the overall meaning of the work.</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solidFill>
                  <a:srgbClr val="FF0000"/>
                </a:solidFill>
              </a:rPr>
              <a:t>Activity:</a:t>
            </a:r>
            <a:endParaRPr lang="en-US" dirty="0">
              <a:solidFill>
                <a:srgbClr val="FF0000"/>
              </a:solidFill>
            </a:endParaRPr>
          </a:p>
        </p:txBody>
      </p:sp>
      <p:sp>
        <p:nvSpPr>
          <p:cNvPr id="3" name="Espace réservé du contenu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Nuances de gri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1346</TotalTime>
  <Words>622</Words>
  <Application>Microsoft Office PowerPoint</Application>
  <PresentationFormat>Affichage à l'écran (4:3)</PresentationFormat>
  <Paragraphs>30</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Module</vt:lpstr>
      <vt:lpstr>People’s Democratic Republic of Algeria Ministry of Higher Education and Scientific Research University of Tlemcen Faculty of Letters &amp; Languages Department of Spanish</vt:lpstr>
      <vt:lpstr>Course title: critical reading and analysis</vt:lpstr>
      <vt:lpstr>Diapositive 3</vt:lpstr>
      <vt:lpstr>Diapositive 4</vt:lpstr>
      <vt:lpstr>The benefits of critical reading</vt:lpstr>
      <vt:lpstr>The different reading strategies</vt:lpstr>
      <vt:lpstr>Diapositive 7</vt:lpstr>
      <vt:lpstr>Diapositive 8</vt:lpstr>
      <vt:lpstr>Activity: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People’s Democratic Republic of Algeria Ministry of Higher Education and Scientific Research University of Tlemcen Faculty of Letters &amp; Languages Department of Spanish</dc:title>
  <dc:creator>User</dc:creator>
  <cp:lastModifiedBy>User</cp:lastModifiedBy>
  <cp:revision>2</cp:revision>
  <dcterms:created xsi:type="dcterms:W3CDTF">2023-12-08T22:40:51Z</dcterms:created>
  <dcterms:modified xsi:type="dcterms:W3CDTF">2023-12-09T21:07:23Z</dcterms:modified>
</cp:coreProperties>
</file>