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259" r:id="rId3"/>
    <p:sldId id="260" r:id="rId4"/>
    <p:sldId id="261" r:id="rId5"/>
    <p:sldId id="262" r:id="rId6"/>
    <p:sldId id="263" r:id="rId7"/>
    <p:sldId id="264" r:id="rId8"/>
    <p:sldId id="265" r:id="rId9"/>
    <p:sldId id="266" r:id="rId10"/>
    <p:sldId id="267" r:id="rId11"/>
    <p:sldId id="268" r:id="rId12"/>
    <p:sldId id="258" r:id="rId13"/>
    <p:sldId id="269" r:id="rId14"/>
    <p:sldId id="270" r:id="rId15"/>
    <p:sldId id="271" r:id="rId16"/>
    <p:sldId id="272" r:id="rId17"/>
    <p:sldId id="273" r:id="rId18"/>
    <p:sldId id="274" r:id="rId19"/>
    <p:sldId id="275" r:id="rId20"/>
    <p:sldId id="278" r:id="rId21"/>
    <p:sldId id="276" r:id="rId22"/>
    <p:sldId id="277" r:id="rId2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0295" autoAdjust="0"/>
  </p:normalViewPr>
  <p:slideViewPr>
    <p:cSldViewPr snapToGrid="0">
      <p:cViewPr varScale="1">
        <p:scale>
          <a:sx n="53" d="100"/>
          <a:sy n="53" d="100"/>
        </p:scale>
        <p:origin x="1176" y="6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FEC81D5-DA55-491F-A7D5-946E1E9BC8F2}" type="datetimeFigureOut">
              <a:rPr lang="fr-FR" smtClean="0"/>
              <a:t>18/12/2023</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5305380-C117-4330-B3D1-8E27A56EA7C0}" type="slidenum">
              <a:rPr lang="fr-FR" smtClean="0"/>
              <a:t>‹N°›</a:t>
            </a:fld>
            <a:endParaRPr lang="fr-FR"/>
          </a:p>
        </p:txBody>
      </p:sp>
    </p:spTree>
    <p:extLst>
      <p:ext uri="{BB962C8B-B14F-4D97-AF65-F5344CB8AC3E}">
        <p14:creationId xmlns:p14="http://schemas.microsoft.com/office/powerpoint/2010/main" val="16900301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www.cadremploi.fr/editorial/conseils/conseils-candidature/que-sont-les-competences-professionnelles" TargetMode="External"/><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dirty="0"/>
              <a:t>Atouts: Moyens de réussir, chance de succès</a:t>
            </a:r>
          </a:p>
        </p:txBody>
      </p:sp>
      <p:sp>
        <p:nvSpPr>
          <p:cNvPr id="4" name="Espace réservé du numéro de diapositive 3"/>
          <p:cNvSpPr>
            <a:spLocks noGrp="1"/>
          </p:cNvSpPr>
          <p:nvPr>
            <p:ph type="sldNum" sz="quarter" idx="5"/>
          </p:nvPr>
        </p:nvSpPr>
        <p:spPr/>
        <p:txBody>
          <a:bodyPr/>
          <a:lstStyle/>
          <a:p>
            <a:fld id="{65305380-C117-4330-B3D1-8E27A56EA7C0}" type="slidenum">
              <a:rPr lang="fr-FR" smtClean="0"/>
              <a:t>12</a:t>
            </a:fld>
            <a:endParaRPr lang="fr-FR"/>
          </a:p>
        </p:txBody>
      </p:sp>
    </p:spTree>
    <p:extLst>
      <p:ext uri="{BB962C8B-B14F-4D97-AF65-F5344CB8AC3E}">
        <p14:creationId xmlns:p14="http://schemas.microsoft.com/office/powerpoint/2010/main" val="3336711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0" i="0" kern="1200" dirty="0">
                <a:solidFill>
                  <a:schemeClr val="tx1"/>
                </a:solidFill>
                <a:effectLst/>
                <a:latin typeface="+mn-lt"/>
                <a:ea typeface="+mn-ea"/>
                <a:cs typeface="+mn-cs"/>
              </a:rPr>
              <a:t>la </a:t>
            </a:r>
            <a:r>
              <a:rPr lang="fr-FR" sz="1200" b="1" i="0" kern="1200" dirty="0">
                <a:solidFill>
                  <a:schemeClr val="tx1"/>
                </a:solidFill>
                <a:effectLst/>
                <a:latin typeface="+mn-lt"/>
                <a:ea typeface="+mn-ea"/>
                <a:cs typeface="+mn-cs"/>
              </a:rPr>
              <a:t>formation initiale est</a:t>
            </a:r>
            <a:r>
              <a:rPr lang="fr-FR" sz="1200" b="0" i="0" kern="1200" dirty="0">
                <a:solidFill>
                  <a:schemeClr val="tx1"/>
                </a:solidFill>
                <a:effectLst/>
                <a:latin typeface="+mn-lt"/>
                <a:ea typeface="+mn-ea"/>
                <a:cs typeface="+mn-cs"/>
              </a:rPr>
              <a:t> plutôt destinée aux jeunes, tandis que la </a:t>
            </a:r>
            <a:r>
              <a:rPr lang="fr-FR" sz="1200" b="1" i="0" kern="1200" dirty="0">
                <a:solidFill>
                  <a:schemeClr val="tx1"/>
                </a:solidFill>
                <a:effectLst/>
                <a:latin typeface="+mn-lt"/>
                <a:ea typeface="+mn-ea"/>
                <a:cs typeface="+mn-cs"/>
              </a:rPr>
              <a:t>formation continue</a:t>
            </a:r>
            <a:r>
              <a:rPr lang="fr-FR" sz="1200" b="0" i="0" kern="1200" dirty="0">
                <a:solidFill>
                  <a:schemeClr val="tx1"/>
                </a:solidFill>
                <a:effectLst/>
                <a:latin typeface="+mn-lt"/>
                <a:ea typeface="+mn-ea"/>
                <a:cs typeface="+mn-cs"/>
              </a:rPr>
              <a:t> s'adresse aux salariés, demandeurs d'emploi, entrepreneurs ou jeunes diplômés souhaitant développer un savoir-faire spécifique ou des compétences</a:t>
            </a:r>
          </a:p>
          <a:p>
            <a:r>
              <a:rPr lang="fr-FR" sz="1200" b="1" i="0" kern="1200" dirty="0">
                <a:solidFill>
                  <a:schemeClr val="tx1"/>
                </a:solidFill>
                <a:effectLst/>
                <a:latin typeface="+mn-lt"/>
                <a:ea typeface="+mn-ea"/>
                <a:cs typeface="+mn-cs"/>
              </a:rPr>
              <a:t>Les Formations Qualifiantes </a:t>
            </a:r>
            <a:r>
              <a:rPr lang="fr-FR" sz="1200" b="0" i="0" kern="1200" dirty="0">
                <a:solidFill>
                  <a:schemeClr val="tx1"/>
                </a:solidFill>
                <a:effectLst/>
                <a:latin typeface="+mn-lt"/>
                <a:ea typeface="+mn-ea"/>
                <a:cs typeface="+mn-cs"/>
              </a:rPr>
              <a:t>sont des </a:t>
            </a:r>
            <a:r>
              <a:rPr lang="fr-FR" sz="1200" b="1" i="0" kern="1200" dirty="0">
                <a:solidFill>
                  <a:schemeClr val="tx1"/>
                </a:solidFill>
                <a:effectLst/>
                <a:latin typeface="+mn-lt"/>
                <a:ea typeface="+mn-ea"/>
                <a:cs typeface="+mn-cs"/>
              </a:rPr>
              <a:t>formations à visée professionnelle</a:t>
            </a:r>
            <a:r>
              <a:rPr lang="fr-FR" sz="1200" b="0" i="0" kern="1200" dirty="0">
                <a:solidFill>
                  <a:schemeClr val="tx1"/>
                </a:solidFill>
                <a:effectLst/>
                <a:latin typeface="+mn-lt"/>
                <a:ea typeface="+mn-ea"/>
                <a:cs typeface="+mn-cs"/>
              </a:rPr>
              <a:t>. Elles permettent le développement de compétences ou de qualifications professionnelles nécessaires à la bonne conduite d'un poste ou d'une mission</a:t>
            </a:r>
            <a:endParaRPr lang="fr-FR" dirty="0"/>
          </a:p>
        </p:txBody>
      </p:sp>
      <p:sp>
        <p:nvSpPr>
          <p:cNvPr id="4" name="Espace réservé du numéro de diapositive 3"/>
          <p:cNvSpPr>
            <a:spLocks noGrp="1"/>
          </p:cNvSpPr>
          <p:nvPr>
            <p:ph type="sldNum" sz="quarter" idx="5"/>
          </p:nvPr>
        </p:nvSpPr>
        <p:spPr/>
        <p:txBody>
          <a:bodyPr/>
          <a:lstStyle/>
          <a:p>
            <a:fld id="{65305380-C117-4330-B3D1-8E27A56EA7C0}" type="slidenum">
              <a:rPr lang="fr-FR" smtClean="0"/>
              <a:t>18</a:t>
            </a:fld>
            <a:endParaRPr lang="fr-FR"/>
          </a:p>
        </p:txBody>
      </p:sp>
    </p:spTree>
    <p:extLst>
      <p:ext uri="{BB962C8B-B14F-4D97-AF65-F5344CB8AC3E}">
        <p14:creationId xmlns:p14="http://schemas.microsoft.com/office/powerpoint/2010/main" val="79211856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r>
              <a:rPr lang="fr-FR" sz="1200" b="1" i="0" kern="1200" dirty="0">
                <a:solidFill>
                  <a:schemeClr val="tx1"/>
                </a:solidFill>
                <a:effectLst/>
                <a:latin typeface="+mn-lt"/>
                <a:ea typeface="+mn-ea"/>
                <a:cs typeface="+mn-cs"/>
              </a:rPr>
              <a:t>Dans le CV par compétences</a:t>
            </a:r>
            <a:r>
              <a:rPr lang="fr-FR" sz="1200" b="0" i="0" kern="1200" dirty="0">
                <a:solidFill>
                  <a:schemeClr val="tx1"/>
                </a:solidFill>
                <a:effectLst/>
                <a:latin typeface="+mn-lt"/>
                <a:ea typeface="+mn-ea"/>
                <a:cs typeface="+mn-cs"/>
              </a:rPr>
              <a:t>, la démarche est inverse : vous exposez d’abord vos </a:t>
            </a:r>
            <a:r>
              <a:rPr lang="fr-FR" sz="1200" b="0" i="0" u="none" strike="noStrike" kern="1200" dirty="0">
                <a:solidFill>
                  <a:schemeClr val="tx1"/>
                </a:solidFill>
                <a:effectLst/>
                <a:latin typeface="+mn-lt"/>
                <a:ea typeface="+mn-ea"/>
                <a:cs typeface="+mn-cs"/>
                <a:hlinkClick r:id="rId3"/>
              </a:rPr>
              <a:t>compétences professionnelles</a:t>
            </a:r>
            <a:r>
              <a:rPr lang="fr-FR" sz="1200" b="0" i="0" kern="1200" dirty="0">
                <a:solidFill>
                  <a:schemeClr val="tx1"/>
                </a:solidFill>
                <a:effectLst/>
                <a:latin typeface="+mn-lt"/>
                <a:ea typeface="+mn-ea"/>
                <a:cs typeface="+mn-cs"/>
              </a:rPr>
              <a:t>, puis vous indiquez les postes que vous avez occupés et votre formation afin de justifier de ces dernières.</a:t>
            </a:r>
          </a:p>
          <a:p>
            <a:pPr marL="0" marR="0" lvl="0" indent="0" algn="l" defTabSz="914400" rtl="0" eaLnBrk="1" fontAlgn="auto" latinLnBrk="0" hangingPunct="1">
              <a:lnSpc>
                <a:spcPct val="100000"/>
              </a:lnSpc>
              <a:spcBef>
                <a:spcPts val="0"/>
              </a:spcBef>
              <a:spcAft>
                <a:spcPts val="0"/>
              </a:spcAft>
              <a:buClrTx/>
              <a:buSzTx/>
              <a:buFontTx/>
              <a:buNone/>
              <a:tabLst/>
              <a:defRPr/>
            </a:pPr>
            <a:r>
              <a:rPr lang="fr-FR" sz="1200" b="1" i="0" kern="1200" dirty="0">
                <a:solidFill>
                  <a:schemeClr val="tx1"/>
                </a:solidFill>
                <a:effectLst/>
                <a:latin typeface="+mn-lt"/>
                <a:ea typeface="+mn-ea"/>
                <a:cs typeface="+mn-cs"/>
              </a:rPr>
              <a:t>Dans un CV traditionnel (</a:t>
            </a:r>
            <a:r>
              <a:rPr lang="fr-FR" sz="1200" b="0" i="0" kern="1200" dirty="0">
                <a:solidFill>
                  <a:schemeClr val="tx1"/>
                </a:solidFill>
                <a:effectLst/>
                <a:latin typeface="+mn-lt"/>
                <a:ea typeface="+mn-ea"/>
                <a:cs typeface="+mn-cs"/>
              </a:rPr>
              <a:t>, vous partez de votre formation et de vos expériences professionnelles pour présenter les compétences professionnelles que vous avez acquises au fur et à mesure de votre parcours.</a:t>
            </a:r>
          </a:p>
          <a:p>
            <a:endParaRPr lang="fr-FR" dirty="0"/>
          </a:p>
        </p:txBody>
      </p:sp>
      <p:sp>
        <p:nvSpPr>
          <p:cNvPr id="4" name="Espace réservé du numéro de diapositive 3"/>
          <p:cNvSpPr>
            <a:spLocks noGrp="1"/>
          </p:cNvSpPr>
          <p:nvPr>
            <p:ph type="sldNum" sz="quarter" idx="5"/>
          </p:nvPr>
        </p:nvSpPr>
        <p:spPr/>
        <p:txBody>
          <a:bodyPr/>
          <a:lstStyle/>
          <a:p>
            <a:fld id="{65305380-C117-4330-B3D1-8E27A56EA7C0}" type="slidenum">
              <a:rPr lang="fr-FR" smtClean="0"/>
              <a:t>19</a:t>
            </a:fld>
            <a:endParaRPr lang="fr-FR"/>
          </a:p>
        </p:txBody>
      </p:sp>
    </p:spTree>
    <p:extLst>
      <p:ext uri="{BB962C8B-B14F-4D97-AF65-F5344CB8AC3E}">
        <p14:creationId xmlns:p14="http://schemas.microsoft.com/office/powerpoint/2010/main" val="4072688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F2E1AE-21B0-4315-A20A-15C06B6724CF}"/>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F01EEDB6-F95B-4B54-883B-81B97F7DBE6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3A7CC9DC-FC5E-44DA-BD66-768836D0C822}"/>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019FDDB7-25C0-4D53-A7DD-690F1CF0B1A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7060498C-1B16-4B72-AA56-DC7C4CC1D114}"/>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1885119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F2E3AA3-C7DD-4187-B6A9-CFC02DAACBB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7D623DBD-A31A-4F14-8BA2-7947852BD8F2}"/>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053FB28-C2ED-4583-BE5A-0DC18C37DD87}"/>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88E7E178-3B2D-4FC9-9E3B-A6032642806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73F0586-79D5-46AC-AD05-AD4C1BE43F2D}"/>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34459800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4D55151A-2561-4B06-AE22-8C7A6163C622}"/>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E4E7A8C7-7EF8-4EFF-8649-6114807E52E6}"/>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BE50F36-9E1B-43BA-8FCC-2F59E5EBC570}"/>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D5EAEBC3-B55B-483C-B66D-4448C0643D3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1D8353-1CE0-4DFB-862E-3DB90D6F9FFA}"/>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992083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ED7D1E-125C-4C39-B308-41D293A4B8CB}"/>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D4016C4-06E2-475B-B346-35DB6791050D}"/>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58FDD17-EDA2-4183-AC38-290F660B127E}"/>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1F0D77BA-E86A-48EE-A9DC-04C0D637D61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7725789-69D7-49EE-A0F4-DE02485F1269}"/>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1734398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60DCBA-1665-48A9-80C8-76619C69D3EA}"/>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D9CBC74B-192F-4AA4-944C-60F29969E02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259F63D-637F-45E7-863E-0E37633B5D59}"/>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FAC95DC7-9076-46E3-A8F5-72494D567AF6}"/>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1611373-A895-4261-B578-D6B4B3DBDB51}"/>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116909024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675A171-BF19-4688-A447-1FD8C21008F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4567447B-25B8-45AC-9F01-717B2E722FD8}"/>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146DBDFC-F4D8-47EB-AC5D-7284FA8AD559}"/>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33775711-FC24-4577-B0AA-7BE0C661F6C4}"/>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81F80806-796A-4EEB-A0A2-9F2A77457F2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81534A5-AAB1-4529-92CB-F7E29FF0058A}"/>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27179637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FCA974D-E11A-4861-AB3C-00F37E244C6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2F92E67-C00E-4AC5-B16E-F1E89EAF37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536586C-9D12-4C10-9C7D-873890CE3CB0}"/>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E3EC9831-CE08-463C-AC7C-5130EEEF8DE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0249227C-F7A8-425E-9F4A-3CD1D5A98989}"/>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99C733E-77FD-40FC-A04B-9731B5E9799B}"/>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8" name="Espace réservé du pied de page 7">
            <a:extLst>
              <a:ext uri="{FF2B5EF4-FFF2-40B4-BE49-F238E27FC236}">
                <a16:creationId xmlns:a16="http://schemas.microsoft.com/office/drawing/2014/main" id="{C28EE08F-5B86-4E7A-9BB2-356DB37EE9A3}"/>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6EC73F99-3FBC-40B8-BE21-9F433A0768A9}"/>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32556247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2517F8C-2761-4AC0-8BB9-6443B8444B87}"/>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D18881F6-6779-4698-B028-433DD4E54101}"/>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4" name="Espace réservé du pied de page 3">
            <a:extLst>
              <a:ext uri="{FF2B5EF4-FFF2-40B4-BE49-F238E27FC236}">
                <a16:creationId xmlns:a16="http://schemas.microsoft.com/office/drawing/2014/main" id="{6029123D-23F0-46CB-80E2-B10CD13A085D}"/>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C032E0C7-0B95-4A2E-A580-8E4F54074254}"/>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35529371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0539CD7C-CF92-47EF-920F-4C8D8B5BF6E3}"/>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3" name="Espace réservé du pied de page 2">
            <a:extLst>
              <a:ext uri="{FF2B5EF4-FFF2-40B4-BE49-F238E27FC236}">
                <a16:creationId xmlns:a16="http://schemas.microsoft.com/office/drawing/2014/main" id="{EB78D8A4-0711-44A2-90EB-D9C1CEBBAAEC}"/>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26375BB6-8E3A-4921-8800-1EE11B4A98AF}"/>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12466334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190F663-7F49-442E-8705-5BEBF03ED4C6}"/>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A68305A9-5B26-4DC9-B053-02195A78B0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6410AB95-FAD0-4499-9B3B-ED944ABFED2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59AEAF75-6BF8-4A50-ADD8-E8DD809A6461}"/>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479BACEC-61AE-4617-877F-985F1409708E}"/>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F23E6A1-9648-4255-9481-943F1DEA856C}"/>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840328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F9C0BCC-5254-46BB-9535-040FCDC07B2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04DDE92B-96F3-4FA9-BC1A-AD51DA5B57A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07D732F-7A4A-4EEA-91E5-79AF63C6808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2DE33BA-1711-4892-B470-4D9AAC4EDCB6}"/>
              </a:ext>
            </a:extLst>
          </p:cNvPr>
          <p:cNvSpPr>
            <a:spLocks noGrp="1"/>
          </p:cNvSpPr>
          <p:nvPr>
            <p:ph type="dt" sz="half" idx="10"/>
          </p:nvPr>
        </p:nvSpPr>
        <p:spPr/>
        <p:txBody>
          <a:bodyPr/>
          <a:lstStyle/>
          <a:p>
            <a:fld id="{B635C7A0-59B0-481B-9941-9CE1B57D7A9B}" type="datetimeFigureOut">
              <a:rPr lang="fr-FR" smtClean="0"/>
              <a:t>18/12/2023</a:t>
            </a:fld>
            <a:endParaRPr lang="fr-FR"/>
          </a:p>
        </p:txBody>
      </p:sp>
      <p:sp>
        <p:nvSpPr>
          <p:cNvPr id="6" name="Espace réservé du pied de page 5">
            <a:extLst>
              <a:ext uri="{FF2B5EF4-FFF2-40B4-BE49-F238E27FC236}">
                <a16:creationId xmlns:a16="http://schemas.microsoft.com/office/drawing/2014/main" id="{19E18346-5C73-4911-90D2-7394DCF24DB6}"/>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C34D6024-AD57-4ACB-A14D-D4B8FC6BDB4C}"/>
              </a:ext>
            </a:extLst>
          </p:cNvPr>
          <p:cNvSpPr>
            <a:spLocks noGrp="1"/>
          </p:cNvSpPr>
          <p:nvPr>
            <p:ph type="sldNum" sz="quarter" idx="12"/>
          </p:nvPr>
        </p:nvSpPr>
        <p:spPr/>
        <p:txBody>
          <a:bodyPr/>
          <a:lstStyle/>
          <a:p>
            <a:fld id="{6459259A-BCE1-4CE2-B343-BEF1B6BFDF21}" type="slidenum">
              <a:rPr lang="fr-FR" smtClean="0"/>
              <a:t>‹N°›</a:t>
            </a:fld>
            <a:endParaRPr lang="fr-FR"/>
          </a:p>
        </p:txBody>
      </p:sp>
    </p:spTree>
    <p:extLst>
      <p:ext uri="{BB962C8B-B14F-4D97-AF65-F5344CB8AC3E}">
        <p14:creationId xmlns:p14="http://schemas.microsoft.com/office/powerpoint/2010/main" val="33145760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BBB8CDF-07A7-45AE-A172-18F7D1E1829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E0DB4F1-57F8-4AEA-81F3-1A34FCACCB6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57634512-1744-4EDF-8C82-F078C5FB1B4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35C7A0-59B0-481B-9941-9CE1B57D7A9B}" type="datetimeFigureOut">
              <a:rPr lang="fr-FR" smtClean="0"/>
              <a:t>18/12/2023</a:t>
            </a:fld>
            <a:endParaRPr lang="fr-FR"/>
          </a:p>
        </p:txBody>
      </p:sp>
      <p:sp>
        <p:nvSpPr>
          <p:cNvPr id="5" name="Espace réservé du pied de page 4">
            <a:extLst>
              <a:ext uri="{FF2B5EF4-FFF2-40B4-BE49-F238E27FC236}">
                <a16:creationId xmlns:a16="http://schemas.microsoft.com/office/drawing/2014/main" id="{1601F7C3-CCC0-4FB4-96D3-1A7FD8E1946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9E210B3D-33D7-4AC4-8A8A-51FDD2B51B2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459259A-BCE1-4CE2-B343-BEF1B6BFDF21}" type="slidenum">
              <a:rPr lang="fr-FR" smtClean="0"/>
              <a:t>‹N°›</a:t>
            </a:fld>
            <a:endParaRPr lang="fr-FR"/>
          </a:p>
        </p:txBody>
      </p:sp>
    </p:spTree>
    <p:extLst>
      <p:ext uri="{BB962C8B-B14F-4D97-AF65-F5344CB8AC3E}">
        <p14:creationId xmlns:p14="http://schemas.microsoft.com/office/powerpoint/2010/main" val="20606056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s://www.roberthalf.be/fr/blog/comment-indiquer-votre-connaissance-des-langues-sur-votre-cv"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users.skynet.be/fralica/dispo56/proced/proc38.htm#polit"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40028B9-6C05-497D-B202-6420510C70F1}"/>
              </a:ext>
            </a:extLst>
          </p:cNvPr>
          <p:cNvSpPr>
            <a:spLocks noGrp="1"/>
          </p:cNvSpPr>
          <p:nvPr>
            <p:ph type="ctrTitle"/>
          </p:nvPr>
        </p:nvSpPr>
        <p:spPr/>
        <p:txBody>
          <a:bodyPr>
            <a:normAutofit fontScale="90000"/>
          </a:bodyPr>
          <a:lstStyle/>
          <a:p>
            <a:r>
              <a:rPr lang="fr-FR" dirty="0"/>
              <a:t>Techniques d’expression écrite</a:t>
            </a:r>
            <a:br>
              <a:rPr lang="fr-FR" dirty="0"/>
            </a:br>
            <a:endParaRPr lang="fr-FR" dirty="0"/>
          </a:p>
        </p:txBody>
      </p:sp>
      <p:sp>
        <p:nvSpPr>
          <p:cNvPr id="3" name="Sous-titre 2">
            <a:extLst>
              <a:ext uri="{FF2B5EF4-FFF2-40B4-BE49-F238E27FC236}">
                <a16:creationId xmlns:a16="http://schemas.microsoft.com/office/drawing/2014/main" id="{AC17B81A-5471-4A22-AEF7-4F2880A42026}"/>
              </a:ext>
            </a:extLst>
          </p:cNvPr>
          <p:cNvSpPr>
            <a:spLocks noGrp="1"/>
          </p:cNvSpPr>
          <p:nvPr>
            <p:ph type="subTitle" idx="1"/>
          </p:nvPr>
        </p:nvSpPr>
        <p:spPr/>
        <p:txBody>
          <a:bodyPr/>
          <a:lstStyle/>
          <a:p>
            <a:r>
              <a:rPr lang="fr-FR" dirty="0"/>
              <a:t>Rédaction et mise en forme de documents (demande, CV, Lettre de motivation)</a:t>
            </a:r>
          </a:p>
        </p:txBody>
      </p:sp>
    </p:spTree>
    <p:extLst>
      <p:ext uri="{BB962C8B-B14F-4D97-AF65-F5344CB8AC3E}">
        <p14:creationId xmlns:p14="http://schemas.microsoft.com/office/powerpoint/2010/main" val="3532392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9B4594BB-E29D-45CB-BF1E-8DD2A341E4A7}"/>
              </a:ext>
            </a:extLst>
          </p:cNvPr>
          <p:cNvSpPr/>
          <p:nvPr/>
        </p:nvSpPr>
        <p:spPr>
          <a:xfrm>
            <a:off x="361071" y="984738"/>
            <a:ext cx="11830929" cy="5829288"/>
          </a:xfrm>
          <a:prstGeom prst="rect">
            <a:avLst/>
          </a:prstGeom>
        </p:spPr>
        <p:txBody>
          <a:bodyPr wrap="square">
            <a:spAutoFit/>
          </a:bodyPr>
          <a:lstStyle/>
          <a:p>
            <a:pPr marL="342900" lvl="0" indent="-342900" algn="just">
              <a:buSzPts val="1200"/>
              <a:buFont typeface="Wingdings" panose="05000000000000000000" pitchFamily="2" charset="2"/>
              <a:buChar char=""/>
              <a:tabLst>
                <a:tab pos="594360" algn="l"/>
              </a:tabLst>
            </a:pPr>
            <a:r>
              <a:rPr lang="fr-FR" sz="1600" b="1" dirty="0">
                <a:latin typeface="Times New Roman" panose="02020603050405020304" pitchFamily="18" charset="0"/>
                <a:ea typeface="Wingdings" panose="05000000000000000000" pitchFamily="2" charset="2"/>
                <a:cs typeface="Wingdings" panose="05000000000000000000" pitchFamily="2" charset="2"/>
              </a:rPr>
              <a:t>Formules non formelles</a:t>
            </a:r>
            <a:r>
              <a:rPr lang="fr-FR" sz="1600" b="1" spc="5" dirty="0">
                <a:latin typeface="Times New Roman" panose="02020603050405020304" pitchFamily="18" charset="0"/>
                <a:ea typeface="Wingdings" panose="05000000000000000000" pitchFamily="2" charset="2"/>
                <a:cs typeface="Wingdings" panose="05000000000000000000" pitchFamily="2" charset="2"/>
              </a:rPr>
              <a:t> </a:t>
            </a:r>
            <a:r>
              <a:rPr lang="fr-FR" sz="1600" b="1" dirty="0">
                <a:latin typeface="Times New Roman" panose="02020603050405020304" pitchFamily="18" charset="0"/>
                <a:ea typeface="Wingdings" panose="05000000000000000000" pitchFamily="2" charset="2"/>
                <a:cs typeface="Wingdings" panose="05000000000000000000" pitchFamily="2" charset="2"/>
              </a:rPr>
              <a:t>:</a:t>
            </a:r>
          </a:p>
          <a:p>
            <a:pPr marL="594360" algn="just">
              <a:spcBef>
                <a:spcPts val="180"/>
              </a:spcBef>
              <a:spcAft>
                <a:spcPts val="0"/>
              </a:spcAft>
            </a:pPr>
            <a:r>
              <a:rPr lang="fr-FR" sz="1600" dirty="0">
                <a:latin typeface="Times New Roman" panose="02020603050405020304" pitchFamily="18" charset="0"/>
                <a:ea typeface="Times New Roman" panose="02020603050405020304" pitchFamily="18" charset="0"/>
              </a:rPr>
              <a:t>- Veillez agréer, Madame, Monsieur, l’assurance de mes sentiments respectueux.</a:t>
            </a:r>
          </a:p>
          <a:p>
            <a:pPr marL="594360" marR="7620" algn="just">
              <a:lnSpc>
                <a:spcPct val="115000"/>
              </a:lnSpc>
              <a:spcBef>
                <a:spcPts val="360"/>
              </a:spcBef>
              <a:spcAft>
                <a:spcPts val="0"/>
              </a:spcAft>
              <a:tabLst>
                <a:tab pos="1042035" algn="l"/>
                <a:tab pos="1415415" algn="l"/>
                <a:tab pos="2442210" algn="l"/>
                <a:tab pos="3149600" algn="l"/>
                <a:tab pos="3387090" algn="l"/>
                <a:tab pos="3803650" algn="l"/>
                <a:tab pos="4167505" algn="l"/>
                <a:tab pos="4438650" algn="l"/>
                <a:tab pos="5006975" algn="l"/>
                <a:tab pos="5325745" algn="l"/>
              </a:tabLst>
            </a:pPr>
            <a:br>
              <a:rPr lang="fr-FR" sz="1600" dirty="0">
                <a:latin typeface="Times New Roman" panose="02020603050405020304" pitchFamily="18" charset="0"/>
                <a:ea typeface="Times New Roman" panose="02020603050405020304" pitchFamily="18" charset="0"/>
              </a:rPr>
            </a:br>
            <a:r>
              <a:rPr lang="fr-FR" sz="1600" dirty="0">
                <a:latin typeface="Times New Roman" panose="02020603050405020304" pitchFamily="18" charset="0"/>
                <a:ea typeface="Times New Roman" panose="02020603050405020304" pitchFamily="18" charset="0"/>
              </a:rPr>
              <a:t>- Avec	mes	remerciements anticipés, je vous	prie  de trouver	ici, </a:t>
            </a:r>
            <a:r>
              <a:rPr lang="fr-FR" sz="1600" spc="-20" dirty="0">
                <a:latin typeface="Times New Roman" panose="02020603050405020304" pitchFamily="18" charset="0"/>
                <a:ea typeface="Times New Roman" panose="02020603050405020304" pitchFamily="18" charset="0"/>
              </a:rPr>
              <a:t>Madame, </a:t>
            </a:r>
            <a:r>
              <a:rPr lang="fr-FR" sz="1600" dirty="0">
                <a:latin typeface="Times New Roman" panose="02020603050405020304" pitchFamily="18" charset="0"/>
                <a:ea typeface="Times New Roman" panose="02020603050405020304" pitchFamily="18" charset="0"/>
              </a:rPr>
              <a:t>Mademoiselle, l’expression de mes sentiments</a:t>
            </a:r>
            <a:r>
              <a:rPr lang="fr-FR" sz="1600" spc="-15" dirty="0">
                <a:latin typeface="Times New Roman" panose="02020603050405020304" pitchFamily="18" charset="0"/>
                <a:ea typeface="Times New Roman" panose="02020603050405020304" pitchFamily="18" charset="0"/>
              </a:rPr>
              <a:t> </a:t>
            </a:r>
            <a:r>
              <a:rPr lang="fr-FR" sz="1600" dirty="0">
                <a:latin typeface="Times New Roman" panose="02020603050405020304" pitchFamily="18" charset="0"/>
                <a:ea typeface="Times New Roman" panose="02020603050405020304" pitchFamily="18" charset="0"/>
              </a:rPr>
              <a:t>distingués.</a:t>
            </a:r>
          </a:p>
          <a:p>
            <a:pPr marL="880110" marR="7620" indent="-285750" algn="just">
              <a:lnSpc>
                <a:spcPct val="115000"/>
              </a:lnSpc>
              <a:spcAft>
                <a:spcPts val="0"/>
              </a:spcAft>
              <a:buFontTx/>
              <a:buChar char="-"/>
            </a:pPr>
            <a:r>
              <a:rPr lang="fr-FR" sz="1600" dirty="0">
                <a:latin typeface="Times New Roman" panose="02020603050405020304" pitchFamily="18" charset="0"/>
                <a:ea typeface="Times New Roman" panose="02020603050405020304" pitchFamily="18" charset="0"/>
              </a:rPr>
              <a:t>Recevez, Madame, Monsieur, mes salutations distinguées. </a:t>
            </a:r>
          </a:p>
          <a:p>
            <a:pPr marL="880110" marR="7620" indent="-285750" algn="just">
              <a:lnSpc>
                <a:spcPct val="115000"/>
              </a:lnSpc>
              <a:spcAft>
                <a:spcPts val="0"/>
              </a:spcAft>
              <a:buFontTx/>
              <a:buChar char="-"/>
            </a:pPr>
            <a:r>
              <a:rPr lang="fr-FR" sz="1600" dirty="0">
                <a:latin typeface="Times New Roman" panose="02020603050405020304" pitchFamily="18" charset="0"/>
                <a:ea typeface="Times New Roman" panose="02020603050405020304" pitchFamily="18" charset="0"/>
              </a:rPr>
              <a:t>Croyez, Madame, à mes sentiments, les meilleurs.</a:t>
            </a:r>
          </a:p>
          <a:p>
            <a:pPr marL="594360" algn="just">
              <a:lnSpc>
                <a:spcPts val="1375"/>
              </a:lnSpc>
              <a:spcAft>
                <a:spcPts val="0"/>
              </a:spcAft>
            </a:pPr>
            <a:r>
              <a:rPr lang="fr-FR" sz="1600" dirty="0">
                <a:latin typeface="Times New Roman" panose="02020603050405020304" pitchFamily="18" charset="0"/>
                <a:ea typeface="Times New Roman" panose="02020603050405020304" pitchFamily="18" charset="0"/>
              </a:rPr>
              <a:t>Cordialement.</a:t>
            </a:r>
          </a:p>
          <a:p>
            <a:pPr marL="342900" lvl="0" indent="-342900">
              <a:spcBef>
                <a:spcPts val="215"/>
              </a:spcBef>
              <a:spcAft>
                <a:spcPts val="0"/>
              </a:spcAft>
              <a:buSzPts val="1200"/>
              <a:buFont typeface="Wingdings" panose="05000000000000000000" pitchFamily="2" charset="2"/>
              <a:buChar char=""/>
              <a:tabLst>
                <a:tab pos="594360" algn="l"/>
              </a:tabLst>
            </a:pPr>
            <a:r>
              <a:rPr lang="fr-FR" sz="1600" b="1" dirty="0">
                <a:latin typeface="Times New Roman" panose="02020603050405020304" pitchFamily="18" charset="0"/>
                <a:ea typeface="Wingdings" panose="05000000000000000000" pitchFamily="2" charset="2"/>
                <a:cs typeface="Wingdings" panose="05000000000000000000" pitchFamily="2" charset="2"/>
              </a:rPr>
              <a:t>Formules standards</a:t>
            </a:r>
            <a:r>
              <a:rPr lang="fr-FR" sz="1600" b="1" spc="-5" dirty="0">
                <a:latin typeface="Times New Roman" panose="02020603050405020304" pitchFamily="18" charset="0"/>
                <a:ea typeface="Wingdings" panose="05000000000000000000" pitchFamily="2" charset="2"/>
                <a:cs typeface="Wingdings" panose="05000000000000000000" pitchFamily="2" charset="2"/>
              </a:rPr>
              <a:t> </a:t>
            </a:r>
            <a:r>
              <a:rPr lang="fr-FR" sz="1600" b="1" dirty="0">
                <a:latin typeface="Times New Roman" panose="02020603050405020304" pitchFamily="18" charset="0"/>
                <a:ea typeface="Wingdings" panose="05000000000000000000" pitchFamily="2" charset="2"/>
                <a:cs typeface="Wingdings" panose="05000000000000000000" pitchFamily="2" charset="2"/>
              </a:rPr>
              <a:t>:</a:t>
            </a:r>
          </a:p>
          <a:p>
            <a:pPr marL="594360" marR="7620" algn="just">
              <a:lnSpc>
                <a:spcPct val="115000"/>
              </a:lnSpc>
              <a:spcBef>
                <a:spcPts val="180"/>
              </a:spcBef>
              <a:spcAft>
                <a:spcPts val="0"/>
              </a:spcAft>
            </a:pPr>
            <a:r>
              <a:rPr lang="fr-FR" sz="1600" dirty="0">
                <a:latin typeface="Times New Roman" panose="02020603050405020304" pitchFamily="18" charset="0"/>
                <a:ea typeface="Times New Roman" panose="02020603050405020304" pitchFamily="18" charset="0"/>
              </a:rPr>
              <a:t>-Dans l’attente de votre accord, je vous prie d’agréer, Madame, Monsieur, mes salutations distinguées.</a:t>
            </a:r>
          </a:p>
          <a:p>
            <a:pPr marL="594360" marR="7620" algn="just">
              <a:lnSpc>
                <a:spcPts val="1375"/>
              </a:lnSpc>
              <a:spcAft>
                <a:spcPts val="0"/>
              </a:spcAft>
            </a:pPr>
            <a:r>
              <a:rPr lang="fr-FR" sz="1600" dirty="0">
                <a:latin typeface="Times New Roman" panose="02020603050405020304" pitchFamily="18" charset="0"/>
                <a:ea typeface="Times New Roman" panose="02020603050405020304" pitchFamily="18" charset="0"/>
              </a:rPr>
              <a:t>-Dans l’attente de votre réponse, je ......</a:t>
            </a:r>
          </a:p>
          <a:p>
            <a:pPr marL="594360" marR="7620" algn="just">
              <a:spcBef>
                <a:spcPts val="220"/>
              </a:spcBef>
              <a:spcAft>
                <a:spcPts val="0"/>
              </a:spcAft>
            </a:pPr>
            <a:r>
              <a:rPr lang="fr-FR" sz="1600" dirty="0">
                <a:latin typeface="Times New Roman" panose="02020603050405020304" pitchFamily="18" charset="0"/>
                <a:ea typeface="Times New Roman" panose="02020603050405020304" pitchFamily="18" charset="0"/>
              </a:rPr>
              <a:t>Je vous prie d’agréer, Madame, Monsieur, mes salutations distinguées.</a:t>
            </a:r>
          </a:p>
          <a:p>
            <a:pPr marL="594360" marR="7620" algn="just">
              <a:spcBef>
                <a:spcPts val="200"/>
              </a:spcBef>
              <a:spcAft>
                <a:spcPts val="0"/>
              </a:spcAft>
            </a:pPr>
            <a:r>
              <a:rPr lang="fr-FR" sz="1600" dirty="0">
                <a:latin typeface="Times New Roman" panose="02020603050405020304" pitchFamily="18" charset="0"/>
                <a:ea typeface="Times New Roman" panose="02020603050405020304" pitchFamily="18" charset="0"/>
              </a:rPr>
              <a:t> Je vous prie de recevoir, madame, Monsieur, mes salutations respectueuses.</a:t>
            </a:r>
          </a:p>
          <a:p>
            <a:pPr marL="594360" marR="7620" algn="just">
              <a:lnSpc>
                <a:spcPct val="115000"/>
              </a:lnSpc>
              <a:spcBef>
                <a:spcPts val="205"/>
              </a:spcBef>
              <a:spcAft>
                <a:spcPts val="0"/>
              </a:spcAft>
            </a:pPr>
            <a:r>
              <a:rPr lang="fr-FR" sz="1600" dirty="0">
                <a:latin typeface="Times New Roman" panose="02020603050405020304" pitchFamily="18" charset="0"/>
                <a:ea typeface="Times New Roman" panose="02020603050405020304" pitchFamily="18" charset="0"/>
              </a:rPr>
              <a:t> Je vous prie d’agréer, Madame, Monsieur, l’assurance de ma sincère considération. </a:t>
            </a:r>
          </a:p>
          <a:p>
            <a:pPr marL="594360" marR="7620" algn="just">
              <a:lnSpc>
                <a:spcPct val="115000"/>
              </a:lnSpc>
              <a:spcBef>
                <a:spcPts val="205"/>
              </a:spcBef>
              <a:spcAft>
                <a:spcPts val="0"/>
              </a:spcAft>
            </a:pPr>
            <a:r>
              <a:rPr lang="fr-FR" sz="1600" dirty="0">
                <a:latin typeface="Times New Roman" panose="02020603050405020304" pitchFamily="18" charset="0"/>
                <a:ea typeface="Times New Roman" panose="02020603050405020304" pitchFamily="18" charset="0"/>
              </a:rPr>
              <a:t>-Veuillez agréer, Madame, Monsieur, l’expression de mes sentiments distingués.</a:t>
            </a:r>
          </a:p>
          <a:p>
            <a:pPr marL="594360" marR="7620" algn="just">
              <a:lnSpc>
                <a:spcPct val="115000"/>
              </a:lnSpc>
              <a:spcBef>
                <a:spcPts val="10"/>
              </a:spcBef>
              <a:spcAft>
                <a:spcPts val="0"/>
              </a:spcAft>
            </a:pPr>
            <a:r>
              <a:rPr lang="fr-FR" sz="1600" dirty="0">
                <a:latin typeface="Times New Roman" panose="02020603050405020304" pitchFamily="18" charset="0"/>
                <a:ea typeface="Times New Roman" panose="02020603050405020304" pitchFamily="18" charset="0"/>
              </a:rPr>
              <a:t>- Dans cette attente, je vous prie d’agréer, Madame, Monsieur, mes salutations distinguées.</a:t>
            </a:r>
          </a:p>
          <a:p>
            <a:pPr marL="342900" lvl="0" indent="-342900">
              <a:spcBef>
                <a:spcPts val="15"/>
              </a:spcBef>
              <a:spcAft>
                <a:spcPts val="0"/>
              </a:spcAft>
              <a:buSzPts val="1200"/>
              <a:buFont typeface="Wingdings" panose="05000000000000000000" pitchFamily="2" charset="2"/>
              <a:buChar char=""/>
              <a:tabLst>
                <a:tab pos="594360" algn="l"/>
              </a:tabLst>
            </a:pPr>
            <a:r>
              <a:rPr lang="fr-FR" sz="1600" b="1" dirty="0">
                <a:latin typeface="Times New Roman" panose="02020603050405020304" pitchFamily="18" charset="0"/>
                <a:ea typeface="Wingdings" panose="05000000000000000000" pitchFamily="2" charset="2"/>
                <a:cs typeface="Wingdings" panose="05000000000000000000" pitchFamily="2" charset="2"/>
              </a:rPr>
              <a:t>Formules formelles</a:t>
            </a:r>
            <a:r>
              <a:rPr lang="fr-FR" sz="1600" b="1" spc="-5" dirty="0">
                <a:latin typeface="Times New Roman" panose="02020603050405020304" pitchFamily="18" charset="0"/>
                <a:ea typeface="Wingdings" panose="05000000000000000000" pitchFamily="2" charset="2"/>
                <a:cs typeface="Wingdings" panose="05000000000000000000" pitchFamily="2" charset="2"/>
              </a:rPr>
              <a:t> </a:t>
            </a:r>
            <a:r>
              <a:rPr lang="fr-FR" sz="1600" b="1" dirty="0">
                <a:latin typeface="Times New Roman" panose="02020603050405020304" pitchFamily="18" charset="0"/>
                <a:ea typeface="Wingdings" panose="05000000000000000000" pitchFamily="2" charset="2"/>
                <a:cs typeface="Wingdings" panose="05000000000000000000" pitchFamily="2" charset="2"/>
              </a:rPr>
              <a:t>:</a:t>
            </a:r>
          </a:p>
          <a:p>
            <a:pPr marL="594360" marR="7620" algn="just">
              <a:lnSpc>
                <a:spcPct val="115000"/>
              </a:lnSpc>
              <a:spcBef>
                <a:spcPts val="180"/>
              </a:spcBef>
              <a:spcAft>
                <a:spcPts val="0"/>
              </a:spcAft>
            </a:pPr>
            <a:r>
              <a:rPr lang="fr-FR" sz="1600" dirty="0">
                <a:latin typeface="Times New Roman" panose="02020603050405020304" pitchFamily="18" charset="0"/>
                <a:ea typeface="Times New Roman" panose="02020603050405020304" pitchFamily="18" charset="0"/>
              </a:rPr>
              <a:t>- Dans l’attente de vous lire, je vous prie d’agréer, Madame, Monsieur, l’assurance de ma considération distinguée.</a:t>
            </a:r>
          </a:p>
          <a:p>
            <a:pPr marL="594360" marR="7620" algn="just">
              <a:lnSpc>
                <a:spcPct val="115000"/>
              </a:lnSpc>
              <a:spcBef>
                <a:spcPts val="5"/>
              </a:spcBef>
              <a:spcAft>
                <a:spcPts val="0"/>
              </a:spcAft>
            </a:pPr>
            <a:r>
              <a:rPr lang="fr-FR" sz="1600" dirty="0">
                <a:latin typeface="Times New Roman" panose="02020603050405020304" pitchFamily="18" charset="0"/>
                <a:ea typeface="Times New Roman" panose="02020603050405020304" pitchFamily="18" charset="0"/>
              </a:rPr>
              <a:t>- Dans l’attente d’une réponse favorable, je vous prie d’agréer, Madame, Monsieur, l’expression de ma très haute considération.</a:t>
            </a:r>
          </a:p>
          <a:p>
            <a:pPr marL="594360" marR="7620" algn="just">
              <a:lnSpc>
                <a:spcPct val="115000"/>
              </a:lnSpc>
              <a:spcAft>
                <a:spcPts val="0"/>
              </a:spcAft>
            </a:pPr>
            <a:r>
              <a:rPr lang="fr-FR" sz="1600" dirty="0">
                <a:latin typeface="Times New Roman" panose="02020603050405020304" pitchFamily="18" charset="0"/>
                <a:ea typeface="Times New Roman" panose="02020603050405020304" pitchFamily="18" charset="0"/>
              </a:rPr>
              <a:t>- Avec toute ma gratitude, je vous prie d’agréer, Monsieur le Président de la république, l’expression de mon profond respect.</a:t>
            </a:r>
          </a:p>
          <a:p>
            <a:r>
              <a:rPr lang="fr-FR" sz="1600" dirty="0">
                <a:latin typeface="Times New Roman" panose="02020603050405020304" pitchFamily="18" charset="0"/>
                <a:ea typeface="Times New Roman" panose="02020603050405020304" pitchFamily="18" charset="0"/>
              </a:rPr>
              <a:t>            - Veuillez croire, Madame, Monsieur, à l’assurance de ma considération distinguée.</a:t>
            </a:r>
            <a:endParaRPr lang="fr-FR" sz="1600" dirty="0"/>
          </a:p>
        </p:txBody>
      </p:sp>
      <p:sp>
        <p:nvSpPr>
          <p:cNvPr id="7" name="Rectangle 6">
            <a:extLst>
              <a:ext uri="{FF2B5EF4-FFF2-40B4-BE49-F238E27FC236}">
                <a16:creationId xmlns:a16="http://schemas.microsoft.com/office/drawing/2014/main" id="{97B681EF-B055-4672-B2B9-F67A69B2389D}"/>
              </a:ext>
            </a:extLst>
          </p:cNvPr>
          <p:cNvSpPr/>
          <p:nvPr/>
        </p:nvSpPr>
        <p:spPr>
          <a:xfrm>
            <a:off x="918781" y="352776"/>
            <a:ext cx="3513782" cy="461665"/>
          </a:xfrm>
          <a:prstGeom prst="rect">
            <a:avLst/>
          </a:prstGeom>
        </p:spPr>
        <p:txBody>
          <a:bodyPr wrap="none">
            <a:spAutoFit/>
          </a:bodyPr>
          <a:lstStyle/>
          <a:p>
            <a:pPr lvl="0">
              <a:buSzPts val="1200"/>
              <a:tabLst>
                <a:tab pos="594360" algn="l"/>
              </a:tabLst>
            </a:pPr>
            <a:r>
              <a:rPr lang="fr-FR" b="1" spc="-100" dirty="0">
                <a:latin typeface="Times New Roman" panose="02020603050405020304" pitchFamily="18" charset="0"/>
                <a:ea typeface="Times New Roman" panose="02020603050405020304" pitchFamily="18" charset="0"/>
              </a:rPr>
              <a:t>3) </a:t>
            </a:r>
            <a:r>
              <a:rPr lang="fr-FR" sz="2400" b="1" spc="-100" dirty="0">
                <a:latin typeface="Times New Roman" panose="02020603050405020304" pitchFamily="18" charset="0"/>
                <a:ea typeface="Times New Roman" panose="02020603050405020304" pitchFamily="18" charset="0"/>
              </a:rPr>
              <a:t>Les formules de politesse</a:t>
            </a:r>
            <a:r>
              <a:rPr lang="fr-FR" sz="2400" b="1" spc="-15" dirty="0">
                <a:latin typeface="Times New Roman" panose="02020603050405020304" pitchFamily="18" charset="0"/>
                <a:ea typeface="Times New Roman" panose="02020603050405020304" pitchFamily="18" charset="0"/>
              </a:rPr>
              <a:t> </a:t>
            </a:r>
            <a:r>
              <a:rPr lang="fr-FR" sz="2400" b="1" spc="-100" dirty="0">
                <a:latin typeface="Times New Roman" panose="02020603050405020304" pitchFamily="18" charset="0"/>
                <a:ea typeface="Times New Roman" panose="02020603050405020304" pitchFamily="18" charset="0"/>
              </a:rPr>
              <a:t>:</a:t>
            </a:r>
          </a:p>
        </p:txBody>
      </p:sp>
    </p:spTree>
    <p:extLst>
      <p:ext uri="{BB962C8B-B14F-4D97-AF65-F5344CB8AC3E}">
        <p14:creationId xmlns:p14="http://schemas.microsoft.com/office/powerpoint/2010/main" val="29775907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66411D-CD54-4BCF-B06F-9E1864B7EF90}"/>
              </a:ext>
            </a:extLst>
          </p:cNvPr>
          <p:cNvSpPr>
            <a:spLocks noGrp="1"/>
          </p:cNvSpPr>
          <p:nvPr>
            <p:ph type="title"/>
          </p:nvPr>
        </p:nvSpPr>
        <p:spPr/>
        <p:txBody>
          <a:bodyPr/>
          <a:lstStyle/>
          <a:p>
            <a:r>
              <a:rPr lang="fr-FR" b="1" dirty="0"/>
              <a:t>Formules de politesse</a:t>
            </a:r>
            <a:br>
              <a:rPr lang="fr-FR" b="1" dirty="0"/>
            </a:br>
            <a:endParaRPr lang="fr-FR" dirty="0"/>
          </a:p>
        </p:txBody>
      </p:sp>
      <p:sp>
        <p:nvSpPr>
          <p:cNvPr id="3" name="Espace réservé du contenu 2">
            <a:extLst>
              <a:ext uri="{FF2B5EF4-FFF2-40B4-BE49-F238E27FC236}">
                <a16:creationId xmlns:a16="http://schemas.microsoft.com/office/drawing/2014/main" id="{6F729DBD-1C87-47FC-A496-6D9D5846ACC4}"/>
              </a:ext>
            </a:extLst>
          </p:cNvPr>
          <p:cNvSpPr>
            <a:spLocks noGrp="1"/>
          </p:cNvSpPr>
          <p:nvPr>
            <p:ph idx="1"/>
          </p:nvPr>
        </p:nvSpPr>
        <p:spPr/>
        <p:txBody>
          <a:bodyPr/>
          <a:lstStyle/>
          <a:p>
            <a:r>
              <a:rPr lang="fr-FR" dirty="0"/>
              <a:t>Elle varie en fonction des rapports hiérarchiques entre l’expéditeur et le destinataire.</a:t>
            </a:r>
          </a:p>
          <a:p>
            <a:endParaRPr lang="fr-FR" dirty="0"/>
          </a:p>
        </p:txBody>
      </p:sp>
      <p:pic>
        <p:nvPicPr>
          <p:cNvPr id="30" name="Image 29">
            <a:extLst>
              <a:ext uri="{FF2B5EF4-FFF2-40B4-BE49-F238E27FC236}">
                <a16:creationId xmlns:a16="http://schemas.microsoft.com/office/drawing/2014/main" id="{8764B702-B659-40B9-B71A-FAE46EA1E534}"/>
              </a:ext>
            </a:extLst>
          </p:cNvPr>
          <p:cNvPicPr>
            <a:picLocks noChangeAspect="1"/>
          </p:cNvPicPr>
          <p:nvPr/>
        </p:nvPicPr>
        <p:blipFill>
          <a:blip r:embed="rId2"/>
          <a:stretch>
            <a:fillRect/>
          </a:stretch>
        </p:blipFill>
        <p:spPr>
          <a:xfrm>
            <a:off x="1842869" y="2894749"/>
            <a:ext cx="7498774" cy="3154359"/>
          </a:xfrm>
          <a:prstGeom prst="rect">
            <a:avLst/>
          </a:prstGeom>
        </p:spPr>
      </p:pic>
    </p:spTree>
    <p:extLst>
      <p:ext uri="{BB962C8B-B14F-4D97-AF65-F5344CB8AC3E}">
        <p14:creationId xmlns:p14="http://schemas.microsoft.com/office/powerpoint/2010/main" val="327408689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0AB4EA-234D-4ADD-B724-6F5DD21E2B6C}"/>
              </a:ext>
            </a:extLst>
          </p:cNvPr>
          <p:cNvSpPr>
            <a:spLocks noGrp="1"/>
          </p:cNvSpPr>
          <p:nvPr>
            <p:ph type="title"/>
          </p:nvPr>
        </p:nvSpPr>
        <p:spPr/>
        <p:txBody>
          <a:bodyPr/>
          <a:lstStyle/>
          <a:p>
            <a:r>
              <a:rPr lang="fr-FR" dirty="0">
                <a:solidFill>
                  <a:srgbClr val="FF0000"/>
                </a:solidFill>
              </a:rPr>
              <a:t>Différence entre demande et lettre de motivation</a:t>
            </a:r>
          </a:p>
        </p:txBody>
      </p:sp>
      <p:sp>
        <p:nvSpPr>
          <p:cNvPr id="3" name="Espace réservé du contenu 2">
            <a:extLst>
              <a:ext uri="{FF2B5EF4-FFF2-40B4-BE49-F238E27FC236}">
                <a16:creationId xmlns:a16="http://schemas.microsoft.com/office/drawing/2014/main" id="{5EEDCF76-FEE8-4F1F-9777-55224CE48455}"/>
              </a:ext>
            </a:extLst>
          </p:cNvPr>
          <p:cNvSpPr>
            <a:spLocks noGrp="1"/>
          </p:cNvSpPr>
          <p:nvPr>
            <p:ph idx="1"/>
          </p:nvPr>
        </p:nvSpPr>
        <p:spPr/>
        <p:txBody>
          <a:bodyPr/>
          <a:lstStyle/>
          <a:p>
            <a:r>
              <a:rPr lang="fr-FR" dirty="0"/>
              <a:t>Une demande d'emploi est généralement constituée d'une lettre de motivation (ce que je recherche, pourquoi votre entreprise, ...) et d'un CV (qui je suis, mon parcours, ...).</a:t>
            </a:r>
          </a:p>
          <a:p>
            <a:r>
              <a:rPr lang="fr-FR" dirty="0"/>
              <a:t>autrement dit  une demande d'emploi c'est </a:t>
            </a:r>
            <a:r>
              <a:rPr lang="fr-FR" b="1" dirty="0">
                <a:solidFill>
                  <a:srgbClr val="002060"/>
                </a:solidFill>
              </a:rPr>
              <a:t>une simple demande dans laquelle tu mentionnes seulement que tu veux postuler pour l'emploi tandis que dans la lettre de motivation, tu valorises tes atouts en montrant au recruteur que tu as toutes les qualités requises pour le poste. </a:t>
            </a:r>
            <a:r>
              <a:rPr lang="fr-FR" dirty="0"/>
              <a:t>Autrement dit, dans la lettre de motivation tu séduis l'employeur </a:t>
            </a:r>
          </a:p>
        </p:txBody>
      </p:sp>
    </p:spTree>
    <p:extLst>
      <p:ext uri="{BB962C8B-B14F-4D97-AF65-F5344CB8AC3E}">
        <p14:creationId xmlns:p14="http://schemas.microsoft.com/office/powerpoint/2010/main" val="30333929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A0592B6-04D6-46D5-815A-F2BC8D7CDB29}"/>
              </a:ext>
            </a:extLst>
          </p:cNvPr>
          <p:cNvSpPr>
            <a:spLocks noGrp="1"/>
          </p:cNvSpPr>
          <p:nvPr>
            <p:ph type="title"/>
          </p:nvPr>
        </p:nvSpPr>
        <p:spPr/>
        <p:txBody>
          <a:bodyPr/>
          <a:lstStyle/>
          <a:p>
            <a:r>
              <a:rPr lang="fr-FR" dirty="0">
                <a:solidFill>
                  <a:srgbClr val="FF0000"/>
                </a:solidFill>
              </a:rPr>
              <a:t>Différence entre lettre et cv</a:t>
            </a:r>
          </a:p>
        </p:txBody>
      </p:sp>
      <p:sp>
        <p:nvSpPr>
          <p:cNvPr id="3" name="Espace réservé du contenu 2">
            <a:extLst>
              <a:ext uri="{FF2B5EF4-FFF2-40B4-BE49-F238E27FC236}">
                <a16:creationId xmlns:a16="http://schemas.microsoft.com/office/drawing/2014/main" id="{8B7C697B-88D8-42B2-8DBE-91DEF11E2DD2}"/>
              </a:ext>
            </a:extLst>
          </p:cNvPr>
          <p:cNvSpPr>
            <a:spLocks noGrp="1"/>
          </p:cNvSpPr>
          <p:nvPr>
            <p:ph idx="1"/>
          </p:nvPr>
        </p:nvSpPr>
        <p:spPr/>
        <p:txBody>
          <a:bodyPr/>
          <a:lstStyle/>
          <a:p>
            <a:r>
              <a:rPr lang="fr-FR" dirty="0"/>
              <a:t>lorsqu’on lit un CV, on cherche à être informé ; lorsqu’on lit une lettre de motivation, on cherche à être convaincu. Les deux documents sont donc complémentaires.</a:t>
            </a:r>
          </a:p>
          <a:p>
            <a:endParaRPr lang="fr-FR" dirty="0"/>
          </a:p>
        </p:txBody>
      </p:sp>
    </p:spTree>
    <p:extLst>
      <p:ext uri="{BB962C8B-B14F-4D97-AF65-F5344CB8AC3E}">
        <p14:creationId xmlns:p14="http://schemas.microsoft.com/office/powerpoint/2010/main" val="9499771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31DAD6D-C5C1-453C-9B50-782DC7CD5270}"/>
              </a:ext>
            </a:extLst>
          </p:cNvPr>
          <p:cNvSpPr>
            <a:spLocks noGrp="1"/>
          </p:cNvSpPr>
          <p:nvPr>
            <p:ph type="title"/>
          </p:nvPr>
        </p:nvSpPr>
        <p:spPr/>
        <p:txBody>
          <a:bodyPr/>
          <a:lstStyle/>
          <a:p>
            <a:pPr algn="ctr"/>
            <a:r>
              <a:rPr lang="fr-FR" b="1" dirty="0">
                <a:solidFill>
                  <a:srgbClr val="FF0000"/>
                </a:solidFill>
              </a:rPr>
              <a:t>La rédaction d’un Curriculum vitae </a:t>
            </a:r>
            <a:endParaRPr lang="fr-FR" dirty="0">
              <a:solidFill>
                <a:srgbClr val="FF0000"/>
              </a:solidFill>
            </a:endParaRPr>
          </a:p>
        </p:txBody>
      </p:sp>
      <p:sp>
        <p:nvSpPr>
          <p:cNvPr id="3" name="Espace réservé du contenu 2">
            <a:extLst>
              <a:ext uri="{FF2B5EF4-FFF2-40B4-BE49-F238E27FC236}">
                <a16:creationId xmlns:a16="http://schemas.microsoft.com/office/drawing/2014/main" id="{E0F7D14B-E5BB-49C2-895B-2EE419D2B0EC}"/>
              </a:ext>
            </a:extLst>
          </p:cNvPr>
          <p:cNvSpPr>
            <a:spLocks noGrp="1"/>
          </p:cNvSpPr>
          <p:nvPr>
            <p:ph idx="1"/>
          </p:nvPr>
        </p:nvSpPr>
        <p:spPr/>
        <p:txBody>
          <a:bodyPr/>
          <a:lstStyle/>
          <a:p>
            <a:r>
              <a:rPr lang="fr-FR" b="1" dirty="0">
                <a:solidFill>
                  <a:srgbClr val="00B050"/>
                </a:solidFill>
              </a:rPr>
              <a:t>Méthodologie : Comment rédiger un CV</a:t>
            </a:r>
            <a:endParaRPr lang="fr-FR" dirty="0">
              <a:solidFill>
                <a:srgbClr val="00B050"/>
              </a:solidFill>
            </a:endParaRPr>
          </a:p>
          <a:p>
            <a:pPr marL="0" indent="0">
              <a:buNone/>
            </a:pPr>
            <a:r>
              <a:rPr lang="fr-FR" dirty="0"/>
              <a:t>Créé sur la base de vos expériences et compétences professionnelles, le CV reflète votre personnalité, c'est votre passeport pour l'emploi. Lu en quelques minutes, votre CV doit en premier attirer le regard et susciter l'intérêt.</a:t>
            </a:r>
          </a:p>
          <a:p>
            <a:endParaRPr lang="fr-FR" dirty="0"/>
          </a:p>
        </p:txBody>
      </p:sp>
    </p:spTree>
    <p:extLst>
      <p:ext uri="{BB962C8B-B14F-4D97-AF65-F5344CB8AC3E}">
        <p14:creationId xmlns:p14="http://schemas.microsoft.com/office/powerpoint/2010/main" val="381869128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C94D19-30C7-434D-9AA5-336AF44865C3}"/>
              </a:ext>
            </a:extLst>
          </p:cNvPr>
          <p:cNvSpPr>
            <a:spLocks noGrp="1"/>
          </p:cNvSpPr>
          <p:nvPr>
            <p:ph type="title"/>
          </p:nvPr>
        </p:nvSpPr>
        <p:spPr/>
        <p:txBody>
          <a:bodyPr>
            <a:normAutofit fontScale="90000"/>
          </a:bodyPr>
          <a:lstStyle/>
          <a:p>
            <a:pPr marL="571500" indent="-571500">
              <a:buFont typeface="Arial" panose="020B0604020202020204" pitchFamily="34" charset="0"/>
              <a:buChar char="•"/>
            </a:pPr>
            <a:r>
              <a:rPr lang="fr-FR" b="1" dirty="0">
                <a:solidFill>
                  <a:srgbClr val="00B050"/>
                </a:solidFill>
              </a:rPr>
              <a:t>les règles de base à suivre pour une présentation classique et professionnelle</a:t>
            </a:r>
            <a:r>
              <a:rPr lang="fr-FR" dirty="0">
                <a:solidFill>
                  <a:srgbClr val="00B050"/>
                </a:solidFill>
              </a:rPr>
              <a:t>:</a:t>
            </a:r>
            <a:br>
              <a:rPr lang="fr-FR" dirty="0"/>
            </a:br>
            <a:endParaRPr lang="fr-FR" dirty="0"/>
          </a:p>
        </p:txBody>
      </p:sp>
      <p:sp>
        <p:nvSpPr>
          <p:cNvPr id="3" name="Espace réservé du contenu 2">
            <a:extLst>
              <a:ext uri="{FF2B5EF4-FFF2-40B4-BE49-F238E27FC236}">
                <a16:creationId xmlns:a16="http://schemas.microsoft.com/office/drawing/2014/main" id="{C48A860F-EDE8-49C6-BC70-497982A324E7}"/>
              </a:ext>
            </a:extLst>
          </p:cNvPr>
          <p:cNvSpPr>
            <a:spLocks noGrp="1"/>
          </p:cNvSpPr>
          <p:nvPr>
            <p:ph idx="1"/>
          </p:nvPr>
        </p:nvSpPr>
        <p:spPr/>
        <p:txBody>
          <a:bodyPr>
            <a:normAutofit fontScale="92500" lnSpcReduction="20000"/>
          </a:bodyPr>
          <a:lstStyle/>
          <a:p>
            <a:pPr lvl="0">
              <a:buFont typeface="Wingdings" panose="05000000000000000000" pitchFamily="2" charset="2"/>
              <a:buChar char="v"/>
            </a:pPr>
            <a:r>
              <a:rPr lang="fr-FR" dirty="0"/>
              <a:t>Le CV doit être dactylographié</a:t>
            </a:r>
          </a:p>
          <a:p>
            <a:pPr lvl="0">
              <a:buFont typeface="Wingdings" panose="05000000000000000000" pitchFamily="2" charset="2"/>
              <a:buChar char="v"/>
            </a:pPr>
            <a:r>
              <a:rPr lang="fr-FR" dirty="0"/>
              <a:t>Imprimé sur papier A4 de bonne qualité</a:t>
            </a:r>
          </a:p>
          <a:p>
            <a:pPr lvl="0">
              <a:buFont typeface="Wingdings" panose="05000000000000000000" pitchFamily="2" charset="2"/>
              <a:buChar char="v"/>
            </a:pPr>
            <a:r>
              <a:rPr lang="fr-FR" dirty="0"/>
              <a:t>Le CV doit être court (1 page voir 2 si vous avez au moins 10 ans d'expérience)</a:t>
            </a:r>
          </a:p>
          <a:p>
            <a:pPr lvl="0">
              <a:buFont typeface="Wingdings" panose="05000000000000000000" pitchFamily="2" charset="2"/>
              <a:buChar char="v"/>
            </a:pPr>
            <a:r>
              <a:rPr lang="fr-FR" dirty="0"/>
              <a:t>Il doit suivre une chronologie logique</a:t>
            </a:r>
          </a:p>
          <a:p>
            <a:pPr lvl="0">
              <a:buFont typeface="Wingdings" panose="05000000000000000000" pitchFamily="2" charset="2"/>
              <a:buChar char="v"/>
            </a:pPr>
            <a:r>
              <a:rPr lang="fr-FR" dirty="0"/>
              <a:t>Les phrases doivent être courtes (vous pourrez développer dans votre lettre)</a:t>
            </a:r>
          </a:p>
          <a:p>
            <a:pPr lvl="0">
              <a:buFont typeface="Wingdings" panose="05000000000000000000" pitchFamily="2" charset="2"/>
              <a:buChar char="v"/>
            </a:pPr>
            <a:r>
              <a:rPr lang="fr-FR" dirty="0"/>
              <a:t>Faire ressortir les points clés de votre parcours</a:t>
            </a:r>
          </a:p>
          <a:p>
            <a:pPr lvl="0">
              <a:buFont typeface="Wingdings" panose="05000000000000000000" pitchFamily="2" charset="2"/>
              <a:buChar char="v"/>
            </a:pPr>
            <a:r>
              <a:rPr lang="fr-FR" dirty="0"/>
              <a:t>Utiliser les couleurs</a:t>
            </a:r>
          </a:p>
          <a:p>
            <a:pPr lvl="0">
              <a:buFont typeface="Wingdings" panose="05000000000000000000" pitchFamily="2" charset="2"/>
              <a:buChar char="v"/>
            </a:pPr>
            <a:r>
              <a:rPr lang="fr-FR" dirty="0"/>
              <a:t>Évitez les fautes d'orthographe</a:t>
            </a:r>
          </a:p>
          <a:p>
            <a:pPr lvl="0">
              <a:buFont typeface="Wingdings" panose="05000000000000000000" pitchFamily="2" charset="2"/>
              <a:buChar char="v"/>
            </a:pPr>
            <a:r>
              <a:rPr lang="fr-FR" dirty="0"/>
              <a:t>Évitez les </a:t>
            </a:r>
            <a:r>
              <a:rPr lang="fr-FR" dirty="0" err="1"/>
              <a:t>les</a:t>
            </a:r>
            <a:r>
              <a:rPr lang="fr-FR" dirty="0"/>
              <a:t> informations sans valeurs</a:t>
            </a:r>
          </a:p>
          <a:p>
            <a:endParaRPr lang="fr-FR" dirty="0"/>
          </a:p>
        </p:txBody>
      </p:sp>
    </p:spTree>
    <p:extLst>
      <p:ext uri="{BB962C8B-B14F-4D97-AF65-F5344CB8AC3E}">
        <p14:creationId xmlns:p14="http://schemas.microsoft.com/office/powerpoint/2010/main" val="7671208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0966F61-7FA7-4B24-B9B6-3F259ADE56F5}"/>
              </a:ext>
            </a:extLst>
          </p:cNvPr>
          <p:cNvSpPr>
            <a:spLocks noGrp="1"/>
          </p:cNvSpPr>
          <p:nvPr>
            <p:ph type="title"/>
          </p:nvPr>
        </p:nvSpPr>
        <p:spPr/>
        <p:txBody>
          <a:bodyPr/>
          <a:lstStyle/>
          <a:p>
            <a:r>
              <a:rPr lang="fr-FR" b="1" dirty="0">
                <a:solidFill>
                  <a:srgbClr val="00B050"/>
                </a:solidFill>
              </a:rPr>
              <a:t>Dans l'ordre d'importance voici les grandes catégories à indiquer sur votre CV.</a:t>
            </a:r>
          </a:p>
        </p:txBody>
      </p:sp>
      <p:sp>
        <p:nvSpPr>
          <p:cNvPr id="3" name="Espace réservé du contenu 2">
            <a:extLst>
              <a:ext uri="{FF2B5EF4-FFF2-40B4-BE49-F238E27FC236}">
                <a16:creationId xmlns:a16="http://schemas.microsoft.com/office/drawing/2014/main" id="{BC76C119-F8C3-4528-AF14-3C46A20EA62F}"/>
              </a:ext>
            </a:extLst>
          </p:cNvPr>
          <p:cNvSpPr>
            <a:spLocks noGrp="1"/>
          </p:cNvSpPr>
          <p:nvPr>
            <p:ph idx="1"/>
          </p:nvPr>
        </p:nvSpPr>
        <p:spPr/>
        <p:txBody>
          <a:bodyPr/>
          <a:lstStyle/>
          <a:p>
            <a:pPr lvl="0">
              <a:buFont typeface="Wingdings" panose="05000000000000000000" pitchFamily="2" charset="2"/>
              <a:buChar char="v"/>
            </a:pPr>
            <a:r>
              <a:rPr lang="fr-FR" dirty="0"/>
              <a:t>Coordonnées</a:t>
            </a:r>
          </a:p>
          <a:p>
            <a:pPr>
              <a:buFont typeface="Wingdings" panose="05000000000000000000" pitchFamily="2" charset="2"/>
              <a:buChar char="v"/>
            </a:pPr>
            <a:r>
              <a:rPr lang="fr-FR" dirty="0"/>
              <a:t>Formation scolaire / langues</a:t>
            </a:r>
          </a:p>
          <a:p>
            <a:pPr lvl="0">
              <a:buFont typeface="Wingdings" panose="05000000000000000000" pitchFamily="2" charset="2"/>
              <a:buChar char="v"/>
            </a:pPr>
            <a:r>
              <a:rPr lang="fr-FR" dirty="0"/>
              <a:t>Expériences </a:t>
            </a:r>
          </a:p>
          <a:p>
            <a:pPr lvl="0">
              <a:buFont typeface="Wingdings" panose="05000000000000000000" pitchFamily="2" charset="2"/>
              <a:buChar char="v"/>
            </a:pPr>
            <a:r>
              <a:rPr lang="fr-FR" dirty="0"/>
              <a:t>Compétences clés / techniques pour le poste</a:t>
            </a:r>
          </a:p>
          <a:p>
            <a:pPr lvl="0">
              <a:buFont typeface="Wingdings" panose="05000000000000000000" pitchFamily="2" charset="2"/>
              <a:buChar char="v"/>
            </a:pPr>
            <a:r>
              <a:rPr lang="fr-FR" dirty="0"/>
              <a:t>Formations professionnelles</a:t>
            </a:r>
          </a:p>
          <a:p>
            <a:pPr lvl="0">
              <a:buFont typeface="Wingdings" panose="05000000000000000000" pitchFamily="2" charset="2"/>
              <a:buChar char="v"/>
            </a:pPr>
            <a:r>
              <a:rPr lang="fr-FR" dirty="0"/>
              <a:t>Divers / hobbies</a:t>
            </a:r>
          </a:p>
          <a:p>
            <a:endParaRPr lang="fr-FR" dirty="0"/>
          </a:p>
        </p:txBody>
      </p:sp>
    </p:spTree>
    <p:extLst>
      <p:ext uri="{BB962C8B-B14F-4D97-AF65-F5344CB8AC3E}">
        <p14:creationId xmlns:p14="http://schemas.microsoft.com/office/powerpoint/2010/main" val="4027707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47DFB18-C88B-46C2-964A-D477682C48CA}"/>
              </a:ext>
            </a:extLst>
          </p:cNvPr>
          <p:cNvSpPr>
            <a:spLocks noGrp="1"/>
          </p:cNvSpPr>
          <p:nvPr>
            <p:ph type="title"/>
          </p:nvPr>
        </p:nvSpPr>
        <p:spPr/>
        <p:txBody>
          <a:bodyPr/>
          <a:lstStyle/>
          <a:p>
            <a:r>
              <a:rPr lang="fr-FR" b="1" dirty="0">
                <a:solidFill>
                  <a:srgbClr val="00B050"/>
                </a:solidFill>
              </a:rPr>
              <a:t>Les grandes rubriques du C V</a:t>
            </a:r>
            <a:br>
              <a:rPr lang="fr-FR" b="1" dirty="0"/>
            </a:br>
            <a:endParaRPr lang="fr-FR" dirty="0"/>
          </a:p>
        </p:txBody>
      </p:sp>
      <p:sp>
        <p:nvSpPr>
          <p:cNvPr id="3" name="Espace réservé du contenu 2">
            <a:extLst>
              <a:ext uri="{FF2B5EF4-FFF2-40B4-BE49-F238E27FC236}">
                <a16:creationId xmlns:a16="http://schemas.microsoft.com/office/drawing/2014/main" id="{07B67A16-CEDA-4B24-B994-1251EE082E1F}"/>
              </a:ext>
            </a:extLst>
          </p:cNvPr>
          <p:cNvSpPr>
            <a:spLocks noGrp="1"/>
          </p:cNvSpPr>
          <p:nvPr>
            <p:ph idx="1"/>
          </p:nvPr>
        </p:nvSpPr>
        <p:spPr/>
        <p:txBody>
          <a:bodyPr/>
          <a:lstStyle/>
          <a:p>
            <a:r>
              <a:rPr lang="fr-FR" sz="3200" b="1" dirty="0"/>
              <a:t>données personnelles (votre carte de visite) </a:t>
            </a:r>
          </a:p>
          <a:p>
            <a:pPr marL="0" indent="0">
              <a:buNone/>
            </a:pPr>
            <a:r>
              <a:rPr lang="fr-FR" sz="2400" dirty="0"/>
              <a:t>Placée habituellement en haut de votre CV, elle fait office de carte de visite. Voici l'essentiel des informations à donner:</a:t>
            </a:r>
          </a:p>
          <a:p>
            <a:pPr lvl="0">
              <a:buFont typeface="Wingdings" panose="05000000000000000000" pitchFamily="2" charset="2"/>
              <a:buChar char="v"/>
            </a:pPr>
            <a:r>
              <a:rPr lang="fr-FR" sz="2400" b="1" dirty="0"/>
              <a:t>Nom- Prénom- Age- Adresse personnelle- Coordonnées téléphoniques </a:t>
            </a:r>
            <a:r>
              <a:rPr lang="fr-FR" sz="2400" dirty="0"/>
              <a:t>(mobile si possible)</a:t>
            </a:r>
          </a:p>
          <a:p>
            <a:pPr lvl="0">
              <a:buFont typeface="Wingdings" panose="05000000000000000000" pitchFamily="2" charset="2"/>
              <a:buChar char="v"/>
            </a:pPr>
            <a:r>
              <a:rPr lang="fr-FR" sz="2400" b="1" dirty="0"/>
              <a:t>Email</a:t>
            </a:r>
            <a:r>
              <a:rPr lang="fr-FR" sz="2400" dirty="0"/>
              <a:t> (pour un premier contact rapide). </a:t>
            </a:r>
          </a:p>
        </p:txBody>
      </p:sp>
    </p:spTree>
    <p:extLst>
      <p:ext uri="{BB962C8B-B14F-4D97-AF65-F5344CB8AC3E}">
        <p14:creationId xmlns:p14="http://schemas.microsoft.com/office/powerpoint/2010/main" val="229310493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D7DB40F8-7B17-4F34-823A-7C33BFE81CAC}"/>
              </a:ext>
            </a:extLst>
          </p:cNvPr>
          <p:cNvSpPr>
            <a:spLocks noGrp="1"/>
          </p:cNvSpPr>
          <p:nvPr>
            <p:ph idx="1"/>
          </p:nvPr>
        </p:nvSpPr>
        <p:spPr/>
        <p:txBody>
          <a:bodyPr/>
          <a:lstStyle/>
          <a:p>
            <a:r>
              <a:rPr lang="fr-FR" sz="3600" b="1" dirty="0"/>
              <a:t>Formations :</a:t>
            </a:r>
          </a:p>
          <a:p>
            <a:pPr>
              <a:buFont typeface="Wingdings" panose="05000000000000000000" pitchFamily="2" charset="2"/>
              <a:buChar char="v"/>
            </a:pPr>
            <a:r>
              <a:rPr lang="fr-FR" dirty="0"/>
              <a:t>Le diplôme le plus élevé obtenu et les autres diplômes d’enseignement supérieur.</a:t>
            </a:r>
          </a:p>
          <a:p>
            <a:pPr lvl="0">
              <a:buFont typeface="Wingdings" panose="05000000000000000000" pitchFamily="2" charset="2"/>
              <a:buChar char="v"/>
            </a:pPr>
            <a:r>
              <a:rPr lang="fr-FR" dirty="0"/>
              <a:t>La formation continue si elle a été qualifiante.</a:t>
            </a:r>
          </a:p>
          <a:p>
            <a:pPr lvl="0">
              <a:buFont typeface="Wingdings" panose="05000000000000000000" pitchFamily="2" charset="2"/>
              <a:buChar char="v"/>
            </a:pPr>
            <a:r>
              <a:rPr lang="fr-FR" dirty="0"/>
              <a:t>La liste des établissements scolaires fréquentés est inutile. </a:t>
            </a:r>
          </a:p>
          <a:p>
            <a:pPr lvl="0">
              <a:buFont typeface="Wingdings" panose="05000000000000000000" pitchFamily="2" charset="2"/>
              <a:buChar char="v"/>
            </a:pPr>
            <a:r>
              <a:rPr lang="fr-FR" dirty="0"/>
              <a:t>De même les stages s’ils ne concernent pas directement l’emploi recherché.</a:t>
            </a:r>
          </a:p>
          <a:p>
            <a:endParaRPr lang="fr-FR" dirty="0"/>
          </a:p>
        </p:txBody>
      </p:sp>
    </p:spTree>
    <p:extLst>
      <p:ext uri="{BB962C8B-B14F-4D97-AF65-F5344CB8AC3E}">
        <p14:creationId xmlns:p14="http://schemas.microsoft.com/office/powerpoint/2010/main" val="23393706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15D77471-CDDF-4BB9-B073-0768DEE55DF0}"/>
              </a:ext>
            </a:extLst>
          </p:cNvPr>
          <p:cNvSpPr>
            <a:spLocks noGrp="1"/>
          </p:cNvSpPr>
          <p:nvPr>
            <p:ph idx="1"/>
          </p:nvPr>
        </p:nvSpPr>
        <p:spPr>
          <a:xfrm>
            <a:off x="638695" y="894600"/>
            <a:ext cx="10899370" cy="5439698"/>
          </a:xfrm>
        </p:spPr>
        <p:txBody>
          <a:bodyPr>
            <a:normAutofit lnSpcReduction="10000"/>
          </a:bodyPr>
          <a:lstStyle/>
          <a:p>
            <a:r>
              <a:rPr lang="fr-FR" sz="3200" b="1" dirty="0"/>
              <a:t>Expérience professionnelle :</a:t>
            </a:r>
          </a:p>
          <a:p>
            <a:pPr>
              <a:buFont typeface="Wingdings" panose="05000000000000000000" pitchFamily="2" charset="2"/>
              <a:buChar char="v"/>
            </a:pPr>
            <a:r>
              <a:rPr lang="fr-FR" sz="2000" b="1" dirty="0"/>
              <a:t>Par ordre chronologique </a:t>
            </a:r>
            <a:r>
              <a:rPr lang="fr-FR" sz="2000" dirty="0"/>
              <a:t>si vous voulez surtout montrer l’évolution de votre parcours professionnel.</a:t>
            </a:r>
          </a:p>
          <a:p>
            <a:pPr>
              <a:buFont typeface="Wingdings" panose="05000000000000000000" pitchFamily="2" charset="2"/>
              <a:buChar char="v"/>
            </a:pPr>
            <a:r>
              <a:rPr lang="fr-FR" sz="2000" b="1" dirty="0"/>
              <a:t>Par ordre </a:t>
            </a:r>
            <a:r>
              <a:rPr lang="fr-FR" sz="2000" b="1" dirty="0" err="1"/>
              <a:t>anti-chronologique</a:t>
            </a:r>
            <a:r>
              <a:rPr lang="fr-FR" sz="2000" dirty="0"/>
              <a:t>, </a:t>
            </a:r>
            <a:r>
              <a:rPr lang="fr-FR" sz="2400" dirty="0"/>
              <a:t>c’est-à-dire de la dernière expérience à la plus ancienne; </a:t>
            </a:r>
          </a:p>
          <a:p>
            <a:pPr marL="0" indent="0">
              <a:buNone/>
            </a:pPr>
            <a:r>
              <a:rPr lang="fr-FR" sz="2000" dirty="0"/>
              <a:t>     Votre dernière expérience, présentée en premier, sera davantage mise en valeur.</a:t>
            </a:r>
          </a:p>
          <a:p>
            <a:pPr marL="0" indent="0">
              <a:buNone/>
            </a:pPr>
            <a:endParaRPr lang="fr-FR" sz="2000" dirty="0"/>
          </a:p>
          <a:p>
            <a:pPr>
              <a:buFont typeface="Wingdings" panose="05000000000000000000" pitchFamily="2" charset="2"/>
              <a:buChar char="v"/>
            </a:pPr>
            <a:r>
              <a:rPr lang="fr-FR" sz="2000" b="1" dirty="0"/>
              <a:t>Classement par compétences</a:t>
            </a:r>
            <a:r>
              <a:rPr lang="fr-FR" sz="2000" dirty="0"/>
              <a:t>, si vous avez intérêt à valoriser de nombreuses compétences différentes.</a:t>
            </a:r>
          </a:p>
          <a:p>
            <a:pPr marL="0" indent="0">
              <a:buNone/>
            </a:pPr>
            <a:r>
              <a:rPr lang="fr-FR" sz="2000" dirty="0"/>
              <a:t>Vous présentez les différentes compétences, et pour chacune d’elles, le détail de vos activités et les savoir-faire acquis.</a:t>
            </a:r>
          </a:p>
          <a:p>
            <a:pPr marL="0" indent="0">
              <a:buNone/>
            </a:pPr>
            <a:r>
              <a:rPr lang="fr-FR" sz="2000" dirty="0"/>
              <a:t> Ce type de C.V. peut être intéressant si vous avez eu de nombreux emplois semblables, de courte durée, ou des fonctions semblables mais dans des secteurs d’activité différents, etc.</a:t>
            </a:r>
          </a:p>
          <a:p>
            <a:pPr>
              <a:buFont typeface="Wingdings" panose="05000000000000000000" pitchFamily="2" charset="2"/>
              <a:buChar char="v"/>
            </a:pPr>
            <a:r>
              <a:rPr lang="fr-FR" sz="2000" b="1" dirty="0"/>
              <a:t>C.V. mixte :</a:t>
            </a:r>
            <a:r>
              <a:rPr lang="fr-FR" sz="2000" dirty="0"/>
              <a:t> </a:t>
            </a:r>
            <a:r>
              <a:rPr lang="fr-FR" sz="2000" b="1" dirty="0"/>
              <a:t>est </a:t>
            </a:r>
            <a:r>
              <a:rPr lang="fr-FR" sz="2000" b="1"/>
              <a:t>un  </a:t>
            </a:r>
            <a:r>
              <a:rPr lang="fr-FR" sz="2000" b="1" dirty="0"/>
              <a:t>mélange entre la présentation chronologique et la présentation par compétences</a:t>
            </a:r>
            <a:r>
              <a:rPr lang="fr-FR" sz="2000" dirty="0"/>
              <a:t>. Tout en dressant l'historique de vos expériences, vous pourrez décliner les compétences que vous aurez acquises au cours de vos emplois. C'est sans conteste la forme de CV la plus populaire</a:t>
            </a:r>
          </a:p>
          <a:p>
            <a:pPr marL="0" indent="0">
              <a:buNone/>
            </a:pPr>
            <a:endParaRPr lang="fr-FR" sz="2400" dirty="0"/>
          </a:p>
          <a:p>
            <a:pPr>
              <a:buFont typeface="Wingdings" panose="05000000000000000000" pitchFamily="2" charset="2"/>
              <a:buChar char="v"/>
            </a:pPr>
            <a:endParaRPr lang="fr-FR" sz="2000" b="1" dirty="0"/>
          </a:p>
          <a:p>
            <a:endParaRPr lang="fr-FR" dirty="0"/>
          </a:p>
        </p:txBody>
      </p:sp>
    </p:spTree>
    <p:extLst>
      <p:ext uri="{BB962C8B-B14F-4D97-AF65-F5344CB8AC3E}">
        <p14:creationId xmlns:p14="http://schemas.microsoft.com/office/powerpoint/2010/main" val="26320495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14ACB3A-BD34-44A3-BE60-4F664423BD0C}"/>
              </a:ext>
            </a:extLst>
          </p:cNvPr>
          <p:cNvSpPr>
            <a:spLocks noGrp="1"/>
          </p:cNvSpPr>
          <p:nvPr>
            <p:ph type="title"/>
          </p:nvPr>
        </p:nvSpPr>
        <p:spPr/>
        <p:txBody>
          <a:bodyPr/>
          <a:lstStyle/>
          <a:p>
            <a:pPr algn="ctr"/>
            <a:r>
              <a:rPr lang="fr-FR" b="1" dirty="0">
                <a:solidFill>
                  <a:srgbClr val="FF0000"/>
                </a:solidFill>
              </a:rPr>
              <a:t>La rédaction d’une demande d'emploi </a:t>
            </a:r>
            <a:br>
              <a:rPr lang="fr-FR" b="1" dirty="0">
                <a:solidFill>
                  <a:srgbClr val="FF0000"/>
                </a:solidFill>
              </a:rPr>
            </a:br>
            <a:r>
              <a:rPr lang="fr-FR" b="1" dirty="0">
                <a:solidFill>
                  <a:srgbClr val="FF0000"/>
                </a:solidFill>
              </a:rPr>
              <a:t>(La lettre de motivation)</a:t>
            </a:r>
            <a:endParaRPr lang="fr-FR" dirty="0">
              <a:solidFill>
                <a:srgbClr val="FF0000"/>
              </a:solidFill>
            </a:endParaRPr>
          </a:p>
        </p:txBody>
      </p:sp>
      <p:sp>
        <p:nvSpPr>
          <p:cNvPr id="3" name="Espace réservé du contenu 2">
            <a:extLst>
              <a:ext uri="{FF2B5EF4-FFF2-40B4-BE49-F238E27FC236}">
                <a16:creationId xmlns:a16="http://schemas.microsoft.com/office/drawing/2014/main" id="{C5BADD0B-472B-4B5A-9D8A-E1E68ABD9D5F}"/>
              </a:ext>
            </a:extLst>
          </p:cNvPr>
          <p:cNvSpPr>
            <a:spLocks noGrp="1"/>
          </p:cNvSpPr>
          <p:nvPr>
            <p:ph idx="1"/>
          </p:nvPr>
        </p:nvSpPr>
        <p:spPr/>
        <p:txBody>
          <a:bodyPr/>
          <a:lstStyle/>
          <a:p>
            <a:r>
              <a:rPr lang="fr-FR" dirty="0"/>
              <a:t>Il s’agit d’une lettre qui traduit la motivation et les engagements du futur employé en relation avec le poste de travail qu’il cherche à occuper auprès de son employeur</a:t>
            </a:r>
          </a:p>
          <a:p>
            <a:r>
              <a:rPr lang="fr-FR" dirty="0"/>
              <a:t>Le chercheur d’emploi doit traduire dans sa demande ses </a:t>
            </a:r>
            <a:r>
              <a:rPr lang="fr-FR" b="1" dirty="0"/>
              <a:t>motivations</a:t>
            </a:r>
            <a:r>
              <a:rPr lang="fr-FR" dirty="0"/>
              <a:t>, </a:t>
            </a:r>
            <a:r>
              <a:rPr lang="fr-FR" b="1" dirty="0"/>
              <a:t>ses compétences</a:t>
            </a:r>
            <a:r>
              <a:rPr lang="fr-FR" dirty="0"/>
              <a:t>, </a:t>
            </a:r>
            <a:r>
              <a:rPr lang="fr-FR" b="1" dirty="0"/>
              <a:t>ses objectifs </a:t>
            </a:r>
            <a:r>
              <a:rPr lang="fr-FR" dirty="0"/>
              <a:t>et son désir à assumer convenablement les responsabilités qui lui seront confiées.</a:t>
            </a:r>
          </a:p>
          <a:p>
            <a:r>
              <a:rPr lang="fr-FR" dirty="0"/>
              <a:t>Une demande d’emploi est donc une lettre de motivation dont l'objectif est de créer un intérêt favorable et, par conséquent, de décrocher un entretien à court ou moyen terme.</a:t>
            </a:r>
          </a:p>
          <a:p>
            <a:endParaRPr lang="fr-FR" dirty="0"/>
          </a:p>
          <a:p>
            <a:endParaRPr lang="fr-FR" dirty="0"/>
          </a:p>
        </p:txBody>
      </p:sp>
    </p:spTree>
    <p:extLst>
      <p:ext uri="{BB962C8B-B14F-4D97-AF65-F5344CB8AC3E}">
        <p14:creationId xmlns:p14="http://schemas.microsoft.com/office/powerpoint/2010/main" val="28016755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a:extLst>
              <a:ext uri="{FF2B5EF4-FFF2-40B4-BE49-F238E27FC236}">
                <a16:creationId xmlns:a16="http://schemas.microsoft.com/office/drawing/2014/main" id="{7DCAFCA8-9F37-4D02-AF24-58A3D9A4F9BC}"/>
              </a:ext>
            </a:extLst>
          </p:cNvPr>
          <p:cNvSpPr>
            <a:spLocks noGrp="1"/>
          </p:cNvSpPr>
          <p:nvPr>
            <p:ph idx="1"/>
          </p:nvPr>
        </p:nvSpPr>
        <p:spPr/>
        <p:txBody>
          <a:bodyPr>
            <a:normAutofit/>
          </a:bodyPr>
          <a:lstStyle/>
          <a:p>
            <a:r>
              <a:rPr lang="fr-FR" sz="3600" b="1" dirty="0"/>
              <a:t>Compétences </a:t>
            </a:r>
          </a:p>
          <a:p>
            <a:r>
              <a:rPr lang="fr-FR" dirty="0"/>
              <a:t>La partie sur vos </a:t>
            </a:r>
            <a:r>
              <a:rPr lang="fr-FR" b="1" dirty="0"/>
              <a:t>compétences</a:t>
            </a:r>
            <a:r>
              <a:rPr lang="fr-FR" dirty="0"/>
              <a:t> est essentielle. Elle vous permet d’explorer plus en profondeur vos qualités spécifiques.</a:t>
            </a:r>
          </a:p>
          <a:p>
            <a:r>
              <a:rPr lang="fr-FR" dirty="0"/>
              <a:t>Elle reprend votre </a:t>
            </a:r>
            <a:r>
              <a:rPr lang="fr-FR" b="1" dirty="0"/>
              <a:t>maîtrise de différents progiciels</a:t>
            </a:r>
            <a:r>
              <a:rPr lang="fr-FR" dirty="0"/>
              <a:t>, </a:t>
            </a:r>
            <a:r>
              <a:rPr lang="fr-FR" b="1" dirty="0">
                <a:hlinkClick r:id="rId2">
                  <a:extLst>
                    <a:ext uri="{A12FA001-AC4F-418D-AE19-62706E023703}">
                      <ahyp:hlinkClr xmlns:ahyp="http://schemas.microsoft.com/office/drawing/2018/hyperlinkcolor" val="tx"/>
                    </a:ext>
                  </a:extLst>
                </a:hlinkClick>
              </a:rPr>
              <a:t>les langues étrangères que vous parlez</a:t>
            </a:r>
            <a:r>
              <a:rPr lang="fr-FR" dirty="0">
                <a:solidFill>
                  <a:srgbClr val="0563C1"/>
                </a:solidFill>
                <a:hlinkClick r:id="rId2">
                  <a:extLst>
                    <a:ext uri="{A12FA001-AC4F-418D-AE19-62706E023703}">
                      <ahyp:hlinkClr xmlns:ahyp="http://schemas.microsoft.com/office/drawing/2018/hyperlinkcolor" val="tx"/>
                    </a:ext>
                  </a:extLst>
                </a:hlinkClick>
              </a:rPr>
              <a:t>,</a:t>
            </a:r>
            <a:r>
              <a:rPr lang="fr-FR" dirty="0"/>
              <a:t> etc. </a:t>
            </a:r>
          </a:p>
          <a:p>
            <a:r>
              <a:rPr lang="fr-FR" dirty="0"/>
              <a:t>Vos </a:t>
            </a:r>
            <a:r>
              <a:rPr lang="fr-FR" b="1" dirty="0"/>
              <a:t>aptitudes</a:t>
            </a:r>
            <a:r>
              <a:rPr lang="fr-FR" dirty="0"/>
              <a:t> . Vous êtes, par exemple, très sociable</a:t>
            </a:r>
          </a:p>
          <a:p>
            <a:pPr marL="0" indent="0">
              <a:buNone/>
            </a:pPr>
            <a:endParaRPr lang="fr-FR" sz="3600" b="1" dirty="0"/>
          </a:p>
        </p:txBody>
      </p:sp>
    </p:spTree>
    <p:extLst>
      <p:ext uri="{BB962C8B-B14F-4D97-AF65-F5344CB8AC3E}">
        <p14:creationId xmlns:p14="http://schemas.microsoft.com/office/powerpoint/2010/main" val="413210070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85F330D-5CEF-426E-B0AE-C0520C868182}"/>
              </a:ext>
            </a:extLst>
          </p:cNvPr>
          <p:cNvSpPr>
            <a:spLocks noGrp="1"/>
          </p:cNvSpPr>
          <p:nvPr>
            <p:ph type="title"/>
          </p:nvPr>
        </p:nvSpPr>
        <p:spPr>
          <a:xfrm>
            <a:off x="705196" y="298624"/>
            <a:ext cx="10515600" cy="1325563"/>
          </a:xfrm>
        </p:spPr>
        <p:txBody>
          <a:bodyPr>
            <a:normAutofit/>
          </a:bodyPr>
          <a:lstStyle/>
          <a:p>
            <a:pPr marL="571500" indent="-571500">
              <a:buFont typeface="Arial" panose="020B0604020202020204" pitchFamily="34" charset="0"/>
              <a:buChar char="•"/>
            </a:pPr>
            <a:r>
              <a:rPr lang="fr-FR" sz="4000" b="1" dirty="0"/>
              <a:t>Centres d’intérêt</a:t>
            </a:r>
            <a:br>
              <a:rPr lang="fr-FR" b="1" dirty="0"/>
            </a:br>
            <a:endParaRPr lang="fr-FR" dirty="0"/>
          </a:p>
        </p:txBody>
      </p:sp>
      <p:sp>
        <p:nvSpPr>
          <p:cNvPr id="3" name="Espace réservé du contenu 2">
            <a:extLst>
              <a:ext uri="{FF2B5EF4-FFF2-40B4-BE49-F238E27FC236}">
                <a16:creationId xmlns:a16="http://schemas.microsoft.com/office/drawing/2014/main" id="{95C5095C-B0F5-4922-96FF-83645A09EF8D}"/>
              </a:ext>
            </a:extLst>
          </p:cNvPr>
          <p:cNvSpPr>
            <a:spLocks noGrp="1"/>
          </p:cNvSpPr>
          <p:nvPr>
            <p:ph idx="1"/>
          </p:nvPr>
        </p:nvSpPr>
        <p:spPr/>
        <p:txBody>
          <a:bodyPr/>
          <a:lstStyle/>
          <a:p>
            <a:r>
              <a:rPr lang="fr-FR" dirty="0"/>
              <a:t>Partie libre. </a:t>
            </a:r>
          </a:p>
          <a:p>
            <a:r>
              <a:rPr lang="fr-FR" dirty="0"/>
              <a:t>Vous pouvez y indiquer vos centres d'intérêt, vos voyages, vos passions, vos activité sportives, jouer d'un instrument…</a:t>
            </a:r>
          </a:p>
          <a:p>
            <a:endParaRPr lang="fr-FR" dirty="0"/>
          </a:p>
        </p:txBody>
      </p:sp>
    </p:spTree>
    <p:extLst>
      <p:ext uri="{BB962C8B-B14F-4D97-AF65-F5344CB8AC3E}">
        <p14:creationId xmlns:p14="http://schemas.microsoft.com/office/powerpoint/2010/main" val="5913604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D5E08D5-C9CB-4ACD-BB4E-675C172961BB}"/>
              </a:ext>
            </a:extLst>
          </p:cNvPr>
          <p:cNvSpPr/>
          <p:nvPr/>
        </p:nvSpPr>
        <p:spPr>
          <a:xfrm>
            <a:off x="648393" y="1134013"/>
            <a:ext cx="10257905" cy="3354765"/>
          </a:xfrm>
          <a:prstGeom prst="rect">
            <a:avLst/>
          </a:prstGeom>
        </p:spPr>
        <p:txBody>
          <a:bodyPr wrap="square">
            <a:spAutoFit/>
          </a:bodyPr>
          <a:lstStyle/>
          <a:p>
            <a:pPr>
              <a:spcBef>
                <a:spcPts val="5"/>
              </a:spcBef>
              <a:spcAft>
                <a:spcPts val="0"/>
              </a:spcAft>
            </a:pPr>
            <a:r>
              <a:rPr lang="fr-FR" sz="2000" dirty="0">
                <a:latin typeface="Times New Roman" panose="02020603050405020304" pitchFamily="18" charset="0"/>
                <a:ea typeface="Times New Roman" panose="02020603050405020304" pitchFamily="18" charset="0"/>
              </a:rPr>
              <a:t> </a:t>
            </a:r>
            <a:endParaRPr lang="fr-FR" dirty="0">
              <a:latin typeface="Times New Roman" panose="02020603050405020304" pitchFamily="18" charset="0"/>
              <a:ea typeface="Times New Roman" panose="02020603050405020304" pitchFamily="18" charset="0"/>
            </a:endParaRPr>
          </a:p>
          <a:p>
            <a:pPr marL="90170">
              <a:spcAft>
                <a:spcPts val="0"/>
              </a:spcAft>
            </a:pPr>
            <a:r>
              <a:rPr lang="fr-FR" sz="2400" b="1" dirty="0">
                <a:latin typeface="Times New Roman" panose="02020603050405020304" pitchFamily="18" charset="0"/>
                <a:ea typeface="Times New Roman" panose="02020603050405020304" pitchFamily="18" charset="0"/>
              </a:rPr>
              <a:t>Les erreurs à éviter :</a:t>
            </a:r>
            <a:endParaRPr lang="fr-FR" sz="2400" dirty="0">
              <a:latin typeface="Times New Roman" panose="02020603050405020304" pitchFamily="18" charset="0"/>
              <a:ea typeface="Times New Roman" panose="02020603050405020304" pitchFamily="18" charset="0"/>
            </a:endParaRPr>
          </a:p>
          <a:p>
            <a:pPr marL="90170" marR="810260">
              <a:lnSpc>
                <a:spcPts val="2590"/>
              </a:lnSpc>
              <a:spcBef>
                <a:spcPts val="225"/>
              </a:spcBef>
              <a:spcAft>
                <a:spcPts val="0"/>
              </a:spcAft>
            </a:pPr>
            <a:r>
              <a:rPr lang="fr-FR" sz="2400" dirty="0">
                <a:latin typeface="Times New Roman" panose="02020603050405020304" pitchFamily="18" charset="0"/>
                <a:ea typeface="Times New Roman" panose="02020603050405020304" pitchFamily="18" charset="0"/>
              </a:rPr>
              <a:t>la surcharge, le texte sans titre de rubriques, ni élément mis en valeur.         </a:t>
            </a:r>
          </a:p>
          <a:p>
            <a:pPr marL="90170">
              <a:spcBef>
                <a:spcPts val="20"/>
              </a:spcBef>
              <a:spcAft>
                <a:spcPts val="0"/>
              </a:spcAft>
            </a:pPr>
            <a:r>
              <a:rPr lang="fr-FR" sz="2400" dirty="0">
                <a:latin typeface="Times New Roman" panose="02020603050405020304" pitchFamily="18" charset="0"/>
                <a:ea typeface="Times New Roman" panose="02020603050405020304" pitchFamily="18" charset="0"/>
              </a:rPr>
              <a:t> </a:t>
            </a:r>
          </a:p>
          <a:p>
            <a:pPr marL="90170">
              <a:spcBef>
                <a:spcPts val="5"/>
              </a:spcBef>
              <a:spcAft>
                <a:spcPts val="0"/>
              </a:spcAft>
            </a:pPr>
            <a:r>
              <a:rPr lang="fr-FR" sz="2400" dirty="0">
                <a:latin typeface="Times New Roman" panose="02020603050405020304" pitchFamily="18" charset="0"/>
                <a:ea typeface="Times New Roman" panose="02020603050405020304" pitchFamily="18" charset="0"/>
              </a:rPr>
              <a:t>L’information trop floue :</a:t>
            </a:r>
          </a:p>
          <a:p>
            <a:pPr marL="90170">
              <a:spcBef>
                <a:spcPts val="200"/>
              </a:spcBef>
              <a:spcAft>
                <a:spcPts val="0"/>
              </a:spcAft>
            </a:pPr>
            <a:r>
              <a:rPr lang="fr-FR" sz="2400" dirty="0">
                <a:latin typeface="Times New Roman" panose="02020603050405020304" pitchFamily="18" charset="0"/>
                <a:ea typeface="Times New Roman" panose="02020603050405020304" pitchFamily="18" charset="0"/>
              </a:rPr>
              <a:t>«Anglais» : parlé ? Lu ? Ecrit ? Quel niveau ?</a:t>
            </a:r>
          </a:p>
          <a:p>
            <a:pPr marL="90170">
              <a:spcBef>
                <a:spcPts val="205"/>
              </a:spcBef>
              <a:spcAft>
                <a:spcPts val="0"/>
              </a:spcAft>
            </a:pPr>
            <a:endParaRPr lang="fr-FR" sz="2400" dirty="0">
              <a:latin typeface="Times New Roman" panose="02020603050405020304" pitchFamily="18" charset="0"/>
              <a:ea typeface="Times New Roman" panose="02020603050405020304" pitchFamily="18" charset="0"/>
            </a:endParaRPr>
          </a:p>
          <a:p>
            <a:pPr marL="90170">
              <a:spcBef>
                <a:spcPts val="205"/>
              </a:spcBef>
            </a:pPr>
            <a:r>
              <a:rPr lang="fr-FR" sz="2400" dirty="0"/>
              <a:t>Votre C.V. écrit recto-verso, des photocopies ou du papier de mauvaise qualité</a:t>
            </a:r>
            <a:r>
              <a:rPr lang="fr-FR" dirty="0"/>
              <a:t>.</a:t>
            </a:r>
          </a:p>
          <a:p>
            <a:pPr marL="90170">
              <a:spcBef>
                <a:spcPts val="205"/>
              </a:spcBef>
              <a:spcAft>
                <a:spcPts val="0"/>
              </a:spcAft>
            </a:pPr>
            <a:endParaRPr lang="fr-FR"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89130476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846F7E-94E1-4801-AA3B-089EEE350BC7}"/>
              </a:ext>
            </a:extLst>
          </p:cNvPr>
          <p:cNvSpPr>
            <a:spLocks noGrp="1"/>
          </p:cNvSpPr>
          <p:nvPr>
            <p:ph type="title"/>
          </p:nvPr>
        </p:nvSpPr>
        <p:spPr/>
        <p:txBody>
          <a:bodyPr/>
          <a:lstStyle/>
          <a:p>
            <a:r>
              <a:rPr lang="fr-FR" b="1" dirty="0">
                <a:solidFill>
                  <a:srgbClr val="FF0000"/>
                </a:solidFill>
              </a:rPr>
              <a:t>Quelques astuces :</a:t>
            </a:r>
            <a:br>
              <a:rPr lang="fr-FR" b="1" dirty="0"/>
            </a:br>
            <a:endParaRPr lang="fr-FR" dirty="0"/>
          </a:p>
        </p:txBody>
      </p:sp>
      <p:sp>
        <p:nvSpPr>
          <p:cNvPr id="3" name="Espace réservé du contenu 2">
            <a:extLst>
              <a:ext uri="{FF2B5EF4-FFF2-40B4-BE49-F238E27FC236}">
                <a16:creationId xmlns:a16="http://schemas.microsoft.com/office/drawing/2014/main" id="{4F906E97-12FB-4D57-B49A-FD677A19EB1F}"/>
              </a:ext>
            </a:extLst>
          </p:cNvPr>
          <p:cNvSpPr>
            <a:spLocks noGrp="1"/>
          </p:cNvSpPr>
          <p:nvPr>
            <p:ph idx="1"/>
          </p:nvPr>
        </p:nvSpPr>
        <p:spPr/>
        <p:txBody>
          <a:bodyPr/>
          <a:lstStyle/>
          <a:p>
            <a:r>
              <a:rPr lang="fr-FR" dirty="0"/>
              <a:t>Ne pas se considérer en demandeur d’emploi mais plutôt en offreur de services car vous disposez d’un savoir-faire et il est question dès les premiers pas de démontrer à votre partenaire que vous disposez de la vocation et donc seriez capable d’assumer un certain nombre de responsabilités.</a:t>
            </a:r>
          </a:p>
          <a:p>
            <a:endParaRPr lang="fr-FR" dirty="0"/>
          </a:p>
        </p:txBody>
      </p:sp>
    </p:spTree>
    <p:extLst>
      <p:ext uri="{BB962C8B-B14F-4D97-AF65-F5344CB8AC3E}">
        <p14:creationId xmlns:p14="http://schemas.microsoft.com/office/powerpoint/2010/main" val="13923233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F6FE2B-F786-4137-BEF1-AC352575D4E3}"/>
              </a:ext>
            </a:extLst>
          </p:cNvPr>
          <p:cNvSpPr>
            <a:spLocks noGrp="1"/>
          </p:cNvSpPr>
          <p:nvPr>
            <p:ph type="title"/>
          </p:nvPr>
        </p:nvSpPr>
        <p:spPr/>
        <p:txBody>
          <a:bodyPr/>
          <a:lstStyle/>
          <a:p>
            <a:r>
              <a:rPr lang="fr-FR" b="1" dirty="0">
                <a:solidFill>
                  <a:srgbClr val="FF0000"/>
                </a:solidFill>
              </a:rPr>
              <a:t>Contenu</a:t>
            </a:r>
          </a:p>
        </p:txBody>
      </p:sp>
      <p:sp>
        <p:nvSpPr>
          <p:cNvPr id="3" name="Espace réservé du contenu 2">
            <a:extLst>
              <a:ext uri="{FF2B5EF4-FFF2-40B4-BE49-F238E27FC236}">
                <a16:creationId xmlns:a16="http://schemas.microsoft.com/office/drawing/2014/main" id="{8796637B-BFDB-4801-BF7A-EFA2D7B61500}"/>
              </a:ext>
            </a:extLst>
          </p:cNvPr>
          <p:cNvSpPr>
            <a:spLocks noGrp="1"/>
          </p:cNvSpPr>
          <p:nvPr>
            <p:ph idx="1"/>
          </p:nvPr>
        </p:nvSpPr>
        <p:spPr/>
        <p:txBody>
          <a:bodyPr>
            <a:normAutofit fontScale="70000" lnSpcReduction="20000"/>
          </a:bodyPr>
          <a:lstStyle/>
          <a:p>
            <a:r>
              <a:rPr lang="fr-FR" sz="2000" b="1" dirty="0"/>
              <a:t>Eléments indispensables :</a:t>
            </a:r>
            <a:r>
              <a:rPr lang="fr-FR" sz="2000" dirty="0"/>
              <a:t> Date,</a:t>
            </a:r>
            <a:r>
              <a:rPr lang="fr-FR" sz="2000" dirty="0">
                <a:solidFill>
                  <a:srgbClr val="FF0000"/>
                </a:solidFill>
              </a:rPr>
              <a:t> </a:t>
            </a:r>
            <a:r>
              <a:rPr lang="fr-FR" sz="2000" dirty="0"/>
              <a:t>appellation, adresse, objet, identité du destinataire, formule de politesse, signature</a:t>
            </a:r>
          </a:p>
          <a:p>
            <a:r>
              <a:rPr lang="fr-FR" sz="2000" b="1" i="1" dirty="0"/>
              <a:t>Structure APOR</a:t>
            </a:r>
            <a:endParaRPr lang="fr-FR" sz="2000" b="1" dirty="0"/>
          </a:p>
          <a:p>
            <a:pPr lvl="3">
              <a:lnSpc>
                <a:spcPct val="150000"/>
              </a:lnSpc>
            </a:pPr>
            <a:r>
              <a:rPr lang="fr-FR" sz="2300" i="1" dirty="0"/>
              <a:t>A : </a:t>
            </a:r>
            <a:r>
              <a:rPr lang="fr-FR" sz="2300" b="1" i="1" dirty="0"/>
              <a:t>AMORCE </a:t>
            </a:r>
            <a:r>
              <a:rPr lang="fr-FR" sz="2300" i="1" dirty="0"/>
              <a:t>: </a:t>
            </a:r>
            <a:r>
              <a:rPr lang="fr-FR" i="1" dirty="0"/>
              <a:t>il faut attirer l’attention de l’employeur (introduction soignée et personnalisée).</a:t>
            </a:r>
          </a:p>
          <a:p>
            <a:pPr marL="1371600" lvl="3" indent="0">
              <a:lnSpc>
                <a:spcPct val="150000"/>
              </a:lnSpc>
              <a:buNone/>
            </a:pPr>
            <a:r>
              <a:rPr lang="fr-FR" sz="1600" dirty="0"/>
              <a:t>-Il est bon que la première phrase parle de ce qui intéresse le recruteur ! L’entreprise, le poste, le type de travail.</a:t>
            </a:r>
          </a:p>
          <a:p>
            <a:pPr marL="1371600" lvl="3" indent="0">
              <a:lnSpc>
                <a:spcPct val="150000"/>
              </a:lnSpc>
              <a:buNone/>
            </a:pPr>
            <a:r>
              <a:rPr lang="fr-FR" sz="1600" dirty="0"/>
              <a:t>-Vous montrez ainsi que vous êtes renseignés sur la structure pour laquelle vous postulez.</a:t>
            </a:r>
          </a:p>
          <a:p>
            <a:pPr lvl="3">
              <a:lnSpc>
                <a:spcPct val="150000"/>
              </a:lnSpc>
            </a:pPr>
            <a:r>
              <a:rPr lang="fr-FR" sz="2300" i="1" dirty="0"/>
              <a:t>P : </a:t>
            </a:r>
            <a:r>
              <a:rPr lang="fr-FR" sz="2300" b="1" i="1" dirty="0"/>
              <a:t>POURQUOI </a:t>
            </a:r>
            <a:r>
              <a:rPr lang="fr-FR" i="1" dirty="0"/>
              <a:t>je postule ? Ma motivation, l’objet de la lettre, le motif de ma demande. </a:t>
            </a:r>
          </a:p>
          <a:p>
            <a:pPr marL="1371600" lvl="3" indent="0">
              <a:lnSpc>
                <a:spcPct val="150000"/>
              </a:lnSpc>
              <a:buNone/>
            </a:pPr>
            <a:r>
              <a:rPr lang="fr-FR" i="1" dirty="0"/>
              <a:t>- </a:t>
            </a:r>
            <a:r>
              <a:rPr lang="fr-FR" dirty="0"/>
              <a:t>Il est question de rassurer concrètement le recruteur sur votre compétence, sur votre savoir- faire.</a:t>
            </a:r>
            <a:endParaRPr lang="fr-FR" i="1" dirty="0"/>
          </a:p>
          <a:p>
            <a:pPr lvl="3">
              <a:lnSpc>
                <a:spcPct val="150000"/>
              </a:lnSpc>
            </a:pPr>
            <a:r>
              <a:rPr lang="fr-FR" sz="2300" i="1" dirty="0"/>
              <a:t>O : </a:t>
            </a:r>
            <a:r>
              <a:rPr lang="fr-FR" sz="2300" b="1" i="1" dirty="0"/>
              <a:t>OFFRIR </a:t>
            </a:r>
            <a:r>
              <a:rPr lang="fr-FR" i="1" dirty="0"/>
              <a:t>(argumentation) : les éléments que vous avez à offrir à cette entreprise d’une part. Et d’autre part, l’explication des raisons pour lesquelles vous souhaitez un entretien. </a:t>
            </a:r>
          </a:p>
          <a:p>
            <a:pPr marL="1371600" lvl="3" indent="0">
              <a:lnSpc>
                <a:spcPct val="150000"/>
              </a:lnSpc>
              <a:buNone/>
            </a:pPr>
            <a:r>
              <a:rPr lang="fr-FR" i="1" dirty="0"/>
              <a:t>- </a:t>
            </a:r>
            <a:r>
              <a:rPr lang="fr-FR" dirty="0"/>
              <a:t>donner des preuves de vos aptitudes et de vos motivations pour le poste.(mettre en valeur les qualités qui conviennent au poste)</a:t>
            </a:r>
            <a:endParaRPr lang="fr-FR" i="1" dirty="0"/>
          </a:p>
          <a:p>
            <a:pPr lvl="3">
              <a:lnSpc>
                <a:spcPct val="150000"/>
              </a:lnSpc>
              <a:buFontTx/>
              <a:buChar char="-"/>
            </a:pPr>
            <a:r>
              <a:rPr lang="fr-FR" b="1" i="1" dirty="0"/>
              <a:t>Attention : il ne s’agit pas de recopier votre CV, mais d’illustrer brièvement ces éléments spécifiques.</a:t>
            </a:r>
            <a:endParaRPr lang="fr-FR" sz="1600" b="1" dirty="0"/>
          </a:p>
          <a:p>
            <a:pPr lvl="3">
              <a:lnSpc>
                <a:spcPct val="150000"/>
              </a:lnSpc>
            </a:pPr>
            <a:r>
              <a:rPr lang="fr-FR" sz="2300" i="1" dirty="0"/>
              <a:t>R : </a:t>
            </a:r>
            <a:r>
              <a:rPr lang="fr-FR" sz="2300" b="1" i="1" dirty="0"/>
              <a:t>RENCONTRE </a:t>
            </a:r>
            <a:r>
              <a:rPr lang="fr-FR" sz="2300" i="1" dirty="0"/>
              <a:t>: </a:t>
            </a:r>
            <a:r>
              <a:rPr lang="fr-FR" i="1" dirty="0"/>
              <a:t>Prendre rendez-vous pour un entretien plus approfondi. + formule de politesse.</a:t>
            </a:r>
            <a:endParaRPr lang="fr-FR" sz="1600" dirty="0"/>
          </a:p>
          <a:p>
            <a:endParaRPr lang="fr-FR" dirty="0"/>
          </a:p>
          <a:p>
            <a:endParaRPr lang="fr-FR" dirty="0"/>
          </a:p>
        </p:txBody>
      </p:sp>
    </p:spTree>
    <p:extLst>
      <p:ext uri="{BB962C8B-B14F-4D97-AF65-F5344CB8AC3E}">
        <p14:creationId xmlns:p14="http://schemas.microsoft.com/office/powerpoint/2010/main" val="1634835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6D96094-0379-4C4D-8ACE-02E3866BF563}"/>
              </a:ext>
            </a:extLst>
          </p:cNvPr>
          <p:cNvSpPr>
            <a:spLocks noGrp="1"/>
          </p:cNvSpPr>
          <p:nvPr>
            <p:ph type="title"/>
          </p:nvPr>
        </p:nvSpPr>
        <p:spPr/>
        <p:txBody>
          <a:bodyPr/>
          <a:lstStyle/>
          <a:p>
            <a:r>
              <a:rPr lang="fr-FR" b="1" dirty="0">
                <a:solidFill>
                  <a:srgbClr val="FF0000"/>
                </a:solidFill>
              </a:rPr>
              <a:t>Longueur</a:t>
            </a:r>
          </a:p>
        </p:txBody>
      </p:sp>
      <p:sp>
        <p:nvSpPr>
          <p:cNvPr id="3" name="Espace réservé du contenu 2">
            <a:extLst>
              <a:ext uri="{FF2B5EF4-FFF2-40B4-BE49-F238E27FC236}">
                <a16:creationId xmlns:a16="http://schemas.microsoft.com/office/drawing/2014/main" id="{60A437C1-BA79-4FE8-8785-807EC2C2BE70}"/>
              </a:ext>
            </a:extLst>
          </p:cNvPr>
          <p:cNvSpPr>
            <a:spLocks noGrp="1"/>
          </p:cNvSpPr>
          <p:nvPr>
            <p:ph idx="1"/>
          </p:nvPr>
        </p:nvSpPr>
        <p:spPr/>
        <p:txBody>
          <a:bodyPr/>
          <a:lstStyle/>
          <a:p>
            <a:r>
              <a:rPr lang="fr-FR" i="1" dirty="0"/>
              <a:t>"Une bonne lettre est courte : 15 à 20 lignes maximum, car elle doit pouvoir être lue rapidement. Et si vraiment tout ce que vous avez à écrire ne tient pas sur une seule page, continuez sur une deuxième que vous agraferez à la première." </a:t>
            </a:r>
          </a:p>
          <a:p>
            <a:r>
              <a:rPr lang="fr-FR" dirty="0"/>
              <a:t>La règle du Vous, Moi, Nous doit s'articuler en 3 parties. </a:t>
            </a:r>
          </a:p>
          <a:p>
            <a:pPr lvl="2"/>
            <a:r>
              <a:rPr lang="fr-FR" b="1" dirty="0"/>
              <a:t>Vous</a:t>
            </a:r>
            <a:r>
              <a:rPr lang="fr-FR" dirty="0"/>
              <a:t>: commencez par parler de l'entreprise ou du poste.</a:t>
            </a:r>
            <a:endParaRPr lang="fr-FR" sz="1800" dirty="0"/>
          </a:p>
          <a:p>
            <a:pPr lvl="2"/>
            <a:r>
              <a:rPr lang="fr-FR" b="1" dirty="0"/>
              <a:t>Moi</a:t>
            </a:r>
            <a:r>
              <a:rPr lang="fr-FR" dirty="0"/>
              <a:t>: Indiquez au lecteur votre savoir-faire, mentionnez vos "parchemins"; en un mot vos compétences pour remplir avec succès une fonction donnée, une mission particulière.</a:t>
            </a:r>
            <a:endParaRPr lang="fr-FR" sz="1800" dirty="0"/>
          </a:p>
          <a:p>
            <a:pPr lvl="2"/>
            <a:r>
              <a:rPr lang="fr-FR" b="1" dirty="0"/>
              <a:t>Nous</a:t>
            </a:r>
            <a:r>
              <a:rPr lang="fr-FR" dirty="0"/>
              <a:t>: concluez-la par une formulation polie.</a:t>
            </a:r>
          </a:p>
        </p:txBody>
      </p:sp>
    </p:spTree>
    <p:extLst>
      <p:ext uri="{BB962C8B-B14F-4D97-AF65-F5344CB8AC3E}">
        <p14:creationId xmlns:p14="http://schemas.microsoft.com/office/powerpoint/2010/main" val="23743395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F4268C5-3F0E-4538-B3E6-2302EBAC7897}"/>
              </a:ext>
            </a:extLst>
          </p:cNvPr>
          <p:cNvSpPr>
            <a:spLocks noGrp="1"/>
          </p:cNvSpPr>
          <p:nvPr>
            <p:ph type="title"/>
          </p:nvPr>
        </p:nvSpPr>
        <p:spPr/>
        <p:txBody>
          <a:bodyPr/>
          <a:lstStyle/>
          <a:p>
            <a:r>
              <a:rPr lang="fr-FR" b="1" dirty="0">
                <a:solidFill>
                  <a:srgbClr val="FF0000"/>
                </a:solidFill>
              </a:rPr>
              <a:t>Langue, style</a:t>
            </a:r>
          </a:p>
        </p:txBody>
      </p:sp>
      <p:sp>
        <p:nvSpPr>
          <p:cNvPr id="3" name="Espace réservé du contenu 2">
            <a:extLst>
              <a:ext uri="{FF2B5EF4-FFF2-40B4-BE49-F238E27FC236}">
                <a16:creationId xmlns:a16="http://schemas.microsoft.com/office/drawing/2014/main" id="{903A0CA4-1571-4822-AA53-19B077EDEA62}"/>
              </a:ext>
            </a:extLst>
          </p:cNvPr>
          <p:cNvSpPr>
            <a:spLocks noGrp="1"/>
          </p:cNvSpPr>
          <p:nvPr>
            <p:ph idx="1"/>
          </p:nvPr>
        </p:nvSpPr>
        <p:spPr/>
        <p:txBody>
          <a:bodyPr>
            <a:normAutofit/>
          </a:bodyPr>
          <a:lstStyle/>
          <a:p>
            <a:r>
              <a:rPr lang="fr-FR" dirty="0"/>
              <a:t>Tous les recruteurs sont formels il faut un style direct, simple écrit au présent avec des phrases courtes (15-20 mots !) et claires.</a:t>
            </a:r>
          </a:p>
          <a:p>
            <a:r>
              <a:rPr lang="fr-FR" dirty="0"/>
              <a:t> n'utilisez que des mots que vous comprenez parfaitement, remplacez les formes négatives par des affirmatives. Privilégiez les verbes d'action.</a:t>
            </a:r>
          </a:p>
          <a:p>
            <a:r>
              <a:rPr lang="fr-FR" dirty="0"/>
              <a:t>Structurez votre texte en ensembles cohérents qui formeront des paragraphes homogènes  de 5 lignes maximum. Au moins trois paragraphes plus une </a:t>
            </a:r>
            <a:r>
              <a:rPr lang="fr-FR" u="sng" dirty="0">
                <a:hlinkClick r:id="rId2"/>
              </a:rPr>
              <a:t>formule de politesse</a:t>
            </a:r>
            <a:r>
              <a:rPr lang="fr-FR" dirty="0">
                <a:hlinkClick r:id="rId2"/>
              </a:rPr>
              <a:t>.</a:t>
            </a:r>
            <a:endParaRPr lang="fr-FR" dirty="0"/>
          </a:p>
          <a:p>
            <a:r>
              <a:rPr lang="fr-FR" dirty="0"/>
              <a:t>L'orthographe doit être impeccable.</a:t>
            </a:r>
          </a:p>
        </p:txBody>
      </p:sp>
    </p:spTree>
    <p:extLst>
      <p:ext uri="{BB962C8B-B14F-4D97-AF65-F5344CB8AC3E}">
        <p14:creationId xmlns:p14="http://schemas.microsoft.com/office/powerpoint/2010/main" val="36950083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30C453-6118-4797-9FF8-1196014FE22E}"/>
              </a:ext>
            </a:extLst>
          </p:cNvPr>
          <p:cNvSpPr>
            <a:spLocks noGrp="1"/>
          </p:cNvSpPr>
          <p:nvPr>
            <p:ph type="title"/>
          </p:nvPr>
        </p:nvSpPr>
        <p:spPr/>
        <p:txBody>
          <a:bodyPr/>
          <a:lstStyle/>
          <a:p>
            <a:r>
              <a:rPr lang="fr-FR" b="1" dirty="0">
                <a:solidFill>
                  <a:srgbClr val="FF0000"/>
                </a:solidFill>
              </a:rPr>
              <a:t>Les erreurs à éviter :</a:t>
            </a:r>
            <a:endParaRPr lang="fr-FR" dirty="0">
              <a:solidFill>
                <a:srgbClr val="FF0000"/>
              </a:solidFill>
            </a:endParaRPr>
          </a:p>
        </p:txBody>
      </p:sp>
      <p:sp>
        <p:nvSpPr>
          <p:cNvPr id="6" name="Espace réservé du contenu 5">
            <a:extLst>
              <a:ext uri="{FF2B5EF4-FFF2-40B4-BE49-F238E27FC236}">
                <a16:creationId xmlns:a16="http://schemas.microsoft.com/office/drawing/2014/main" id="{E1A47164-4A7D-4B85-9B6F-0C751E5A684E}"/>
              </a:ext>
            </a:extLst>
          </p:cNvPr>
          <p:cNvSpPr>
            <a:spLocks noGrp="1"/>
          </p:cNvSpPr>
          <p:nvPr>
            <p:ph idx="1"/>
          </p:nvPr>
        </p:nvSpPr>
        <p:spPr/>
        <p:txBody>
          <a:bodyPr>
            <a:normAutofit/>
          </a:bodyPr>
          <a:lstStyle/>
          <a:p>
            <a:pPr marL="0" indent="0">
              <a:buNone/>
            </a:pPr>
            <a:r>
              <a:rPr lang="fr-FR" dirty="0"/>
              <a:t>•La lettre trop longue, sans paragraphe, sans espaces…</a:t>
            </a:r>
          </a:p>
          <a:p>
            <a:pPr marL="0" indent="0">
              <a:buNone/>
            </a:pPr>
            <a:r>
              <a:rPr lang="fr-FR" dirty="0"/>
              <a:t>•L’écriture brouillonne</a:t>
            </a:r>
          </a:p>
          <a:p>
            <a:pPr marL="0" indent="0">
              <a:buNone/>
            </a:pPr>
            <a:r>
              <a:rPr lang="fr-FR" dirty="0"/>
              <a:t>•Des oublies important :</a:t>
            </a:r>
          </a:p>
          <a:p>
            <a:pPr marL="0" indent="0">
              <a:buNone/>
            </a:pPr>
            <a:r>
              <a:rPr lang="fr-FR" sz="2200" dirty="0"/>
              <a:t>- La signature</a:t>
            </a:r>
          </a:p>
          <a:p>
            <a:pPr marL="0" indent="0">
              <a:buNone/>
            </a:pPr>
            <a:r>
              <a:rPr lang="fr-FR" sz="2200" dirty="0"/>
              <a:t>- L’indication de vos coordonnées (adresse, téléphone…)</a:t>
            </a:r>
          </a:p>
          <a:p>
            <a:pPr marL="0" indent="0">
              <a:buNone/>
            </a:pPr>
            <a:r>
              <a:rPr lang="fr-FR" sz="2200" dirty="0"/>
              <a:t>- La lettre qui répète ce qui est déjà écrit sur le C.V.</a:t>
            </a:r>
          </a:p>
          <a:p>
            <a:pPr marL="0" indent="0">
              <a:buNone/>
            </a:pPr>
            <a:r>
              <a:rPr lang="fr-FR" sz="2200" dirty="0"/>
              <a:t>- Les formules de « demande d’emploi », qui évoquent les difficultés de la situation, l’angoisse de la recherche.</a:t>
            </a:r>
          </a:p>
          <a:p>
            <a:pPr marL="0" indent="0">
              <a:buNone/>
            </a:pPr>
            <a:r>
              <a:rPr lang="fr-FR" sz="2200" dirty="0"/>
              <a:t>- Les expressions négatives : « Je n’ai pas pu… » « il ne m’a pas été permis… »</a:t>
            </a:r>
          </a:p>
          <a:p>
            <a:endParaRPr lang="fr-FR" dirty="0"/>
          </a:p>
        </p:txBody>
      </p:sp>
    </p:spTree>
    <p:extLst>
      <p:ext uri="{BB962C8B-B14F-4D97-AF65-F5344CB8AC3E}">
        <p14:creationId xmlns:p14="http://schemas.microsoft.com/office/powerpoint/2010/main" val="10130374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83E7BE4-B326-41EC-924E-A923B7789B1E}"/>
              </a:ext>
            </a:extLst>
          </p:cNvPr>
          <p:cNvSpPr>
            <a:spLocks noGrp="1"/>
          </p:cNvSpPr>
          <p:nvPr>
            <p:ph type="title"/>
          </p:nvPr>
        </p:nvSpPr>
        <p:spPr/>
        <p:txBody>
          <a:bodyPr/>
          <a:lstStyle/>
          <a:p>
            <a:pPr algn="ctr"/>
            <a:r>
              <a:rPr lang="fr-FR" b="1" dirty="0">
                <a:solidFill>
                  <a:srgbClr val="FF0000"/>
                </a:solidFill>
              </a:rPr>
              <a:t>formules classiques</a:t>
            </a:r>
            <a:br>
              <a:rPr lang="fr-FR" b="1" dirty="0"/>
            </a:br>
            <a:endParaRPr lang="fr-FR" dirty="0"/>
          </a:p>
        </p:txBody>
      </p:sp>
      <p:sp>
        <p:nvSpPr>
          <p:cNvPr id="5" name="Rectangle 4">
            <a:extLst>
              <a:ext uri="{FF2B5EF4-FFF2-40B4-BE49-F238E27FC236}">
                <a16:creationId xmlns:a16="http://schemas.microsoft.com/office/drawing/2014/main" id="{EF099B5A-AFA5-4B19-B5B1-BFAFD855387A}"/>
              </a:ext>
            </a:extLst>
          </p:cNvPr>
          <p:cNvSpPr/>
          <p:nvPr/>
        </p:nvSpPr>
        <p:spPr>
          <a:xfrm>
            <a:off x="1195753" y="1196017"/>
            <a:ext cx="8890781" cy="738664"/>
          </a:xfrm>
          <a:prstGeom prst="rect">
            <a:avLst/>
          </a:prstGeom>
        </p:spPr>
        <p:txBody>
          <a:bodyPr wrap="square">
            <a:spAutoFit/>
          </a:bodyPr>
          <a:lstStyle/>
          <a:p>
            <a:pPr lvl="0">
              <a:buSzPts val="1200"/>
              <a:tabLst>
                <a:tab pos="594360" algn="l"/>
              </a:tabLst>
            </a:pPr>
            <a:r>
              <a:rPr lang="fr-FR" sz="2400" b="1" spc="-100" dirty="0">
                <a:latin typeface="Times New Roman" panose="02020603050405020304" pitchFamily="18" charset="0"/>
                <a:ea typeface="Times New Roman" panose="02020603050405020304" pitchFamily="18" charset="0"/>
              </a:rPr>
              <a:t>1) Les formules d’entrée :</a:t>
            </a:r>
          </a:p>
          <a:p>
            <a:pPr marL="342900" lvl="0" indent="-342900">
              <a:buSzPts val="1200"/>
              <a:buFont typeface="Times New Roman" panose="02020603050405020304" pitchFamily="18" charset="0"/>
              <a:buAutoNum type="arabicParenR"/>
              <a:tabLst>
                <a:tab pos="594360" algn="l"/>
              </a:tabLst>
            </a:pPr>
            <a:endParaRPr lang="fr-FR" b="1" spc="-100" dirty="0">
              <a:latin typeface="Times New Roman" panose="02020603050405020304" pitchFamily="18" charset="0"/>
              <a:ea typeface="Times New Roman" panose="02020603050405020304" pitchFamily="18" charset="0"/>
            </a:endParaRPr>
          </a:p>
        </p:txBody>
      </p:sp>
      <p:sp>
        <p:nvSpPr>
          <p:cNvPr id="6" name="Rectangle 5">
            <a:extLst>
              <a:ext uri="{FF2B5EF4-FFF2-40B4-BE49-F238E27FC236}">
                <a16:creationId xmlns:a16="http://schemas.microsoft.com/office/drawing/2014/main" id="{59F29EE9-6CB6-4CAC-9E96-36B07EF57395}"/>
              </a:ext>
            </a:extLst>
          </p:cNvPr>
          <p:cNvSpPr/>
          <p:nvPr/>
        </p:nvSpPr>
        <p:spPr>
          <a:xfrm>
            <a:off x="1576166" y="1934681"/>
            <a:ext cx="8313421" cy="3031407"/>
          </a:xfrm>
          <a:prstGeom prst="rect">
            <a:avLst/>
          </a:prstGeom>
        </p:spPr>
        <p:txBody>
          <a:bodyPr wrap="square">
            <a:spAutoFit/>
          </a:bodyPr>
          <a:lstStyle/>
          <a:p>
            <a:pPr marL="742950" marR="7620" lvl="1" indent="-285750" algn="just">
              <a:lnSpc>
                <a:spcPct val="115000"/>
              </a:lnSpc>
              <a:spcBef>
                <a:spcPts val="180"/>
              </a:spcBef>
              <a:buSzPts val="1200"/>
              <a:buFont typeface="Wingdings" panose="05000000000000000000" pitchFamily="2" charset="2"/>
              <a:buChar char=""/>
              <a:tabLst>
                <a:tab pos="1051560" algn="l"/>
              </a:tabLst>
            </a:pPr>
            <a:r>
              <a:rPr lang="fr-FR" sz="2400" dirty="0">
                <a:latin typeface="Times New Roman" panose="02020603050405020304" pitchFamily="18" charset="0"/>
                <a:ea typeface="Wingdings" panose="05000000000000000000" pitchFamily="2" charset="2"/>
                <a:cs typeface="Wingdings" panose="05000000000000000000" pitchFamily="2" charset="2"/>
              </a:rPr>
              <a:t>On ne sait pas si la personne qui va lire la lettre est un homme ou une femme : </a:t>
            </a:r>
            <a:r>
              <a:rPr lang="fr-FR" sz="2400" b="1" dirty="0">
                <a:latin typeface="Times New Roman" panose="02020603050405020304" pitchFamily="18" charset="0"/>
                <a:ea typeface="Wingdings" panose="05000000000000000000" pitchFamily="2" charset="2"/>
                <a:cs typeface="Wingdings" panose="05000000000000000000" pitchFamily="2" charset="2"/>
              </a:rPr>
              <a:t>Messieurs</a:t>
            </a:r>
          </a:p>
          <a:p>
            <a:pPr marL="742950" marR="7620" lvl="1" indent="-285750" algn="just">
              <a:lnSpc>
                <a:spcPct val="115000"/>
              </a:lnSpc>
              <a:spcAft>
                <a:spcPts val="0"/>
              </a:spcAft>
              <a:buSzPts val="1200"/>
              <a:buFont typeface="Wingdings" panose="05000000000000000000" pitchFamily="2" charset="2"/>
              <a:buChar char=""/>
              <a:tabLst>
                <a:tab pos="1051560" algn="l"/>
              </a:tabLst>
            </a:pPr>
            <a:r>
              <a:rPr lang="fr-FR" sz="2400" dirty="0">
                <a:latin typeface="Times New Roman" panose="02020603050405020304" pitchFamily="18" charset="0"/>
                <a:ea typeface="Wingdings" panose="05000000000000000000" pitchFamily="2" charset="2"/>
                <a:cs typeface="Wingdings" panose="05000000000000000000" pitchFamily="2" charset="2"/>
              </a:rPr>
              <a:t>On connaît le nom, donc le sexe, de la personne à qui la lettre est adressée : Madame,</a:t>
            </a:r>
            <a:r>
              <a:rPr lang="fr-FR" sz="2400" dirty="0">
                <a:latin typeface="Times New Roman" panose="02020603050405020304" pitchFamily="18" charset="0"/>
                <a:ea typeface="Times New Roman" panose="02020603050405020304" pitchFamily="18" charset="0"/>
              </a:rPr>
              <a:t> Monsieur,</a:t>
            </a:r>
          </a:p>
          <a:p>
            <a:pPr marL="742950" marR="7620" lvl="1" indent="-285750" algn="just">
              <a:lnSpc>
                <a:spcPct val="115000"/>
              </a:lnSpc>
              <a:spcAft>
                <a:spcPts val="0"/>
              </a:spcAft>
              <a:buSzPts val="1200"/>
              <a:buFont typeface="Wingdings" panose="05000000000000000000" pitchFamily="2" charset="2"/>
              <a:buChar char=""/>
              <a:tabLst>
                <a:tab pos="1051560" algn="l"/>
              </a:tabLst>
            </a:pPr>
            <a:r>
              <a:rPr lang="fr-FR" sz="2400" dirty="0">
                <a:latin typeface="Times New Roman" panose="02020603050405020304" pitchFamily="18" charset="0"/>
                <a:ea typeface="Wingdings" panose="05000000000000000000" pitchFamily="2" charset="2"/>
                <a:cs typeface="Wingdings" panose="05000000000000000000" pitchFamily="2" charset="2"/>
              </a:rPr>
              <a:t>On connaît le titre ou la fonction d’une personne de rang hiérarchique élevé : Madame la</a:t>
            </a:r>
            <a:r>
              <a:rPr lang="fr-FR" sz="2400" spc="-15" dirty="0">
                <a:latin typeface="Times New Roman" panose="02020603050405020304" pitchFamily="18" charset="0"/>
                <a:ea typeface="Wingdings" panose="05000000000000000000" pitchFamily="2" charset="2"/>
                <a:cs typeface="Wingdings" panose="05000000000000000000" pitchFamily="2" charset="2"/>
              </a:rPr>
              <a:t> </a:t>
            </a:r>
            <a:r>
              <a:rPr lang="fr-FR" sz="2400" dirty="0">
                <a:latin typeface="Times New Roman" panose="02020603050405020304" pitchFamily="18" charset="0"/>
                <a:ea typeface="Wingdings" panose="05000000000000000000" pitchFamily="2" charset="2"/>
                <a:cs typeface="Wingdings" panose="05000000000000000000" pitchFamily="2" charset="2"/>
              </a:rPr>
              <a:t>Directrice,</a:t>
            </a:r>
          </a:p>
          <a:p>
            <a:pPr marL="1050925" marR="7620" algn="just">
              <a:lnSpc>
                <a:spcPct val="115000"/>
              </a:lnSpc>
              <a:spcAft>
                <a:spcPts val="0"/>
              </a:spcAft>
            </a:pPr>
            <a:r>
              <a:rPr lang="fr-FR" sz="2400" dirty="0">
                <a:latin typeface="Times New Roman" panose="02020603050405020304" pitchFamily="18" charset="0"/>
                <a:ea typeface="Times New Roman" panose="02020603050405020304" pitchFamily="18" charset="0"/>
              </a:rPr>
              <a:t>Monsieur le Directeur, Monsieur l’Administrateur,</a:t>
            </a:r>
            <a:endParaRPr lang="fr-FR" sz="24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8660968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a:extLst>
              <a:ext uri="{FF2B5EF4-FFF2-40B4-BE49-F238E27FC236}">
                <a16:creationId xmlns:a16="http://schemas.microsoft.com/office/drawing/2014/main" id="{E486ADA8-93C7-4395-B603-3CEC844CEFB9}"/>
              </a:ext>
            </a:extLst>
          </p:cNvPr>
          <p:cNvSpPr/>
          <p:nvPr/>
        </p:nvSpPr>
        <p:spPr>
          <a:xfrm>
            <a:off x="1364566" y="1196017"/>
            <a:ext cx="7779434" cy="3879652"/>
          </a:xfrm>
          <a:prstGeom prst="rect">
            <a:avLst/>
          </a:prstGeom>
        </p:spPr>
        <p:txBody>
          <a:bodyPr wrap="square">
            <a:spAutoFit/>
          </a:bodyPr>
          <a:lstStyle/>
          <a:p>
            <a:pPr lvl="0">
              <a:buSzPts val="1200"/>
              <a:tabLst>
                <a:tab pos="594360" algn="l"/>
              </a:tabLst>
            </a:pPr>
            <a:r>
              <a:rPr lang="fr-FR" sz="2400" b="1" spc="-100" dirty="0">
                <a:latin typeface="Times New Roman" panose="02020603050405020304" pitchFamily="18" charset="0"/>
                <a:ea typeface="Times New Roman" panose="02020603050405020304" pitchFamily="18" charset="0"/>
              </a:rPr>
              <a:t>2) Les formules d’introduction :</a:t>
            </a:r>
          </a:p>
          <a:p>
            <a:pPr lvl="0">
              <a:buSzPts val="1200"/>
              <a:tabLst>
                <a:tab pos="594360" algn="l"/>
              </a:tabLst>
            </a:pPr>
            <a:endParaRPr lang="fr-FR" b="1" spc="-100" dirty="0">
              <a:latin typeface="Times New Roman" panose="02020603050405020304" pitchFamily="18" charset="0"/>
              <a:ea typeface="Times New Roman" panose="02020603050405020304" pitchFamily="18" charset="0"/>
            </a:endParaRPr>
          </a:p>
          <a:p>
            <a:pPr marL="342900" lvl="0" indent="-342900" algn="just">
              <a:spcBef>
                <a:spcPts val="125"/>
              </a:spcBef>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J’ai l’honneur et le plaisir</a:t>
            </a:r>
            <a:r>
              <a:rPr lang="fr-FR" spc="-20" dirty="0">
                <a:latin typeface="Times New Roman" panose="02020603050405020304" pitchFamily="18" charset="0"/>
                <a:ea typeface="Times New Roman" panose="02020603050405020304" pitchFamily="18" charset="0"/>
              </a:rPr>
              <a:t> </a:t>
            </a:r>
            <a:r>
              <a:rPr lang="fr-FR" spc="-5" dirty="0">
                <a:latin typeface="Times New Roman" panose="02020603050405020304" pitchFamily="18" charset="0"/>
                <a:ea typeface="Times New Roman" panose="02020603050405020304" pitchFamily="18" charset="0"/>
              </a:rPr>
              <a:t>de...</a:t>
            </a:r>
            <a:endParaRPr lang="fr-FR" sz="1600" spc="-5" dirty="0">
              <a:latin typeface="Times New Roman" panose="02020603050405020304" pitchFamily="18" charset="0"/>
              <a:ea typeface="Times New Roman" panose="02020603050405020304" pitchFamily="18" charset="0"/>
            </a:endParaRPr>
          </a:p>
          <a:p>
            <a:pPr marL="342900" lvl="0" indent="-342900" algn="just">
              <a:spcBef>
                <a:spcPts val="205"/>
              </a:spcBef>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Votre annonce d’emploi concernant un poste</a:t>
            </a:r>
            <a:r>
              <a:rPr lang="fr-FR" spc="-20" dirty="0">
                <a:latin typeface="Times New Roman" panose="02020603050405020304" pitchFamily="18" charset="0"/>
                <a:ea typeface="Times New Roman" panose="02020603050405020304" pitchFamily="18" charset="0"/>
              </a:rPr>
              <a:t> </a:t>
            </a:r>
            <a:r>
              <a:rPr lang="fr-FR" spc="-5" dirty="0">
                <a:latin typeface="Times New Roman" panose="02020603050405020304" pitchFamily="18" charset="0"/>
                <a:ea typeface="Times New Roman" panose="02020603050405020304" pitchFamily="18" charset="0"/>
              </a:rPr>
              <a:t>..</a:t>
            </a:r>
            <a:endParaRPr lang="fr-FR" sz="1600" spc="-5" dirty="0">
              <a:latin typeface="Times New Roman" panose="02020603050405020304" pitchFamily="18" charset="0"/>
              <a:ea typeface="Times New Roman" panose="02020603050405020304" pitchFamily="18" charset="0"/>
            </a:endParaRPr>
          </a:p>
          <a:p>
            <a:pPr marL="342900" lvl="0" indent="-342900" algn="just">
              <a:lnSpc>
                <a:spcPct val="115000"/>
              </a:lnSpc>
              <a:spcBef>
                <a:spcPts val="215"/>
              </a:spcBef>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Dans le dernier numéro du journal ... vous avez fait paraître une annonce relative à un emploi de ...cet emploi m’intéresse</a:t>
            </a:r>
            <a:r>
              <a:rPr lang="fr-FR" spc="-25" dirty="0">
                <a:latin typeface="Times New Roman" panose="02020603050405020304" pitchFamily="18" charset="0"/>
                <a:ea typeface="Times New Roman" panose="02020603050405020304" pitchFamily="18" charset="0"/>
              </a:rPr>
              <a:t> </a:t>
            </a:r>
            <a:r>
              <a:rPr lang="fr-FR" spc="-5" dirty="0">
                <a:latin typeface="Times New Roman" panose="02020603050405020304" pitchFamily="18" charset="0"/>
                <a:ea typeface="Times New Roman" panose="02020603050405020304" pitchFamily="18" charset="0"/>
              </a:rPr>
              <a:t>vivement...</a:t>
            </a:r>
            <a:endParaRPr lang="fr-FR" sz="1600" spc="-5"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Je suis très intéressé par le poste de... que vous offrez dans l’annonce ...parue le... dans ...</a:t>
            </a:r>
            <a:endParaRPr lang="fr-FR" sz="1600" spc="-5"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J’ai pris connaissance de l’offre d’emploi parue dans le journal ... du ... et je pose ma candidature pour le poste</a:t>
            </a:r>
            <a:r>
              <a:rPr lang="fr-FR" spc="-35" dirty="0">
                <a:latin typeface="Times New Roman" panose="02020603050405020304" pitchFamily="18" charset="0"/>
                <a:ea typeface="Times New Roman" panose="02020603050405020304" pitchFamily="18" charset="0"/>
              </a:rPr>
              <a:t> </a:t>
            </a:r>
            <a:r>
              <a:rPr lang="fr-FR" spc="-5" dirty="0">
                <a:latin typeface="Times New Roman" panose="02020603050405020304" pitchFamily="18" charset="0"/>
                <a:ea typeface="Times New Roman" panose="02020603050405020304" pitchFamily="18" charset="0"/>
              </a:rPr>
              <a:t>de...</a:t>
            </a:r>
            <a:endParaRPr lang="fr-FR" sz="1600" spc="-5" dirty="0">
              <a:latin typeface="Times New Roman" panose="02020603050405020304" pitchFamily="18" charset="0"/>
              <a:ea typeface="Times New Roman" panose="02020603050405020304" pitchFamily="18" charset="0"/>
            </a:endParaRPr>
          </a:p>
          <a:p>
            <a:pPr marL="342900" lvl="0" indent="-342900" algn="just">
              <a:lnSpc>
                <a:spcPct val="115000"/>
              </a:lnSpc>
              <a:spcAft>
                <a:spcPts val="0"/>
              </a:spcAft>
              <a:buSzPts val="1200"/>
              <a:buFont typeface="Times New Roman" panose="02020603050405020304" pitchFamily="18" charset="0"/>
              <a:buChar char="-"/>
              <a:tabLst>
                <a:tab pos="1050925" algn="l"/>
                <a:tab pos="1051560" algn="l"/>
              </a:tabLst>
            </a:pPr>
            <a:r>
              <a:rPr lang="fr-FR" spc="-5" dirty="0">
                <a:latin typeface="Times New Roman" panose="02020603050405020304" pitchFamily="18" charset="0"/>
                <a:ea typeface="Times New Roman" panose="02020603050405020304" pitchFamily="18" charset="0"/>
              </a:rPr>
              <a:t>Je viens de découvrir votre annonce qui a suscité mon intérêt et éveillé ma curiosité sur plusieurs</a:t>
            </a:r>
            <a:r>
              <a:rPr lang="fr-FR" spc="-15" dirty="0">
                <a:latin typeface="Times New Roman" panose="02020603050405020304" pitchFamily="18" charset="0"/>
                <a:ea typeface="Times New Roman" panose="02020603050405020304" pitchFamily="18" charset="0"/>
              </a:rPr>
              <a:t> </a:t>
            </a:r>
            <a:r>
              <a:rPr lang="fr-FR" spc="-5" dirty="0">
                <a:latin typeface="Times New Roman" panose="02020603050405020304" pitchFamily="18" charset="0"/>
                <a:ea typeface="Times New Roman" panose="02020603050405020304" pitchFamily="18" charset="0"/>
              </a:rPr>
              <a:t>points.</a:t>
            </a:r>
            <a:endParaRPr lang="fr-FR" sz="1600" spc="-5"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633647470"/>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975</TotalTime>
  <Words>2005</Words>
  <Application>Microsoft Office PowerPoint</Application>
  <PresentationFormat>Grand écran</PresentationFormat>
  <Paragraphs>144</Paragraphs>
  <Slides>22</Slides>
  <Notes>3</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22</vt:i4>
      </vt:variant>
    </vt:vector>
  </HeadingPairs>
  <TitlesOfParts>
    <vt:vector size="28" baseType="lpstr">
      <vt:lpstr>Arial</vt:lpstr>
      <vt:lpstr>Calibri</vt:lpstr>
      <vt:lpstr>Calibri Light</vt:lpstr>
      <vt:lpstr>Times New Roman</vt:lpstr>
      <vt:lpstr>Wingdings</vt:lpstr>
      <vt:lpstr>Thème Office</vt:lpstr>
      <vt:lpstr>Techniques d’expression écrite </vt:lpstr>
      <vt:lpstr>La rédaction d’une demande d'emploi  (La lettre de motivation)</vt:lpstr>
      <vt:lpstr>Quelques astuces : </vt:lpstr>
      <vt:lpstr>Contenu</vt:lpstr>
      <vt:lpstr>Longueur</vt:lpstr>
      <vt:lpstr>Langue, style</vt:lpstr>
      <vt:lpstr>Les erreurs à éviter :</vt:lpstr>
      <vt:lpstr>formules classiques </vt:lpstr>
      <vt:lpstr>Présentation PowerPoint</vt:lpstr>
      <vt:lpstr>Présentation PowerPoint</vt:lpstr>
      <vt:lpstr>Formules de politesse </vt:lpstr>
      <vt:lpstr>Différence entre demande et lettre de motivation</vt:lpstr>
      <vt:lpstr>Différence entre lettre et cv</vt:lpstr>
      <vt:lpstr>La rédaction d’un Curriculum vitae </vt:lpstr>
      <vt:lpstr>les règles de base à suivre pour une présentation classique et professionnelle: </vt:lpstr>
      <vt:lpstr>Dans l'ordre d'importance voici les grandes catégories à indiquer sur votre CV.</vt:lpstr>
      <vt:lpstr>Les grandes rubriques du C V </vt:lpstr>
      <vt:lpstr>Présentation PowerPoint</vt:lpstr>
      <vt:lpstr>Présentation PowerPoint</vt:lpstr>
      <vt:lpstr>Présentation PowerPoint</vt:lpstr>
      <vt:lpstr>Centres d’intérêt </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Techniques d’expression écrite </dc:title>
  <dc:creator>DELL</dc:creator>
  <cp:lastModifiedBy>DELL</cp:lastModifiedBy>
  <cp:revision>59</cp:revision>
  <dcterms:created xsi:type="dcterms:W3CDTF">2022-09-23T13:03:46Z</dcterms:created>
  <dcterms:modified xsi:type="dcterms:W3CDTF">2023-12-18T12:36:25Z</dcterms:modified>
</cp:coreProperties>
</file>