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7"/>
  </p:notesMasterIdLst>
  <p:handoutMasterIdLst>
    <p:handoutMasterId r:id="rId28"/>
  </p:handoutMasterIdLst>
  <p:sldIdLst>
    <p:sldId id="256" r:id="rId2"/>
    <p:sldId id="260" r:id="rId3"/>
    <p:sldId id="257" r:id="rId4"/>
    <p:sldId id="258" r:id="rId5"/>
    <p:sldId id="282" r:id="rId6"/>
    <p:sldId id="262" r:id="rId7"/>
    <p:sldId id="263" r:id="rId8"/>
    <p:sldId id="264" r:id="rId9"/>
    <p:sldId id="265" r:id="rId10"/>
    <p:sldId id="266" r:id="rId11"/>
    <p:sldId id="267" r:id="rId12"/>
    <p:sldId id="268" r:id="rId13"/>
    <p:sldId id="273" r:id="rId14"/>
    <p:sldId id="283" r:id="rId15"/>
    <p:sldId id="269" r:id="rId16"/>
    <p:sldId id="270" r:id="rId17"/>
    <p:sldId id="271" r:id="rId18"/>
    <p:sldId id="272" r:id="rId19"/>
    <p:sldId id="274" r:id="rId20"/>
    <p:sldId id="275" r:id="rId21"/>
    <p:sldId id="276" r:id="rId22"/>
    <p:sldId id="278" r:id="rId23"/>
    <p:sldId id="279" r:id="rId24"/>
    <p:sldId id="280" r:id="rId25"/>
    <p:sldId id="28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87" autoAdjust="0"/>
    <p:restoredTop sz="86348" autoAdjust="0"/>
  </p:normalViewPr>
  <p:slideViewPr>
    <p:cSldViewPr>
      <p:cViewPr varScale="1">
        <p:scale>
          <a:sx n="42" d="100"/>
          <a:sy n="42" d="100"/>
        </p:scale>
        <p:origin x="-936" y="-10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342"/>
    </p:cViewPr>
  </p:sorterViewPr>
  <p:notesViewPr>
    <p:cSldViewPr>
      <p:cViewPr varScale="1">
        <p:scale>
          <a:sx n="56" d="100"/>
          <a:sy n="56" d="100"/>
        </p:scale>
        <p:origin x="-288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21"/>
  <c:chart>
    <c:title>
      <c:layout/>
    </c:title>
    <c:plotArea>
      <c:layout>
        <c:manualLayout>
          <c:layoutTarget val="inner"/>
          <c:xMode val="edge"/>
          <c:yMode val="edge"/>
          <c:x val="0.12952644250958872"/>
          <c:y val="4.1027828991074385E-2"/>
          <c:w val="0.81453385888911722"/>
          <c:h val="0.75763643337281128"/>
        </c:manualLayout>
      </c:layout>
      <c:barChart>
        <c:barDir val="col"/>
        <c:grouping val="clustered"/>
        <c:ser>
          <c:idx val="0"/>
          <c:order val="0"/>
          <c:tx>
            <c:strRef>
              <c:f>Feuil1!$B$5:$B$6</c:f>
              <c:strCache>
                <c:ptCount val="1"/>
              </c:strCache>
            </c:strRef>
          </c:tx>
          <c:dLbls>
            <c:dLblPos val="inEnd"/>
            <c:showVal val="1"/>
          </c:dLbls>
          <c:cat>
            <c:numRef>
              <c:f>Feuil1!$C$5:$G$5</c:f>
              <c:numCache>
                <c:formatCode>General</c:formatCode>
                <c:ptCount val="5"/>
                <c:pt idx="0">
                  <c:v>1850</c:v>
                </c:pt>
                <c:pt idx="1">
                  <c:v>1900</c:v>
                </c:pt>
                <c:pt idx="2">
                  <c:v>1950</c:v>
                </c:pt>
                <c:pt idx="3">
                  <c:v>2000</c:v>
                </c:pt>
                <c:pt idx="4">
                  <c:v>2050</c:v>
                </c:pt>
              </c:numCache>
            </c:numRef>
          </c:cat>
          <c:val>
            <c:numRef>
              <c:f>Feuil1!$C$6:$G$6</c:f>
              <c:numCache>
                <c:formatCode>General</c:formatCode>
                <c:ptCount val="5"/>
                <c:pt idx="0">
                  <c:v>1.2</c:v>
                </c:pt>
                <c:pt idx="1">
                  <c:v>1.700000000000004</c:v>
                </c:pt>
                <c:pt idx="2">
                  <c:v>2.5</c:v>
                </c:pt>
                <c:pt idx="3">
                  <c:v>6.1</c:v>
                </c:pt>
                <c:pt idx="4">
                  <c:v>9.4</c:v>
                </c:pt>
              </c:numCache>
            </c:numRef>
          </c:val>
        </c:ser>
        <c:gapWidth val="75"/>
        <c:overlap val="40"/>
        <c:axId val="72390144"/>
        <c:axId val="72392064"/>
      </c:barChart>
      <c:catAx>
        <c:axId val="72390144"/>
        <c:scaling>
          <c:orientation val="minMax"/>
        </c:scaling>
        <c:axPos val="b"/>
        <c:title>
          <c:tx>
            <c:rich>
              <a:bodyPr/>
              <a:lstStyle/>
              <a:p>
                <a:pPr>
                  <a:defRPr sz="1400">
                    <a:latin typeface="Times New Roman" pitchFamily="18" charset="0"/>
                    <a:cs typeface="Times New Roman" pitchFamily="18" charset="0"/>
                  </a:defRPr>
                </a:pPr>
                <a:r>
                  <a:rPr lang="en-US" sz="1400">
                    <a:latin typeface="Times New Roman" pitchFamily="18" charset="0"/>
                    <a:cs typeface="Times New Roman" pitchFamily="18" charset="0"/>
                  </a:rPr>
                  <a:t>Estimation</a:t>
                </a:r>
              </a:p>
            </c:rich>
          </c:tx>
          <c:layout>
            <c:manualLayout>
              <c:xMode val="edge"/>
              <c:yMode val="edge"/>
              <c:x val="0.86656192151866718"/>
              <c:y val="0.93666692524439954"/>
            </c:manualLayout>
          </c:layout>
        </c:title>
        <c:numFmt formatCode="General" sourceLinked="1"/>
        <c:majorTickMark val="none"/>
        <c:tickLblPos val="nextTo"/>
        <c:txPr>
          <a:bodyPr/>
          <a:lstStyle/>
          <a:p>
            <a:pPr>
              <a:defRPr>
                <a:latin typeface="Times New Roman" pitchFamily="18" charset="0"/>
                <a:cs typeface="Times New Roman" pitchFamily="18" charset="0"/>
              </a:defRPr>
            </a:pPr>
            <a:endParaRPr lang="fr-FR"/>
          </a:p>
        </c:txPr>
        <c:crossAx val="72392064"/>
        <c:crosses val="autoZero"/>
        <c:auto val="1"/>
        <c:lblAlgn val="ctr"/>
        <c:lblOffset val="100"/>
      </c:catAx>
      <c:valAx>
        <c:axId val="72392064"/>
        <c:scaling>
          <c:orientation val="minMax"/>
        </c:scaling>
        <c:axPos val="l"/>
        <c:majorGridlines/>
        <c:title>
          <c:tx>
            <c:rich>
              <a:bodyPr rot="-5400000" vert="horz"/>
              <a:lstStyle/>
              <a:p>
                <a:pPr>
                  <a:defRPr>
                    <a:latin typeface="Times New Roman" pitchFamily="18" charset="0"/>
                    <a:cs typeface="Times New Roman" pitchFamily="18" charset="0"/>
                  </a:defRPr>
                </a:pPr>
                <a:r>
                  <a:rPr lang="en-US">
                    <a:latin typeface="Times New Roman" pitchFamily="18" charset="0"/>
                    <a:cs typeface="Times New Roman" pitchFamily="18" charset="0"/>
                  </a:rPr>
                  <a:t>Population humaine (Milliards</a:t>
                </a:r>
              </a:p>
            </c:rich>
          </c:tx>
          <c:layout/>
        </c:title>
        <c:numFmt formatCode="General" sourceLinked="1"/>
        <c:majorTickMark val="none"/>
        <c:tickLblPos val="nextTo"/>
        <c:txPr>
          <a:bodyPr/>
          <a:lstStyle/>
          <a:p>
            <a:pPr>
              <a:defRPr>
                <a:latin typeface="Times New Roman" pitchFamily="18" charset="0"/>
                <a:cs typeface="Times New Roman" pitchFamily="18" charset="0"/>
              </a:defRPr>
            </a:pPr>
            <a:endParaRPr lang="fr-FR"/>
          </a:p>
        </c:txPr>
        <c:crossAx val="72390144"/>
        <c:crosses val="autoZero"/>
        <c:crossBetween val="between"/>
      </c:valAx>
    </c:plotArea>
    <c:plotVisOnly val="1"/>
  </c:chart>
  <c:txPr>
    <a:bodyPr/>
    <a:lstStyle/>
    <a:p>
      <a:pPr>
        <a:defRPr sz="1800"/>
      </a:pPr>
      <a:endParaRPr lang="fr-FR"/>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FD43568-5A88-4903-BB2B-9CE5B6916A7A}" type="datetimeFigureOut">
              <a:rPr lang="fr-FR" smtClean="0"/>
              <a:pPr/>
              <a:t>26/03/2020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9E22B8-348A-4D0E-9341-F50EDBB8F2EC}"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DD9FD1-C326-46B6-A45E-C8A1411067FC}" type="datetimeFigureOut">
              <a:rPr lang="fr-FR" smtClean="0"/>
              <a:pPr/>
              <a:t>26/03/2020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9C496F-263E-4A8F-8528-AC2417B3836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89C496F-263E-4A8F-8528-AC2417B38361}"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89C496F-263E-4A8F-8528-AC2417B38361}" type="slidenum">
              <a:rPr lang="fr-FR" smtClean="0"/>
              <a:pPr/>
              <a:t>13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89C496F-263E-4A8F-8528-AC2417B38361}" type="slidenum">
              <a:rPr lang="fr-FR" smtClean="0"/>
              <a:pPr/>
              <a:t>19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89C496F-263E-4A8F-8528-AC2417B38361}" type="slidenum">
              <a:rPr lang="fr-FR" smtClean="0"/>
              <a:pPr/>
              <a:t>21</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89C496F-263E-4A8F-8528-AC2417B38361}" type="slidenum">
              <a:rPr lang="fr-FR" smtClean="0"/>
              <a:pPr/>
              <a:t>22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D4BCB19-03E9-49CB-8E55-43B10A4C207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D43EB743-A072-476B-83D6-FA3C608C7687}"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D4BCB19-03E9-49CB-8E55-43B10A4C207F}"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43EB743-A072-476B-83D6-FA3C608C7687}" type="datetimeFigureOut">
              <a:rPr lang="fr-FR" smtClean="0"/>
              <a:pPr/>
              <a:t>26/03/2020</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D4BCB19-03E9-49CB-8E55-43B10A4C207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fr.wikipedia.org/wiki/XVIIe_si%C3%A8cle" TargetMode="External"/><Relationship Id="rId5" Type="http://schemas.openxmlformats.org/officeDocument/2006/relationships/hyperlink" Target="https://fr.wikipedia.org/wiki/1827" TargetMode="External"/><Relationship Id="rId4" Type="http://schemas.openxmlformats.org/officeDocument/2006/relationships/hyperlink" Target="https://fr.wikipedia.org/wiki/Ludwig_Heinrich_Bojanu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p:txBody>
          <a:bodyPr>
            <a:normAutofit/>
          </a:bodyPr>
          <a:lstStyle/>
          <a:p>
            <a:r>
              <a:rPr lang="fr-FR" dirty="0" smtClean="0">
                <a:solidFill>
                  <a:srgbClr val="00B050"/>
                </a:solidFill>
              </a:rPr>
              <a:t>BIOLOGIE DE LA CONSERVATION</a:t>
            </a:r>
            <a:endParaRPr lang="fr-FR"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4214810" y="928670"/>
            <a:ext cx="4410075" cy="8286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214810" y="1714488"/>
            <a:ext cx="4410075" cy="8382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4214810" y="2500306"/>
            <a:ext cx="4410075" cy="8382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4214810" y="3305180"/>
            <a:ext cx="4410075" cy="838200"/>
          </a:xfrm>
          <a:prstGeom prst="rect">
            <a:avLst/>
          </a:prstGeom>
          <a:noFill/>
          <a:ln w="9525">
            <a:noFill/>
            <a:miter lim="800000"/>
            <a:headEnd/>
            <a:tailEnd/>
          </a:ln>
          <a:effectLst/>
        </p:spPr>
      </p:pic>
      <p:pic>
        <p:nvPicPr>
          <p:cNvPr id="1030" name="Picture 6"/>
          <p:cNvPicPr>
            <a:picLocks noChangeAspect="1" noChangeArrowheads="1"/>
          </p:cNvPicPr>
          <p:nvPr/>
        </p:nvPicPr>
        <p:blipFill>
          <a:blip r:embed="rId6"/>
          <a:srcRect/>
          <a:stretch>
            <a:fillRect/>
          </a:stretch>
        </p:blipFill>
        <p:spPr bwMode="auto">
          <a:xfrm>
            <a:off x="4214810" y="4162436"/>
            <a:ext cx="4410075" cy="838200"/>
          </a:xfrm>
          <a:prstGeom prst="rect">
            <a:avLst/>
          </a:prstGeom>
          <a:noFill/>
          <a:ln w="9525">
            <a:noFill/>
            <a:miter lim="800000"/>
            <a:headEnd/>
            <a:tailEnd/>
          </a:ln>
          <a:effectLst/>
        </p:spPr>
      </p:pic>
      <p:pic>
        <p:nvPicPr>
          <p:cNvPr id="1031" name="Picture 7"/>
          <p:cNvPicPr>
            <a:picLocks noChangeAspect="1" noChangeArrowheads="1"/>
          </p:cNvPicPr>
          <p:nvPr/>
        </p:nvPicPr>
        <p:blipFill>
          <a:blip r:embed="rId7"/>
          <a:srcRect/>
          <a:stretch>
            <a:fillRect/>
          </a:stretch>
        </p:blipFill>
        <p:spPr bwMode="auto">
          <a:xfrm>
            <a:off x="4214810" y="4929198"/>
            <a:ext cx="4410075" cy="447675"/>
          </a:xfrm>
          <a:prstGeom prst="rect">
            <a:avLst/>
          </a:prstGeom>
          <a:noFill/>
          <a:ln w="9525">
            <a:noFill/>
            <a:miter lim="800000"/>
            <a:headEnd/>
            <a:tailEnd/>
          </a:ln>
          <a:effectLst/>
        </p:spPr>
      </p:pic>
      <p:sp>
        <p:nvSpPr>
          <p:cNvPr id="10" name="Rectangle 9"/>
          <p:cNvSpPr/>
          <p:nvPr/>
        </p:nvSpPr>
        <p:spPr>
          <a:xfrm>
            <a:off x="428596" y="785794"/>
            <a:ext cx="3714776" cy="4524315"/>
          </a:xfrm>
          <a:prstGeom prst="rect">
            <a:avLst/>
          </a:prstGeom>
        </p:spPr>
        <p:txBody>
          <a:bodyPr wrap="square">
            <a:spAutoFit/>
          </a:bodyPr>
          <a:lstStyle/>
          <a:p>
            <a:r>
              <a:rPr lang="fr-FR" dirty="0" smtClean="0"/>
              <a:t>Combien d’espèces par phylum ?</a:t>
            </a:r>
          </a:p>
          <a:p>
            <a:r>
              <a:rPr lang="fr-FR" dirty="0" smtClean="0"/>
              <a:t>Question longtemps débattue.</a:t>
            </a:r>
          </a:p>
          <a:p>
            <a:r>
              <a:rPr lang="fr-FR" dirty="0" smtClean="0"/>
              <a:t>Linné dénombrait 40 000 espèces au milieu du XVIIème siècle.</a:t>
            </a:r>
          </a:p>
          <a:p>
            <a:r>
              <a:rPr lang="fr-FR" dirty="0" smtClean="0"/>
              <a:t>Actuellement, il y a environ 1.7 millions d’espèces répertoriées.</a:t>
            </a:r>
          </a:p>
          <a:p>
            <a:r>
              <a:rPr lang="fr-FR" dirty="0" smtClean="0"/>
              <a:t>Certains pensent qu’il y aurait de 3 à 30 millions d’espèces.</a:t>
            </a:r>
          </a:p>
          <a:p>
            <a:r>
              <a:rPr lang="fr-FR" dirty="0" smtClean="0"/>
              <a:t>Cette incertitude ne fait que</a:t>
            </a:r>
          </a:p>
          <a:p>
            <a:r>
              <a:rPr lang="fr-FR" dirty="0" smtClean="0"/>
              <a:t>révéler notre ignorance !</a:t>
            </a:r>
          </a:p>
          <a:p>
            <a:r>
              <a:rPr lang="fr-FR" dirty="0" smtClean="0"/>
              <a:t>Pour la majorité, la fourchette se situe entre 7 et 10 millions</a:t>
            </a:r>
          </a:p>
          <a:p>
            <a:r>
              <a:rPr lang="fr-FR" dirty="0" smtClean="0"/>
              <a:t>d’espèces.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r>
              <a:rPr lang="fr-FR" b="1" dirty="0" smtClean="0">
                <a:solidFill>
                  <a:srgbClr val="0070C0"/>
                </a:solidFill>
              </a:rPr>
              <a:t>Diversité </a:t>
            </a:r>
            <a:r>
              <a:rPr lang="fr-FR" b="1" dirty="0" err="1" smtClean="0">
                <a:solidFill>
                  <a:srgbClr val="0070C0"/>
                </a:solidFill>
              </a:rPr>
              <a:t>écosystémique</a:t>
            </a:r>
            <a:r>
              <a:rPr lang="fr-FR" b="1" dirty="0" smtClean="0">
                <a:solidFill>
                  <a:srgbClr val="0070C0"/>
                </a:solidFill>
              </a:rPr>
              <a:t> </a:t>
            </a:r>
            <a:r>
              <a:rPr lang="fr-FR" b="1" dirty="0" smtClean="0"/>
              <a:t>: Diversité en écosystèmes</a:t>
            </a:r>
          </a:p>
          <a:p>
            <a:pPr>
              <a:buNone/>
            </a:pPr>
            <a:r>
              <a:rPr lang="fr-FR" dirty="0" smtClean="0"/>
              <a:t>Définition simple mais évaluation complexe car la délimitation d’un écosystème n’est pas simple. </a:t>
            </a:r>
          </a:p>
          <a:p>
            <a:pPr>
              <a:buNone/>
            </a:pPr>
            <a:r>
              <a:rPr lang="fr-FR" dirty="0" smtClean="0"/>
              <a:t>Un écosystème peut se limiter à un espace réduit ou s’étendre à toute la terre.</a:t>
            </a:r>
          </a:p>
          <a:p>
            <a:pPr>
              <a:buNone/>
            </a:pPr>
            <a:endParaRPr lang="fr-F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pPr>
              <a:buNone/>
            </a:pPr>
            <a:r>
              <a:rPr lang="fr-FR" b="1" dirty="0" smtClean="0">
                <a:solidFill>
                  <a:srgbClr val="C00000"/>
                </a:solidFill>
              </a:rPr>
              <a:t>Biodiversité menacée ?</a:t>
            </a:r>
          </a:p>
          <a:p>
            <a:pPr>
              <a:buNone/>
            </a:pPr>
            <a:r>
              <a:rPr lang="fr-FR" b="1" i="1" dirty="0" smtClean="0"/>
              <a:t>16 928 espèces (2008) : c'est le nombre d'espèces animales et végétales menacées</a:t>
            </a:r>
          </a:p>
          <a:p>
            <a:pPr>
              <a:buNone/>
            </a:pPr>
            <a:r>
              <a:rPr lang="fr-FR" b="1" i="1" dirty="0" smtClean="0"/>
              <a:t>d'extinction selon la liste rouge établie par l'UICN (Union internationale pour la nature)</a:t>
            </a:r>
          </a:p>
          <a:p>
            <a:pPr>
              <a:buNone/>
            </a:pPr>
            <a:r>
              <a:rPr lang="fr-FR" b="1" dirty="0" smtClean="0"/>
              <a:t>Le nombre d’espèces menacées augmente régulièrement d’année en année :</a:t>
            </a:r>
          </a:p>
          <a:p>
            <a:pPr>
              <a:buNone/>
            </a:pPr>
            <a:r>
              <a:rPr lang="fr-FR" b="1" dirty="0" smtClean="0"/>
              <a:t>plus de 60% en 10 ans !</a:t>
            </a:r>
          </a:p>
          <a:p>
            <a:pPr>
              <a:buNone/>
            </a:pPr>
            <a:r>
              <a:rPr lang="fr-FR" b="1" dirty="0" smtClean="0"/>
              <a:t>1 mammifère sur 5</a:t>
            </a:r>
          </a:p>
          <a:p>
            <a:pPr>
              <a:buNone/>
            </a:pPr>
            <a:r>
              <a:rPr lang="fr-FR" b="1" dirty="0" smtClean="0"/>
              <a:t>1 oiseau sur 8</a:t>
            </a:r>
          </a:p>
          <a:p>
            <a:pPr>
              <a:buNone/>
            </a:pPr>
            <a:r>
              <a:rPr lang="fr-FR" b="1" dirty="0" smtClean="0"/>
              <a:t>1/3 des amphibiens</a:t>
            </a:r>
          </a:p>
          <a:p>
            <a:pPr>
              <a:buNone/>
            </a:pPr>
            <a:r>
              <a:rPr lang="fr-FR" b="1" dirty="0" smtClean="0"/>
              <a:t>33% des Gymnospermes </a:t>
            </a:r>
            <a:r>
              <a:rPr lang="fr-FR" b="1" dirty="0" smtClean="0">
                <a:solidFill>
                  <a:srgbClr val="C00000"/>
                </a:solidFill>
              </a:rPr>
              <a:t>sont en péril</a:t>
            </a:r>
            <a:endParaRPr lang="fr-FR"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ctr">
              <a:buNone/>
            </a:pPr>
            <a:r>
              <a:rPr lang="fr-FR" sz="1800" b="1" dirty="0" smtClean="0">
                <a:solidFill>
                  <a:srgbClr val="C00000"/>
                </a:solidFill>
                <a:latin typeface="Times New Roman" pitchFamily="18" charset="0"/>
                <a:cs typeface="Times New Roman" pitchFamily="18" charset="0"/>
              </a:rPr>
              <a:t>Biodiversité menacée ?</a:t>
            </a:r>
          </a:p>
          <a:p>
            <a:pPr>
              <a:buNone/>
            </a:pPr>
            <a:r>
              <a:rPr lang="fr-FR" sz="1800" b="1" dirty="0" smtClean="0">
                <a:solidFill>
                  <a:srgbClr val="002060"/>
                </a:solidFill>
                <a:latin typeface="Times New Roman" pitchFamily="18" charset="0"/>
                <a:cs typeface="Times New Roman" pitchFamily="18" charset="0"/>
              </a:rPr>
              <a:t>Ampleur des modifications d’abondances</a:t>
            </a:r>
          </a:p>
          <a:p>
            <a:pPr>
              <a:buNone/>
            </a:pPr>
            <a:r>
              <a:rPr lang="fr-FR" sz="1800" dirty="0" smtClean="0">
                <a:latin typeface="Times New Roman" pitchFamily="18" charset="0"/>
                <a:cs typeface="Times New Roman" pitchFamily="18" charset="0"/>
              </a:rPr>
              <a:t>• Diminution d’abondance</a:t>
            </a:r>
          </a:p>
          <a:p>
            <a:pPr>
              <a:buNone/>
            </a:pPr>
            <a:r>
              <a:rPr lang="fr-FR" sz="1800" dirty="0" smtClean="0">
                <a:latin typeface="Times New Roman" pitchFamily="18" charset="0"/>
                <a:cs typeface="Times New Roman" pitchFamily="18" charset="0"/>
              </a:rPr>
              <a:t>• Extinction locale</a:t>
            </a:r>
          </a:p>
          <a:p>
            <a:pPr>
              <a:buNone/>
            </a:pPr>
            <a:r>
              <a:rPr lang="fr-FR" sz="1800" dirty="0" smtClean="0">
                <a:latin typeface="Times New Roman" pitchFamily="18" charset="0"/>
                <a:cs typeface="Times New Roman" pitchFamily="18" charset="0"/>
              </a:rPr>
              <a:t>• Extinction régionale</a:t>
            </a:r>
          </a:p>
          <a:p>
            <a:pPr>
              <a:buNone/>
            </a:pPr>
            <a:r>
              <a:rPr lang="fr-FR" sz="1800" dirty="0" smtClean="0">
                <a:latin typeface="Times New Roman" pitchFamily="18" charset="0"/>
                <a:cs typeface="Times New Roman" pitchFamily="18" charset="0"/>
              </a:rPr>
              <a:t>• Extinction fonctionnelle</a:t>
            </a:r>
          </a:p>
          <a:p>
            <a:pPr>
              <a:buNone/>
            </a:pPr>
            <a:r>
              <a:rPr lang="fr-FR" sz="1800" dirty="0" smtClean="0">
                <a:latin typeface="Times New Roman" pitchFamily="18" charset="0"/>
                <a:cs typeface="Times New Roman" pitchFamily="18" charset="0"/>
              </a:rPr>
              <a:t>• Extinction commerciale</a:t>
            </a:r>
          </a:p>
          <a:p>
            <a:pPr>
              <a:buNone/>
            </a:pPr>
            <a:r>
              <a:rPr lang="fr-FR" sz="1800" dirty="0" smtClean="0">
                <a:latin typeface="Times New Roman" pitchFamily="18" charset="0"/>
                <a:cs typeface="Times New Roman" pitchFamily="18" charset="0"/>
              </a:rPr>
              <a:t>• Extinction globale</a:t>
            </a:r>
          </a:p>
          <a:p>
            <a:pPr>
              <a:buNone/>
            </a:pPr>
            <a:endParaRPr lang="fr-FR" sz="1800" dirty="0" smtClean="0">
              <a:latin typeface="Times New Roman" pitchFamily="18" charset="0"/>
              <a:cs typeface="Times New Roman" pitchFamily="18" charset="0"/>
            </a:endParaRPr>
          </a:p>
          <a:p>
            <a:pPr>
              <a:buNone/>
            </a:pPr>
            <a:r>
              <a:rPr lang="fr-FR" sz="1800" b="1" dirty="0" smtClean="0">
                <a:solidFill>
                  <a:srgbClr val="002060"/>
                </a:solidFill>
                <a:latin typeface="Times New Roman" pitchFamily="18" charset="0"/>
                <a:cs typeface="Times New Roman" pitchFamily="18" charset="0"/>
              </a:rPr>
              <a:t>Les causes d’extinction d’une espèce</a:t>
            </a:r>
          </a:p>
          <a:p>
            <a:pPr>
              <a:buNone/>
            </a:pPr>
            <a:r>
              <a:rPr lang="fr-FR" sz="1800" dirty="0" smtClean="0">
                <a:latin typeface="Times New Roman" pitchFamily="18" charset="0"/>
                <a:cs typeface="Times New Roman" pitchFamily="18" charset="0"/>
              </a:rPr>
              <a:t>• Causes naturelles </a:t>
            </a:r>
          </a:p>
          <a:p>
            <a:pPr>
              <a:buNone/>
            </a:pPr>
            <a:r>
              <a:rPr lang="fr-FR" sz="1800" dirty="0" smtClean="0">
                <a:latin typeface="Times New Roman" pitchFamily="18" charset="0"/>
                <a:cs typeface="Times New Roman" pitchFamily="18" charset="0"/>
              </a:rPr>
              <a:t>• Perturbations anthropiques</a:t>
            </a:r>
          </a:p>
          <a:p>
            <a:pPr>
              <a:buNone/>
            </a:pPr>
            <a:r>
              <a:rPr lang="fr-FR" sz="1800" dirty="0" smtClean="0">
                <a:latin typeface="Times New Roman" pitchFamily="18" charset="0"/>
                <a:cs typeface="Times New Roman" pitchFamily="18" charset="0"/>
              </a:rPr>
              <a:t>• Introduction d’une espèce</a:t>
            </a:r>
          </a:p>
          <a:p>
            <a:pPr>
              <a:buNone/>
            </a:pPr>
            <a:r>
              <a:rPr lang="fr-FR" sz="1800" dirty="0" smtClean="0">
                <a:latin typeface="Times New Roman" pitchFamily="18" charset="0"/>
                <a:cs typeface="Times New Roman" pitchFamily="18" charset="0"/>
              </a:rPr>
              <a:t>• </a:t>
            </a:r>
            <a:r>
              <a:rPr lang="fr-FR" sz="1800" dirty="0" err="1" smtClean="0">
                <a:latin typeface="Times New Roman" pitchFamily="18" charset="0"/>
                <a:cs typeface="Times New Roman" pitchFamily="18" charset="0"/>
              </a:rPr>
              <a:t>Sur-exploitation</a:t>
            </a:r>
            <a:r>
              <a:rPr lang="fr-FR" sz="1800" dirty="0" smtClean="0">
                <a:latin typeface="Times New Roman" pitchFamily="18" charset="0"/>
                <a:cs typeface="Times New Roman" pitchFamily="18" charset="0"/>
              </a:rPr>
              <a:t> (chasse, pêche, </a:t>
            </a:r>
            <a:r>
              <a:rPr lang="fr-FR" sz="1800" dirty="0" err="1" smtClean="0">
                <a:latin typeface="Times New Roman" pitchFamily="18" charset="0"/>
                <a:cs typeface="Times New Roman" pitchFamily="18" charset="0"/>
              </a:rPr>
              <a:t>etc</a:t>
            </a:r>
            <a:r>
              <a:rPr lang="fr-FR" sz="1800" dirty="0" smtClean="0">
                <a:latin typeface="Times New Roman" pitchFamily="18" charset="0"/>
                <a:cs typeface="Times New Roman" pitchFamily="18" charset="0"/>
              </a:rPr>
              <a:t>)</a:t>
            </a:r>
          </a:p>
          <a:p>
            <a:pPr>
              <a:buNone/>
            </a:pPr>
            <a:r>
              <a:rPr lang="fr-FR" sz="1800" dirty="0" smtClean="0">
                <a:latin typeface="Times New Roman" pitchFamily="18" charset="0"/>
                <a:cs typeface="Times New Roman" pitchFamily="18" charset="0"/>
              </a:rPr>
              <a:t>• Collections </a:t>
            </a:r>
          </a:p>
          <a:p>
            <a:pPr>
              <a:buNone/>
            </a:pPr>
            <a:r>
              <a:rPr lang="fr-FR" sz="1800" dirty="0" smtClean="0">
                <a:latin typeface="Times New Roman" pitchFamily="18" charset="0"/>
                <a:cs typeface="Times New Roman" pitchFamily="18" charset="0"/>
              </a:rPr>
              <a:t>• Causes multiples (avec ou sans synergie)</a:t>
            </a:r>
          </a:p>
          <a:p>
            <a:pPr>
              <a:buNone/>
            </a:pPr>
            <a:r>
              <a:rPr lang="fr-FR" sz="1800" dirty="0" smtClean="0">
                <a:latin typeface="Times New Roman" pitchFamily="18" charset="0"/>
                <a:cs typeface="Times New Roman" pitchFamily="18" charset="0"/>
              </a:rPr>
              <a:t>• Altération ou destruction de l’habitat</a:t>
            </a:r>
            <a:endParaRPr lang="fr-F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descr="Résultat de recherche d'images pour &quot;في رق منشور&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4820" name="AutoShape 4" descr="Résultat de recherche d'images pour &quot;في رق منشور&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4822" name="AutoShape 6" descr="Résultat de recherche d'images pour &quot;في رق منشور&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4824" name="AutoShape 8" descr="Résultat de recherche d'images pour &quot;في رق منشور&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lgn="ctr">
              <a:buNone/>
            </a:pPr>
            <a:r>
              <a:rPr lang="fr-FR" sz="4400" dirty="0" smtClean="0"/>
              <a:t>Mesures de la biodiversité </a:t>
            </a:r>
            <a:r>
              <a:rPr lang="el-GR" sz="4400" dirty="0" smtClean="0">
                <a:latin typeface="Arial"/>
                <a:cs typeface="Arial"/>
              </a:rPr>
              <a:t>α</a:t>
            </a:r>
            <a:r>
              <a:rPr lang="fr-FR" sz="4400" dirty="0" smtClean="0"/>
              <a:t>, β et γ</a:t>
            </a:r>
            <a:endParaRPr lang="fr-FR" sz="4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dirty="0" smtClean="0">
                <a:solidFill>
                  <a:srgbClr val="002060"/>
                </a:solidFill>
              </a:rPr>
              <a:t>Diversité </a:t>
            </a:r>
            <a:r>
              <a:rPr lang="el-GR" dirty="0" smtClean="0">
                <a:solidFill>
                  <a:srgbClr val="002060"/>
                </a:solidFill>
              </a:rPr>
              <a:t>α</a:t>
            </a:r>
            <a:endParaRPr lang="fr-FR" dirty="0" smtClean="0">
              <a:solidFill>
                <a:srgbClr val="002060"/>
              </a:solidFill>
            </a:endParaRPr>
          </a:p>
          <a:p>
            <a:pPr>
              <a:buNone/>
            </a:pPr>
            <a:r>
              <a:rPr lang="fr-FR" dirty="0" smtClean="0"/>
              <a:t>Nombre d’espèces qui coexistent dans un habitat uniforme de taille fixe</a:t>
            </a:r>
          </a:p>
          <a:p>
            <a:pPr>
              <a:buNone/>
            </a:pPr>
            <a:endParaRPr lang="fr-FR" dirty="0" smtClean="0"/>
          </a:p>
          <a:p>
            <a:pPr>
              <a:buNone/>
            </a:pPr>
            <a:r>
              <a:rPr lang="fr-FR" dirty="0" smtClean="0"/>
              <a:t> Forte diversité-</a:t>
            </a:r>
            <a:r>
              <a:rPr lang="el-GR" dirty="0" smtClean="0"/>
              <a:t>α </a:t>
            </a:r>
            <a:r>
              <a:rPr lang="fr-FR" dirty="0" smtClean="0"/>
              <a:t>résulte d’une </a:t>
            </a:r>
            <a:r>
              <a:rPr lang="fr-FR" dirty="0" smtClean="0">
                <a:solidFill>
                  <a:srgbClr val="C00000"/>
                </a:solidFill>
              </a:rPr>
              <a:t>accumulation d’espèces</a:t>
            </a:r>
            <a:r>
              <a:rPr lang="fr-FR" dirty="0" smtClean="0"/>
              <a:t> par habitat et d’une </a:t>
            </a:r>
            <a:r>
              <a:rPr lang="fr-FR" dirty="0" smtClean="0">
                <a:solidFill>
                  <a:srgbClr val="C00000"/>
                </a:solidFill>
              </a:rPr>
              <a:t>grande spécialisation </a:t>
            </a:r>
            <a:r>
              <a:rPr lang="fr-FR" dirty="0" smtClean="0"/>
              <a:t>des espèces (chaque espèce utilise peu d’habitat)</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4143372" y="964890"/>
          <a:ext cx="4643439" cy="3535680"/>
        </p:xfrm>
        <a:graphic>
          <a:graphicData uri="http://schemas.openxmlformats.org/drawingml/2006/table">
            <a:tbl>
              <a:tblPr firstRow="1" bandRow="1">
                <a:tableStyleId>{D27102A9-8310-4765-A935-A1911B00CA55}</a:tableStyleId>
              </a:tblPr>
              <a:tblGrid>
                <a:gridCol w="881670"/>
                <a:gridCol w="1253923"/>
                <a:gridCol w="1253923"/>
                <a:gridCol w="1253923"/>
              </a:tblGrid>
              <a:tr h="892474">
                <a:tc>
                  <a:txBody>
                    <a:bodyPr/>
                    <a:lstStyle/>
                    <a:p>
                      <a:pPr algn="ctr"/>
                      <a:r>
                        <a:rPr lang="fr-FR" sz="1400" dirty="0" smtClean="0">
                          <a:latin typeface="Times New Roman" pitchFamily="18" charset="0"/>
                          <a:cs typeface="Times New Roman" pitchFamily="18" charset="0"/>
                        </a:rPr>
                        <a:t>Site</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Nombre</a:t>
                      </a:r>
                    </a:p>
                    <a:p>
                      <a:pPr algn="ctr"/>
                      <a:r>
                        <a:rPr lang="fr-FR" sz="1400" dirty="0" smtClean="0">
                          <a:latin typeface="Times New Roman" pitchFamily="18" charset="0"/>
                          <a:cs typeface="Times New Roman" pitchFamily="18" charset="0"/>
                        </a:rPr>
                        <a:t>d'espèces</a:t>
                      </a:r>
                    </a:p>
                    <a:p>
                      <a:pPr algn="ctr"/>
                      <a:r>
                        <a:rPr lang="fr-FR" sz="1400" dirty="0" smtClean="0">
                          <a:latin typeface="Times New Roman" pitchFamily="18" charset="0"/>
                          <a:cs typeface="Times New Roman" pitchFamily="18" charset="0"/>
                        </a:rPr>
                        <a:t>par habitat</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Habitats</a:t>
                      </a:r>
                    </a:p>
                    <a:p>
                      <a:pPr algn="ctr"/>
                      <a:r>
                        <a:rPr lang="fr-FR" sz="1400" dirty="0" smtClean="0">
                          <a:latin typeface="Times New Roman" pitchFamily="18" charset="0"/>
                          <a:cs typeface="Times New Roman" pitchFamily="18" charset="0"/>
                        </a:rPr>
                        <a:t>par</a:t>
                      </a:r>
                    </a:p>
                    <a:p>
                      <a:pPr algn="ctr"/>
                      <a:r>
                        <a:rPr lang="fr-FR" sz="1400" dirty="0" smtClean="0">
                          <a:latin typeface="Times New Roman" pitchFamily="18" charset="0"/>
                          <a:cs typeface="Times New Roman" pitchFamily="18" charset="0"/>
                        </a:rPr>
                        <a:t>espèce</a:t>
                      </a:r>
                    </a:p>
                    <a:p>
                      <a:pPr algn="ct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Abondance</a:t>
                      </a:r>
                    </a:p>
                    <a:p>
                      <a:pPr algn="ctr"/>
                      <a:r>
                        <a:rPr lang="fr-FR" sz="1400" dirty="0" smtClean="0">
                          <a:latin typeface="Times New Roman" pitchFamily="18" charset="0"/>
                          <a:cs typeface="Times New Roman" pitchFamily="18" charset="0"/>
                        </a:rPr>
                        <a:t>relative par</a:t>
                      </a:r>
                    </a:p>
                    <a:p>
                      <a:pPr algn="ctr"/>
                      <a:r>
                        <a:rPr lang="fr-FR" sz="1400" dirty="0" smtClean="0">
                          <a:latin typeface="Times New Roman" pitchFamily="18" charset="0"/>
                          <a:cs typeface="Times New Roman" pitchFamily="18" charset="0"/>
                        </a:rPr>
                        <a:t>espèce et</a:t>
                      </a:r>
                    </a:p>
                    <a:p>
                      <a:pPr algn="ctr"/>
                      <a:r>
                        <a:rPr lang="fr-FR" sz="1400" dirty="0" smtClean="0">
                          <a:latin typeface="Times New Roman" pitchFamily="18" charset="0"/>
                          <a:cs typeface="Times New Roman" pitchFamily="18" charset="0"/>
                        </a:rPr>
                        <a:t>par habitat</a:t>
                      </a:r>
                      <a:endParaRPr lang="fr-FR" sz="1400" b="1" dirty="0">
                        <a:latin typeface="Times New Roman" pitchFamily="18" charset="0"/>
                        <a:cs typeface="Times New Roman" pitchFamily="18" charset="0"/>
                      </a:endParaRPr>
                    </a:p>
                  </a:txBody>
                  <a:tcPr/>
                </a:tc>
              </a:tr>
              <a:tr h="385547">
                <a:tc>
                  <a:txBody>
                    <a:bodyPr/>
                    <a:lstStyle/>
                    <a:p>
                      <a:pPr algn="ctr"/>
                      <a:r>
                        <a:rPr lang="fr-FR" sz="1400" dirty="0" smtClean="0">
                          <a:latin typeface="Times New Roman" pitchFamily="18" charset="0"/>
                          <a:cs typeface="Times New Roman" pitchFamily="18" charset="0"/>
                        </a:rPr>
                        <a:t>Panama</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30.2</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2.01</a:t>
                      </a:r>
                      <a:endParaRPr lang="fr-FR" sz="14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smtClean="0">
                          <a:latin typeface="Times New Roman" pitchFamily="18" charset="0"/>
                          <a:cs typeface="Times New Roman" pitchFamily="18" charset="0"/>
                        </a:rPr>
                        <a:t>2.95</a:t>
                      </a:r>
                    </a:p>
                    <a:p>
                      <a:pPr algn="ctr"/>
                      <a:endParaRPr lang="fr-FR" sz="1400" b="1" dirty="0">
                        <a:latin typeface="Times New Roman" pitchFamily="18" charset="0"/>
                        <a:cs typeface="Times New Roman" pitchFamily="18" charset="0"/>
                      </a:endParaRPr>
                    </a:p>
                  </a:txBody>
                  <a:tcPr/>
                </a:tc>
              </a:tr>
              <a:tr h="385547">
                <a:tc>
                  <a:txBody>
                    <a:bodyPr/>
                    <a:lstStyle/>
                    <a:p>
                      <a:pPr algn="ctr"/>
                      <a:r>
                        <a:rPr lang="fr-FR" sz="1400" dirty="0" err="1" smtClean="0">
                          <a:latin typeface="Times New Roman" pitchFamily="18" charset="0"/>
                          <a:cs typeface="Times New Roman" pitchFamily="18" charset="0"/>
                        </a:rPr>
                        <a:t>Trindiad</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28.2</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2.35</a:t>
                      </a:r>
                      <a:endParaRPr lang="fr-FR" sz="14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smtClean="0">
                          <a:latin typeface="Times New Roman" pitchFamily="18" charset="0"/>
                          <a:cs typeface="Times New Roman" pitchFamily="18" charset="0"/>
                        </a:rPr>
                        <a:t>3.31</a:t>
                      </a:r>
                    </a:p>
                    <a:p>
                      <a:pPr algn="ctr"/>
                      <a:endParaRPr lang="fr-FR" sz="1400" b="1" dirty="0">
                        <a:latin typeface="Times New Roman" pitchFamily="18" charset="0"/>
                        <a:cs typeface="Times New Roman" pitchFamily="18" charset="0"/>
                      </a:endParaRPr>
                    </a:p>
                  </a:txBody>
                  <a:tcPr/>
                </a:tc>
              </a:tr>
              <a:tr h="385547">
                <a:tc>
                  <a:txBody>
                    <a:bodyPr/>
                    <a:lstStyle/>
                    <a:p>
                      <a:pPr algn="ctr"/>
                      <a:r>
                        <a:rPr lang="fr-FR" sz="1400" dirty="0" err="1" smtClean="0">
                          <a:latin typeface="Times New Roman" pitchFamily="18" charset="0"/>
                          <a:cs typeface="Times New Roman" pitchFamily="18" charset="0"/>
                        </a:rPr>
                        <a:t>Jamaica</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21.4</a:t>
                      </a:r>
                      <a:endParaRPr lang="fr-FR" sz="1400" b="1" dirty="0">
                        <a:latin typeface="Times New Roman" pitchFamily="18" charset="0"/>
                        <a:cs typeface="Times New Roman" pitchFamily="18" charset="0"/>
                      </a:endParaRPr>
                    </a:p>
                  </a:txBody>
                  <a:tcPr/>
                </a:tc>
                <a:tc>
                  <a:txBody>
                    <a:bodyPr/>
                    <a:lstStyle/>
                    <a:p>
                      <a:pPr algn="ctr"/>
                      <a:r>
                        <a:rPr lang="fr-FR" sz="1400" dirty="0" smtClean="0">
                          <a:latin typeface="Times New Roman" pitchFamily="18" charset="0"/>
                          <a:cs typeface="Times New Roman" pitchFamily="18" charset="0"/>
                        </a:rPr>
                        <a:t>3.43</a:t>
                      </a:r>
                      <a:endParaRPr lang="fr-FR" sz="14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smtClean="0">
                          <a:latin typeface="Times New Roman" pitchFamily="18" charset="0"/>
                          <a:cs typeface="Times New Roman" pitchFamily="18" charset="0"/>
                        </a:rPr>
                        <a:t>4.97</a:t>
                      </a:r>
                    </a:p>
                    <a:p>
                      <a:pPr algn="ctr"/>
                      <a:endParaRPr lang="fr-FR" sz="1400" b="1" dirty="0">
                        <a:latin typeface="Times New Roman" pitchFamily="18" charset="0"/>
                        <a:cs typeface="Times New Roman" pitchFamily="18" charset="0"/>
                      </a:endParaRPr>
                    </a:p>
                  </a:txBody>
                  <a:tcPr/>
                </a:tc>
              </a:tr>
              <a:tr h="385547">
                <a:tc>
                  <a:txBody>
                    <a:bodyPr/>
                    <a:lstStyle/>
                    <a:p>
                      <a:pPr algn="ctr"/>
                      <a:r>
                        <a:rPr lang="en-US" sz="1400" dirty="0" smtClean="0">
                          <a:latin typeface="Times New Roman" pitchFamily="18" charset="0"/>
                          <a:cs typeface="Times New Roman" pitchFamily="18" charset="0"/>
                        </a:rPr>
                        <a:t>St. Lucia </a:t>
                      </a:r>
                      <a:endParaRPr lang="fr-FR" sz="1400" b="1" dirty="0">
                        <a:latin typeface="Times New Roman" pitchFamily="18" charset="0"/>
                        <a:cs typeface="Times New Roman" pitchFamily="18" charset="0"/>
                      </a:endParaRPr>
                    </a:p>
                  </a:txBody>
                  <a:tcPr/>
                </a:tc>
                <a:tc>
                  <a:txBody>
                    <a:bodyPr/>
                    <a:lstStyle/>
                    <a:p>
                      <a:pPr algn="ctr"/>
                      <a:r>
                        <a:rPr lang="en-US" sz="1400" dirty="0" smtClean="0">
                          <a:latin typeface="Times New Roman" pitchFamily="18" charset="0"/>
                          <a:cs typeface="Times New Roman" pitchFamily="18" charset="0"/>
                        </a:rPr>
                        <a:t>15.2</a:t>
                      </a:r>
                      <a:endParaRPr lang="fr-FR" sz="1400" b="1" dirty="0">
                        <a:latin typeface="Times New Roman" pitchFamily="18" charset="0"/>
                        <a:cs typeface="Times New Roman" pitchFamily="18" charset="0"/>
                      </a:endParaRPr>
                    </a:p>
                  </a:txBody>
                  <a:tcPr/>
                </a:tc>
                <a:tc>
                  <a:txBody>
                    <a:bodyPr/>
                    <a:lstStyle/>
                    <a:p>
                      <a:pPr algn="ctr"/>
                      <a:r>
                        <a:rPr lang="en-US" sz="1400" dirty="0" smtClean="0">
                          <a:latin typeface="Times New Roman" pitchFamily="18" charset="0"/>
                          <a:cs typeface="Times New Roman" pitchFamily="18" charset="0"/>
                        </a:rPr>
                        <a:t>4.15</a:t>
                      </a:r>
                      <a:endParaRPr lang="fr-FR" sz="14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5.77</a:t>
                      </a:r>
                    </a:p>
                    <a:p>
                      <a:pPr algn="ctr"/>
                      <a:endParaRPr lang="fr-FR" sz="1400" b="1" dirty="0">
                        <a:latin typeface="Times New Roman" pitchFamily="18" charset="0"/>
                        <a:cs typeface="Times New Roman" pitchFamily="18" charset="0"/>
                      </a:endParaRPr>
                    </a:p>
                  </a:txBody>
                  <a:tcPr/>
                </a:tc>
              </a:tr>
              <a:tr h="385547">
                <a:tc>
                  <a:txBody>
                    <a:bodyPr/>
                    <a:lstStyle/>
                    <a:p>
                      <a:pPr algn="ctr"/>
                      <a:r>
                        <a:rPr lang="en-US" sz="1400" dirty="0" smtClean="0">
                          <a:latin typeface="Times New Roman" pitchFamily="18" charset="0"/>
                          <a:cs typeface="Times New Roman" pitchFamily="18" charset="0"/>
                        </a:rPr>
                        <a:t>St. Kitts </a:t>
                      </a:r>
                      <a:endParaRPr lang="fr-FR" sz="1400" b="1" dirty="0">
                        <a:latin typeface="Times New Roman" pitchFamily="18" charset="0"/>
                        <a:cs typeface="Times New Roman" pitchFamily="18" charset="0"/>
                      </a:endParaRPr>
                    </a:p>
                  </a:txBody>
                  <a:tcPr/>
                </a:tc>
                <a:tc>
                  <a:txBody>
                    <a:bodyPr/>
                    <a:lstStyle/>
                    <a:p>
                      <a:pPr algn="ctr"/>
                      <a:r>
                        <a:rPr lang="en-US" sz="1400" dirty="0" smtClean="0">
                          <a:latin typeface="Times New Roman" pitchFamily="18" charset="0"/>
                          <a:cs typeface="Times New Roman" pitchFamily="18" charset="0"/>
                        </a:rPr>
                        <a:t>11.9</a:t>
                      </a:r>
                      <a:endParaRPr lang="fr-FR" sz="1400" b="1" dirty="0">
                        <a:latin typeface="Times New Roman" pitchFamily="18" charset="0"/>
                        <a:cs typeface="Times New Roman" pitchFamily="18" charset="0"/>
                      </a:endParaRPr>
                    </a:p>
                  </a:txBody>
                  <a:tcPr/>
                </a:tc>
                <a:tc>
                  <a:txBody>
                    <a:bodyPr/>
                    <a:lstStyle/>
                    <a:p>
                      <a:pPr algn="ctr"/>
                      <a:r>
                        <a:rPr lang="en-US" sz="1400" dirty="0" smtClean="0">
                          <a:latin typeface="Times New Roman" pitchFamily="18" charset="0"/>
                          <a:cs typeface="Times New Roman" pitchFamily="18" charset="0"/>
                        </a:rPr>
                        <a:t>5.35</a:t>
                      </a:r>
                      <a:endParaRPr lang="fr-FR" sz="14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5.88</a:t>
                      </a:r>
                      <a:endParaRPr lang="fr-FR" sz="1400" dirty="0" smtClean="0">
                        <a:latin typeface="Times New Roman" pitchFamily="18" charset="0"/>
                        <a:cs typeface="Times New Roman" pitchFamily="18" charset="0"/>
                      </a:endParaRPr>
                    </a:p>
                    <a:p>
                      <a:pPr algn="ctr"/>
                      <a:endParaRPr lang="fr-FR" sz="1400" b="1" dirty="0">
                        <a:latin typeface="Times New Roman" pitchFamily="18" charset="0"/>
                        <a:cs typeface="Times New Roman" pitchFamily="18" charset="0"/>
                      </a:endParaRPr>
                    </a:p>
                  </a:txBody>
                  <a:tcPr/>
                </a:tc>
              </a:tr>
            </a:tbl>
          </a:graphicData>
        </a:graphic>
      </p:graphicFrame>
      <p:sp>
        <p:nvSpPr>
          <p:cNvPr id="43" name="Rectangle 42"/>
          <p:cNvSpPr/>
          <p:nvPr/>
        </p:nvSpPr>
        <p:spPr>
          <a:xfrm>
            <a:off x="428596" y="500042"/>
            <a:ext cx="3000396" cy="3970318"/>
          </a:xfrm>
          <a:prstGeom prst="rect">
            <a:avLst/>
          </a:prstGeom>
        </p:spPr>
        <p:txBody>
          <a:bodyPr wrap="square">
            <a:spAutoFit/>
          </a:bodyPr>
          <a:lstStyle/>
          <a:p>
            <a:r>
              <a:rPr lang="fr-FR" dirty="0" smtClean="0">
                <a:solidFill>
                  <a:srgbClr val="C00000"/>
                </a:solidFill>
              </a:rPr>
              <a:t>Abondance</a:t>
            </a:r>
            <a:r>
              <a:rPr lang="fr-FR" dirty="0" smtClean="0"/>
              <a:t> </a:t>
            </a:r>
            <a:r>
              <a:rPr lang="fr-FR" dirty="0" smtClean="0">
                <a:solidFill>
                  <a:srgbClr val="C00000"/>
                </a:solidFill>
              </a:rPr>
              <a:t>relative</a:t>
            </a:r>
          </a:p>
          <a:p>
            <a:r>
              <a:rPr lang="fr-FR" dirty="0" smtClean="0">
                <a:solidFill>
                  <a:srgbClr val="C00000"/>
                </a:solidFill>
              </a:rPr>
              <a:t>baisse </a:t>
            </a:r>
            <a:r>
              <a:rPr lang="fr-FR" dirty="0" smtClean="0"/>
              <a:t>quand le </a:t>
            </a:r>
            <a:r>
              <a:rPr lang="fr-FR" dirty="0" smtClean="0">
                <a:solidFill>
                  <a:srgbClr val="C00000"/>
                </a:solidFill>
              </a:rPr>
              <a:t>nombre d’espèces</a:t>
            </a:r>
            <a:r>
              <a:rPr lang="fr-FR" dirty="0" smtClean="0"/>
              <a:t> par habitat </a:t>
            </a:r>
            <a:r>
              <a:rPr lang="fr-FR" dirty="0" smtClean="0">
                <a:solidFill>
                  <a:srgbClr val="C00000"/>
                </a:solidFill>
              </a:rPr>
              <a:t>augmente</a:t>
            </a:r>
            <a:r>
              <a:rPr lang="fr-FR" dirty="0" smtClean="0"/>
              <a:t> et que la </a:t>
            </a:r>
            <a:r>
              <a:rPr lang="fr-FR" dirty="0" smtClean="0">
                <a:solidFill>
                  <a:srgbClr val="C00000"/>
                </a:solidFill>
              </a:rPr>
              <a:t>spécialisation</a:t>
            </a:r>
            <a:r>
              <a:rPr lang="fr-FR" dirty="0" smtClean="0"/>
              <a:t> </a:t>
            </a:r>
            <a:r>
              <a:rPr lang="fr-FR" dirty="0" smtClean="0">
                <a:solidFill>
                  <a:srgbClr val="C00000"/>
                </a:solidFill>
              </a:rPr>
              <a:t>augmente</a:t>
            </a:r>
          </a:p>
          <a:p>
            <a:endParaRPr lang="fr-FR" dirty="0" smtClean="0"/>
          </a:p>
          <a:p>
            <a:endParaRPr lang="fr-FR" dirty="0" smtClean="0">
              <a:solidFill>
                <a:srgbClr val="C00000"/>
              </a:solidFill>
            </a:endParaRPr>
          </a:p>
          <a:p>
            <a:endParaRPr lang="fr-FR" dirty="0" smtClean="0">
              <a:solidFill>
                <a:srgbClr val="C00000"/>
              </a:solidFill>
            </a:endParaRPr>
          </a:p>
          <a:p>
            <a:endParaRPr lang="fr-FR" dirty="0" smtClean="0">
              <a:solidFill>
                <a:srgbClr val="C00000"/>
              </a:solidFill>
            </a:endParaRPr>
          </a:p>
          <a:p>
            <a:r>
              <a:rPr lang="fr-FR" dirty="0" smtClean="0">
                <a:solidFill>
                  <a:srgbClr val="C00000"/>
                </a:solidFill>
              </a:rPr>
              <a:t>En général les habitats</a:t>
            </a:r>
          </a:p>
          <a:p>
            <a:r>
              <a:rPr lang="fr-FR" dirty="0" smtClean="0">
                <a:solidFill>
                  <a:srgbClr val="C00000"/>
                </a:solidFill>
              </a:rPr>
              <a:t>qui ont une diversité-</a:t>
            </a:r>
            <a:r>
              <a:rPr lang="el-GR" dirty="0" smtClean="0">
                <a:solidFill>
                  <a:srgbClr val="C00000"/>
                </a:solidFill>
              </a:rPr>
              <a:t>α</a:t>
            </a:r>
          </a:p>
          <a:p>
            <a:r>
              <a:rPr lang="fr-FR" dirty="0" smtClean="0">
                <a:solidFill>
                  <a:srgbClr val="C00000"/>
                </a:solidFill>
              </a:rPr>
              <a:t>forte ont des</a:t>
            </a:r>
          </a:p>
          <a:p>
            <a:r>
              <a:rPr lang="fr-FR" dirty="0" smtClean="0">
                <a:solidFill>
                  <a:srgbClr val="C00000"/>
                </a:solidFill>
              </a:rPr>
              <a:t>abondances par espèce</a:t>
            </a:r>
          </a:p>
          <a:p>
            <a:r>
              <a:rPr lang="fr-FR" dirty="0" smtClean="0">
                <a:solidFill>
                  <a:srgbClr val="C00000"/>
                </a:solidFill>
              </a:rPr>
              <a:t>plus faibles</a:t>
            </a:r>
            <a:endParaRPr lang="fr-FR" dirty="0">
              <a:solidFill>
                <a:srgbClr val="C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530352"/>
            <a:ext cx="8472518" cy="2041392"/>
          </a:xfrm>
        </p:spPr>
        <p:txBody>
          <a:bodyPr>
            <a:normAutofit fontScale="92500"/>
          </a:bodyPr>
          <a:lstStyle/>
          <a:p>
            <a:pPr algn="ctr">
              <a:buNone/>
            </a:pPr>
            <a:r>
              <a:rPr lang="fr-FR" sz="2000" dirty="0" smtClean="0">
                <a:solidFill>
                  <a:srgbClr val="002060"/>
                </a:solidFill>
              </a:rPr>
              <a:t>Méthode de mesure</a:t>
            </a:r>
          </a:p>
          <a:p>
            <a:pPr>
              <a:buNone/>
            </a:pPr>
            <a:r>
              <a:rPr lang="fr-FR" sz="2000" dirty="0" smtClean="0"/>
              <a:t>La première étape consiste à calculer divers indices de diversité:</a:t>
            </a:r>
          </a:p>
          <a:p>
            <a:r>
              <a:rPr lang="fr-FR" sz="2000" dirty="0" smtClean="0">
                <a:solidFill>
                  <a:srgbClr val="C00000"/>
                </a:solidFill>
              </a:rPr>
              <a:t>L’indice de Shannon-Weaver</a:t>
            </a:r>
            <a:r>
              <a:rPr lang="fr-FR" sz="2000" dirty="0" smtClean="0"/>
              <a:t>(Shannon &amp; Weaver, 1949) est l’indice le plus simple dans sa catégorie et, donc, le plus largement utilisé.</a:t>
            </a:r>
          </a:p>
          <a:p>
            <a:pPr>
              <a:buNone/>
            </a:pPr>
            <a:r>
              <a:rPr lang="fr-FR" sz="2000" dirty="0" smtClean="0"/>
              <a:t>   Cet indice est calculé de la manière suivante:</a:t>
            </a:r>
          </a:p>
          <a:p>
            <a:endParaRPr lang="fr-FR" sz="2000" dirty="0" smtClean="0"/>
          </a:p>
          <a:p>
            <a:pPr>
              <a:buNone/>
            </a:pPr>
            <a:endParaRPr lang="fr-FR" sz="2000" dirty="0" smtClean="0"/>
          </a:p>
          <a:p>
            <a:pPr>
              <a:buNone/>
            </a:pPr>
            <a:endParaRPr lang="fr-FR" sz="2000" dirty="0"/>
          </a:p>
        </p:txBody>
      </p:sp>
      <p:graphicFrame>
        <p:nvGraphicFramePr>
          <p:cNvPr id="2051" name="Object 3"/>
          <p:cNvGraphicFramePr>
            <a:graphicFrameLocks noChangeAspect="1"/>
          </p:cNvGraphicFramePr>
          <p:nvPr/>
        </p:nvGraphicFramePr>
        <p:xfrm>
          <a:off x="1142976" y="2643182"/>
          <a:ext cx="3317888" cy="628652"/>
        </p:xfrm>
        <a:graphic>
          <a:graphicData uri="http://schemas.openxmlformats.org/presentationml/2006/ole">
            <p:oleObj spid="_x0000_s2051" name="Équation" r:id="rId3" imgW="1460160" imgH="342720" progId="Equation.3">
              <p:embed/>
            </p:oleObj>
          </a:graphicData>
        </a:graphic>
      </p:graphicFrame>
      <p:sp>
        <p:nvSpPr>
          <p:cNvPr id="9" name="Rectangle 8"/>
          <p:cNvSpPr/>
          <p:nvPr/>
        </p:nvSpPr>
        <p:spPr>
          <a:xfrm>
            <a:off x="4572000" y="2473763"/>
            <a:ext cx="4357718" cy="1384995"/>
          </a:xfrm>
          <a:prstGeom prst="rect">
            <a:avLst/>
          </a:prstGeom>
          <a:ln>
            <a:solidFill>
              <a:schemeClr val="tx1"/>
            </a:solidFill>
          </a:ln>
        </p:spPr>
        <p:txBody>
          <a:bodyPr wrap="square">
            <a:spAutoFit/>
          </a:bodyPr>
          <a:lstStyle/>
          <a:p>
            <a:r>
              <a:rPr lang="fr-FR" sz="1400" dirty="0" smtClean="0"/>
              <a:t>S = nombre total d’espèces</a:t>
            </a:r>
          </a:p>
          <a:p>
            <a:r>
              <a:rPr lang="fr-FR" sz="1400" dirty="0" smtClean="0"/>
              <a:t>pi= (ni/N), fréquence relative des espèces </a:t>
            </a:r>
          </a:p>
          <a:p>
            <a:r>
              <a:rPr lang="fr-FR" sz="1400" dirty="0" smtClean="0"/>
              <a:t>ni= fréquence relative de l’espèce j dans l’unité d’échantillonnage</a:t>
            </a:r>
          </a:p>
          <a:p>
            <a:r>
              <a:rPr lang="fr-FR" sz="1400" dirty="0" smtClean="0"/>
              <a:t>N = somme des fréquences relatives spécifiques</a:t>
            </a:r>
            <a:endParaRPr lang="fr-FR" sz="1400" dirty="0"/>
          </a:p>
        </p:txBody>
      </p:sp>
      <p:sp>
        <p:nvSpPr>
          <p:cNvPr id="10" name="Rectangle 9"/>
          <p:cNvSpPr/>
          <p:nvPr/>
        </p:nvSpPr>
        <p:spPr>
          <a:xfrm>
            <a:off x="357190" y="3929066"/>
            <a:ext cx="8786842" cy="369332"/>
          </a:xfrm>
          <a:prstGeom prst="rect">
            <a:avLst/>
          </a:prstGeom>
        </p:spPr>
        <p:txBody>
          <a:bodyPr wrap="square">
            <a:spAutoFit/>
          </a:bodyPr>
          <a:lstStyle/>
          <a:p>
            <a:r>
              <a:rPr lang="fr-FR" dirty="0" smtClean="0"/>
              <a:t>Plus la valeur de l’indice H’ est élevée, plus la diversité est grande.</a:t>
            </a:r>
            <a:endParaRPr lang="fr-FR" dirty="0"/>
          </a:p>
        </p:txBody>
      </p:sp>
      <p:sp>
        <p:nvSpPr>
          <p:cNvPr id="6" name="Rectangle 5"/>
          <p:cNvSpPr/>
          <p:nvPr/>
        </p:nvSpPr>
        <p:spPr>
          <a:xfrm>
            <a:off x="357158" y="4594878"/>
            <a:ext cx="8786842" cy="1477328"/>
          </a:xfrm>
          <a:prstGeom prst="rect">
            <a:avLst/>
          </a:prstGeom>
        </p:spPr>
        <p:txBody>
          <a:bodyPr wrap="square">
            <a:spAutoFit/>
          </a:bodyPr>
          <a:lstStyle/>
          <a:p>
            <a:pPr>
              <a:buNone/>
            </a:pPr>
            <a:r>
              <a:rPr lang="fr-FR" dirty="0" smtClean="0"/>
              <a:t> Les structures d’abondance relative des espèces déterminent </a:t>
            </a:r>
            <a:r>
              <a:rPr lang="fr-FR" dirty="0" smtClean="0">
                <a:solidFill>
                  <a:srgbClr val="C00000"/>
                </a:solidFill>
              </a:rPr>
              <a:t>l’</a:t>
            </a:r>
            <a:r>
              <a:rPr lang="fr-FR" dirty="0" err="1" smtClean="0">
                <a:solidFill>
                  <a:srgbClr val="C00000"/>
                </a:solidFill>
              </a:rPr>
              <a:t>équitabilité</a:t>
            </a:r>
            <a:r>
              <a:rPr lang="fr-FR" dirty="0" smtClean="0"/>
              <a:t> ou la composante de dominance de la diversité.</a:t>
            </a:r>
          </a:p>
          <a:p>
            <a:pPr>
              <a:buNone/>
            </a:pPr>
            <a:r>
              <a:rPr lang="fr-FR" dirty="0" smtClean="0"/>
              <a:t>   La mesure de l’</a:t>
            </a:r>
            <a:r>
              <a:rPr lang="fr-FR" dirty="0" err="1" smtClean="0"/>
              <a:t>équitabilité</a:t>
            </a:r>
            <a:r>
              <a:rPr lang="fr-FR" dirty="0" smtClean="0"/>
              <a:t> correspondant à l’indice de Shannon-Weaver est réalisée selon la formule suivante:</a:t>
            </a:r>
          </a:p>
          <a:p>
            <a:pPr>
              <a:buNone/>
            </a:pPr>
            <a:r>
              <a:rPr lang="fr-FR" dirty="0" smtClean="0"/>
              <a:t>         E = H / log</a:t>
            </a:r>
            <a:r>
              <a:rPr lang="fr-FR" baseline="-25000" dirty="0" smtClean="0"/>
              <a:t>2</a:t>
            </a:r>
            <a:r>
              <a:rPr lang="fr-FR" dirty="0" smtClean="0"/>
              <a:t> S</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684730"/>
          </a:xfrm>
        </p:spPr>
        <p:txBody>
          <a:bodyPr>
            <a:normAutofit fontScale="55000" lnSpcReduction="20000"/>
          </a:bodyPr>
          <a:lstStyle/>
          <a:p>
            <a:r>
              <a:rPr lang="fr-FR" dirty="0" smtClean="0">
                <a:solidFill>
                  <a:srgbClr val="C00000"/>
                </a:solidFill>
              </a:rPr>
              <a:t>Les indices de dominance: </a:t>
            </a:r>
          </a:p>
          <a:p>
            <a:pPr>
              <a:buNone/>
            </a:pPr>
            <a:r>
              <a:rPr lang="fr-FR" dirty="0" smtClean="0"/>
              <a:t>Ce groupe d’indices prend en compte la fréquence mesurée des espèces. Ils accordent plus d’importance aux espèces les plus fréquentes qu’à la richesse spécifique totale. Ils sont donc plus sensibles aux espèces les plus fréquentes qu’à la richesse spécifique totale (</a:t>
            </a:r>
            <a:r>
              <a:rPr lang="fr-FR" dirty="0" err="1" smtClean="0"/>
              <a:t>Magurran</a:t>
            </a:r>
            <a:r>
              <a:rPr lang="fr-FR" dirty="0" smtClean="0"/>
              <a:t>, 1988). Dans ce groupe, l’indice le plus largement utilisé est l’indice de Simpson.</a:t>
            </a:r>
          </a:p>
          <a:p>
            <a:pPr>
              <a:buNone/>
            </a:pPr>
            <a:r>
              <a:rPr lang="fr-FR" dirty="0" smtClean="0"/>
              <a:t>    L’indice de Simpson (Simpson, 1949)</a:t>
            </a:r>
          </a:p>
          <a:p>
            <a:pPr>
              <a:buNone/>
            </a:pPr>
            <a:r>
              <a:rPr lang="fr-FR" dirty="0" smtClean="0"/>
              <a:t>                   </a:t>
            </a:r>
          </a:p>
          <a:p>
            <a:pPr>
              <a:buNone/>
            </a:pPr>
            <a:r>
              <a:rPr lang="fr-FR" dirty="0" smtClean="0"/>
              <a:t>                      D = ∑ Ni(Ni-1)/N(N-1)</a:t>
            </a:r>
          </a:p>
          <a:p>
            <a:pPr>
              <a:buNone/>
            </a:pPr>
            <a:r>
              <a:rPr lang="fr-FR" dirty="0" smtClean="0"/>
              <a:t>    D : Indice de Simpson</a:t>
            </a:r>
            <a:br>
              <a:rPr lang="fr-FR" dirty="0" smtClean="0"/>
            </a:br>
            <a:r>
              <a:rPr lang="fr-FR" dirty="0" smtClean="0"/>
              <a:t>Ni : nombre d'individus de l'espèce donnée. </a:t>
            </a:r>
            <a:br>
              <a:rPr lang="fr-FR" dirty="0" smtClean="0"/>
            </a:br>
            <a:r>
              <a:rPr lang="fr-FR" dirty="0" smtClean="0"/>
              <a:t>N : nombre total d'individus</a:t>
            </a:r>
          </a:p>
          <a:p>
            <a:endParaRPr lang="fr-FR" dirty="0" smtClean="0"/>
          </a:p>
          <a:p>
            <a:pPr>
              <a:buNone/>
            </a:pPr>
            <a:r>
              <a:rPr lang="fr-FR" dirty="0" smtClean="0"/>
              <a:t>    La diversité spécifique est la plus élevée quand l’indice de Simpson est le plus faible. </a:t>
            </a:r>
          </a:p>
          <a:p>
            <a:r>
              <a:rPr lang="en-US" dirty="0" err="1" smtClean="0">
                <a:solidFill>
                  <a:srgbClr val="C00000"/>
                </a:solidFill>
              </a:rPr>
              <a:t>L’indice</a:t>
            </a:r>
            <a:r>
              <a:rPr lang="en-US" dirty="0" smtClean="0">
                <a:solidFill>
                  <a:srgbClr val="C00000"/>
                </a:solidFill>
              </a:rPr>
              <a:t> de Hill(Hill, 1973)</a:t>
            </a:r>
          </a:p>
          <a:p>
            <a:pPr>
              <a:buNone/>
            </a:pPr>
            <a:endParaRPr lang="fr-FR" dirty="0" smtClean="0"/>
          </a:p>
          <a:p>
            <a:pPr>
              <a:buNone/>
            </a:pPr>
            <a:r>
              <a:rPr lang="fr-FR" dirty="0" smtClean="0"/>
              <a:t> Hill a montré que les indices de diversité sont mathématiquement liés ; il a donc proposé une </a:t>
            </a:r>
          </a:p>
          <a:p>
            <a:pPr>
              <a:buNone/>
            </a:pPr>
            <a:r>
              <a:rPr lang="fr-FR" smtClean="0"/>
              <a:t>Formule qui </a:t>
            </a:r>
            <a:r>
              <a:rPr lang="fr-FR" dirty="0" smtClean="0"/>
              <a:t>réunit plusieurs expressions classiques de la diversité:</a:t>
            </a:r>
          </a:p>
          <a:p>
            <a:pPr>
              <a:buNone/>
            </a:pPr>
            <a:endParaRPr lang="fr-FR" dirty="0" smtClean="0"/>
          </a:p>
          <a:p>
            <a:pPr>
              <a:buNone/>
            </a:pPr>
            <a:endParaRPr lang="fr-FR" dirty="0" smtClean="0"/>
          </a:p>
          <a:p>
            <a:pPr>
              <a:buNone/>
            </a:pPr>
            <a:endParaRPr lang="fr-FR" dirty="0" smtClean="0"/>
          </a:p>
          <a:p>
            <a:pPr>
              <a:buNone/>
            </a:pPr>
            <a:endParaRPr lang="fr-FR" dirty="0" smtClean="0"/>
          </a:p>
          <a:p>
            <a:pPr>
              <a:buNone/>
            </a:pPr>
            <a:r>
              <a:rPr lang="fr-FR" dirty="0" smtClean="0"/>
              <a:t>1/D : c’ est l’inverse de l’indice de Simpson</a:t>
            </a:r>
          </a:p>
          <a:p>
            <a:pPr>
              <a:buNone/>
            </a:pPr>
            <a:r>
              <a:rPr lang="fr-FR" dirty="0" err="1" smtClean="0"/>
              <a:t>eH</a:t>
            </a:r>
            <a:r>
              <a:rPr lang="fr-FR" dirty="0" smtClean="0"/>
              <a:t>: c’est l’exponentiel de l’indice de </a:t>
            </a:r>
            <a:r>
              <a:rPr lang="fr-FR" dirty="0" err="1" smtClean="0"/>
              <a:t>Shanon</a:t>
            </a:r>
            <a:r>
              <a:rPr lang="fr-FR" dirty="0" smtClean="0"/>
              <a:t>-Weaver</a:t>
            </a:r>
            <a:endParaRPr lang="fr-FR" dirty="0"/>
          </a:p>
        </p:txBody>
      </p:sp>
      <p:sp>
        <p:nvSpPr>
          <p:cNvPr id="4" name="ZoneTexte 3"/>
          <p:cNvSpPr txBox="1"/>
          <p:nvPr/>
        </p:nvSpPr>
        <p:spPr>
          <a:xfrm>
            <a:off x="3714744" y="4929198"/>
            <a:ext cx="1874231" cy="369332"/>
          </a:xfrm>
          <a:prstGeom prst="rect">
            <a:avLst/>
          </a:prstGeom>
          <a:noFill/>
        </p:spPr>
        <p:txBody>
          <a:bodyPr wrap="none" rtlCol="0">
            <a:spAutoFit/>
          </a:bodyPr>
          <a:lstStyle/>
          <a:p>
            <a:r>
              <a:rPr lang="fr-FR" dirty="0" smtClean="0"/>
              <a:t>Hill= (1/D)/</a:t>
            </a:r>
            <a:r>
              <a:rPr lang="fr-FR" dirty="0" err="1" smtClean="0"/>
              <a:t>eH</a:t>
            </a:r>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upload.wikimedia.org/wikipedia/commons/thumb/5/57/Dronte_17th_Century.jpg/170px-Dronte_17th_Century.jpg"/>
          <p:cNvPicPr>
            <a:picLocks noChangeAspect="1" noChangeArrowheads="1"/>
          </p:cNvPicPr>
          <p:nvPr/>
        </p:nvPicPr>
        <p:blipFill>
          <a:blip r:embed="rId2"/>
          <a:srcRect/>
          <a:stretch>
            <a:fillRect/>
          </a:stretch>
        </p:blipFill>
        <p:spPr bwMode="auto">
          <a:xfrm>
            <a:off x="738172" y="3429000"/>
            <a:ext cx="1619250" cy="2009776"/>
          </a:xfrm>
          <a:prstGeom prst="rect">
            <a:avLst/>
          </a:prstGeom>
          <a:noFill/>
        </p:spPr>
      </p:pic>
      <p:pic>
        <p:nvPicPr>
          <p:cNvPr id="1030" name="Picture 6" descr="https://upload.wikimedia.org/wikipedia/commons/thumb/6/6e/Ur-painting.jpg/220px-Ur-painting.jpg"/>
          <p:cNvPicPr>
            <a:picLocks noChangeAspect="1" noChangeArrowheads="1"/>
          </p:cNvPicPr>
          <p:nvPr/>
        </p:nvPicPr>
        <p:blipFill>
          <a:blip r:embed="rId3"/>
          <a:srcRect/>
          <a:stretch>
            <a:fillRect/>
          </a:stretch>
        </p:blipFill>
        <p:spPr bwMode="auto">
          <a:xfrm>
            <a:off x="761988" y="895341"/>
            <a:ext cx="2095500" cy="1247775"/>
          </a:xfrm>
          <a:prstGeom prst="rect">
            <a:avLst/>
          </a:prstGeom>
          <a:noFill/>
        </p:spPr>
      </p:pic>
      <p:sp>
        <p:nvSpPr>
          <p:cNvPr id="9" name="Rectangle 8"/>
          <p:cNvSpPr/>
          <p:nvPr/>
        </p:nvSpPr>
        <p:spPr>
          <a:xfrm>
            <a:off x="642910" y="2143116"/>
            <a:ext cx="6320961" cy="369332"/>
          </a:xfrm>
          <a:prstGeom prst="rect">
            <a:avLst/>
          </a:prstGeom>
        </p:spPr>
        <p:txBody>
          <a:bodyPr wrap="none">
            <a:spAutoFit/>
          </a:bodyPr>
          <a:lstStyle/>
          <a:p>
            <a:r>
              <a:rPr lang="fr-FR" dirty="0" smtClean="0"/>
              <a:t>Figure 1:Dessin de</a:t>
            </a:r>
            <a:r>
              <a:rPr lang="fr-FR" i="1" dirty="0" smtClean="0"/>
              <a:t> </a:t>
            </a:r>
            <a:r>
              <a:rPr lang="fr-FR" i="1" dirty="0" err="1" smtClean="0"/>
              <a:t>Bos</a:t>
            </a:r>
            <a:r>
              <a:rPr lang="fr-FR" i="1" dirty="0" smtClean="0"/>
              <a:t> </a:t>
            </a:r>
            <a:r>
              <a:rPr lang="fr-FR" i="1" dirty="0" err="1" smtClean="0"/>
              <a:t>primigenius</a:t>
            </a:r>
            <a:r>
              <a:rPr lang="fr-FR" i="1" dirty="0" smtClean="0"/>
              <a:t> </a:t>
            </a:r>
            <a:r>
              <a:rPr lang="fr-FR" b="1" dirty="0" err="1" smtClean="0">
                <a:hlinkClick r:id="rId4" tooltip="Ludwig Heinrich Bojanus"/>
              </a:rPr>
              <a:t>Bojanus</a:t>
            </a:r>
            <a:r>
              <a:rPr lang="fr-FR" b="1" dirty="0" smtClean="0"/>
              <a:t>, </a:t>
            </a:r>
            <a:r>
              <a:rPr lang="fr-FR" b="1" dirty="0" smtClean="0">
                <a:hlinkClick r:id="rId5" tooltip="1827"/>
              </a:rPr>
              <a:t>1827</a:t>
            </a:r>
            <a:endParaRPr lang="fr-FR" dirty="0"/>
          </a:p>
        </p:txBody>
      </p:sp>
      <p:sp>
        <p:nvSpPr>
          <p:cNvPr id="20" name="Rectangle 19"/>
          <p:cNvSpPr/>
          <p:nvPr/>
        </p:nvSpPr>
        <p:spPr>
          <a:xfrm>
            <a:off x="3533895" y="785794"/>
            <a:ext cx="2076209" cy="369332"/>
          </a:xfrm>
          <a:prstGeom prst="rect">
            <a:avLst/>
          </a:prstGeom>
        </p:spPr>
        <p:txBody>
          <a:bodyPr wrap="none">
            <a:spAutoFit/>
          </a:bodyPr>
          <a:lstStyle/>
          <a:p>
            <a:r>
              <a:rPr lang="fr-FR" dirty="0"/>
              <a:t>1627, extinction</a:t>
            </a:r>
          </a:p>
        </p:txBody>
      </p:sp>
      <p:sp>
        <p:nvSpPr>
          <p:cNvPr id="21" name="Rectangle 20"/>
          <p:cNvSpPr/>
          <p:nvPr/>
        </p:nvSpPr>
        <p:spPr>
          <a:xfrm>
            <a:off x="3571900" y="1353909"/>
            <a:ext cx="4572000" cy="646331"/>
          </a:xfrm>
          <a:prstGeom prst="rect">
            <a:avLst/>
          </a:prstGeom>
        </p:spPr>
        <p:txBody>
          <a:bodyPr>
            <a:spAutoFit/>
          </a:bodyPr>
          <a:lstStyle/>
          <a:p>
            <a:r>
              <a:rPr lang="fr-FR" dirty="0"/>
              <a:t>Première réserve créée en 1564 en Pologne</a:t>
            </a:r>
          </a:p>
        </p:txBody>
      </p:sp>
      <p:sp>
        <p:nvSpPr>
          <p:cNvPr id="22" name="Rectangle 21"/>
          <p:cNvSpPr/>
          <p:nvPr/>
        </p:nvSpPr>
        <p:spPr>
          <a:xfrm>
            <a:off x="3000396" y="3434364"/>
            <a:ext cx="4572000" cy="923330"/>
          </a:xfrm>
          <a:prstGeom prst="rect">
            <a:avLst/>
          </a:prstGeom>
        </p:spPr>
        <p:txBody>
          <a:bodyPr>
            <a:spAutoFit/>
          </a:bodyPr>
          <a:lstStyle/>
          <a:p>
            <a:r>
              <a:rPr lang="fr-FR" dirty="0"/>
              <a:t>1670, extinction du Dodo </a:t>
            </a:r>
            <a:r>
              <a:rPr lang="fr-FR" i="1" dirty="0" err="1"/>
              <a:t>Raphus</a:t>
            </a:r>
            <a:r>
              <a:rPr lang="fr-FR" i="1" dirty="0"/>
              <a:t> </a:t>
            </a:r>
            <a:r>
              <a:rPr lang="fr-FR" i="1" dirty="0" err="1"/>
              <a:t>cucullatus</a:t>
            </a:r>
            <a:endParaRPr lang="fr-FR" i="1" dirty="0"/>
          </a:p>
          <a:p>
            <a:r>
              <a:rPr lang="fr-FR" dirty="0"/>
              <a:t>(L. 1758)</a:t>
            </a:r>
          </a:p>
        </p:txBody>
      </p:sp>
      <p:sp>
        <p:nvSpPr>
          <p:cNvPr id="1033" name="Rectangle 9"/>
          <p:cNvSpPr>
            <a:spLocks noChangeArrowheads="1"/>
          </p:cNvSpPr>
          <p:nvPr/>
        </p:nvSpPr>
        <p:spPr bwMode="auto">
          <a:xfrm>
            <a:off x="513435" y="5631436"/>
            <a:ext cx="334418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charset="0"/>
                <a:cs typeface="Arial" charset="0"/>
              </a:rPr>
              <a:t>Figure 2:</a:t>
            </a:r>
            <a:r>
              <a:rPr kumimoji="0" lang="fr-FR" sz="1800" b="0" i="0" u="none" strike="noStrike" cap="none" normalizeH="0" dirty="0" smtClean="0">
                <a:ln>
                  <a:noFill/>
                </a:ln>
                <a:solidFill>
                  <a:schemeClr val="tx1"/>
                </a:solidFill>
                <a:effectLst/>
                <a:latin typeface="Arial" charset="0"/>
                <a:cs typeface="Arial" charset="0"/>
              </a:rPr>
              <a:t> </a:t>
            </a:r>
            <a:r>
              <a:rPr kumimoji="0" lang="fr-FR" sz="1800" b="0" i="0" u="none" strike="noStrike" cap="none" normalizeH="0" baseline="0" dirty="0" smtClean="0">
                <a:ln>
                  <a:noFill/>
                </a:ln>
                <a:solidFill>
                  <a:schemeClr val="tx1"/>
                </a:solidFill>
                <a:effectLst/>
                <a:latin typeface="Arial" charset="0"/>
                <a:cs typeface="Arial" charset="0"/>
              </a:rPr>
              <a:t>Illustration d'un dodo (</a:t>
            </a:r>
            <a:r>
              <a:rPr kumimoji="0" lang="fr-FR" sz="1800" b="0" i="0" u="none" strike="noStrike" cap="none" normalizeH="0" baseline="0" dirty="0" smtClean="0">
                <a:ln>
                  <a:noFill/>
                </a:ln>
                <a:solidFill>
                  <a:schemeClr val="tx1"/>
                </a:solidFill>
                <a:effectLst/>
                <a:latin typeface="Arial" charset="0"/>
                <a:cs typeface="Arial" charset="0"/>
                <a:hlinkClick r:id="rId6" tooltip="XVIIe siècle"/>
              </a:rPr>
              <a:t>XVII</a:t>
            </a:r>
            <a:r>
              <a:rPr kumimoji="0" lang="fr-FR" sz="600" b="0" i="0" u="none" strike="noStrike" cap="none" normalizeH="0" baseline="30000" dirty="0" smtClean="0">
                <a:ln>
                  <a:noFill/>
                </a:ln>
                <a:solidFill>
                  <a:schemeClr val="tx1"/>
                </a:solidFill>
                <a:effectLst/>
                <a:latin typeface="Arial" charset="0"/>
                <a:cs typeface="Arial" charset="0"/>
                <a:hlinkClick r:id="rId6" tooltip="XVIIe siècle"/>
              </a:rPr>
              <a:t>e</a:t>
            </a:r>
            <a:r>
              <a:rPr kumimoji="0" lang="fr-FR" sz="800" b="0" i="0" u="none" strike="noStrike" cap="none" normalizeH="0" baseline="0" dirty="0" smtClean="0">
                <a:ln>
                  <a:noFill/>
                </a:ln>
                <a:solidFill>
                  <a:schemeClr val="tx1"/>
                </a:solidFill>
                <a:effectLst/>
                <a:latin typeface="Arial" charset="0"/>
                <a:cs typeface="Arial" charset="0"/>
                <a:hlinkClick r:id="rId6" tooltip="XVIIe siècle"/>
              </a:rPr>
              <a:t> siècle</a:t>
            </a:r>
            <a:r>
              <a:rPr kumimoji="0" lang="fr-FR" sz="1800" b="0" i="0" u="none" strike="noStrike" cap="none" normalizeH="0" baseline="0" dirty="0" smtClean="0">
                <a:ln>
                  <a:noFill/>
                </a:ln>
                <a:solidFill>
                  <a:schemeClr val="tx1"/>
                </a:solidFill>
                <a:effectLst/>
                <a:latin typeface="Arial" charset="0"/>
                <a:cs typeface="Arial"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r>
              <a:rPr lang="fr-FR" dirty="0" smtClean="0"/>
              <a:t>La deuxième étape concerne les analyses statistiques proprement dites. Des analyses de variances doivent être entreprises de manière à comparer les moyennes des divers indices calculés caractérisant les stations le long de gradients environnementaux et/ou au </a:t>
            </a:r>
          </a:p>
          <a:p>
            <a:pPr>
              <a:buNone/>
            </a:pPr>
            <a:r>
              <a:rPr lang="fr-FR" dirty="0" smtClean="0"/>
              <a:t>cours du temps</a:t>
            </a:r>
          </a:p>
          <a:p>
            <a:pPr>
              <a:buNone/>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641080" cy="5970482"/>
          </a:xfrm>
        </p:spPr>
        <p:txBody>
          <a:bodyPr>
            <a:normAutofit fontScale="70000" lnSpcReduction="20000"/>
          </a:bodyPr>
          <a:lstStyle/>
          <a:p>
            <a:pPr algn="ctr">
              <a:buNone/>
            </a:pPr>
            <a:r>
              <a:rPr lang="fr-FR" dirty="0" smtClean="0">
                <a:solidFill>
                  <a:srgbClr val="C00000"/>
                </a:solidFill>
              </a:rPr>
              <a:t>Diversité </a:t>
            </a:r>
            <a:r>
              <a:rPr lang="el-GR" dirty="0" smtClean="0">
                <a:solidFill>
                  <a:srgbClr val="C00000"/>
                </a:solidFill>
              </a:rPr>
              <a:t>β</a:t>
            </a:r>
            <a:endParaRPr lang="fr-FR" dirty="0" smtClean="0">
              <a:solidFill>
                <a:srgbClr val="C00000"/>
              </a:solidFill>
            </a:endParaRPr>
          </a:p>
          <a:p>
            <a:pPr>
              <a:buNone/>
            </a:pPr>
            <a:endParaRPr lang="fr-FR" dirty="0" smtClean="0"/>
          </a:p>
          <a:p>
            <a:pPr>
              <a:buNone/>
            </a:pPr>
            <a:r>
              <a:rPr lang="fr-FR" dirty="0" smtClean="0"/>
              <a:t>La diversité béta correspond à l’importance du remplacement des espèces, ou des changements biotiques, le long de gradients environnementaux (</a:t>
            </a:r>
            <a:r>
              <a:rPr lang="fr-FR" dirty="0" err="1" smtClean="0"/>
              <a:t>Whittaker</a:t>
            </a:r>
            <a:r>
              <a:rPr lang="fr-FR" dirty="0" smtClean="0"/>
              <a:t>, 1972).</a:t>
            </a:r>
          </a:p>
          <a:p>
            <a:pPr>
              <a:buNone/>
            </a:pPr>
            <a:r>
              <a:rPr lang="fr-FR" dirty="0" smtClean="0"/>
              <a:t> La diversité béta mesure donc le gradient de changement de la diversité entre différents habitats, sites ou communautés. </a:t>
            </a:r>
          </a:p>
          <a:p>
            <a:pPr>
              <a:buNone/>
            </a:pPr>
            <a:r>
              <a:rPr lang="fr-FR" dirty="0" smtClean="0"/>
              <a:t>• Généralement mesuré par le nombre de nouvelles espèces trouvées le long d’un gradient </a:t>
            </a:r>
          </a:p>
          <a:p>
            <a:pPr>
              <a:buNone/>
            </a:pPr>
            <a:r>
              <a:rPr lang="fr-FR" dirty="0" smtClean="0"/>
              <a:t>• Résulte de la spécialisation</a:t>
            </a:r>
          </a:p>
          <a:p>
            <a:pPr>
              <a:buNone/>
            </a:pPr>
            <a:endParaRPr lang="fr-FR" dirty="0" smtClean="0"/>
          </a:p>
          <a:p>
            <a:pPr>
              <a:buNone/>
            </a:pPr>
            <a:r>
              <a:rPr lang="fr-FR" dirty="0" smtClean="0">
                <a:solidFill>
                  <a:srgbClr val="C00000"/>
                </a:solidFill>
              </a:rPr>
              <a:t>Mesures de diversité </a:t>
            </a:r>
            <a:r>
              <a:rPr lang="el-GR" dirty="0" smtClean="0">
                <a:solidFill>
                  <a:srgbClr val="C00000"/>
                </a:solidFill>
              </a:rPr>
              <a:t>β</a:t>
            </a:r>
            <a:endParaRPr lang="fr-FR" dirty="0" smtClean="0">
              <a:solidFill>
                <a:srgbClr val="C00000"/>
              </a:solidFill>
            </a:endParaRPr>
          </a:p>
          <a:p>
            <a:pPr>
              <a:buNone/>
            </a:pPr>
            <a:r>
              <a:rPr lang="fr-FR" dirty="0" smtClean="0"/>
              <a:t> </a:t>
            </a:r>
            <a:r>
              <a:rPr lang="fr-FR" b="1" dirty="0" smtClean="0"/>
              <a:t>L’indice de Jaccard (1908, </a:t>
            </a:r>
            <a:r>
              <a:rPr lang="fr-FR" b="1" i="1" dirty="0" smtClean="0"/>
              <a:t>in Roux &amp; Roux,1967) permet de quantifier la similarité entre habitats. La similarité augmente avec la valeur de l’indice.. </a:t>
            </a:r>
          </a:p>
          <a:p>
            <a:pPr>
              <a:buNone/>
            </a:pPr>
            <a:endParaRPr lang="fr-FR" dirty="0" smtClean="0"/>
          </a:p>
          <a:p>
            <a:pPr>
              <a:buNone/>
            </a:pPr>
            <a:r>
              <a:rPr lang="fr-FR" dirty="0" smtClean="0"/>
              <a:t>Cet indice est calculé de la manière</a:t>
            </a:r>
            <a:r>
              <a:rPr lang="fr-FR" i="1" dirty="0" smtClean="0"/>
              <a:t>:</a:t>
            </a:r>
          </a:p>
          <a:p>
            <a:pPr>
              <a:buNone/>
            </a:pPr>
            <a:r>
              <a:rPr lang="en-US" dirty="0" smtClean="0"/>
              <a:t>• </a:t>
            </a:r>
            <a:r>
              <a:rPr lang="en-US" dirty="0" err="1" smtClean="0"/>
              <a:t>Jaccard</a:t>
            </a:r>
            <a:r>
              <a:rPr lang="en-US" dirty="0" smtClean="0"/>
              <a:t> CJ = j / (a + b – j)</a:t>
            </a:r>
            <a:endParaRPr lang="fr-FR" dirty="0" smtClean="0"/>
          </a:p>
          <a:p>
            <a:pPr>
              <a:buNone/>
            </a:pPr>
            <a:r>
              <a:rPr lang="en-US" dirty="0" smtClean="0"/>
              <a:t>• a = </a:t>
            </a:r>
            <a:r>
              <a:rPr lang="en-US" dirty="0" err="1" smtClean="0"/>
              <a:t>richesse</a:t>
            </a:r>
            <a:r>
              <a:rPr lang="en-US" dirty="0" smtClean="0"/>
              <a:t> au premier site, b = </a:t>
            </a:r>
            <a:r>
              <a:rPr lang="en-US" dirty="0" err="1" smtClean="0"/>
              <a:t>richesse</a:t>
            </a:r>
            <a:r>
              <a:rPr lang="en-US" dirty="0" smtClean="0"/>
              <a:t> au</a:t>
            </a:r>
            <a:endParaRPr lang="fr-FR" dirty="0" smtClean="0"/>
          </a:p>
          <a:p>
            <a:pPr>
              <a:buNone/>
            </a:pPr>
            <a:r>
              <a:rPr lang="en-US" dirty="0" smtClean="0"/>
              <a:t>second site</a:t>
            </a:r>
            <a:endParaRPr lang="fr-FR" dirty="0" smtClean="0"/>
          </a:p>
          <a:p>
            <a:pPr>
              <a:buNone/>
            </a:pPr>
            <a:r>
              <a:rPr lang="en-US" dirty="0" smtClean="0"/>
              <a:t>• j = </a:t>
            </a:r>
            <a:r>
              <a:rPr lang="en-US" dirty="0" err="1" smtClean="0"/>
              <a:t>espèces</a:t>
            </a:r>
            <a:r>
              <a:rPr lang="en-US" dirty="0" smtClean="0"/>
              <a:t> communes aux </a:t>
            </a:r>
            <a:r>
              <a:rPr lang="en-US" dirty="0" err="1" smtClean="0"/>
              <a:t>deux</a:t>
            </a:r>
            <a:r>
              <a:rPr lang="en-US" dirty="0" smtClean="0"/>
              <a:t> sites</a:t>
            </a:r>
            <a:endParaRPr lang="fr-FR"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algn="ctr">
              <a:buNone/>
            </a:pPr>
            <a:r>
              <a:rPr lang="fr-FR" dirty="0" smtClean="0">
                <a:solidFill>
                  <a:srgbClr val="C00000"/>
                </a:solidFill>
              </a:rPr>
              <a:t>Diversité </a:t>
            </a:r>
            <a:r>
              <a:rPr lang="el-GR" dirty="0" smtClean="0">
                <a:solidFill>
                  <a:srgbClr val="C00000"/>
                </a:solidFill>
              </a:rPr>
              <a:t>γ</a:t>
            </a:r>
            <a:endParaRPr lang="fr-FR" dirty="0" smtClean="0">
              <a:solidFill>
                <a:srgbClr val="C00000"/>
              </a:solidFill>
            </a:endParaRPr>
          </a:p>
          <a:p>
            <a:pPr>
              <a:buNone/>
            </a:pPr>
            <a:r>
              <a:rPr lang="fr-FR" dirty="0" smtClean="0"/>
              <a:t>Taux d’addition de nouvelles espèces lorsque l’on échantillonne le même habitat à différents endroits</a:t>
            </a:r>
          </a:p>
          <a:p>
            <a:pPr>
              <a:buNone/>
            </a:pPr>
            <a:r>
              <a:rPr lang="fr-FR" dirty="0" smtClean="0"/>
              <a:t>• Souvent mesurée par chevauchement de la communauté, les habitats ayant une </a:t>
            </a:r>
            <a:r>
              <a:rPr lang="fr-FR" smtClean="0"/>
              <a:t>faible similarité ont </a:t>
            </a:r>
            <a:r>
              <a:rPr lang="fr-FR" dirty="0" smtClean="0"/>
              <a:t>une forte diversité γ</a:t>
            </a:r>
            <a:endParaRPr lang="fr-FR" dirty="0">
              <a:solidFill>
                <a:srgbClr val="C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2"/>
          <p:cNvGrpSpPr>
            <a:grpSpLocks/>
          </p:cNvGrpSpPr>
          <p:nvPr/>
        </p:nvGrpSpPr>
        <p:grpSpPr bwMode="auto">
          <a:xfrm>
            <a:off x="1714500" y="714356"/>
            <a:ext cx="5610225" cy="3332163"/>
            <a:chOff x="2700" y="-5466"/>
            <a:chExt cx="8835" cy="5247"/>
          </a:xfrm>
        </p:grpSpPr>
        <p:pic>
          <p:nvPicPr>
            <p:cNvPr id="35843" name="Picture 3"/>
            <p:cNvPicPr>
              <a:picLocks noChangeAspect="1" noChangeArrowheads="1"/>
            </p:cNvPicPr>
            <p:nvPr/>
          </p:nvPicPr>
          <p:blipFill>
            <a:blip r:embed="rId2"/>
            <a:srcRect/>
            <a:stretch>
              <a:fillRect/>
            </a:stretch>
          </p:blipFill>
          <p:spPr bwMode="auto">
            <a:xfrm>
              <a:off x="1527" y="-5887"/>
              <a:ext cx="10438" cy="5668"/>
            </a:xfrm>
            <a:prstGeom prst="rect">
              <a:avLst/>
            </a:prstGeom>
            <a:noFill/>
          </p:spPr>
        </p:pic>
        <p:pic>
          <p:nvPicPr>
            <p:cNvPr id="35844" name="Picture 4"/>
            <p:cNvPicPr>
              <a:picLocks noChangeAspect="1" noChangeArrowheads="1"/>
            </p:cNvPicPr>
            <p:nvPr/>
          </p:nvPicPr>
          <p:blipFill>
            <a:blip r:embed="rId2"/>
            <a:srcRect/>
            <a:stretch>
              <a:fillRect/>
            </a:stretch>
          </p:blipFill>
          <p:spPr bwMode="auto">
            <a:xfrm>
              <a:off x="1527" y="-5887"/>
              <a:ext cx="10438" cy="5668"/>
            </a:xfrm>
            <a:prstGeom prst="rect">
              <a:avLst/>
            </a:prstGeom>
            <a:noFill/>
          </p:spPr>
        </p:pic>
      </p:grpSp>
      <p:sp>
        <p:nvSpPr>
          <p:cNvPr id="35845" name="Rectangle 5"/>
          <p:cNvSpPr>
            <a:spLocks noChangeArrowheads="1"/>
          </p:cNvSpPr>
          <p:nvPr/>
        </p:nvSpPr>
        <p:spPr bwMode="auto">
          <a:xfrm>
            <a:off x="0" y="4757750"/>
            <a:ext cx="8667757" cy="190821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rgbClr val="FF0000"/>
                </a:solidFill>
                <a:effectLst/>
                <a:latin typeface="Arial" pitchFamily="34" charset="0"/>
                <a:ea typeface="Calibri" pitchFamily="34" charset="0"/>
                <a:cs typeface="Arial" pitchFamily="34" charset="0"/>
              </a:rPr>
              <a:t>Diversité</a:t>
            </a:r>
            <a:r>
              <a:rPr kumimoji="0" lang="en-US" sz="16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FF0000"/>
                </a:solidFill>
                <a:effectLst/>
                <a:latin typeface="Arial" pitchFamily="34" charset="0"/>
                <a:ea typeface="Calibri" pitchFamily="34" charset="0"/>
                <a:cs typeface="Arial" pitchFamily="34" charset="0"/>
              </a:rPr>
              <a:t>ponctuelle</a:t>
            </a:r>
            <a:r>
              <a:rPr kumimoji="0" lang="en-US" sz="16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 </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nombre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d’espèces</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présente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en un point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donné</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de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l’espace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une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station)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err="1" smtClean="0">
                <a:ln>
                  <a:noFill/>
                </a:ln>
                <a:solidFill>
                  <a:srgbClr val="FF0000"/>
                </a:solidFill>
                <a:effectLst/>
                <a:latin typeface="Arial" pitchFamily="34" charset="0"/>
                <a:ea typeface="Calibri" pitchFamily="34" charset="0"/>
                <a:cs typeface="Arial" pitchFamily="34" charset="0"/>
              </a:rPr>
              <a:t>Diversité</a:t>
            </a:r>
            <a:r>
              <a:rPr kumimoji="0" lang="en-US" sz="16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 α </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diversité</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intrabiotique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ou</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intrahabitat</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c’est</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le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nombre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d’espèces</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dans</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un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même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habitat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ou</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biotope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err="1" smtClean="0">
                <a:ln>
                  <a:noFill/>
                </a:ln>
                <a:solidFill>
                  <a:srgbClr val="FF0000"/>
                </a:solidFill>
                <a:effectLst/>
                <a:latin typeface="Arial" pitchFamily="34" charset="0"/>
                <a:ea typeface="Calibri" pitchFamily="34" charset="0"/>
                <a:cs typeface="Arial" pitchFamily="34" charset="0"/>
              </a:rPr>
              <a:t>Diversité</a:t>
            </a:r>
            <a:r>
              <a:rPr kumimoji="0" lang="en-US" sz="16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 β </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diversité</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interhabitat</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c’est</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un </a:t>
            </a:r>
            <a:r>
              <a:rPr kumimoji="0" lang="en-US" sz="1600" b="0" i="0" u="none" strike="noStrike" cap="none" normalizeH="0" baseline="0" dirty="0" err="1" smtClean="0">
                <a:ln>
                  <a:noFill/>
                </a:ln>
                <a:solidFill>
                  <a:srgbClr val="000000"/>
                </a:solidFill>
                <a:effectLst/>
                <a:latin typeface="Arial" pitchFamily="34" charset="0"/>
                <a:ea typeface="Calibri" pitchFamily="34" charset="0"/>
                <a:cs typeface="Arial" pitchFamily="34" charset="0"/>
              </a:rPr>
              <a:t>indice</a:t>
            </a:r>
            <a:r>
              <a:rPr kumimoji="0" lang="en-US"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de dissimilitude entre 2 habitats</a:t>
            </a:r>
          </a:p>
          <a:p>
            <a:r>
              <a:rPr lang="en-US" sz="1600" dirty="0" smtClean="0">
                <a:solidFill>
                  <a:srgbClr val="000000"/>
                </a:solidFill>
                <a:latin typeface="Arial" pitchFamily="34" charset="0"/>
                <a:ea typeface="Calibri" pitchFamily="34" charset="0"/>
                <a:cs typeface="Arial" pitchFamily="34" charset="0"/>
              </a:rPr>
              <a:t>-</a:t>
            </a:r>
            <a:r>
              <a:rPr lang="en-US" sz="1600" dirty="0" err="1" smtClean="0">
                <a:solidFill>
                  <a:srgbClr val="FF0000"/>
                </a:solidFill>
                <a:latin typeface="Arial" pitchFamily="34" charset="0"/>
                <a:ea typeface="Calibri" pitchFamily="34" charset="0"/>
                <a:cs typeface="Arial" pitchFamily="34" charset="0"/>
              </a:rPr>
              <a:t>Diversité</a:t>
            </a:r>
            <a:r>
              <a:rPr lang="en-US" sz="1600" dirty="0" smtClean="0">
                <a:solidFill>
                  <a:srgbClr val="000000"/>
                </a:solidFill>
                <a:latin typeface="Arial" pitchFamily="34" charset="0"/>
                <a:ea typeface="Calibri" pitchFamily="34" charset="0"/>
                <a:cs typeface="Arial" pitchFamily="34" charset="0"/>
              </a:rPr>
              <a:t> </a:t>
            </a:r>
            <a:r>
              <a:rPr lang="en-US" sz="1600" dirty="0" smtClean="0">
                <a:solidFill>
                  <a:srgbClr val="FF0000"/>
                </a:solidFill>
                <a:latin typeface="Arial" pitchFamily="34" charset="0"/>
                <a:ea typeface="Calibri" pitchFamily="34" charset="0"/>
                <a:cs typeface="Arial" pitchFamily="34" charset="0"/>
              </a:rPr>
              <a:t>γ</a:t>
            </a:r>
            <a:r>
              <a:rPr lang="en-US" sz="1600" dirty="0" smtClean="0">
                <a:solidFill>
                  <a:srgbClr val="000000"/>
                </a:solidFill>
                <a:latin typeface="Arial" pitchFamily="34" charset="0"/>
                <a:ea typeface="Calibri" pitchFamily="34" charset="0"/>
                <a:cs typeface="Arial" pitchFamily="34" charset="0"/>
              </a:rPr>
              <a:t> : </a:t>
            </a:r>
            <a:r>
              <a:rPr lang="en-US" sz="1600" dirty="0" err="1" smtClean="0">
                <a:solidFill>
                  <a:srgbClr val="000000"/>
                </a:solidFill>
                <a:latin typeface="Arial" pitchFamily="34" charset="0"/>
                <a:ea typeface="Calibri" pitchFamily="34" charset="0"/>
                <a:cs typeface="Arial" pitchFamily="34" charset="0"/>
              </a:rPr>
              <a:t>diversité</a:t>
            </a:r>
            <a:r>
              <a:rPr lang="en-US" sz="1600" dirty="0" smtClean="0">
                <a:solidFill>
                  <a:srgbClr val="000000"/>
                </a:solidFill>
                <a:latin typeface="Arial" pitchFamily="34" charset="0"/>
                <a:ea typeface="Calibri" pitchFamily="34" charset="0"/>
                <a:cs typeface="Arial" pitchFamily="34" charset="0"/>
              </a:rPr>
              <a:t> d’un ensemble de stations; </a:t>
            </a:r>
            <a:r>
              <a:rPr lang="en-US" sz="1600" dirty="0" err="1" smtClean="0">
                <a:solidFill>
                  <a:srgbClr val="000000"/>
                </a:solidFill>
                <a:latin typeface="Arial" pitchFamily="34" charset="0"/>
                <a:ea typeface="Calibri" pitchFamily="34" charset="0"/>
                <a:cs typeface="Arial" pitchFamily="34" charset="0"/>
              </a:rPr>
              <a:t>c’est</a:t>
            </a:r>
            <a:r>
              <a:rPr lang="en-US" sz="1600" dirty="0" smtClean="0">
                <a:solidFill>
                  <a:srgbClr val="000000"/>
                </a:solidFill>
                <a:latin typeface="Arial" pitchFamily="34" charset="0"/>
                <a:ea typeface="Calibri" pitchFamily="34" charset="0"/>
                <a:cs typeface="Arial" pitchFamily="34" charset="0"/>
              </a:rPr>
              <a:t> la </a:t>
            </a:r>
            <a:r>
              <a:rPr lang="en-US" sz="1600" dirty="0" err="1" smtClean="0">
                <a:solidFill>
                  <a:srgbClr val="000000"/>
                </a:solidFill>
                <a:latin typeface="Arial" pitchFamily="34" charset="0"/>
                <a:ea typeface="Calibri" pitchFamily="34" charset="0"/>
                <a:cs typeface="Arial" pitchFamily="34" charset="0"/>
              </a:rPr>
              <a:t>diversité</a:t>
            </a:r>
            <a:r>
              <a:rPr lang="en-US" sz="1600" dirty="0" smtClean="0">
                <a:solidFill>
                  <a:srgbClr val="000000"/>
                </a:solidFill>
                <a:latin typeface="Arial" pitchFamily="34" charset="0"/>
                <a:ea typeface="Calibri" pitchFamily="34" charset="0"/>
                <a:cs typeface="Arial" pitchFamily="34" charset="0"/>
              </a:rPr>
              <a:t> </a:t>
            </a:r>
            <a:r>
              <a:rPr lang="en-US" sz="1600" dirty="0" err="1" smtClean="0">
                <a:solidFill>
                  <a:srgbClr val="000000"/>
                </a:solidFill>
                <a:latin typeface="Arial" pitchFamily="34" charset="0"/>
                <a:ea typeface="Calibri" pitchFamily="34" charset="0"/>
                <a:cs typeface="Arial" pitchFamily="34" charset="0"/>
              </a:rPr>
              <a:t>sectorielle</a:t>
            </a:r>
            <a:r>
              <a:rPr lang="en-US" sz="1600" dirty="0" smtClean="0">
                <a:solidFill>
                  <a:srgbClr val="000000"/>
                </a:solidFill>
                <a:latin typeface="Arial" pitchFamily="34" charset="0"/>
                <a:ea typeface="Calibri" pitchFamily="34" charset="0"/>
                <a:cs typeface="Arial" pitchFamily="34" charset="0"/>
              </a:rPr>
              <a:t> </a:t>
            </a:r>
            <a:r>
              <a:rPr lang="en-US" sz="1600" dirty="0" err="1" smtClean="0">
                <a:solidFill>
                  <a:srgbClr val="000000"/>
                </a:solidFill>
                <a:latin typeface="Arial" pitchFamily="34" charset="0"/>
                <a:ea typeface="Calibri" pitchFamily="34" charset="0"/>
                <a:cs typeface="Arial" pitchFamily="34" charset="0"/>
              </a:rPr>
              <a:t>ou</a:t>
            </a:r>
            <a:r>
              <a:rPr lang="en-US" sz="1600" dirty="0" smtClean="0">
                <a:solidFill>
                  <a:srgbClr val="000000"/>
                </a:solidFill>
                <a:latin typeface="Arial" pitchFamily="34" charset="0"/>
                <a:ea typeface="Calibri" pitchFamily="34" charset="0"/>
                <a:cs typeface="Arial" pitchFamily="34" charset="0"/>
              </a:rPr>
              <a:t> </a:t>
            </a:r>
            <a:r>
              <a:rPr lang="en-US" sz="1600" dirty="0" err="1" smtClean="0">
                <a:solidFill>
                  <a:srgbClr val="000000"/>
                </a:solidFill>
                <a:latin typeface="Arial" pitchFamily="34" charset="0"/>
                <a:ea typeface="Calibri" pitchFamily="34" charset="0"/>
                <a:cs typeface="Arial" pitchFamily="34" charset="0"/>
              </a:rPr>
              <a:t>totale</a:t>
            </a:r>
            <a:endParaRPr lang="fr-FR" sz="1600" dirty="0" smtClean="0">
              <a:solidFill>
                <a:srgbClr val="000000"/>
              </a:solidFill>
              <a:latin typeface="Arial" pitchFamily="34" charset="0"/>
              <a:ea typeface="Calibri" pitchFamily="34" charset="0"/>
              <a:cs typeface="Arial" pitchFamily="34" charset="0"/>
            </a:endParaRPr>
          </a:p>
          <a:p>
            <a:r>
              <a:rPr lang="en-US" sz="1600" dirty="0" smtClean="0">
                <a:solidFill>
                  <a:srgbClr val="000000"/>
                </a:solidFill>
                <a:latin typeface="Arial" pitchFamily="34" charset="0"/>
                <a:ea typeface="Calibri" pitchFamily="34" charset="0"/>
                <a:cs typeface="Arial" pitchFamily="34" charset="0"/>
              </a:rPr>
              <a:t>(combine α et β)</a:t>
            </a:r>
            <a:endParaRPr lang="fr-FR" sz="1600" dirty="0" smtClean="0">
              <a:solidFill>
                <a:srgbClr val="000000"/>
              </a:solidFill>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0" y="0"/>
            <a:ext cx="9144000" cy="7848302"/>
          </a:xfrm>
          <a:prstGeom prst="rect">
            <a:avLst/>
          </a:prstGeom>
          <a:noFill/>
        </p:spPr>
        <p:txBody>
          <a:bodyPr wrap="square" rtlCol="0">
            <a:spAutoFit/>
          </a:bodyPr>
          <a:lstStyle/>
          <a:p>
            <a:r>
              <a:rPr lang="en-US" b="1" dirty="0" smtClean="0"/>
              <a:t>La </a:t>
            </a:r>
            <a:r>
              <a:rPr lang="en-US" b="1" dirty="0" err="1" smtClean="0"/>
              <a:t>Biodiversité</a:t>
            </a:r>
            <a:endParaRPr lang="fr-FR" dirty="0" smtClean="0"/>
          </a:p>
          <a:p>
            <a:r>
              <a:rPr lang="en-US" dirty="0" smtClean="0"/>
              <a:t> • </a:t>
            </a:r>
            <a:r>
              <a:rPr lang="en-US" dirty="0" err="1" smtClean="0"/>
              <a:t>Quelle</a:t>
            </a:r>
            <a:r>
              <a:rPr lang="en-US" dirty="0" smtClean="0"/>
              <a:t> </a:t>
            </a:r>
            <a:r>
              <a:rPr lang="en-US" dirty="0" err="1" smtClean="0"/>
              <a:t>biodiversité</a:t>
            </a:r>
            <a:r>
              <a:rPr lang="en-US" dirty="0" smtClean="0"/>
              <a:t> ? : </a:t>
            </a:r>
            <a:r>
              <a:rPr lang="en-US" dirty="0" err="1" smtClean="0"/>
              <a:t>génétique</a:t>
            </a:r>
            <a:r>
              <a:rPr lang="en-US" dirty="0" smtClean="0"/>
              <a:t>, </a:t>
            </a:r>
            <a:r>
              <a:rPr lang="en-US" dirty="0" err="1" smtClean="0"/>
              <a:t>spécifique</a:t>
            </a:r>
            <a:r>
              <a:rPr lang="en-US" dirty="0" smtClean="0"/>
              <a:t>, </a:t>
            </a:r>
            <a:r>
              <a:rPr lang="en-US" dirty="0" err="1" smtClean="0"/>
              <a:t>écosystémique</a:t>
            </a:r>
            <a:r>
              <a:rPr lang="en-US" dirty="0" smtClean="0"/>
              <a:t> (habitat, </a:t>
            </a:r>
            <a:r>
              <a:rPr lang="en-US" dirty="0" err="1" smtClean="0"/>
              <a:t>fonctions</a:t>
            </a:r>
            <a:r>
              <a:rPr lang="en-US" dirty="0" smtClean="0"/>
              <a:t>)</a:t>
            </a:r>
            <a:endParaRPr lang="fr-FR" dirty="0" smtClean="0"/>
          </a:p>
          <a:p>
            <a:r>
              <a:rPr lang="en-US" dirty="0" smtClean="0"/>
              <a:t>  </a:t>
            </a:r>
            <a:endParaRPr lang="fr-FR" dirty="0" smtClean="0"/>
          </a:p>
          <a:p>
            <a:r>
              <a:rPr lang="en-US" dirty="0" smtClean="0"/>
              <a:t>• Si </a:t>
            </a:r>
            <a:r>
              <a:rPr lang="en-US" dirty="0" err="1" smtClean="0"/>
              <a:t>biodiversité</a:t>
            </a:r>
            <a:r>
              <a:rPr lang="en-US" dirty="0" smtClean="0"/>
              <a:t> = </a:t>
            </a:r>
            <a:r>
              <a:rPr lang="en-US" dirty="0" err="1" smtClean="0"/>
              <a:t>diversité</a:t>
            </a:r>
            <a:r>
              <a:rPr lang="en-US" dirty="0" smtClean="0"/>
              <a:t> en </a:t>
            </a:r>
            <a:r>
              <a:rPr lang="en-US" dirty="0" err="1" smtClean="0"/>
              <a:t>espèce</a:t>
            </a:r>
            <a:r>
              <a:rPr lang="en-US" dirty="0" smtClean="0"/>
              <a:t>, </a:t>
            </a:r>
            <a:r>
              <a:rPr lang="en-US" dirty="0" err="1" smtClean="0"/>
              <a:t>il</a:t>
            </a:r>
            <a:r>
              <a:rPr lang="en-US" dirty="0" smtClean="0"/>
              <a:t> « </a:t>
            </a:r>
            <a:r>
              <a:rPr lang="en-US" dirty="0" err="1" smtClean="0"/>
              <a:t>suffit</a:t>
            </a:r>
            <a:r>
              <a:rPr lang="en-US" dirty="0" smtClean="0"/>
              <a:t> » de </a:t>
            </a:r>
            <a:r>
              <a:rPr lang="en-US" dirty="0" err="1" smtClean="0"/>
              <a:t>compter</a:t>
            </a:r>
            <a:r>
              <a:rPr lang="en-US" dirty="0" smtClean="0"/>
              <a:t> </a:t>
            </a:r>
            <a:r>
              <a:rPr lang="en-US" dirty="0" err="1" smtClean="0"/>
              <a:t>ces</a:t>
            </a:r>
            <a:r>
              <a:rPr lang="en-US" dirty="0" smtClean="0"/>
              <a:t> </a:t>
            </a:r>
            <a:r>
              <a:rPr lang="en-US" dirty="0" err="1" smtClean="0"/>
              <a:t>dernières</a:t>
            </a:r>
            <a:r>
              <a:rPr lang="en-US" dirty="0" smtClean="0"/>
              <a:t> !</a:t>
            </a:r>
            <a:endParaRPr lang="fr-FR" dirty="0" smtClean="0"/>
          </a:p>
          <a:p>
            <a:r>
              <a:rPr lang="en-US" dirty="0" smtClean="0"/>
              <a:t>  • </a:t>
            </a:r>
            <a:r>
              <a:rPr lang="en-US" dirty="0" err="1" smtClean="0"/>
              <a:t>Est-ce</a:t>
            </a:r>
            <a:r>
              <a:rPr lang="en-US" dirty="0" smtClean="0"/>
              <a:t> </a:t>
            </a:r>
            <a:r>
              <a:rPr lang="en-US" dirty="0" err="1" smtClean="0"/>
              <a:t>aussi</a:t>
            </a:r>
            <a:r>
              <a:rPr lang="en-US" dirty="0" smtClean="0"/>
              <a:t> simple ?</a:t>
            </a:r>
            <a:endParaRPr lang="fr-FR" dirty="0" smtClean="0"/>
          </a:p>
          <a:p>
            <a:r>
              <a:rPr lang="en-US" dirty="0" smtClean="0"/>
              <a:t> </a:t>
            </a:r>
            <a:endParaRPr lang="fr-FR" dirty="0" smtClean="0"/>
          </a:p>
          <a:p>
            <a:r>
              <a:rPr lang="en-US" dirty="0" smtClean="0"/>
              <a:t> • Pour </a:t>
            </a:r>
            <a:r>
              <a:rPr lang="en-US" dirty="0" err="1" smtClean="0"/>
              <a:t>mieux</a:t>
            </a:r>
            <a:r>
              <a:rPr lang="en-US" dirty="0" smtClean="0"/>
              <a:t> la </a:t>
            </a:r>
            <a:r>
              <a:rPr lang="en-US" dirty="0" err="1" smtClean="0"/>
              <a:t>protéger</a:t>
            </a:r>
            <a:r>
              <a:rPr lang="en-US" dirty="0" smtClean="0"/>
              <a:t>, </a:t>
            </a:r>
            <a:r>
              <a:rPr lang="en-US" dirty="0" err="1" smtClean="0"/>
              <a:t>il</a:t>
            </a:r>
            <a:r>
              <a:rPr lang="en-US" dirty="0" smtClean="0"/>
              <a:t> </a:t>
            </a:r>
            <a:r>
              <a:rPr lang="en-US" dirty="0" err="1" smtClean="0"/>
              <a:t>faut</a:t>
            </a:r>
            <a:r>
              <a:rPr lang="en-US" dirty="0" smtClean="0"/>
              <a:t> </a:t>
            </a:r>
            <a:r>
              <a:rPr lang="en-US" dirty="0" err="1" smtClean="0"/>
              <a:t>aussi</a:t>
            </a:r>
            <a:r>
              <a:rPr lang="en-US" dirty="0" smtClean="0"/>
              <a:t> </a:t>
            </a:r>
            <a:r>
              <a:rPr lang="en-US" dirty="0" err="1" smtClean="0"/>
              <a:t>connaître</a:t>
            </a:r>
            <a:r>
              <a:rPr lang="en-US" dirty="0" smtClean="0"/>
              <a:t> la distribution </a:t>
            </a:r>
            <a:r>
              <a:rPr lang="en-US" dirty="0" err="1" smtClean="0"/>
              <a:t>spatiale</a:t>
            </a:r>
            <a:r>
              <a:rPr lang="en-US" dirty="0" smtClean="0"/>
              <a:t> de la </a:t>
            </a:r>
            <a:r>
              <a:rPr lang="en-US" dirty="0" err="1" smtClean="0"/>
              <a:t>biodiversité</a:t>
            </a:r>
            <a:endParaRPr lang="fr-FR" dirty="0" smtClean="0"/>
          </a:p>
          <a:p>
            <a:r>
              <a:rPr lang="en-US" dirty="0" smtClean="0"/>
              <a:t> </a:t>
            </a:r>
            <a:endParaRPr lang="fr-FR" dirty="0" smtClean="0"/>
          </a:p>
          <a:p>
            <a:r>
              <a:rPr lang="en-US" dirty="0" smtClean="0"/>
              <a:t> </a:t>
            </a:r>
            <a:r>
              <a:rPr lang="en-US" b="1" dirty="0" smtClean="0"/>
              <a:t>Nous </a:t>
            </a:r>
            <a:r>
              <a:rPr lang="en-US" b="1" dirty="0" err="1" smtClean="0"/>
              <a:t>verrons</a:t>
            </a:r>
            <a:r>
              <a:rPr lang="en-US" b="1" dirty="0" smtClean="0"/>
              <a:t> :</a:t>
            </a:r>
            <a:endParaRPr lang="fr-FR" dirty="0" smtClean="0"/>
          </a:p>
          <a:p>
            <a:r>
              <a:rPr lang="en-US" dirty="0" smtClean="0"/>
              <a:t> </a:t>
            </a:r>
            <a:endParaRPr lang="fr-FR" dirty="0" smtClean="0"/>
          </a:p>
          <a:p>
            <a:r>
              <a:rPr lang="en-US" dirty="0" smtClean="0"/>
              <a:t>• </a:t>
            </a:r>
            <a:r>
              <a:rPr lang="en-US" dirty="0" err="1" smtClean="0"/>
              <a:t>Méthodes</a:t>
            </a:r>
            <a:r>
              <a:rPr lang="en-US" dirty="0" smtClean="0"/>
              <a:t> </a:t>
            </a:r>
            <a:r>
              <a:rPr lang="en-US" dirty="0" err="1" smtClean="0"/>
              <a:t>d’inventaire</a:t>
            </a:r>
            <a:r>
              <a:rPr lang="en-US" dirty="0" smtClean="0"/>
              <a:t> de la </a:t>
            </a:r>
            <a:r>
              <a:rPr lang="en-US" dirty="0" err="1" smtClean="0"/>
              <a:t>biodiversité</a:t>
            </a:r>
            <a:r>
              <a:rPr lang="en-US" dirty="0" smtClean="0"/>
              <a:t> (</a:t>
            </a:r>
            <a:r>
              <a:rPr lang="en-US" dirty="0" err="1" smtClean="0"/>
              <a:t>échantillonnages</a:t>
            </a:r>
            <a:r>
              <a:rPr lang="en-US" dirty="0" smtClean="0"/>
              <a:t>)</a:t>
            </a:r>
          </a:p>
          <a:p>
            <a:pPr>
              <a:buFont typeface="Arial" pitchFamily="34" charset="0"/>
              <a:buChar char="•"/>
            </a:pPr>
            <a:r>
              <a:rPr lang="en-US" dirty="0" smtClean="0"/>
              <a:t> </a:t>
            </a:r>
            <a:r>
              <a:rPr lang="en-US" dirty="0" err="1" smtClean="0"/>
              <a:t>Indicateurs</a:t>
            </a:r>
            <a:r>
              <a:rPr lang="en-US" dirty="0" smtClean="0"/>
              <a:t> de </a:t>
            </a:r>
            <a:r>
              <a:rPr lang="en-US" dirty="0" err="1" smtClean="0"/>
              <a:t>diversité</a:t>
            </a:r>
            <a:r>
              <a:rPr lang="en-US" dirty="0" smtClean="0"/>
              <a:t> (</a:t>
            </a:r>
            <a:r>
              <a:rPr lang="en-US" dirty="0" err="1" smtClean="0"/>
              <a:t>richesse</a:t>
            </a:r>
            <a:r>
              <a:rPr lang="en-US" dirty="0" smtClean="0"/>
              <a:t> </a:t>
            </a:r>
            <a:r>
              <a:rPr lang="en-US" dirty="0" err="1" smtClean="0"/>
              <a:t>spécifique</a:t>
            </a:r>
            <a:r>
              <a:rPr lang="en-US" dirty="0" smtClean="0"/>
              <a:t>, </a:t>
            </a:r>
            <a:r>
              <a:rPr lang="en-US" dirty="0" err="1" smtClean="0"/>
              <a:t>indice</a:t>
            </a:r>
            <a:r>
              <a:rPr lang="en-US" dirty="0" smtClean="0"/>
              <a:t> de Shannon, </a:t>
            </a:r>
            <a:r>
              <a:rPr lang="en-US" dirty="0" err="1" smtClean="0"/>
              <a:t>diversité</a:t>
            </a:r>
            <a:r>
              <a:rPr lang="en-US" dirty="0" smtClean="0"/>
              <a:t> </a:t>
            </a:r>
            <a:r>
              <a:rPr lang="en-US" dirty="0" err="1" smtClean="0"/>
              <a:t>taxinomique</a:t>
            </a:r>
            <a:r>
              <a:rPr lang="en-US" dirty="0" smtClean="0"/>
              <a:t>)</a:t>
            </a:r>
            <a:endParaRPr lang="fr-FR" dirty="0" smtClean="0"/>
          </a:p>
          <a:p>
            <a:r>
              <a:rPr lang="en-US" dirty="0" smtClean="0"/>
              <a:t>  • Comment </a:t>
            </a:r>
            <a:r>
              <a:rPr lang="en-US" dirty="0" err="1" smtClean="0"/>
              <a:t>mesurer</a:t>
            </a:r>
            <a:r>
              <a:rPr lang="en-US" dirty="0" smtClean="0"/>
              <a:t> la distribution </a:t>
            </a:r>
            <a:r>
              <a:rPr lang="en-US" dirty="0" err="1" smtClean="0"/>
              <a:t>spatiale</a:t>
            </a:r>
            <a:r>
              <a:rPr lang="en-US" dirty="0" smtClean="0"/>
              <a:t> de la </a:t>
            </a:r>
            <a:r>
              <a:rPr lang="en-US" dirty="0" err="1" smtClean="0"/>
              <a:t>biodiversité</a:t>
            </a:r>
            <a:r>
              <a:rPr lang="en-US" dirty="0" smtClean="0"/>
              <a:t> ?</a:t>
            </a:r>
            <a:endParaRPr lang="fr-FR" dirty="0" smtClean="0"/>
          </a:p>
          <a:p>
            <a:r>
              <a:rPr lang="en-US" dirty="0" smtClean="0"/>
              <a:t> • </a:t>
            </a:r>
            <a:r>
              <a:rPr lang="en-US" dirty="0" err="1" smtClean="0"/>
              <a:t>Recours</a:t>
            </a:r>
            <a:r>
              <a:rPr lang="en-US" dirty="0" smtClean="0"/>
              <a:t> à des bio-</a:t>
            </a:r>
            <a:r>
              <a:rPr lang="en-US" dirty="0" err="1" smtClean="0"/>
              <a:t>indicateurs</a:t>
            </a:r>
            <a:endParaRPr lang="en-US" dirty="0" smtClean="0"/>
          </a:p>
          <a:p>
            <a:r>
              <a:rPr lang="en-US" dirty="0" smtClean="0"/>
              <a:t>• </a:t>
            </a:r>
            <a:r>
              <a:rPr lang="en-US" dirty="0" err="1" smtClean="0"/>
              <a:t>accessibilité</a:t>
            </a:r>
            <a:r>
              <a:rPr lang="en-US" dirty="0" smtClean="0"/>
              <a:t> aux </a:t>
            </a:r>
            <a:r>
              <a:rPr lang="en-US" dirty="0" err="1" smtClean="0"/>
              <a:t>espèces</a:t>
            </a:r>
            <a:r>
              <a:rPr lang="en-US" dirty="0" smtClean="0"/>
              <a:t> (encore des </a:t>
            </a:r>
            <a:r>
              <a:rPr lang="en-US" dirty="0" err="1" smtClean="0"/>
              <a:t>régions</a:t>
            </a:r>
            <a:r>
              <a:rPr lang="en-US" dirty="0" smtClean="0"/>
              <a:t> </a:t>
            </a:r>
            <a:r>
              <a:rPr lang="en-US" dirty="0" err="1" smtClean="0"/>
              <a:t>peu</a:t>
            </a:r>
            <a:r>
              <a:rPr lang="en-US" dirty="0" smtClean="0"/>
              <a:t> </a:t>
            </a:r>
            <a:r>
              <a:rPr lang="en-US" dirty="0" err="1" smtClean="0"/>
              <a:t>explorées</a:t>
            </a:r>
            <a:r>
              <a:rPr lang="en-US" dirty="0" smtClean="0"/>
              <a:t>)</a:t>
            </a:r>
            <a:endParaRPr lang="fr-FR" dirty="0" smtClean="0"/>
          </a:p>
          <a:p>
            <a:r>
              <a:rPr lang="en-US" dirty="0" smtClean="0"/>
              <a:t>• </a:t>
            </a:r>
            <a:r>
              <a:rPr lang="en-US" dirty="0" err="1" smtClean="0"/>
              <a:t>disponibilité</a:t>
            </a:r>
            <a:r>
              <a:rPr lang="en-US" dirty="0" smtClean="0"/>
              <a:t> des </a:t>
            </a:r>
            <a:r>
              <a:rPr lang="en-US" dirty="0" err="1" smtClean="0"/>
              <a:t>spécialistes</a:t>
            </a:r>
            <a:r>
              <a:rPr lang="en-US" dirty="0" smtClean="0"/>
              <a:t> (</a:t>
            </a:r>
            <a:r>
              <a:rPr lang="en-US" dirty="0" err="1" smtClean="0"/>
              <a:t>groupes</a:t>
            </a:r>
            <a:r>
              <a:rPr lang="en-US" dirty="0" smtClean="0"/>
              <a:t> </a:t>
            </a:r>
            <a:r>
              <a:rPr lang="en-US" dirty="0" err="1" smtClean="0"/>
              <a:t>difficiles</a:t>
            </a:r>
            <a:r>
              <a:rPr lang="en-US" dirty="0" smtClean="0"/>
              <a:t>)</a:t>
            </a:r>
            <a:endParaRPr lang="fr-FR" dirty="0" smtClean="0"/>
          </a:p>
          <a:p>
            <a:r>
              <a:rPr lang="en-US" dirty="0" smtClean="0"/>
              <a:t>• notion </a:t>
            </a:r>
            <a:r>
              <a:rPr lang="en-US" dirty="0" err="1" smtClean="0"/>
              <a:t>d’espèce</a:t>
            </a:r>
            <a:r>
              <a:rPr lang="en-US" dirty="0" smtClean="0"/>
              <a:t> (</a:t>
            </a:r>
            <a:r>
              <a:rPr lang="en-US" dirty="0" err="1" smtClean="0"/>
              <a:t>une</a:t>
            </a:r>
            <a:r>
              <a:rPr lang="en-US" dirty="0" smtClean="0"/>
              <a:t> </a:t>
            </a:r>
            <a:r>
              <a:rPr lang="en-US" dirty="0" err="1" smtClean="0"/>
              <a:t>ou</a:t>
            </a:r>
            <a:r>
              <a:rPr lang="en-US" dirty="0" smtClean="0"/>
              <a:t> </a:t>
            </a:r>
            <a:r>
              <a:rPr lang="en-US" dirty="0" err="1" smtClean="0"/>
              <a:t>plusieurs</a:t>
            </a:r>
            <a:r>
              <a:rPr lang="en-US" dirty="0" smtClean="0"/>
              <a:t>; </a:t>
            </a:r>
            <a:r>
              <a:rPr lang="en-US" dirty="0" err="1" smtClean="0"/>
              <a:t>complexe</a:t>
            </a:r>
            <a:r>
              <a:rPr lang="en-US" dirty="0" smtClean="0"/>
              <a:t> </a:t>
            </a:r>
            <a:r>
              <a:rPr lang="en-US" dirty="0" err="1" smtClean="0"/>
              <a:t>d’espèces</a:t>
            </a:r>
            <a:r>
              <a:rPr lang="en-US" dirty="0" smtClean="0"/>
              <a:t>; </a:t>
            </a:r>
            <a:r>
              <a:rPr lang="en-US" dirty="0" err="1" smtClean="0"/>
              <a:t>apport</a:t>
            </a:r>
            <a:r>
              <a:rPr lang="en-US" dirty="0" smtClean="0"/>
              <a:t> de la</a:t>
            </a:r>
            <a:endParaRPr lang="fr-FR" dirty="0" smtClean="0"/>
          </a:p>
          <a:p>
            <a:r>
              <a:rPr lang="en-US" dirty="0" err="1" smtClean="0"/>
              <a:t>biologie</a:t>
            </a:r>
            <a:r>
              <a:rPr lang="en-US" dirty="0" smtClean="0"/>
              <a:t> </a:t>
            </a:r>
            <a:r>
              <a:rPr lang="en-US" dirty="0" err="1" smtClean="0"/>
              <a:t>moléculaire</a:t>
            </a:r>
            <a:r>
              <a:rPr lang="en-US" dirty="0" smtClean="0"/>
              <a:t>)</a:t>
            </a:r>
            <a:endParaRPr lang="fr-FR" dirty="0" smtClean="0"/>
          </a:p>
          <a:p>
            <a:r>
              <a:rPr lang="en-US" dirty="0" smtClean="0"/>
              <a:t> • </a:t>
            </a:r>
            <a:r>
              <a:rPr lang="en-US" dirty="0" err="1" smtClean="0"/>
              <a:t>inventaire</a:t>
            </a:r>
            <a:r>
              <a:rPr lang="en-US" dirty="0" smtClean="0"/>
              <a:t> </a:t>
            </a:r>
            <a:r>
              <a:rPr lang="en-US" dirty="0" err="1" smtClean="0"/>
              <a:t>complet</a:t>
            </a:r>
            <a:r>
              <a:rPr lang="en-US" dirty="0" smtClean="0"/>
              <a:t> = </a:t>
            </a:r>
            <a:r>
              <a:rPr lang="en-US" dirty="0" err="1" smtClean="0"/>
              <a:t>investissement</a:t>
            </a:r>
            <a:r>
              <a:rPr lang="en-US" dirty="0" smtClean="0"/>
              <a:t> important</a:t>
            </a:r>
            <a:endParaRPr lang="fr-FR" dirty="0" smtClean="0"/>
          </a:p>
          <a:p>
            <a:r>
              <a:rPr lang="en-US" dirty="0" smtClean="0"/>
              <a:t/>
            </a:r>
            <a:br>
              <a:rPr lang="en-US" dirty="0" smtClean="0"/>
            </a:br>
            <a:endParaRPr lang="fr-FR" dirty="0" smtClean="0"/>
          </a:p>
          <a:p>
            <a:r>
              <a:rPr lang="en-US" dirty="0" smtClean="0"/>
              <a:t/>
            </a:r>
            <a:br>
              <a:rPr lang="en-US" dirty="0" smtClean="0"/>
            </a:br>
            <a:endParaRPr lang="fr-FR" dirty="0" smtClean="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642918"/>
            <a:ext cx="7991290" cy="3139321"/>
          </a:xfrm>
          <a:prstGeom prst="rect">
            <a:avLst/>
          </a:prstGeom>
          <a:noFill/>
        </p:spPr>
        <p:txBody>
          <a:bodyPr wrap="none" rtlCol="0">
            <a:spAutoFit/>
          </a:bodyPr>
          <a:lstStyle/>
          <a:p>
            <a:r>
              <a:rPr lang="fr-FR" b="1" dirty="0" smtClean="0"/>
              <a:t>Rôle et fonctions de la biodiversité?</a:t>
            </a:r>
          </a:p>
          <a:p>
            <a:endParaRPr lang="fr-FR" b="1" dirty="0" smtClean="0"/>
          </a:p>
          <a:p>
            <a:r>
              <a:rPr lang="fr-FR" dirty="0" smtClean="0"/>
              <a:t>Deux angles différents:</a:t>
            </a:r>
          </a:p>
          <a:p>
            <a:r>
              <a:rPr lang="fr-FR" dirty="0" smtClean="0"/>
              <a:t>1- Rôle dans le fonctionnement et performances des écosystèmes</a:t>
            </a:r>
          </a:p>
          <a:p>
            <a:r>
              <a:rPr lang="fr-FR" dirty="0" smtClean="0"/>
              <a:t>2- Services </a:t>
            </a:r>
            <a:r>
              <a:rPr lang="fr-FR" dirty="0" err="1" smtClean="0"/>
              <a:t>écosystèmiques</a:t>
            </a:r>
            <a:r>
              <a:rPr lang="fr-FR" dirty="0" smtClean="0"/>
              <a:t>                  services rendus à l’homme</a:t>
            </a:r>
          </a:p>
          <a:p>
            <a:r>
              <a:rPr lang="fr-FR" dirty="0" smtClean="0"/>
              <a:t>                                                          par la biodiversité</a:t>
            </a:r>
          </a:p>
          <a:p>
            <a:r>
              <a:rPr lang="fr-FR" dirty="0" smtClean="0"/>
              <a:t>        quatre type de services:</a:t>
            </a:r>
          </a:p>
          <a:p>
            <a:pPr>
              <a:buFontTx/>
              <a:buChar char="-"/>
            </a:pPr>
            <a:r>
              <a:rPr lang="fr-FR" dirty="0" smtClean="0"/>
              <a:t>Les services de prélèvement</a:t>
            </a:r>
          </a:p>
          <a:p>
            <a:pPr>
              <a:buFontTx/>
              <a:buChar char="-"/>
            </a:pPr>
            <a:r>
              <a:rPr lang="fr-FR" dirty="0" smtClean="0"/>
              <a:t>Les services de régulation</a:t>
            </a:r>
          </a:p>
          <a:p>
            <a:pPr>
              <a:buFontTx/>
              <a:buChar char="-"/>
            </a:pPr>
            <a:r>
              <a:rPr lang="fr-FR" dirty="0" smtClean="0"/>
              <a:t>Les services d’auto-entretien</a:t>
            </a:r>
          </a:p>
          <a:p>
            <a:pPr>
              <a:buFontTx/>
              <a:buChar char="-"/>
            </a:pPr>
            <a:r>
              <a:rPr lang="fr-FR" dirty="0" smtClean="0"/>
              <a:t>Services de </a:t>
            </a:r>
            <a:r>
              <a:rPr lang="fr-FR" smtClean="0"/>
              <a:t>type culturel</a:t>
            </a:r>
            <a:endParaRPr lang="fr-FR" dirty="0"/>
          </a:p>
        </p:txBody>
      </p:sp>
      <p:sp>
        <p:nvSpPr>
          <p:cNvPr id="3" name="Flèche droite 2"/>
          <p:cNvSpPr/>
          <p:nvPr/>
        </p:nvSpPr>
        <p:spPr>
          <a:xfrm>
            <a:off x="4071934" y="1928802"/>
            <a:ext cx="1000132"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43710"/>
          </a:xfrm>
        </p:spPr>
        <p:txBody>
          <a:bodyPr/>
          <a:lstStyle/>
          <a:p>
            <a:pPr>
              <a:buNone/>
            </a:pPr>
            <a:r>
              <a:rPr lang="fr-FR" sz="2800" dirty="0">
                <a:latin typeface="Times New Roman" pitchFamily="18" charset="0"/>
                <a:cs typeface="Times New Roman" pitchFamily="18" charset="0"/>
              </a:rPr>
              <a:t>L</a:t>
            </a:r>
            <a:r>
              <a:rPr lang="fr-FR" sz="2800" dirty="0" smtClean="0">
                <a:latin typeface="Times New Roman" pitchFamily="18" charset="0"/>
                <a:cs typeface="Times New Roman" pitchFamily="18" charset="0"/>
              </a:rPr>
              <a:t>a Seconde Guerre mondiale                l’accroissement des problèmes environnementaux</a:t>
            </a:r>
          </a:p>
          <a:p>
            <a:pPr>
              <a:buNone/>
            </a:pPr>
            <a:r>
              <a:rPr lang="fr-FR" sz="2800" dirty="0">
                <a:latin typeface="Times New Roman" pitchFamily="18" charset="0"/>
                <a:cs typeface="Times New Roman" pitchFamily="18" charset="0"/>
              </a:rPr>
              <a:t>L</a:t>
            </a:r>
            <a:r>
              <a:rPr lang="fr-FR" sz="2800" dirty="0" smtClean="0">
                <a:latin typeface="Times New Roman" pitchFamily="18" charset="0"/>
                <a:cs typeface="Times New Roman" pitchFamily="18" charset="0"/>
              </a:rPr>
              <a:t>es écologues               1970-1980 pour fonder la biologie de la conservation</a:t>
            </a:r>
          </a:p>
          <a:p>
            <a:pPr>
              <a:buNone/>
            </a:pPr>
            <a:endParaRPr lang="fr-FR" dirty="0"/>
          </a:p>
        </p:txBody>
      </p:sp>
      <p:sp>
        <p:nvSpPr>
          <p:cNvPr id="4" name="Flèche droite 3"/>
          <p:cNvSpPr/>
          <p:nvPr/>
        </p:nvSpPr>
        <p:spPr>
          <a:xfrm>
            <a:off x="4643438" y="142852"/>
            <a:ext cx="978408"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2357422" y="1000108"/>
            <a:ext cx="978408"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7" name="Graphique 6"/>
          <p:cNvGraphicFramePr/>
          <p:nvPr/>
        </p:nvGraphicFramePr>
        <p:xfrm>
          <a:off x="642910" y="1928812"/>
          <a:ext cx="7572428" cy="357189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p:nvPr/>
        </p:nvSpPr>
        <p:spPr>
          <a:xfrm>
            <a:off x="2214546" y="5357826"/>
            <a:ext cx="4681731" cy="369332"/>
          </a:xfrm>
          <a:prstGeom prst="rect">
            <a:avLst/>
          </a:prstGeom>
        </p:spPr>
        <p:txBody>
          <a:bodyPr wrap="none">
            <a:spAutoFit/>
          </a:bodyPr>
          <a:lstStyle/>
          <a:p>
            <a:r>
              <a:rPr lang="fr-FR" b="1" dirty="0" smtClean="0">
                <a:latin typeface="Times New Roman" pitchFamily="18" charset="0"/>
                <a:cs typeface="Times New Roman" pitchFamily="18" charset="0"/>
              </a:rPr>
              <a:t>Figure 3: </a:t>
            </a:r>
            <a:r>
              <a:rPr lang="fr-FR" b="1" dirty="0">
                <a:latin typeface="Times New Roman" pitchFamily="18" charset="0"/>
                <a:cs typeface="Times New Roman" pitchFamily="18" charset="0"/>
              </a:rPr>
              <a:t>E</a:t>
            </a:r>
            <a:r>
              <a:rPr lang="fr-FR" b="1" dirty="0" smtClean="0">
                <a:latin typeface="Times New Roman" pitchFamily="18" charset="0"/>
                <a:cs typeface="Times New Roman" pitchFamily="18" charset="0"/>
              </a:rPr>
              <a:t>volution </a:t>
            </a:r>
            <a:r>
              <a:rPr lang="fr-FR" b="1" dirty="0">
                <a:latin typeface="Times New Roman" pitchFamily="18" charset="0"/>
                <a:cs typeface="Times New Roman" pitchFamily="18" charset="0"/>
              </a:rPr>
              <a:t>de la population humaine.</a:t>
            </a:r>
            <a:endParaRPr lang="fr-FR" dirty="0">
              <a:latin typeface="Times New Roman" pitchFamily="18" charset="0"/>
              <a:cs typeface="Times New Roman" pitchFamily="18" charset="0"/>
            </a:endParaRPr>
          </a:p>
        </p:txBody>
      </p:sp>
      <p:sp>
        <p:nvSpPr>
          <p:cNvPr id="9" name="Rectangle 8"/>
          <p:cNvSpPr/>
          <p:nvPr/>
        </p:nvSpPr>
        <p:spPr>
          <a:xfrm>
            <a:off x="285720" y="5903893"/>
            <a:ext cx="8858280" cy="738664"/>
          </a:xfrm>
          <a:prstGeom prst="rect">
            <a:avLst/>
          </a:prstGeom>
        </p:spPr>
        <p:txBody>
          <a:bodyPr wrap="square">
            <a:spAutoFit/>
          </a:bodyPr>
          <a:lstStyle/>
          <a:p>
            <a:r>
              <a:rPr lang="fr-FR" sz="1400" dirty="0"/>
              <a:t>La population humaine a atteint 7 milliards d’individus à la fin 2011. Le World Ressource </a:t>
            </a:r>
            <a:r>
              <a:rPr lang="fr-FR" sz="1400" dirty="0" smtClean="0"/>
              <a:t>Institute estime </a:t>
            </a:r>
            <a:r>
              <a:rPr lang="fr-FR" sz="1400" dirty="0"/>
              <a:t>à 1,1 % le taux de croissance de la population mais même avec ce taux de </a:t>
            </a:r>
            <a:r>
              <a:rPr lang="fr-FR" sz="1400" dirty="0" smtClean="0"/>
              <a:t>croissance modeste</a:t>
            </a:r>
            <a:r>
              <a:rPr lang="fr-FR" sz="1400" dirty="0"/>
              <a:t>, cela correspond à un accroissement de 70 millions d’habitants par an (données de l’« </a:t>
            </a:r>
            <a:r>
              <a:rPr lang="fr-FR" sz="1400" dirty="0" smtClean="0"/>
              <a:t>US </a:t>
            </a:r>
            <a:r>
              <a:rPr lang="fr-FR" sz="1400" dirty="0" err="1" smtClean="0"/>
              <a:t>Census</a:t>
            </a:r>
            <a:r>
              <a:rPr lang="fr-FR" sz="1400" dirty="0" smtClean="0"/>
              <a:t> </a:t>
            </a:r>
            <a:r>
              <a:rPr lang="fr-FR" sz="1400" dirty="0"/>
              <a:t>Bureau », www.census.gov/ipc/www/idb/worldpopinfo.html)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pPr>
              <a:buNone/>
            </a:pPr>
            <a:r>
              <a:rPr lang="fr-FR" dirty="0" smtClean="0"/>
              <a:t>Objectifs</a:t>
            </a:r>
          </a:p>
          <a:p>
            <a:pPr>
              <a:buNone/>
            </a:pPr>
            <a:r>
              <a:rPr lang="fr-FR" dirty="0" smtClean="0">
                <a:latin typeface="Times New Roman" pitchFamily="18" charset="0"/>
                <a:cs typeface="Times New Roman" pitchFamily="18" charset="0"/>
              </a:rPr>
              <a:t>C’est une discipline d’action dont les objectifs sont:</a:t>
            </a:r>
          </a:p>
          <a:p>
            <a:pPr>
              <a:buFontTx/>
              <a:buChar char="-"/>
            </a:pPr>
            <a:r>
              <a:rPr lang="fr-FR" dirty="0" smtClean="0">
                <a:latin typeface="Times New Roman" pitchFamily="18" charset="0"/>
                <a:cs typeface="Times New Roman" pitchFamily="18" charset="0"/>
              </a:rPr>
              <a:t>Documenter la gamme complète de la diversité biologique</a:t>
            </a:r>
          </a:p>
          <a:p>
            <a:pPr>
              <a:buFontTx/>
              <a:buChar char="-"/>
            </a:pPr>
            <a:r>
              <a:rPr lang="fr-FR" dirty="0" smtClean="0">
                <a:latin typeface="Times New Roman" pitchFamily="18" charset="0"/>
                <a:cs typeface="Times New Roman" pitchFamily="18" charset="0"/>
              </a:rPr>
              <a:t>Etudier les impacts des activités humaines sur les espèces, les communautés et les écosystèmes</a:t>
            </a:r>
          </a:p>
          <a:p>
            <a:pPr>
              <a:buFontTx/>
              <a:buChar char="-"/>
            </a:pPr>
            <a:r>
              <a:rPr lang="fr-FR" dirty="0" smtClean="0">
                <a:latin typeface="Times New Roman" pitchFamily="18" charset="0"/>
                <a:cs typeface="Times New Roman" pitchFamily="18" charset="0"/>
              </a:rPr>
              <a:t>Développer des approches pratiques pour prévenir l’extinction des espèces, maintenir la diversité génétique au sein des espèces, protéger et restaurer les communautés et les fonctions </a:t>
            </a:r>
            <a:r>
              <a:rPr lang="fr-FR" dirty="0" err="1" smtClean="0">
                <a:latin typeface="Times New Roman" pitchFamily="18" charset="0"/>
                <a:cs typeface="Times New Roman" pitchFamily="18" charset="0"/>
              </a:rPr>
              <a:t>ecosystémiques</a:t>
            </a:r>
            <a:r>
              <a:rPr lang="fr-FR" dirty="0" smtClean="0">
                <a:latin typeface="Times New Roman" pitchFamily="18" charset="0"/>
                <a:cs typeface="Times New Roman" pitchFamily="18" charset="0"/>
              </a:rPr>
              <a:t> associées</a:t>
            </a:r>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71414"/>
            <a:ext cx="8429684" cy="1323439"/>
          </a:xfrm>
          <a:prstGeom prst="rect">
            <a:avLst/>
          </a:prstGeom>
          <a:noFill/>
        </p:spPr>
        <p:txBody>
          <a:bodyPr wrap="square" rtlCol="0">
            <a:spAutoFit/>
          </a:bodyPr>
          <a:lstStyle/>
          <a:p>
            <a:r>
              <a:rPr lang="fr-FR" sz="1600" dirty="0" smtClean="0">
                <a:latin typeface="Times New Roman" pitchFamily="18" charset="0"/>
                <a:cs typeface="Times New Roman" pitchFamily="18" charset="0"/>
              </a:rPr>
              <a:t>Principe</a:t>
            </a:r>
          </a:p>
          <a:p>
            <a:r>
              <a:rPr lang="fr-FR" sz="1600" dirty="0" smtClean="0">
                <a:latin typeface="Times New Roman" pitchFamily="18" charset="0"/>
                <a:cs typeface="Times New Roman" pitchFamily="18" charset="0"/>
              </a:rPr>
              <a:t>La biologie de la conservation constitue une synthèse de nombreux champs scientifiques, des produits de concepts et de nouvelles approches pour les champs appliqués de gestion des ressources. L’</a:t>
            </a:r>
            <a:r>
              <a:rPr lang="fr-FR" sz="1600" dirty="0" err="1" smtClean="0">
                <a:latin typeface="Times New Roman" pitchFamily="18" charset="0"/>
                <a:cs typeface="Times New Roman" pitchFamily="18" charset="0"/>
              </a:rPr>
              <a:t>experience</a:t>
            </a:r>
            <a:r>
              <a:rPr lang="fr-FR" sz="1600" dirty="0" smtClean="0">
                <a:latin typeface="Times New Roman" pitchFamily="18" charset="0"/>
                <a:cs typeface="Times New Roman" pitchFamily="18" charset="0"/>
              </a:rPr>
              <a:t> gagnée sur le terrain influence en retour les problématiques des sciences fondamentales (Temple, 1991)</a:t>
            </a:r>
            <a:endParaRPr lang="fr-FR" sz="1600" dirty="0">
              <a:latin typeface="Times New Roman" pitchFamily="18" charset="0"/>
              <a:cs typeface="Times New Roman" pitchFamily="18" charset="0"/>
            </a:endParaRPr>
          </a:p>
        </p:txBody>
      </p:sp>
      <p:sp>
        <p:nvSpPr>
          <p:cNvPr id="5" name="ZoneTexte 4"/>
          <p:cNvSpPr txBox="1"/>
          <p:nvPr/>
        </p:nvSpPr>
        <p:spPr>
          <a:xfrm>
            <a:off x="2428860" y="1223175"/>
            <a:ext cx="5572164" cy="276999"/>
          </a:xfrm>
          <a:prstGeom prst="rect">
            <a:avLst/>
          </a:prstGeom>
          <a:noFill/>
        </p:spPr>
        <p:txBody>
          <a:bodyPr wrap="square" rtlCol="0">
            <a:spAutoFit/>
          </a:bodyPr>
          <a:lstStyle/>
          <a:p>
            <a:r>
              <a:rPr lang="fr-FR" sz="1200" dirty="0" smtClean="0"/>
              <a:t>Expérience de terrain et besoin de travaux de recherches</a:t>
            </a:r>
            <a:endParaRPr lang="fr-FR" sz="1200" dirty="0"/>
          </a:p>
        </p:txBody>
      </p:sp>
      <p:sp>
        <p:nvSpPr>
          <p:cNvPr id="7" name="ZoneTexte 6"/>
          <p:cNvSpPr txBox="1"/>
          <p:nvPr/>
        </p:nvSpPr>
        <p:spPr>
          <a:xfrm>
            <a:off x="500034" y="1500174"/>
            <a:ext cx="2214578" cy="307777"/>
          </a:xfrm>
          <a:prstGeom prst="rect">
            <a:avLst/>
          </a:prstGeom>
          <a:noFill/>
          <a:ln>
            <a:solidFill>
              <a:schemeClr val="tx1"/>
            </a:solidFill>
          </a:ln>
        </p:spPr>
        <p:txBody>
          <a:bodyPr wrap="square" rtlCol="0">
            <a:spAutoFit/>
          </a:bodyPr>
          <a:lstStyle/>
          <a:p>
            <a:r>
              <a:rPr lang="fr-FR" sz="1400" dirty="0" smtClean="0"/>
              <a:t>Champs scientifiques</a:t>
            </a:r>
            <a:endParaRPr lang="fr-FR" sz="1400" dirty="0"/>
          </a:p>
        </p:txBody>
      </p:sp>
      <p:sp>
        <p:nvSpPr>
          <p:cNvPr id="8" name="ZoneTexte 7"/>
          <p:cNvSpPr txBox="1"/>
          <p:nvPr/>
        </p:nvSpPr>
        <p:spPr>
          <a:xfrm>
            <a:off x="714348" y="1811618"/>
            <a:ext cx="3286148" cy="4832092"/>
          </a:xfrm>
          <a:prstGeom prst="rect">
            <a:avLst/>
          </a:prstGeom>
          <a:noFill/>
        </p:spPr>
        <p:txBody>
          <a:bodyPr wrap="square" rtlCol="0">
            <a:spAutoFit/>
          </a:bodyPr>
          <a:lstStyle/>
          <a:p>
            <a:pPr>
              <a:buFontTx/>
              <a:buChar char="-"/>
            </a:pPr>
            <a:r>
              <a:rPr lang="fr-FR" sz="1400" dirty="0" smtClean="0"/>
              <a:t>Climatologie</a:t>
            </a:r>
          </a:p>
          <a:p>
            <a:pPr>
              <a:buFontTx/>
              <a:buChar char="-"/>
            </a:pPr>
            <a:r>
              <a:rPr lang="fr-FR" sz="1400" dirty="0" smtClean="0"/>
              <a:t>Droit de l’environnement</a:t>
            </a:r>
          </a:p>
          <a:p>
            <a:pPr>
              <a:buFontTx/>
              <a:buChar char="-"/>
            </a:pPr>
            <a:r>
              <a:rPr lang="fr-FR" sz="1400" dirty="0" smtClean="0"/>
              <a:t>Ecologie</a:t>
            </a:r>
          </a:p>
          <a:p>
            <a:r>
              <a:rPr lang="fr-FR" sz="1400" dirty="0" err="1" smtClean="0"/>
              <a:t>Biogiographie</a:t>
            </a:r>
            <a:endParaRPr lang="fr-FR" sz="1400" dirty="0" smtClean="0"/>
          </a:p>
          <a:p>
            <a:r>
              <a:rPr lang="fr-FR" sz="1400" dirty="0" smtClean="0"/>
              <a:t>Ecologie évolutive</a:t>
            </a:r>
          </a:p>
          <a:p>
            <a:r>
              <a:rPr lang="fr-FR" sz="1400" dirty="0" smtClean="0"/>
              <a:t>Ecologie des population</a:t>
            </a:r>
          </a:p>
          <a:p>
            <a:r>
              <a:rPr lang="fr-FR" sz="1400" dirty="0" smtClean="0"/>
              <a:t>Ecologie des </a:t>
            </a:r>
            <a:r>
              <a:rPr lang="fr-FR" sz="1400" dirty="0" err="1" smtClean="0"/>
              <a:t>ecosystèmes</a:t>
            </a:r>
            <a:endParaRPr lang="fr-FR" sz="1400" dirty="0" smtClean="0"/>
          </a:p>
          <a:p>
            <a:r>
              <a:rPr lang="fr-FR" sz="1400" dirty="0" smtClean="0"/>
              <a:t>Ecologie des paysages</a:t>
            </a:r>
          </a:p>
          <a:p>
            <a:r>
              <a:rPr lang="fr-FR" sz="1400" dirty="0" smtClean="0"/>
              <a:t>-Génétique</a:t>
            </a:r>
          </a:p>
          <a:p>
            <a:r>
              <a:rPr lang="fr-FR" sz="1400" dirty="0" smtClean="0"/>
              <a:t>-Hydrologie</a:t>
            </a:r>
          </a:p>
          <a:p>
            <a:r>
              <a:rPr lang="fr-FR" sz="1400" dirty="0" smtClean="0"/>
              <a:t>-Science de l’homme et de la société</a:t>
            </a:r>
          </a:p>
          <a:p>
            <a:r>
              <a:rPr lang="fr-FR" sz="1400" dirty="0" smtClean="0"/>
              <a:t>-Anthropologie</a:t>
            </a:r>
          </a:p>
          <a:p>
            <a:pPr>
              <a:buFontTx/>
              <a:buChar char="-"/>
            </a:pPr>
            <a:r>
              <a:rPr lang="fr-FR" sz="1400" dirty="0" smtClean="0"/>
              <a:t>Economie </a:t>
            </a:r>
            <a:r>
              <a:rPr lang="fr-FR" sz="1400" dirty="0" err="1" smtClean="0"/>
              <a:t>ecologique</a:t>
            </a:r>
            <a:endParaRPr lang="fr-FR" sz="1400" dirty="0" smtClean="0"/>
          </a:p>
          <a:p>
            <a:pPr>
              <a:buFontTx/>
              <a:buChar char="-"/>
            </a:pPr>
            <a:r>
              <a:rPr lang="fr-FR" sz="1400" dirty="0" smtClean="0"/>
              <a:t>Ethnobotanique et ethnozoologie</a:t>
            </a:r>
          </a:p>
          <a:p>
            <a:pPr>
              <a:buFontTx/>
              <a:buChar char="-"/>
            </a:pPr>
            <a:r>
              <a:rPr lang="fr-FR" sz="1400" dirty="0" smtClean="0"/>
              <a:t>Ethique environnementale</a:t>
            </a:r>
          </a:p>
          <a:p>
            <a:pPr>
              <a:buFontTx/>
              <a:buChar char="-"/>
            </a:pPr>
            <a:r>
              <a:rPr lang="fr-FR" sz="1400" dirty="0" smtClean="0"/>
              <a:t>Sociologie</a:t>
            </a:r>
          </a:p>
          <a:p>
            <a:pPr>
              <a:buFontTx/>
              <a:buChar char="-"/>
            </a:pPr>
            <a:r>
              <a:rPr lang="fr-FR" sz="1400" dirty="0" smtClean="0"/>
              <a:t>Science du sol</a:t>
            </a:r>
          </a:p>
          <a:p>
            <a:pPr>
              <a:buFontTx/>
              <a:buChar char="-"/>
            </a:pPr>
            <a:r>
              <a:rPr lang="fr-FR" sz="1400" dirty="0" smtClean="0"/>
              <a:t>Systématique</a:t>
            </a:r>
          </a:p>
          <a:p>
            <a:pPr>
              <a:buFontTx/>
              <a:buChar char="-"/>
            </a:pPr>
            <a:r>
              <a:rPr lang="fr-FR" sz="1400" dirty="0" smtClean="0"/>
              <a:t>Autres sciences biologiques, physiques et sociales</a:t>
            </a:r>
          </a:p>
          <a:p>
            <a:endParaRPr lang="fr-FR" sz="1400" dirty="0"/>
          </a:p>
        </p:txBody>
      </p:sp>
      <p:sp>
        <p:nvSpPr>
          <p:cNvPr id="16" name="Flèche courbée vers le bas 15"/>
          <p:cNvSpPr/>
          <p:nvPr/>
        </p:nvSpPr>
        <p:spPr>
          <a:xfrm flipH="1">
            <a:off x="1643042" y="1142984"/>
            <a:ext cx="5786478" cy="357190"/>
          </a:xfrm>
          <a:prstGeom prst="curvedDownArrow">
            <a:avLst>
              <a:gd name="adj1" fmla="val 25000"/>
              <a:gd name="adj2" fmla="val 10992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ZoneTexte 17"/>
          <p:cNvSpPr txBox="1"/>
          <p:nvPr/>
        </p:nvSpPr>
        <p:spPr>
          <a:xfrm>
            <a:off x="5715008" y="1643050"/>
            <a:ext cx="2786082" cy="307777"/>
          </a:xfrm>
          <a:prstGeom prst="rect">
            <a:avLst/>
          </a:prstGeom>
          <a:noFill/>
          <a:ln>
            <a:solidFill>
              <a:schemeClr val="tx1"/>
            </a:solidFill>
          </a:ln>
        </p:spPr>
        <p:txBody>
          <a:bodyPr wrap="square" rtlCol="0">
            <a:spAutoFit/>
          </a:bodyPr>
          <a:lstStyle/>
          <a:p>
            <a:r>
              <a:rPr lang="fr-FR" sz="1400" dirty="0" smtClean="0"/>
              <a:t>Gestion des ressources</a:t>
            </a:r>
            <a:endParaRPr lang="fr-FR" sz="1400" dirty="0"/>
          </a:p>
        </p:txBody>
      </p:sp>
      <p:sp>
        <p:nvSpPr>
          <p:cNvPr id="19" name="ZoneTexte 18"/>
          <p:cNvSpPr txBox="1"/>
          <p:nvPr/>
        </p:nvSpPr>
        <p:spPr>
          <a:xfrm>
            <a:off x="5643570" y="2285992"/>
            <a:ext cx="3368230" cy="3108543"/>
          </a:xfrm>
          <a:prstGeom prst="rect">
            <a:avLst/>
          </a:prstGeom>
          <a:noFill/>
        </p:spPr>
        <p:txBody>
          <a:bodyPr wrap="none" rtlCol="0">
            <a:spAutoFit/>
          </a:bodyPr>
          <a:lstStyle/>
          <a:p>
            <a:r>
              <a:rPr lang="fr-FR" sz="1400" dirty="0" smtClean="0"/>
              <a:t>-agriculture</a:t>
            </a:r>
          </a:p>
          <a:p>
            <a:r>
              <a:rPr lang="fr-FR" sz="1400" dirty="0" smtClean="0"/>
              <a:t>-aménagement du  territoire</a:t>
            </a:r>
          </a:p>
          <a:p>
            <a:r>
              <a:rPr lang="fr-FR" sz="1400" dirty="0" smtClean="0"/>
              <a:t>-développement soutenable</a:t>
            </a:r>
          </a:p>
          <a:p>
            <a:r>
              <a:rPr lang="fr-FR" sz="1400" dirty="0" smtClean="0"/>
              <a:t>-</a:t>
            </a:r>
            <a:r>
              <a:rPr lang="fr-FR" sz="1400" dirty="0" err="1" smtClean="0"/>
              <a:t>education</a:t>
            </a:r>
            <a:r>
              <a:rPr lang="fr-FR" sz="1400" dirty="0" smtClean="0"/>
              <a:t> et </a:t>
            </a:r>
            <a:r>
              <a:rPr lang="fr-FR" sz="1400" dirty="0" err="1" smtClean="0"/>
              <a:t>developpement</a:t>
            </a:r>
            <a:r>
              <a:rPr lang="fr-FR" sz="1400" dirty="0" smtClean="0"/>
              <a:t> local </a:t>
            </a:r>
          </a:p>
          <a:p>
            <a:r>
              <a:rPr lang="fr-FR" sz="1400" dirty="0" smtClean="0"/>
              <a:t>-foresterie</a:t>
            </a:r>
          </a:p>
          <a:p>
            <a:r>
              <a:rPr lang="fr-FR" sz="1400" dirty="0" smtClean="0"/>
              <a:t>-Gestion de la faune sauvage</a:t>
            </a:r>
          </a:p>
          <a:p>
            <a:r>
              <a:rPr lang="fr-FR" sz="1400" dirty="0" smtClean="0"/>
              <a:t>-Gestion des espaces protégés</a:t>
            </a:r>
          </a:p>
          <a:p>
            <a:r>
              <a:rPr lang="fr-FR" sz="1400" dirty="0" smtClean="0"/>
              <a:t>-Gestion des population captives </a:t>
            </a:r>
          </a:p>
          <a:p>
            <a:r>
              <a:rPr lang="fr-FR" sz="1400" dirty="0" smtClean="0"/>
              <a:t>Zoo</a:t>
            </a:r>
          </a:p>
          <a:p>
            <a:r>
              <a:rPr lang="fr-FR" sz="1400" dirty="0" smtClean="0"/>
              <a:t>Aquariums</a:t>
            </a:r>
          </a:p>
          <a:p>
            <a:r>
              <a:rPr lang="fr-FR" sz="1400" dirty="0" smtClean="0"/>
              <a:t>Jardin botanique</a:t>
            </a:r>
          </a:p>
          <a:p>
            <a:r>
              <a:rPr lang="fr-FR" sz="1400" dirty="0" smtClean="0"/>
              <a:t>Banques de grains</a:t>
            </a:r>
          </a:p>
          <a:p>
            <a:r>
              <a:rPr lang="fr-FR" sz="1400" dirty="0" smtClean="0"/>
              <a:t>Autre activités de conservation </a:t>
            </a:r>
          </a:p>
          <a:p>
            <a:r>
              <a:rPr lang="fr-FR" sz="1400" dirty="0" smtClean="0"/>
              <a:t>des ressources et de gestion</a:t>
            </a:r>
          </a:p>
        </p:txBody>
      </p:sp>
      <p:sp>
        <p:nvSpPr>
          <p:cNvPr id="21" name="Flèche courbée vers le bas 20"/>
          <p:cNvSpPr/>
          <p:nvPr/>
        </p:nvSpPr>
        <p:spPr>
          <a:xfrm flipV="1">
            <a:off x="1714480" y="6357958"/>
            <a:ext cx="5786478" cy="357166"/>
          </a:xfrm>
          <a:prstGeom prst="curvedDownArrow">
            <a:avLst>
              <a:gd name="adj1" fmla="val 25000"/>
              <a:gd name="adj2" fmla="val 10992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ZoneTexte 21"/>
          <p:cNvSpPr txBox="1"/>
          <p:nvPr/>
        </p:nvSpPr>
        <p:spPr>
          <a:xfrm>
            <a:off x="3286116" y="6429396"/>
            <a:ext cx="2813591" cy="307777"/>
          </a:xfrm>
          <a:prstGeom prst="rect">
            <a:avLst/>
          </a:prstGeom>
          <a:noFill/>
        </p:spPr>
        <p:txBody>
          <a:bodyPr wrap="none" rtlCol="0">
            <a:spAutoFit/>
          </a:bodyPr>
          <a:lstStyle/>
          <a:p>
            <a:r>
              <a:rPr lang="fr-FR" sz="1400" dirty="0" smtClean="0"/>
              <a:t>Nouvelles idées et approches</a:t>
            </a:r>
            <a:endParaRPr lang="fr-FR"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0"/>
            <a:ext cx="8715436" cy="6429396"/>
          </a:xfrm>
        </p:spPr>
        <p:txBody>
          <a:bodyPr>
            <a:noAutofit/>
          </a:bodyPr>
          <a:lstStyle/>
          <a:p>
            <a:pPr>
              <a:buNone/>
            </a:pPr>
            <a:r>
              <a:rPr lang="fr-FR" sz="1800" dirty="0" smtClean="0">
                <a:latin typeface="Times New Roman" pitchFamily="18" charset="0"/>
                <a:cs typeface="Times New Roman" pitchFamily="18" charset="0"/>
              </a:rPr>
              <a:t>Définition</a:t>
            </a:r>
          </a:p>
          <a:p>
            <a:pPr>
              <a:buNone/>
            </a:pPr>
            <a:r>
              <a:rPr lang="fr-FR" sz="1800" dirty="0" smtClean="0">
                <a:latin typeface="Times New Roman" pitchFamily="18" charset="0"/>
                <a:cs typeface="Times New Roman" pitchFamily="18" charset="0"/>
              </a:rPr>
              <a:t>La biologie de la conservation a émergé en tant que discipline scientifique vers la fin</a:t>
            </a:r>
          </a:p>
          <a:p>
            <a:pPr>
              <a:buNone/>
            </a:pPr>
            <a:r>
              <a:rPr lang="fr-FR" sz="1800" dirty="0" smtClean="0">
                <a:latin typeface="Times New Roman" pitchFamily="18" charset="0"/>
                <a:cs typeface="Times New Roman" pitchFamily="18" charset="0"/>
              </a:rPr>
              <a:t>des années 1960. Elle se distingue de la protection de la nature traditionnelle dont les racines remontent au milieu du 18e siècle. La protection de la nature consiste essentiellement en la mise en place de moyens réglementaires pour soustraire des espaces et espèces à l’emprise de l’homme tandis que la biologie de la conservation se fonde sur une base scientifique pour  déterminer les actions de conservation à entreprendre et à appliquer dans des situations concrètes (Blondel, 1995a).</a:t>
            </a:r>
          </a:p>
          <a:p>
            <a:pPr>
              <a:buNone/>
            </a:pPr>
            <a:r>
              <a:rPr lang="fr-FR" sz="1800" dirty="0" smtClean="0">
                <a:latin typeface="Times New Roman" pitchFamily="18" charset="0"/>
                <a:cs typeface="Times New Roman" pitchFamily="18" charset="0"/>
              </a:rPr>
              <a:t>Deux courants de recherches peuvent être distingués en biologie de la conservation (1) celui qui s’intéresse à la conservation d’espèces particulières, de populations locales, de communautés ou d’espaces, il s’appuie surtout sur leur biologie pour intervenir et </a:t>
            </a:r>
          </a:p>
          <a:p>
            <a:pPr>
              <a:buNone/>
            </a:pPr>
            <a:r>
              <a:rPr lang="fr-FR" sz="1800" dirty="0" smtClean="0">
                <a:latin typeface="Times New Roman" pitchFamily="18" charset="0"/>
                <a:cs typeface="Times New Roman" pitchFamily="18" charset="0"/>
              </a:rPr>
              <a:t>(2) Celui qui considère les organismes comme des acteurs des processus, voire comme des abstractions, et le raisonnement se fait en termes de fonctionnement global de l’écosystème (approche </a:t>
            </a:r>
            <a:r>
              <a:rPr lang="fr-FR" sz="1800" dirty="0" err="1" smtClean="0">
                <a:latin typeface="Times New Roman" pitchFamily="18" charset="0"/>
                <a:cs typeface="Times New Roman" pitchFamily="18" charset="0"/>
              </a:rPr>
              <a:t>écosystémique</a:t>
            </a:r>
            <a:r>
              <a:rPr lang="fr-FR" sz="1800" dirty="0" smtClean="0">
                <a:latin typeface="Times New Roman" pitchFamily="18" charset="0"/>
                <a:cs typeface="Times New Roman" pitchFamily="18" charset="0"/>
              </a:rPr>
              <a:t>).</a:t>
            </a:r>
          </a:p>
          <a:p>
            <a:pPr>
              <a:buNone/>
            </a:pPr>
            <a:r>
              <a:rPr lang="fr-FR" sz="1800" dirty="0" smtClean="0">
                <a:latin typeface="Times New Roman" pitchFamily="18" charset="0"/>
                <a:cs typeface="Times New Roman" pitchFamily="18" charset="0"/>
              </a:rPr>
              <a:t>De même, au sein de la biologie de la conservation, deux niveaux doivent être</a:t>
            </a:r>
          </a:p>
          <a:p>
            <a:pPr>
              <a:buNone/>
            </a:pPr>
            <a:r>
              <a:rPr lang="fr-FR" sz="1800" dirty="0" smtClean="0">
                <a:latin typeface="Times New Roman" pitchFamily="18" charset="0"/>
                <a:cs typeface="Times New Roman" pitchFamily="18" charset="0"/>
              </a:rPr>
              <a:t>distingués, celui qui s’intéresse à la conservation des gènes et espèces </a:t>
            </a:r>
            <a:r>
              <a:rPr lang="fr-FR" sz="1800" i="1" dirty="0" smtClean="0">
                <a:latin typeface="Times New Roman" pitchFamily="18" charset="0"/>
                <a:cs typeface="Times New Roman" pitchFamily="18" charset="0"/>
              </a:rPr>
              <a:t>ex situ (jardins</a:t>
            </a:r>
          </a:p>
          <a:p>
            <a:pPr>
              <a:buNone/>
            </a:pPr>
            <a:r>
              <a:rPr lang="fr-FR" sz="1800" dirty="0" smtClean="0">
                <a:latin typeface="Times New Roman" pitchFamily="18" charset="0"/>
                <a:cs typeface="Times New Roman" pitchFamily="18" charset="0"/>
              </a:rPr>
              <a:t>botaniques, zoos, etc.) et celui de la conservation des gènes, espèces, populations et</a:t>
            </a:r>
          </a:p>
          <a:p>
            <a:pPr>
              <a:buNone/>
            </a:pPr>
            <a:r>
              <a:rPr lang="fr-FR" sz="1800" dirty="0" smtClean="0">
                <a:latin typeface="Times New Roman" pitchFamily="18" charset="0"/>
                <a:cs typeface="Times New Roman" pitchFamily="18" charset="0"/>
              </a:rPr>
              <a:t>communautés au sein d’habitats fonctionnels </a:t>
            </a:r>
            <a:r>
              <a:rPr lang="fr-FR" sz="1800" i="1" dirty="0" smtClean="0">
                <a:latin typeface="Times New Roman" pitchFamily="18" charset="0"/>
                <a:cs typeface="Times New Roman" pitchFamily="18" charset="0"/>
              </a:rPr>
              <a:t>in situ (écosystèmes, </a:t>
            </a:r>
            <a:r>
              <a:rPr lang="fr-FR" sz="1800" i="1" dirty="0" err="1" smtClean="0">
                <a:latin typeface="Times New Roman" pitchFamily="18" charset="0"/>
                <a:cs typeface="Times New Roman" pitchFamily="18" charset="0"/>
              </a:rPr>
              <a:t>écocomplexes</a:t>
            </a:r>
            <a:r>
              <a:rPr lang="fr-FR" sz="1800" i="1" dirty="0" smtClean="0">
                <a:latin typeface="Times New Roman" pitchFamily="18" charset="0"/>
                <a:cs typeface="Times New Roman" pitchFamily="18" charset="0"/>
              </a:rPr>
              <a:t>). Ce dernier </a:t>
            </a:r>
            <a:r>
              <a:rPr lang="fr-FR" sz="1800" dirty="0" smtClean="0">
                <a:latin typeface="Times New Roman" pitchFamily="18" charset="0"/>
                <a:cs typeface="Times New Roman" pitchFamily="18" charset="0"/>
              </a:rPr>
              <a:t>aspect correspond aux objectifs de la gestion conservatoire et de la restauration écologique des écosystèmes (</a:t>
            </a:r>
            <a:r>
              <a:rPr lang="fr-FR" sz="1800" dirty="0" err="1" smtClean="0">
                <a:latin typeface="Times New Roman" pitchFamily="18" charset="0"/>
                <a:cs typeface="Times New Roman" pitchFamily="18" charset="0"/>
              </a:rPr>
              <a:t>Spellerberg</a:t>
            </a:r>
            <a:r>
              <a:rPr lang="fr-FR" sz="1800" dirty="0" smtClean="0">
                <a:latin typeface="Times New Roman" pitchFamily="18" charset="0"/>
                <a:cs typeface="Times New Roman" pitchFamily="18" charset="0"/>
              </a:rPr>
              <a:t> </a:t>
            </a:r>
            <a:r>
              <a:rPr lang="fr-FR" sz="1800" i="1" dirty="0" smtClean="0">
                <a:latin typeface="Times New Roman" pitchFamily="18" charset="0"/>
                <a:cs typeface="Times New Roman" pitchFamily="18" charset="0"/>
              </a:rPr>
              <a:t>et al., 1991 ; Sutherland &amp; Hill, 1995 ; Boyce &amp; </a:t>
            </a:r>
            <a:r>
              <a:rPr lang="fr-FR" sz="1800" i="1" dirty="0" err="1" smtClean="0">
                <a:latin typeface="Times New Roman" pitchFamily="18" charset="0"/>
                <a:cs typeface="Times New Roman" pitchFamily="18" charset="0"/>
              </a:rPr>
              <a:t>Haney</a:t>
            </a:r>
            <a:r>
              <a:rPr lang="fr-FR" sz="1800" i="1" dirty="0" smtClean="0">
                <a:latin typeface="Times New Roman" pitchFamily="18" charset="0"/>
                <a:cs typeface="Times New Roman" pitchFamily="18" charset="0"/>
              </a:rPr>
              <a:t>, 1997 ;</a:t>
            </a:r>
          </a:p>
          <a:p>
            <a:pPr>
              <a:buNone/>
            </a:pPr>
            <a:r>
              <a:rPr lang="fr-FR" sz="1800" dirty="0" err="1" smtClean="0">
                <a:latin typeface="Times New Roman" pitchFamily="18" charset="0"/>
                <a:cs typeface="Times New Roman" pitchFamily="18" charset="0"/>
              </a:rPr>
              <a:t>Grumbine</a:t>
            </a:r>
            <a:r>
              <a:rPr lang="fr-FR" sz="1800" dirty="0" smtClean="0">
                <a:latin typeface="Times New Roman" pitchFamily="18" charset="0"/>
                <a:cs typeface="Times New Roman" pitchFamily="18" charset="0"/>
              </a:rPr>
              <a:t>, 1997).</a:t>
            </a:r>
            <a:endParaRPr lang="fr-F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30352"/>
            <a:ext cx="8329642" cy="6327648"/>
          </a:xfrm>
        </p:spPr>
        <p:txBody>
          <a:bodyPr>
            <a:normAutofit fontScale="62500" lnSpcReduction="20000"/>
          </a:bodyPr>
          <a:lstStyle/>
          <a:p>
            <a:pPr algn="ctr">
              <a:buNone/>
            </a:pPr>
            <a:r>
              <a:rPr lang="fr-FR" b="1" dirty="0" smtClean="0">
                <a:solidFill>
                  <a:srgbClr val="C00000"/>
                </a:solidFill>
                <a:latin typeface="Times New Roman" pitchFamily="18" charset="0"/>
                <a:cs typeface="Times New Roman" pitchFamily="18" charset="0"/>
              </a:rPr>
              <a:t>Biodiversité en biologie de la conservation</a:t>
            </a:r>
          </a:p>
          <a:p>
            <a:pPr>
              <a:buNone/>
            </a:pPr>
            <a:r>
              <a:rPr lang="fr-FR" b="1" dirty="0" smtClean="0">
                <a:solidFill>
                  <a:srgbClr val="C00000"/>
                </a:solidFill>
                <a:latin typeface="Times New Roman" pitchFamily="18" charset="0"/>
                <a:cs typeface="Times New Roman" pitchFamily="18" charset="0"/>
              </a:rPr>
              <a:t>Définition </a:t>
            </a:r>
          </a:p>
          <a:p>
            <a:pPr>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Le concept de Biodiversité est apparu dans les années 1970, lorsque les recherches consacrées aux conséquences des </a:t>
            </a:r>
            <a:r>
              <a:rPr lang="fr-FR" b="1" dirty="0" smtClean="0">
                <a:solidFill>
                  <a:srgbClr val="002060"/>
                </a:solidFill>
                <a:latin typeface="Times New Roman" pitchFamily="18" charset="0"/>
                <a:cs typeface="Times New Roman" pitchFamily="18" charset="0"/>
              </a:rPr>
              <a:t>disparitions des espèces </a:t>
            </a:r>
            <a:r>
              <a:rPr lang="fr-FR" b="1" dirty="0" smtClean="0">
                <a:latin typeface="Times New Roman" pitchFamily="18" charset="0"/>
                <a:cs typeface="Times New Roman" pitchFamily="18" charset="0"/>
              </a:rPr>
              <a:t>et la </a:t>
            </a:r>
            <a:r>
              <a:rPr lang="fr-FR" b="1" dirty="0" smtClean="0">
                <a:solidFill>
                  <a:srgbClr val="002060"/>
                </a:solidFill>
                <a:latin typeface="Times New Roman" pitchFamily="18" charset="0"/>
                <a:cs typeface="Times New Roman" pitchFamily="18" charset="0"/>
              </a:rPr>
              <a:t>fragmentation des écosystèmes </a:t>
            </a:r>
            <a:r>
              <a:rPr lang="fr-FR" b="1" dirty="0" smtClean="0">
                <a:latin typeface="Times New Roman" pitchFamily="18" charset="0"/>
                <a:cs typeface="Times New Roman" pitchFamily="18" charset="0"/>
              </a:rPr>
              <a:t>ou des milieux ont pris de l’importance.</a:t>
            </a:r>
          </a:p>
          <a:p>
            <a:pPr>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L’expression “</a:t>
            </a:r>
            <a:r>
              <a:rPr lang="fr-FR" b="1" dirty="0" smtClean="0">
                <a:solidFill>
                  <a:srgbClr val="002060"/>
                </a:solidFill>
                <a:latin typeface="Times New Roman" pitchFamily="18" charset="0"/>
                <a:cs typeface="Times New Roman" pitchFamily="18" charset="0"/>
              </a:rPr>
              <a:t>diversité biologique</a:t>
            </a:r>
            <a:r>
              <a:rPr lang="fr-FR" b="1" dirty="0" smtClean="0">
                <a:latin typeface="Times New Roman" pitchFamily="18" charset="0"/>
                <a:cs typeface="Times New Roman" pitchFamily="18" charset="0"/>
              </a:rPr>
              <a:t>” est apparue en 1980 et son usage s’est répandu après la publication d’un livre par </a:t>
            </a:r>
            <a:r>
              <a:rPr lang="fr-FR" b="1" dirty="0" err="1" smtClean="0">
                <a:latin typeface="Times New Roman" pitchFamily="18" charset="0"/>
                <a:cs typeface="Times New Roman" pitchFamily="18" charset="0"/>
              </a:rPr>
              <a:t>Norse</a:t>
            </a:r>
            <a:r>
              <a:rPr lang="fr-FR" b="1" dirty="0" smtClean="0">
                <a:latin typeface="Times New Roman" pitchFamily="18" charset="0"/>
                <a:cs typeface="Times New Roman" pitchFamily="18" charset="0"/>
              </a:rPr>
              <a:t> E.A. et al. (1980; </a:t>
            </a:r>
            <a:r>
              <a:rPr lang="fr-FR" b="1" dirty="0" err="1" smtClean="0">
                <a:latin typeface="Times New Roman" pitchFamily="18" charset="0"/>
                <a:cs typeface="Times New Roman" pitchFamily="18" charset="0"/>
              </a:rPr>
              <a:t>Conserving</a:t>
            </a:r>
            <a:r>
              <a:rPr lang="fr-FR" b="1" dirty="0" smtClean="0">
                <a:latin typeface="Times New Roman" pitchFamily="18" charset="0"/>
                <a:cs typeface="Times New Roman" pitchFamily="18" charset="0"/>
              </a:rPr>
              <a:t> </a:t>
            </a:r>
            <a:r>
              <a:rPr lang="fr-FR" b="1" dirty="0" err="1" smtClean="0">
                <a:latin typeface="Times New Roman" pitchFamily="18" charset="0"/>
                <a:cs typeface="Times New Roman" pitchFamily="18" charset="0"/>
              </a:rPr>
              <a:t>biological</a:t>
            </a:r>
            <a:r>
              <a:rPr lang="fr-FR"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diversity in our national forests).</a:t>
            </a:r>
          </a:p>
          <a:p>
            <a:pPr>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 partir des publications de Wilson E.O. (1988), la forme contractée apparaît : </a:t>
            </a:r>
            <a:r>
              <a:rPr lang="fr-FR" b="1" dirty="0" smtClean="0">
                <a:solidFill>
                  <a:srgbClr val="002060"/>
                </a:solidFill>
                <a:latin typeface="Times New Roman" pitchFamily="18" charset="0"/>
                <a:cs typeface="Times New Roman" pitchFamily="18" charset="0"/>
              </a:rPr>
              <a:t>Biodiversité (</a:t>
            </a:r>
            <a:r>
              <a:rPr lang="fr-FR" b="1" dirty="0" err="1" smtClean="0">
                <a:solidFill>
                  <a:srgbClr val="002060"/>
                </a:solidFill>
                <a:latin typeface="Times New Roman" pitchFamily="18" charset="0"/>
                <a:cs typeface="Times New Roman" pitchFamily="18" charset="0"/>
              </a:rPr>
              <a:t>biodiversity</a:t>
            </a:r>
            <a:r>
              <a:rPr lang="fr-FR" b="1" dirty="0" smtClean="0">
                <a:solidFill>
                  <a:srgbClr val="002060"/>
                </a:solidFill>
                <a:latin typeface="Times New Roman" pitchFamily="18" charset="0"/>
                <a:cs typeface="Times New Roman" pitchFamily="18" charset="0"/>
              </a:rPr>
              <a:t>)</a:t>
            </a:r>
          </a:p>
          <a:p>
            <a:pPr>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La conférence de Rio de Janeiro (juin 1992) lui était consacrée. La “Convention sur la Biodiversité” a été signée plus de 150 pays (entrée en vigueur, décembre 1993). Dans l’article 2 de cette convention, il y a une définition de la biodiversité :</a:t>
            </a:r>
          </a:p>
          <a:p>
            <a:pPr>
              <a:buNone/>
            </a:pPr>
            <a:endParaRPr lang="fr-FR" b="1" dirty="0" smtClean="0">
              <a:latin typeface="Times New Roman" pitchFamily="18" charset="0"/>
              <a:cs typeface="Times New Roman" pitchFamily="18" charset="0"/>
            </a:endParaRPr>
          </a:p>
          <a:p>
            <a:pPr>
              <a:buNone/>
            </a:pPr>
            <a:r>
              <a:rPr lang="fr-FR" b="1" dirty="0" smtClean="0">
                <a:solidFill>
                  <a:srgbClr val="FF0000"/>
                </a:solidFill>
                <a:latin typeface="Times New Roman" pitchFamily="18" charset="0"/>
                <a:cs typeface="Times New Roman" pitchFamily="18" charset="0"/>
              </a:rPr>
              <a:t>“La variabilité des organismes vivants de toute origine y compris, entre autres, les écosystèmes terrestres, marins et autres écosystèmes aquatiques et les complexes écologiques dont ils font partie; cela comprend la diversité au sein des espèces et entre espèces ainsi que celle des écosystèmes.”</a:t>
            </a:r>
            <a:endParaRPr lang="fr-FR"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827606"/>
          </a:xfrm>
        </p:spPr>
        <p:txBody>
          <a:bodyPr>
            <a:normAutofit fontScale="85000" lnSpcReduction="20000"/>
          </a:bodyPr>
          <a:lstStyle/>
          <a:p>
            <a:pPr algn="ctr">
              <a:buNone/>
            </a:pPr>
            <a:r>
              <a:rPr lang="fr-FR" b="1" dirty="0" smtClean="0">
                <a:solidFill>
                  <a:srgbClr val="FF0000"/>
                </a:solidFill>
              </a:rPr>
              <a:t>Biodiversité : la Diversité du Vivant</a:t>
            </a:r>
          </a:p>
          <a:p>
            <a:pPr>
              <a:buNone/>
            </a:pPr>
            <a:r>
              <a:rPr lang="fr-FR" dirty="0" smtClean="0"/>
              <a:t>Il y a donc 3 niveaux d’étude : </a:t>
            </a:r>
          </a:p>
          <a:p>
            <a:pPr>
              <a:buNone/>
            </a:pPr>
            <a:r>
              <a:rPr lang="fr-FR" dirty="0" smtClean="0"/>
              <a:t>􀂉 </a:t>
            </a:r>
            <a:r>
              <a:rPr lang="fr-FR" b="1" dirty="0" smtClean="0">
                <a:solidFill>
                  <a:srgbClr val="0070C0"/>
                </a:solidFill>
              </a:rPr>
              <a:t>la diversité génétique</a:t>
            </a:r>
          </a:p>
          <a:p>
            <a:pPr>
              <a:buNone/>
            </a:pPr>
            <a:r>
              <a:rPr lang="fr-FR" dirty="0" smtClean="0"/>
              <a:t>􀂉</a:t>
            </a:r>
            <a:r>
              <a:rPr lang="fr-FR" b="1" dirty="0" smtClean="0">
                <a:solidFill>
                  <a:srgbClr val="0070C0"/>
                </a:solidFill>
              </a:rPr>
              <a:t>la diversité spécifique</a:t>
            </a:r>
          </a:p>
          <a:p>
            <a:pPr>
              <a:buNone/>
            </a:pPr>
            <a:r>
              <a:rPr lang="fr-FR" dirty="0" smtClean="0"/>
              <a:t>􀂉 </a:t>
            </a:r>
            <a:r>
              <a:rPr lang="fr-FR" b="1" dirty="0" smtClean="0">
                <a:solidFill>
                  <a:srgbClr val="0070C0"/>
                </a:solidFill>
              </a:rPr>
              <a:t>la diversité </a:t>
            </a:r>
            <a:r>
              <a:rPr lang="fr-FR" b="1" dirty="0" err="1" smtClean="0">
                <a:solidFill>
                  <a:srgbClr val="0070C0"/>
                </a:solidFill>
              </a:rPr>
              <a:t>écosystémique</a:t>
            </a:r>
            <a:r>
              <a:rPr lang="fr-FR" b="1" dirty="0" smtClean="0">
                <a:solidFill>
                  <a:srgbClr val="0070C0"/>
                </a:solidFill>
              </a:rPr>
              <a:t> (ou écologique)</a:t>
            </a:r>
          </a:p>
          <a:p>
            <a:pPr>
              <a:buNone/>
            </a:pPr>
            <a:endParaRPr lang="fr-FR" b="1" dirty="0" smtClean="0"/>
          </a:p>
          <a:p>
            <a:pPr>
              <a:buFontTx/>
              <a:buChar char="-"/>
            </a:pPr>
            <a:r>
              <a:rPr lang="fr-FR" b="1" dirty="0" smtClean="0">
                <a:solidFill>
                  <a:srgbClr val="0070C0"/>
                </a:solidFill>
              </a:rPr>
              <a:t>Diversité génétique</a:t>
            </a:r>
            <a:r>
              <a:rPr lang="fr-FR" b="1" dirty="0" smtClean="0"/>
              <a:t> : Diversité des gènes au sein des espèces</a:t>
            </a:r>
          </a:p>
          <a:p>
            <a:pPr>
              <a:buFontTx/>
              <a:buChar char="-"/>
            </a:pPr>
            <a:r>
              <a:rPr lang="fr-FR" b="1" dirty="0" smtClean="0"/>
              <a:t>Tous les individus d’une même espèce possèdent les mêmes gènes.</a:t>
            </a:r>
          </a:p>
          <a:p>
            <a:pPr>
              <a:buFontTx/>
              <a:buChar char="-"/>
            </a:pPr>
            <a:r>
              <a:rPr lang="fr-FR" b="1" dirty="0" smtClean="0"/>
              <a:t>La diversité au sein d’une espèce s’explique par le fait que les individus possèdent des versions différentes de ces gènes: les allèles</a:t>
            </a:r>
          </a:p>
          <a:p>
            <a:pPr>
              <a:buFontTx/>
              <a:buChar char="-"/>
            </a:pPr>
            <a:r>
              <a:rPr lang="fr-FR" b="1" dirty="0" smtClean="0"/>
              <a:t>Cette diversité génétique est la source de la diversité des possibilité d’adaptation des individus.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455626"/>
            <a:ext cx="8786842" cy="4187952"/>
          </a:xfrm>
        </p:spPr>
        <p:txBody>
          <a:bodyPr>
            <a:normAutofit/>
          </a:bodyPr>
          <a:lstStyle/>
          <a:p>
            <a:pPr>
              <a:buNone/>
            </a:pPr>
            <a:r>
              <a:rPr lang="fr-FR" sz="2400" b="1" dirty="0" smtClean="0">
                <a:solidFill>
                  <a:srgbClr val="0070C0"/>
                </a:solidFill>
              </a:rPr>
              <a:t>Diversité spécifique</a:t>
            </a:r>
            <a:r>
              <a:rPr lang="fr-FR" sz="2400" b="1" dirty="0" smtClean="0"/>
              <a:t> : Diversité en espèces</a:t>
            </a:r>
          </a:p>
          <a:p>
            <a:pPr>
              <a:buNone/>
            </a:pPr>
            <a:r>
              <a:rPr lang="fr-FR" sz="2400" dirty="0" smtClean="0"/>
              <a:t>Peut être mesurée au niveau d’une biocénose d’une région, d’un groupe systématique, etc. </a:t>
            </a:r>
          </a:p>
          <a:p>
            <a:pPr>
              <a:buNone/>
            </a:pPr>
            <a:r>
              <a:rPr lang="fr-FR" sz="2400" dirty="0" smtClean="0"/>
              <a:t>La notion même d’espèce est complexe; la mesure de sa diversité l’est d’autant, même si le niveau d’analyse est bien précisé. </a:t>
            </a:r>
            <a:endParaRPr lang="fr-FR"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11325</TotalTime>
  <Words>1707</Words>
  <Application>Microsoft Office PowerPoint</Application>
  <PresentationFormat>Affichage à l'écran (4:3)</PresentationFormat>
  <Paragraphs>277</Paragraphs>
  <Slides>25</Slides>
  <Notes>5</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25</vt:i4>
      </vt:variant>
    </vt:vector>
  </HeadingPairs>
  <TitlesOfParts>
    <vt:vector size="27" baseType="lpstr">
      <vt:lpstr>Aspect</vt:lpstr>
      <vt:lpstr>Équation</vt:lpstr>
      <vt:lpstr>BIOLOGIE DE LA CONSERVATION</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BIOLOGIE DE LA CONSERVATION</dc:title>
  <dc:creator>TOP</dc:creator>
  <cp:lastModifiedBy>INFOPLUS</cp:lastModifiedBy>
  <cp:revision>175</cp:revision>
  <dcterms:created xsi:type="dcterms:W3CDTF">2018-02-04T14:25:01Z</dcterms:created>
  <dcterms:modified xsi:type="dcterms:W3CDTF">2020-03-26T22:55:10Z</dcterms:modified>
</cp:coreProperties>
</file>