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14630400" cy="8229600"/>
  <p:notesSz cx="8229600" cy="14630400"/>
  <p:embeddedFontLst>
    <p:embeddedFont>
      <p:font typeface="Bricolage Grotesque Extra Bold"/>
      <p:regular r:id="rId28"/>
    </p:embeddedFont>
    <p:embeddedFont>
      <p:font typeface="Montserrat"/>
      <p:regular r:id="rId29"/>
    </p:embeddedFont>
    <p:embeddedFont>
      <p:font typeface="Montserrat"/>
      <p:regular r:id="rId30"/>
    </p:embeddedFont>
    <p:embeddedFont>
      <p:font typeface="Montserrat"/>
      <p:regular r:id="rId31"/>
    </p:embeddedFont>
    <p:embeddedFont>
      <p:font typeface="Montserrat"/>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28" Type="http://schemas.openxmlformats.org/officeDocument/2006/relationships/font" Target="fonts/font1.fntdata"/><Relationship Id="rId29" Type="http://schemas.openxmlformats.org/officeDocument/2006/relationships/font" Target="fonts/font2.fntdata"/><Relationship Id="rId30" Type="http://schemas.openxmlformats.org/officeDocument/2006/relationships/font" Target="fonts/font3.fntdata"/><Relationship Id="rId31" Type="http://schemas.openxmlformats.org/officeDocument/2006/relationships/font" Target="fonts/font4.fntdata"/><Relationship Id="rId32"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slideLayout" Target="../slideLayouts/slideLayout13.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5.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8.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slideLayout" Target="../slideLayouts/slideLayout20.xml"/><Relationship Id="rId8"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slideLayout" Target="../slideLayouts/slideLayout5.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1982748"/>
            <a:ext cx="7556421" cy="2835116"/>
          </a:xfrm>
          <a:prstGeom prst="rect">
            <a:avLst/>
          </a:prstGeom>
          <a:noFill/>
          <a:ln/>
        </p:spPr>
        <p:txBody>
          <a:bodyPr wrap="squar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The Classical School of Management: Foundations of Modern Organisational Efficiency</a:t>
            </a:r>
            <a:endParaRPr lang="en-US" sz="4450" dirty="0"/>
          </a:p>
        </p:txBody>
      </p:sp>
      <p:sp>
        <p:nvSpPr>
          <p:cNvPr id="4" name="Text 1"/>
          <p:cNvSpPr/>
          <p:nvPr/>
        </p:nvSpPr>
        <p:spPr>
          <a:xfrm>
            <a:off x="6280190" y="5158026"/>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Discover how pioneers of the early 20th century transformed chaotic workplaces into efficient, systematic organisations that shaped the modern business world.</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90431" y="463987"/>
            <a:ext cx="11371302" cy="527209"/>
          </a:xfrm>
          <a:prstGeom prst="rect">
            <a:avLst/>
          </a:prstGeom>
          <a:noFill/>
          <a:ln/>
        </p:spPr>
        <p:txBody>
          <a:bodyPr wrap="none" lIns="0" tIns="0" rIns="0" bIns="0" rtlCol="0" anchor="t"/>
          <a:lstStyle/>
          <a:p>
            <a:pPr algn="l" indent="0" marL="0">
              <a:lnSpc>
                <a:spcPts val="4150"/>
              </a:lnSpc>
              <a:buNone/>
            </a:pPr>
            <a:r>
              <a:rPr lang="en-US" sz="3300" b="1" dirty="0">
                <a:solidFill>
                  <a:srgbClr val="EEAEF6"/>
                </a:solidFill>
                <a:latin typeface="Bricolage Grotesque Extra Bold" pitchFamily="34" charset="0"/>
                <a:ea typeface="Bricolage Grotesque Extra Bold" pitchFamily="34" charset="-122"/>
                <a:cs typeface="Bricolage Grotesque Extra Bold" pitchFamily="34" charset="-120"/>
              </a:rPr>
              <a:t>Henri Fayol: The Father of Administrative Management</a:t>
            </a:r>
            <a:endParaRPr lang="en-US" sz="3300" dirty="0"/>
          </a:p>
        </p:txBody>
      </p:sp>
      <p:pic>
        <p:nvPicPr>
          <p:cNvPr id="3" name="Image 0" descr="preencoded.png">    </p:cNvPr>
          <p:cNvPicPr>
            <a:picLocks noChangeAspect="1"/>
          </p:cNvPicPr>
          <p:nvPr/>
        </p:nvPicPr>
        <p:blipFill>
          <a:blip r:embed="rId1"/>
          <a:stretch>
            <a:fillRect/>
          </a:stretch>
        </p:blipFill>
        <p:spPr>
          <a:xfrm>
            <a:off x="590431" y="1433989"/>
            <a:ext cx="5132903" cy="5132903"/>
          </a:xfrm>
          <a:prstGeom prst="rect">
            <a:avLst/>
          </a:prstGeom>
        </p:spPr>
      </p:pic>
      <p:sp>
        <p:nvSpPr>
          <p:cNvPr id="4" name="Text 1"/>
          <p:cNvSpPr/>
          <p:nvPr/>
        </p:nvSpPr>
        <p:spPr>
          <a:xfrm>
            <a:off x="590431" y="6756678"/>
            <a:ext cx="2530793" cy="316349"/>
          </a:xfrm>
          <a:prstGeom prst="rect">
            <a:avLst/>
          </a:prstGeom>
          <a:noFill/>
          <a:ln/>
        </p:spPr>
        <p:txBody>
          <a:bodyPr wrap="none" lIns="0" tIns="0" rIns="0" bIns="0" rtlCol="0" anchor="t"/>
          <a:lstStyle/>
          <a:p>
            <a:pPr algn="l" indent="0" marL="0">
              <a:lnSpc>
                <a:spcPts val="2450"/>
              </a:lnSpc>
              <a:buNone/>
            </a:pPr>
            <a:r>
              <a:rPr lang="en-US" sz="1950" b="1" dirty="0">
                <a:solidFill>
                  <a:srgbClr val="EEAEF6"/>
                </a:solidFill>
                <a:latin typeface="Bricolage Grotesque Extra Bold" pitchFamily="34" charset="0"/>
                <a:ea typeface="Bricolage Grotesque Extra Bold" pitchFamily="34" charset="-122"/>
                <a:cs typeface="Bricolage Grotesque Extra Bold" pitchFamily="34" charset="-120"/>
              </a:rPr>
              <a:t>A New Perspective</a:t>
            </a:r>
            <a:endParaRPr lang="en-US" sz="1950" dirty="0"/>
          </a:p>
        </p:txBody>
      </p:sp>
      <p:sp>
        <p:nvSpPr>
          <p:cNvPr id="5" name="Text 2"/>
          <p:cNvSpPr/>
          <p:nvPr/>
        </p:nvSpPr>
        <p:spPr>
          <a:xfrm>
            <a:off x="590431" y="7241738"/>
            <a:ext cx="5132903" cy="809744"/>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Unlike Taylor's focus on worker efficiency, Fayol examined management itself—how executives and managers should organise, coordinate, and lead entire organisations.</a:t>
            </a:r>
            <a:endParaRPr lang="en-US" sz="1300" dirty="0"/>
          </a:p>
        </p:txBody>
      </p:sp>
      <p:sp>
        <p:nvSpPr>
          <p:cNvPr id="6" name="Text 3"/>
          <p:cNvSpPr/>
          <p:nvPr/>
        </p:nvSpPr>
        <p:spPr>
          <a:xfrm>
            <a:off x="6142434" y="1412915"/>
            <a:ext cx="4369951" cy="316349"/>
          </a:xfrm>
          <a:prstGeom prst="rect">
            <a:avLst/>
          </a:prstGeom>
          <a:noFill/>
          <a:ln/>
        </p:spPr>
        <p:txBody>
          <a:bodyPr wrap="none" lIns="0" tIns="0" rIns="0" bIns="0" rtlCol="0" anchor="t"/>
          <a:lstStyle/>
          <a:p>
            <a:pPr algn="l" indent="0" marL="0">
              <a:lnSpc>
                <a:spcPts val="2450"/>
              </a:lnSpc>
              <a:buNone/>
            </a:pPr>
            <a:r>
              <a:rPr lang="en-US" sz="1950" b="1" dirty="0">
                <a:solidFill>
                  <a:srgbClr val="EEAEF6"/>
                </a:solidFill>
                <a:latin typeface="Bricolage Grotesque Extra Bold" pitchFamily="34" charset="0"/>
                <a:ea typeface="Bricolage Grotesque Extra Bold" pitchFamily="34" charset="-122"/>
                <a:cs typeface="Bricolage Grotesque Extra Bold" pitchFamily="34" charset="-120"/>
              </a:rPr>
              <a:t>The Five Functions of Management</a:t>
            </a:r>
            <a:endParaRPr lang="en-US" sz="1950" dirty="0"/>
          </a:p>
        </p:txBody>
      </p:sp>
      <p:sp>
        <p:nvSpPr>
          <p:cNvPr id="7" name="Text 4"/>
          <p:cNvSpPr/>
          <p:nvPr/>
        </p:nvSpPr>
        <p:spPr>
          <a:xfrm>
            <a:off x="6142434" y="1919049"/>
            <a:ext cx="168712" cy="210860"/>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Bricolage Grotesque Light" pitchFamily="34" charset="0"/>
                <a:ea typeface="Bricolage Grotesque Light" pitchFamily="34" charset="-122"/>
                <a:cs typeface="Bricolage Grotesque Light" pitchFamily="34" charset="-120"/>
              </a:rPr>
              <a:t>01</a:t>
            </a:r>
            <a:endParaRPr lang="en-US" sz="1300" dirty="0"/>
          </a:p>
        </p:txBody>
      </p:sp>
      <p:sp>
        <p:nvSpPr>
          <p:cNvPr id="8" name="Shape 5"/>
          <p:cNvSpPr/>
          <p:nvPr/>
        </p:nvSpPr>
        <p:spPr>
          <a:xfrm>
            <a:off x="6142434" y="2182892"/>
            <a:ext cx="3868103" cy="22860"/>
          </a:xfrm>
          <a:prstGeom prst="rect">
            <a:avLst/>
          </a:prstGeom>
          <a:solidFill>
            <a:srgbClr val="EEAEF6"/>
          </a:solidFill>
          <a:ln/>
        </p:spPr>
      </p:sp>
      <p:sp>
        <p:nvSpPr>
          <p:cNvPr id="9" name="Text 6"/>
          <p:cNvSpPr/>
          <p:nvPr/>
        </p:nvSpPr>
        <p:spPr>
          <a:xfrm>
            <a:off x="6142434" y="2312908"/>
            <a:ext cx="2109073" cy="263485"/>
          </a:xfrm>
          <a:prstGeom prst="rect">
            <a:avLst/>
          </a:prstGeom>
          <a:noFill/>
          <a:ln/>
        </p:spPr>
        <p:txBody>
          <a:bodyPr wrap="none" lIns="0" tIns="0" rIns="0" bIns="0" rtlCol="0" anchor="t"/>
          <a:lstStyle/>
          <a:p>
            <a:pPr algn="l" indent="0" marL="0">
              <a:lnSpc>
                <a:spcPts val="2050"/>
              </a:lnSpc>
              <a:buNone/>
            </a:pPr>
            <a:r>
              <a:rPr lang="en-US" sz="1650" b="1" dirty="0">
                <a:solidFill>
                  <a:srgbClr val="E5DCE6"/>
                </a:solidFill>
                <a:latin typeface="Bricolage Grotesque Extra Bold" pitchFamily="34" charset="0"/>
                <a:ea typeface="Bricolage Grotesque Extra Bold" pitchFamily="34" charset="-122"/>
                <a:cs typeface="Bricolage Grotesque Extra Bold" pitchFamily="34" charset="-120"/>
              </a:rPr>
              <a:t>Planning</a:t>
            </a:r>
            <a:endParaRPr lang="en-US" sz="1650" dirty="0"/>
          </a:p>
        </p:txBody>
      </p:sp>
      <p:sp>
        <p:nvSpPr>
          <p:cNvPr id="10" name="Text 7"/>
          <p:cNvSpPr/>
          <p:nvPr/>
        </p:nvSpPr>
        <p:spPr>
          <a:xfrm>
            <a:off x="6142434" y="2745105"/>
            <a:ext cx="3868103" cy="539829"/>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Setting objectives and determining actions to achieve them</a:t>
            </a:r>
            <a:endParaRPr lang="en-US" sz="1300" dirty="0"/>
          </a:p>
        </p:txBody>
      </p:sp>
      <p:sp>
        <p:nvSpPr>
          <p:cNvPr id="11" name="Text 8"/>
          <p:cNvSpPr/>
          <p:nvPr/>
        </p:nvSpPr>
        <p:spPr>
          <a:xfrm>
            <a:off x="10179248" y="1919049"/>
            <a:ext cx="168712" cy="210860"/>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Bricolage Grotesque Light" pitchFamily="34" charset="0"/>
                <a:ea typeface="Bricolage Grotesque Light" pitchFamily="34" charset="-122"/>
                <a:cs typeface="Bricolage Grotesque Light" pitchFamily="34" charset="-120"/>
              </a:rPr>
              <a:t>02</a:t>
            </a:r>
            <a:endParaRPr lang="en-US" sz="1300" dirty="0"/>
          </a:p>
        </p:txBody>
      </p:sp>
      <p:sp>
        <p:nvSpPr>
          <p:cNvPr id="12" name="Shape 9"/>
          <p:cNvSpPr/>
          <p:nvPr/>
        </p:nvSpPr>
        <p:spPr>
          <a:xfrm>
            <a:off x="10179248" y="2182892"/>
            <a:ext cx="3868222" cy="22860"/>
          </a:xfrm>
          <a:prstGeom prst="rect">
            <a:avLst/>
          </a:prstGeom>
          <a:solidFill>
            <a:srgbClr val="EEAEF6"/>
          </a:solidFill>
          <a:ln/>
        </p:spPr>
      </p:sp>
      <p:sp>
        <p:nvSpPr>
          <p:cNvPr id="13" name="Text 10"/>
          <p:cNvSpPr/>
          <p:nvPr/>
        </p:nvSpPr>
        <p:spPr>
          <a:xfrm>
            <a:off x="10179248" y="2312908"/>
            <a:ext cx="2109073" cy="263485"/>
          </a:xfrm>
          <a:prstGeom prst="rect">
            <a:avLst/>
          </a:prstGeom>
          <a:noFill/>
          <a:ln/>
        </p:spPr>
        <p:txBody>
          <a:bodyPr wrap="none" lIns="0" tIns="0" rIns="0" bIns="0" rtlCol="0" anchor="t"/>
          <a:lstStyle/>
          <a:p>
            <a:pPr algn="l" indent="0" marL="0">
              <a:lnSpc>
                <a:spcPts val="2050"/>
              </a:lnSpc>
              <a:buNone/>
            </a:pPr>
            <a:r>
              <a:rPr lang="en-US" sz="1650" b="1" dirty="0">
                <a:solidFill>
                  <a:srgbClr val="E5DCE6"/>
                </a:solidFill>
                <a:latin typeface="Bricolage Grotesque Extra Bold" pitchFamily="34" charset="0"/>
                <a:ea typeface="Bricolage Grotesque Extra Bold" pitchFamily="34" charset="-122"/>
                <a:cs typeface="Bricolage Grotesque Extra Bold" pitchFamily="34" charset="-120"/>
              </a:rPr>
              <a:t>Organising</a:t>
            </a:r>
            <a:endParaRPr lang="en-US" sz="1650" dirty="0"/>
          </a:p>
        </p:txBody>
      </p:sp>
      <p:sp>
        <p:nvSpPr>
          <p:cNvPr id="14" name="Text 11"/>
          <p:cNvSpPr/>
          <p:nvPr/>
        </p:nvSpPr>
        <p:spPr>
          <a:xfrm>
            <a:off x="10179248" y="2745105"/>
            <a:ext cx="3868222" cy="539829"/>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Arranging resources and tasks to implement plans</a:t>
            </a:r>
            <a:endParaRPr lang="en-US" sz="1300" dirty="0"/>
          </a:p>
        </p:txBody>
      </p:sp>
      <p:sp>
        <p:nvSpPr>
          <p:cNvPr id="15" name="Text 12"/>
          <p:cNvSpPr/>
          <p:nvPr/>
        </p:nvSpPr>
        <p:spPr>
          <a:xfrm>
            <a:off x="6142434" y="3580090"/>
            <a:ext cx="168712" cy="210860"/>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Bricolage Grotesque Light" pitchFamily="34" charset="0"/>
                <a:ea typeface="Bricolage Grotesque Light" pitchFamily="34" charset="-122"/>
                <a:cs typeface="Bricolage Grotesque Light" pitchFamily="34" charset="-120"/>
              </a:rPr>
              <a:t>03</a:t>
            </a:r>
            <a:endParaRPr lang="en-US" sz="1300" dirty="0"/>
          </a:p>
        </p:txBody>
      </p:sp>
      <p:sp>
        <p:nvSpPr>
          <p:cNvPr id="16" name="Shape 13"/>
          <p:cNvSpPr/>
          <p:nvPr/>
        </p:nvSpPr>
        <p:spPr>
          <a:xfrm>
            <a:off x="6142434" y="3843933"/>
            <a:ext cx="3868103" cy="22860"/>
          </a:xfrm>
          <a:prstGeom prst="rect">
            <a:avLst/>
          </a:prstGeom>
          <a:solidFill>
            <a:srgbClr val="EEAEF6"/>
          </a:solidFill>
          <a:ln/>
        </p:spPr>
      </p:sp>
      <p:sp>
        <p:nvSpPr>
          <p:cNvPr id="17" name="Text 14"/>
          <p:cNvSpPr/>
          <p:nvPr/>
        </p:nvSpPr>
        <p:spPr>
          <a:xfrm>
            <a:off x="6142434" y="3973949"/>
            <a:ext cx="2109073" cy="263485"/>
          </a:xfrm>
          <a:prstGeom prst="rect">
            <a:avLst/>
          </a:prstGeom>
          <a:noFill/>
          <a:ln/>
        </p:spPr>
        <p:txBody>
          <a:bodyPr wrap="none" lIns="0" tIns="0" rIns="0" bIns="0" rtlCol="0" anchor="t"/>
          <a:lstStyle/>
          <a:p>
            <a:pPr algn="l" indent="0" marL="0">
              <a:lnSpc>
                <a:spcPts val="2050"/>
              </a:lnSpc>
              <a:buNone/>
            </a:pPr>
            <a:r>
              <a:rPr lang="en-US" sz="1650" b="1" dirty="0">
                <a:solidFill>
                  <a:srgbClr val="E5DCE6"/>
                </a:solidFill>
                <a:latin typeface="Bricolage Grotesque Extra Bold" pitchFamily="34" charset="0"/>
                <a:ea typeface="Bricolage Grotesque Extra Bold" pitchFamily="34" charset="-122"/>
                <a:cs typeface="Bricolage Grotesque Extra Bold" pitchFamily="34" charset="-120"/>
              </a:rPr>
              <a:t>Commanding</a:t>
            </a:r>
            <a:endParaRPr lang="en-US" sz="1650" dirty="0"/>
          </a:p>
        </p:txBody>
      </p:sp>
      <p:sp>
        <p:nvSpPr>
          <p:cNvPr id="18" name="Text 15"/>
          <p:cNvSpPr/>
          <p:nvPr/>
        </p:nvSpPr>
        <p:spPr>
          <a:xfrm>
            <a:off x="6142434" y="4406146"/>
            <a:ext cx="3868103" cy="539829"/>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Leading and directing employees towards goals</a:t>
            </a:r>
            <a:endParaRPr lang="en-US" sz="1300" dirty="0"/>
          </a:p>
        </p:txBody>
      </p:sp>
      <p:sp>
        <p:nvSpPr>
          <p:cNvPr id="19" name="Text 16"/>
          <p:cNvSpPr/>
          <p:nvPr/>
        </p:nvSpPr>
        <p:spPr>
          <a:xfrm>
            <a:off x="10179248" y="3580090"/>
            <a:ext cx="168712" cy="210860"/>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Bricolage Grotesque Light" pitchFamily="34" charset="0"/>
                <a:ea typeface="Bricolage Grotesque Light" pitchFamily="34" charset="-122"/>
                <a:cs typeface="Bricolage Grotesque Light" pitchFamily="34" charset="-120"/>
              </a:rPr>
              <a:t>04</a:t>
            </a:r>
            <a:endParaRPr lang="en-US" sz="1300" dirty="0"/>
          </a:p>
        </p:txBody>
      </p:sp>
      <p:sp>
        <p:nvSpPr>
          <p:cNvPr id="20" name="Shape 17"/>
          <p:cNvSpPr/>
          <p:nvPr/>
        </p:nvSpPr>
        <p:spPr>
          <a:xfrm>
            <a:off x="10179248" y="3843933"/>
            <a:ext cx="3868222" cy="22860"/>
          </a:xfrm>
          <a:prstGeom prst="rect">
            <a:avLst/>
          </a:prstGeom>
          <a:solidFill>
            <a:srgbClr val="EEAEF6"/>
          </a:solidFill>
          <a:ln/>
        </p:spPr>
      </p:sp>
      <p:sp>
        <p:nvSpPr>
          <p:cNvPr id="21" name="Text 18"/>
          <p:cNvSpPr/>
          <p:nvPr/>
        </p:nvSpPr>
        <p:spPr>
          <a:xfrm>
            <a:off x="10179248" y="3973949"/>
            <a:ext cx="2109073" cy="263485"/>
          </a:xfrm>
          <a:prstGeom prst="rect">
            <a:avLst/>
          </a:prstGeom>
          <a:noFill/>
          <a:ln/>
        </p:spPr>
        <p:txBody>
          <a:bodyPr wrap="none" lIns="0" tIns="0" rIns="0" bIns="0" rtlCol="0" anchor="t"/>
          <a:lstStyle/>
          <a:p>
            <a:pPr algn="l" indent="0" marL="0">
              <a:lnSpc>
                <a:spcPts val="2050"/>
              </a:lnSpc>
              <a:buNone/>
            </a:pPr>
            <a:r>
              <a:rPr lang="en-US" sz="1650" b="1" dirty="0">
                <a:solidFill>
                  <a:srgbClr val="E5DCE6"/>
                </a:solidFill>
                <a:latin typeface="Bricolage Grotesque Extra Bold" pitchFamily="34" charset="0"/>
                <a:ea typeface="Bricolage Grotesque Extra Bold" pitchFamily="34" charset="-122"/>
                <a:cs typeface="Bricolage Grotesque Extra Bold" pitchFamily="34" charset="-120"/>
              </a:rPr>
              <a:t>Coordinating</a:t>
            </a:r>
            <a:endParaRPr lang="en-US" sz="1650" dirty="0"/>
          </a:p>
        </p:txBody>
      </p:sp>
      <p:sp>
        <p:nvSpPr>
          <p:cNvPr id="22" name="Text 19"/>
          <p:cNvSpPr/>
          <p:nvPr/>
        </p:nvSpPr>
        <p:spPr>
          <a:xfrm>
            <a:off x="10179248" y="4406146"/>
            <a:ext cx="3868222" cy="269915"/>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Harmonising activities across departments</a:t>
            </a:r>
            <a:endParaRPr lang="en-US" sz="1300" dirty="0"/>
          </a:p>
        </p:txBody>
      </p:sp>
      <p:sp>
        <p:nvSpPr>
          <p:cNvPr id="23" name="Text 20"/>
          <p:cNvSpPr/>
          <p:nvPr/>
        </p:nvSpPr>
        <p:spPr>
          <a:xfrm>
            <a:off x="6142434" y="5241131"/>
            <a:ext cx="168712" cy="210860"/>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Bricolage Grotesque Light" pitchFamily="34" charset="0"/>
                <a:ea typeface="Bricolage Grotesque Light" pitchFamily="34" charset="-122"/>
                <a:cs typeface="Bricolage Grotesque Light" pitchFamily="34" charset="-120"/>
              </a:rPr>
              <a:t>05</a:t>
            </a:r>
            <a:endParaRPr lang="en-US" sz="1300" dirty="0"/>
          </a:p>
        </p:txBody>
      </p:sp>
      <p:sp>
        <p:nvSpPr>
          <p:cNvPr id="24" name="Shape 21"/>
          <p:cNvSpPr/>
          <p:nvPr/>
        </p:nvSpPr>
        <p:spPr>
          <a:xfrm>
            <a:off x="6142434" y="5504974"/>
            <a:ext cx="7905036" cy="22860"/>
          </a:xfrm>
          <a:prstGeom prst="rect">
            <a:avLst/>
          </a:prstGeom>
          <a:solidFill>
            <a:srgbClr val="EEAEF6"/>
          </a:solidFill>
          <a:ln/>
        </p:spPr>
      </p:sp>
      <p:sp>
        <p:nvSpPr>
          <p:cNvPr id="25" name="Text 22"/>
          <p:cNvSpPr/>
          <p:nvPr/>
        </p:nvSpPr>
        <p:spPr>
          <a:xfrm>
            <a:off x="6142434" y="5634990"/>
            <a:ext cx="2109073" cy="263485"/>
          </a:xfrm>
          <a:prstGeom prst="rect">
            <a:avLst/>
          </a:prstGeom>
          <a:noFill/>
          <a:ln/>
        </p:spPr>
        <p:txBody>
          <a:bodyPr wrap="none" lIns="0" tIns="0" rIns="0" bIns="0" rtlCol="0" anchor="t"/>
          <a:lstStyle/>
          <a:p>
            <a:pPr algn="l" indent="0" marL="0">
              <a:lnSpc>
                <a:spcPts val="2050"/>
              </a:lnSpc>
              <a:buNone/>
            </a:pPr>
            <a:r>
              <a:rPr lang="en-US" sz="1650" b="1" dirty="0">
                <a:solidFill>
                  <a:srgbClr val="E5DCE6"/>
                </a:solidFill>
                <a:latin typeface="Bricolage Grotesque Extra Bold" pitchFamily="34" charset="0"/>
                <a:ea typeface="Bricolage Grotesque Extra Bold" pitchFamily="34" charset="-122"/>
                <a:cs typeface="Bricolage Grotesque Extra Bold" pitchFamily="34" charset="-120"/>
              </a:rPr>
              <a:t>Controlling</a:t>
            </a:r>
            <a:endParaRPr lang="en-US" sz="1650" dirty="0"/>
          </a:p>
        </p:txBody>
      </p:sp>
      <p:sp>
        <p:nvSpPr>
          <p:cNvPr id="26" name="Text 23"/>
          <p:cNvSpPr/>
          <p:nvPr/>
        </p:nvSpPr>
        <p:spPr>
          <a:xfrm>
            <a:off x="6142434" y="6067187"/>
            <a:ext cx="7905036" cy="269915"/>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Monitoring performance and making corrections</a:t>
            </a:r>
            <a:endParaRPr lang="en-US" sz="13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47474" y="587335"/>
            <a:ext cx="9517499" cy="667464"/>
          </a:xfrm>
          <a:prstGeom prst="rect">
            <a:avLst/>
          </a:prstGeom>
          <a:noFill/>
          <a:ln/>
        </p:spPr>
        <p:txBody>
          <a:bodyPr wrap="none" lIns="0" tIns="0" rIns="0" bIns="0" rtlCol="0" anchor="t"/>
          <a:lstStyle/>
          <a:p>
            <a:pPr algn="l" indent="0" marL="0">
              <a:lnSpc>
                <a:spcPts val="5250"/>
              </a:lnSpc>
              <a:buNone/>
            </a:pPr>
            <a:r>
              <a:rPr lang="en-US" sz="4200" b="1" dirty="0">
                <a:solidFill>
                  <a:srgbClr val="EEAEF6"/>
                </a:solidFill>
                <a:latin typeface="Bricolage Grotesque Extra Bold" pitchFamily="34" charset="0"/>
                <a:ea typeface="Bricolage Grotesque Extra Bold" pitchFamily="34" charset="-122"/>
                <a:cs typeface="Bricolage Grotesque Extra Bold" pitchFamily="34" charset="-120"/>
              </a:rPr>
              <a:t>Fayol's 14 Principles of Management</a:t>
            </a:r>
            <a:endParaRPr lang="en-US" sz="4200" dirty="0"/>
          </a:p>
        </p:txBody>
      </p:sp>
      <p:sp>
        <p:nvSpPr>
          <p:cNvPr id="3" name="Shape 1"/>
          <p:cNvSpPr/>
          <p:nvPr/>
        </p:nvSpPr>
        <p:spPr>
          <a:xfrm>
            <a:off x="747474" y="2002155"/>
            <a:ext cx="6460927" cy="1922978"/>
          </a:xfrm>
          <a:prstGeom prst="roundRect">
            <a:avLst>
              <a:gd name="adj" fmla="val 7608"/>
            </a:avLst>
          </a:prstGeom>
          <a:solidFill>
            <a:srgbClr val="090E3F"/>
          </a:solidFill>
          <a:ln/>
        </p:spPr>
      </p:sp>
      <p:sp>
        <p:nvSpPr>
          <p:cNvPr id="4" name="Shape 2"/>
          <p:cNvSpPr/>
          <p:nvPr/>
        </p:nvSpPr>
        <p:spPr>
          <a:xfrm>
            <a:off x="747474" y="1971675"/>
            <a:ext cx="6460927" cy="121920"/>
          </a:xfrm>
          <a:prstGeom prst="roundRect">
            <a:avLst>
              <a:gd name="adj" fmla="val 73575"/>
            </a:avLst>
          </a:prstGeom>
          <a:solidFill>
            <a:srgbClr val="EEAEF6"/>
          </a:solidFill>
          <a:ln/>
        </p:spPr>
      </p:sp>
      <p:sp>
        <p:nvSpPr>
          <p:cNvPr id="5" name="Shape 3"/>
          <p:cNvSpPr/>
          <p:nvPr/>
        </p:nvSpPr>
        <p:spPr>
          <a:xfrm>
            <a:off x="3657540" y="1681877"/>
            <a:ext cx="640675" cy="640675"/>
          </a:xfrm>
          <a:prstGeom prst="roundRect">
            <a:avLst>
              <a:gd name="adj" fmla="val 142724"/>
            </a:avLst>
          </a:prstGeom>
          <a:solidFill>
            <a:srgbClr val="EEAEF6"/>
          </a:solidFill>
          <a:ln/>
        </p:spPr>
      </p:sp>
      <p:sp>
        <p:nvSpPr>
          <p:cNvPr id="6" name="Text 4"/>
          <p:cNvSpPr/>
          <p:nvPr/>
        </p:nvSpPr>
        <p:spPr>
          <a:xfrm>
            <a:off x="3849707" y="1842016"/>
            <a:ext cx="256223" cy="320278"/>
          </a:xfrm>
          <a:prstGeom prst="rect">
            <a:avLst/>
          </a:prstGeom>
          <a:noFill/>
          <a:ln/>
        </p:spPr>
        <p:txBody>
          <a:bodyPr wrap="none" lIns="0" tIns="0" rIns="0" bIns="0" rtlCol="0" anchor="t"/>
          <a:lstStyle/>
          <a:p>
            <a:pPr algn="l" indent="0" marL="0">
              <a:lnSpc>
                <a:spcPts val="3200"/>
              </a:lnSpc>
              <a:buNone/>
            </a:pPr>
            <a:r>
              <a:rPr lang="en-US" sz="2000" b="1" dirty="0">
                <a:solidFill>
                  <a:srgbClr val="000000"/>
                </a:solidFill>
                <a:latin typeface="Bricolage Grotesque Extra Bold" pitchFamily="34" charset="0"/>
                <a:ea typeface="Bricolage Grotesque Extra Bold" pitchFamily="34" charset="-122"/>
                <a:cs typeface="Bricolage Grotesque Extra Bold" pitchFamily="34" charset="-120"/>
              </a:rPr>
              <a:t>1</a:t>
            </a:r>
            <a:endParaRPr lang="en-US" sz="2000" dirty="0"/>
          </a:p>
        </p:txBody>
      </p:sp>
      <p:sp>
        <p:nvSpPr>
          <p:cNvPr id="7" name="Text 5"/>
          <p:cNvSpPr/>
          <p:nvPr/>
        </p:nvSpPr>
        <p:spPr>
          <a:xfrm>
            <a:off x="991433" y="2536031"/>
            <a:ext cx="2669619" cy="333613"/>
          </a:xfrm>
          <a:prstGeom prst="rect">
            <a:avLst/>
          </a:prstGeom>
          <a:noFill/>
          <a:ln/>
        </p:spPr>
        <p:txBody>
          <a:bodyPr wrap="none" lIns="0" tIns="0" rIns="0" bIns="0" rtlCol="0" anchor="t"/>
          <a:lstStyle/>
          <a:p>
            <a:pPr algn="l" indent="0" marL="0">
              <a:lnSpc>
                <a:spcPts val="2600"/>
              </a:lnSpc>
              <a:buNone/>
            </a:pPr>
            <a:r>
              <a:rPr lang="en-US" sz="2100" b="1" dirty="0">
                <a:solidFill>
                  <a:srgbClr val="E5DCE6"/>
                </a:solidFill>
                <a:latin typeface="Bricolage Grotesque Extra Bold" pitchFamily="34" charset="0"/>
                <a:ea typeface="Bricolage Grotesque Extra Bold" pitchFamily="34" charset="-122"/>
                <a:cs typeface="Bricolage Grotesque Extra Bold" pitchFamily="34" charset="-120"/>
              </a:rPr>
              <a:t>Division of Work</a:t>
            </a:r>
            <a:endParaRPr lang="en-US" sz="2100" dirty="0"/>
          </a:p>
        </p:txBody>
      </p:sp>
      <p:sp>
        <p:nvSpPr>
          <p:cNvPr id="8" name="Text 6"/>
          <p:cNvSpPr/>
          <p:nvPr/>
        </p:nvSpPr>
        <p:spPr>
          <a:xfrm>
            <a:off x="991433" y="2997756"/>
            <a:ext cx="5973008" cy="683419"/>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Specialisation improves efficiency and builds deep expertise in specific domains</a:t>
            </a:r>
            <a:endParaRPr lang="en-US" sz="1650" dirty="0"/>
          </a:p>
        </p:txBody>
      </p:sp>
      <p:sp>
        <p:nvSpPr>
          <p:cNvPr id="9" name="Shape 7"/>
          <p:cNvSpPr/>
          <p:nvPr/>
        </p:nvSpPr>
        <p:spPr>
          <a:xfrm>
            <a:off x="7421880" y="2002155"/>
            <a:ext cx="6461046" cy="1922978"/>
          </a:xfrm>
          <a:prstGeom prst="roundRect">
            <a:avLst>
              <a:gd name="adj" fmla="val 7608"/>
            </a:avLst>
          </a:prstGeom>
          <a:solidFill>
            <a:srgbClr val="090E3F"/>
          </a:solidFill>
          <a:ln/>
        </p:spPr>
      </p:sp>
      <p:sp>
        <p:nvSpPr>
          <p:cNvPr id="10" name="Shape 8"/>
          <p:cNvSpPr/>
          <p:nvPr/>
        </p:nvSpPr>
        <p:spPr>
          <a:xfrm>
            <a:off x="7421880" y="1971675"/>
            <a:ext cx="6461046" cy="121920"/>
          </a:xfrm>
          <a:prstGeom prst="roundRect">
            <a:avLst>
              <a:gd name="adj" fmla="val 73575"/>
            </a:avLst>
          </a:prstGeom>
          <a:solidFill>
            <a:srgbClr val="EEAEF6"/>
          </a:solidFill>
          <a:ln/>
        </p:spPr>
      </p:sp>
      <p:sp>
        <p:nvSpPr>
          <p:cNvPr id="11" name="Shape 9"/>
          <p:cNvSpPr/>
          <p:nvPr/>
        </p:nvSpPr>
        <p:spPr>
          <a:xfrm>
            <a:off x="10332065" y="1681877"/>
            <a:ext cx="640675" cy="640675"/>
          </a:xfrm>
          <a:prstGeom prst="roundRect">
            <a:avLst>
              <a:gd name="adj" fmla="val 142724"/>
            </a:avLst>
          </a:prstGeom>
          <a:solidFill>
            <a:srgbClr val="EEAEF6"/>
          </a:solidFill>
          <a:ln/>
        </p:spPr>
      </p:sp>
      <p:sp>
        <p:nvSpPr>
          <p:cNvPr id="12" name="Text 10"/>
          <p:cNvSpPr/>
          <p:nvPr/>
        </p:nvSpPr>
        <p:spPr>
          <a:xfrm>
            <a:off x="10524232" y="1842016"/>
            <a:ext cx="256223" cy="320278"/>
          </a:xfrm>
          <a:prstGeom prst="rect">
            <a:avLst/>
          </a:prstGeom>
          <a:noFill/>
          <a:ln/>
        </p:spPr>
        <p:txBody>
          <a:bodyPr wrap="none" lIns="0" tIns="0" rIns="0" bIns="0" rtlCol="0" anchor="t"/>
          <a:lstStyle/>
          <a:p>
            <a:pPr algn="l" indent="0" marL="0">
              <a:lnSpc>
                <a:spcPts val="3200"/>
              </a:lnSpc>
              <a:buNone/>
            </a:pPr>
            <a:r>
              <a:rPr lang="en-US" sz="2000" b="1" dirty="0">
                <a:solidFill>
                  <a:srgbClr val="000000"/>
                </a:solidFill>
                <a:latin typeface="Bricolage Grotesque Extra Bold" pitchFamily="34" charset="0"/>
                <a:ea typeface="Bricolage Grotesque Extra Bold" pitchFamily="34" charset="-122"/>
                <a:cs typeface="Bricolage Grotesque Extra Bold" pitchFamily="34" charset="-120"/>
              </a:rPr>
              <a:t>2</a:t>
            </a:r>
            <a:endParaRPr lang="en-US" sz="2000" dirty="0"/>
          </a:p>
        </p:txBody>
      </p:sp>
      <p:sp>
        <p:nvSpPr>
          <p:cNvPr id="13" name="Text 11"/>
          <p:cNvSpPr/>
          <p:nvPr/>
        </p:nvSpPr>
        <p:spPr>
          <a:xfrm>
            <a:off x="7665839" y="2536031"/>
            <a:ext cx="2669619" cy="333613"/>
          </a:xfrm>
          <a:prstGeom prst="rect">
            <a:avLst/>
          </a:prstGeom>
          <a:noFill/>
          <a:ln/>
        </p:spPr>
        <p:txBody>
          <a:bodyPr wrap="none" lIns="0" tIns="0" rIns="0" bIns="0" rtlCol="0" anchor="t"/>
          <a:lstStyle/>
          <a:p>
            <a:pPr algn="l" indent="0" marL="0">
              <a:lnSpc>
                <a:spcPts val="2600"/>
              </a:lnSpc>
              <a:buNone/>
            </a:pPr>
            <a:r>
              <a:rPr lang="en-US" sz="2100" b="1" dirty="0">
                <a:solidFill>
                  <a:srgbClr val="E5DCE6"/>
                </a:solidFill>
                <a:latin typeface="Bricolage Grotesque Extra Bold" pitchFamily="34" charset="0"/>
                <a:ea typeface="Bricolage Grotesque Extra Bold" pitchFamily="34" charset="-122"/>
                <a:cs typeface="Bricolage Grotesque Extra Bold" pitchFamily="34" charset="-120"/>
              </a:rPr>
              <a:t>Unity of Command</a:t>
            </a:r>
            <a:endParaRPr lang="en-US" sz="2100" dirty="0"/>
          </a:p>
        </p:txBody>
      </p:sp>
      <p:sp>
        <p:nvSpPr>
          <p:cNvPr id="14" name="Text 12"/>
          <p:cNvSpPr/>
          <p:nvPr/>
        </p:nvSpPr>
        <p:spPr>
          <a:xfrm>
            <a:off x="7665839" y="2997756"/>
            <a:ext cx="5973128" cy="683419"/>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Employees report to only one manager to avoid confusion and conflicting instructions</a:t>
            </a:r>
            <a:endParaRPr lang="en-US" sz="1650" dirty="0"/>
          </a:p>
        </p:txBody>
      </p:sp>
      <p:sp>
        <p:nvSpPr>
          <p:cNvPr id="15" name="Shape 13"/>
          <p:cNvSpPr/>
          <p:nvPr/>
        </p:nvSpPr>
        <p:spPr>
          <a:xfrm>
            <a:off x="747474" y="4458891"/>
            <a:ext cx="6460927" cy="1922978"/>
          </a:xfrm>
          <a:prstGeom prst="roundRect">
            <a:avLst>
              <a:gd name="adj" fmla="val 7608"/>
            </a:avLst>
          </a:prstGeom>
          <a:solidFill>
            <a:srgbClr val="090E3F"/>
          </a:solidFill>
          <a:ln/>
        </p:spPr>
      </p:sp>
      <p:sp>
        <p:nvSpPr>
          <p:cNvPr id="16" name="Shape 14"/>
          <p:cNvSpPr/>
          <p:nvPr/>
        </p:nvSpPr>
        <p:spPr>
          <a:xfrm>
            <a:off x="747474" y="4428411"/>
            <a:ext cx="6460927" cy="121920"/>
          </a:xfrm>
          <a:prstGeom prst="roundRect">
            <a:avLst>
              <a:gd name="adj" fmla="val 73575"/>
            </a:avLst>
          </a:prstGeom>
          <a:solidFill>
            <a:srgbClr val="EEAEF6"/>
          </a:solidFill>
          <a:ln/>
        </p:spPr>
      </p:sp>
      <p:sp>
        <p:nvSpPr>
          <p:cNvPr id="17" name="Shape 15"/>
          <p:cNvSpPr/>
          <p:nvPr/>
        </p:nvSpPr>
        <p:spPr>
          <a:xfrm>
            <a:off x="3657540" y="4138613"/>
            <a:ext cx="640675" cy="640675"/>
          </a:xfrm>
          <a:prstGeom prst="roundRect">
            <a:avLst>
              <a:gd name="adj" fmla="val 142724"/>
            </a:avLst>
          </a:prstGeom>
          <a:solidFill>
            <a:srgbClr val="EEAEF6"/>
          </a:solidFill>
          <a:ln/>
        </p:spPr>
      </p:sp>
      <p:sp>
        <p:nvSpPr>
          <p:cNvPr id="18" name="Text 16"/>
          <p:cNvSpPr/>
          <p:nvPr/>
        </p:nvSpPr>
        <p:spPr>
          <a:xfrm>
            <a:off x="3849707" y="4298752"/>
            <a:ext cx="256223" cy="320278"/>
          </a:xfrm>
          <a:prstGeom prst="rect">
            <a:avLst/>
          </a:prstGeom>
          <a:noFill/>
          <a:ln/>
        </p:spPr>
        <p:txBody>
          <a:bodyPr wrap="none" lIns="0" tIns="0" rIns="0" bIns="0" rtlCol="0" anchor="t"/>
          <a:lstStyle/>
          <a:p>
            <a:pPr algn="l" indent="0" marL="0">
              <a:lnSpc>
                <a:spcPts val="3200"/>
              </a:lnSpc>
              <a:buNone/>
            </a:pPr>
            <a:r>
              <a:rPr lang="en-US" sz="2000" b="1" dirty="0">
                <a:solidFill>
                  <a:srgbClr val="000000"/>
                </a:solidFill>
                <a:latin typeface="Bricolage Grotesque Extra Bold" pitchFamily="34" charset="0"/>
                <a:ea typeface="Bricolage Grotesque Extra Bold" pitchFamily="34" charset="-122"/>
                <a:cs typeface="Bricolage Grotesque Extra Bold" pitchFamily="34" charset="-120"/>
              </a:rPr>
              <a:t>3</a:t>
            </a:r>
            <a:endParaRPr lang="en-US" sz="2000" dirty="0"/>
          </a:p>
        </p:txBody>
      </p:sp>
      <p:sp>
        <p:nvSpPr>
          <p:cNvPr id="19" name="Text 17"/>
          <p:cNvSpPr/>
          <p:nvPr/>
        </p:nvSpPr>
        <p:spPr>
          <a:xfrm>
            <a:off x="991433" y="4992767"/>
            <a:ext cx="3475315" cy="333613"/>
          </a:xfrm>
          <a:prstGeom prst="rect">
            <a:avLst/>
          </a:prstGeom>
          <a:noFill/>
          <a:ln/>
        </p:spPr>
        <p:txBody>
          <a:bodyPr wrap="none" lIns="0" tIns="0" rIns="0" bIns="0" rtlCol="0" anchor="t"/>
          <a:lstStyle/>
          <a:p>
            <a:pPr algn="l" indent="0" marL="0">
              <a:lnSpc>
                <a:spcPts val="2600"/>
              </a:lnSpc>
              <a:buNone/>
            </a:pPr>
            <a:r>
              <a:rPr lang="en-US" sz="2100" b="1" dirty="0">
                <a:solidFill>
                  <a:srgbClr val="E5DCE6"/>
                </a:solidFill>
                <a:latin typeface="Bricolage Grotesque Extra Bold" pitchFamily="34" charset="0"/>
                <a:ea typeface="Bricolage Grotesque Extra Bold" pitchFamily="34" charset="-122"/>
                <a:cs typeface="Bricolage Grotesque Extra Bold" pitchFamily="34" charset="-120"/>
              </a:rPr>
              <a:t>Authority &amp; Responsibility</a:t>
            </a:r>
            <a:endParaRPr lang="en-US" sz="2100" dirty="0"/>
          </a:p>
        </p:txBody>
      </p:sp>
      <p:sp>
        <p:nvSpPr>
          <p:cNvPr id="20" name="Text 18"/>
          <p:cNvSpPr/>
          <p:nvPr/>
        </p:nvSpPr>
        <p:spPr>
          <a:xfrm>
            <a:off x="991433" y="5454491"/>
            <a:ext cx="5973008" cy="683419"/>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Managers must possess the right to give orders and be held accountable for results</a:t>
            </a:r>
            <a:endParaRPr lang="en-US" sz="1650" dirty="0"/>
          </a:p>
        </p:txBody>
      </p:sp>
      <p:sp>
        <p:nvSpPr>
          <p:cNvPr id="21" name="Shape 19"/>
          <p:cNvSpPr/>
          <p:nvPr/>
        </p:nvSpPr>
        <p:spPr>
          <a:xfrm>
            <a:off x="7421880" y="4458891"/>
            <a:ext cx="6461046" cy="1922978"/>
          </a:xfrm>
          <a:prstGeom prst="roundRect">
            <a:avLst>
              <a:gd name="adj" fmla="val 7608"/>
            </a:avLst>
          </a:prstGeom>
          <a:solidFill>
            <a:srgbClr val="090E3F"/>
          </a:solidFill>
          <a:ln/>
        </p:spPr>
      </p:sp>
      <p:sp>
        <p:nvSpPr>
          <p:cNvPr id="22" name="Shape 20"/>
          <p:cNvSpPr/>
          <p:nvPr/>
        </p:nvSpPr>
        <p:spPr>
          <a:xfrm>
            <a:off x="7421880" y="4428411"/>
            <a:ext cx="6461046" cy="121920"/>
          </a:xfrm>
          <a:prstGeom prst="roundRect">
            <a:avLst>
              <a:gd name="adj" fmla="val 73575"/>
            </a:avLst>
          </a:prstGeom>
          <a:solidFill>
            <a:srgbClr val="EEAEF6"/>
          </a:solidFill>
          <a:ln/>
        </p:spPr>
      </p:sp>
      <p:sp>
        <p:nvSpPr>
          <p:cNvPr id="23" name="Shape 21"/>
          <p:cNvSpPr/>
          <p:nvPr/>
        </p:nvSpPr>
        <p:spPr>
          <a:xfrm>
            <a:off x="10332065" y="4138613"/>
            <a:ext cx="640675" cy="640675"/>
          </a:xfrm>
          <a:prstGeom prst="roundRect">
            <a:avLst>
              <a:gd name="adj" fmla="val 142724"/>
            </a:avLst>
          </a:prstGeom>
          <a:solidFill>
            <a:srgbClr val="EEAEF6"/>
          </a:solidFill>
          <a:ln/>
        </p:spPr>
      </p:sp>
      <p:sp>
        <p:nvSpPr>
          <p:cNvPr id="24" name="Text 22"/>
          <p:cNvSpPr/>
          <p:nvPr/>
        </p:nvSpPr>
        <p:spPr>
          <a:xfrm>
            <a:off x="10524232" y="4298752"/>
            <a:ext cx="256223" cy="320278"/>
          </a:xfrm>
          <a:prstGeom prst="rect">
            <a:avLst/>
          </a:prstGeom>
          <a:noFill/>
          <a:ln/>
        </p:spPr>
        <p:txBody>
          <a:bodyPr wrap="none" lIns="0" tIns="0" rIns="0" bIns="0" rtlCol="0" anchor="t"/>
          <a:lstStyle/>
          <a:p>
            <a:pPr algn="l" indent="0" marL="0">
              <a:lnSpc>
                <a:spcPts val="3200"/>
              </a:lnSpc>
              <a:buNone/>
            </a:pPr>
            <a:r>
              <a:rPr lang="en-US" sz="2000" b="1" dirty="0">
                <a:solidFill>
                  <a:srgbClr val="000000"/>
                </a:solidFill>
                <a:latin typeface="Bricolage Grotesque Extra Bold" pitchFamily="34" charset="0"/>
                <a:ea typeface="Bricolage Grotesque Extra Bold" pitchFamily="34" charset="-122"/>
                <a:cs typeface="Bricolage Grotesque Extra Bold" pitchFamily="34" charset="-120"/>
              </a:rPr>
              <a:t>4</a:t>
            </a:r>
            <a:endParaRPr lang="en-US" sz="2000" dirty="0"/>
          </a:p>
        </p:txBody>
      </p:sp>
      <p:sp>
        <p:nvSpPr>
          <p:cNvPr id="25" name="Text 23"/>
          <p:cNvSpPr/>
          <p:nvPr/>
        </p:nvSpPr>
        <p:spPr>
          <a:xfrm>
            <a:off x="7665839" y="4992767"/>
            <a:ext cx="2988707" cy="333613"/>
          </a:xfrm>
          <a:prstGeom prst="rect">
            <a:avLst/>
          </a:prstGeom>
          <a:noFill/>
          <a:ln/>
        </p:spPr>
        <p:txBody>
          <a:bodyPr wrap="none" lIns="0" tIns="0" rIns="0" bIns="0" rtlCol="0" anchor="t"/>
          <a:lstStyle/>
          <a:p>
            <a:pPr algn="l" indent="0" marL="0">
              <a:lnSpc>
                <a:spcPts val="2600"/>
              </a:lnSpc>
              <a:buNone/>
            </a:pPr>
            <a:r>
              <a:rPr lang="en-US" sz="2100" b="1" dirty="0">
                <a:solidFill>
                  <a:srgbClr val="E5DCE6"/>
                </a:solidFill>
                <a:latin typeface="Bricolage Grotesque Extra Bold" pitchFamily="34" charset="0"/>
                <a:ea typeface="Bricolage Grotesque Extra Bold" pitchFamily="34" charset="-122"/>
                <a:cs typeface="Bricolage Grotesque Extra Bold" pitchFamily="34" charset="-120"/>
              </a:rPr>
              <a:t>Centralisation Balance</a:t>
            </a:r>
            <a:endParaRPr lang="en-US" sz="2100" dirty="0"/>
          </a:p>
        </p:txBody>
      </p:sp>
      <p:sp>
        <p:nvSpPr>
          <p:cNvPr id="26" name="Text 24"/>
          <p:cNvSpPr/>
          <p:nvPr/>
        </p:nvSpPr>
        <p:spPr>
          <a:xfrm>
            <a:off x="7665839" y="5454491"/>
            <a:ext cx="5973128" cy="683419"/>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Finding optimal equilibrium between central control and decentralised decision-making</a:t>
            </a:r>
            <a:endParaRPr lang="en-US" sz="1650" dirty="0"/>
          </a:p>
        </p:txBody>
      </p:sp>
      <p:sp>
        <p:nvSpPr>
          <p:cNvPr id="27" name="Text 25"/>
          <p:cNvSpPr/>
          <p:nvPr/>
        </p:nvSpPr>
        <p:spPr>
          <a:xfrm>
            <a:off x="747474" y="6622137"/>
            <a:ext cx="13135451" cy="1025128"/>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These principles—alongside discipline, order, equity, and esprit de corps—formed the foundations for workplace harmony and sustained productivity. Fayol's comprehensive framework addressed everything from hierarchical structure to employee morale.</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1600081"/>
            <a:ext cx="5867995" cy="566976"/>
          </a:xfrm>
          <a:prstGeom prst="rect">
            <a:avLst/>
          </a:prstGeom>
          <a:noFill/>
          <a:ln/>
        </p:spPr>
        <p:txBody>
          <a:bodyPr wrap="none" lIns="0" tIns="0" rIns="0" bIns="0" rtlCol="0" anchor="t"/>
          <a:lstStyle/>
          <a:p>
            <a:pPr algn="l" indent="0" marL="0">
              <a:lnSpc>
                <a:spcPts val="4450"/>
              </a:lnSpc>
              <a:buNone/>
            </a:pPr>
            <a:r>
              <a:rPr lang="en-US" sz="3550" b="1" dirty="0">
                <a:solidFill>
                  <a:srgbClr val="EEAEF6"/>
                </a:solidFill>
                <a:latin typeface="Bricolage Grotesque Extra Bold" pitchFamily="34" charset="0"/>
                <a:ea typeface="Bricolage Grotesque Extra Bold" pitchFamily="34" charset="-122"/>
                <a:cs typeface="Bricolage Grotesque Extra Bold" pitchFamily="34" charset="-120"/>
              </a:rPr>
              <a:t>Fayol's Hierarchical Vision</a:t>
            </a:r>
            <a:endParaRPr lang="en-US" sz="3550" dirty="0"/>
          </a:p>
        </p:txBody>
      </p:sp>
      <p:sp>
        <p:nvSpPr>
          <p:cNvPr id="4" name="Text 1"/>
          <p:cNvSpPr/>
          <p:nvPr/>
        </p:nvSpPr>
        <p:spPr>
          <a:xfrm>
            <a:off x="6280190" y="2507218"/>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Fayol envisioned organisations as carefully structured pyramids with clear chains of command, defined reporting relationships, and logical divisions of labour. This systematic approach to organisational design brought order and predictability to complex enterprises.</a:t>
            </a:r>
            <a:endParaRPr lang="en-US" sz="1750" dirty="0"/>
          </a:p>
        </p:txBody>
      </p:sp>
      <p:sp>
        <p:nvSpPr>
          <p:cNvPr id="5" name="Shape 2"/>
          <p:cNvSpPr/>
          <p:nvPr/>
        </p:nvSpPr>
        <p:spPr>
          <a:xfrm>
            <a:off x="6280190" y="4576882"/>
            <a:ext cx="7556421" cy="2052518"/>
          </a:xfrm>
          <a:prstGeom prst="roundRect">
            <a:avLst>
              <a:gd name="adj" fmla="val 4642"/>
            </a:avLst>
          </a:prstGeom>
          <a:solidFill>
            <a:srgbClr val="3E0845"/>
          </a:solidFill>
          <a:ln/>
        </p:spPr>
      </p:sp>
      <p:pic>
        <p:nvPicPr>
          <p:cNvPr id="6" name="Image 1" descr="preencoded.png">    </p:cNvPr>
          <p:cNvPicPr>
            <a:picLocks noChangeAspect="1"/>
          </p:cNvPicPr>
          <p:nvPr/>
        </p:nvPicPr>
        <p:blipFill>
          <a:blip r:embed="rId2"/>
          <a:stretch>
            <a:fillRect/>
          </a:stretch>
        </p:blipFill>
        <p:spPr>
          <a:xfrm>
            <a:off x="6507004" y="4920972"/>
            <a:ext cx="283488" cy="226814"/>
          </a:xfrm>
          <a:prstGeom prst="rect">
            <a:avLst/>
          </a:prstGeom>
        </p:spPr>
      </p:pic>
      <p:sp>
        <p:nvSpPr>
          <p:cNvPr id="7" name="Text 3"/>
          <p:cNvSpPr/>
          <p:nvPr/>
        </p:nvSpPr>
        <p:spPr>
          <a:xfrm>
            <a:off x="7017306" y="4860369"/>
            <a:ext cx="6592491" cy="1451610"/>
          </a:xfrm>
          <a:prstGeom prst="rect">
            <a:avLst/>
          </a:prstGeom>
          <a:noFill/>
          <a:ln/>
        </p:spPr>
        <p:txBody>
          <a:bodyPr wrap="square" lIns="0" tIns="0" rIns="0" bIns="0" rtlCol="0" anchor="t"/>
          <a:lstStyle/>
          <a:p>
            <a:pPr algn="l" indent="0" marL="0">
              <a:lnSpc>
                <a:spcPts val="2850"/>
              </a:lnSpc>
              <a:buNone/>
            </a:pPr>
            <a:r>
              <a:rPr lang="en-US" sz="1750" b="1" dirty="0">
                <a:solidFill>
                  <a:srgbClr val="FFFFFF"/>
                </a:solidFill>
                <a:latin typeface="Montserrat" pitchFamily="34" charset="0"/>
                <a:ea typeface="Montserrat" pitchFamily="34" charset="-122"/>
                <a:cs typeface="Montserrat" pitchFamily="34" charset="-120"/>
              </a:rPr>
              <a:t>Enduring Influence:</a:t>
            </a:r>
            <a:pPr algn="l" indent="0" marL="0">
              <a:lnSpc>
                <a:spcPts val="2850"/>
              </a:lnSpc>
              <a:buNone/>
            </a:pPr>
            <a:r>
              <a:rPr lang="en-US" sz="1750" dirty="0">
                <a:solidFill>
                  <a:srgbClr val="FFFFFF"/>
                </a:solidFill>
                <a:latin typeface="Montserrat" pitchFamily="34" charset="0"/>
                <a:ea typeface="Montserrat" pitchFamily="34" charset="-122"/>
                <a:cs typeface="Montserrat" pitchFamily="34" charset="-120"/>
              </a:rPr>
              <a:t> Fayol's principles remain foundational in management education worldwide, taught in business schools and applied across industries from manufacturing to services.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078349"/>
            <a:ext cx="12008644" cy="708779"/>
          </a:xfrm>
          <a:prstGeom prst="rect">
            <a:avLst/>
          </a:prstGeom>
          <a:noFill/>
          <a:ln/>
        </p:spPr>
        <p:txBody>
          <a:bodyPr wrap="non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Max Weber and Bureaucratic Management</a:t>
            </a:r>
            <a:endParaRPr lang="en-US" sz="4450" dirty="0"/>
          </a:p>
        </p:txBody>
      </p:sp>
      <p:sp>
        <p:nvSpPr>
          <p:cNvPr id="3" name="Shape 1"/>
          <p:cNvSpPr/>
          <p:nvPr/>
        </p:nvSpPr>
        <p:spPr>
          <a:xfrm>
            <a:off x="793790" y="2240756"/>
            <a:ext cx="6407944" cy="1669852"/>
          </a:xfrm>
          <a:prstGeom prst="roundRect">
            <a:avLst>
              <a:gd name="adj" fmla="val 5705"/>
            </a:avLst>
          </a:prstGeom>
          <a:solidFill>
            <a:srgbClr val="243799"/>
          </a:solidFill>
          <a:ln/>
        </p:spPr>
      </p:sp>
      <p:sp>
        <p:nvSpPr>
          <p:cNvPr id="4" name="Text 2"/>
          <p:cNvSpPr/>
          <p:nvPr/>
        </p:nvSpPr>
        <p:spPr>
          <a:xfrm>
            <a:off x="1020604" y="246757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Bricolage Grotesque Extra Bold" pitchFamily="34" charset="0"/>
                <a:ea typeface="Bricolage Grotesque Extra Bold" pitchFamily="34" charset="-122"/>
                <a:cs typeface="Bricolage Grotesque Extra Bold" pitchFamily="34" charset="-120"/>
              </a:rPr>
              <a:t>Clear Hierarchy</a:t>
            </a:r>
            <a:endParaRPr lang="en-US" sz="2200" dirty="0"/>
          </a:p>
        </p:txBody>
      </p:sp>
      <p:sp>
        <p:nvSpPr>
          <p:cNvPr id="5" name="Text 3"/>
          <p:cNvSpPr/>
          <p:nvPr/>
        </p:nvSpPr>
        <p:spPr>
          <a:xfrm>
            <a:off x="1020604" y="2957989"/>
            <a:ext cx="5954316" cy="725805"/>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Montserrat" pitchFamily="34" charset="0"/>
                <a:ea typeface="Montserrat" pitchFamily="34" charset="-122"/>
                <a:cs typeface="Montserrat" pitchFamily="34" charset="-120"/>
              </a:rPr>
              <a:t>Well-defined authority levels with explicit reporting relationships ensuring accountability</a:t>
            </a:r>
            <a:endParaRPr lang="en-US" sz="1750" dirty="0"/>
          </a:p>
        </p:txBody>
      </p:sp>
      <p:sp>
        <p:nvSpPr>
          <p:cNvPr id="6" name="Shape 4"/>
          <p:cNvSpPr/>
          <p:nvPr/>
        </p:nvSpPr>
        <p:spPr>
          <a:xfrm>
            <a:off x="7428548" y="2240756"/>
            <a:ext cx="6408063" cy="1669852"/>
          </a:xfrm>
          <a:prstGeom prst="roundRect">
            <a:avLst>
              <a:gd name="adj" fmla="val 5705"/>
            </a:avLst>
          </a:prstGeom>
          <a:solidFill>
            <a:srgbClr val="243799"/>
          </a:solidFill>
          <a:ln/>
        </p:spPr>
      </p:sp>
      <p:sp>
        <p:nvSpPr>
          <p:cNvPr id="7" name="Text 5"/>
          <p:cNvSpPr/>
          <p:nvPr/>
        </p:nvSpPr>
        <p:spPr>
          <a:xfrm>
            <a:off x="7655362" y="246757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Bricolage Grotesque Extra Bold" pitchFamily="34" charset="0"/>
                <a:ea typeface="Bricolage Grotesque Extra Bold" pitchFamily="34" charset="-122"/>
                <a:cs typeface="Bricolage Grotesque Extra Bold" pitchFamily="34" charset="-120"/>
              </a:rPr>
              <a:t>Division of Labour</a:t>
            </a:r>
            <a:endParaRPr lang="en-US" sz="2200" dirty="0"/>
          </a:p>
        </p:txBody>
      </p:sp>
      <p:sp>
        <p:nvSpPr>
          <p:cNvPr id="8" name="Text 6"/>
          <p:cNvSpPr/>
          <p:nvPr/>
        </p:nvSpPr>
        <p:spPr>
          <a:xfrm>
            <a:off x="7655362" y="2957989"/>
            <a:ext cx="5954435" cy="725805"/>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Montserrat" pitchFamily="34" charset="0"/>
                <a:ea typeface="Montserrat" pitchFamily="34" charset="-122"/>
                <a:cs typeface="Montserrat" pitchFamily="34" charset="-120"/>
              </a:rPr>
              <a:t>Specialised roles with clear responsibilities maximising expertise and efficiency</a:t>
            </a:r>
            <a:endParaRPr lang="en-US" sz="1750" dirty="0"/>
          </a:p>
        </p:txBody>
      </p:sp>
      <p:sp>
        <p:nvSpPr>
          <p:cNvPr id="9" name="Shape 7"/>
          <p:cNvSpPr/>
          <p:nvPr/>
        </p:nvSpPr>
        <p:spPr>
          <a:xfrm>
            <a:off x="793790" y="4137422"/>
            <a:ext cx="6407944" cy="1669852"/>
          </a:xfrm>
          <a:prstGeom prst="roundRect">
            <a:avLst>
              <a:gd name="adj" fmla="val 5705"/>
            </a:avLst>
          </a:prstGeom>
          <a:solidFill>
            <a:srgbClr val="243799"/>
          </a:solidFill>
          <a:ln/>
        </p:spPr>
      </p:sp>
      <p:sp>
        <p:nvSpPr>
          <p:cNvPr id="10" name="Text 8"/>
          <p:cNvSpPr/>
          <p:nvPr/>
        </p:nvSpPr>
        <p:spPr>
          <a:xfrm>
            <a:off x="1020604" y="436423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Bricolage Grotesque Extra Bold" pitchFamily="34" charset="0"/>
                <a:ea typeface="Bricolage Grotesque Extra Bold" pitchFamily="34" charset="-122"/>
                <a:cs typeface="Bricolage Grotesque Extra Bold" pitchFamily="34" charset="-120"/>
              </a:rPr>
              <a:t>Formal Rules</a:t>
            </a:r>
            <a:endParaRPr lang="en-US" sz="2200" dirty="0"/>
          </a:p>
        </p:txBody>
      </p:sp>
      <p:sp>
        <p:nvSpPr>
          <p:cNvPr id="11" name="Text 9"/>
          <p:cNvSpPr/>
          <p:nvPr/>
        </p:nvSpPr>
        <p:spPr>
          <a:xfrm>
            <a:off x="1020604" y="4854654"/>
            <a:ext cx="5954316" cy="725805"/>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Montserrat" pitchFamily="34" charset="0"/>
                <a:ea typeface="Montserrat" pitchFamily="34" charset="-122"/>
                <a:cs typeface="Montserrat" pitchFamily="34" charset="-120"/>
              </a:rPr>
              <a:t>Written procedures and standardised processes ensuring consistency and fairness</a:t>
            </a:r>
            <a:endParaRPr lang="en-US" sz="1750" dirty="0"/>
          </a:p>
        </p:txBody>
      </p:sp>
      <p:sp>
        <p:nvSpPr>
          <p:cNvPr id="12" name="Shape 10"/>
          <p:cNvSpPr/>
          <p:nvPr/>
        </p:nvSpPr>
        <p:spPr>
          <a:xfrm>
            <a:off x="7428548" y="4137422"/>
            <a:ext cx="6408063" cy="1669852"/>
          </a:xfrm>
          <a:prstGeom prst="roundRect">
            <a:avLst>
              <a:gd name="adj" fmla="val 5705"/>
            </a:avLst>
          </a:prstGeom>
          <a:solidFill>
            <a:srgbClr val="243799"/>
          </a:solidFill>
          <a:ln/>
        </p:spPr>
      </p:sp>
      <p:sp>
        <p:nvSpPr>
          <p:cNvPr id="13" name="Text 11"/>
          <p:cNvSpPr/>
          <p:nvPr/>
        </p:nvSpPr>
        <p:spPr>
          <a:xfrm>
            <a:off x="7655362" y="4364236"/>
            <a:ext cx="2978587" cy="354330"/>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Bricolage Grotesque Extra Bold" pitchFamily="34" charset="0"/>
                <a:ea typeface="Bricolage Grotesque Extra Bold" pitchFamily="34" charset="-122"/>
                <a:cs typeface="Bricolage Grotesque Extra Bold" pitchFamily="34" charset="-120"/>
              </a:rPr>
              <a:t>Impersonal Relations</a:t>
            </a:r>
            <a:endParaRPr lang="en-US" sz="2200" dirty="0"/>
          </a:p>
        </p:txBody>
      </p:sp>
      <p:sp>
        <p:nvSpPr>
          <p:cNvPr id="14" name="Text 12"/>
          <p:cNvSpPr/>
          <p:nvPr/>
        </p:nvSpPr>
        <p:spPr>
          <a:xfrm>
            <a:off x="7655362" y="4854654"/>
            <a:ext cx="5954435" cy="725805"/>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Montserrat" pitchFamily="34" charset="0"/>
                <a:ea typeface="Montserrat" pitchFamily="34" charset="-122"/>
                <a:cs typeface="Montserrat" pitchFamily="34" charset="-120"/>
              </a:rPr>
              <a:t>Decisions based on rules and merit, not personal connections or favouritism</a:t>
            </a:r>
            <a:endParaRPr lang="en-US" sz="1750" dirty="0"/>
          </a:p>
        </p:txBody>
      </p:sp>
      <p:sp>
        <p:nvSpPr>
          <p:cNvPr id="15" name="Text 13"/>
          <p:cNvSpPr/>
          <p:nvPr/>
        </p:nvSpPr>
        <p:spPr>
          <a:xfrm>
            <a:off x="793790" y="606242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Max Weber introduced bureaucracy not as the inefficient red tape we imagine today, but as a rational, efficient organisational form designed to eliminate favouritism and ensure predictable, fair operations through systematic rules and clear hierarchies.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7474" y="587335"/>
            <a:ext cx="13135451" cy="1334929"/>
          </a:xfrm>
          <a:prstGeom prst="rect">
            <a:avLst/>
          </a:prstGeom>
          <a:noFill/>
          <a:ln/>
        </p:spPr>
        <p:txBody>
          <a:bodyPr wrap="square" lIns="0" tIns="0" rIns="0" bIns="0" rtlCol="0" anchor="t"/>
          <a:lstStyle/>
          <a:p>
            <a:pPr algn="l" indent="0" marL="0">
              <a:lnSpc>
                <a:spcPts val="5250"/>
              </a:lnSpc>
              <a:buNone/>
            </a:pPr>
            <a:r>
              <a:rPr lang="en-US" sz="4200" b="1" dirty="0">
                <a:solidFill>
                  <a:srgbClr val="EEAEF6"/>
                </a:solidFill>
                <a:latin typeface="Bricolage Grotesque Extra Bold" pitchFamily="34" charset="0"/>
                <a:ea typeface="Bricolage Grotesque Extra Bold" pitchFamily="34" charset="-122"/>
                <a:cs typeface="Bricolage Grotesque Extra Bold" pitchFamily="34" charset="-120"/>
              </a:rPr>
              <a:t>Bureaucracy in Action: The Modern Organisational Backbone</a:t>
            </a:r>
            <a:endParaRPr lang="en-US" sz="4200" dirty="0"/>
          </a:p>
        </p:txBody>
      </p:sp>
      <p:pic>
        <p:nvPicPr>
          <p:cNvPr id="3" name="Image 0" descr="preencoded.png">    </p:cNvPr>
          <p:cNvPicPr>
            <a:picLocks noChangeAspect="1"/>
          </p:cNvPicPr>
          <p:nvPr/>
        </p:nvPicPr>
        <p:blipFill>
          <a:blip r:embed="rId1"/>
          <a:stretch>
            <a:fillRect/>
          </a:stretch>
        </p:blipFill>
        <p:spPr>
          <a:xfrm>
            <a:off x="747474" y="2349341"/>
            <a:ext cx="2436257" cy="2436257"/>
          </a:xfrm>
          <a:prstGeom prst="rect">
            <a:avLst/>
          </a:prstGeom>
        </p:spPr>
      </p:pic>
      <p:sp>
        <p:nvSpPr>
          <p:cNvPr id="4" name="Text 1"/>
          <p:cNvSpPr/>
          <p:nvPr/>
        </p:nvSpPr>
        <p:spPr>
          <a:xfrm>
            <a:off x="747474" y="5052536"/>
            <a:ext cx="2917150" cy="333613"/>
          </a:xfrm>
          <a:prstGeom prst="rect">
            <a:avLst/>
          </a:prstGeom>
          <a:noFill/>
          <a:ln/>
        </p:spPr>
        <p:txBody>
          <a:bodyPr wrap="none" lIns="0" tIns="0" rIns="0" bIns="0" rtlCol="0" anchor="t"/>
          <a:lstStyle/>
          <a:p>
            <a:pPr algn="l" indent="0" marL="0">
              <a:lnSpc>
                <a:spcPts val="2600"/>
              </a:lnSpc>
              <a:buNone/>
            </a:pPr>
            <a:r>
              <a:rPr lang="en-US" sz="2100" b="1" dirty="0">
                <a:solidFill>
                  <a:srgbClr val="E5DCE6"/>
                </a:solidFill>
                <a:latin typeface="Bricolage Grotesque Extra Bold" pitchFamily="34" charset="0"/>
                <a:ea typeface="Bricolage Grotesque Extra Bold" pitchFamily="34" charset="-122"/>
                <a:cs typeface="Bricolage Grotesque Extra Bold" pitchFamily="34" charset="-120"/>
              </a:rPr>
              <a:t>Government Agencies</a:t>
            </a:r>
            <a:endParaRPr lang="en-US" sz="2100" dirty="0"/>
          </a:p>
        </p:txBody>
      </p:sp>
      <p:sp>
        <p:nvSpPr>
          <p:cNvPr id="5" name="Text 2"/>
          <p:cNvSpPr/>
          <p:nvPr/>
        </p:nvSpPr>
        <p:spPr>
          <a:xfrm>
            <a:off x="747474" y="5514261"/>
            <a:ext cx="4200525" cy="1366838"/>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Civil service, regulatory bodies, and public administration rely on bureaucratic structures for consistency and accountability</a:t>
            </a:r>
            <a:endParaRPr lang="en-US" sz="1650" dirty="0"/>
          </a:p>
        </p:txBody>
      </p:sp>
      <p:pic>
        <p:nvPicPr>
          <p:cNvPr id="6" name="Image 1" descr="preencoded.png">    </p:cNvPr>
          <p:cNvPicPr>
            <a:picLocks noChangeAspect="1"/>
          </p:cNvPicPr>
          <p:nvPr/>
        </p:nvPicPr>
        <p:blipFill>
          <a:blip r:embed="rId2"/>
          <a:stretch>
            <a:fillRect/>
          </a:stretch>
        </p:blipFill>
        <p:spPr>
          <a:xfrm>
            <a:off x="5214938" y="2349341"/>
            <a:ext cx="2436257" cy="2436257"/>
          </a:xfrm>
          <a:prstGeom prst="rect">
            <a:avLst/>
          </a:prstGeom>
        </p:spPr>
      </p:pic>
      <p:sp>
        <p:nvSpPr>
          <p:cNvPr id="7" name="Text 3"/>
          <p:cNvSpPr/>
          <p:nvPr/>
        </p:nvSpPr>
        <p:spPr>
          <a:xfrm>
            <a:off x="5214938" y="5052536"/>
            <a:ext cx="2669619" cy="333613"/>
          </a:xfrm>
          <a:prstGeom prst="rect">
            <a:avLst/>
          </a:prstGeom>
          <a:noFill/>
          <a:ln/>
        </p:spPr>
        <p:txBody>
          <a:bodyPr wrap="none" lIns="0" tIns="0" rIns="0" bIns="0" rtlCol="0" anchor="t"/>
          <a:lstStyle/>
          <a:p>
            <a:pPr algn="l" indent="0" marL="0">
              <a:lnSpc>
                <a:spcPts val="2600"/>
              </a:lnSpc>
              <a:buNone/>
            </a:pPr>
            <a:r>
              <a:rPr lang="en-US" sz="2100" b="1" dirty="0">
                <a:solidFill>
                  <a:srgbClr val="E5DCE6"/>
                </a:solidFill>
                <a:latin typeface="Bricolage Grotesque Extra Bold" pitchFamily="34" charset="0"/>
                <a:ea typeface="Bricolage Grotesque Extra Bold" pitchFamily="34" charset="-122"/>
                <a:cs typeface="Bricolage Grotesque Extra Bold" pitchFamily="34" charset="-120"/>
              </a:rPr>
              <a:t>Large Corporations</a:t>
            </a:r>
            <a:endParaRPr lang="en-US" sz="2100" dirty="0"/>
          </a:p>
        </p:txBody>
      </p:sp>
      <p:sp>
        <p:nvSpPr>
          <p:cNvPr id="8" name="Text 4"/>
          <p:cNvSpPr/>
          <p:nvPr/>
        </p:nvSpPr>
        <p:spPr>
          <a:xfrm>
            <a:off x="5214938" y="5514261"/>
            <a:ext cx="4200525" cy="1366838"/>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Multinational enterprises use bureaucratic principles to coordinate operations across divisions and geographies</a:t>
            </a:r>
            <a:endParaRPr lang="en-US" sz="1650" dirty="0"/>
          </a:p>
        </p:txBody>
      </p:sp>
      <p:pic>
        <p:nvPicPr>
          <p:cNvPr id="9" name="Image 2" descr="preencoded.png">    </p:cNvPr>
          <p:cNvPicPr>
            <a:picLocks noChangeAspect="1"/>
          </p:cNvPicPr>
          <p:nvPr/>
        </p:nvPicPr>
        <p:blipFill>
          <a:blip r:embed="rId3"/>
          <a:stretch>
            <a:fillRect/>
          </a:stretch>
        </p:blipFill>
        <p:spPr>
          <a:xfrm>
            <a:off x="9682401" y="2349341"/>
            <a:ext cx="2436257" cy="2436257"/>
          </a:xfrm>
          <a:prstGeom prst="rect">
            <a:avLst/>
          </a:prstGeom>
        </p:spPr>
      </p:pic>
      <p:sp>
        <p:nvSpPr>
          <p:cNvPr id="10" name="Text 5"/>
          <p:cNvSpPr/>
          <p:nvPr/>
        </p:nvSpPr>
        <p:spPr>
          <a:xfrm>
            <a:off x="9682401" y="5052536"/>
            <a:ext cx="3160038" cy="333613"/>
          </a:xfrm>
          <a:prstGeom prst="rect">
            <a:avLst/>
          </a:prstGeom>
          <a:noFill/>
          <a:ln/>
        </p:spPr>
        <p:txBody>
          <a:bodyPr wrap="none" lIns="0" tIns="0" rIns="0" bIns="0" rtlCol="0" anchor="t"/>
          <a:lstStyle/>
          <a:p>
            <a:pPr algn="l" indent="0" marL="0">
              <a:lnSpc>
                <a:spcPts val="2600"/>
              </a:lnSpc>
              <a:buNone/>
            </a:pPr>
            <a:r>
              <a:rPr lang="en-US" sz="2100" b="1" dirty="0">
                <a:solidFill>
                  <a:srgbClr val="E5DCE6"/>
                </a:solidFill>
                <a:latin typeface="Bricolage Grotesque Extra Bold" pitchFamily="34" charset="0"/>
                <a:ea typeface="Bricolage Grotesque Extra Bold" pitchFamily="34" charset="-122"/>
                <a:cs typeface="Bricolage Grotesque Extra Bold" pitchFamily="34" charset="-120"/>
              </a:rPr>
              <a:t>Educational Institutions</a:t>
            </a:r>
            <a:endParaRPr lang="en-US" sz="2100" dirty="0"/>
          </a:p>
        </p:txBody>
      </p:sp>
      <p:sp>
        <p:nvSpPr>
          <p:cNvPr id="11" name="Text 6"/>
          <p:cNvSpPr/>
          <p:nvPr/>
        </p:nvSpPr>
        <p:spPr>
          <a:xfrm>
            <a:off x="9682401" y="5514261"/>
            <a:ext cx="4200525" cy="1025128"/>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Universities and schools employ hierarchical structures with formal procedures and clear roles</a:t>
            </a:r>
            <a:endParaRPr lang="en-US" sz="1650" dirty="0"/>
          </a:p>
        </p:txBody>
      </p:sp>
      <p:sp>
        <p:nvSpPr>
          <p:cNvPr id="12" name="Text 7"/>
          <p:cNvSpPr/>
          <p:nvPr/>
        </p:nvSpPr>
        <p:spPr>
          <a:xfrm>
            <a:off x="747474" y="7121366"/>
            <a:ext cx="13135451" cy="683419"/>
          </a:xfrm>
          <a:prstGeom prst="rect">
            <a:avLst/>
          </a:prstGeom>
          <a:noFill/>
          <a:ln/>
        </p:spPr>
        <p:txBody>
          <a:bodyPr wrap="square" lIns="0" tIns="0" rIns="0" bIns="0" rtlCol="0" anchor="t"/>
          <a:lstStyle/>
          <a:p>
            <a:pPr algn="l" indent="0" marL="0">
              <a:lnSpc>
                <a:spcPts val="2650"/>
              </a:lnSpc>
              <a:buNone/>
            </a:pPr>
            <a:r>
              <a:rPr lang="en-US" sz="1650" dirty="0">
                <a:solidFill>
                  <a:srgbClr val="E5DCE6"/>
                </a:solidFill>
                <a:latin typeface="Montserrat" pitchFamily="34" charset="0"/>
                <a:ea typeface="Montserrat" pitchFamily="34" charset="-122"/>
                <a:cs typeface="Montserrat" pitchFamily="34" charset="-120"/>
              </a:rPr>
              <a:t>Weber's bureaucratic model continues underpinning organisational structures worldwide, providing the framework for coordination, accountability, and systematic decision-making in complex institutions.</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3760351"/>
            <a:ext cx="5670590" cy="708779"/>
          </a:xfrm>
          <a:prstGeom prst="rect">
            <a:avLst/>
          </a:prstGeom>
          <a:noFill/>
          <a:ln/>
        </p:spPr>
        <p:txBody>
          <a:bodyPr wrap="none" lIns="0" tIns="0" rIns="0" bIns="0" rtlCol="0" anchor="t"/>
          <a:lstStyle/>
          <a:p>
            <a:pPr algn="l" indent="0" marL="0">
              <a:lnSpc>
                <a:spcPts val="5550"/>
              </a:lnSpc>
              <a:buNone/>
            </a:pPr>
            <a:endParaRPr lang="en-US" sz="4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30698"/>
          </a:xfrm>
          <a:prstGeom prst="rect">
            <a:avLst/>
          </a:prstGeom>
        </p:spPr>
      </p:pic>
      <p:sp>
        <p:nvSpPr>
          <p:cNvPr id="3" name="Text 0"/>
          <p:cNvSpPr/>
          <p:nvPr/>
        </p:nvSpPr>
        <p:spPr>
          <a:xfrm>
            <a:off x="728186" y="3628430"/>
            <a:ext cx="8145780" cy="650200"/>
          </a:xfrm>
          <a:prstGeom prst="rect">
            <a:avLst/>
          </a:prstGeom>
          <a:noFill/>
          <a:ln/>
        </p:spPr>
        <p:txBody>
          <a:bodyPr wrap="none" lIns="0" tIns="0" rIns="0" bIns="0" rtlCol="0" anchor="t"/>
          <a:lstStyle/>
          <a:p>
            <a:pPr algn="l" indent="0" marL="0">
              <a:lnSpc>
                <a:spcPts val="5100"/>
              </a:lnSpc>
              <a:buNone/>
            </a:pPr>
            <a:r>
              <a:rPr lang="en-US" sz="4050" b="1" dirty="0">
                <a:solidFill>
                  <a:srgbClr val="EEAEF6"/>
                </a:solidFill>
                <a:latin typeface="Bricolage Grotesque Extra Bold" pitchFamily="34" charset="0"/>
                <a:ea typeface="Bricolage Grotesque Extra Bold" pitchFamily="34" charset="-122"/>
                <a:cs typeface="Bricolage Grotesque Extra Bold" pitchFamily="34" charset="-120"/>
              </a:rPr>
              <a:t>Chapter 3: Legacy and Critiques</a:t>
            </a:r>
            <a:endParaRPr lang="en-US" sz="4050" dirty="0"/>
          </a:p>
        </p:txBody>
      </p:sp>
      <p:sp>
        <p:nvSpPr>
          <p:cNvPr id="4" name="Text 1"/>
          <p:cNvSpPr/>
          <p:nvPr/>
        </p:nvSpPr>
        <p:spPr>
          <a:xfrm>
            <a:off x="728186" y="4590693"/>
            <a:ext cx="12033647" cy="1300401"/>
          </a:xfrm>
          <a:prstGeom prst="rect">
            <a:avLst/>
          </a:prstGeom>
          <a:noFill/>
          <a:ln/>
        </p:spPr>
        <p:txBody>
          <a:bodyPr wrap="none" lIns="0" tIns="0" rIns="0" bIns="0" rtlCol="0" anchor="t"/>
          <a:lstStyle/>
          <a:p>
            <a:pPr algn="l" indent="0" marL="0">
              <a:lnSpc>
                <a:spcPts val="10200"/>
              </a:lnSpc>
              <a:buNone/>
            </a:pPr>
            <a:r>
              <a:rPr lang="en-US" sz="8150" b="1" dirty="0">
                <a:solidFill>
                  <a:srgbClr val="EEAEF6"/>
                </a:solidFill>
                <a:latin typeface="Bricolage Grotesque Extra Bold" pitchFamily="34" charset="0"/>
                <a:ea typeface="Bricolage Grotesque Extra Bold" pitchFamily="34" charset="-122"/>
                <a:cs typeface="Bricolage Grotesque Extra Bold" pitchFamily="34" charset="-120"/>
              </a:rPr>
              <a:t>A Double-Edged Legacy</a:t>
            </a:r>
            <a:endParaRPr lang="en-US" sz="8150" dirty="0"/>
          </a:p>
        </p:txBody>
      </p:sp>
      <p:sp>
        <p:nvSpPr>
          <p:cNvPr id="5" name="Text 2"/>
          <p:cNvSpPr/>
          <p:nvPr/>
        </p:nvSpPr>
        <p:spPr>
          <a:xfrm>
            <a:off x="728186" y="6203156"/>
            <a:ext cx="13174028" cy="998696"/>
          </a:xfrm>
          <a:prstGeom prst="rect">
            <a:avLst/>
          </a:prstGeom>
          <a:noFill/>
          <a:ln/>
        </p:spPr>
        <p:txBody>
          <a:bodyPr wrap="square" lIns="0" tIns="0" rIns="0" bIns="0" rtlCol="0" anchor="t"/>
          <a:lstStyle/>
          <a:p>
            <a:pPr algn="l" indent="0" marL="0">
              <a:lnSpc>
                <a:spcPts val="2600"/>
              </a:lnSpc>
              <a:buNone/>
            </a:pPr>
            <a:r>
              <a:rPr lang="en-US" sz="1600" dirty="0">
                <a:solidFill>
                  <a:srgbClr val="E5DCE6"/>
                </a:solidFill>
                <a:latin typeface="Montserrat" pitchFamily="34" charset="0"/>
                <a:ea typeface="Montserrat" pitchFamily="34" charset="-122"/>
                <a:cs typeface="Montserrat" pitchFamily="34" charset="-120"/>
              </a:rPr>
              <a:t>The Classical School of Management established enduring foundations whilst simultaneously revealing limitations that would spark new management philosophies. Understanding both its contributions and critiques illuminates modern management thinking.</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210151"/>
            <a:ext cx="11849814" cy="708779"/>
          </a:xfrm>
          <a:prstGeom prst="rect">
            <a:avLst/>
          </a:prstGeom>
          <a:noFill/>
          <a:ln/>
        </p:spPr>
        <p:txBody>
          <a:bodyPr wrap="non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Enduring Impact of Classical Management</a:t>
            </a:r>
            <a:endParaRPr lang="en-US" sz="4450" dirty="0"/>
          </a:p>
        </p:txBody>
      </p:sp>
      <p:pic>
        <p:nvPicPr>
          <p:cNvPr id="3" name="Image 0" descr="preencoded.png">    </p:cNvPr>
          <p:cNvPicPr>
            <a:picLocks noChangeAspect="1"/>
          </p:cNvPicPr>
          <p:nvPr/>
        </p:nvPicPr>
        <p:blipFill>
          <a:blip r:embed="rId1"/>
          <a:stretch>
            <a:fillRect/>
          </a:stretch>
        </p:blipFill>
        <p:spPr>
          <a:xfrm>
            <a:off x="793790" y="2372558"/>
            <a:ext cx="4347567" cy="907256"/>
          </a:xfrm>
          <a:prstGeom prst="rect">
            <a:avLst/>
          </a:prstGeom>
        </p:spPr>
      </p:pic>
      <p:sp>
        <p:nvSpPr>
          <p:cNvPr id="4" name="Text 1"/>
          <p:cNvSpPr/>
          <p:nvPr/>
        </p:nvSpPr>
        <p:spPr>
          <a:xfrm>
            <a:off x="1020604" y="3506629"/>
            <a:ext cx="3345775"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Management Education</a:t>
            </a:r>
            <a:endParaRPr lang="en-US" sz="2200" dirty="0"/>
          </a:p>
        </p:txBody>
      </p:sp>
      <p:sp>
        <p:nvSpPr>
          <p:cNvPr id="5" name="Text 2"/>
          <p:cNvSpPr/>
          <p:nvPr/>
        </p:nvSpPr>
        <p:spPr>
          <a:xfrm>
            <a:off x="1020604" y="3997047"/>
            <a:ext cx="3893939" cy="1088708"/>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Classical principles form the core curriculum in business schools and MBA programmes globally</a:t>
            </a:r>
            <a:endParaRPr lang="en-US" sz="1750" dirty="0"/>
          </a:p>
        </p:txBody>
      </p:sp>
      <p:pic>
        <p:nvPicPr>
          <p:cNvPr id="6" name="Image 1" descr="preencoded.png">    </p:cNvPr>
          <p:cNvPicPr>
            <a:picLocks noChangeAspect="1"/>
          </p:cNvPicPr>
          <p:nvPr/>
        </p:nvPicPr>
        <p:blipFill>
          <a:blip r:embed="rId2"/>
          <a:stretch>
            <a:fillRect/>
          </a:stretch>
        </p:blipFill>
        <p:spPr>
          <a:xfrm>
            <a:off x="5141357" y="2372558"/>
            <a:ext cx="4347567" cy="907256"/>
          </a:xfrm>
          <a:prstGeom prst="rect">
            <a:avLst/>
          </a:prstGeom>
        </p:spPr>
      </p:pic>
      <p:sp>
        <p:nvSpPr>
          <p:cNvPr id="7" name="Text 3"/>
          <p:cNvSpPr/>
          <p:nvPr/>
        </p:nvSpPr>
        <p:spPr>
          <a:xfrm>
            <a:off x="5368171" y="350662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Practical Tools</a:t>
            </a:r>
            <a:endParaRPr lang="en-US" sz="2200" dirty="0"/>
          </a:p>
        </p:txBody>
      </p:sp>
      <p:sp>
        <p:nvSpPr>
          <p:cNvPr id="8" name="Text 4"/>
          <p:cNvSpPr/>
          <p:nvPr/>
        </p:nvSpPr>
        <p:spPr>
          <a:xfrm>
            <a:off x="5368171" y="3997047"/>
            <a:ext cx="3893939"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Gantt charts, time studies, and organisational principles remain standard management instruments</a:t>
            </a:r>
            <a:endParaRPr lang="en-US" sz="1750" dirty="0"/>
          </a:p>
        </p:txBody>
      </p:sp>
      <p:pic>
        <p:nvPicPr>
          <p:cNvPr id="9" name="Image 2" descr="preencoded.png">    </p:cNvPr>
          <p:cNvPicPr>
            <a:picLocks noChangeAspect="1"/>
          </p:cNvPicPr>
          <p:nvPr/>
        </p:nvPicPr>
        <p:blipFill>
          <a:blip r:embed="rId3"/>
          <a:stretch>
            <a:fillRect/>
          </a:stretch>
        </p:blipFill>
        <p:spPr>
          <a:xfrm>
            <a:off x="9488924" y="2372558"/>
            <a:ext cx="4347567" cy="907256"/>
          </a:xfrm>
          <a:prstGeom prst="rect">
            <a:avLst/>
          </a:prstGeom>
        </p:spPr>
      </p:pic>
      <p:sp>
        <p:nvSpPr>
          <p:cNvPr id="10" name="Text 5"/>
          <p:cNvSpPr/>
          <p:nvPr/>
        </p:nvSpPr>
        <p:spPr>
          <a:xfrm>
            <a:off x="9715738" y="3506629"/>
            <a:ext cx="3081695"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Organisational Design</a:t>
            </a:r>
            <a:endParaRPr lang="en-US" sz="2200" dirty="0"/>
          </a:p>
        </p:txBody>
      </p:sp>
      <p:sp>
        <p:nvSpPr>
          <p:cNvPr id="11" name="Text 6"/>
          <p:cNvSpPr/>
          <p:nvPr/>
        </p:nvSpPr>
        <p:spPr>
          <a:xfrm>
            <a:off x="9715738" y="3997047"/>
            <a:ext cx="3893939"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Emphasis on efficiency, structure, and clear authority lines continues shaping how organisations are built</a:t>
            </a:r>
            <a:endParaRPr lang="en-US" sz="1750" dirty="0"/>
          </a:p>
        </p:txBody>
      </p:sp>
      <p:sp>
        <p:nvSpPr>
          <p:cNvPr id="12" name="Text 7"/>
          <p:cNvSpPr/>
          <p:nvPr/>
        </p:nvSpPr>
        <p:spPr>
          <a:xfrm>
            <a:off x="793790" y="5930622"/>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More than a century after their development, classical management theories provide the foundational vocabulary and conceptual framework that modern managers use daily—from planning and organising to controlling and coordinating organisational activities.</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885706"/>
            <a:ext cx="7033379" cy="708779"/>
          </a:xfrm>
          <a:prstGeom prst="rect">
            <a:avLst/>
          </a:prstGeom>
          <a:noFill/>
          <a:ln/>
        </p:spPr>
        <p:txBody>
          <a:bodyPr wrap="non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Critiques and Limitations</a:t>
            </a:r>
            <a:endParaRPr lang="en-US" sz="4450" dirty="0"/>
          </a:p>
        </p:txBody>
      </p:sp>
      <p:sp>
        <p:nvSpPr>
          <p:cNvPr id="3" name="Text 1"/>
          <p:cNvSpPr/>
          <p:nvPr/>
        </p:nvSpPr>
        <p:spPr>
          <a:xfrm>
            <a:off x="793790" y="2161461"/>
            <a:ext cx="3670102" cy="425291"/>
          </a:xfrm>
          <a:prstGeom prst="rect">
            <a:avLst/>
          </a:prstGeom>
          <a:noFill/>
          <a:ln/>
        </p:spPr>
        <p:txBody>
          <a:bodyPr wrap="none" lIns="0" tIns="0" rIns="0" bIns="0" rtlCol="0" anchor="t"/>
          <a:lstStyle/>
          <a:p>
            <a:pPr algn="l" indent="0" marL="0">
              <a:lnSpc>
                <a:spcPts val="3300"/>
              </a:lnSpc>
              <a:buNone/>
            </a:pPr>
            <a:r>
              <a:rPr lang="en-US" sz="2650" b="1" dirty="0">
                <a:solidFill>
                  <a:srgbClr val="EEAEF6"/>
                </a:solidFill>
                <a:latin typeface="Bricolage Grotesque Extra Bold" pitchFamily="34" charset="0"/>
                <a:ea typeface="Bricolage Grotesque Extra Bold" pitchFamily="34" charset="-122"/>
                <a:cs typeface="Bricolage Grotesque Extra Bold" pitchFamily="34" charset="-120"/>
              </a:rPr>
              <a:t>The Mechanistic View</a:t>
            </a:r>
            <a:endParaRPr lang="en-US" sz="2650" dirty="0"/>
          </a:p>
        </p:txBody>
      </p:sp>
      <p:sp>
        <p:nvSpPr>
          <p:cNvPr id="4" name="Text 2"/>
          <p:cNvSpPr/>
          <p:nvPr/>
        </p:nvSpPr>
        <p:spPr>
          <a:xfrm>
            <a:off x="793790" y="2813566"/>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Critics argued classical management treated workers as mere cogs in a machine—interchangeable parts rather than thinking, feeling human beings with complex motivations and social needs.</a:t>
            </a:r>
            <a:endParaRPr lang="en-US" sz="1750" dirty="0"/>
          </a:p>
        </p:txBody>
      </p:sp>
      <p:sp>
        <p:nvSpPr>
          <p:cNvPr id="5" name="Text 3"/>
          <p:cNvSpPr/>
          <p:nvPr/>
        </p:nvSpPr>
        <p:spPr>
          <a:xfrm>
            <a:off x="793790" y="4469249"/>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This perspective ignored creativity, innovation, and the intrinsic human desire for meaningful work beyond financial incentives.</a:t>
            </a:r>
            <a:endParaRPr lang="en-US" sz="1750" dirty="0"/>
          </a:p>
        </p:txBody>
      </p:sp>
      <p:sp>
        <p:nvSpPr>
          <p:cNvPr id="6" name="Text 4"/>
          <p:cNvSpPr/>
          <p:nvPr/>
        </p:nvSpPr>
        <p:spPr>
          <a:xfrm>
            <a:off x="7599521" y="2161461"/>
            <a:ext cx="4366022" cy="425291"/>
          </a:xfrm>
          <a:prstGeom prst="rect">
            <a:avLst/>
          </a:prstGeom>
          <a:noFill/>
          <a:ln/>
        </p:spPr>
        <p:txBody>
          <a:bodyPr wrap="none" lIns="0" tIns="0" rIns="0" bIns="0" rtlCol="0" anchor="t"/>
          <a:lstStyle/>
          <a:p>
            <a:pPr algn="l" indent="0" marL="0">
              <a:lnSpc>
                <a:spcPts val="3300"/>
              </a:lnSpc>
              <a:buNone/>
            </a:pPr>
            <a:r>
              <a:rPr lang="en-US" sz="2650" b="1" dirty="0">
                <a:solidFill>
                  <a:srgbClr val="EEAEF6"/>
                </a:solidFill>
                <a:latin typeface="Bricolage Grotesque Extra Bold" pitchFamily="34" charset="0"/>
                <a:ea typeface="Bricolage Grotesque Extra Bold" pitchFamily="34" charset="-122"/>
                <a:cs typeface="Bricolage Grotesque Extra Bold" pitchFamily="34" charset="-120"/>
              </a:rPr>
              <a:t>Neglected Human Factors</a:t>
            </a:r>
            <a:endParaRPr lang="en-US" sz="2650" dirty="0"/>
          </a:p>
        </p:txBody>
      </p:sp>
      <p:sp>
        <p:nvSpPr>
          <p:cNvPr id="7" name="Text 5"/>
          <p:cNvSpPr/>
          <p:nvPr/>
        </p:nvSpPr>
        <p:spPr>
          <a:xfrm>
            <a:off x="7599521" y="2813566"/>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Classical theories largely overlooked psychological and social dynamics: workplace relationships, group dynamics, employee morale, and intrinsic motivation.</a:t>
            </a:r>
            <a:endParaRPr lang="en-US" sz="1750" dirty="0"/>
          </a:p>
        </p:txBody>
      </p:sp>
      <p:sp>
        <p:nvSpPr>
          <p:cNvPr id="8" name="Text 6"/>
          <p:cNvSpPr/>
          <p:nvPr/>
        </p:nvSpPr>
        <p:spPr>
          <a:xfrm>
            <a:off x="7599521" y="4106347"/>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These limitations sparked the Human Relations Movement and behavioural management theories, which emphasised employee satisfaction and social factors in productivity.</a:t>
            </a:r>
            <a:endParaRPr lang="en-US" sz="1750" dirty="0"/>
          </a:p>
        </p:txBody>
      </p:sp>
      <p:sp>
        <p:nvSpPr>
          <p:cNvPr id="9" name="Shape 7"/>
          <p:cNvSpPr/>
          <p:nvPr/>
        </p:nvSpPr>
        <p:spPr>
          <a:xfrm>
            <a:off x="793790" y="6017181"/>
            <a:ext cx="13042821" cy="1326713"/>
          </a:xfrm>
          <a:prstGeom prst="roundRect">
            <a:avLst>
              <a:gd name="adj" fmla="val 7181"/>
            </a:avLst>
          </a:prstGeom>
          <a:solidFill>
            <a:srgbClr val="3E0845"/>
          </a:solidFill>
          <a:ln/>
        </p:spPr>
      </p:sp>
      <p:pic>
        <p:nvPicPr>
          <p:cNvPr id="10" name="Image 0" descr="preencoded.png">    </p:cNvPr>
          <p:cNvPicPr>
            <a:picLocks noChangeAspect="1"/>
          </p:cNvPicPr>
          <p:nvPr/>
        </p:nvPicPr>
        <p:blipFill>
          <a:blip r:embed="rId1"/>
          <a:stretch>
            <a:fillRect/>
          </a:stretch>
        </p:blipFill>
        <p:spPr>
          <a:xfrm>
            <a:off x="1020604" y="6361271"/>
            <a:ext cx="283488" cy="226814"/>
          </a:xfrm>
          <a:prstGeom prst="rect">
            <a:avLst/>
          </a:prstGeom>
        </p:spPr>
      </p:pic>
      <p:sp>
        <p:nvSpPr>
          <p:cNvPr id="11" name="Text 8"/>
          <p:cNvSpPr/>
          <p:nvPr/>
        </p:nvSpPr>
        <p:spPr>
          <a:xfrm>
            <a:off x="1530906" y="6300668"/>
            <a:ext cx="12078891" cy="725805"/>
          </a:xfrm>
          <a:prstGeom prst="rect">
            <a:avLst/>
          </a:prstGeom>
          <a:noFill/>
          <a:ln/>
        </p:spPr>
        <p:txBody>
          <a:bodyPr wrap="square" lIns="0" tIns="0" rIns="0" bIns="0" rtlCol="0" anchor="t"/>
          <a:lstStyle/>
          <a:p>
            <a:pPr algn="l" indent="0" marL="0">
              <a:lnSpc>
                <a:spcPts val="2850"/>
              </a:lnSpc>
              <a:buNone/>
            </a:pPr>
            <a:r>
              <a:rPr lang="en-US" sz="1750" b="1" dirty="0">
                <a:solidFill>
                  <a:srgbClr val="FFFFFF"/>
                </a:solidFill>
                <a:latin typeface="Montserrat" pitchFamily="34" charset="0"/>
                <a:ea typeface="Montserrat" pitchFamily="34" charset="-122"/>
                <a:cs typeface="Montserrat" pitchFamily="34" charset="-120"/>
              </a:rPr>
              <a:t>Evolution of Thought:</a:t>
            </a:r>
            <a:pPr algn="l" indent="0" marL="0">
              <a:lnSpc>
                <a:spcPts val="2850"/>
              </a:lnSpc>
              <a:buNone/>
            </a:pPr>
            <a:r>
              <a:rPr lang="en-US" sz="1750" dirty="0">
                <a:solidFill>
                  <a:srgbClr val="FFFFFF"/>
                </a:solidFill>
                <a:latin typeface="Montserrat" pitchFamily="34" charset="0"/>
                <a:ea typeface="Montserrat" pitchFamily="34" charset="-122"/>
                <a:cs typeface="Montserrat" pitchFamily="34" charset="-120"/>
              </a:rPr>
              <a:t> Recognising these limitations didn't invalidate classical management—rather, it enriched the field by integrating technical efficiency with human considerations.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378148"/>
            <a:ext cx="11036260" cy="708779"/>
          </a:xfrm>
          <a:prstGeom prst="rect">
            <a:avLst/>
          </a:prstGeom>
          <a:noFill/>
          <a:ln/>
        </p:spPr>
        <p:txBody>
          <a:bodyPr wrap="non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Classical Management in Today's World</a:t>
            </a:r>
            <a:endParaRPr lang="en-US" sz="4450" dirty="0"/>
          </a:p>
        </p:txBody>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2540556"/>
            <a:ext cx="680442" cy="680442"/>
          </a:xfrm>
          <a:prstGeom prst="rect">
            <a:avLst/>
          </a:prstGeom>
        </p:spPr>
      </p:pic>
      <p:sp>
        <p:nvSpPr>
          <p:cNvPr id="4" name="Text 1"/>
          <p:cNvSpPr/>
          <p:nvPr/>
        </p:nvSpPr>
        <p:spPr>
          <a:xfrm>
            <a:off x="1757720" y="273188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Lean Manufacturing</a:t>
            </a:r>
            <a:endParaRPr lang="en-US" sz="2200" dirty="0"/>
          </a:p>
        </p:txBody>
      </p:sp>
      <p:sp>
        <p:nvSpPr>
          <p:cNvPr id="5" name="Text 2"/>
          <p:cNvSpPr/>
          <p:nvPr/>
        </p:nvSpPr>
        <p:spPr>
          <a:xfrm>
            <a:off x="1757720" y="3222308"/>
            <a:ext cx="3194685" cy="3629025"/>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Toyota and other manufacturers apply scientific management principles in lean production systems, continuous improvement, and waste elimination—Taylor's efficiency quest reimagined for the 21st century.</a:t>
            </a:r>
            <a:endParaRPr lang="en-US" sz="175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893" y="2540556"/>
            <a:ext cx="680442" cy="680442"/>
          </a:xfrm>
          <a:prstGeom prst="rect">
            <a:avLst/>
          </a:prstGeom>
        </p:spPr>
      </p:pic>
      <p:sp>
        <p:nvSpPr>
          <p:cNvPr id="7" name="Text 3"/>
          <p:cNvSpPr/>
          <p:nvPr/>
        </p:nvSpPr>
        <p:spPr>
          <a:xfrm>
            <a:off x="6199823" y="2731889"/>
            <a:ext cx="3043118"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Managerial Functions</a:t>
            </a:r>
            <a:endParaRPr lang="en-US" sz="2200" dirty="0"/>
          </a:p>
        </p:txBody>
      </p:sp>
      <p:sp>
        <p:nvSpPr>
          <p:cNvPr id="8" name="Text 4"/>
          <p:cNvSpPr/>
          <p:nvPr/>
        </p:nvSpPr>
        <p:spPr>
          <a:xfrm>
            <a:off x="6199823" y="3222308"/>
            <a:ext cx="3194685" cy="290322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Fayol's five functions—planning, organising, commanding, coordinating, controlling—remain the standard framework describing managerial roles across all industries and organisational levels.</a:t>
            </a:r>
            <a:endParaRPr lang="en-US" sz="175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7995" y="2540556"/>
            <a:ext cx="680442" cy="680442"/>
          </a:xfrm>
          <a:prstGeom prst="rect">
            <a:avLst/>
          </a:prstGeom>
        </p:spPr>
      </p:pic>
      <p:sp>
        <p:nvSpPr>
          <p:cNvPr id="10" name="Text 5"/>
          <p:cNvSpPr/>
          <p:nvPr/>
        </p:nvSpPr>
        <p:spPr>
          <a:xfrm>
            <a:off x="10641925" y="2731889"/>
            <a:ext cx="3069193"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Adapted Bureaucracy</a:t>
            </a:r>
            <a:endParaRPr lang="en-US" sz="2200" dirty="0"/>
          </a:p>
        </p:txBody>
      </p:sp>
      <p:sp>
        <p:nvSpPr>
          <p:cNvPr id="11" name="Text 6"/>
          <p:cNvSpPr/>
          <p:nvPr/>
        </p:nvSpPr>
        <p:spPr>
          <a:xfrm>
            <a:off x="10641925" y="3222308"/>
            <a:ext cx="3194685" cy="3266123"/>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Modern organisations blend bureaucratic structures with flexibility: matrix organisations, flat hierarchies, and agile methods retain core classical principles whilst adding adaptability and responsiveness.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21638" y="568047"/>
            <a:ext cx="7700724" cy="1288733"/>
          </a:xfrm>
          <a:prstGeom prst="rect">
            <a:avLst/>
          </a:prstGeom>
          <a:noFill/>
          <a:ln/>
        </p:spPr>
        <p:txBody>
          <a:bodyPr wrap="square" lIns="0" tIns="0" rIns="0" bIns="0" rtlCol="0" anchor="t"/>
          <a:lstStyle/>
          <a:p>
            <a:pPr algn="l" indent="0" marL="0">
              <a:lnSpc>
                <a:spcPts val="5050"/>
              </a:lnSpc>
              <a:buNone/>
            </a:pPr>
            <a:r>
              <a:rPr lang="en-US" sz="4050" b="1" dirty="0">
                <a:solidFill>
                  <a:srgbClr val="EEAEF6"/>
                </a:solidFill>
                <a:latin typeface="Bricolage Grotesque Extra Bold" pitchFamily="34" charset="0"/>
                <a:ea typeface="Bricolage Grotesque Extra Bold" pitchFamily="34" charset="-122"/>
                <a:cs typeface="Bricolage Grotesque Extra Bold" pitchFamily="34" charset="-120"/>
              </a:rPr>
              <a:t>Chapter 1: The Birth of Management Science</a:t>
            </a:r>
            <a:endParaRPr lang="en-US" sz="4050" dirty="0"/>
          </a:p>
        </p:txBody>
      </p:sp>
      <p:sp>
        <p:nvSpPr>
          <p:cNvPr id="4" name="Text 1"/>
          <p:cNvSpPr/>
          <p:nvPr/>
        </p:nvSpPr>
        <p:spPr>
          <a:xfrm>
            <a:off x="721638" y="2165985"/>
            <a:ext cx="7700724" cy="3866555"/>
          </a:xfrm>
          <a:prstGeom prst="rect">
            <a:avLst/>
          </a:prstGeom>
          <a:noFill/>
          <a:ln/>
        </p:spPr>
        <p:txBody>
          <a:bodyPr wrap="square" lIns="0" tIns="0" rIns="0" bIns="0" rtlCol="0" anchor="t"/>
          <a:lstStyle/>
          <a:p>
            <a:pPr algn="l" indent="0" marL="0">
              <a:lnSpc>
                <a:spcPts val="10100"/>
              </a:lnSpc>
              <a:buNone/>
            </a:pPr>
            <a:r>
              <a:rPr lang="en-US" sz="8100" b="1" dirty="0">
                <a:solidFill>
                  <a:srgbClr val="EEAEF6"/>
                </a:solidFill>
                <a:latin typeface="Bricolage Grotesque Extra Bold" pitchFamily="34" charset="0"/>
                <a:ea typeface="Bricolage Grotesque Extra Bold" pitchFamily="34" charset="-122"/>
                <a:cs typeface="Bricolage Grotesque Extra Bold" pitchFamily="34" charset="-120"/>
              </a:rPr>
              <a:t>The Dawn of Systematic Management</a:t>
            </a:r>
            <a:endParaRPr lang="en-US" sz="8100" dirty="0"/>
          </a:p>
        </p:txBody>
      </p:sp>
      <p:sp>
        <p:nvSpPr>
          <p:cNvPr id="5" name="Text 2"/>
          <p:cNvSpPr/>
          <p:nvPr/>
        </p:nvSpPr>
        <p:spPr>
          <a:xfrm>
            <a:off x="721638" y="6341745"/>
            <a:ext cx="7700724" cy="1319689"/>
          </a:xfrm>
          <a:prstGeom prst="rect">
            <a:avLst/>
          </a:prstGeom>
          <a:noFill/>
          <a:ln/>
        </p:spPr>
        <p:txBody>
          <a:bodyPr wrap="square" lIns="0" tIns="0" rIns="0" bIns="0" rtlCol="0" anchor="t"/>
          <a:lstStyle/>
          <a:p>
            <a:pPr algn="l" indent="0" marL="0">
              <a:lnSpc>
                <a:spcPts val="2550"/>
              </a:lnSpc>
              <a:buNone/>
            </a:pPr>
            <a:r>
              <a:rPr lang="en-US" sz="1600" dirty="0">
                <a:solidFill>
                  <a:srgbClr val="E5DCE6"/>
                </a:solidFill>
                <a:latin typeface="Montserrat" pitchFamily="34" charset="0"/>
                <a:ea typeface="Montserrat" pitchFamily="34" charset="-122"/>
                <a:cs typeface="Montserrat" pitchFamily="34" charset="-120"/>
              </a:rPr>
              <a:t>The late 19th and early 20th centuries witnessed an extraordinary transformation. As factories proliferated and organisations grew exponentially, a new challenge emerged: how to manage complex operations scientifically and systematically.</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1133951" y="2331482"/>
            <a:ext cx="7216259" cy="1133951"/>
          </a:xfrm>
          <a:prstGeom prst="rect">
            <a:avLst/>
          </a:prstGeom>
          <a:noFill/>
          <a:ln/>
        </p:spPr>
        <p:txBody>
          <a:bodyPr wrap="square" lIns="0" tIns="0" rIns="0" bIns="0" rtlCol="0" anchor="t"/>
          <a:lstStyle/>
          <a:p>
            <a:pPr algn="l" indent="0" marL="0">
              <a:lnSpc>
                <a:spcPts val="4450"/>
              </a:lnSpc>
              <a:buNone/>
            </a:pPr>
            <a:r>
              <a:rPr lang="en-US" sz="3550" b="1" dirty="0">
                <a:solidFill>
                  <a:srgbClr val="EEAEF6"/>
                </a:solidFill>
                <a:latin typeface="Bricolage Grotesque Extra Bold" pitchFamily="34" charset="0"/>
                <a:ea typeface="Bricolage Grotesque Extra Bold" pitchFamily="34" charset="-122"/>
                <a:cs typeface="Bricolage Grotesque Extra Bold" pitchFamily="34" charset="-120"/>
              </a:rPr>
              <a:t>"From Taylor to Today: Evolution of Management"</a:t>
            </a:r>
            <a:endParaRPr lang="en-US" sz="3550" dirty="0"/>
          </a:p>
        </p:txBody>
      </p:sp>
      <p:sp>
        <p:nvSpPr>
          <p:cNvPr id="4" name="Text 1"/>
          <p:cNvSpPr/>
          <p:nvPr/>
        </p:nvSpPr>
        <p:spPr>
          <a:xfrm>
            <a:off x="1133951" y="3805595"/>
            <a:ext cx="7216259" cy="2177415"/>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Contemporary organisations stand on classical foundations—structured processes, clear authority, efficient workflows—whilst layering on collaborative cultures, employee empowerment, and adaptive structures. The best modern management honours classical wisdom whilst transcending its limitations.</a:t>
            </a:r>
            <a:endParaRPr lang="en-US" sz="1750" dirty="0"/>
          </a:p>
        </p:txBody>
      </p:sp>
      <p:sp>
        <p:nvSpPr>
          <p:cNvPr id="5" name="Shape 2"/>
          <p:cNvSpPr/>
          <p:nvPr/>
        </p:nvSpPr>
        <p:spPr>
          <a:xfrm>
            <a:off x="793790" y="1991320"/>
            <a:ext cx="30480" cy="4246840"/>
          </a:xfrm>
          <a:prstGeom prst="rect">
            <a:avLst/>
          </a:prstGeom>
          <a:solidFill>
            <a:srgbClr val="EEAEF6"/>
          </a:solidFill>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765096"/>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Conclusion: The Classical School's Timeless Blueprint</a:t>
            </a:r>
            <a:endParaRPr lang="en-US" sz="4450" dirty="0"/>
          </a:p>
        </p:txBody>
      </p:sp>
      <p:sp>
        <p:nvSpPr>
          <p:cNvPr id="3" name="Shape 1"/>
          <p:cNvSpPr/>
          <p:nvPr/>
        </p:nvSpPr>
        <p:spPr>
          <a:xfrm>
            <a:off x="793790" y="2636282"/>
            <a:ext cx="4196358" cy="3121462"/>
          </a:xfrm>
          <a:prstGeom prst="roundRect">
            <a:avLst>
              <a:gd name="adj" fmla="val 17440"/>
            </a:avLst>
          </a:prstGeom>
          <a:solidFill>
            <a:srgbClr val="EEAEF6"/>
          </a:solidFill>
          <a:ln/>
        </p:spPr>
      </p:sp>
      <p:sp>
        <p:nvSpPr>
          <p:cNvPr id="4" name="Text 2"/>
          <p:cNvSpPr/>
          <p:nvPr/>
        </p:nvSpPr>
        <p:spPr>
          <a:xfrm>
            <a:off x="1020604" y="2863096"/>
            <a:ext cx="3569613"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ricolage Grotesque Extra Bold" pitchFamily="34" charset="0"/>
                <a:ea typeface="Bricolage Grotesque Extra Bold" pitchFamily="34" charset="-122"/>
                <a:cs typeface="Bricolage Grotesque Extra Bold" pitchFamily="34" charset="-120"/>
              </a:rPr>
              <a:t>Foundation for Efficiency</a:t>
            </a:r>
            <a:endParaRPr lang="en-US" sz="2200" dirty="0"/>
          </a:p>
        </p:txBody>
      </p:sp>
      <p:sp>
        <p:nvSpPr>
          <p:cNvPr id="5" name="Text 3"/>
          <p:cNvSpPr/>
          <p:nvPr/>
        </p:nvSpPr>
        <p:spPr>
          <a:xfrm>
            <a:off x="1020604" y="3353514"/>
            <a:ext cx="3742730" cy="217741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Montserrat" pitchFamily="34" charset="0"/>
                <a:ea typeface="Montserrat" pitchFamily="34" charset="-122"/>
                <a:cs typeface="Montserrat" pitchFamily="34" charset="-120"/>
              </a:rPr>
              <a:t>Classical management transformed chaotic workplaces into systematic, organised operations—establishing efficiency as a legitimate management goal</a:t>
            </a:r>
            <a:endParaRPr lang="en-US" sz="1750" dirty="0"/>
          </a:p>
        </p:txBody>
      </p:sp>
      <p:sp>
        <p:nvSpPr>
          <p:cNvPr id="6" name="Shape 4"/>
          <p:cNvSpPr/>
          <p:nvPr/>
        </p:nvSpPr>
        <p:spPr>
          <a:xfrm>
            <a:off x="5216962" y="2636282"/>
            <a:ext cx="4196358" cy="3121462"/>
          </a:xfrm>
          <a:prstGeom prst="roundRect">
            <a:avLst>
              <a:gd name="adj" fmla="val 17440"/>
            </a:avLst>
          </a:prstGeom>
          <a:solidFill>
            <a:srgbClr val="EEAEF6"/>
          </a:solidFill>
          <a:ln/>
        </p:spPr>
      </p:sp>
      <p:sp>
        <p:nvSpPr>
          <p:cNvPr id="7" name="Text 5"/>
          <p:cNvSpPr/>
          <p:nvPr/>
        </p:nvSpPr>
        <p:spPr>
          <a:xfrm>
            <a:off x="5443776" y="286309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ricolage Grotesque Extra Bold" pitchFamily="34" charset="0"/>
                <a:ea typeface="Bricolage Grotesque Extra Bold" pitchFamily="34" charset="-122"/>
                <a:cs typeface="Bricolage Grotesque Extra Bold" pitchFamily="34" charset="-120"/>
              </a:rPr>
              <a:t>Balancing Act</a:t>
            </a:r>
            <a:endParaRPr lang="en-US" sz="2200" dirty="0"/>
          </a:p>
        </p:txBody>
      </p:sp>
      <p:sp>
        <p:nvSpPr>
          <p:cNvPr id="8" name="Text 6"/>
          <p:cNvSpPr/>
          <p:nvPr/>
        </p:nvSpPr>
        <p:spPr>
          <a:xfrm>
            <a:off x="5443776" y="3353514"/>
            <a:ext cx="3742730"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Montserrat" pitchFamily="34" charset="0"/>
                <a:ea typeface="Montserrat" pitchFamily="34" charset="-122"/>
                <a:cs typeface="Montserrat" pitchFamily="34" charset="-120"/>
              </a:rPr>
              <a:t>Understanding classical principles helps modern managers balance structural efficiency with human needs, creativity, and adaptability</a:t>
            </a:r>
            <a:endParaRPr lang="en-US" sz="1750" dirty="0"/>
          </a:p>
        </p:txBody>
      </p:sp>
      <p:sp>
        <p:nvSpPr>
          <p:cNvPr id="9" name="Shape 7"/>
          <p:cNvSpPr/>
          <p:nvPr/>
        </p:nvSpPr>
        <p:spPr>
          <a:xfrm>
            <a:off x="9640133" y="2636282"/>
            <a:ext cx="4196358" cy="3121462"/>
          </a:xfrm>
          <a:prstGeom prst="roundRect">
            <a:avLst>
              <a:gd name="adj" fmla="val 17440"/>
            </a:avLst>
          </a:prstGeom>
          <a:solidFill>
            <a:srgbClr val="EEAEF6"/>
          </a:solidFill>
          <a:ln/>
        </p:spPr>
      </p:sp>
      <p:sp>
        <p:nvSpPr>
          <p:cNvPr id="10" name="Text 8"/>
          <p:cNvSpPr/>
          <p:nvPr/>
        </p:nvSpPr>
        <p:spPr>
          <a:xfrm>
            <a:off x="9866948" y="2863096"/>
            <a:ext cx="3742730"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ricolage Grotesque Extra Bold" pitchFamily="34" charset="0"/>
                <a:ea typeface="Bricolage Grotesque Extra Bold" pitchFamily="34" charset="-122"/>
                <a:cs typeface="Bricolage Grotesque Extra Bold" pitchFamily="34" charset="-120"/>
              </a:rPr>
              <a:t>Innovation Through Tradition</a:t>
            </a:r>
            <a:endParaRPr lang="en-US" sz="2200" dirty="0"/>
          </a:p>
        </p:txBody>
      </p:sp>
      <p:sp>
        <p:nvSpPr>
          <p:cNvPr id="11" name="Text 9"/>
          <p:cNvSpPr/>
          <p:nvPr/>
        </p:nvSpPr>
        <p:spPr>
          <a:xfrm>
            <a:off x="9866948" y="3707844"/>
            <a:ext cx="3742730"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Montserrat" pitchFamily="34" charset="0"/>
                <a:ea typeface="Montserrat" pitchFamily="34" charset="-122"/>
                <a:cs typeface="Montserrat" pitchFamily="34" charset="-120"/>
              </a:rPr>
              <a:t>The legacy challenges us to innovate whilst respecting foundational wisdom—building on proven principles rather than discarding them</a:t>
            </a:r>
            <a:endParaRPr lang="en-US" sz="1750" dirty="0"/>
          </a:p>
        </p:txBody>
      </p:sp>
      <p:sp>
        <p:nvSpPr>
          <p:cNvPr id="12" name="Text 10"/>
          <p:cNvSpPr/>
          <p:nvPr/>
        </p:nvSpPr>
        <p:spPr>
          <a:xfrm>
            <a:off x="793790" y="6012894"/>
            <a:ext cx="13042821"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The Classical School of Management gifted us more than historical curiosity—it provided enduring tools, frameworks, and principles that remain relevant. By appreciating both its brilliance and boundaries, we honour the pioneers who transformed management from intuition into science, whilst continuing their quest for ever-better ways to organise human effort towards shared goals.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313736"/>
            <a:ext cx="10317837" cy="708779"/>
          </a:xfrm>
          <a:prstGeom prst="rect">
            <a:avLst/>
          </a:prstGeom>
          <a:noFill/>
          <a:ln/>
        </p:spPr>
        <p:txBody>
          <a:bodyPr wrap="non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The Industrial Revolution's Challenge</a:t>
            </a:r>
            <a:endParaRPr lang="en-US" sz="4450" dirty="0"/>
          </a:p>
        </p:txBody>
      </p:sp>
      <p:sp>
        <p:nvSpPr>
          <p:cNvPr id="3" name="Text 1"/>
          <p:cNvSpPr/>
          <p:nvPr/>
        </p:nvSpPr>
        <p:spPr>
          <a:xfrm>
            <a:off x="793790" y="2589490"/>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EEAEF6"/>
                </a:solidFill>
                <a:latin typeface="Bricolage Grotesque Extra Bold" pitchFamily="34" charset="0"/>
                <a:ea typeface="Bricolage Grotesque Extra Bold" pitchFamily="34" charset="-122"/>
                <a:cs typeface="Bricolage Grotesque Extra Bold" pitchFamily="34" charset="-120"/>
              </a:rPr>
              <a:t>The Crisis Point</a:t>
            </a:r>
            <a:endParaRPr lang="en-US" sz="2650" dirty="0"/>
          </a:p>
        </p:txBody>
      </p:sp>
      <p:sp>
        <p:nvSpPr>
          <p:cNvPr id="4" name="Text 2"/>
          <p:cNvSpPr/>
          <p:nvPr/>
        </p:nvSpPr>
        <p:spPr>
          <a:xfrm>
            <a:off x="793790" y="3241596"/>
            <a:ext cx="6244709" cy="1814513"/>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Factories faced unprecedented chaos as the Industrial Revolution accelerated. Waves of untrained immigrant workers flooded manufacturing floors, productivity languished far below potential, and labour unrest threatened entire industries.</a:t>
            </a:r>
            <a:endParaRPr lang="en-US" sz="1750" dirty="0"/>
          </a:p>
        </p:txBody>
      </p:sp>
      <p:sp>
        <p:nvSpPr>
          <p:cNvPr id="5" name="Text 3"/>
          <p:cNvSpPr/>
          <p:nvPr/>
        </p:nvSpPr>
        <p:spPr>
          <a:xfrm>
            <a:off x="793790" y="5260181"/>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Traditional management approaches—rooted in intuition and foreman authority—proved inadequate for the scale and complexity of modern industrial operations.</a:t>
            </a:r>
            <a:endParaRPr lang="en-US" sz="1750" dirty="0"/>
          </a:p>
        </p:txBody>
      </p:sp>
      <p:sp>
        <p:nvSpPr>
          <p:cNvPr id="6" name="Text 4"/>
          <p:cNvSpPr/>
          <p:nvPr/>
        </p:nvSpPr>
        <p:spPr>
          <a:xfrm>
            <a:off x="7599521" y="2589490"/>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EEAEF6"/>
                </a:solidFill>
                <a:latin typeface="Bricolage Grotesque Extra Bold" pitchFamily="34" charset="0"/>
                <a:ea typeface="Bricolage Grotesque Extra Bold" pitchFamily="34" charset="-122"/>
                <a:cs typeface="Bricolage Grotesque Extra Bold" pitchFamily="34" charset="-120"/>
              </a:rPr>
              <a:t>The Quest Begins</a:t>
            </a:r>
            <a:endParaRPr lang="en-US" sz="2650" dirty="0"/>
          </a:p>
        </p:txBody>
      </p:sp>
      <p:sp>
        <p:nvSpPr>
          <p:cNvPr id="7" name="Text 5"/>
          <p:cNvSpPr/>
          <p:nvPr/>
        </p:nvSpPr>
        <p:spPr>
          <a:xfrm>
            <a:off x="7599521" y="3241596"/>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Forward-thinking managers recognised the urgent need for systematic approaches. They sought the elusive "one best way" to organise work, standardise processes, and dramatically boost efficiency.</a:t>
            </a:r>
            <a:endParaRPr lang="en-US" sz="1750" dirty="0"/>
          </a:p>
        </p:txBody>
      </p:sp>
      <p:sp>
        <p:nvSpPr>
          <p:cNvPr id="8" name="Text 6"/>
          <p:cNvSpPr/>
          <p:nvPr/>
        </p:nvSpPr>
        <p:spPr>
          <a:xfrm>
            <a:off x="7599521" y="4897279"/>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This crisis became the catalyst for the birth of management as a formal discipline, founded on observation, measurement, and scientific principles.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037273"/>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Scientific Management: The Quest for Efficiency</a:t>
            </a:r>
            <a:endParaRPr lang="en-US" sz="4450" dirty="0"/>
          </a:p>
        </p:txBody>
      </p:sp>
      <p:sp>
        <p:nvSpPr>
          <p:cNvPr id="3" name="Shape 1"/>
          <p:cNvSpPr/>
          <p:nvPr/>
        </p:nvSpPr>
        <p:spPr>
          <a:xfrm>
            <a:off x="793790" y="2908459"/>
            <a:ext cx="4196358" cy="3302913"/>
          </a:xfrm>
          <a:prstGeom prst="roundRect">
            <a:avLst>
              <a:gd name="adj" fmla="val 2884"/>
            </a:avLst>
          </a:prstGeom>
          <a:solidFill>
            <a:srgbClr val="282D5E"/>
          </a:solidFill>
          <a:ln/>
        </p:spPr>
      </p:sp>
      <p:sp>
        <p:nvSpPr>
          <p:cNvPr id="4" name="Shape 2"/>
          <p:cNvSpPr/>
          <p:nvPr/>
        </p:nvSpPr>
        <p:spPr>
          <a:xfrm>
            <a:off x="1020604" y="3135273"/>
            <a:ext cx="680442" cy="680442"/>
          </a:xfrm>
          <a:prstGeom prst="roundRect">
            <a:avLst>
              <a:gd name="adj" fmla="val 13436980"/>
            </a:avLst>
          </a:prstGeom>
          <a:solidFill>
            <a:srgbClr val="EEAEF6"/>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07770" y="3322320"/>
            <a:ext cx="306110" cy="306110"/>
          </a:xfrm>
          <a:prstGeom prst="rect">
            <a:avLst/>
          </a:prstGeom>
        </p:spPr>
      </p:pic>
      <p:sp>
        <p:nvSpPr>
          <p:cNvPr id="6" name="Text 3"/>
          <p:cNvSpPr/>
          <p:nvPr/>
        </p:nvSpPr>
        <p:spPr>
          <a:xfrm>
            <a:off x="1020604" y="404252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Scientific Analysis</a:t>
            </a:r>
            <a:endParaRPr lang="en-US" sz="2200" dirty="0"/>
          </a:p>
        </p:txBody>
      </p:sp>
      <p:sp>
        <p:nvSpPr>
          <p:cNvPr id="7" name="Text 4"/>
          <p:cNvSpPr/>
          <p:nvPr/>
        </p:nvSpPr>
        <p:spPr>
          <a:xfrm>
            <a:off x="1020604" y="4532948"/>
            <a:ext cx="3742730"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Breaking down complex jobs into measurable components through systematic observation and rigorous study</a:t>
            </a:r>
            <a:endParaRPr lang="en-US" sz="1750" dirty="0"/>
          </a:p>
        </p:txBody>
      </p:sp>
      <p:sp>
        <p:nvSpPr>
          <p:cNvPr id="8" name="Shape 5"/>
          <p:cNvSpPr/>
          <p:nvPr/>
        </p:nvSpPr>
        <p:spPr>
          <a:xfrm>
            <a:off x="5216962" y="2908459"/>
            <a:ext cx="4196358" cy="3302913"/>
          </a:xfrm>
          <a:prstGeom prst="roundRect">
            <a:avLst>
              <a:gd name="adj" fmla="val 2884"/>
            </a:avLst>
          </a:prstGeom>
          <a:solidFill>
            <a:srgbClr val="282D5E"/>
          </a:solidFill>
          <a:ln/>
        </p:spPr>
      </p:sp>
      <p:sp>
        <p:nvSpPr>
          <p:cNvPr id="9" name="Shape 6"/>
          <p:cNvSpPr/>
          <p:nvPr/>
        </p:nvSpPr>
        <p:spPr>
          <a:xfrm>
            <a:off x="5443776" y="3135273"/>
            <a:ext cx="680442" cy="680442"/>
          </a:xfrm>
          <a:prstGeom prst="roundRect">
            <a:avLst>
              <a:gd name="adj" fmla="val 13436980"/>
            </a:avLst>
          </a:prstGeom>
          <a:solidFill>
            <a:srgbClr val="EEAEF6"/>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42" y="3322320"/>
            <a:ext cx="306110" cy="306110"/>
          </a:xfrm>
          <a:prstGeom prst="rect">
            <a:avLst/>
          </a:prstGeom>
        </p:spPr>
      </p:pic>
      <p:sp>
        <p:nvSpPr>
          <p:cNvPr id="11" name="Text 7"/>
          <p:cNvSpPr/>
          <p:nvPr/>
        </p:nvSpPr>
        <p:spPr>
          <a:xfrm>
            <a:off x="5443776" y="4042529"/>
            <a:ext cx="3078004"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Precise Measurement</a:t>
            </a:r>
            <a:endParaRPr lang="en-US" sz="2200" dirty="0"/>
          </a:p>
        </p:txBody>
      </p:sp>
      <p:sp>
        <p:nvSpPr>
          <p:cNvPr id="12" name="Text 8"/>
          <p:cNvSpPr/>
          <p:nvPr/>
        </p:nvSpPr>
        <p:spPr>
          <a:xfrm>
            <a:off x="5443776" y="4532948"/>
            <a:ext cx="3742730"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Timing each motion, calculating optimal loads, and establishing data-driven performance standards</a:t>
            </a:r>
            <a:endParaRPr lang="en-US" sz="1750" dirty="0"/>
          </a:p>
        </p:txBody>
      </p:sp>
      <p:sp>
        <p:nvSpPr>
          <p:cNvPr id="13" name="Shape 9"/>
          <p:cNvSpPr/>
          <p:nvPr/>
        </p:nvSpPr>
        <p:spPr>
          <a:xfrm>
            <a:off x="9640133" y="2908459"/>
            <a:ext cx="4196358" cy="3302913"/>
          </a:xfrm>
          <a:prstGeom prst="roundRect">
            <a:avLst>
              <a:gd name="adj" fmla="val 2884"/>
            </a:avLst>
          </a:prstGeom>
          <a:solidFill>
            <a:srgbClr val="282D5E"/>
          </a:solidFill>
          <a:ln/>
        </p:spPr>
      </p:sp>
      <p:sp>
        <p:nvSpPr>
          <p:cNvPr id="14" name="Shape 10"/>
          <p:cNvSpPr/>
          <p:nvPr/>
        </p:nvSpPr>
        <p:spPr>
          <a:xfrm>
            <a:off x="9866948" y="3135273"/>
            <a:ext cx="680442" cy="680442"/>
          </a:xfrm>
          <a:prstGeom prst="roundRect">
            <a:avLst>
              <a:gd name="adj" fmla="val 13436980"/>
            </a:avLst>
          </a:prstGeom>
          <a:solidFill>
            <a:srgbClr val="EEAEF6"/>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4114" y="3322320"/>
            <a:ext cx="306110" cy="306110"/>
          </a:xfrm>
          <a:prstGeom prst="rect">
            <a:avLst/>
          </a:prstGeom>
        </p:spPr>
      </p:pic>
      <p:sp>
        <p:nvSpPr>
          <p:cNvPr id="16" name="Text 11"/>
          <p:cNvSpPr/>
          <p:nvPr/>
        </p:nvSpPr>
        <p:spPr>
          <a:xfrm>
            <a:off x="9866948" y="404252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E5DCE6"/>
                </a:solidFill>
                <a:latin typeface="Bricolage Grotesque Extra Bold" pitchFamily="34" charset="0"/>
                <a:ea typeface="Bricolage Grotesque Extra Bold" pitchFamily="34" charset="-122"/>
                <a:cs typeface="Bricolage Grotesque Extra Bold" pitchFamily="34" charset="-120"/>
              </a:rPr>
              <a:t>Maximum Output</a:t>
            </a:r>
            <a:endParaRPr lang="en-US" sz="2200" dirty="0"/>
          </a:p>
        </p:txBody>
      </p:sp>
      <p:sp>
        <p:nvSpPr>
          <p:cNvPr id="17" name="Text 12"/>
          <p:cNvSpPr/>
          <p:nvPr/>
        </p:nvSpPr>
        <p:spPr>
          <a:xfrm>
            <a:off x="9866948" y="4532948"/>
            <a:ext cx="3742730" cy="1451610"/>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Designing workflows and tools specifically engineered to achieve peak productivity and eliminate waste</a:t>
            </a:r>
            <a:endParaRPr lang="en-US" sz="1750" dirty="0"/>
          </a:p>
        </p:txBody>
      </p:sp>
      <p:sp>
        <p:nvSpPr>
          <p:cNvPr id="18" name="Text 13"/>
          <p:cNvSpPr/>
          <p:nvPr/>
        </p:nvSpPr>
        <p:spPr>
          <a:xfrm>
            <a:off x="793790" y="6466522"/>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Scientific management represented a revolutionary shift from intuition to empirical evidence, transforming management from an art into a science grounded in detailed observation and measurement of work processes.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67345"/>
          </a:xfrm>
          <a:prstGeom prst="rect">
            <a:avLst/>
          </a:prstGeom>
        </p:spPr>
      </p:pic>
      <p:sp>
        <p:nvSpPr>
          <p:cNvPr id="3" name="Text 0"/>
          <p:cNvSpPr/>
          <p:nvPr/>
        </p:nvSpPr>
        <p:spPr>
          <a:xfrm>
            <a:off x="684609" y="3287435"/>
            <a:ext cx="13096637" cy="611386"/>
          </a:xfrm>
          <a:prstGeom prst="rect">
            <a:avLst/>
          </a:prstGeom>
          <a:noFill/>
          <a:ln/>
        </p:spPr>
        <p:txBody>
          <a:bodyPr wrap="none" lIns="0" tIns="0" rIns="0" bIns="0" rtlCol="0" anchor="t"/>
          <a:lstStyle/>
          <a:p>
            <a:pPr algn="l" indent="0" marL="0">
              <a:lnSpc>
                <a:spcPts val="4800"/>
              </a:lnSpc>
              <a:buNone/>
            </a:pPr>
            <a:r>
              <a:rPr lang="en-US" sz="3850" b="1" dirty="0">
                <a:solidFill>
                  <a:srgbClr val="EEAEF6"/>
                </a:solidFill>
                <a:latin typeface="Bricolage Grotesque Extra Bold" pitchFamily="34" charset="0"/>
                <a:ea typeface="Bricolage Grotesque Extra Bold" pitchFamily="34" charset="-122"/>
                <a:cs typeface="Bricolage Grotesque Extra Bold" pitchFamily="34" charset="-120"/>
              </a:rPr>
              <a:t>Frederick Taylor: The Father of Scientific Management</a:t>
            </a:r>
            <a:endParaRPr lang="en-US" sz="3850" dirty="0"/>
          </a:p>
        </p:txBody>
      </p:sp>
      <p:sp>
        <p:nvSpPr>
          <p:cNvPr id="4" name="Text 1"/>
          <p:cNvSpPr/>
          <p:nvPr/>
        </p:nvSpPr>
        <p:spPr>
          <a:xfrm>
            <a:off x="684609" y="4289941"/>
            <a:ext cx="3131939" cy="645438"/>
          </a:xfrm>
          <a:prstGeom prst="rect">
            <a:avLst/>
          </a:prstGeom>
          <a:noFill/>
          <a:ln/>
        </p:spPr>
        <p:txBody>
          <a:bodyPr wrap="none" lIns="0" tIns="0" rIns="0" bIns="0" rtlCol="0" anchor="t"/>
          <a:lstStyle/>
          <a:p>
            <a:pPr algn="ctr" indent="0" marL="0">
              <a:lnSpc>
                <a:spcPts val="5050"/>
              </a:lnSpc>
              <a:buNone/>
            </a:pPr>
            <a:r>
              <a:rPr lang="en-US" sz="5050" b="1" dirty="0">
                <a:solidFill>
                  <a:srgbClr val="E5DCE6"/>
                </a:solidFill>
                <a:latin typeface="Bricolage Grotesque Extra Bold" pitchFamily="34" charset="0"/>
                <a:ea typeface="Bricolage Grotesque Extra Bold" pitchFamily="34" charset="-122"/>
                <a:cs typeface="Bricolage Grotesque Extra Bold" pitchFamily="34" charset="-120"/>
              </a:rPr>
              <a:t>12.5</a:t>
            </a:r>
            <a:endParaRPr lang="en-US" sz="5050" dirty="0"/>
          </a:p>
        </p:txBody>
      </p:sp>
      <p:sp>
        <p:nvSpPr>
          <p:cNvPr id="5" name="Text 2"/>
          <p:cNvSpPr/>
          <p:nvPr/>
        </p:nvSpPr>
        <p:spPr>
          <a:xfrm>
            <a:off x="962144" y="5179814"/>
            <a:ext cx="2576870" cy="305633"/>
          </a:xfrm>
          <a:prstGeom prst="rect">
            <a:avLst/>
          </a:prstGeom>
          <a:noFill/>
          <a:ln/>
        </p:spPr>
        <p:txBody>
          <a:bodyPr wrap="none" lIns="0" tIns="0" rIns="0" bIns="0" rtlCol="0" anchor="t"/>
          <a:lstStyle/>
          <a:p>
            <a:pPr algn="ctr" indent="0" marL="0">
              <a:lnSpc>
                <a:spcPts val="2400"/>
              </a:lnSpc>
              <a:buNone/>
            </a:pPr>
            <a:r>
              <a:rPr lang="en-US" sz="1900" b="1" dirty="0">
                <a:solidFill>
                  <a:srgbClr val="E5DCE6"/>
                </a:solidFill>
                <a:latin typeface="Bricolage Grotesque Extra Bold" pitchFamily="34" charset="0"/>
                <a:ea typeface="Bricolage Grotesque Extra Bold" pitchFamily="34" charset="-122"/>
                <a:cs typeface="Bricolage Grotesque Extra Bold" pitchFamily="34" charset="-120"/>
              </a:rPr>
              <a:t>Tons per Day (Before)</a:t>
            </a:r>
            <a:endParaRPr lang="en-US" sz="1900" dirty="0"/>
          </a:p>
        </p:txBody>
      </p:sp>
      <p:sp>
        <p:nvSpPr>
          <p:cNvPr id="6" name="Text 3"/>
          <p:cNvSpPr/>
          <p:nvPr/>
        </p:nvSpPr>
        <p:spPr>
          <a:xfrm>
            <a:off x="684609" y="5602724"/>
            <a:ext cx="3131939" cy="625793"/>
          </a:xfrm>
          <a:prstGeom prst="rect">
            <a:avLst/>
          </a:prstGeom>
          <a:noFill/>
          <a:ln/>
        </p:spPr>
        <p:txBody>
          <a:bodyPr wrap="square" lIns="0" tIns="0" rIns="0" bIns="0" rtlCol="0" anchor="t"/>
          <a:lstStyle/>
          <a:p>
            <a:pPr algn="ctr" indent="0" marL="0">
              <a:lnSpc>
                <a:spcPts val="2450"/>
              </a:lnSpc>
              <a:buNone/>
            </a:pPr>
            <a:r>
              <a:rPr lang="en-US" sz="1500" dirty="0">
                <a:solidFill>
                  <a:srgbClr val="E5DCE6"/>
                </a:solidFill>
                <a:latin typeface="Montserrat" pitchFamily="34" charset="0"/>
                <a:ea typeface="Montserrat" pitchFamily="34" charset="-122"/>
                <a:cs typeface="Montserrat" pitchFamily="34" charset="-120"/>
              </a:rPr>
              <a:t>Original iron unloading rate at Bethlehem Steel</a:t>
            </a:r>
            <a:endParaRPr lang="en-US" sz="1500" dirty="0"/>
          </a:p>
        </p:txBody>
      </p:sp>
      <p:sp>
        <p:nvSpPr>
          <p:cNvPr id="7" name="Text 4"/>
          <p:cNvSpPr/>
          <p:nvPr/>
        </p:nvSpPr>
        <p:spPr>
          <a:xfrm>
            <a:off x="4060984" y="4289941"/>
            <a:ext cx="3131939" cy="645438"/>
          </a:xfrm>
          <a:prstGeom prst="rect">
            <a:avLst/>
          </a:prstGeom>
          <a:noFill/>
          <a:ln/>
        </p:spPr>
        <p:txBody>
          <a:bodyPr wrap="none" lIns="0" tIns="0" rIns="0" bIns="0" rtlCol="0" anchor="t"/>
          <a:lstStyle/>
          <a:p>
            <a:pPr algn="ctr" indent="0" marL="0">
              <a:lnSpc>
                <a:spcPts val="5050"/>
              </a:lnSpc>
              <a:buNone/>
            </a:pPr>
            <a:r>
              <a:rPr lang="en-US" sz="5050" b="1" dirty="0">
                <a:solidFill>
                  <a:srgbClr val="E5DCE6"/>
                </a:solidFill>
                <a:latin typeface="Bricolage Grotesque Extra Bold" pitchFamily="34" charset="0"/>
                <a:ea typeface="Bricolage Grotesque Extra Bold" pitchFamily="34" charset="-122"/>
                <a:cs typeface="Bricolage Grotesque Extra Bold" pitchFamily="34" charset="-120"/>
              </a:rPr>
              <a:t>47.5</a:t>
            </a:r>
            <a:endParaRPr lang="en-US" sz="5050" dirty="0"/>
          </a:p>
        </p:txBody>
      </p:sp>
      <p:sp>
        <p:nvSpPr>
          <p:cNvPr id="8" name="Text 5"/>
          <p:cNvSpPr/>
          <p:nvPr/>
        </p:nvSpPr>
        <p:spPr>
          <a:xfrm>
            <a:off x="4404360" y="5179814"/>
            <a:ext cx="2445187" cy="305633"/>
          </a:xfrm>
          <a:prstGeom prst="rect">
            <a:avLst/>
          </a:prstGeom>
          <a:noFill/>
          <a:ln/>
        </p:spPr>
        <p:txBody>
          <a:bodyPr wrap="none" lIns="0" tIns="0" rIns="0" bIns="0" rtlCol="0" anchor="t"/>
          <a:lstStyle/>
          <a:p>
            <a:pPr algn="ctr" indent="0" marL="0">
              <a:lnSpc>
                <a:spcPts val="2400"/>
              </a:lnSpc>
              <a:buNone/>
            </a:pPr>
            <a:r>
              <a:rPr lang="en-US" sz="1900" b="1" dirty="0">
                <a:solidFill>
                  <a:srgbClr val="E5DCE6"/>
                </a:solidFill>
                <a:latin typeface="Bricolage Grotesque Extra Bold" pitchFamily="34" charset="0"/>
                <a:ea typeface="Bricolage Grotesque Extra Bold" pitchFamily="34" charset="-122"/>
                <a:cs typeface="Bricolage Grotesque Extra Bold" pitchFamily="34" charset="-120"/>
              </a:rPr>
              <a:t>Tons per Day (After)</a:t>
            </a:r>
            <a:endParaRPr lang="en-US" sz="1900" dirty="0"/>
          </a:p>
        </p:txBody>
      </p:sp>
      <p:sp>
        <p:nvSpPr>
          <p:cNvPr id="9" name="Text 6"/>
          <p:cNvSpPr/>
          <p:nvPr/>
        </p:nvSpPr>
        <p:spPr>
          <a:xfrm>
            <a:off x="4060984" y="5602724"/>
            <a:ext cx="3131939" cy="625793"/>
          </a:xfrm>
          <a:prstGeom prst="rect">
            <a:avLst/>
          </a:prstGeom>
          <a:noFill/>
          <a:ln/>
        </p:spPr>
        <p:txBody>
          <a:bodyPr wrap="square" lIns="0" tIns="0" rIns="0" bIns="0" rtlCol="0" anchor="t"/>
          <a:lstStyle/>
          <a:p>
            <a:pPr algn="ctr" indent="0" marL="0">
              <a:lnSpc>
                <a:spcPts val="2450"/>
              </a:lnSpc>
              <a:buNone/>
            </a:pPr>
            <a:r>
              <a:rPr lang="en-US" sz="1500" dirty="0">
                <a:solidFill>
                  <a:srgbClr val="E5DCE6"/>
                </a:solidFill>
                <a:latin typeface="Montserrat" pitchFamily="34" charset="0"/>
                <a:ea typeface="Montserrat" pitchFamily="34" charset="-122"/>
                <a:cs typeface="Montserrat" pitchFamily="34" charset="-120"/>
              </a:rPr>
              <a:t>Productivity after Taylor's scientific methods</a:t>
            </a:r>
            <a:endParaRPr lang="en-US" sz="1500" dirty="0"/>
          </a:p>
        </p:txBody>
      </p:sp>
      <p:sp>
        <p:nvSpPr>
          <p:cNvPr id="10" name="Text 7"/>
          <p:cNvSpPr/>
          <p:nvPr/>
        </p:nvSpPr>
        <p:spPr>
          <a:xfrm>
            <a:off x="7437358" y="4289941"/>
            <a:ext cx="3131939" cy="645438"/>
          </a:xfrm>
          <a:prstGeom prst="rect">
            <a:avLst/>
          </a:prstGeom>
          <a:noFill/>
          <a:ln/>
        </p:spPr>
        <p:txBody>
          <a:bodyPr wrap="none" lIns="0" tIns="0" rIns="0" bIns="0" rtlCol="0" anchor="t"/>
          <a:lstStyle/>
          <a:p>
            <a:pPr algn="ctr" indent="0" marL="0">
              <a:lnSpc>
                <a:spcPts val="5050"/>
              </a:lnSpc>
              <a:buNone/>
            </a:pPr>
            <a:r>
              <a:rPr lang="en-US" sz="5050" b="1" dirty="0">
                <a:solidFill>
                  <a:srgbClr val="E5DCE6"/>
                </a:solidFill>
                <a:latin typeface="Bricolage Grotesque Extra Bold" pitchFamily="34" charset="0"/>
                <a:ea typeface="Bricolage Grotesque Extra Bold" pitchFamily="34" charset="-122"/>
                <a:cs typeface="Bricolage Grotesque Extra Bold" pitchFamily="34" charset="-120"/>
              </a:rPr>
              <a:t>500</a:t>
            </a:r>
            <a:endParaRPr lang="en-US" sz="5050" dirty="0"/>
          </a:p>
        </p:txBody>
      </p:sp>
      <p:sp>
        <p:nvSpPr>
          <p:cNvPr id="11" name="Text 8"/>
          <p:cNvSpPr/>
          <p:nvPr/>
        </p:nvSpPr>
        <p:spPr>
          <a:xfrm>
            <a:off x="7780734" y="5179814"/>
            <a:ext cx="2445187" cy="305633"/>
          </a:xfrm>
          <a:prstGeom prst="rect">
            <a:avLst/>
          </a:prstGeom>
          <a:noFill/>
          <a:ln/>
        </p:spPr>
        <p:txBody>
          <a:bodyPr wrap="none" lIns="0" tIns="0" rIns="0" bIns="0" rtlCol="0" anchor="t"/>
          <a:lstStyle/>
          <a:p>
            <a:pPr algn="ctr" indent="0" marL="0">
              <a:lnSpc>
                <a:spcPts val="2400"/>
              </a:lnSpc>
              <a:buNone/>
            </a:pPr>
            <a:r>
              <a:rPr lang="en-US" sz="1900" b="1" dirty="0">
                <a:solidFill>
                  <a:srgbClr val="E5DCE6"/>
                </a:solidFill>
                <a:latin typeface="Bricolage Grotesque Extra Bold" pitchFamily="34" charset="0"/>
                <a:ea typeface="Bricolage Grotesque Extra Bold" pitchFamily="34" charset="-122"/>
                <a:cs typeface="Bricolage Grotesque Extra Bold" pitchFamily="34" charset="-120"/>
              </a:rPr>
              <a:t>Workers (Before)</a:t>
            </a:r>
            <a:endParaRPr lang="en-US" sz="1900" dirty="0"/>
          </a:p>
        </p:txBody>
      </p:sp>
      <p:sp>
        <p:nvSpPr>
          <p:cNvPr id="12" name="Text 9"/>
          <p:cNvSpPr/>
          <p:nvPr/>
        </p:nvSpPr>
        <p:spPr>
          <a:xfrm>
            <a:off x="7437358" y="5602724"/>
            <a:ext cx="3131939" cy="312896"/>
          </a:xfrm>
          <a:prstGeom prst="rect">
            <a:avLst/>
          </a:prstGeom>
          <a:noFill/>
          <a:ln/>
        </p:spPr>
        <p:txBody>
          <a:bodyPr wrap="none" lIns="0" tIns="0" rIns="0" bIns="0" rtlCol="0" anchor="t"/>
          <a:lstStyle/>
          <a:p>
            <a:pPr algn="ctr" indent="0" marL="0">
              <a:lnSpc>
                <a:spcPts val="2450"/>
              </a:lnSpc>
              <a:buNone/>
            </a:pPr>
            <a:r>
              <a:rPr lang="en-US" sz="1500" dirty="0">
                <a:solidFill>
                  <a:srgbClr val="E5DCE6"/>
                </a:solidFill>
                <a:latin typeface="Montserrat" pitchFamily="34" charset="0"/>
                <a:ea typeface="Montserrat" pitchFamily="34" charset="-122"/>
                <a:cs typeface="Montserrat" pitchFamily="34" charset="-120"/>
              </a:rPr>
              <a:t>Original shovelling workforce</a:t>
            </a:r>
            <a:endParaRPr lang="en-US" sz="1500" dirty="0"/>
          </a:p>
        </p:txBody>
      </p:sp>
      <p:sp>
        <p:nvSpPr>
          <p:cNvPr id="13" name="Text 10"/>
          <p:cNvSpPr/>
          <p:nvPr/>
        </p:nvSpPr>
        <p:spPr>
          <a:xfrm>
            <a:off x="10813733" y="4289941"/>
            <a:ext cx="3132058" cy="645438"/>
          </a:xfrm>
          <a:prstGeom prst="rect">
            <a:avLst/>
          </a:prstGeom>
          <a:noFill/>
          <a:ln/>
        </p:spPr>
        <p:txBody>
          <a:bodyPr wrap="none" lIns="0" tIns="0" rIns="0" bIns="0" rtlCol="0" anchor="t"/>
          <a:lstStyle/>
          <a:p>
            <a:pPr algn="ctr" indent="0" marL="0">
              <a:lnSpc>
                <a:spcPts val="5050"/>
              </a:lnSpc>
              <a:buNone/>
            </a:pPr>
            <a:r>
              <a:rPr lang="en-US" sz="5050" b="1" dirty="0">
                <a:solidFill>
                  <a:srgbClr val="E5DCE6"/>
                </a:solidFill>
                <a:latin typeface="Bricolage Grotesque Extra Bold" pitchFamily="34" charset="0"/>
                <a:ea typeface="Bricolage Grotesque Extra Bold" pitchFamily="34" charset="-122"/>
                <a:cs typeface="Bricolage Grotesque Extra Bold" pitchFamily="34" charset="-120"/>
              </a:rPr>
              <a:t>140</a:t>
            </a:r>
            <a:endParaRPr lang="en-US" sz="5050" dirty="0"/>
          </a:p>
        </p:txBody>
      </p:sp>
      <p:sp>
        <p:nvSpPr>
          <p:cNvPr id="14" name="Text 11"/>
          <p:cNvSpPr/>
          <p:nvPr/>
        </p:nvSpPr>
        <p:spPr>
          <a:xfrm>
            <a:off x="11157109" y="5179814"/>
            <a:ext cx="2445187" cy="305633"/>
          </a:xfrm>
          <a:prstGeom prst="rect">
            <a:avLst/>
          </a:prstGeom>
          <a:noFill/>
          <a:ln/>
        </p:spPr>
        <p:txBody>
          <a:bodyPr wrap="none" lIns="0" tIns="0" rIns="0" bIns="0" rtlCol="0" anchor="t"/>
          <a:lstStyle/>
          <a:p>
            <a:pPr algn="ctr" indent="0" marL="0">
              <a:lnSpc>
                <a:spcPts val="2400"/>
              </a:lnSpc>
              <a:buNone/>
            </a:pPr>
            <a:r>
              <a:rPr lang="en-US" sz="1900" b="1" dirty="0">
                <a:solidFill>
                  <a:srgbClr val="E5DCE6"/>
                </a:solidFill>
                <a:latin typeface="Bricolage Grotesque Extra Bold" pitchFamily="34" charset="0"/>
                <a:ea typeface="Bricolage Grotesque Extra Bold" pitchFamily="34" charset="-122"/>
                <a:cs typeface="Bricolage Grotesque Extra Bold" pitchFamily="34" charset="-120"/>
              </a:rPr>
              <a:t>Workers (After)</a:t>
            </a:r>
            <a:endParaRPr lang="en-US" sz="1900" dirty="0"/>
          </a:p>
        </p:txBody>
      </p:sp>
      <p:sp>
        <p:nvSpPr>
          <p:cNvPr id="15" name="Text 12"/>
          <p:cNvSpPr/>
          <p:nvPr/>
        </p:nvSpPr>
        <p:spPr>
          <a:xfrm>
            <a:off x="10813733" y="5602724"/>
            <a:ext cx="3132058" cy="625793"/>
          </a:xfrm>
          <a:prstGeom prst="rect">
            <a:avLst/>
          </a:prstGeom>
          <a:noFill/>
          <a:ln/>
        </p:spPr>
        <p:txBody>
          <a:bodyPr wrap="square" lIns="0" tIns="0" rIns="0" bIns="0" rtlCol="0" anchor="t"/>
          <a:lstStyle/>
          <a:p>
            <a:pPr algn="ctr" indent="0" marL="0">
              <a:lnSpc>
                <a:spcPts val="2450"/>
              </a:lnSpc>
              <a:buNone/>
            </a:pPr>
            <a:r>
              <a:rPr lang="en-US" sz="1500" dirty="0">
                <a:solidFill>
                  <a:srgbClr val="E5DCE6"/>
                </a:solidFill>
                <a:latin typeface="Montserrat" pitchFamily="34" charset="0"/>
                <a:ea typeface="Montserrat" pitchFamily="34" charset="-122"/>
                <a:cs typeface="Montserrat" pitchFamily="34" charset="-120"/>
              </a:rPr>
              <a:t>Reduced workforce with higher output</a:t>
            </a:r>
            <a:endParaRPr lang="en-US" sz="1500" dirty="0"/>
          </a:p>
        </p:txBody>
      </p:sp>
      <p:sp>
        <p:nvSpPr>
          <p:cNvPr id="16" name="Text 13"/>
          <p:cNvSpPr/>
          <p:nvPr/>
        </p:nvSpPr>
        <p:spPr>
          <a:xfrm>
            <a:off x="684609" y="6448544"/>
            <a:ext cx="13261181" cy="938689"/>
          </a:xfrm>
          <a:prstGeom prst="rect">
            <a:avLst/>
          </a:prstGeom>
          <a:noFill/>
          <a:ln/>
        </p:spPr>
        <p:txBody>
          <a:bodyPr wrap="square" lIns="0" tIns="0" rIns="0" bIns="0" rtlCol="0" anchor="t"/>
          <a:lstStyle/>
          <a:p>
            <a:pPr algn="l" indent="0" marL="0">
              <a:lnSpc>
                <a:spcPts val="2450"/>
              </a:lnSpc>
              <a:buNone/>
            </a:pPr>
            <a:r>
              <a:rPr lang="en-US" sz="1500" dirty="0">
                <a:solidFill>
                  <a:srgbClr val="E5DCE6"/>
                </a:solidFill>
                <a:latin typeface="Montserrat" pitchFamily="34" charset="0"/>
                <a:ea typeface="Montserrat" pitchFamily="34" charset="-122"/>
                <a:cs typeface="Montserrat" pitchFamily="34" charset="-120"/>
              </a:rPr>
              <a:t>In 1898, Taylor's revolutionary approach at Bethlehem Steel demonstrated the extraordinary power of scientific management. By redesigning tools, optimising work methods, and introducing performance-based pay incentives, productivity skyrocketed virtually overnight—proving that systematic study could unlock unprecedented efficiency gains.</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620351" y="2512933"/>
            <a:ext cx="7216259" cy="1133951"/>
          </a:xfrm>
          <a:prstGeom prst="rect">
            <a:avLst/>
          </a:prstGeom>
          <a:noFill/>
          <a:ln/>
        </p:spPr>
        <p:txBody>
          <a:bodyPr wrap="square" lIns="0" tIns="0" rIns="0" bIns="0" rtlCol="0" anchor="t"/>
          <a:lstStyle/>
          <a:p>
            <a:pPr algn="l" indent="0" marL="0">
              <a:lnSpc>
                <a:spcPts val="4450"/>
              </a:lnSpc>
              <a:buNone/>
            </a:pPr>
            <a:r>
              <a:rPr lang="en-US" sz="3550" b="1" dirty="0">
                <a:solidFill>
                  <a:srgbClr val="EEAEF6"/>
                </a:solidFill>
                <a:latin typeface="Bricolage Grotesque Extra Bold" pitchFamily="34" charset="0"/>
                <a:ea typeface="Bricolage Grotesque Extra Bold" pitchFamily="34" charset="-122"/>
                <a:cs typeface="Bricolage Grotesque Extra Bold" pitchFamily="34" charset="-120"/>
              </a:rPr>
              <a:t>"Taylor's Revolution in Productivity"</a:t>
            </a:r>
            <a:endParaRPr lang="en-US" sz="3550" dirty="0"/>
          </a:p>
        </p:txBody>
      </p:sp>
      <p:sp>
        <p:nvSpPr>
          <p:cNvPr id="4" name="Text 1"/>
          <p:cNvSpPr/>
          <p:nvPr/>
        </p:nvSpPr>
        <p:spPr>
          <a:xfrm>
            <a:off x="6620351" y="3987046"/>
            <a:ext cx="7216259" cy="1814513"/>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Through meticulous observation and scientific redesign, Taylor transformed backbreaking manual labour into an optimised system where workers accomplished nearly four times more with less physical strain—a testament to the power of applying scientific principles to industrial work.</a:t>
            </a:r>
            <a:endParaRPr lang="en-US" sz="1750" dirty="0"/>
          </a:p>
        </p:txBody>
      </p:sp>
      <p:sp>
        <p:nvSpPr>
          <p:cNvPr id="5" name="Shape 2"/>
          <p:cNvSpPr/>
          <p:nvPr/>
        </p:nvSpPr>
        <p:spPr>
          <a:xfrm>
            <a:off x="6280190" y="2172772"/>
            <a:ext cx="30480" cy="3883938"/>
          </a:xfrm>
          <a:prstGeom prst="rect">
            <a:avLst/>
          </a:prstGeom>
          <a:solidFill>
            <a:srgbClr val="EEAEF6"/>
          </a:solid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5328" y="563642"/>
            <a:ext cx="9395936" cy="638770"/>
          </a:xfrm>
          <a:prstGeom prst="rect">
            <a:avLst/>
          </a:prstGeom>
          <a:noFill/>
          <a:ln/>
        </p:spPr>
        <p:txBody>
          <a:bodyPr wrap="none" lIns="0" tIns="0" rIns="0" bIns="0" rtlCol="0" anchor="t"/>
          <a:lstStyle/>
          <a:p>
            <a:pPr algn="l" indent="0" marL="0">
              <a:lnSpc>
                <a:spcPts val="5000"/>
              </a:lnSpc>
              <a:buNone/>
            </a:pPr>
            <a:r>
              <a:rPr lang="en-US" sz="4000" b="1" dirty="0">
                <a:solidFill>
                  <a:srgbClr val="EEAEF6"/>
                </a:solidFill>
                <a:latin typeface="Bricolage Grotesque Extra Bold" pitchFamily="34" charset="0"/>
                <a:ea typeface="Bricolage Grotesque Extra Bold" pitchFamily="34" charset="-122"/>
                <a:cs typeface="Bricolage Grotesque Extra Bold" pitchFamily="34" charset="-120"/>
              </a:rPr>
              <a:t>The Gilbreths: Motion Study Pioneers</a:t>
            </a:r>
            <a:endParaRPr lang="en-US" sz="4000" dirty="0"/>
          </a:p>
        </p:txBody>
      </p:sp>
      <p:pic>
        <p:nvPicPr>
          <p:cNvPr id="3" name="Image 0" descr="preencoded.png">    </p:cNvPr>
          <p:cNvPicPr>
            <a:picLocks noChangeAspect="1"/>
          </p:cNvPicPr>
          <p:nvPr/>
        </p:nvPicPr>
        <p:blipFill>
          <a:blip r:embed="rId1"/>
          <a:stretch>
            <a:fillRect/>
          </a:stretch>
        </p:blipFill>
        <p:spPr>
          <a:xfrm>
            <a:off x="715328" y="1738908"/>
            <a:ext cx="5665589" cy="5665589"/>
          </a:xfrm>
          <a:prstGeom prst="rect">
            <a:avLst/>
          </a:prstGeom>
        </p:spPr>
      </p:pic>
      <p:sp>
        <p:nvSpPr>
          <p:cNvPr id="4" name="Text 1"/>
          <p:cNvSpPr/>
          <p:nvPr/>
        </p:nvSpPr>
        <p:spPr>
          <a:xfrm>
            <a:off x="6887170" y="1713309"/>
            <a:ext cx="4589383" cy="383143"/>
          </a:xfrm>
          <a:prstGeom prst="rect">
            <a:avLst/>
          </a:prstGeom>
          <a:noFill/>
          <a:ln/>
        </p:spPr>
        <p:txBody>
          <a:bodyPr wrap="none" lIns="0" tIns="0" rIns="0" bIns="0" rtlCol="0" anchor="t"/>
          <a:lstStyle/>
          <a:p>
            <a:pPr algn="l" indent="0" marL="0">
              <a:lnSpc>
                <a:spcPts val="3000"/>
              </a:lnSpc>
              <a:buNone/>
            </a:pPr>
            <a:r>
              <a:rPr lang="en-US" sz="2400" b="1" dirty="0">
                <a:solidFill>
                  <a:srgbClr val="EEAEF6"/>
                </a:solidFill>
                <a:latin typeface="Bricolage Grotesque Extra Bold" pitchFamily="34" charset="0"/>
                <a:ea typeface="Bricolage Grotesque Extra Bold" pitchFamily="34" charset="-122"/>
                <a:cs typeface="Bricolage Grotesque Extra Bold" pitchFamily="34" charset="-120"/>
              </a:rPr>
              <a:t>Frank Gilbreth's Breakthrough</a:t>
            </a:r>
            <a:endParaRPr lang="en-US" sz="2400" dirty="0"/>
          </a:p>
        </p:txBody>
      </p:sp>
      <p:sp>
        <p:nvSpPr>
          <p:cNvPr id="5" name="Text 2"/>
          <p:cNvSpPr/>
          <p:nvPr/>
        </p:nvSpPr>
        <p:spPr>
          <a:xfrm>
            <a:off x="6887170" y="2300764"/>
            <a:ext cx="7035403" cy="1308259"/>
          </a:xfrm>
          <a:prstGeom prst="rect">
            <a:avLst/>
          </a:prstGeom>
          <a:noFill/>
          <a:ln/>
        </p:spPr>
        <p:txBody>
          <a:bodyPr wrap="square" lIns="0" tIns="0" rIns="0" bIns="0" rtlCol="0" anchor="t"/>
          <a:lstStyle/>
          <a:p>
            <a:pPr algn="l" indent="0" marL="0">
              <a:lnSpc>
                <a:spcPts val="2550"/>
              </a:lnSpc>
              <a:buNone/>
            </a:pPr>
            <a:r>
              <a:rPr lang="en-US" sz="1600" dirty="0">
                <a:solidFill>
                  <a:srgbClr val="E5DCE6"/>
                </a:solidFill>
                <a:latin typeface="Montserrat" pitchFamily="34" charset="0"/>
                <a:ea typeface="Montserrat" pitchFamily="34" charset="-122"/>
                <a:cs typeface="Montserrat" pitchFamily="34" charset="-120"/>
              </a:rPr>
              <a:t>Frank Gilbreth revolutionised bricklaying by isolating only the essential motions required. His analysis eliminated unnecessary movements, boosting output from 1,000 to an astonishing 2,700 bricks per day per worker.</a:t>
            </a:r>
            <a:endParaRPr lang="en-US" sz="1600" dirty="0"/>
          </a:p>
        </p:txBody>
      </p:sp>
      <p:sp>
        <p:nvSpPr>
          <p:cNvPr id="6" name="Text 3"/>
          <p:cNvSpPr/>
          <p:nvPr/>
        </p:nvSpPr>
        <p:spPr>
          <a:xfrm>
            <a:off x="6887170" y="3813334"/>
            <a:ext cx="4097536" cy="383143"/>
          </a:xfrm>
          <a:prstGeom prst="rect">
            <a:avLst/>
          </a:prstGeom>
          <a:noFill/>
          <a:ln/>
        </p:spPr>
        <p:txBody>
          <a:bodyPr wrap="none" lIns="0" tIns="0" rIns="0" bIns="0" rtlCol="0" anchor="t"/>
          <a:lstStyle/>
          <a:p>
            <a:pPr algn="l" indent="0" marL="0">
              <a:lnSpc>
                <a:spcPts val="3000"/>
              </a:lnSpc>
              <a:buNone/>
            </a:pPr>
            <a:r>
              <a:rPr lang="en-US" sz="2400" b="1" dirty="0">
                <a:solidFill>
                  <a:srgbClr val="EEAEF6"/>
                </a:solidFill>
                <a:latin typeface="Bricolage Grotesque Extra Bold" pitchFamily="34" charset="0"/>
                <a:ea typeface="Bricolage Grotesque Extra Bold" pitchFamily="34" charset="-122"/>
                <a:cs typeface="Bricolage Grotesque Extra Bold" pitchFamily="34" charset="-120"/>
              </a:rPr>
              <a:t>Lillian Gilbreth's Innovation</a:t>
            </a:r>
            <a:endParaRPr lang="en-US" sz="2400" dirty="0"/>
          </a:p>
        </p:txBody>
      </p:sp>
      <p:sp>
        <p:nvSpPr>
          <p:cNvPr id="7" name="Text 4"/>
          <p:cNvSpPr/>
          <p:nvPr/>
        </p:nvSpPr>
        <p:spPr>
          <a:xfrm>
            <a:off x="6887170" y="4400788"/>
            <a:ext cx="7035403" cy="1308259"/>
          </a:xfrm>
          <a:prstGeom prst="rect">
            <a:avLst/>
          </a:prstGeom>
          <a:noFill/>
          <a:ln/>
        </p:spPr>
        <p:txBody>
          <a:bodyPr wrap="square" lIns="0" tIns="0" rIns="0" bIns="0" rtlCol="0" anchor="t"/>
          <a:lstStyle/>
          <a:p>
            <a:pPr algn="l" indent="0" marL="0">
              <a:lnSpc>
                <a:spcPts val="2550"/>
              </a:lnSpc>
              <a:buNone/>
            </a:pPr>
            <a:r>
              <a:rPr lang="en-US" sz="1600" dirty="0">
                <a:solidFill>
                  <a:srgbClr val="E5DCE6"/>
                </a:solidFill>
                <a:latin typeface="Montserrat" pitchFamily="34" charset="0"/>
                <a:ea typeface="Montserrat" pitchFamily="34" charset="-122"/>
                <a:cs typeface="Montserrat" pitchFamily="34" charset="-120"/>
              </a:rPr>
              <a:t>Lillian Gilbreth, a pioneering industrial psychologist, advanced motion studies using cutting-edge motion-picture cameras and precise timing mechanisms. Her work bridged engineering efficiency with human factors.</a:t>
            </a:r>
            <a:endParaRPr lang="en-US" sz="1600" dirty="0"/>
          </a:p>
        </p:txBody>
      </p:sp>
      <p:sp>
        <p:nvSpPr>
          <p:cNvPr id="8" name="Text 5"/>
          <p:cNvSpPr/>
          <p:nvPr/>
        </p:nvSpPr>
        <p:spPr>
          <a:xfrm>
            <a:off x="6887170" y="5913358"/>
            <a:ext cx="3066098" cy="383143"/>
          </a:xfrm>
          <a:prstGeom prst="rect">
            <a:avLst/>
          </a:prstGeom>
          <a:noFill/>
          <a:ln/>
        </p:spPr>
        <p:txBody>
          <a:bodyPr wrap="none" lIns="0" tIns="0" rIns="0" bIns="0" rtlCol="0" anchor="t"/>
          <a:lstStyle/>
          <a:p>
            <a:pPr algn="l" indent="0" marL="0">
              <a:lnSpc>
                <a:spcPts val="3000"/>
              </a:lnSpc>
              <a:buNone/>
            </a:pPr>
            <a:r>
              <a:rPr lang="en-US" sz="2400" b="1" dirty="0">
                <a:solidFill>
                  <a:srgbClr val="EEAEF6"/>
                </a:solidFill>
                <a:latin typeface="Bricolage Grotesque Extra Bold" pitchFamily="34" charset="0"/>
                <a:ea typeface="Bricolage Grotesque Extra Bold" pitchFamily="34" charset="-122"/>
                <a:cs typeface="Bricolage Grotesque Extra Bold" pitchFamily="34" charset="-120"/>
              </a:rPr>
              <a:t>Lasting Legacy</a:t>
            </a:r>
            <a:endParaRPr lang="en-US" sz="2400" dirty="0"/>
          </a:p>
        </p:txBody>
      </p:sp>
      <p:sp>
        <p:nvSpPr>
          <p:cNvPr id="9" name="Text 6"/>
          <p:cNvSpPr/>
          <p:nvPr/>
        </p:nvSpPr>
        <p:spPr>
          <a:xfrm>
            <a:off x="6887170" y="6500813"/>
            <a:ext cx="7035403" cy="981194"/>
          </a:xfrm>
          <a:prstGeom prst="rect">
            <a:avLst/>
          </a:prstGeom>
          <a:noFill/>
          <a:ln/>
        </p:spPr>
        <p:txBody>
          <a:bodyPr wrap="square" lIns="0" tIns="0" rIns="0" bIns="0" rtlCol="0" anchor="t"/>
          <a:lstStyle/>
          <a:p>
            <a:pPr algn="l" indent="0" marL="0">
              <a:lnSpc>
                <a:spcPts val="2550"/>
              </a:lnSpc>
              <a:buNone/>
            </a:pPr>
            <a:r>
              <a:rPr lang="en-US" sz="1600" dirty="0">
                <a:solidFill>
                  <a:srgbClr val="E5DCE6"/>
                </a:solidFill>
                <a:latin typeface="Montserrat" pitchFamily="34" charset="0"/>
                <a:ea typeface="Montserrat" pitchFamily="34" charset="-122"/>
                <a:cs typeface="Montserrat" pitchFamily="34" charset="-120"/>
              </a:rPr>
              <a:t>Together, the Gilbreths laid the foundations for modern ergonomics, human factors engineering, and time-motion studies—disciplines that continue shaping workplace design today.</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80812" y="793552"/>
            <a:ext cx="11213544" cy="697230"/>
          </a:xfrm>
          <a:prstGeom prst="rect">
            <a:avLst/>
          </a:prstGeom>
          <a:noFill/>
          <a:ln/>
        </p:spPr>
        <p:txBody>
          <a:bodyPr wrap="none" lIns="0" tIns="0" rIns="0" bIns="0" rtlCol="0" anchor="t"/>
          <a:lstStyle/>
          <a:p>
            <a:pPr algn="l" indent="0" marL="0">
              <a:lnSpc>
                <a:spcPts val="5450"/>
              </a:lnSpc>
              <a:buNone/>
            </a:pPr>
            <a:r>
              <a:rPr lang="en-US" sz="4350" b="1" dirty="0">
                <a:solidFill>
                  <a:srgbClr val="EEAEF6"/>
                </a:solidFill>
                <a:latin typeface="Bricolage Grotesque Extra Bold" pitchFamily="34" charset="0"/>
                <a:ea typeface="Bricolage Grotesque Extra Bold" pitchFamily="34" charset="-122"/>
                <a:cs typeface="Bricolage Grotesque Extra Bold" pitchFamily="34" charset="-120"/>
              </a:rPr>
              <a:t>Henry Gantt and the Planning Revolution</a:t>
            </a:r>
            <a:endParaRPr lang="en-US" sz="4350" dirty="0"/>
          </a:p>
        </p:txBody>
      </p:sp>
      <p:sp>
        <p:nvSpPr>
          <p:cNvPr id="3" name="Shape 1"/>
          <p:cNvSpPr/>
          <p:nvPr/>
        </p:nvSpPr>
        <p:spPr>
          <a:xfrm>
            <a:off x="780812" y="4025503"/>
            <a:ext cx="13068776" cy="30480"/>
          </a:xfrm>
          <a:prstGeom prst="roundRect">
            <a:avLst>
              <a:gd name="adj" fmla="val 307434"/>
            </a:avLst>
          </a:prstGeom>
          <a:solidFill>
            <a:srgbClr val="414677"/>
          </a:solidFill>
          <a:ln/>
        </p:spPr>
      </p:sp>
      <p:sp>
        <p:nvSpPr>
          <p:cNvPr id="4" name="Shape 2"/>
          <p:cNvSpPr/>
          <p:nvPr/>
        </p:nvSpPr>
        <p:spPr>
          <a:xfrm>
            <a:off x="3295650" y="3356253"/>
            <a:ext cx="30480" cy="669250"/>
          </a:xfrm>
          <a:prstGeom prst="roundRect">
            <a:avLst>
              <a:gd name="adj" fmla="val 307434"/>
            </a:avLst>
          </a:prstGeom>
          <a:solidFill>
            <a:srgbClr val="414677"/>
          </a:solidFill>
          <a:ln/>
        </p:spPr>
      </p:sp>
      <p:sp>
        <p:nvSpPr>
          <p:cNvPr id="5" name="Shape 3"/>
          <p:cNvSpPr/>
          <p:nvPr/>
        </p:nvSpPr>
        <p:spPr>
          <a:xfrm>
            <a:off x="3059906" y="3774519"/>
            <a:ext cx="501968" cy="501968"/>
          </a:xfrm>
          <a:prstGeom prst="roundRect">
            <a:avLst>
              <a:gd name="adj" fmla="val 18668"/>
            </a:avLst>
          </a:prstGeom>
          <a:solidFill>
            <a:srgbClr val="282D5E"/>
          </a:solidFill>
          <a:ln/>
        </p:spPr>
      </p:sp>
      <p:sp>
        <p:nvSpPr>
          <p:cNvPr id="6" name="Text 4"/>
          <p:cNvSpPr/>
          <p:nvPr/>
        </p:nvSpPr>
        <p:spPr>
          <a:xfrm>
            <a:off x="3143607" y="3816370"/>
            <a:ext cx="334566" cy="418267"/>
          </a:xfrm>
          <a:prstGeom prst="rect">
            <a:avLst/>
          </a:prstGeom>
          <a:noFill/>
          <a:ln/>
        </p:spPr>
        <p:txBody>
          <a:bodyPr wrap="none" lIns="0" tIns="0" rIns="0" bIns="0" rtlCol="0" anchor="t"/>
          <a:lstStyle/>
          <a:p>
            <a:pPr algn="ctr" indent="0" marL="0">
              <a:lnSpc>
                <a:spcPts val="2600"/>
              </a:lnSpc>
              <a:buNone/>
            </a:pPr>
            <a:r>
              <a:rPr lang="en-US" sz="2600" b="1" dirty="0">
                <a:solidFill>
                  <a:srgbClr val="E5DCE6"/>
                </a:solidFill>
                <a:latin typeface="Bricolage Grotesque Extra Bold" pitchFamily="34" charset="0"/>
                <a:ea typeface="Bricolage Grotesque Extra Bold" pitchFamily="34" charset="-122"/>
                <a:cs typeface="Bricolage Grotesque Extra Bold" pitchFamily="34" charset="-120"/>
              </a:rPr>
              <a:t>1</a:t>
            </a:r>
            <a:endParaRPr lang="en-US" sz="2600" dirty="0"/>
          </a:p>
        </p:txBody>
      </p:sp>
      <p:sp>
        <p:nvSpPr>
          <p:cNvPr id="7" name="Text 5"/>
          <p:cNvSpPr/>
          <p:nvPr/>
        </p:nvSpPr>
        <p:spPr>
          <a:xfrm>
            <a:off x="1916430" y="1936909"/>
            <a:ext cx="2788801" cy="348496"/>
          </a:xfrm>
          <a:prstGeom prst="rect">
            <a:avLst/>
          </a:prstGeom>
          <a:noFill/>
          <a:ln/>
        </p:spPr>
        <p:txBody>
          <a:bodyPr wrap="none" lIns="0" tIns="0" rIns="0" bIns="0" rtlCol="0" anchor="t"/>
          <a:lstStyle/>
          <a:p>
            <a:pPr algn="ctr" indent="0" marL="0">
              <a:lnSpc>
                <a:spcPts val="2700"/>
              </a:lnSpc>
              <a:buNone/>
            </a:pPr>
            <a:r>
              <a:rPr lang="en-US" sz="2150" b="1" dirty="0">
                <a:solidFill>
                  <a:srgbClr val="E5DCE6"/>
                </a:solidFill>
                <a:latin typeface="Bricolage Grotesque Extra Bold" pitchFamily="34" charset="0"/>
                <a:ea typeface="Bricolage Grotesque Extra Bold" pitchFamily="34" charset="-122"/>
                <a:cs typeface="Bricolage Grotesque Extra Bold" pitchFamily="34" charset="-120"/>
              </a:rPr>
              <a:t>1910</a:t>
            </a:r>
            <a:endParaRPr lang="en-US" sz="2150" dirty="0"/>
          </a:p>
        </p:txBody>
      </p:sp>
      <p:sp>
        <p:nvSpPr>
          <p:cNvPr id="8" name="Text 6"/>
          <p:cNvSpPr/>
          <p:nvPr/>
        </p:nvSpPr>
        <p:spPr>
          <a:xfrm>
            <a:off x="1003816" y="2419231"/>
            <a:ext cx="4614148" cy="713899"/>
          </a:xfrm>
          <a:prstGeom prst="rect">
            <a:avLst/>
          </a:prstGeom>
          <a:noFill/>
          <a:ln/>
        </p:spPr>
        <p:txBody>
          <a:bodyPr wrap="square" lIns="0" tIns="0" rIns="0" bIns="0" rtlCol="0" anchor="t"/>
          <a:lstStyle/>
          <a:p>
            <a:pPr algn="ctr" indent="0" marL="0">
              <a:lnSpc>
                <a:spcPts val="2800"/>
              </a:lnSpc>
              <a:buNone/>
            </a:pPr>
            <a:r>
              <a:rPr lang="en-US" sz="1750" dirty="0">
                <a:solidFill>
                  <a:srgbClr val="E5DCE6"/>
                </a:solidFill>
                <a:latin typeface="Montserrat" pitchFamily="34" charset="0"/>
                <a:ea typeface="Montserrat" pitchFamily="34" charset="-122"/>
                <a:cs typeface="Montserrat" pitchFamily="34" charset="-120"/>
              </a:rPr>
              <a:t>Gantt develops his revolutionary visual planning chart</a:t>
            </a:r>
            <a:endParaRPr lang="en-US" sz="1750" dirty="0"/>
          </a:p>
        </p:txBody>
      </p:sp>
      <p:sp>
        <p:nvSpPr>
          <p:cNvPr id="9" name="Shape 7"/>
          <p:cNvSpPr/>
          <p:nvPr/>
        </p:nvSpPr>
        <p:spPr>
          <a:xfrm>
            <a:off x="5965150" y="4025503"/>
            <a:ext cx="30480" cy="669250"/>
          </a:xfrm>
          <a:prstGeom prst="roundRect">
            <a:avLst>
              <a:gd name="adj" fmla="val 307434"/>
            </a:avLst>
          </a:prstGeom>
          <a:solidFill>
            <a:srgbClr val="414677"/>
          </a:solidFill>
          <a:ln/>
        </p:spPr>
      </p:sp>
      <p:sp>
        <p:nvSpPr>
          <p:cNvPr id="10" name="Shape 8"/>
          <p:cNvSpPr/>
          <p:nvPr/>
        </p:nvSpPr>
        <p:spPr>
          <a:xfrm>
            <a:off x="5729407" y="3774519"/>
            <a:ext cx="501968" cy="501968"/>
          </a:xfrm>
          <a:prstGeom prst="roundRect">
            <a:avLst>
              <a:gd name="adj" fmla="val 18668"/>
            </a:avLst>
          </a:prstGeom>
          <a:solidFill>
            <a:srgbClr val="282D5E"/>
          </a:solidFill>
          <a:ln/>
        </p:spPr>
      </p:sp>
      <p:sp>
        <p:nvSpPr>
          <p:cNvPr id="11" name="Text 9"/>
          <p:cNvSpPr/>
          <p:nvPr/>
        </p:nvSpPr>
        <p:spPr>
          <a:xfrm>
            <a:off x="5813107" y="3816370"/>
            <a:ext cx="334566" cy="418267"/>
          </a:xfrm>
          <a:prstGeom prst="rect">
            <a:avLst/>
          </a:prstGeom>
          <a:noFill/>
          <a:ln/>
        </p:spPr>
        <p:txBody>
          <a:bodyPr wrap="none" lIns="0" tIns="0" rIns="0" bIns="0" rtlCol="0" anchor="t"/>
          <a:lstStyle/>
          <a:p>
            <a:pPr algn="ctr" indent="0" marL="0">
              <a:lnSpc>
                <a:spcPts val="2600"/>
              </a:lnSpc>
              <a:buNone/>
            </a:pPr>
            <a:r>
              <a:rPr lang="en-US" sz="2600" b="1" dirty="0">
                <a:solidFill>
                  <a:srgbClr val="E5DCE6"/>
                </a:solidFill>
                <a:latin typeface="Bricolage Grotesque Extra Bold" pitchFamily="34" charset="0"/>
                <a:ea typeface="Bricolage Grotesque Extra Bold" pitchFamily="34" charset="-122"/>
                <a:cs typeface="Bricolage Grotesque Extra Bold" pitchFamily="34" charset="-120"/>
              </a:rPr>
              <a:t>2</a:t>
            </a:r>
            <a:endParaRPr lang="en-US" sz="2600" dirty="0"/>
          </a:p>
        </p:txBody>
      </p:sp>
      <p:sp>
        <p:nvSpPr>
          <p:cNvPr id="12" name="Text 10"/>
          <p:cNvSpPr/>
          <p:nvPr/>
        </p:nvSpPr>
        <p:spPr>
          <a:xfrm>
            <a:off x="4585930" y="4917877"/>
            <a:ext cx="2788801" cy="348496"/>
          </a:xfrm>
          <a:prstGeom prst="rect">
            <a:avLst/>
          </a:prstGeom>
          <a:noFill/>
          <a:ln/>
        </p:spPr>
        <p:txBody>
          <a:bodyPr wrap="none" lIns="0" tIns="0" rIns="0" bIns="0" rtlCol="0" anchor="t"/>
          <a:lstStyle/>
          <a:p>
            <a:pPr algn="ctr" indent="0" marL="0">
              <a:lnSpc>
                <a:spcPts val="2700"/>
              </a:lnSpc>
              <a:buNone/>
            </a:pPr>
            <a:r>
              <a:rPr lang="en-US" sz="2150" b="1" dirty="0">
                <a:solidFill>
                  <a:srgbClr val="E5DCE6"/>
                </a:solidFill>
                <a:latin typeface="Bricolage Grotesque Extra Bold" pitchFamily="34" charset="0"/>
                <a:ea typeface="Bricolage Grotesque Extra Bold" pitchFamily="34" charset="-122"/>
                <a:cs typeface="Bricolage Grotesque Extra Bold" pitchFamily="34" charset="-120"/>
              </a:rPr>
              <a:t>1917</a:t>
            </a:r>
            <a:endParaRPr lang="en-US" sz="2150" dirty="0"/>
          </a:p>
        </p:txBody>
      </p:sp>
      <p:sp>
        <p:nvSpPr>
          <p:cNvPr id="13" name="Text 11"/>
          <p:cNvSpPr/>
          <p:nvPr/>
        </p:nvSpPr>
        <p:spPr>
          <a:xfrm>
            <a:off x="3673316" y="5400199"/>
            <a:ext cx="4614148" cy="713899"/>
          </a:xfrm>
          <a:prstGeom prst="rect">
            <a:avLst/>
          </a:prstGeom>
          <a:noFill/>
          <a:ln/>
        </p:spPr>
        <p:txBody>
          <a:bodyPr wrap="square" lIns="0" tIns="0" rIns="0" bIns="0" rtlCol="0" anchor="t"/>
          <a:lstStyle/>
          <a:p>
            <a:pPr algn="ctr" indent="0" marL="0">
              <a:lnSpc>
                <a:spcPts val="2800"/>
              </a:lnSpc>
              <a:buNone/>
            </a:pPr>
            <a:r>
              <a:rPr lang="en-US" sz="1750" dirty="0">
                <a:solidFill>
                  <a:srgbClr val="E5DCE6"/>
                </a:solidFill>
                <a:latin typeface="Montserrat" pitchFamily="34" charset="0"/>
                <a:ea typeface="Montserrat" pitchFamily="34" charset="-122"/>
                <a:cs typeface="Montserrat" pitchFamily="34" charset="-120"/>
              </a:rPr>
              <a:t>Charts adopted for military projects during World War I</a:t>
            </a:r>
            <a:endParaRPr lang="en-US" sz="1750" dirty="0"/>
          </a:p>
        </p:txBody>
      </p:sp>
      <p:sp>
        <p:nvSpPr>
          <p:cNvPr id="14" name="Shape 12"/>
          <p:cNvSpPr/>
          <p:nvPr/>
        </p:nvSpPr>
        <p:spPr>
          <a:xfrm>
            <a:off x="8634651" y="3356253"/>
            <a:ext cx="30480" cy="669250"/>
          </a:xfrm>
          <a:prstGeom prst="roundRect">
            <a:avLst>
              <a:gd name="adj" fmla="val 307434"/>
            </a:avLst>
          </a:prstGeom>
          <a:solidFill>
            <a:srgbClr val="414677"/>
          </a:solidFill>
          <a:ln/>
        </p:spPr>
      </p:sp>
      <p:sp>
        <p:nvSpPr>
          <p:cNvPr id="15" name="Shape 13"/>
          <p:cNvSpPr/>
          <p:nvPr/>
        </p:nvSpPr>
        <p:spPr>
          <a:xfrm>
            <a:off x="8398907" y="3774519"/>
            <a:ext cx="501968" cy="501968"/>
          </a:xfrm>
          <a:prstGeom prst="roundRect">
            <a:avLst>
              <a:gd name="adj" fmla="val 18668"/>
            </a:avLst>
          </a:prstGeom>
          <a:solidFill>
            <a:srgbClr val="282D5E"/>
          </a:solidFill>
          <a:ln/>
        </p:spPr>
      </p:sp>
      <p:sp>
        <p:nvSpPr>
          <p:cNvPr id="16" name="Text 14"/>
          <p:cNvSpPr/>
          <p:nvPr/>
        </p:nvSpPr>
        <p:spPr>
          <a:xfrm>
            <a:off x="8482608" y="3816370"/>
            <a:ext cx="334566" cy="418267"/>
          </a:xfrm>
          <a:prstGeom prst="rect">
            <a:avLst/>
          </a:prstGeom>
          <a:noFill/>
          <a:ln/>
        </p:spPr>
        <p:txBody>
          <a:bodyPr wrap="none" lIns="0" tIns="0" rIns="0" bIns="0" rtlCol="0" anchor="t"/>
          <a:lstStyle/>
          <a:p>
            <a:pPr algn="ctr" indent="0" marL="0">
              <a:lnSpc>
                <a:spcPts val="2600"/>
              </a:lnSpc>
              <a:buNone/>
            </a:pPr>
            <a:r>
              <a:rPr lang="en-US" sz="2600" b="1" dirty="0">
                <a:solidFill>
                  <a:srgbClr val="E5DCE6"/>
                </a:solidFill>
                <a:latin typeface="Bricolage Grotesque Extra Bold" pitchFamily="34" charset="0"/>
                <a:ea typeface="Bricolage Grotesque Extra Bold" pitchFamily="34" charset="-122"/>
                <a:cs typeface="Bricolage Grotesque Extra Bold" pitchFamily="34" charset="-120"/>
              </a:rPr>
              <a:t>3</a:t>
            </a:r>
            <a:endParaRPr lang="en-US" sz="2600" dirty="0"/>
          </a:p>
        </p:txBody>
      </p:sp>
      <p:sp>
        <p:nvSpPr>
          <p:cNvPr id="17" name="Text 15"/>
          <p:cNvSpPr/>
          <p:nvPr/>
        </p:nvSpPr>
        <p:spPr>
          <a:xfrm>
            <a:off x="7255431" y="1936909"/>
            <a:ext cx="2788801" cy="348496"/>
          </a:xfrm>
          <a:prstGeom prst="rect">
            <a:avLst/>
          </a:prstGeom>
          <a:noFill/>
          <a:ln/>
        </p:spPr>
        <p:txBody>
          <a:bodyPr wrap="none" lIns="0" tIns="0" rIns="0" bIns="0" rtlCol="0" anchor="t"/>
          <a:lstStyle/>
          <a:p>
            <a:pPr algn="ctr" indent="0" marL="0">
              <a:lnSpc>
                <a:spcPts val="2700"/>
              </a:lnSpc>
              <a:buNone/>
            </a:pPr>
            <a:r>
              <a:rPr lang="en-US" sz="2150" b="1" dirty="0">
                <a:solidFill>
                  <a:srgbClr val="E5DCE6"/>
                </a:solidFill>
                <a:latin typeface="Bricolage Grotesque Extra Bold" pitchFamily="34" charset="0"/>
                <a:ea typeface="Bricolage Grotesque Extra Bold" pitchFamily="34" charset="-122"/>
                <a:cs typeface="Bricolage Grotesque Extra Bold" pitchFamily="34" charset="-120"/>
              </a:rPr>
              <a:t>1950s</a:t>
            </a:r>
            <a:endParaRPr lang="en-US" sz="2150" dirty="0"/>
          </a:p>
        </p:txBody>
      </p:sp>
      <p:sp>
        <p:nvSpPr>
          <p:cNvPr id="18" name="Text 16"/>
          <p:cNvSpPr/>
          <p:nvPr/>
        </p:nvSpPr>
        <p:spPr>
          <a:xfrm>
            <a:off x="6342817" y="2419231"/>
            <a:ext cx="4614148" cy="713899"/>
          </a:xfrm>
          <a:prstGeom prst="rect">
            <a:avLst/>
          </a:prstGeom>
          <a:noFill/>
          <a:ln/>
        </p:spPr>
        <p:txBody>
          <a:bodyPr wrap="square" lIns="0" tIns="0" rIns="0" bIns="0" rtlCol="0" anchor="t"/>
          <a:lstStyle/>
          <a:p>
            <a:pPr algn="ctr" indent="0" marL="0">
              <a:lnSpc>
                <a:spcPts val="2800"/>
              </a:lnSpc>
              <a:buNone/>
            </a:pPr>
            <a:r>
              <a:rPr lang="en-US" sz="1750" dirty="0">
                <a:solidFill>
                  <a:srgbClr val="E5DCE6"/>
                </a:solidFill>
                <a:latin typeface="Montserrat" pitchFamily="34" charset="0"/>
                <a:ea typeface="Montserrat" pitchFamily="34" charset="-122"/>
                <a:cs typeface="Montserrat" pitchFamily="34" charset="-120"/>
              </a:rPr>
              <a:t>Gantt charts become standard in project management</a:t>
            </a:r>
            <a:endParaRPr lang="en-US" sz="1750" dirty="0"/>
          </a:p>
        </p:txBody>
      </p:sp>
      <p:sp>
        <p:nvSpPr>
          <p:cNvPr id="19" name="Shape 17"/>
          <p:cNvSpPr/>
          <p:nvPr/>
        </p:nvSpPr>
        <p:spPr>
          <a:xfrm>
            <a:off x="11304151" y="4025503"/>
            <a:ext cx="30480" cy="669250"/>
          </a:xfrm>
          <a:prstGeom prst="roundRect">
            <a:avLst>
              <a:gd name="adj" fmla="val 307434"/>
            </a:avLst>
          </a:prstGeom>
          <a:solidFill>
            <a:srgbClr val="414677"/>
          </a:solidFill>
          <a:ln/>
        </p:spPr>
      </p:sp>
      <p:sp>
        <p:nvSpPr>
          <p:cNvPr id="20" name="Shape 18"/>
          <p:cNvSpPr/>
          <p:nvPr/>
        </p:nvSpPr>
        <p:spPr>
          <a:xfrm>
            <a:off x="11068407" y="3774519"/>
            <a:ext cx="501968" cy="501968"/>
          </a:xfrm>
          <a:prstGeom prst="roundRect">
            <a:avLst>
              <a:gd name="adj" fmla="val 18668"/>
            </a:avLst>
          </a:prstGeom>
          <a:solidFill>
            <a:srgbClr val="282D5E"/>
          </a:solidFill>
          <a:ln/>
        </p:spPr>
      </p:sp>
      <p:sp>
        <p:nvSpPr>
          <p:cNvPr id="21" name="Text 19"/>
          <p:cNvSpPr/>
          <p:nvPr/>
        </p:nvSpPr>
        <p:spPr>
          <a:xfrm>
            <a:off x="11152108" y="3816370"/>
            <a:ext cx="334566" cy="418267"/>
          </a:xfrm>
          <a:prstGeom prst="rect">
            <a:avLst/>
          </a:prstGeom>
          <a:noFill/>
          <a:ln/>
        </p:spPr>
        <p:txBody>
          <a:bodyPr wrap="none" lIns="0" tIns="0" rIns="0" bIns="0" rtlCol="0" anchor="t"/>
          <a:lstStyle/>
          <a:p>
            <a:pPr algn="ctr" indent="0" marL="0">
              <a:lnSpc>
                <a:spcPts val="2600"/>
              </a:lnSpc>
              <a:buNone/>
            </a:pPr>
            <a:r>
              <a:rPr lang="en-US" sz="2600" b="1" dirty="0">
                <a:solidFill>
                  <a:srgbClr val="E5DCE6"/>
                </a:solidFill>
                <a:latin typeface="Bricolage Grotesque Extra Bold" pitchFamily="34" charset="0"/>
                <a:ea typeface="Bricolage Grotesque Extra Bold" pitchFamily="34" charset="-122"/>
                <a:cs typeface="Bricolage Grotesque Extra Bold" pitchFamily="34" charset="-120"/>
              </a:rPr>
              <a:t>4</a:t>
            </a:r>
            <a:endParaRPr lang="en-US" sz="2600" dirty="0"/>
          </a:p>
        </p:txBody>
      </p:sp>
      <p:sp>
        <p:nvSpPr>
          <p:cNvPr id="22" name="Text 20"/>
          <p:cNvSpPr/>
          <p:nvPr/>
        </p:nvSpPr>
        <p:spPr>
          <a:xfrm>
            <a:off x="9924931" y="4917877"/>
            <a:ext cx="2788801" cy="348496"/>
          </a:xfrm>
          <a:prstGeom prst="rect">
            <a:avLst/>
          </a:prstGeom>
          <a:noFill/>
          <a:ln/>
        </p:spPr>
        <p:txBody>
          <a:bodyPr wrap="none" lIns="0" tIns="0" rIns="0" bIns="0" rtlCol="0" anchor="t"/>
          <a:lstStyle/>
          <a:p>
            <a:pPr algn="ctr" indent="0" marL="0">
              <a:lnSpc>
                <a:spcPts val="2700"/>
              </a:lnSpc>
              <a:buNone/>
            </a:pPr>
            <a:r>
              <a:rPr lang="en-US" sz="2150" b="1" dirty="0">
                <a:solidFill>
                  <a:srgbClr val="E5DCE6"/>
                </a:solidFill>
                <a:latin typeface="Bricolage Grotesque Extra Bold" pitchFamily="34" charset="0"/>
                <a:ea typeface="Bricolage Grotesque Extra Bold" pitchFamily="34" charset="-122"/>
                <a:cs typeface="Bricolage Grotesque Extra Bold" pitchFamily="34" charset="-120"/>
              </a:rPr>
              <a:t>Today</a:t>
            </a:r>
            <a:endParaRPr lang="en-US" sz="2150" dirty="0"/>
          </a:p>
        </p:txBody>
      </p:sp>
      <p:sp>
        <p:nvSpPr>
          <p:cNvPr id="23" name="Text 21"/>
          <p:cNvSpPr/>
          <p:nvPr/>
        </p:nvSpPr>
        <p:spPr>
          <a:xfrm>
            <a:off x="9012317" y="5400199"/>
            <a:ext cx="4614148" cy="713899"/>
          </a:xfrm>
          <a:prstGeom prst="rect">
            <a:avLst/>
          </a:prstGeom>
          <a:noFill/>
          <a:ln/>
        </p:spPr>
        <p:txBody>
          <a:bodyPr wrap="square" lIns="0" tIns="0" rIns="0" bIns="0" rtlCol="0" anchor="t"/>
          <a:lstStyle/>
          <a:p>
            <a:pPr algn="ctr" indent="0" marL="0">
              <a:lnSpc>
                <a:spcPts val="2800"/>
              </a:lnSpc>
              <a:buNone/>
            </a:pPr>
            <a:r>
              <a:rPr lang="en-US" sz="1750" dirty="0">
                <a:solidFill>
                  <a:srgbClr val="E5DCE6"/>
                </a:solidFill>
                <a:latin typeface="Montserrat" pitchFamily="34" charset="0"/>
                <a:ea typeface="Montserrat" pitchFamily="34" charset="-122"/>
                <a:cs typeface="Montserrat" pitchFamily="34" charset="-120"/>
              </a:rPr>
              <a:t>Remains essential tool in software and industry worldwide</a:t>
            </a:r>
            <a:endParaRPr lang="en-US" sz="1750" dirty="0"/>
          </a:p>
        </p:txBody>
      </p:sp>
      <p:sp>
        <p:nvSpPr>
          <p:cNvPr id="24" name="Text 22"/>
          <p:cNvSpPr/>
          <p:nvPr/>
        </p:nvSpPr>
        <p:spPr>
          <a:xfrm>
            <a:off x="780812" y="6365081"/>
            <a:ext cx="13068776" cy="1070848"/>
          </a:xfrm>
          <a:prstGeom prst="rect">
            <a:avLst/>
          </a:prstGeom>
          <a:noFill/>
          <a:ln/>
        </p:spPr>
        <p:txBody>
          <a:bodyPr wrap="square" lIns="0" tIns="0" rIns="0" bIns="0" rtlCol="0" anchor="t"/>
          <a:lstStyle/>
          <a:p>
            <a:pPr algn="l" indent="0" marL="0">
              <a:lnSpc>
                <a:spcPts val="2800"/>
              </a:lnSpc>
              <a:buNone/>
            </a:pPr>
            <a:r>
              <a:rPr lang="en-US" sz="1750" dirty="0">
                <a:solidFill>
                  <a:srgbClr val="E5DCE6"/>
                </a:solidFill>
                <a:latin typeface="Montserrat" pitchFamily="34" charset="0"/>
                <a:ea typeface="Montserrat" pitchFamily="34" charset="-122"/>
                <a:cs typeface="Montserrat" pitchFamily="34" charset="-120"/>
              </a:rPr>
              <a:t>Henry Gantt's ingenious chart—tracking planned versus completed work over time—transformed project management from guesswork into a visual science. Developed in 1910, this deceptively simple tool is still widely used across industries, from construction to software development, proving the enduring value of clear visual planning.</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76920"/>
          </a:xfrm>
          <a:prstGeom prst="rect">
            <a:avLst/>
          </a:prstGeom>
        </p:spPr>
      </p:pic>
      <p:sp>
        <p:nvSpPr>
          <p:cNvPr id="3" name="Text 0"/>
          <p:cNvSpPr/>
          <p:nvPr/>
        </p:nvSpPr>
        <p:spPr>
          <a:xfrm>
            <a:off x="793790" y="3584615"/>
            <a:ext cx="12526804" cy="708779"/>
          </a:xfrm>
          <a:prstGeom prst="rect">
            <a:avLst/>
          </a:prstGeom>
          <a:noFill/>
          <a:ln/>
        </p:spPr>
        <p:txBody>
          <a:bodyPr wrap="none" lIns="0" tIns="0" rIns="0" bIns="0" rtlCol="0" anchor="t"/>
          <a:lstStyle/>
          <a:p>
            <a:pPr algn="l" indent="0" marL="0">
              <a:lnSpc>
                <a:spcPts val="5550"/>
              </a:lnSpc>
              <a:buNone/>
            </a:pPr>
            <a:r>
              <a:rPr lang="en-US" sz="4450" b="1" dirty="0">
                <a:solidFill>
                  <a:srgbClr val="EEAEF6"/>
                </a:solidFill>
                <a:latin typeface="Bricolage Grotesque Extra Bold" pitchFamily="34" charset="0"/>
                <a:ea typeface="Bricolage Grotesque Extra Bold" pitchFamily="34" charset="-122"/>
                <a:cs typeface="Bricolage Grotesque Extra Bold" pitchFamily="34" charset="-120"/>
              </a:rPr>
              <a:t>Chapter 2: Managing the Whole Organisation</a:t>
            </a:r>
            <a:endParaRPr lang="en-US" sz="4450" dirty="0"/>
          </a:p>
        </p:txBody>
      </p:sp>
      <p:sp>
        <p:nvSpPr>
          <p:cNvPr id="4" name="Text 1"/>
          <p:cNvSpPr/>
          <p:nvPr/>
        </p:nvSpPr>
        <p:spPr>
          <a:xfrm>
            <a:off x="793790" y="4633555"/>
            <a:ext cx="12714089" cy="1417677"/>
          </a:xfrm>
          <a:prstGeom prst="rect">
            <a:avLst/>
          </a:prstGeom>
          <a:noFill/>
          <a:ln/>
        </p:spPr>
        <p:txBody>
          <a:bodyPr wrap="none" lIns="0" tIns="0" rIns="0" bIns="0" rtlCol="0" anchor="t"/>
          <a:lstStyle/>
          <a:p>
            <a:pPr algn="l" indent="0" marL="0">
              <a:lnSpc>
                <a:spcPts val="11150"/>
              </a:lnSpc>
              <a:buNone/>
            </a:pPr>
            <a:r>
              <a:rPr lang="en-US" sz="8900" b="1" dirty="0">
                <a:solidFill>
                  <a:srgbClr val="EEAEF6"/>
                </a:solidFill>
                <a:latin typeface="Bricolage Grotesque Extra Bold" pitchFamily="34" charset="0"/>
                <a:ea typeface="Bricolage Grotesque Extra Bold" pitchFamily="34" charset="-122"/>
                <a:cs typeface="Bricolage Grotesque Extra Bold" pitchFamily="34" charset="-120"/>
              </a:rPr>
              <a:t>Beyond the Shop Floor</a:t>
            </a:r>
            <a:endParaRPr lang="en-US" sz="8900" dirty="0"/>
          </a:p>
        </p:txBody>
      </p:sp>
      <p:sp>
        <p:nvSpPr>
          <p:cNvPr id="5" name="Text 2"/>
          <p:cNvSpPr/>
          <p:nvPr/>
        </p:nvSpPr>
        <p:spPr>
          <a:xfrm>
            <a:off x="793790" y="639139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E5DCE6"/>
                </a:solidFill>
                <a:latin typeface="Montserrat" pitchFamily="34" charset="0"/>
                <a:ea typeface="Montserrat" pitchFamily="34" charset="-122"/>
                <a:cs typeface="Montserrat" pitchFamily="34" charset="-120"/>
              </a:rPr>
              <a:t>Whilst scientific management revolutionised individual tasks, a parallel movement emerged asking bigger questions: How should entire organisations be structured? What principles govern effective management at all levels?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2025-11-10T09:57:13Z</dcterms:created>
  <dcterms:modified xsi:type="dcterms:W3CDTF">2025-11-10T09:57:13Z</dcterms:modified>
</cp:coreProperties>
</file>