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60" r:id="rId5"/>
    <p:sldId id="261" r:id="rId6"/>
    <p:sldId id="259" r:id="rId7"/>
    <p:sldId id="262" r:id="rId8"/>
    <p:sldId id="264" r:id="rId9"/>
    <p:sldId id="265" r:id="rId10"/>
    <p:sldId id="263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04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96448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344" y="1131590"/>
            <a:ext cx="8330135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72688" y="1808261"/>
            <a:ext cx="8330135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03648" y="0"/>
            <a:ext cx="7740352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781246" y="987574"/>
            <a:ext cx="711123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791590" y="1664245"/>
            <a:ext cx="711123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terail.com/blog/software-qa-standards-iso-25010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utorialspoint.com/software_quality_management/software_quality_management_factors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4609" y="342404"/>
            <a:ext cx="367444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An Introduction to SE through</a:t>
            </a:r>
          </a:p>
          <a:p>
            <a:pPr algn="ctr"/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Software Quality</a:t>
            </a:r>
          </a:p>
        </p:txBody>
      </p:sp>
    </p:spTree>
    <p:extLst>
      <p:ext uri="{BB962C8B-B14F-4D97-AF65-F5344CB8AC3E}">
        <p14:creationId xmlns:p14="http://schemas.microsoft.com/office/powerpoint/2010/main" xmlns="" val="3034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19084" y="1808261"/>
            <a:ext cx="7858179" cy="76348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</a:t>
            </a:r>
            <a:r>
              <a:rPr lang="en-US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systematic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application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en-US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scientific and technological knowledge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methods, and experience to the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design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implementation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and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testing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of software.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Software engineering is …</a:t>
            </a:r>
            <a:endParaRPr lang="fr-FR" b="1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82213" y="3151286"/>
            <a:ext cx="7776001" cy="1454066"/>
          </a:xfrm>
          <a:prstGeom prst="rect">
            <a:avLst/>
          </a:prstGeom>
        </p:spPr>
        <p:txBody>
          <a:bodyPr lIns="396000" anchor="t"/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Address the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issues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 low-quality software projects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Problems generally arise when a software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exceed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timelines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budgets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and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reduced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levels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quality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It ensures that the application is built within requirements, on time, and on budget. 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ce réservé du contenu 5"/>
          <p:cNvSpPr txBox="1">
            <a:spLocks/>
          </p:cNvSpPr>
          <p:nvPr/>
        </p:nvSpPr>
        <p:spPr>
          <a:xfrm>
            <a:off x="571869" y="2560340"/>
            <a:ext cx="8330135" cy="46064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dirty="0" err="1" smtClean="0">
                <a:latin typeface="Arial" pitchFamily="34" charset="0"/>
                <a:cs typeface="Arial" pitchFamily="34" charset="0"/>
              </a:rPr>
              <a:t>introduced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to …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428742"/>
            <a:ext cx="7767692" cy="35004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software product is generally judged by how easily it can be used by the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end-user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and the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features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it offers. </a:t>
            </a:r>
          </a:p>
          <a:p>
            <a:pPr algn="ctr"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software product, or application, must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</a:t>
            </a:r>
          </a:p>
          <a:p>
            <a:pPr>
              <a:lnSpc>
                <a:spcPct val="150000"/>
              </a:lnSpc>
            </a:pP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Work without crashing or producing errors.</a:t>
            </a:r>
          </a:p>
          <a:p>
            <a:pPr algn="ctr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Include functionalities that fit the requirements.</a:t>
            </a:r>
          </a:p>
          <a:p>
            <a:pPr algn="ctr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Show accurate data / output.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…</a:t>
            </a:r>
          </a:p>
          <a:p>
            <a:pPr algn="ctr">
              <a:lnSpc>
                <a:spcPct val="150000"/>
              </a:lnSpc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562344" y="883940"/>
            <a:ext cx="8330135" cy="460648"/>
          </a:xfrm>
        </p:spPr>
        <p:txBody>
          <a:bodyPr/>
          <a:lstStyle/>
          <a:p>
            <a:r>
              <a:rPr lang="en-US" b="1" dirty="0" smtClean="0"/>
              <a:t>How do we “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Assess</a:t>
            </a:r>
            <a:r>
              <a:rPr lang="en-US" b="1" dirty="0" smtClean="0"/>
              <a:t>” a Software?</a:t>
            </a:r>
            <a:endParaRPr lang="fr-FR" dirty="0"/>
          </a:p>
        </p:txBody>
      </p:sp>
      <p:pic>
        <p:nvPicPr>
          <p:cNvPr id="9" name="Picture 2" descr="C:\Users\N's\AppData\Local\Microsoft\Windows\Temporary Internet Files\Content.IE5\DLWBJF3O\Think_Company_Logo%2C_small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2528887"/>
            <a:ext cx="714362" cy="6429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000114"/>
            <a:ext cx="7767692" cy="42862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The various factors which influence the quality of software</a:t>
            </a:r>
          </a:p>
          <a:p>
            <a:pPr lvl="0"/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/>
              <a:t>Software Quality Factors </a:t>
            </a:r>
            <a:endParaRPr lang="fr-FR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428728" y="1928808"/>
            <a:ext cx="6072230" cy="2214578"/>
          </a:xfrm>
          <a:prstGeom prst="rect">
            <a:avLst/>
          </a:prstGeom>
        </p:spPr>
        <p:txBody>
          <a:bodyPr lIns="396000" numCol="3" anchor="t"/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Accessibility 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Correctness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 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Error tolerance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Expandability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Flexibility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Integrity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Maintainability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Performance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Portability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Reliability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 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Reusability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Security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Simplicity</a:t>
            </a:r>
            <a:endParaRPr kumimoji="0" lang="ko-KR" altLang="en-US" sz="1400" b="0" i="0" u="sng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Testability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Usability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3623" y="285750"/>
            <a:ext cx="7740352" cy="884466"/>
          </a:xfrm>
        </p:spPr>
        <p:txBody>
          <a:bodyPr/>
          <a:lstStyle/>
          <a:p>
            <a:pPr lvl="0" algn="ctr"/>
            <a:r>
              <a:rPr lang="en-US" sz="3000" dirty="0" smtClean="0"/>
              <a:t>Software Quality Assurance</a:t>
            </a:r>
            <a:br>
              <a:rPr lang="en-US" sz="3000" dirty="0" smtClean="0"/>
            </a:br>
            <a:r>
              <a:rPr lang="en-US" sz="3000" dirty="0" smtClean="0">
                <a:solidFill>
                  <a:srgbClr val="C00000"/>
                </a:solidFill>
              </a:rPr>
              <a:t>ISO 25010</a:t>
            </a:r>
            <a:endParaRPr lang="en-US" sz="3000" dirty="0">
              <a:solidFill>
                <a:srgbClr val="C00000"/>
              </a:solidFill>
            </a:endParaRPr>
          </a:p>
        </p:txBody>
      </p:sp>
      <p:pic>
        <p:nvPicPr>
          <p:cNvPr id="6" name="Espace réservé du contenu 5" descr="Software QA standards - ISO 25010.jpeg"/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1500166" y="1357304"/>
            <a:ext cx="7143800" cy="3500462"/>
          </a:xfrm>
        </p:spPr>
      </p:pic>
    </p:spTree>
    <p:extLst>
      <p:ext uri="{BB962C8B-B14F-4D97-AF65-F5344CB8AC3E}">
        <p14:creationId xmlns:p14="http://schemas.microsoft.com/office/powerpoint/2010/main" xmlns="" val="97910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500166" y="3143254"/>
            <a:ext cx="6072230" cy="1643074"/>
          </a:xfrm>
        </p:spPr>
        <p:txBody>
          <a:bodyPr numCol="3"/>
          <a:lstStyle/>
          <a:p>
            <a:pPr>
              <a:lnSpc>
                <a:spcPct val="150000"/>
              </a:lnSpc>
            </a:pPr>
            <a:r>
              <a:rPr lang="en-US" sz="1200" b="1" dirty="0" smtClean="0"/>
              <a:t>Flexibility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Maintainability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Efficiency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Scalability </a:t>
            </a:r>
          </a:p>
          <a:p>
            <a:pPr>
              <a:lnSpc>
                <a:spcPct val="150000"/>
              </a:lnSpc>
            </a:pPr>
            <a:r>
              <a:rPr lang="en-US" sz="1200" b="1" dirty="0" smtClean="0"/>
              <a:t>Reliability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Availability </a:t>
            </a:r>
          </a:p>
          <a:p>
            <a:pPr>
              <a:lnSpc>
                <a:spcPct val="150000"/>
              </a:lnSpc>
            </a:pPr>
            <a:r>
              <a:rPr lang="en-US" sz="1200" b="1" dirty="0" smtClean="0"/>
              <a:t>Fault Tolerance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Usability </a:t>
            </a:r>
          </a:p>
          <a:p>
            <a:pPr>
              <a:lnSpc>
                <a:spcPct val="150000"/>
              </a:lnSpc>
            </a:pPr>
            <a:r>
              <a:rPr lang="en-US" sz="1200" b="1" dirty="0" smtClean="0"/>
              <a:t>Accessibility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Portability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Testability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Security</a:t>
            </a:r>
          </a:p>
          <a:p>
            <a:pPr>
              <a:lnSpc>
                <a:spcPct val="150000"/>
              </a:lnSpc>
            </a:pPr>
            <a:r>
              <a:rPr lang="en-US" sz="1200" b="1" dirty="0" smtClean="0"/>
              <a:t>Privacy</a:t>
            </a:r>
            <a:endParaRPr lang="fr-FR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Correctness</a:t>
            </a:r>
            <a:endParaRPr lang="fr-FR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/>
              <a:t>Homework</a:t>
            </a:r>
            <a:endParaRPr lang="fr-FR" dirty="0"/>
          </a:p>
        </p:txBody>
      </p:sp>
      <p:pic>
        <p:nvPicPr>
          <p:cNvPr id="7" name="Picture 4" descr="Problém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071948"/>
            <a:ext cx="1143007" cy="933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4"/>
          <p:cNvSpPr txBox="1">
            <a:spLocks/>
          </p:cNvSpPr>
          <p:nvPr/>
        </p:nvSpPr>
        <p:spPr>
          <a:xfrm>
            <a:off x="500034" y="714362"/>
            <a:ext cx="8143932" cy="1857388"/>
          </a:xfrm>
          <a:prstGeom prst="rect">
            <a:avLst/>
          </a:prstGeom>
        </p:spPr>
        <p:txBody>
          <a:bodyPr lIns="396000" numCol="1" anchor="t"/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I)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Write a paragraph which includes: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- the importance of Software Quality Assurance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- a definition of the ISO/IEC 25010 standard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- the fundamental objective of the standard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II)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Choose four quality factors from the list below then, in your own words, give them appropriate definitions and explanations.  </a:t>
            </a:r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</p:nvPr>
        </p:nvGraphicFramePr>
        <p:xfrm>
          <a:off x="1357290" y="642924"/>
          <a:ext cx="7429552" cy="376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514353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Quality</a:t>
                      </a:r>
                      <a:r>
                        <a:rPr lang="fr-FR" sz="1400" dirty="0" smtClean="0"/>
                        <a:t> </a:t>
                      </a:r>
                      <a:r>
                        <a:rPr lang="fr-FR" sz="1400" dirty="0" err="1" smtClean="0"/>
                        <a:t>Indicator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Description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Maintainability</a:t>
                      </a:r>
                      <a:endParaRPr lang="fr-FR" sz="13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b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</a:t>
                      </a:r>
                      <a:r>
                        <a:rPr lang="fr-FR" sz="1300" b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easiness</a:t>
                      </a:r>
                      <a:r>
                        <a:rPr lang="fr-FR" sz="1300" b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a system to </a:t>
                      </a:r>
                      <a:r>
                        <a:rPr lang="fr-FR" sz="1300" b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</a:t>
                      </a:r>
                      <a:r>
                        <a:rPr lang="fr-FR" sz="1300" b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300" b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ffixed</a:t>
                      </a:r>
                      <a:endParaRPr lang="fr-FR" sz="1300" b="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Privacy</a:t>
                      </a:r>
                      <a:endParaRPr lang="fr-FR" sz="13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characteristic of a system that does not reveal information to improper parties.</a:t>
                      </a:r>
                      <a:endParaRPr lang="fr-FR" sz="13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Efficiency</a:t>
                      </a:r>
                      <a:endParaRPr lang="fr-FR" sz="13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0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characteristic of software that do not make wasteful use of system resources such as memory and processor cycles. </a:t>
                      </a:r>
                      <a:endParaRPr lang="fr-FR" sz="13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Accessibility</a:t>
                      </a:r>
                      <a:endParaRPr lang="fr-FR" sz="13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capability of a system to support different types of control for people with disabilities. </a:t>
                      </a:r>
                      <a:endParaRPr lang="fr-FR" sz="1300" b="0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fr-FR" sz="1300" b="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Portability</a:t>
                      </a:r>
                      <a:endParaRPr lang="fr-FR" sz="13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The capability of a system to support changes in choice of underlying technologies and architectures such as operating systems</a:t>
                      </a:r>
                      <a:endParaRPr lang="fr-FR" sz="1300" b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Security</a:t>
                      </a:r>
                      <a:endParaRPr lang="fr-FR" sz="13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The capability of a system to prevent malicious or accidental actions outside of the designed usage</a:t>
                      </a:r>
                      <a:endParaRPr lang="fr-FR" sz="1300" b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Usability</a:t>
                      </a:r>
                      <a:endParaRPr lang="fr-FR" sz="13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ease of use of a system in relation to its UI and the degree of training required to effectively utilize it. </a:t>
                      </a:r>
                      <a:endParaRPr lang="fr-FR" sz="1300" b="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4" descr="Problém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42858"/>
            <a:ext cx="530849" cy="43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Problém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42858"/>
            <a:ext cx="530849" cy="43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071538" y="1000114"/>
            <a:ext cx="7786742" cy="2928958"/>
          </a:xfrm>
        </p:spPr>
        <p:txBody>
          <a:bodyPr/>
          <a:lstStyle/>
          <a:p>
            <a:r>
              <a:rPr lang="en-US" sz="1400" dirty="0" smtClean="0"/>
              <a:t>Based on your understanding of the quote below, </a:t>
            </a:r>
          </a:p>
          <a:p>
            <a:endParaRPr lang="en-US" sz="1400" dirty="0" smtClean="0"/>
          </a:p>
          <a:p>
            <a:r>
              <a:rPr lang="en-US" sz="1400" dirty="0" smtClean="0"/>
              <a:t>What is the main difference </a:t>
            </a:r>
            <a:r>
              <a:rPr lang="en-US" sz="1400" i="1" dirty="0" smtClean="0"/>
              <a:t>between off-the-shelf</a:t>
            </a:r>
            <a:r>
              <a:rPr lang="en-US" sz="1400" dirty="0" smtClean="0"/>
              <a:t> software and </a:t>
            </a:r>
            <a:r>
              <a:rPr lang="en-US" sz="1400" i="1" dirty="0" smtClean="0"/>
              <a:t>bespoke</a:t>
            </a:r>
            <a:r>
              <a:rPr lang="en-US" sz="1400" dirty="0" smtClean="0"/>
              <a:t> or </a:t>
            </a:r>
            <a:r>
              <a:rPr lang="en-US" sz="1400" i="1" dirty="0" smtClean="0"/>
              <a:t>tailor-made</a:t>
            </a:r>
            <a:r>
              <a:rPr lang="en-US" sz="1400" dirty="0" smtClean="0"/>
              <a:t> software?</a:t>
            </a:r>
          </a:p>
          <a:p>
            <a:endParaRPr lang="fr-FR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“Software can either be </a:t>
            </a:r>
            <a:r>
              <a:rPr lang="en-US" i="1" dirty="0" smtClean="0">
                <a:solidFill>
                  <a:srgbClr val="C00000"/>
                </a:solidFill>
              </a:rPr>
              <a:t>off-the-shelf</a:t>
            </a:r>
            <a:r>
              <a:rPr lang="en-US" dirty="0" smtClean="0">
                <a:solidFill>
                  <a:srgbClr val="C00000"/>
                </a:solidFill>
              </a:rPr>
              <a:t> (e.g. Microsoft Word) or </a:t>
            </a:r>
            <a:r>
              <a:rPr lang="en-US" i="1" dirty="0" smtClean="0">
                <a:solidFill>
                  <a:srgbClr val="C00000"/>
                </a:solidFill>
              </a:rPr>
              <a:t>tailor-made</a:t>
            </a:r>
            <a:r>
              <a:rPr lang="en-US" dirty="0" smtClean="0">
                <a:solidFill>
                  <a:srgbClr val="C00000"/>
                </a:solidFill>
              </a:rPr>
              <a:t> for a particular application (e.g. software for the Apollo moon shots). The latter is sometimes called </a:t>
            </a:r>
            <a:r>
              <a:rPr lang="en-US" i="1" dirty="0" smtClean="0">
                <a:solidFill>
                  <a:srgbClr val="C00000"/>
                </a:solidFill>
              </a:rPr>
              <a:t>bespoke</a:t>
            </a:r>
            <a:r>
              <a:rPr lang="en-US" dirty="0" smtClean="0">
                <a:solidFill>
                  <a:srgbClr val="C00000"/>
                </a:solidFill>
              </a:rPr>
              <a:t> software.” </a:t>
            </a:r>
          </a:p>
          <a:p>
            <a:endParaRPr lang="fr-FR" dirty="0" smtClean="0"/>
          </a:p>
          <a:p>
            <a:r>
              <a:rPr lang="en-US" sz="1200" dirty="0" smtClean="0"/>
              <a:t>Bell, D. (2005). </a:t>
            </a:r>
            <a:r>
              <a:rPr lang="en-US" sz="1200" i="1" dirty="0" smtClean="0"/>
              <a:t>Software engineering for students: a programming approach</a:t>
            </a:r>
            <a:r>
              <a:rPr lang="en-US" sz="1200" dirty="0" smtClean="0"/>
              <a:t>. Pearson Education. 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pic>
        <p:nvPicPr>
          <p:cNvPr id="10" name="Espace réservé du contenu 9" descr="8925501_s.jpg"/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2343135" y="214296"/>
            <a:ext cx="4504680" cy="2995612"/>
          </a:xfrm>
        </p:spPr>
      </p:pic>
      <p:sp>
        <p:nvSpPr>
          <p:cNvPr id="11" name="Rectangle 10"/>
          <p:cNvSpPr/>
          <p:nvPr/>
        </p:nvSpPr>
        <p:spPr>
          <a:xfrm>
            <a:off x="928662" y="3500444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For </a:t>
            </a:r>
            <a:r>
              <a:rPr lang="fr-FR" dirty="0" err="1" smtClean="0"/>
              <a:t>further</a:t>
            </a:r>
            <a:r>
              <a:rPr lang="fr-FR" dirty="0" smtClean="0"/>
              <a:t> </a:t>
            </a:r>
            <a:r>
              <a:rPr lang="fr-FR" dirty="0" err="1" smtClean="0"/>
              <a:t>reading</a:t>
            </a:r>
            <a:r>
              <a:rPr lang="fr-FR" dirty="0" smtClean="0"/>
              <a:t>, </a:t>
            </a: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visit</a:t>
            </a:r>
            <a:r>
              <a:rPr lang="fr-FR" dirty="0" smtClean="0"/>
              <a:t> the links </a:t>
            </a:r>
            <a:r>
              <a:rPr lang="fr-FR" dirty="0" err="1" smtClean="0"/>
              <a:t>below</a:t>
            </a:r>
            <a:r>
              <a:rPr lang="fr-FR" dirty="0" smtClean="0"/>
              <a:t>: </a:t>
            </a:r>
          </a:p>
          <a:p>
            <a:pPr algn="ctr"/>
            <a:r>
              <a:rPr lang="en-US" dirty="0" smtClean="0">
                <a:hlinkClick r:id="rId3"/>
              </a:rPr>
              <a:t>ISO 9126 and ISO 25010</a:t>
            </a:r>
            <a:endParaRPr lang="en-US" dirty="0" smtClean="0"/>
          </a:p>
          <a:p>
            <a:pPr algn="ctr"/>
            <a:r>
              <a:rPr lang="en-US" dirty="0" smtClean="0">
                <a:hlinkClick r:id="rId4"/>
              </a:rPr>
              <a:t>Software </a:t>
            </a:r>
            <a:r>
              <a:rPr lang="en-US" smtClean="0">
                <a:hlinkClick r:id="rId4"/>
              </a:rPr>
              <a:t>Quality Factors</a:t>
            </a:r>
            <a:endParaRPr lang="en-US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402</Words>
  <Application>Microsoft Office PowerPoint</Application>
  <PresentationFormat>Affichage à l'écran (16:9)</PresentationFormat>
  <Paragraphs>87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Diapositive 1</vt:lpstr>
      <vt:lpstr>Introduction  </vt:lpstr>
      <vt:lpstr>  </vt:lpstr>
      <vt:lpstr>  </vt:lpstr>
      <vt:lpstr>Software Quality Assurance ISO 25010</vt:lpstr>
      <vt:lpstr>  </vt:lpstr>
      <vt:lpstr>Diapositive 7</vt:lpstr>
      <vt:lpstr>Diapositive 8</vt:lpstr>
      <vt:lpstr>  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N's</cp:lastModifiedBy>
  <cp:revision>64</cp:revision>
  <dcterms:created xsi:type="dcterms:W3CDTF">2014-04-01T16:27:38Z</dcterms:created>
  <dcterms:modified xsi:type="dcterms:W3CDTF">2022-10-19T13:41:31Z</dcterms:modified>
</cp:coreProperties>
</file>