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5"/>
  </p:notesMasterIdLst>
  <p:sldIdLst>
    <p:sldId id="256" r:id="rId2"/>
    <p:sldId id="355" r:id="rId3"/>
    <p:sldId id="354" r:id="rId4"/>
    <p:sldId id="261" r:id="rId5"/>
    <p:sldId id="260" r:id="rId6"/>
    <p:sldId id="263" r:id="rId7"/>
    <p:sldId id="304" r:id="rId8"/>
    <p:sldId id="264" r:id="rId9"/>
    <p:sldId id="265" r:id="rId10"/>
    <p:sldId id="356" r:id="rId11"/>
    <p:sldId id="267" r:id="rId12"/>
    <p:sldId id="268" r:id="rId13"/>
    <p:sldId id="348" r:id="rId14"/>
    <p:sldId id="353" r:id="rId15"/>
    <p:sldId id="349" r:id="rId16"/>
    <p:sldId id="350" r:id="rId17"/>
    <p:sldId id="351" r:id="rId18"/>
    <p:sldId id="352" r:id="rId19"/>
    <p:sldId id="306" r:id="rId20"/>
    <p:sldId id="319" r:id="rId21"/>
    <p:sldId id="326" r:id="rId22"/>
    <p:sldId id="270" r:id="rId23"/>
    <p:sldId id="318" r:id="rId24"/>
    <p:sldId id="271" r:id="rId25"/>
    <p:sldId id="272" r:id="rId26"/>
    <p:sldId id="321" r:id="rId27"/>
    <p:sldId id="330" r:id="rId28"/>
    <p:sldId id="329" r:id="rId29"/>
    <p:sldId id="331" r:id="rId30"/>
    <p:sldId id="332" r:id="rId31"/>
    <p:sldId id="345" r:id="rId32"/>
    <p:sldId id="346" r:id="rId33"/>
    <p:sldId id="333" r:id="rId34"/>
    <p:sldId id="334" r:id="rId35"/>
    <p:sldId id="336" r:id="rId36"/>
    <p:sldId id="338" r:id="rId37"/>
    <p:sldId id="337" r:id="rId38"/>
    <p:sldId id="339" r:id="rId39"/>
    <p:sldId id="340" r:id="rId40"/>
    <p:sldId id="341" r:id="rId41"/>
    <p:sldId id="342" r:id="rId42"/>
    <p:sldId id="347" r:id="rId43"/>
    <p:sldId id="343" r:id="rId4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7" autoAdjust="0"/>
    <p:restoredTop sz="94581" autoAdjust="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7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535997-E0F8-4EA8-83C6-5132FAA8CF06}" type="datetimeFigureOut">
              <a:rPr lang="fr-FR"/>
              <a:pPr>
                <a:defRPr/>
              </a:pPr>
              <a:t>20/04/2026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37A2A6-AC06-4C86-B9A0-AD43A6A003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8A5BB-6615-4F9F-975B-958A739C2CB9}" type="datetimeFigureOut">
              <a:rPr lang="fr-FR"/>
              <a:pPr>
                <a:defRPr/>
              </a:pPr>
              <a:t>20/04/2026</a:t>
            </a:fld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E4784-2E32-4300-8A4B-3B04D8D686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8BAD3-3C4F-4E9D-BACF-ED2A974B0E6A}" type="datetimeFigureOut">
              <a:rPr lang="fr-FR"/>
              <a:pPr>
                <a:defRPr/>
              </a:pPr>
              <a:t>20/04/2026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3D7FE-DD03-4A68-9793-7226CA18E2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D419F-0422-47CA-B620-F8401942E024}" type="datetimeFigureOut">
              <a:rPr lang="fr-FR"/>
              <a:pPr>
                <a:defRPr/>
              </a:pPr>
              <a:t>20/04/2026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BAF50-C115-4348-9936-4B5D9B5007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F84A3-F84A-451A-8680-3526F426939A}" type="datetimeFigureOut">
              <a:rPr lang="fr-FR"/>
              <a:pPr>
                <a:defRPr/>
              </a:pPr>
              <a:t>20/04/2026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2B546-17EA-47B7-B6B0-C2386537D4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E2FB-D9E4-40FF-B1E6-0E0ADBC965A7}" type="datetimeFigureOut">
              <a:rPr lang="fr-FR"/>
              <a:pPr>
                <a:defRPr/>
              </a:pPr>
              <a:t>20/04/2026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399A-1E8D-4F37-B3DC-FBDC52D5F0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06C7E-BAD9-4B14-A46C-CE75F77CBB3C}" type="datetimeFigureOut">
              <a:rPr lang="fr-FR"/>
              <a:pPr>
                <a:defRPr/>
              </a:pPr>
              <a:t>20/04/2026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DC5D-4418-481E-A3F8-5B4890B7CE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A8A67-E7B8-4BF8-B5F5-E932B55CE5B4}" type="datetimeFigureOut">
              <a:rPr lang="fr-FR"/>
              <a:pPr>
                <a:defRPr/>
              </a:pPr>
              <a:t>20/04/2026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B3C6F-C39E-4095-9AE7-193340D48A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1F5A5-6DEC-4C2C-AE07-E1470FF1BF08}" type="datetimeFigureOut">
              <a:rPr lang="fr-FR"/>
              <a:pPr>
                <a:defRPr/>
              </a:pPr>
              <a:t>20/04/2026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4EDBD-2922-4582-BB0C-17F9E0C49A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C5597-9B9D-46DF-9AC4-5F630765476A}" type="datetimeFigureOut">
              <a:rPr lang="fr-FR"/>
              <a:pPr>
                <a:defRPr/>
              </a:pPr>
              <a:t>20/04/2026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7821F-A8B8-416D-AFC3-6F4A1FCE3D1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1F11C-38D8-47FF-9CCA-203B893D130B}" type="datetimeFigureOut">
              <a:rPr lang="fr-FR"/>
              <a:pPr>
                <a:defRPr/>
              </a:pPr>
              <a:t>20/04/2026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F5E2C-3CF3-4A51-917D-8D735DED22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le rect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DE595-940D-4F98-85B1-712F4AAA58FF}" type="datetimeFigureOut">
              <a:rPr lang="fr-FR"/>
              <a:pPr>
                <a:defRPr/>
              </a:pPr>
              <a:t>20/04/2026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F611-5BAD-4078-8D65-1EF6CE2437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9E54C2-4B05-4E1B-9E60-8008219C9D73}" type="datetimeFigureOut">
              <a:rPr lang="fr-FR"/>
              <a:pPr>
                <a:defRPr/>
              </a:pPr>
              <a:t>20/04/2026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923CF1-103B-4F58-A2B8-78C52FA8D3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3" r:id="rId1"/>
    <p:sldLayoutId id="2147484535" r:id="rId2"/>
    <p:sldLayoutId id="2147484544" r:id="rId3"/>
    <p:sldLayoutId id="2147484536" r:id="rId4"/>
    <p:sldLayoutId id="2147484537" r:id="rId5"/>
    <p:sldLayoutId id="2147484538" r:id="rId6"/>
    <p:sldLayoutId id="2147484539" r:id="rId7"/>
    <p:sldLayoutId id="2147484540" r:id="rId8"/>
    <p:sldLayoutId id="2147484545" r:id="rId9"/>
    <p:sldLayoutId id="2147484541" r:id="rId10"/>
    <p:sldLayoutId id="21474845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0" y="-215900"/>
            <a:ext cx="9144000" cy="6858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123" name="Espace réservé du texte 9"/>
          <p:cNvSpPr>
            <a:spLocks noGrp="1"/>
          </p:cNvSpPr>
          <p:nvPr>
            <p:ph type="body" idx="1"/>
          </p:nvPr>
        </p:nvSpPr>
        <p:spPr>
          <a:xfrm>
            <a:off x="0" y="0"/>
            <a:ext cx="8978900" cy="6858000"/>
          </a:xfrm>
        </p:spPr>
        <p:txBody>
          <a:bodyPr/>
          <a:lstStyle/>
          <a:p>
            <a:pPr eaLnBrk="1" hangingPunct="1"/>
            <a:r>
              <a:rPr lang="fr-FR" sz="6600" b="1" smtClean="0">
                <a:solidFill>
                  <a:srgbClr val="FFC000"/>
                </a:solidFill>
              </a:rPr>
              <a:t>     Histoire    de   la </a:t>
            </a:r>
          </a:p>
          <a:p>
            <a:pPr eaLnBrk="1" hangingPunct="1"/>
            <a:r>
              <a:rPr lang="fr-FR" sz="6600" b="1" smtClean="0">
                <a:solidFill>
                  <a:srgbClr val="FFC000"/>
                </a:solidFill>
              </a:rPr>
              <a:t>          Pharmacie</a:t>
            </a:r>
          </a:p>
          <a:p>
            <a:pPr eaLnBrk="1" hangingPunct="1"/>
            <a:r>
              <a:rPr lang="fr-FR" sz="6600" b="1" smtClean="0">
                <a:solidFill>
                  <a:srgbClr val="FFC000"/>
                </a:solidFill>
              </a:rPr>
              <a:t>      durant l’époque</a:t>
            </a:r>
          </a:p>
          <a:p>
            <a:pPr eaLnBrk="1" hangingPunct="1"/>
            <a:r>
              <a:rPr lang="fr-FR" sz="6600" b="1" smtClean="0">
                <a:solidFill>
                  <a:srgbClr val="FFC000"/>
                </a:solidFill>
              </a:rPr>
              <a:t>  </a:t>
            </a:r>
            <a:r>
              <a:rPr lang="fr-FR" sz="6600" b="1" u="sng" smtClean="0">
                <a:solidFill>
                  <a:srgbClr val="FFC000"/>
                </a:solidFill>
              </a:rPr>
              <a:t>GRAICO-ROMAINE</a:t>
            </a:r>
          </a:p>
          <a:p>
            <a:pPr eaLnBrk="1" hangingPunct="1"/>
            <a:r>
              <a:rPr lang="fr-FR" sz="2400" smtClean="0">
                <a:solidFill>
                  <a:srgbClr val="FFC000"/>
                </a:solidFill>
              </a:rPr>
              <a:t>                                                    présenté par :  B . Boukli-Hacéne.</a:t>
            </a:r>
          </a:p>
          <a:p>
            <a:pPr eaLnBrk="1" hangingPunct="1"/>
            <a:r>
              <a:rPr lang="fr-FR" sz="2400" smtClean="0">
                <a:solidFill>
                  <a:srgbClr val="FFC000"/>
                </a:solidFill>
              </a:rPr>
              <a:t>                                                                     Tlemcen avril 2026</a:t>
            </a:r>
          </a:p>
          <a:p>
            <a:pPr algn="ctr" eaLnBrk="1" hangingPunct="1"/>
            <a:r>
              <a:rPr lang="fr-FR" sz="2000" smtClean="0">
                <a:solidFill>
                  <a:srgbClr val="FFC000"/>
                </a:solidFill>
              </a:rPr>
              <a:t>Email: pharmaciebouklihacenebassim@yahoo.fr</a:t>
            </a:r>
          </a:p>
          <a:p>
            <a:pPr eaLnBrk="1" hangingPunct="1"/>
            <a:r>
              <a:rPr lang="fr-FR" sz="6000" smtClean="0">
                <a:solidFill>
                  <a:srgbClr val="FFC000"/>
                </a:solidFill>
              </a:rPr>
              <a:t/>
            </a:r>
            <a:br>
              <a:rPr lang="fr-FR" sz="6000" smtClean="0">
                <a:solidFill>
                  <a:srgbClr val="FFC000"/>
                </a:solidFill>
              </a:rPr>
            </a:br>
            <a:endParaRPr lang="fr-FR" sz="600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>
          <a:xfrm>
            <a:off x="457200" y="771525"/>
            <a:ext cx="8229600" cy="56102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fr-FR" sz="9600" b="1" smtClean="0">
                <a:solidFill>
                  <a:srgbClr val="C00000"/>
                </a:solidFill>
              </a:rPr>
              <a:t>Hippocrate: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FR" sz="7200" b="1" i="1" smtClean="0">
                <a:solidFill>
                  <a:srgbClr val="C00000"/>
                </a:solidFill>
              </a:rPr>
              <a:t>   </a:t>
            </a:r>
            <a:r>
              <a:rPr lang="fr-FR" sz="7200" b="1" i="1" smtClean="0"/>
              <a:t>     </a:t>
            </a:r>
            <a:r>
              <a:rPr lang="fr-FR" sz="7200" i="1" smtClean="0">
                <a:solidFill>
                  <a:srgbClr val="7030A0"/>
                </a:solidFill>
              </a:rPr>
              <a:t>père de la 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FR" sz="7200" i="1" smtClean="0">
                <a:solidFill>
                  <a:srgbClr val="7030A0"/>
                </a:solidFill>
              </a:rPr>
              <a:t>                   médecine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FR" sz="7200" i="1" smtClean="0">
                <a:solidFill>
                  <a:srgbClr val="7030A0"/>
                </a:solidFill>
              </a:rPr>
              <a:t>               </a:t>
            </a:r>
            <a:r>
              <a:rPr lang="fr-FR" sz="3600" smtClean="0">
                <a:solidFill>
                  <a:srgbClr val="002060"/>
                </a:solidFill>
              </a:rPr>
              <a:t>(460-377 av. J.-C.)</a:t>
            </a:r>
            <a:endParaRPr lang="fr-FR" sz="3600" i="1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fr-FR" sz="3600" i="1" smtClean="0">
                <a:solidFill>
                  <a:srgbClr val="7030A0"/>
                </a:solidFill>
              </a:rPr>
              <a:t>       </a:t>
            </a:r>
            <a:r>
              <a:rPr lang="fr-FR" sz="7200" i="1" smtClean="0">
                <a:solidFill>
                  <a:srgbClr val="7030A0"/>
                </a:solidFill>
              </a:rPr>
              <a:t>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FR" sz="7200" i="1" smtClean="0">
                <a:solidFill>
                  <a:srgbClr val="7030A0"/>
                </a:solidFill>
              </a:rPr>
              <a:t>               </a:t>
            </a:r>
          </a:p>
          <a:p>
            <a:pPr eaLnBrk="1" hangingPunct="1">
              <a:buFont typeface="Wingdings 2" pitchFamily="18" charset="2"/>
              <a:buNone/>
            </a:pPr>
            <a:endParaRPr lang="fr-FR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33480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539750" y="962025"/>
            <a:ext cx="8229600" cy="55387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fr-FR" smtClean="0"/>
              <a:t> </a:t>
            </a:r>
            <a:r>
              <a:rPr lang="fr-FR" smtClean="0">
                <a:solidFill>
                  <a:srgbClr val="C00000"/>
                </a:solidFill>
              </a:rPr>
              <a:t>- né dans l’île de Cos en mer Égée. </a:t>
            </a:r>
          </a:p>
          <a:p>
            <a:pPr>
              <a:buFont typeface="Wingdings 2" pitchFamily="18" charset="2"/>
              <a:buNone/>
            </a:pPr>
            <a:endParaRPr lang="fr-FR" smtClean="0">
              <a:solidFill>
                <a:srgbClr val="C0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70C0"/>
                </a:solidFill>
              </a:rPr>
              <a:t>-  rassembla et réforma ce que ses ancêtres appliquaient parfois  au hasard sans explication . 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70C0"/>
                </a:solidFill>
              </a:rPr>
              <a:t>-À cette époque, les médecins sont souvent associés 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70C0"/>
                </a:solidFill>
              </a:rPr>
              <a:t>aux prêtres dans des temples dédiés aux malades, les Asclépios. </a:t>
            </a:r>
          </a:p>
          <a:p>
            <a:pPr>
              <a:buFont typeface="Wingdings 2" pitchFamily="18" charset="2"/>
              <a:buNone/>
            </a:pPr>
            <a:endParaRPr lang="fr-FR" smtClean="0">
              <a:solidFill>
                <a:srgbClr val="0070C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C00000"/>
                </a:solidFill>
              </a:rPr>
              <a:t>-Vers 420 av. J.-C. il fonda sa propre école et son centre médical dans son île natale.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fr-FR" smtClean="0"/>
          </a:p>
          <a:p>
            <a:pPr>
              <a:buFont typeface="Wingdings 2" pitchFamily="18" charset="2"/>
              <a:buNone/>
            </a:pPr>
            <a:endParaRPr lang="fr-FR" smtClean="0"/>
          </a:p>
          <a:p>
            <a:pPr algn="just">
              <a:spcBef>
                <a:spcPct val="50000"/>
              </a:spcBef>
              <a:buFont typeface="Wingdings 2" pitchFamily="18" charset="2"/>
              <a:buNone/>
            </a:pPr>
            <a:endParaRPr lang="fr-FR" smtClean="0">
              <a:solidFill>
                <a:srgbClr val="002060"/>
              </a:solidFill>
            </a:endParaRPr>
          </a:p>
          <a:p>
            <a:pPr algn="just">
              <a:spcBef>
                <a:spcPct val="50000"/>
              </a:spcBef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 </a:t>
            </a:r>
            <a:r>
              <a:rPr lang="fr-FR" b="1" smtClean="0">
                <a:solidFill>
                  <a:srgbClr val="FF0000"/>
                </a:solidFill>
              </a:rPr>
              <a:t>-</a:t>
            </a:r>
            <a:r>
              <a:rPr lang="fr-FR" smtClean="0">
                <a:solidFill>
                  <a:srgbClr val="002060"/>
                </a:solidFill>
              </a:rPr>
              <a:t>sépara la médecine des préceptes </a:t>
            </a:r>
          </a:p>
          <a:p>
            <a:pPr algn="just">
              <a:spcBef>
                <a:spcPct val="50000"/>
              </a:spcBef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philosophiques, religieux et magiques.</a:t>
            </a:r>
          </a:p>
          <a:p>
            <a:pPr algn="just">
              <a:spcBef>
                <a:spcPct val="50000"/>
              </a:spcBef>
              <a:buFont typeface="Wingdings 2" pitchFamily="18" charset="2"/>
              <a:buNone/>
            </a:pPr>
            <a:endParaRPr lang="fr-FR" smtClean="0">
              <a:solidFill>
                <a:srgbClr val="002060"/>
              </a:solidFill>
            </a:endParaRPr>
          </a:p>
          <a:p>
            <a:pPr algn="just">
              <a:spcBef>
                <a:spcPct val="50000"/>
              </a:spcBef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le premier qui </a:t>
            </a:r>
            <a:r>
              <a:rPr lang="fr-FR" u="sng" smtClean="0">
                <a:solidFill>
                  <a:srgbClr val="00B050"/>
                </a:solidFill>
              </a:rPr>
              <a:t>distingua l'usage interne de l'usage externe .</a:t>
            </a:r>
          </a:p>
          <a:p>
            <a:pPr algn="just">
              <a:spcBef>
                <a:spcPct val="50000"/>
              </a:spcBef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- Il prescriva d'allumer des feux alimentés par des herbes</a:t>
            </a:r>
          </a:p>
          <a:p>
            <a:pPr algn="just">
              <a:spcBef>
                <a:spcPct val="50000"/>
              </a:spcBef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 aromatiques (grandes épidémies de peste à Athènes).</a:t>
            </a:r>
            <a:endParaRPr lang="fr-BE" smtClean="0">
              <a:solidFill>
                <a:srgbClr val="002060"/>
              </a:solidFill>
            </a:endParaRPr>
          </a:p>
          <a:p>
            <a:pPr algn="just">
              <a:spcBef>
                <a:spcPct val="50000"/>
              </a:spcBef>
              <a:buFont typeface="Wingdings 2" pitchFamily="18" charset="2"/>
              <a:buNone/>
            </a:pPr>
            <a:endParaRPr lang="fr-FR" sz="1800" u="sng" smtClean="0">
              <a:solidFill>
                <a:srgbClr val="002060"/>
              </a:solidFill>
            </a:endParaRPr>
          </a:p>
          <a:p>
            <a:endParaRPr lang="fr-FR" sz="1800" smtClean="0">
              <a:solidFill>
                <a:srgbClr val="FFFF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fr-FR" sz="1800" smtClean="0"/>
          </a:p>
          <a:p>
            <a:pPr eaLnBrk="1" hangingPunct="1">
              <a:buFont typeface="Wingdings 2" pitchFamily="18" charset="2"/>
              <a:buNone/>
            </a:pPr>
            <a:r>
              <a:rPr lang="fr-FR" sz="1800" smtClean="0"/>
              <a:t> </a:t>
            </a:r>
          </a:p>
          <a:p>
            <a:pPr eaLnBrk="1" hangingPunct="1">
              <a:buFont typeface="Wingdings 2" pitchFamily="18" charset="2"/>
              <a:buNone/>
            </a:pPr>
            <a:endParaRPr lang="fr-FR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0"/>
            <a:ext cx="3132137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fr-FR" smtClean="0"/>
          </a:p>
          <a:p>
            <a:pPr>
              <a:buFont typeface="Wingdings 2" pitchFamily="18" charset="2"/>
              <a:buNone/>
            </a:pPr>
            <a:endParaRPr lang="fr-FR" smtClean="0"/>
          </a:p>
          <a:p>
            <a:pPr>
              <a:buFont typeface="Wingdings 2" pitchFamily="18" charset="2"/>
              <a:buNone/>
            </a:pPr>
            <a:endParaRPr lang="fr-FR" smtClean="0"/>
          </a:p>
          <a:p>
            <a:pPr>
              <a:buFontTx/>
              <a:buChar char="-"/>
            </a:pPr>
            <a:r>
              <a:rPr lang="fr-FR" smtClean="0">
                <a:solidFill>
                  <a:srgbClr val="C00000"/>
                </a:solidFill>
              </a:rPr>
              <a:t>la plupart des manuscrits médicaux du V e et du IV e siècle av. J.-C. rédigés en ionien lui sont-ils attribués. </a:t>
            </a:r>
          </a:p>
          <a:p>
            <a:pPr>
              <a:buFontTx/>
              <a:buChar char="-"/>
            </a:pPr>
            <a:endParaRPr lang="fr-FR" smtClean="0">
              <a:solidFill>
                <a:srgbClr val="C0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C00000"/>
                </a:solidFill>
              </a:rPr>
              <a:t>  </a:t>
            </a:r>
            <a:r>
              <a:rPr lang="fr-FR" smtClean="0">
                <a:solidFill>
                  <a:srgbClr val="0070C0"/>
                </a:solidFill>
              </a:rPr>
              <a:t> </a:t>
            </a:r>
            <a:r>
              <a:rPr lang="fr-FR" b="1" u="sng" smtClean="0">
                <a:solidFill>
                  <a:srgbClr val="0070C0"/>
                </a:solidFill>
              </a:rPr>
              <a:t>-Le Corpus = Collection hippocratique: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70C0"/>
                </a:solidFill>
              </a:rPr>
              <a:t> a rassemblé jusqu’à 72 ouvrages à la bibliothèque d’Alexandrie  exemple : Serment  ; Fractures/Articulations ; Traité du pronostic ; Régime ; Maladies des femmes ; Épidémies….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70C0"/>
                </a:solidFill>
              </a:rPr>
              <a:t> Une partie seulement était récupérée  et  devenue  ouvrage de référence. </a:t>
            </a:r>
          </a:p>
          <a:p>
            <a:pPr>
              <a:buFont typeface="Wingdings 2" pitchFamily="18" charset="2"/>
              <a:buNone/>
            </a:pPr>
            <a:r>
              <a:rPr lang="fr-FR" b="1" smtClean="0">
                <a:solidFill>
                  <a:srgbClr val="C00000"/>
                </a:solidFill>
              </a:rPr>
              <a:t>-</a:t>
            </a:r>
            <a:endParaRPr lang="fr-FR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fr-FR" smtClean="0"/>
          </a:p>
          <a:p>
            <a:pPr>
              <a:buFont typeface="Wingdings 2" pitchFamily="18" charset="2"/>
              <a:buNone/>
            </a:pPr>
            <a:endParaRPr lang="fr-FR" smtClean="0"/>
          </a:p>
          <a:p>
            <a:pPr eaLnBrk="1" hangingPunct="1">
              <a:buFont typeface="Arial" charset="0"/>
              <a:buNone/>
            </a:pPr>
            <a:r>
              <a:rPr lang="fr-FR" smtClean="0">
                <a:solidFill>
                  <a:srgbClr val="0070C0"/>
                </a:solidFill>
              </a:rPr>
              <a:t>Le </a:t>
            </a:r>
            <a:r>
              <a:rPr lang="fr-FR" b="1" smtClean="0">
                <a:solidFill>
                  <a:srgbClr val="0070C0"/>
                </a:solidFill>
              </a:rPr>
              <a:t>«</a:t>
            </a:r>
            <a:r>
              <a:rPr lang="fr-FR" smtClean="0">
                <a:solidFill>
                  <a:srgbClr val="7030A0"/>
                </a:solidFill>
              </a:rPr>
              <a:t> </a:t>
            </a:r>
            <a:r>
              <a:rPr lang="fr-FR" b="1" i="1" smtClean="0">
                <a:solidFill>
                  <a:srgbClr val="7030A0"/>
                </a:solidFill>
              </a:rPr>
              <a:t>Corpus hippocraticum</a:t>
            </a:r>
            <a:r>
              <a:rPr lang="fr-FR" b="1" i="1" smtClean="0">
                <a:solidFill>
                  <a:srgbClr val="0070C0"/>
                </a:solidFill>
              </a:rPr>
              <a:t> » </a:t>
            </a:r>
            <a:r>
              <a:rPr lang="fr-FR" smtClean="0">
                <a:solidFill>
                  <a:srgbClr val="0070C0"/>
                </a:solidFill>
              </a:rPr>
              <a:t>contient : +230 drogues :   </a:t>
            </a:r>
          </a:p>
          <a:p>
            <a:pPr eaLnBrk="1" hangingPunct="1">
              <a:buFont typeface="Arial" charset="0"/>
              <a:buNone/>
            </a:pPr>
            <a:r>
              <a:rPr lang="fr-FR" smtClean="0">
                <a:solidFill>
                  <a:srgbClr val="0070C0"/>
                </a:solidFill>
              </a:rPr>
              <a:t>          </a:t>
            </a:r>
            <a:r>
              <a:rPr lang="fr-FR" smtClean="0">
                <a:solidFill>
                  <a:srgbClr val="0070C0"/>
                </a:solidFill>
                <a:latin typeface="Arial Black" pitchFamily="34" charset="0"/>
              </a:rPr>
              <a:t>■ </a:t>
            </a:r>
            <a:r>
              <a:rPr lang="fr-FR" smtClean="0">
                <a:solidFill>
                  <a:srgbClr val="C00000"/>
                </a:solidFill>
              </a:rPr>
              <a:t>des </a:t>
            </a:r>
            <a:r>
              <a:rPr lang="fr-FR" b="1" smtClean="0">
                <a:solidFill>
                  <a:srgbClr val="C00000"/>
                </a:solidFill>
              </a:rPr>
              <a:t>narcotiques(etat proche à la somnolance)</a:t>
            </a:r>
            <a:r>
              <a:rPr lang="fr-FR" b="1" smtClean="0">
                <a:solidFill>
                  <a:srgbClr val="0070C0"/>
                </a:solidFill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fr-FR" b="1" smtClean="0">
                <a:solidFill>
                  <a:srgbClr val="0070C0"/>
                </a:solidFill>
              </a:rPr>
              <a:t>                 </a:t>
            </a:r>
            <a:r>
              <a:rPr lang="fr-FR" smtClean="0">
                <a:solidFill>
                  <a:srgbClr val="0070C0"/>
                </a:solidFill>
              </a:rPr>
              <a:t> Belladone, opium..</a:t>
            </a:r>
          </a:p>
          <a:p>
            <a:pPr eaLnBrk="1" hangingPunct="1">
              <a:buFont typeface="Arial" charset="0"/>
              <a:buNone/>
            </a:pPr>
            <a:r>
              <a:rPr lang="fr-FR" smtClean="0">
                <a:solidFill>
                  <a:srgbClr val="0070C0"/>
                </a:solidFill>
              </a:rPr>
              <a:t>          </a:t>
            </a:r>
            <a:r>
              <a:rPr lang="fr-FR" smtClean="0">
                <a:solidFill>
                  <a:srgbClr val="0070C0"/>
                </a:solidFill>
                <a:latin typeface="Arial Black" pitchFamily="34" charset="0"/>
              </a:rPr>
              <a:t>■ </a:t>
            </a:r>
            <a:r>
              <a:rPr lang="fr-FR" smtClean="0">
                <a:solidFill>
                  <a:srgbClr val="C00000"/>
                </a:solidFill>
              </a:rPr>
              <a:t>des </a:t>
            </a:r>
            <a:r>
              <a:rPr lang="fr-FR" b="1" smtClean="0">
                <a:solidFill>
                  <a:srgbClr val="C00000"/>
                </a:solidFill>
              </a:rPr>
              <a:t>purgatifs</a:t>
            </a:r>
            <a:r>
              <a:rPr lang="fr-FR" b="1" smtClean="0">
                <a:solidFill>
                  <a:srgbClr val="0070C0"/>
                </a:solidFill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fr-FR" b="1" smtClean="0">
                <a:solidFill>
                  <a:srgbClr val="0070C0"/>
                </a:solidFill>
              </a:rPr>
              <a:t>                  </a:t>
            </a:r>
            <a:r>
              <a:rPr lang="fr-FR" smtClean="0">
                <a:solidFill>
                  <a:srgbClr val="0070C0"/>
                </a:solidFill>
              </a:rPr>
              <a:t>Coloquinte, Scammonée</a:t>
            </a:r>
          </a:p>
          <a:p>
            <a:pPr eaLnBrk="1" hangingPunct="1">
              <a:buFont typeface="Arial" charset="0"/>
              <a:buNone/>
            </a:pPr>
            <a:r>
              <a:rPr lang="fr-FR" smtClean="0">
                <a:solidFill>
                  <a:srgbClr val="0070C0"/>
                </a:solidFill>
              </a:rPr>
              <a:t>          </a:t>
            </a:r>
            <a:r>
              <a:rPr lang="fr-FR" smtClean="0">
                <a:solidFill>
                  <a:srgbClr val="0070C0"/>
                </a:solidFill>
                <a:latin typeface="Arial Black" pitchFamily="34" charset="0"/>
              </a:rPr>
              <a:t>■ </a:t>
            </a:r>
            <a:r>
              <a:rPr lang="fr-FR" smtClean="0">
                <a:solidFill>
                  <a:srgbClr val="C00000"/>
                </a:solidFill>
              </a:rPr>
              <a:t>des </a:t>
            </a:r>
            <a:r>
              <a:rPr lang="fr-FR" b="1" smtClean="0">
                <a:solidFill>
                  <a:srgbClr val="C00000"/>
                </a:solidFill>
              </a:rPr>
              <a:t>vomitifs</a:t>
            </a:r>
            <a:r>
              <a:rPr lang="fr-FR" b="1" smtClean="0">
                <a:solidFill>
                  <a:srgbClr val="0070C0"/>
                </a:solidFill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fr-FR" b="1" smtClean="0">
                <a:solidFill>
                  <a:srgbClr val="0070C0"/>
                </a:solidFill>
              </a:rPr>
              <a:t>                   </a:t>
            </a:r>
            <a:r>
              <a:rPr lang="fr-FR" smtClean="0">
                <a:solidFill>
                  <a:srgbClr val="0070C0"/>
                </a:solidFill>
              </a:rPr>
              <a:t>Hellébore blanc</a:t>
            </a:r>
          </a:p>
          <a:p>
            <a:pPr eaLnBrk="1" hangingPunct="1">
              <a:buFont typeface="Arial" charset="0"/>
              <a:buNone/>
            </a:pPr>
            <a:r>
              <a:rPr lang="fr-FR" smtClean="0">
                <a:solidFill>
                  <a:srgbClr val="0070C0"/>
                </a:solidFill>
              </a:rPr>
              <a:t>          </a:t>
            </a:r>
            <a:r>
              <a:rPr lang="fr-FR" smtClean="0">
                <a:solidFill>
                  <a:srgbClr val="0070C0"/>
                </a:solidFill>
                <a:latin typeface="Arial Black" pitchFamily="34" charset="0"/>
              </a:rPr>
              <a:t>■ </a:t>
            </a:r>
            <a:r>
              <a:rPr lang="fr-FR" smtClean="0">
                <a:solidFill>
                  <a:srgbClr val="C00000"/>
                </a:solidFill>
              </a:rPr>
              <a:t>des </a:t>
            </a:r>
            <a:r>
              <a:rPr lang="fr-FR" b="1" smtClean="0">
                <a:solidFill>
                  <a:srgbClr val="C00000"/>
                </a:solidFill>
              </a:rPr>
              <a:t>fébrifuges</a:t>
            </a:r>
            <a:r>
              <a:rPr lang="fr-FR" smtClean="0">
                <a:solidFill>
                  <a:srgbClr val="0070C0"/>
                </a:solidFill>
              </a:rPr>
              <a:t>  </a:t>
            </a:r>
          </a:p>
          <a:p>
            <a:pPr eaLnBrk="1" hangingPunct="1">
              <a:buFont typeface="Arial" charset="0"/>
              <a:buNone/>
            </a:pPr>
            <a:r>
              <a:rPr lang="fr-FR" smtClean="0">
                <a:solidFill>
                  <a:srgbClr val="0070C0"/>
                </a:solidFill>
              </a:rPr>
              <a:t>                   Absinthe, Petite Centaurée…</a:t>
            </a:r>
          </a:p>
          <a:p>
            <a:pPr>
              <a:buFont typeface="Wingdings 2" pitchFamily="18" charset="2"/>
              <a:buNone/>
            </a:pP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20483" name="Picture 2" descr="C:\Users\dell\Pictures\absint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dell\Pictures\Centaurium_erythraea_(plant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0"/>
            <a:ext cx="4500562" cy="4076700"/>
          </a:xfrm>
          <a:noFill/>
        </p:spPr>
      </p:pic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0" y="4292600"/>
            <a:ext cx="831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solidFill>
                  <a:srgbClr val="0070C0"/>
                </a:solidFill>
              </a:rPr>
              <a:t> </a:t>
            </a:r>
            <a:r>
              <a:rPr lang="fr-FR">
                <a:solidFill>
                  <a:srgbClr val="0070C0"/>
                </a:solidFill>
              </a:rPr>
              <a:t>Absinthe                                                                        Petite Centaurée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0" y="1989138"/>
            <a:ext cx="8229600" cy="4389437"/>
          </a:xfrm>
        </p:spPr>
        <p:txBody>
          <a:bodyPr/>
          <a:lstStyle/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70C0"/>
                </a:solidFill>
              </a:rPr>
              <a:t>Mandragore                                               Jusquiame</a:t>
            </a:r>
            <a:endParaRPr lang="fr-FR" smtClean="0"/>
          </a:p>
        </p:txBody>
      </p:sp>
      <p:pic>
        <p:nvPicPr>
          <p:cNvPr id="21508" name="Picture 2" descr="C:\Users\dell\Pictures\Mandragora_autumnalis14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Users\dell\Pictures\290px-Jusquia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0"/>
            <a:ext cx="46434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C:\Users\dell\Pictures\belladon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60800"/>
            <a:ext cx="4500563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2411413" y="6453188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0070C0"/>
                </a:solidFill>
              </a:rPr>
              <a:t>Belladone</a:t>
            </a:r>
            <a:endParaRPr lang="fr-FR"/>
          </a:p>
        </p:txBody>
      </p:sp>
      <p:pic>
        <p:nvPicPr>
          <p:cNvPr id="21512" name="Picture 6" descr="C:\Users\dell\Pictures\DSC001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3978275"/>
            <a:ext cx="32400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4716463" y="6524625"/>
            <a:ext cx="93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0070C0"/>
                </a:solidFill>
              </a:rPr>
              <a:t>opium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ell\Pictures\220px-Citrullus_colocynthis_fruit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284663" cy="3141663"/>
          </a:xfrm>
          <a:noFill/>
        </p:spPr>
      </p:pic>
      <p:pic>
        <p:nvPicPr>
          <p:cNvPr id="22531" name="Picture 6" descr="http://t1.gstatic.com/images?q=tbn:ANd9GcQaUPWpJhKFBQZ0uthiAxlKKB_AemFKalIHXhIAbVQU-taEK4CY5Rr21tM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0"/>
            <a:ext cx="4859337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-252413" y="3244850"/>
            <a:ext cx="9396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0070C0"/>
                </a:solidFill>
              </a:rPr>
              <a:t>      Coloquinte                                                                                  Scammonée</a:t>
            </a:r>
            <a:endParaRPr lang="fr-FR"/>
          </a:p>
        </p:txBody>
      </p:sp>
      <p:pic>
        <p:nvPicPr>
          <p:cNvPr id="22533" name="Picture 8" descr="http://fr.cdn.v5.futura-sciences.com/builds/images/thumbs/7/7a4490452b_ellebore_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3141663"/>
            <a:ext cx="295275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5364163" y="4721225"/>
            <a:ext cx="2087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0070C0"/>
                </a:solidFill>
              </a:rPr>
              <a:t> </a:t>
            </a:r>
            <a:r>
              <a:rPr lang="fr-FR">
                <a:solidFill>
                  <a:srgbClr val="0070C0"/>
                </a:solidFill>
              </a:rPr>
              <a:t>Hellébore blanc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contenu 2"/>
          <p:cNvSpPr>
            <a:spLocks noGrp="1"/>
          </p:cNvSpPr>
          <p:nvPr>
            <p:ph idx="1"/>
          </p:nvPr>
        </p:nvSpPr>
        <p:spPr>
          <a:xfrm>
            <a:off x="446088" y="260350"/>
            <a:ext cx="8697912" cy="65976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b="1" smtClean="0">
              <a:solidFill>
                <a:srgbClr val="0070C0"/>
              </a:solidFill>
            </a:endParaRPr>
          </a:p>
          <a:p>
            <a:pPr>
              <a:buFont typeface="Wingdings 2" pitchFamily="18" charset="2"/>
              <a:buNone/>
            </a:pPr>
            <a:endParaRPr lang="fr-FR" smtClean="0">
              <a:solidFill>
                <a:srgbClr val="C0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C00000"/>
                </a:solidFill>
              </a:rPr>
              <a:t>La médecine hippocratique était représentée par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C00000"/>
                </a:solidFill>
              </a:rPr>
              <a:t>                 «  la théorie antique des humeurs. » 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C00000"/>
                </a:solidFill>
              </a:rPr>
              <a:t>Basée sur l’observation du malade et de ses humeurs. 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C00000"/>
                </a:solidFill>
              </a:rPr>
              <a:t>elle tient compte de son environnement, habitat, nourriture, des saisons… 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L’observation des quatre humeurs, sang, lymphe, bile jaune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 et bile noire, permet selon Hippocrate une explication  des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 maladies impliquant un traitement adéquat. Les quatre 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humeurs sont en relation avec les quatre saisons et aux 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quatre qualités du corps (chaud, froid, sec ou humide),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 correspondant au tempérament du malade : </a:t>
            </a:r>
          </a:p>
          <a:p>
            <a:pPr eaLnBrk="1" hangingPunct="1">
              <a:buFont typeface="Wingdings 2" pitchFamily="18" charset="2"/>
              <a:buNone/>
            </a:pPr>
            <a:endParaRPr lang="fr-FR" smtClean="0"/>
          </a:p>
          <a:p>
            <a:pPr eaLnBrk="1" hangingPunct="1">
              <a:buFont typeface="Wingdings 2" pitchFamily="18" charset="2"/>
              <a:buNone/>
            </a:pPr>
            <a:endParaRPr lang="fr-FR" smtClean="0"/>
          </a:p>
          <a:p>
            <a:pPr eaLnBrk="1" hangingPunct="1">
              <a:buFont typeface="Wingdings 2" pitchFamily="18" charset="2"/>
              <a:buNone/>
            </a:pP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147" name="Sous-titr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fr-FR" smtClean="0"/>
          </a:p>
        </p:txBody>
      </p:sp>
      <p:pic>
        <p:nvPicPr>
          <p:cNvPr id="6148" name="Picture 2" descr="La colonisation Grecque -VIIIè -VIè avant J.C. | Map, Colonization, To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contenu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fr-FR" smtClean="0"/>
          </a:p>
          <a:p>
            <a:pPr>
              <a:buFont typeface="Wingdings 2" pitchFamily="18" charset="2"/>
              <a:buNone/>
            </a:pPr>
            <a:endParaRPr lang="fr-FR" smtClean="0"/>
          </a:p>
          <a:p>
            <a:pPr>
              <a:buFont typeface="Wingdings 2" pitchFamily="18" charset="2"/>
              <a:buNone/>
            </a:pPr>
            <a:r>
              <a:rPr lang="fr-FR" smtClean="0"/>
              <a:t>-</a:t>
            </a:r>
            <a:r>
              <a:rPr lang="fr-FR" smtClean="0">
                <a:solidFill>
                  <a:srgbClr val="FF0000"/>
                </a:solidFill>
              </a:rPr>
              <a:t>le sanguin</a:t>
            </a:r>
            <a:r>
              <a:rPr lang="fr-FR" smtClean="0"/>
              <a:t> au corps chaud et humide (aime diriger les autres)</a:t>
            </a:r>
          </a:p>
          <a:p>
            <a:pPr>
              <a:buFont typeface="Wingdings 2" pitchFamily="18" charset="2"/>
              <a:buNone/>
            </a:pPr>
            <a:endParaRPr lang="fr-FR" smtClean="0"/>
          </a:p>
          <a:p>
            <a:pPr>
              <a:buFont typeface="Wingdings 2" pitchFamily="18" charset="2"/>
              <a:buNone/>
            </a:pPr>
            <a:r>
              <a:rPr lang="fr-FR" smtClean="0"/>
              <a:t>   - </a:t>
            </a:r>
            <a:r>
              <a:rPr lang="fr-FR" smtClean="0">
                <a:solidFill>
                  <a:srgbClr val="FF0000"/>
                </a:solidFill>
              </a:rPr>
              <a:t>le flegmatique, ou lymphatique</a:t>
            </a:r>
            <a:r>
              <a:rPr lang="fr-FR" smtClean="0"/>
              <a:t>, au corps froid et humide </a:t>
            </a:r>
          </a:p>
          <a:p>
            <a:pPr>
              <a:buFont typeface="Wingdings 2" pitchFamily="18" charset="2"/>
              <a:buNone/>
            </a:pPr>
            <a:r>
              <a:rPr lang="fr-FR" smtClean="0"/>
              <a:t>      (physiquement décontracté avec un regard doux)</a:t>
            </a:r>
          </a:p>
          <a:p>
            <a:pPr>
              <a:buFont typeface="Wingdings 2" pitchFamily="18" charset="2"/>
              <a:buNone/>
            </a:pPr>
            <a:endParaRPr lang="fr-FR" smtClean="0"/>
          </a:p>
          <a:p>
            <a:pPr>
              <a:buFont typeface="Wingdings 2" pitchFamily="18" charset="2"/>
              <a:buNone/>
            </a:pPr>
            <a:r>
              <a:rPr lang="fr-FR" smtClean="0"/>
              <a:t>   - </a:t>
            </a:r>
            <a:r>
              <a:rPr lang="fr-FR" smtClean="0">
                <a:solidFill>
                  <a:srgbClr val="FF0000"/>
                </a:solidFill>
              </a:rPr>
              <a:t>le bilieux ou cholérique</a:t>
            </a:r>
            <a:r>
              <a:rPr lang="fr-FR" smtClean="0"/>
              <a:t>, au corps chaud et sec, dominé par la bile jaune provenant du foie ( solide, sérieux ,efficace , aimant se donner à fond)</a:t>
            </a:r>
          </a:p>
          <a:p>
            <a:pPr>
              <a:buFont typeface="Wingdings 2" pitchFamily="18" charset="2"/>
              <a:buNone/>
            </a:pPr>
            <a:endParaRPr lang="fr-FR" smtClean="0"/>
          </a:p>
          <a:p>
            <a:pPr>
              <a:buFont typeface="Wingdings 2" pitchFamily="18" charset="2"/>
              <a:buNone/>
            </a:pPr>
            <a:r>
              <a:rPr lang="fr-FR" smtClean="0"/>
              <a:t>   - </a:t>
            </a:r>
            <a:r>
              <a:rPr lang="fr-FR" smtClean="0">
                <a:solidFill>
                  <a:srgbClr val="FF0000"/>
                </a:solidFill>
              </a:rPr>
              <a:t>l’atrabilaire ou nerveux</a:t>
            </a:r>
            <a:r>
              <a:rPr lang="fr-FR" smtClean="0"/>
              <a:t>, au corps froid et sec dominé par la bile noire issue de la rate. (dernier âge de la vie, nerveux)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139950"/>
            <a:ext cx="8229600" cy="39798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7531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-D’ autres théories guide la thérapeutique : </a:t>
            </a:r>
          </a:p>
          <a:p>
            <a:pPr>
              <a:buFont typeface="Wingdings 2" pitchFamily="18" charset="2"/>
              <a:buNone/>
            </a:pPr>
            <a:r>
              <a:rPr lang="fr-FR" smtClean="0"/>
              <a:t>  +« Les maladies proviennent soit du régime, soit de l’air que nous inspirons pour vivre ». 	</a:t>
            </a:r>
          </a:p>
          <a:p>
            <a:pPr>
              <a:buFont typeface="Wingdings 2" pitchFamily="18" charset="2"/>
              <a:buNone/>
            </a:pPr>
            <a:r>
              <a:rPr lang="fr-FR" smtClean="0"/>
              <a:t>   +Le médecin doit observer ce qui entre (aliment: humectant,  desséchant, resserrant, ou émollients) et qui sort du corps pour  pouvoir maintenir l’équilibre des humeurs et l’harmonie du corps « notion du régime ». </a:t>
            </a:r>
          </a:p>
          <a:p>
            <a:pPr>
              <a:buFont typeface="Wingdings 2" pitchFamily="18" charset="2"/>
              <a:buNone/>
            </a:pPr>
            <a:r>
              <a:rPr lang="fr-FR" smtClean="0"/>
              <a:t>    +Les  remèdes visent essentiellement à contrôler ce qui sort du corps : purgatifs, laxatifs, diurétiques, expectorants… </a:t>
            </a:r>
          </a:p>
          <a:p>
            <a:pPr>
              <a:buFont typeface="Wingdings 2" pitchFamily="18" charset="2"/>
              <a:buNone/>
            </a:pPr>
            <a:r>
              <a:rPr lang="fr-FR" smtClean="0"/>
              <a:t>   il faudra  les utiliser  avec précaution. </a:t>
            </a:r>
          </a:p>
          <a:p>
            <a:pPr>
              <a:buFont typeface="Wingdings 2" pitchFamily="18" charset="2"/>
              <a:buNone/>
            </a:pPr>
            <a:r>
              <a:rPr lang="fr-FR" sz="2400" smtClean="0">
                <a:solidFill>
                  <a:srgbClr val="002060"/>
                </a:solidFill>
              </a:rPr>
              <a:t>=</a:t>
            </a:r>
            <a:r>
              <a:rPr lang="fr-FR" sz="2400" smtClean="0">
                <a:solidFill>
                  <a:srgbClr val="C00000"/>
                </a:solidFill>
              </a:rPr>
              <a:t>pharmaque, septique ou toxicon.</a:t>
            </a:r>
          </a:p>
          <a:p>
            <a:pPr>
              <a:buFont typeface="Wingdings 2" pitchFamily="18" charset="2"/>
              <a:buNone/>
            </a:pPr>
            <a:endParaRPr lang="fr-FR" smtClean="0"/>
          </a:p>
          <a:p>
            <a:pPr eaLnBrk="1" hangingPunct="1">
              <a:buFont typeface="Wingdings 2" pitchFamily="18" charset="2"/>
              <a:buNone/>
            </a:pP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contenu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6816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fr-FR" smtClean="0"/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Hippocrate  intervient aussi dans: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– soulagement de  la douleur !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– réduction de fractures, de luxations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– règles hygiéno-diététiques, régime alimentaire, exercice physique.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 -Éthique, déontologie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 - Le serment d’Hippocrate !</a:t>
            </a:r>
          </a:p>
          <a:p>
            <a:pPr>
              <a:buFont typeface="Wingdings 2" pitchFamily="18" charset="2"/>
              <a:buNone/>
            </a:pPr>
            <a:r>
              <a:rPr lang="fr-FR" sz="6000" u="sng" smtClean="0">
                <a:solidFill>
                  <a:srgbClr val="C00000"/>
                </a:solidFill>
              </a:rPr>
              <a:t>Donc c’est une véritable école de pensée !</a:t>
            </a:r>
          </a:p>
          <a:p>
            <a:pPr>
              <a:buFont typeface="Wingdings 2" pitchFamily="18" charset="2"/>
              <a:buNone/>
            </a:pPr>
            <a:endParaRPr lang="fr-FR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contenu 2"/>
          <p:cNvSpPr>
            <a:spLocks noGrp="1"/>
          </p:cNvSpPr>
          <p:nvPr>
            <p:ph idx="1"/>
          </p:nvPr>
        </p:nvSpPr>
        <p:spPr>
          <a:xfrm>
            <a:off x="0" y="765175"/>
            <a:ext cx="8229600" cy="56102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fr-FR" sz="9600" smtClean="0">
                <a:solidFill>
                  <a:srgbClr val="C00000"/>
                </a:solidFill>
              </a:rPr>
              <a:t>Théophraste:</a:t>
            </a:r>
          </a:p>
          <a:p>
            <a:pPr algn="ctr">
              <a:buFont typeface="Wingdings 2" pitchFamily="18" charset="2"/>
              <a:buNone/>
            </a:pPr>
            <a:r>
              <a:rPr lang="fr-FR" sz="9600" smtClean="0">
                <a:solidFill>
                  <a:srgbClr val="C00000"/>
                </a:solidFill>
              </a:rPr>
              <a:t> </a:t>
            </a:r>
            <a:r>
              <a:rPr lang="fr-FR" sz="4800" smtClean="0">
                <a:solidFill>
                  <a:srgbClr val="7030A0"/>
                </a:solidFill>
              </a:rPr>
              <a:t>(372-288 av. J.-C.)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contenu 2"/>
          <p:cNvSpPr>
            <a:spLocks noGrp="1"/>
          </p:cNvSpPr>
          <p:nvPr>
            <p:ph idx="1"/>
          </p:nvPr>
        </p:nvSpPr>
        <p:spPr>
          <a:xfrm>
            <a:off x="250825" y="0"/>
            <a:ext cx="8713788" cy="63357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fr-FR" sz="2800" smtClean="0"/>
              <a:t> </a:t>
            </a:r>
          </a:p>
          <a:p>
            <a:pPr>
              <a:buFont typeface="Wingdings 2" pitchFamily="18" charset="2"/>
              <a:buNone/>
            </a:pPr>
            <a:r>
              <a:rPr lang="fr-FR" sz="2800" smtClean="0"/>
              <a:t> </a:t>
            </a:r>
          </a:p>
          <a:p>
            <a:pPr>
              <a:buFont typeface="Wingdings 2" pitchFamily="18" charset="2"/>
              <a:buNone/>
            </a:pPr>
            <a:r>
              <a:rPr lang="fr-FR" sz="2800" smtClean="0">
                <a:solidFill>
                  <a:srgbClr val="C00000"/>
                </a:solidFill>
              </a:rPr>
              <a:t>né à Érésos sur l’île de Lesbos. </a:t>
            </a:r>
          </a:p>
          <a:p>
            <a:pPr>
              <a:buFont typeface="Wingdings 2" pitchFamily="18" charset="2"/>
              <a:buNone/>
            </a:pPr>
            <a:r>
              <a:rPr lang="fr-FR" sz="2800" smtClean="0">
                <a:solidFill>
                  <a:srgbClr val="7030A0"/>
                </a:solidFill>
              </a:rPr>
              <a:t>- nom= Tyrtamos  surnommé </a:t>
            </a:r>
            <a:r>
              <a:rPr lang="fr-FR" sz="2800" i="1" smtClean="0">
                <a:solidFill>
                  <a:srgbClr val="7030A0"/>
                </a:solidFill>
              </a:rPr>
              <a:t>theophraste, divin parleur. </a:t>
            </a:r>
          </a:p>
          <a:p>
            <a:pPr>
              <a:buFont typeface="Wingdings 2" pitchFamily="18" charset="2"/>
              <a:buNone/>
            </a:pPr>
            <a:r>
              <a:rPr lang="fr-FR" sz="2800" i="1" smtClean="0">
                <a:solidFill>
                  <a:srgbClr val="002060"/>
                </a:solidFill>
              </a:rPr>
              <a:t>Sa spécialité est la botanique avec ses ouvrages, Histoire</a:t>
            </a:r>
          </a:p>
          <a:p>
            <a:pPr>
              <a:buFont typeface="Wingdings 2" pitchFamily="18" charset="2"/>
              <a:buNone/>
            </a:pPr>
            <a:r>
              <a:rPr lang="fr-FR" sz="2800" i="1" smtClean="0">
                <a:solidFill>
                  <a:srgbClr val="002060"/>
                </a:solidFill>
              </a:rPr>
              <a:t> des plantes et Causes des plantes. Quelques 500 plantes,</a:t>
            </a:r>
          </a:p>
          <a:p>
            <a:pPr>
              <a:buFont typeface="Wingdings 2" pitchFamily="18" charset="2"/>
              <a:buNone/>
            </a:pPr>
            <a:r>
              <a:rPr lang="fr-FR" sz="2800" i="1" smtClean="0">
                <a:solidFill>
                  <a:srgbClr val="002060"/>
                </a:solidFill>
              </a:rPr>
              <a:t> comme le pavo, l’hellébore et la mandragore sont décrites avec précision.</a:t>
            </a:r>
          </a:p>
          <a:p>
            <a:pPr>
              <a:buFont typeface="Wingdings 2" pitchFamily="18" charset="2"/>
              <a:buNone/>
            </a:pPr>
            <a:r>
              <a:rPr lang="fr-FR" sz="2800" i="1" smtClean="0">
                <a:solidFill>
                  <a:srgbClr val="002060"/>
                </a:solidFill>
              </a:rPr>
              <a:t>Leurs propriétés sont précisées ainsi que leurs dangers.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174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31748" name="Picture 2" descr="http://upload.wikimedia.org/wikipedia/commons/b/b2/Con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0"/>
            <a:ext cx="8856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fr-FR" smtClean="0"/>
          </a:p>
          <a:p>
            <a:pPr>
              <a:buFont typeface="Wingdings 2" pitchFamily="18" charset="2"/>
              <a:buNone/>
            </a:pPr>
            <a:endParaRPr lang="fr-FR" smtClean="0"/>
          </a:p>
          <a:p>
            <a:endParaRPr lang="fr-FR" smtClean="0"/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Père de la théorie des signatures </a:t>
            </a:r>
            <a:r>
              <a:rPr lang="fr-FR" smtClean="0">
                <a:solidFill>
                  <a:srgbClr val="FF0000"/>
                </a:solidFill>
              </a:rPr>
              <a:t>«  </a:t>
            </a:r>
            <a:r>
              <a:rPr lang="fr-FR" i="1" smtClean="0">
                <a:solidFill>
                  <a:srgbClr val="FF0000"/>
                </a:solidFill>
              </a:rPr>
              <a:t>signatura rerum »</a:t>
            </a:r>
            <a:r>
              <a:rPr lang="fr-FR" i="1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 Cette théorie veut que les propriétés physiques (forme, 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couleur, odeur, goût) d’une plante ou d’une partie d’une plante 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évoquent un intérêt thérapeutique. </a:t>
            </a: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contenu 2"/>
          <p:cNvSpPr>
            <a:spLocks noGrp="1"/>
          </p:cNvSpPr>
          <p:nvPr>
            <p:ph idx="1"/>
          </p:nvPr>
        </p:nvSpPr>
        <p:spPr>
          <a:xfrm>
            <a:off x="179388" y="260350"/>
            <a:ext cx="8507412" cy="606425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fr-FR" sz="9600" smtClean="0">
                <a:solidFill>
                  <a:srgbClr val="C00000"/>
                </a:solidFill>
              </a:rPr>
              <a:t>DIOSCORIDE</a:t>
            </a:r>
          </a:p>
          <a:p>
            <a:pPr>
              <a:buFont typeface="Wingdings 2" pitchFamily="18" charset="2"/>
              <a:buNone/>
            </a:pPr>
            <a:r>
              <a:rPr lang="fr-FR" sz="5400" i="1" smtClean="0">
                <a:solidFill>
                  <a:srgbClr val="7030A0"/>
                </a:solidFill>
              </a:rPr>
              <a:t>(40-90 ap. J.-C.)</a:t>
            </a:r>
            <a:endParaRPr lang="fr-FR" sz="5400" smtClean="0">
              <a:solidFill>
                <a:srgbClr val="7030A0"/>
              </a:solidFill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628775"/>
            <a:ext cx="4211637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fr-FR" smtClean="0"/>
          </a:p>
        </p:txBody>
      </p:sp>
      <p:pic>
        <p:nvPicPr>
          <p:cNvPr id="7172" name="Picture 2" descr="L'Empire Ro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7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u contenu 2"/>
          <p:cNvSpPr>
            <a:spLocks noGrp="1"/>
          </p:cNvSpPr>
          <p:nvPr>
            <p:ph idx="1"/>
          </p:nvPr>
        </p:nvSpPr>
        <p:spPr>
          <a:xfrm>
            <a:off x="0" y="115888"/>
            <a:ext cx="9144000" cy="67421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fr-FR" smtClean="0"/>
          </a:p>
          <a:p>
            <a:endParaRPr lang="fr-FR" smtClean="0"/>
          </a:p>
          <a:p>
            <a:pPr>
              <a:buFont typeface="Wingdings 2" pitchFamily="18" charset="2"/>
              <a:buNone/>
            </a:pPr>
            <a:r>
              <a:rPr lang="fr-FR" i="1" smtClean="0">
                <a:solidFill>
                  <a:srgbClr val="C00000"/>
                </a:solidFill>
              </a:rPr>
              <a:t>« Pedanius Dioskorides »</a:t>
            </a:r>
            <a:r>
              <a:rPr lang="fr-FR" i="1" smtClean="0"/>
              <a:t> est né à Anazarbe en Cilicie (actuelle</a:t>
            </a:r>
          </a:p>
          <a:p>
            <a:pPr>
              <a:buFont typeface="Wingdings 2" pitchFamily="18" charset="2"/>
              <a:buNone/>
            </a:pPr>
            <a:r>
              <a:rPr lang="fr-FR" i="1" smtClean="0"/>
              <a:t> Turquie).</a:t>
            </a:r>
          </a:p>
          <a:p>
            <a:pPr>
              <a:buFont typeface="Wingdings 2" pitchFamily="18" charset="2"/>
              <a:buNone/>
            </a:pPr>
            <a:r>
              <a:rPr lang="fr-FR" i="1" smtClean="0">
                <a:solidFill>
                  <a:srgbClr val="002060"/>
                </a:solidFill>
              </a:rPr>
              <a:t> Médecin militaire et botaniste grec, son oeuvre a été  la </a:t>
            </a:r>
          </a:p>
          <a:p>
            <a:pPr>
              <a:buFont typeface="Wingdings 2" pitchFamily="18" charset="2"/>
              <a:buNone/>
            </a:pPr>
            <a:r>
              <a:rPr lang="fr-FR" i="1" smtClean="0">
                <a:solidFill>
                  <a:srgbClr val="002060"/>
                </a:solidFill>
              </a:rPr>
              <a:t>connaissance des plantes médicinales . </a:t>
            </a:r>
          </a:p>
          <a:p>
            <a:pPr>
              <a:buFont typeface="Wingdings 2" pitchFamily="18" charset="2"/>
              <a:buNone/>
            </a:pPr>
            <a:r>
              <a:rPr lang="fr-FR" i="1" smtClean="0">
                <a:solidFill>
                  <a:srgbClr val="002060"/>
                </a:solidFill>
              </a:rPr>
              <a:t> ses déplacements lui auraient permis de rassembler de </a:t>
            </a:r>
          </a:p>
          <a:p>
            <a:pPr>
              <a:buFont typeface="Wingdings 2" pitchFamily="18" charset="2"/>
              <a:buNone/>
            </a:pPr>
            <a:r>
              <a:rPr lang="fr-FR" i="1" smtClean="0">
                <a:solidFill>
                  <a:srgbClr val="002060"/>
                </a:solidFill>
              </a:rPr>
              <a:t>nombreuses informations sur les plantes médicinales collectées</a:t>
            </a:r>
          </a:p>
          <a:p>
            <a:pPr>
              <a:buFont typeface="Wingdings 2" pitchFamily="18" charset="2"/>
              <a:buNone/>
            </a:pPr>
            <a:r>
              <a:rPr lang="fr-FR" i="1" smtClean="0">
                <a:solidFill>
                  <a:srgbClr val="002060"/>
                </a:solidFill>
              </a:rPr>
              <a:t> dans toute l’étendue de l’empire romain.</a:t>
            </a:r>
            <a:r>
              <a:rPr lang="fr-FR" i="1" smtClean="0"/>
              <a:t> </a:t>
            </a:r>
          </a:p>
          <a:p>
            <a:pPr>
              <a:buFont typeface="Wingdings 2" pitchFamily="18" charset="2"/>
              <a:buNone/>
            </a:pPr>
            <a:r>
              <a:rPr lang="fr-FR" i="1" smtClean="0"/>
              <a:t>Son ouvrage, </a:t>
            </a:r>
            <a:r>
              <a:rPr lang="fr-FR" i="1" smtClean="0">
                <a:solidFill>
                  <a:srgbClr val="C00000"/>
                </a:solidFill>
              </a:rPr>
              <a:t>«  materia medica »</a:t>
            </a:r>
            <a:r>
              <a:rPr lang="fr-FR" i="1" smtClean="0"/>
              <a:t>, présente environ 500 </a:t>
            </a:r>
          </a:p>
          <a:p>
            <a:pPr>
              <a:buFont typeface="Wingdings 2" pitchFamily="18" charset="2"/>
              <a:buNone/>
            </a:pPr>
            <a:r>
              <a:rPr lang="fr-FR" i="1" smtClean="0"/>
              <a:t>plantes et décrit leur utilisation médicale avec au total 1 600 </a:t>
            </a:r>
          </a:p>
          <a:p>
            <a:pPr>
              <a:buFont typeface="Wingdings 2" pitchFamily="18" charset="2"/>
              <a:buNone/>
            </a:pPr>
            <a:r>
              <a:rPr lang="fr-FR" i="1" smtClean="0"/>
              <a:t>préparations à base de végétaux, animaux et minéraux</a:t>
            </a:r>
          </a:p>
          <a:p>
            <a:pPr algn="ctr">
              <a:buFont typeface="Wingdings 2" pitchFamily="18" charset="2"/>
              <a:buNone/>
            </a:pPr>
            <a:r>
              <a:rPr lang="fr-FR" sz="3600" i="1" smtClean="0">
                <a:solidFill>
                  <a:srgbClr val="FF0000"/>
                </a:solidFill>
              </a:rPr>
              <a:t>C’est le père de la pharmacognosie</a:t>
            </a:r>
            <a:endParaRPr lang="fr-FR" sz="36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029325" cy="6858000"/>
          </a:xfrm>
          <a:noFill/>
        </p:spPr>
      </p:pic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6011863" y="0"/>
            <a:ext cx="31321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i="1" u="sng"/>
              <a:t>la Matière Médicale (VIIIe siècle)</a:t>
            </a:r>
            <a:endParaRPr lang="fr-FR" b="1" u="sng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contenu 2"/>
          <p:cNvSpPr>
            <a:spLocks noGrp="1"/>
          </p:cNvSpPr>
          <p:nvPr>
            <p:ph idx="1"/>
          </p:nvPr>
        </p:nvSpPr>
        <p:spPr>
          <a:xfrm>
            <a:off x="0" y="188913"/>
            <a:ext cx="9144000" cy="64801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fr-FR" smtClean="0"/>
          </a:p>
          <a:p>
            <a:pPr algn="ctr">
              <a:buFont typeface="Wingdings 2" pitchFamily="18" charset="2"/>
              <a:buNone/>
            </a:pPr>
            <a:r>
              <a:rPr lang="fr-FR" sz="9600" smtClean="0">
                <a:solidFill>
                  <a:srgbClr val="C00000"/>
                </a:solidFill>
              </a:rPr>
              <a:t>Pline l’ancien</a:t>
            </a:r>
          </a:p>
          <a:p>
            <a:pPr>
              <a:buFont typeface="Wingdings 2" pitchFamily="18" charset="2"/>
              <a:buNone/>
            </a:pPr>
            <a:r>
              <a:rPr lang="fr-FR" sz="6000" smtClean="0">
                <a:solidFill>
                  <a:srgbClr val="7030A0"/>
                </a:solidFill>
              </a:rPr>
              <a:t>        (23-79 ap J-c)</a:t>
            </a:r>
          </a:p>
        </p:txBody>
      </p:sp>
      <p:pic>
        <p:nvPicPr>
          <p:cNvPr id="37891" name="Picture 2" descr="http://upload.wikimedia.org/wikipedia/commons/3/37/Plinyel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2420938"/>
            <a:ext cx="29876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contenu 2"/>
          <p:cNvSpPr>
            <a:spLocks noGrp="1"/>
          </p:cNvSpPr>
          <p:nvPr>
            <p:ph idx="1"/>
          </p:nvPr>
        </p:nvSpPr>
        <p:spPr>
          <a:xfrm>
            <a:off x="71438" y="0"/>
            <a:ext cx="9144000" cy="685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fr-FR" smtClean="0"/>
          </a:p>
          <a:p>
            <a:pPr>
              <a:buFont typeface="Wingdings 2" pitchFamily="18" charset="2"/>
              <a:buNone/>
            </a:pPr>
            <a:r>
              <a:rPr lang="fr-FR" b="1" smtClean="0"/>
              <a:t>Pline l'Ancien</a:t>
            </a:r>
            <a:r>
              <a:rPr lang="fr-FR" smtClean="0"/>
              <a:t> (en latin </a:t>
            </a:r>
            <a:r>
              <a:rPr lang="fr-FR" i="1" smtClean="0"/>
              <a:t>Gaius Plinius  Secundus </a:t>
            </a:r>
            <a:r>
              <a:rPr lang="fr-FR" smtClean="0"/>
              <a:t>), né dans le nord de l'Italie </a:t>
            </a:r>
          </a:p>
          <a:p>
            <a:pPr>
              <a:buFont typeface="Wingdings 2" pitchFamily="18" charset="2"/>
              <a:buNone/>
            </a:pPr>
            <a:r>
              <a:rPr lang="fr-FR" smtClean="0"/>
              <a:t>Il a rassemblé le savoir de son époque sur  les </a:t>
            </a:r>
            <a:r>
              <a:rPr lang="fr-FR" smtClean="0">
                <a:solidFill>
                  <a:srgbClr val="C00000"/>
                </a:solidFill>
              </a:rPr>
              <a:t>sciences naturelles, l’astronomie, l’anthropologie,la psychologie ou la métallurgie.</a:t>
            </a:r>
            <a:endParaRPr lang="fr-FR" smtClean="0"/>
          </a:p>
          <a:p>
            <a:pPr>
              <a:buFont typeface="Wingdings 2" pitchFamily="18" charset="2"/>
              <a:buNone/>
            </a:pPr>
            <a:r>
              <a:rPr lang="fr-FR" smtClean="0"/>
              <a:t>il développa:</a:t>
            </a:r>
          </a:p>
          <a:p>
            <a:pPr>
              <a:buFont typeface="Wingdings 2" pitchFamily="18" charset="2"/>
              <a:buNone/>
            </a:pPr>
            <a:r>
              <a:rPr lang="fr-FR" smtClean="0"/>
              <a:t> -des ouvrages histoire naturelle(histoire des animaux terrestres,  poissons, des insectes et des oiseaux.).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 -la fabrication du vin, de l'huile, et  les procédés d'extraction.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 -la culture des céréales, et différentes applications industrielles.</a:t>
            </a:r>
            <a:endParaRPr lang="fr-FR" smtClean="0"/>
          </a:p>
          <a:p>
            <a:pPr>
              <a:buFont typeface="Wingdings 2" pitchFamily="18" charset="2"/>
              <a:buNone/>
            </a:pPr>
            <a:r>
              <a:rPr lang="fr-FR" smtClean="0"/>
              <a:t> </a:t>
            </a:r>
            <a:r>
              <a:rPr lang="fr-FR" smtClean="0">
                <a:solidFill>
                  <a:srgbClr val="C00000"/>
                </a:solidFill>
              </a:rPr>
              <a:t>- les animaux, les substances minerales et les remèdes qu'ils fournissent</a:t>
            </a:r>
          </a:p>
          <a:p>
            <a:pPr>
              <a:buFont typeface="Wingdings 2" pitchFamily="18" charset="2"/>
              <a:buNone/>
            </a:pP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fr-FR" smtClean="0"/>
          </a:p>
          <a:p>
            <a:pPr>
              <a:buFont typeface="Wingdings 2" pitchFamily="18" charset="2"/>
              <a:buNone/>
            </a:pPr>
            <a:endParaRPr lang="fr-FR" smtClean="0"/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-il rassembla toutes les informations botaniques  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dans les ouvrages qu’il avait accès; mena  des enquêtes auprès des médecins, des herboristes, des gens de la campagne.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Et </a:t>
            </a:r>
            <a:r>
              <a:rPr lang="fr-FR" smtClean="0">
                <a:solidFill>
                  <a:srgbClr val="C00000"/>
                </a:solidFill>
              </a:rPr>
              <a:t>  donna  sur chaque plante des informations de nature botanique et leurs utilisations agricoles, alimentaires, pharmaceutiques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fr-FR" smtClean="0"/>
          </a:p>
          <a:p>
            <a:pPr algn="ctr">
              <a:buFont typeface="Wingdings 2" pitchFamily="18" charset="2"/>
              <a:buNone/>
            </a:pPr>
            <a:r>
              <a:rPr lang="fr-FR" sz="9600" b="1" i="1" smtClean="0">
                <a:solidFill>
                  <a:srgbClr val="FF0000"/>
                </a:solidFill>
              </a:rPr>
              <a:t>Galien</a:t>
            </a:r>
            <a:r>
              <a:rPr lang="fr-FR" b="1" i="1" smtClean="0"/>
              <a:t> </a:t>
            </a:r>
          </a:p>
          <a:p>
            <a:pPr algn="ctr">
              <a:buFont typeface="Wingdings 2" pitchFamily="18" charset="2"/>
              <a:buNone/>
            </a:pPr>
            <a:r>
              <a:rPr lang="fr-FR" sz="6000" i="1" smtClean="0">
                <a:solidFill>
                  <a:srgbClr val="C00000"/>
                </a:solidFill>
              </a:rPr>
              <a:t>(Claudius Galenus)</a:t>
            </a:r>
            <a:endParaRPr lang="fr-FR" sz="6000" b="1" i="1" smtClean="0">
              <a:solidFill>
                <a:srgbClr val="C00000"/>
              </a:solidFill>
            </a:endParaRPr>
          </a:p>
          <a:p>
            <a:pPr>
              <a:buFont typeface="Wingdings 2" pitchFamily="18" charset="2"/>
              <a:buNone/>
            </a:pPr>
            <a:endParaRPr lang="fr-FR" b="1" i="1" smtClean="0"/>
          </a:p>
          <a:p>
            <a:pPr algn="ctr">
              <a:buFont typeface="Wingdings 2" pitchFamily="18" charset="2"/>
              <a:buNone/>
            </a:pPr>
            <a:r>
              <a:rPr lang="fr-FR" sz="4400" b="1" i="1" smtClean="0">
                <a:solidFill>
                  <a:srgbClr val="7030A0"/>
                </a:solidFill>
              </a:rPr>
              <a:t>– Rome – 129 à 210 ap. JC </a:t>
            </a:r>
            <a:endParaRPr lang="fr-FR" sz="440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643438" cy="58308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fr-FR" smtClean="0"/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- né à Pergamum (coté actuelle Izmir, Turquie), exerça la 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médecine à Rome. 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C00000"/>
                </a:solidFill>
              </a:rPr>
              <a:t>-Vers 148, il quitte Pergamum où se trouve la plus importante 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C00000"/>
                </a:solidFill>
              </a:rPr>
              <a:t>école de médecine de l’époque pour étudier à Smyrne(izmir), 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C00000"/>
                </a:solidFill>
              </a:rPr>
              <a:t>Corinthe(nord de la gréce) et Alexandrie. 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-Il s’installe à Rome en 162. Il y donne des conférences et réalise 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des démonstrations publiques de ses connaissances en 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anatomie et en physiologie :</a:t>
            </a:r>
          </a:p>
          <a:p>
            <a:pPr>
              <a:buFont typeface="Wingdings 2" pitchFamily="18" charset="2"/>
              <a:buNone/>
            </a:pPr>
            <a:r>
              <a:rPr lang="fr-FR" smtClean="0"/>
              <a:t>   +Dissection de gros animaux, médecin de gladiateurs blessés</a:t>
            </a:r>
          </a:p>
          <a:p>
            <a:pPr>
              <a:buFont typeface="Wingdings 2" pitchFamily="18" charset="2"/>
              <a:buNone/>
            </a:pPr>
            <a:r>
              <a:rPr lang="fr-FR" smtClean="0"/>
              <a:t>     «  le sang se forme dans le foie, les veines transportent le</a:t>
            </a:r>
          </a:p>
          <a:p>
            <a:pPr>
              <a:buFont typeface="Wingdings 2" pitchFamily="18" charset="2"/>
              <a:buNone/>
            </a:pPr>
            <a:r>
              <a:rPr lang="fr-FR" smtClean="0"/>
              <a:t>      sang, …, etc.</a:t>
            </a:r>
          </a:p>
          <a:p>
            <a:pPr>
              <a:buFont typeface="Wingdings 2" pitchFamily="18" charset="2"/>
              <a:buNone/>
            </a:pPr>
            <a:r>
              <a:rPr lang="fr-FR" smtClean="0"/>
              <a:t>    +Admirateur de la place des organes et de leurs fonctions   supposées</a:t>
            </a:r>
          </a:p>
          <a:p>
            <a:pPr>
              <a:buFont typeface="Wingdings 2" pitchFamily="18" charset="2"/>
              <a:buNone/>
            </a:pPr>
            <a:endParaRPr lang="fr-FR" smtClean="0"/>
          </a:p>
          <a:p>
            <a:pPr>
              <a:buFont typeface="Wingdings 2" pitchFamily="18" charset="2"/>
              <a:buNone/>
            </a:pPr>
            <a:endParaRPr lang="fr-FR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fr-FR" smtClean="0"/>
          </a:p>
          <a:p>
            <a:pPr>
              <a:buFont typeface="Wingdings 2" pitchFamily="18" charset="2"/>
              <a:buNone/>
            </a:pPr>
            <a:endParaRPr lang="fr-FR" smtClean="0"/>
          </a:p>
          <a:p>
            <a:pPr>
              <a:buFont typeface="Wingdings 2" pitchFamily="18" charset="2"/>
              <a:buNone/>
            </a:pPr>
            <a:r>
              <a:rPr lang="fr-FR" smtClean="0"/>
              <a:t>  </a:t>
            </a:r>
            <a:r>
              <a:rPr lang="fr-FR" smtClean="0">
                <a:solidFill>
                  <a:srgbClr val="002060"/>
                </a:solidFill>
              </a:rPr>
              <a:t> -auteur de 400 à 640 ouvrages ( domaines médicaux).</a:t>
            </a:r>
          </a:p>
          <a:p>
            <a:pPr>
              <a:buFont typeface="Wingdings 2" pitchFamily="18" charset="2"/>
              <a:buNone/>
            </a:pPr>
            <a:r>
              <a:rPr lang="fr-FR" smtClean="0"/>
              <a:t> </a:t>
            </a:r>
            <a:r>
              <a:rPr lang="fr-FR" smtClean="0">
                <a:solidFill>
                  <a:srgbClr val="C00000"/>
                </a:solidFill>
              </a:rPr>
              <a:t>-prépara lui-même des médicaments avec les drogues qu’il 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C00000"/>
                </a:solidFill>
              </a:rPr>
              <a:t>collectionne.</a:t>
            </a:r>
          </a:p>
          <a:p>
            <a:pPr>
              <a:buFont typeface="Wingdings 2" pitchFamily="18" charset="2"/>
              <a:buNone/>
            </a:pPr>
            <a:r>
              <a:rPr lang="fr-FR" smtClean="0"/>
              <a:t> </a:t>
            </a:r>
            <a:r>
              <a:rPr lang="fr-FR" smtClean="0">
                <a:solidFill>
                  <a:srgbClr val="002060"/>
                </a:solidFill>
              </a:rPr>
              <a:t>- inventa ou améliora de nombreuses formes pharmaceutiques ( pilules, pommade, emplâtre…)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C00000"/>
                </a:solidFill>
              </a:rPr>
              <a:t>- le "père de la pharmacie" et de la "galénique"</a:t>
            </a:r>
          </a:p>
          <a:p>
            <a:pPr>
              <a:buFontTx/>
              <a:buChar char="-"/>
            </a:pPr>
            <a:r>
              <a:rPr lang="fr-FR" smtClean="0">
                <a:solidFill>
                  <a:srgbClr val="002060"/>
                </a:solidFill>
              </a:rPr>
              <a:t>Galien affirma l’importance de la théorie issue de l’observation clinique et l’importance de l’expérimentation :</a:t>
            </a:r>
          </a:p>
          <a:p>
            <a:pPr>
              <a:buFont typeface="Wingdings 2" pitchFamily="18" charset="2"/>
              <a:buNone/>
            </a:pPr>
            <a:r>
              <a:rPr lang="fr-FR" smtClean="0"/>
              <a:t>« … nous pensons que les découvertes résultent en partie de la théorie. En effet, ni l’expérience seule, ni la théorie seule ne permettent d’aboutir. » </a:t>
            </a:r>
          </a:p>
          <a:p>
            <a:pPr>
              <a:buFont typeface="Wingdings 2" pitchFamily="18" charset="2"/>
              <a:buNone/>
            </a:pPr>
            <a:endParaRPr lang="fr-FR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79388" y="5691188"/>
            <a:ext cx="8964612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latin typeface="Algerian" pitchFamily="82" charset="0"/>
              </a:rPr>
              <a:t>La Grèce  connaît  pour  son   art   de   guérir trois phases successives :</a:t>
            </a:r>
          </a:p>
          <a:p>
            <a:r>
              <a:rPr lang="fr-FR"/>
              <a:t>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fr-FR" smtClean="0"/>
          </a:p>
          <a:p>
            <a:pPr>
              <a:buFont typeface="Wingdings 2" pitchFamily="18" charset="2"/>
              <a:buNone/>
            </a:pPr>
            <a:endParaRPr lang="fr-FR" smtClean="0"/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-Propose la théorie 4 tempéraments correspondant aux 4 humeurs .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C00000"/>
                </a:solidFill>
              </a:rPr>
              <a:t>- Fidèle à Hippocrate, mais esprit critique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A cette époque:</a:t>
            </a:r>
          </a:p>
          <a:p>
            <a:pPr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 +le </a:t>
            </a:r>
            <a:r>
              <a:rPr lang="fr-FR" u="sng" smtClean="0">
                <a:solidFill>
                  <a:srgbClr val="002060"/>
                </a:solidFill>
              </a:rPr>
              <a:t>médecin-préparateur </a:t>
            </a:r>
            <a:r>
              <a:rPr lang="fr-FR" smtClean="0">
                <a:solidFill>
                  <a:srgbClr val="002060"/>
                </a:solidFill>
              </a:rPr>
              <a:t>est appelé </a:t>
            </a:r>
            <a:r>
              <a:rPr lang="fr-FR" smtClean="0">
                <a:solidFill>
                  <a:srgbClr val="FF0000"/>
                </a:solidFill>
              </a:rPr>
              <a:t>« pharmacopeus ». </a:t>
            </a:r>
          </a:p>
          <a:p>
            <a:pPr>
              <a:buFont typeface="Wingdings 2" pitchFamily="18" charset="2"/>
              <a:buNone/>
            </a:pPr>
            <a:endParaRPr lang="fr-FR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fr-FR" smtClean="0"/>
              <a:t>  </a:t>
            </a:r>
            <a:r>
              <a:rPr lang="fr-FR" smtClean="0">
                <a:solidFill>
                  <a:srgbClr val="002060"/>
                </a:solidFill>
              </a:rPr>
              <a:t>+Des marchands spécialisés dans la recherche et la vente des herbes appelé : </a:t>
            </a:r>
            <a:r>
              <a:rPr lang="fr-FR" smtClean="0">
                <a:solidFill>
                  <a:srgbClr val="FF0000"/>
                </a:solidFill>
              </a:rPr>
              <a:t>les </a:t>
            </a:r>
            <a:r>
              <a:rPr lang="fr-FR" i="1" u="sng" smtClean="0">
                <a:solidFill>
                  <a:srgbClr val="FF0000"/>
                </a:solidFill>
              </a:rPr>
              <a:t>herbarii </a:t>
            </a:r>
            <a:r>
              <a:rPr lang="fr-FR" smtClean="0">
                <a:solidFill>
                  <a:srgbClr val="FF0000"/>
                </a:solidFill>
              </a:rPr>
              <a:t>et les </a:t>
            </a:r>
            <a:r>
              <a:rPr lang="fr-FR" i="1" u="sng" smtClean="0">
                <a:solidFill>
                  <a:srgbClr val="FF0000"/>
                </a:solidFill>
              </a:rPr>
              <a:t>pigmentarii</a:t>
            </a:r>
            <a:r>
              <a:rPr lang="fr-FR" u="sng" smtClean="0">
                <a:solidFill>
                  <a:srgbClr val="FF0000"/>
                </a:solidFill>
              </a:rPr>
              <a:t>. </a:t>
            </a:r>
            <a:endParaRPr lang="fr-FR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endParaRPr lang="fr-FR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fr-FR" smtClean="0"/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fr-FR" smtClean="0"/>
          </a:p>
          <a:p>
            <a:pPr>
              <a:buFont typeface="Wingdings 2" pitchFamily="18" charset="2"/>
              <a:buNone/>
            </a:pPr>
            <a:endParaRPr lang="fr-FR" smtClean="0"/>
          </a:p>
          <a:p>
            <a:pPr>
              <a:buFont typeface="Wingdings 2" pitchFamily="18" charset="2"/>
              <a:buNone/>
            </a:pPr>
            <a:r>
              <a:rPr lang="fr-FR" sz="4000" b="1" smtClean="0"/>
              <a:t>Le galénisme </a:t>
            </a:r>
            <a:endParaRPr lang="fr-FR" sz="4000" smtClean="0"/>
          </a:p>
          <a:p>
            <a:pPr>
              <a:buFont typeface="Wingdings 2" pitchFamily="18" charset="2"/>
              <a:buNone/>
            </a:pPr>
            <a:r>
              <a:rPr lang="fr-FR" smtClean="0"/>
              <a:t> est la doctrine(enseignement) médicale et thérapeutique se </a:t>
            </a:r>
          </a:p>
          <a:p>
            <a:pPr>
              <a:buFont typeface="Wingdings 2" pitchFamily="18" charset="2"/>
              <a:buNone/>
            </a:pPr>
            <a:r>
              <a:rPr lang="fr-FR" smtClean="0"/>
              <a:t>référant à Galien et plus largement à l’ensemble des auteurs </a:t>
            </a:r>
          </a:p>
          <a:p>
            <a:pPr>
              <a:buFont typeface="Wingdings 2" pitchFamily="18" charset="2"/>
              <a:buNone/>
            </a:pPr>
            <a:r>
              <a:rPr lang="fr-FR" smtClean="0"/>
              <a:t>antiques qui a débuté dès le IIIe siècle .av jc. </a:t>
            </a:r>
          </a:p>
          <a:p>
            <a:pPr>
              <a:buFont typeface="Wingdings 2" pitchFamily="18" charset="2"/>
              <a:buNone/>
            </a:pPr>
            <a:endParaRPr lang="fr-FR" smtClean="0"/>
          </a:p>
          <a:p>
            <a:pPr>
              <a:buFont typeface="Wingdings 2" pitchFamily="18" charset="2"/>
              <a:buNone/>
            </a:pPr>
            <a:r>
              <a:rPr lang="fr-FR" smtClean="0"/>
              <a:t>-Ses ouvrages ont commenté et développé leurs propos  après traduction</a:t>
            </a:r>
          </a:p>
          <a:p>
            <a:pPr>
              <a:buFont typeface="Wingdings 2" pitchFamily="18" charset="2"/>
              <a:buNone/>
            </a:pPr>
            <a:endParaRPr lang="fr-FR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949950"/>
          </a:xfrm>
          <a:noFill/>
        </p:spPr>
      </p:pic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2286000" y="60928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i="1" u="sng"/>
              <a:t>Timbres pour le marquage de</a:t>
            </a:r>
          </a:p>
          <a:p>
            <a:r>
              <a:rPr lang="fr-FR" b="1" i="1" u="sng"/>
              <a:t>bâtonnets de pommades oculaires</a:t>
            </a:r>
            <a:endParaRPr lang="fr-FR" b="1" u="sng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elaxed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fr-F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Merci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fr-F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pour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fr-F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votre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fr-F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contenu 3"/>
          <p:cNvSpPr>
            <a:spLocks noGrp="1"/>
          </p:cNvSpPr>
          <p:nvPr>
            <p:ph idx="1"/>
          </p:nvPr>
        </p:nvSpPr>
        <p:spPr>
          <a:xfrm>
            <a:off x="0" y="260350"/>
            <a:ext cx="9144000" cy="64087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r-FR" b="1" smtClean="0">
                <a:solidFill>
                  <a:srgbClr val="7030A0"/>
                </a:solidFill>
                <a:latin typeface="Arial Black" pitchFamily="34" charset="0"/>
              </a:rPr>
              <a:t>►</a:t>
            </a:r>
            <a:r>
              <a:rPr lang="fr-FR" b="1" smtClean="0">
                <a:solidFill>
                  <a:srgbClr val="7030A0"/>
                </a:solidFill>
              </a:rPr>
              <a:t>La Protohistoire</a:t>
            </a:r>
            <a:r>
              <a:rPr lang="fr-FR" b="1" smtClean="0">
                <a:solidFill>
                  <a:srgbClr val="002060"/>
                </a:solidFill>
              </a:rPr>
              <a:t> : </a:t>
            </a:r>
            <a:r>
              <a:rPr lang="fr-FR" smtClean="0">
                <a:solidFill>
                  <a:srgbClr val="002060"/>
                </a:solidFill>
              </a:rPr>
              <a:t>l ’Art de guérir primitif,</a:t>
            </a:r>
          </a:p>
          <a:p>
            <a:pPr eaLnBrk="1" hangingPunct="1">
              <a:buFont typeface="Arial" charset="0"/>
              <a:buNone/>
            </a:pPr>
            <a:r>
              <a:rPr lang="fr-FR" smtClean="0">
                <a:solidFill>
                  <a:srgbClr val="002060"/>
                </a:solidFill>
              </a:rPr>
              <a:t> mythique est  exercé par  des magiciens.</a:t>
            </a:r>
          </a:p>
          <a:p>
            <a:pPr eaLnBrk="1" hangingPunct="1">
              <a:buFont typeface="Arial" charset="0"/>
              <a:buNone/>
            </a:pPr>
            <a:r>
              <a:rPr lang="fr-FR" b="1" smtClean="0">
                <a:solidFill>
                  <a:srgbClr val="002060"/>
                </a:solidFill>
              </a:rPr>
              <a:t> </a:t>
            </a:r>
            <a:r>
              <a:rPr lang="fr-FR" b="1" smtClean="0">
                <a:solidFill>
                  <a:srgbClr val="7030A0"/>
                </a:solidFill>
                <a:latin typeface="Arial Black" pitchFamily="34" charset="0"/>
              </a:rPr>
              <a:t>►</a:t>
            </a:r>
            <a:r>
              <a:rPr lang="fr-FR" b="1" smtClean="0">
                <a:solidFill>
                  <a:srgbClr val="7030A0"/>
                </a:solidFill>
              </a:rPr>
              <a:t>Les Asclépiades:</a:t>
            </a:r>
            <a:r>
              <a:rPr lang="fr-FR" b="1" smtClean="0">
                <a:solidFill>
                  <a:srgbClr val="002060"/>
                </a:solidFill>
              </a:rPr>
              <a:t> À</a:t>
            </a:r>
            <a:r>
              <a:rPr lang="fr-FR" smtClean="0">
                <a:solidFill>
                  <a:srgbClr val="002060"/>
                </a:solidFill>
              </a:rPr>
              <a:t> partir du VIII° siècle</a:t>
            </a:r>
          </a:p>
          <a:p>
            <a:pPr eaLnBrk="1" hangingPunct="1">
              <a:buFont typeface="Arial" charset="0"/>
              <a:buNone/>
            </a:pPr>
            <a:r>
              <a:rPr lang="fr-FR" smtClean="0">
                <a:solidFill>
                  <a:srgbClr val="002060"/>
                </a:solidFill>
              </a:rPr>
              <a:t> avant J.C. , l’art de guérir, de magique, </a:t>
            </a:r>
          </a:p>
          <a:p>
            <a:pPr eaLnBrk="1" hangingPunct="1">
              <a:buFont typeface="Arial" charset="0"/>
              <a:buNone/>
            </a:pPr>
            <a:r>
              <a:rPr lang="fr-FR" smtClean="0">
                <a:solidFill>
                  <a:srgbClr val="002060"/>
                </a:solidFill>
              </a:rPr>
              <a:t>devient religieux. </a:t>
            </a:r>
          </a:p>
          <a:p>
            <a:pPr eaLnBrk="1" hangingPunct="1">
              <a:buFont typeface="Arial" charset="0"/>
              <a:buNone/>
            </a:pPr>
            <a:r>
              <a:rPr lang="fr-FR" b="1" smtClean="0">
                <a:solidFill>
                  <a:srgbClr val="7030A0"/>
                </a:solidFill>
                <a:latin typeface="Arial Black" pitchFamily="34" charset="0"/>
              </a:rPr>
              <a:t>►</a:t>
            </a:r>
            <a:r>
              <a:rPr lang="fr-FR" b="1" smtClean="0">
                <a:solidFill>
                  <a:srgbClr val="7030A0"/>
                </a:solidFill>
              </a:rPr>
              <a:t>Le Siècle d’Or</a:t>
            </a:r>
            <a:r>
              <a:rPr lang="fr-FR" b="1" smtClean="0">
                <a:solidFill>
                  <a:srgbClr val="002060"/>
                </a:solidFill>
              </a:rPr>
              <a:t>(</a:t>
            </a:r>
            <a:r>
              <a:rPr lang="fr-FR" smtClean="0">
                <a:solidFill>
                  <a:srgbClr val="002060"/>
                </a:solidFill>
              </a:rPr>
              <a:t>V° siècle avant J.C.), </a:t>
            </a:r>
          </a:p>
          <a:p>
            <a:pPr eaLnBrk="1" hangingPunct="1">
              <a:buFont typeface="Arial" charset="0"/>
              <a:buNone/>
            </a:pPr>
            <a:r>
              <a:rPr lang="fr-FR" smtClean="0">
                <a:solidFill>
                  <a:srgbClr val="002060"/>
                </a:solidFill>
              </a:rPr>
              <a:t>celui de Périclès(495-429 av jc) : </a:t>
            </a:r>
            <a:r>
              <a:rPr lang="fr-FR" smtClean="0">
                <a:solidFill>
                  <a:srgbClr val="FF0000"/>
                </a:solidFill>
              </a:rPr>
              <a:t>les Asclépiades</a:t>
            </a:r>
            <a:r>
              <a:rPr lang="fr-FR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fr-FR" smtClean="0">
                <a:solidFill>
                  <a:srgbClr val="002060"/>
                </a:solidFill>
              </a:rPr>
              <a:t>délaissent  magie et religion et naissance de diverses écoles </a:t>
            </a:r>
          </a:p>
          <a:p>
            <a:pPr eaLnBrk="1" hangingPunct="1">
              <a:buFont typeface="Arial" charset="0"/>
              <a:buNone/>
            </a:pPr>
            <a:r>
              <a:rPr lang="fr-FR" smtClean="0">
                <a:solidFill>
                  <a:srgbClr val="002060"/>
                </a:solidFill>
              </a:rPr>
              <a:t> médicales dont les plus connues sont à Rhodes, Cnide, Cos.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FR" b="1" smtClean="0">
                <a:solidFill>
                  <a:srgbClr val="C00000"/>
                </a:solidFill>
              </a:rPr>
              <a:t>En la dissociant de la  magie ,les savants de l'Antiquité 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FR" b="1" smtClean="0">
                <a:solidFill>
                  <a:srgbClr val="C00000"/>
                </a:solidFill>
              </a:rPr>
              <a:t>grecque sont les fondateurs de la médecine occidentale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FR" smtClean="0">
                <a:solidFill>
                  <a:srgbClr val="002060"/>
                </a:solidFill>
              </a:rPr>
              <a:t>Dès cette période, vers 850 avant J.C. apparaît le </a:t>
            </a:r>
            <a:r>
              <a:rPr lang="fr-FR" smtClean="0">
                <a:solidFill>
                  <a:srgbClr val="FF0000"/>
                </a:solidFill>
              </a:rPr>
              <a:t>médecin.</a:t>
            </a:r>
          </a:p>
          <a:p>
            <a:pPr eaLnBrk="1" hangingPunct="1">
              <a:buFont typeface="Wingdings 2" pitchFamily="18" charset="2"/>
              <a:buNone/>
            </a:pPr>
            <a:endParaRPr lang="fr-FR" smtClean="0">
              <a:solidFill>
                <a:srgbClr val="FF0000"/>
              </a:solidFill>
            </a:endParaRPr>
          </a:p>
          <a:p>
            <a:pPr eaLnBrk="1" hangingPunct="1"/>
            <a:endParaRPr lang="fr-FR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</a:pPr>
            <a:endParaRPr lang="fr-FR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731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contenu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673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fr-FR" smtClean="0">
              <a:solidFill>
                <a:srgbClr val="7030A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fr-FR" sz="2400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5219700" y="333375"/>
            <a:ext cx="4105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La  "Pharmacie"  GRECQUE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fr-FR" b="1" smtClean="0"/>
              <a:t>       </a:t>
            </a:r>
          </a:p>
          <a:p>
            <a:pPr>
              <a:buFont typeface="Wingdings 2" pitchFamily="18" charset="2"/>
              <a:buNone/>
            </a:pPr>
            <a:r>
              <a:rPr lang="fr-FR" b="1" smtClean="0"/>
              <a:t>  </a:t>
            </a:r>
            <a:r>
              <a:rPr lang="fr-FR" sz="2800" smtClean="0"/>
              <a:t>Après la conquête de l’Égypte </a:t>
            </a:r>
          </a:p>
          <a:p>
            <a:pPr>
              <a:buFont typeface="Wingdings 2" pitchFamily="18" charset="2"/>
              <a:buNone/>
            </a:pPr>
            <a:r>
              <a:rPr lang="fr-FR" sz="2800" smtClean="0"/>
              <a:t>par les Grecs, la ville d’Alexandrie </a:t>
            </a:r>
          </a:p>
          <a:p>
            <a:pPr>
              <a:buFont typeface="Wingdings 2" pitchFamily="18" charset="2"/>
              <a:buNone/>
            </a:pPr>
            <a:r>
              <a:rPr lang="fr-FR" sz="2800" smtClean="0"/>
              <a:t>devient rapidement le nouveau </a:t>
            </a:r>
          </a:p>
          <a:p>
            <a:pPr>
              <a:buFont typeface="Wingdings 2" pitchFamily="18" charset="2"/>
              <a:buNone/>
            </a:pPr>
            <a:r>
              <a:rPr lang="fr-FR" sz="2800" smtClean="0"/>
              <a:t>centre du savoir sous Ptolémée Ier </a:t>
            </a:r>
          </a:p>
          <a:p>
            <a:pPr>
              <a:buFont typeface="Wingdings 2" pitchFamily="18" charset="2"/>
              <a:buNone/>
            </a:pPr>
            <a:r>
              <a:rPr lang="fr-FR" sz="2800" smtClean="0"/>
              <a:t> ou Soter (360-280 av. J.-C.) :</a:t>
            </a:r>
            <a:r>
              <a:rPr lang="fr-FR" sz="2800" b="1" smtClean="0"/>
              <a:t> </a:t>
            </a:r>
          </a:p>
          <a:p>
            <a:pPr>
              <a:buFont typeface="Wingdings 2" pitchFamily="18" charset="2"/>
              <a:buNone/>
            </a:pPr>
            <a:r>
              <a:rPr lang="fr-FR" sz="2800" smtClean="0"/>
              <a:t>rencontre de la civilisation grecque </a:t>
            </a:r>
          </a:p>
          <a:p>
            <a:pPr>
              <a:buFont typeface="Wingdings 2" pitchFamily="18" charset="2"/>
              <a:buNone/>
            </a:pPr>
            <a:r>
              <a:rPr lang="fr-FR" sz="2800" smtClean="0"/>
              <a:t>avec celles de l'Egypte, de l'Iran</a:t>
            </a:r>
          </a:p>
          <a:p>
            <a:pPr>
              <a:buFont typeface="Wingdings 2" pitchFamily="18" charset="2"/>
              <a:buNone/>
            </a:pPr>
            <a:r>
              <a:rPr lang="fr-FR" sz="2800" smtClean="0"/>
              <a:t> et de l'Inde.</a:t>
            </a:r>
          </a:p>
          <a:p>
            <a:pPr>
              <a:buFont typeface="Wingdings 2" pitchFamily="18" charset="2"/>
              <a:buNone/>
            </a:pPr>
            <a:endParaRPr lang="fr-FR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0"/>
            <a:ext cx="370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>
          <a:xfrm>
            <a:off x="323850" y="0"/>
            <a:ext cx="8640763" cy="6858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fr-FR" smtClean="0"/>
          </a:p>
          <a:p>
            <a:pPr eaLnBrk="1" hangingPunct="1">
              <a:buFont typeface="Wingdings 2" pitchFamily="18" charset="2"/>
              <a:buNone/>
            </a:pPr>
            <a:endParaRPr lang="fr-FR" smtClean="0">
              <a:solidFill>
                <a:srgbClr val="0070C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fr-FR" smtClean="0">
                <a:solidFill>
                  <a:srgbClr val="C00000"/>
                </a:solidFill>
                <a:latin typeface="Arial Black" pitchFamily="34" charset="0"/>
              </a:rPr>
              <a:t>      ▲</a:t>
            </a:r>
            <a:r>
              <a:rPr lang="fr-FR" smtClean="0">
                <a:solidFill>
                  <a:srgbClr val="C00000"/>
                </a:solidFill>
              </a:rPr>
              <a:t>Hérophile,</a:t>
            </a:r>
            <a:r>
              <a:rPr lang="fr-FR" smtClean="0">
                <a:solidFill>
                  <a:srgbClr val="0070C0"/>
                </a:solidFill>
              </a:rPr>
              <a:t> créateur de la matière médicale  </a:t>
            </a:r>
          </a:p>
          <a:p>
            <a:pPr eaLnBrk="1" hangingPunct="1">
              <a:buFont typeface="Arial" charset="0"/>
              <a:buNone/>
            </a:pPr>
            <a:r>
              <a:rPr lang="fr-FR" smtClean="0">
                <a:solidFill>
                  <a:srgbClr val="0070C0"/>
                </a:solidFill>
              </a:rPr>
              <a:t>         </a:t>
            </a:r>
            <a:r>
              <a:rPr lang="fr-FR" smtClean="0">
                <a:solidFill>
                  <a:srgbClr val="C00000"/>
                </a:solidFill>
                <a:latin typeface="Arial Black" pitchFamily="34" charset="0"/>
              </a:rPr>
              <a:t>▲</a:t>
            </a:r>
            <a:r>
              <a:rPr lang="fr-FR" smtClean="0">
                <a:solidFill>
                  <a:srgbClr val="C00000"/>
                </a:solidFill>
              </a:rPr>
              <a:t>Héraclite de Tarente</a:t>
            </a:r>
            <a:r>
              <a:rPr lang="fr-FR" smtClean="0">
                <a:solidFill>
                  <a:srgbClr val="0070C0"/>
                </a:solidFill>
              </a:rPr>
              <a:t>, promoteur de l’usage de l’opium, qui entra  dans la confection de tous les remèdes  polypharmaques.</a:t>
            </a:r>
          </a:p>
          <a:p>
            <a:pPr eaLnBrk="1" hangingPunct="1">
              <a:buFont typeface="Arial" charset="0"/>
              <a:buNone/>
            </a:pPr>
            <a:r>
              <a:rPr lang="fr-FR" smtClean="0">
                <a:solidFill>
                  <a:srgbClr val="0070C0"/>
                </a:solidFill>
              </a:rPr>
              <a:t>   En se référant à cette théorie, les souverains, Cléopâtre, Artémise, et </a:t>
            </a:r>
            <a:r>
              <a:rPr lang="fr-FR" b="1" u="sng" smtClean="0">
                <a:solidFill>
                  <a:srgbClr val="0070C0"/>
                </a:solidFill>
              </a:rPr>
              <a:t>surtout le rois « Mithridate »</a:t>
            </a:r>
            <a:r>
              <a:rPr lang="fr-FR" smtClean="0">
                <a:solidFill>
                  <a:srgbClr val="0070C0"/>
                </a:solidFill>
              </a:rPr>
              <a:t> qui inventa:</a:t>
            </a:r>
          </a:p>
          <a:p>
            <a:pPr eaLnBrk="1" hangingPunct="1">
              <a:buFont typeface="Arial" charset="0"/>
              <a:buNone/>
            </a:pPr>
            <a:r>
              <a:rPr lang="fr-FR" smtClean="0">
                <a:solidFill>
                  <a:srgbClr val="0070C0"/>
                </a:solidFill>
              </a:rPr>
              <a:t> </a:t>
            </a:r>
            <a:r>
              <a:rPr lang="fr-FR" b="1" smtClean="0"/>
              <a:t>-</a:t>
            </a:r>
            <a:r>
              <a:rPr lang="fr-FR" b="1" u="sng" smtClean="0"/>
              <a:t>le </a:t>
            </a:r>
            <a:r>
              <a:rPr lang="fr-FR" b="1" i="1" u="sng" smtClean="0"/>
              <a:t>Mithridaticum</a:t>
            </a:r>
            <a:r>
              <a:rPr lang="fr-FR" b="1" u="sng" smtClean="0"/>
              <a:t> </a:t>
            </a:r>
            <a:r>
              <a:rPr lang="fr-FR" b="1" smtClean="0"/>
              <a:t>(antidote) .</a:t>
            </a:r>
          </a:p>
          <a:p>
            <a:pPr eaLnBrk="1" hangingPunct="1">
              <a:buFont typeface="Arial" charset="0"/>
              <a:buNone/>
            </a:pPr>
            <a:r>
              <a:rPr lang="fr-FR" b="1" smtClean="0"/>
              <a:t> </a:t>
            </a:r>
            <a:r>
              <a:rPr lang="fr-FR" smtClean="0"/>
              <a:t>-</a:t>
            </a:r>
            <a:r>
              <a:rPr lang="fr-FR" b="1" u="sng" smtClean="0"/>
              <a:t>la mithridatisation:</a:t>
            </a:r>
            <a:r>
              <a:rPr lang="fr-FR" smtClean="0"/>
              <a:t> consommer régulièrement de faibles doses de poison pour y accoutumer l'organisme et y développer une résistance.</a:t>
            </a:r>
            <a:endParaRPr lang="fr-FR" smtClean="0">
              <a:solidFill>
                <a:srgbClr val="0070C0"/>
              </a:solidFill>
            </a:endParaRPr>
          </a:p>
          <a:p>
            <a:pPr>
              <a:buFont typeface="Wingdings 2" pitchFamily="18" charset="2"/>
              <a:buNone/>
            </a:pPr>
            <a:endParaRPr lang="fr-FR" smtClean="0"/>
          </a:p>
          <a:p>
            <a:pPr eaLnBrk="1" hangingPunct="1">
              <a:buFont typeface="Wingdings 2" pitchFamily="18" charset="2"/>
              <a:buNone/>
            </a:pP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538787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fr-FR" dirty="0" smtClean="0"/>
              <a:t> </a:t>
            </a:r>
            <a:endParaRPr lang="fr-F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le Grec </a:t>
            </a:r>
            <a:r>
              <a:rPr lang="fr-FR" sz="2800" b="1" u="sng" dirty="0" err="1" smtClean="0">
                <a:solidFill>
                  <a:schemeClr val="accent1">
                    <a:lumMod val="75000"/>
                  </a:schemeClr>
                </a:solidFill>
              </a:rPr>
              <a:t>Archangatos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 fonda à Rome,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deux siècles av J.C., une boutique qui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sert à la fois de pharmacie, de cabinet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de consultation et d'hôpital. </a:t>
            </a:r>
          </a:p>
          <a:p>
            <a:pPr>
              <a:defRPr/>
            </a:pPr>
            <a:endParaRPr lang="fr-FR" sz="2400" dirty="0" smtClean="0"/>
          </a:p>
          <a:p>
            <a:pPr>
              <a:buFont typeface="Wingdings 2" pitchFamily="18" charset="2"/>
              <a:buNone/>
              <a:defRPr/>
            </a:pPr>
            <a:endParaRPr lang="fr-FR" sz="2400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fr-FR" sz="2000" dirty="0" smtClean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860800"/>
            <a:ext cx="284321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0"/>
            <a:ext cx="2411412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0"/>
            <a:ext cx="2411412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7596188" y="3429000"/>
            <a:ext cx="1547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</a:rPr>
              <a:t>Asclépios</a:t>
            </a:r>
            <a:endParaRPr lang="fr-FR"/>
          </a:p>
        </p:txBody>
      </p:sp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88"/>
            <a:ext cx="62865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3561</TotalTime>
  <Words>1371</Words>
  <Application>Microsoft Office PowerPoint</Application>
  <PresentationFormat>Affichage à l'écran (4:3)</PresentationFormat>
  <Paragraphs>239</Paragraphs>
  <Slides>43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Constantia</vt:lpstr>
      <vt:lpstr>Wingdings 2</vt:lpstr>
      <vt:lpstr>Algerian</vt:lpstr>
      <vt:lpstr>Arial Black</vt:lpstr>
      <vt:lpstr>Débit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dell</dc:creator>
  <cp:lastModifiedBy>client</cp:lastModifiedBy>
  <cp:revision>139</cp:revision>
  <dcterms:created xsi:type="dcterms:W3CDTF">2012-01-10T20:54:12Z</dcterms:created>
  <dcterms:modified xsi:type="dcterms:W3CDTF">2026-04-20T00:36:13Z</dcterms:modified>
</cp:coreProperties>
</file>