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4"/>
  </p:sldMasterIdLst>
  <p:sldIdLst>
    <p:sldId id="256" r:id="rId5"/>
    <p:sldId id="387" r:id="rId6"/>
    <p:sldId id="393" r:id="rId7"/>
    <p:sldId id="400" r:id="rId8"/>
    <p:sldId id="394" r:id="rId9"/>
    <p:sldId id="395" r:id="rId10"/>
    <p:sldId id="396" r:id="rId11"/>
    <p:sldId id="397" r:id="rId12"/>
    <p:sldId id="398" r:id="rId13"/>
    <p:sldId id="399" r:id="rId14"/>
    <p:sldId id="401" r:id="rId15"/>
    <p:sldId id="388" r:id="rId16"/>
    <p:sldId id="402" r:id="rId17"/>
    <p:sldId id="403" r:id="rId18"/>
    <p:sldId id="389" r:id="rId19"/>
    <p:sldId id="297" r:id="rId20"/>
    <p:sldId id="338" r:id="rId21"/>
    <p:sldId id="339" r:id="rId22"/>
    <p:sldId id="298" r:id="rId23"/>
    <p:sldId id="412" r:id="rId24"/>
    <p:sldId id="411" r:id="rId25"/>
    <p:sldId id="420" r:id="rId26"/>
    <p:sldId id="299" r:id="rId27"/>
    <p:sldId id="406" r:id="rId28"/>
    <p:sldId id="408" r:id="rId29"/>
    <p:sldId id="404" r:id="rId30"/>
    <p:sldId id="410" r:id="rId31"/>
    <p:sldId id="405" r:id="rId32"/>
    <p:sldId id="423" r:id="rId33"/>
    <p:sldId id="424" r:id="rId34"/>
    <p:sldId id="425" r:id="rId35"/>
    <p:sldId id="415" r:id="rId36"/>
    <p:sldId id="413" r:id="rId37"/>
    <p:sldId id="414" r:id="rId38"/>
    <p:sldId id="416" r:id="rId39"/>
    <p:sldId id="417" r:id="rId40"/>
    <p:sldId id="419" r:id="rId41"/>
    <p:sldId id="42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ha" initials="s" lastIdx="1" clrIdx="0">
    <p:extLst>
      <p:ext uri="{19B8F6BF-5375-455C-9EA6-DF929625EA0E}">
        <p15:presenceInfo xmlns:p15="http://schemas.microsoft.com/office/powerpoint/2012/main" userId="sami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729DB"/>
    <a:srgbClr val="FFCCCC"/>
    <a:srgbClr val="CC9900"/>
    <a:srgbClr val="E37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6" d="100"/>
          <a:sy n="96" d="100"/>
        </p:scale>
        <p:origin x="29"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10/18/2025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39676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2906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10/18/2025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04695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10/18/2025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755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10/18/2025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85707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8711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0542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1706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10/18/2025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0330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403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10/18/2025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8574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0554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8949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80987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5194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6190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10/18/2025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7255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10/18/2025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451715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96643" y="2524060"/>
            <a:ext cx="9782205" cy="1494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err="1">
                <a:solidFill>
                  <a:schemeClr val="accent1">
                    <a:lumMod val="75000"/>
                  </a:schemeClr>
                </a:solidFill>
              </a:rPr>
              <a:t>Magnetique</a:t>
            </a:r>
            <a:r>
              <a:rPr lang="fr-FR" sz="4000" b="1" dirty="0">
                <a:solidFill>
                  <a:schemeClr val="accent1">
                    <a:lumMod val="75000"/>
                  </a:schemeClr>
                </a:solidFill>
              </a:rPr>
              <a:t> </a:t>
            </a:r>
            <a:r>
              <a:rPr lang="fr-FR" sz="4000" b="1" dirty="0" err="1">
                <a:solidFill>
                  <a:schemeClr val="accent1">
                    <a:lumMod val="75000"/>
                  </a:schemeClr>
                </a:solidFill>
              </a:rPr>
              <a:t>resonance</a:t>
            </a:r>
            <a:r>
              <a:rPr lang="fr-FR" sz="4000" b="1" dirty="0">
                <a:solidFill>
                  <a:schemeClr val="accent1">
                    <a:lumMod val="75000"/>
                  </a:schemeClr>
                </a:solidFill>
              </a:rPr>
              <a:t> </a:t>
            </a:r>
            <a:r>
              <a:rPr lang="fr-FR" sz="4000" b="1" dirty="0" err="1">
                <a:solidFill>
                  <a:schemeClr val="accent1">
                    <a:lumMod val="75000"/>
                  </a:schemeClr>
                </a:solidFill>
              </a:rPr>
              <a:t>imagering</a:t>
            </a:r>
            <a:endParaRPr lang="fr-FR" sz="4000" b="1" dirty="0">
              <a:solidFill>
                <a:schemeClr val="accent1">
                  <a:lumMod val="75000"/>
                </a:schemeClr>
              </a:solidFill>
            </a:endParaRPr>
          </a:p>
          <a:p>
            <a:pPr algn="ctr"/>
            <a:endParaRPr lang="fr-FR" sz="4000" dirty="0"/>
          </a:p>
        </p:txBody>
      </p:sp>
      <p:pic>
        <p:nvPicPr>
          <p:cNvPr id="12" name="Image 11"/>
          <p:cNvPicPr>
            <a:picLocks noChangeAspect="1"/>
          </p:cNvPicPr>
          <p:nvPr/>
        </p:nvPicPr>
        <p:blipFill>
          <a:blip r:embed="rId2"/>
          <a:stretch>
            <a:fillRect/>
          </a:stretch>
        </p:blipFill>
        <p:spPr>
          <a:xfrm flipV="1">
            <a:off x="1959586" y="1318114"/>
            <a:ext cx="8601075" cy="116791"/>
          </a:xfrm>
          <a:prstGeom prst="rect">
            <a:avLst/>
          </a:prstGeom>
        </p:spPr>
      </p:pic>
      <p:sp>
        <p:nvSpPr>
          <p:cNvPr id="13" name="Rectangle 12"/>
          <p:cNvSpPr/>
          <p:nvPr/>
        </p:nvSpPr>
        <p:spPr>
          <a:xfrm>
            <a:off x="2134723" y="4693656"/>
            <a:ext cx="3432517" cy="604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err="1" smtClean="0">
                <a:solidFill>
                  <a:srgbClr val="FF0066"/>
                </a:solidFill>
                <a:latin typeface="Arial Rounded MT Bold" panose="020F0704030504030204" pitchFamily="34" charset="0"/>
              </a:rPr>
              <a:t>Created</a:t>
            </a:r>
            <a:r>
              <a:rPr lang="fr-FR" sz="2000" b="1" i="1" dirty="0" smtClean="0">
                <a:solidFill>
                  <a:srgbClr val="FF0066"/>
                </a:solidFill>
                <a:latin typeface="Arial Rounded MT Bold" panose="020F0704030504030204" pitchFamily="34" charset="0"/>
              </a:rPr>
              <a:t> by:</a:t>
            </a:r>
            <a:endParaRPr lang="fr-FR" sz="2000" b="1" i="1" dirty="0">
              <a:solidFill>
                <a:srgbClr val="FF0066"/>
              </a:solidFill>
              <a:latin typeface="Arial Rounded MT Bold" panose="020F0704030504030204" pitchFamily="34" charset="0"/>
            </a:endParaRPr>
          </a:p>
        </p:txBody>
      </p:sp>
      <p:sp>
        <p:nvSpPr>
          <p:cNvPr id="14" name="Rectangle 13"/>
          <p:cNvSpPr/>
          <p:nvPr/>
        </p:nvSpPr>
        <p:spPr>
          <a:xfrm>
            <a:off x="3246073" y="5453312"/>
            <a:ext cx="2841673" cy="376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i="1" dirty="0" smtClean="0">
                <a:solidFill>
                  <a:schemeClr val="tx1">
                    <a:lumMod val="95000"/>
                    <a:lumOff val="5000"/>
                  </a:schemeClr>
                </a:solidFill>
                <a:latin typeface="French Script MT" panose="03020402040607040605" pitchFamily="66" charset="0"/>
              </a:rPr>
              <a:t>Iles Amel</a:t>
            </a:r>
          </a:p>
        </p:txBody>
      </p:sp>
      <p:sp>
        <p:nvSpPr>
          <p:cNvPr id="3" name="Rectangle 2"/>
          <p:cNvSpPr/>
          <p:nvPr/>
        </p:nvSpPr>
        <p:spPr>
          <a:xfrm>
            <a:off x="6286929" y="458000"/>
            <a:ext cx="4691919" cy="461665"/>
          </a:xfrm>
          <a:prstGeom prst="rect">
            <a:avLst/>
          </a:prstGeom>
        </p:spPr>
        <p:txBody>
          <a:bodyPr wrap="square">
            <a:spAutoFit/>
          </a:bodyPr>
          <a:lstStyle/>
          <a:p>
            <a:pPr algn="ctr" fontAlgn="auto">
              <a:spcBef>
                <a:spcPts val="0"/>
              </a:spcBef>
              <a:spcAft>
                <a:spcPts val="0"/>
              </a:spcAft>
              <a:defRPr/>
            </a:pPr>
            <a:r>
              <a:rPr lang="fr-FR" sz="2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rPr>
              <a:t> </a:t>
            </a:r>
            <a:r>
              <a:rPr lang="ar-SA" sz="2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rPr>
              <a:t>بسم الله الرحمن الرحيم</a:t>
            </a:r>
            <a:endParaRPr lang="fr-FR" sz="2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5565912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RELAXATION AND TISSUE CONTRAST</a:t>
            </a:r>
          </a:p>
        </p:txBody>
      </p:sp>
      <p:sp>
        <p:nvSpPr>
          <p:cNvPr id="3" name="Espace réservé du contenu 2"/>
          <p:cNvSpPr>
            <a:spLocks noGrp="1"/>
          </p:cNvSpPr>
          <p:nvPr>
            <p:ph idx="1"/>
          </p:nvPr>
        </p:nvSpPr>
        <p:spPr/>
        <p:txBody>
          <a:bodyPr/>
          <a:lstStyle/>
          <a:p>
            <a:r>
              <a:rPr lang="en-US" dirty="0"/>
              <a:t>Typical T1 and T2 values in human tissues at 1.5 T</a:t>
            </a:r>
            <a:endParaRPr lang="fr-FR" dirty="0"/>
          </a:p>
        </p:txBody>
      </p:sp>
      <p:pic>
        <p:nvPicPr>
          <p:cNvPr id="4" name="Image 3"/>
          <p:cNvPicPr>
            <a:picLocks noChangeAspect="1"/>
          </p:cNvPicPr>
          <p:nvPr/>
        </p:nvPicPr>
        <p:blipFill>
          <a:blip r:embed="rId2"/>
          <a:stretch>
            <a:fillRect/>
          </a:stretch>
        </p:blipFill>
        <p:spPr>
          <a:xfrm>
            <a:off x="714726" y="2675363"/>
            <a:ext cx="6904318" cy="2865368"/>
          </a:xfrm>
          <a:prstGeom prst="rect">
            <a:avLst/>
          </a:prstGeom>
        </p:spPr>
      </p:pic>
      <p:sp>
        <p:nvSpPr>
          <p:cNvPr id="5" name="Rectangle 4"/>
          <p:cNvSpPr/>
          <p:nvPr/>
        </p:nvSpPr>
        <p:spPr>
          <a:xfrm>
            <a:off x="1709195" y="5760296"/>
            <a:ext cx="6096000" cy="646331"/>
          </a:xfrm>
          <a:prstGeom prst="rect">
            <a:avLst/>
          </a:prstGeom>
        </p:spPr>
        <p:txBody>
          <a:bodyPr>
            <a:spAutoFit/>
          </a:bodyPr>
          <a:lstStyle/>
          <a:p>
            <a:pPr marL="285750" indent="-285750">
              <a:buFont typeface="Arial" panose="020B0604020202020204" pitchFamily="34" charset="0"/>
              <a:buChar char="•"/>
            </a:pPr>
            <a:r>
              <a:rPr lang="en-US" dirty="0"/>
              <a:t>T1 and T2 differ between tissue types </a:t>
            </a:r>
            <a:endParaRPr lang="en-US" dirty="0" smtClean="0"/>
          </a:p>
          <a:p>
            <a:pPr marL="285750" indent="-285750">
              <a:buFont typeface="Arial" panose="020B0604020202020204" pitchFamily="34" charset="0"/>
              <a:buChar char="•"/>
            </a:pPr>
            <a:r>
              <a:rPr lang="en-US" dirty="0" smtClean="0"/>
              <a:t>T1 </a:t>
            </a:r>
            <a:r>
              <a:rPr lang="en-US" dirty="0"/>
              <a:t>and T2 are field-strength dependent</a:t>
            </a:r>
            <a:endParaRPr lang="fr-FR" dirty="0"/>
          </a:p>
        </p:txBody>
      </p:sp>
      <p:pic>
        <p:nvPicPr>
          <p:cNvPr id="6" name="Image 5"/>
          <p:cNvPicPr>
            <a:picLocks noChangeAspect="1"/>
          </p:cNvPicPr>
          <p:nvPr/>
        </p:nvPicPr>
        <p:blipFill>
          <a:blip r:embed="rId3"/>
          <a:stretch>
            <a:fillRect/>
          </a:stretch>
        </p:blipFill>
        <p:spPr>
          <a:xfrm>
            <a:off x="8183803" y="2872266"/>
            <a:ext cx="3455969" cy="2579594"/>
          </a:xfrm>
          <a:prstGeom prst="rect">
            <a:avLst/>
          </a:prstGeom>
        </p:spPr>
      </p:pic>
    </p:spTree>
    <p:extLst>
      <p:ext uri="{BB962C8B-B14F-4D97-AF65-F5344CB8AC3E}">
        <p14:creationId xmlns:p14="http://schemas.microsoft.com/office/powerpoint/2010/main" val="2582558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i="1" dirty="0"/>
              <a:t>Why is T1 longer than T2? </a:t>
            </a:r>
            <a:endParaRPr lang="fr-FR" dirty="0"/>
          </a:p>
        </p:txBody>
      </p:sp>
      <p:sp>
        <p:nvSpPr>
          <p:cNvPr id="3" name="Espace réservé du contenu 2"/>
          <p:cNvSpPr>
            <a:spLocks noGrp="1"/>
          </p:cNvSpPr>
          <p:nvPr>
            <p:ph idx="1"/>
          </p:nvPr>
        </p:nvSpPr>
        <p:spPr>
          <a:xfrm>
            <a:off x="685800" y="2179128"/>
            <a:ext cx="10820400" cy="1771698"/>
          </a:xfrm>
        </p:spPr>
        <p:txBody>
          <a:bodyPr/>
          <a:lstStyle/>
          <a:p>
            <a:pPr marL="0" indent="0" algn="just">
              <a:buNone/>
            </a:pPr>
            <a:r>
              <a:rPr lang="en-US" dirty="0"/>
              <a:t>1) that for most organs T1 values are typically about 5-10x longer than T2 values; </a:t>
            </a:r>
            <a:endParaRPr lang="en-US" dirty="0" smtClean="0"/>
          </a:p>
          <a:p>
            <a:pPr marL="0" indent="0" algn="just">
              <a:buNone/>
            </a:pPr>
            <a:r>
              <a:rPr lang="en-US" dirty="0" smtClean="0"/>
              <a:t>2</a:t>
            </a:r>
            <a:r>
              <a:rPr lang="en-US" dirty="0"/>
              <a:t>) that pure liquids (water/CSF) have very long T1 and T2 values; </a:t>
            </a:r>
            <a:endParaRPr lang="en-US" dirty="0" smtClean="0"/>
          </a:p>
          <a:p>
            <a:pPr marL="0" indent="0" algn="just">
              <a:buNone/>
            </a:pPr>
            <a:r>
              <a:rPr lang="en-US" dirty="0" smtClean="0"/>
              <a:t>3</a:t>
            </a:r>
            <a:r>
              <a:rPr lang="en-US" dirty="0"/>
              <a:t>) </a:t>
            </a:r>
            <a:r>
              <a:rPr lang="en-US" dirty="0" smtClean="0"/>
              <a:t>that </a:t>
            </a:r>
            <a:r>
              <a:rPr lang="en-US" dirty="0"/>
              <a:t>dense </a:t>
            </a:r>
            <a:r>
              <a:rPr lang="en-US" dirty="0" smtClean="0"/>
              <a:t>solids</a:t>
            </a:r>
            <a:r>
              <a:rPr lang="en-US" dirty="0"/>
              <a:t> (ice, tendons, and proteins) have very short T2 values. </a:t>
            </a:r>
            <a:endParaRPr lang="fr-FR" dirty="0"/>
          </a:p>
        </p:txBody>
      </p:sp>
      <p:sp>
        <p:nvSpPr>
          <p:cNvPr id="4" name="Rectangle 3"/>
          <p:cNvSpPr/>
          <p:nvPr/>
        </p:nvSpPr>
        <p:spPr>
          <a:xfrm>
            <a:off x="736922" y="4072553"/>
            <a:ext cx="6369933" cy="2308324"/>
          </a:xfrm>
          <a:prstGeom prst="rect">
            <a:avLst/>
          </a:prstGeom>
        </p:spPr>
        <p:txBody>
          <a:bodyPr wrap="square">
            <a:spAutoFit/>
          </a:bodyPr>
          <a:lstStyle/>
          <a:p>
            <a:pPr algn="just"/>
            <a:r>
              <a:rPr lang="en-US" dirty="0" smtClean="0">
                <a:solidFill>
                  <a:srgbClr val="000000"/>
                </a:solidFill>
                <a:latin typeface="Arial" panose="020B0604020202020204" pitchFamily="34" charset="0"/>
              </a:rPr>
              <a:t>But the </a:t>
            </a:r>
            <a:r>
              <a:rPr lang="en-US" dirty="0">
                <a:solidFill>
                  <a:srgbClr val="000000"/>
                </a:solidFill>
                <a:latin typeface="Arial" panose="020B0604020202020204" pitchFamily="34" charset="0"/>
              </a:rPr>
              <a:t>most important determinant is the size and motion of the molecule on which the hydrogen nucleus resides. This can be appreciated in the graph right showing T1 and T2 relaxation times plotted as a function of molecular "tumbling" rate. Small, rapidly rotating molecules (like free water) have long T1 and T2 times. As molecular motion slows (as in proteins and dense solids), T2 shortens and T1 again increases.</a:t>
            </a:r>
            <a:endParaRPr lang="fr-FR" dirty="0"/>
          </a:p>
        </p:txBody>
      </p:sp>
      <p:pic>
        <p:nvPicPr>
          <p:cNvPr id="5" name="Image 4"/>
          <p:cNvPicPr>
            <a:picLocks noChangeAspect="1"/>
          </p:cNvPicPr>
          <p:nvPr/>
        </p:nvPicPr>
        <p:blipFill>
          <a:blip r:embed="rId2"/>
          <a:stretch>
            <a:fillRect/>
          </a:stretch>
        </p:blipFill>
        <p:spPr>
          <a:xfrm>
            <a:off x="7523996" y="3851836"/>
            <a:ext cx="3448349" cy="2819644"/>
          </a:xfrm>
          <a:prstGeom prst="rect">
            <a:avLst/>
          </a:prstGeom>
        </p:spPr>
      </p:pic>
    </p:spTree>
    <p:extLst>
      <p:ext uri="{BB962C8B-B14F-4D97-AF65-F5344CB8AC3E}">
        <p14:creationId xmlns:p14="http://schemas.microsoft.com/office/powerpoint/2010/main" val="2634377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89091" y="444764"/>
            <a:ext cx="4604146" cy="462499"/>
          </a:xfrm>
          <a:prstGeom prst="rect">
            <a:avLst/>
          </a:prstGeom>
        </p:spPr>
        <p:txBody>
          <a:bodyPr wrap="none">
            <a:spAutoFit/>
          </a:bodyPr>
          <a:lstStyle/>
          <a:p>
            <a:pPr lvl="0">
              <a:lnSpc>
                <a:spcPct val="150000"/>
              </a:lnSpc>
            </a:pPr>
            <a:r>
              <a:rPr lang="en-US" b="1" i="1" dirty="0" smtClean="0"/>
              <a:t>Where </a:t>
            </a:r>
            <a:r>
              <a:rPr lang="en-US" b="1" i="1" dirty="0"/>
              <a:t>does the MR signal come from?  </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652529" y="1476142"/>
            <a:ext cx="11015730" cy="1294072"/>
          </a:xfrm>
          <a:prstGeom prst="rect">
            <a:avLst/>
          </a:prstGeom>
        </p:spPr>
        <p:txBody>
          <a:bodyPr wrap="square">
            <a:spAutoFit/>
          </a:bodyPr>
          <a:lstStyle/>
          <a:p>
            <a:pPr algn="just">
              <a:lnSpc>
                <a:spcPct val="150000"/>
              </a:lnSpc>
              <a:spcAft>
                <a:spcPts val="0"/>
              </a:spcAft>
            </a:pPr>
            <a:r>
              <a:rPr lang="en-US" dirty="0"/>
              <a:t>The MR signal is a small electrical current induced in the receiver coil by the precession of the net magnetization (</a:t>
            </a:r>
            <a:r>
              <a:rPr lang="en-US" b="1" dirty="0"/>
              <a:t>M</a:t>
            </a:r>
            <a:r>
              <a:rPr lang="en-US" dirty="0"/>
              <a:t>) during resonance. This is a manifestation of </a:t>
            </a:r>
            <a:r>
              <a:rPr lang="en-US" b="1" i="1" dirty="0"/>
              <a:t>Faraday's Law of Induction</a:t>
            </a:r>
            <a:r>
              <a:rPr lang="en-US" dirty="0"/>
              <a:t>, wherein a changing magnetic field induces a voltage in a nearby conductor. </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Image 1"/>
          <p:cNvPicPr>
            <a:picLocks noChangeAspect="1"/>
          </p:cNvPicPr>
          <p:nvPr/>
        </p:nvPicPr>
        <p:blipFill>
          <a:blip r:embed="rId2"/>
          <a:stretch>
            <a:fillRect/>
          </a:stretch>
        </p:blipFill>
        <p:spPr>
          <a:xfrm>
            <a:off x="1838241" y="3418391"/>
            <a:ext cx="4470615" cy="2703684"/>
          </a:xfrm>
          <a:prstGeom prst="rect">
            <a:avLst/>
          </a:prstGeom>
        </p:spPr>
      </p:pic>
      <p:pic>
        <p:nvPicPr>
          <p:cNvPr id="3" name="Image 2"/>
          <p:cNvPicPr>
            <a:picLocks noChangeAspect="1"/>
          </p:cNvPicPr>
          <p:nvPr/>
        </p:nvPicPr>
        <p:blipFill>
          <a:blip r:embed="rId3"/>
          <a:stretch>
            <a:fillRect/>
          </a:stretch>
        </p:blipFill>
        <p:spPr>
          <a:xfrm>
            <a:off x="7336408" y="3242284"/>
            <a:ext cx="3067316" cy="2827265"/>
          </a:xfrm>
          <a:prstGeom prst="rect">
            <a:avLst/>
          </a:prstGeom>
        </p:spPr>
      </p:pic>
    </p:spTree>
    <p:extLst>
      <p:ext uri="{BB962C8B-B14F-4D97-AF65-F5344CB8AC3E}">
        <p14:creationId xmlns:p14="http://schemas.microsoft.com/office/powerpoint/2010/main" val="3955220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89091" y="444764"/>
            <a:ext cx="4604146" cy="462499"/>
          </a:xfrm>
          <a:prstGeom prst="rect">
            <a:avLst/>
          </a:prstGeom>
        </p:spPr>
        <p:txBody>
          <a:bodyPr wrap="none">
            <a:spAutoFit/>
          </a:bodyPr>
          <a:lstStyle/>
          <a:p>
            <a:pPr lvl="0">
              <a:lnSpc>
                <a:spcPct val="150000"/>
              </a:lnSpc>
            </a:pPr>
            <a:r>
              <a:rPr lang="en-US" b="1" i="1" dirty="0" smtClean="0"/>
              <a:t>Where </a:t>
            </a:r>
            <a:r>
              <a:rPr lang="en-US" b="1" i="1" dirty="0"/>
              <a:t>does the MR signal come from?  </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652529" y="1476142"/>
            <a:ext cx="11015730" cy="1704569"/>
          </a:xfrm>
          <a:prstGeom prst="rect">
            <a:avLst/>
          </a:prstGeom>
        </p:spPr>
        <p:txBody>
          <a:bodyPr wrap="square">
            <a:spAutoFit/>
          </a:bodyPr>
          <a:lstStyle/>
          <a:p>
            <a:pPr algn="just">
              <a:lnSpc>
                <a:spcPct val="150000"/>
              </a:lnSpc>
              <a:spcAft>
                <a:spcPts val="0"/>
              </a:spcAft>
            </a:pPr>
            <a:r>
              <a:rPr lang="en-US" dirty="0">
                <a:latin typeface="Times New Roman" panose="02020603050405020304" pitchFamily="18" charset="0"/>
                <a:cs typeface="Times New Roman" panose="02020603050405020304" pitchFamily="18" charset="0"/>
              </a:rPr>
              <a:t>After the B1 field is turned off, M continues to </a:t>
            </a:r>
            <a:r>
              <a:rPr lang="en-US" dirty="0" err="1">
                <a:latin typeface="Times New Roman" panose="02020603050405020304" pitchFamily="18" charset="0"/>
                <a:cs typeface="Times New Roman" panose="02020603050405020304" pitchFamily="18" charset="0"/>
              </a:rPr>
              <a:t>precess</a:t>
            </a:r>
            <a:r>
              <a:rPr lang="en-US" dirty="0">
                <a:latin typeface="Times New Roman" panose="02020603050405020304" pitchFamily="18" charset="0"/>
                <a:cs typeface="Times New Roman" panose="02020603050405020304" pitchFamily="18" charset="0"/>
              </a:rPr>
              <a:t> around Bo. A receiver coil sensitive to magnetic flux changes in the transverse plan can then detect the </a:t>
            </a:r>
            <a:r>
              <a:rPr lang="en-US" i="1" dirty="0" err="1">
                <a:latin typeface="Times New Roman" panose="02020603050405020304" pitchFamily="18" charset="0"/>
                <a:cs typeface="Times New Roman" panose="02020603050405020304" pitchFamily="18" charset="0"/>
              </a:rPr>
              <a:t>M</a:t>
            </a:r>
            <a:r>
              <a:rPr lang="en-US" i="1" baseline="-25000" dirty="0" err="1">
                <a:latin typeface="Times New Roman" panose="02020603050405020304" pitchFamily="18" charset="0"/>
                <a:cs typeface="Times New Roman" panose="02020603050405020304" pitchFamily="18" charset="0"/>
              </a:rPr>
              <a:t>xy</a:t>
            </a:r>
            <a:r>
              <a:rPr lang="en-US" dirty="0">
                <a:latin typeface="Times New Roman" panose="02020603050405020304" pitchFamily="18" charset="0"/>
                <a:cs typeface="Times New Roman" panose="02020603050405020304" pitchFamily="18" charset="0"/>
              </a:rPr>
              <a:t> components as they oscillate at the </a:t>
            </a:r>
            <a:r>
              <a:rPr lang="en-US" dirty="0" err="1">
                <a:latin typeface="Times New Roman" panose="02020603050405020304" pitchFamily="18" charset="0"/>
                <a:cs typeface="Times New Roman" panose="02020603050405020304" pitchFamily="18" charset="0"/>
              </a:rPr>
              <a:t>Larmor</a:t>
            </a:r>
            <a:r>
              <a:rPr lang="en-US" dirty="0">
                <a:latin typeface="Times New Roman" panose="02020603050405020304" pitchFamily="18" charset="0"/>
                <a:cs typeface="Times New Roman" panose="02020603050405020304" pitchFamily="18" charset="0"/>
              </a:rPr>
              <a:t> frequency. A small current is generated in this coil via the Faraday-Lenz induction principle</a:t>
            </a:r>
            <a:r>
              <a:rPr lang="en-US" dirty="0" smtClean="0">
                <a:latin typeface="Times New Roman" panose="02020603050405020304" pitchFamily="18" charset="0"/>
                <a:cs typeface="Times New Roman" panose="02020603050405020304" pitchFamily="18" charset="0"/>
              </a:rPr>
              <a:t>.</a:t>
            </a:r>
          </a:p>
          <a:p>
            <a:pPr algn="just">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The signal is a sine wave oscillating at the </a:t>
            </a:r>
            <a:r>
              <a:rPr lang="en-US" dirty="0" err="1">
                <a:latin typeface="Times New Roman" panose="02020603050405020304" pitchFamily="18" charset="0"/>
                <a:ea typeface="Calibri" panose="020F0502020204030204" pitchFamily="34" charset="0"/>
                <a:cs typeface="Times New Roman" panose="02020603050405020304" pitchFamily="18" charset="0"/>
              </a:rPr>
              <a:t>Larmor</a:t>
            </a:r>
            <a:r>
              <a:rPr lang="en-US" dirty="0">
                <a:latin typeface="Times New Roman" panose="02020603050405020304" pitchFamily="18" charset="0"/>
                <a:ea typeface="Calibri" panose="020F0502020204030204" pitchFamily="34" charset="0"/>
                <a:cs typeface="Times New Roman" panose="02020603050405020304" pitchFamily="18" charset="0"/>
              </a:rPr>
              <a:t> frequency (</a:t>
            </a:r>
            <a:r>
              <a:rPr lang="en-US" dirty="0" err="1">
                <a:latin typeface="Times New Roman" panose="02020603050405020304" pitchFamily="18" charset="0"/>
                <a:ea typeface="Calibri" panose="020F0502020204030204" pitchFamily="34" charset="0"/>
                <a:cs typeface="Times New Roman" panose="02020603050405020304" pitchFamily="18" charset="0"/>
              </a:rPr>
              <a:t>ωo</a:t>
            </a:r>
            <a:r>
              <a:rPr lang="en-US" dirty="0" smtClean="0">
                <a:latin typeface="Times New Roman" panose="02020603050405020304" pitchFamily="18" charset="0"/>
                <a:ea typeface="Calibri" panose="020F0502020204030204" pitchFamily="34" charset="0"/>
                <a:cs typeface="Times New Roman" panose="02020603050405020304" pitchFamily="18" charset="0"/>
              </a:rPr>
              <a:t>).</a:t>
            </a:r>
            <a:endParaRPr lang="fr-F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2"/>
          <a:stretch>
            <a:fillRect/>
          </a:stretch>
        </p:blipFill>
        <p:spPr>
          <a:xfrm>
            <a:off x="6609877" y="3486429"/>
            <a:ext cx="4485834" cy="2686128"/>
          </a:xfrm>
          <a:prstGeom prst="rect">
            <a:avLst/>
          </a:prstGeom>
        </p:spPr>
      </p:pic>
      <p:sp>
        <p:nvSpPr>
          <p:cNvPr id="10" name="Rectangle 9"/>
          <p:cNvSpPr/>
          <p:nvPr/>
        </p:nvSpPr>
        <p:spPr>
          <a:xfrm>
            <a:off x="775594" y="3906163"/>
            <a:ext cx="5384800" cy="923330"/>
          </a:xfrm>
          <a:prstGeom prst="rect">
            <a:avLst/>
          </a:prstGeom>
        </p:spPr>
        <p:txBody>
          <a:bodyPr wrap="square">
            <a:spAutoFit/>
          </a:bodyPr>
          <a:lstStyle/>
          <a:p>
            <a:r>
              <a:rPr lang="en-US" dirty="0">
                <a:solidFill>
                  <a:srgbClr val="000000"/>
                </a:solidFill>
                <a:latin typeface="Arial" panose="020B0604020202020204" pitchFamily="34" charset="0"/>
              </a:rPr>
              <a:t>The recorded signal from such a pulse experiment has the form of either a</a:t>
            </a:r>
            <a:r>
              <a:rPr lang="en-US" b="1" i="1" dirty="0">
                <a:solidFill>
                  <a:srgbClr val="000000"/>
                </a:solidFill>
                <a:latin typeface="Arial" panose="020B0604020202020204" pitchFamily="34" charset="0"/>
              </a:rPr>
              <a:t> free induction decay (FID)</a:t>
            </a:r>
            <a:r>
              <a:rPr lang="en-US" dirty="0">
                <a:solidFill>
                  <a:srgbClr val="000000"/>
                </a:solidFill>
                <a:latin typeface="Arial" panose="020B0604020202020204" pitchFamily="34" charset="0"/>
              </a:rPr>
              <a:t> or </a:t>
            </a:r>
            <a:r>
              <a:rPr lang="en-US" b="1" i="1" dirty="0">
                <a:solidFill>
                  <a:srgbClr val="000000"/>
                </a:solidFill>
                <a:latin typeface="Arial" panose="020B0604020202020204" pitchFamily="34" charset="0"/>
              </a:rPr>
              <a:t>echo</a:t>
            </a:r>
            <a:r>
              <a:rPr lang="en-US" dirty="0">
                <a:solidFill>
                  <a:srgbClr val="000000"/>
                </a:solidFill>
                <a:latin typeface="Arial" panose="020B0604020202020204" pitchFamily="34" charset="0"/>
              </a:rPr>
              <a:t>. </a:t>
            </a:r>
            <a:endParaRPr lang="fr-FR" dirty="0"/>
          </a:p>
        </p:txBody>
      </p:sp>
    </p:spTree>
    <p:extLst>
      <p:ext uri="{BB962C8B-B14F-4D97-AF65-F5344CB8AC3E}">
        <p14:creationId xmlns:p14="http://schemas.microsoft.com/office/powerpoint/2010/main" val="3454570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0237" y="268625"/>
            <a:ext cx="3882342" cy="1293028"/>
          </a:xfrm>
        </p:spPr>
        <p:txBody>
          <a:bodyPr/>
          <a:lstStyle/>
          <a:p>
            <a:r>
              <a:rPr lang="en-US" b="1" i="1" dirty="0" smtClean="0"/>
              <a:t>NMR </a:t>
            </a:r>
            <a:r>
              <a:rPr lang="en-US" b="1" i="1" dirty="0"/>
              <a:t>signal</a:t>
            </a:r>
            <a:endParaRPr lang="fr-FR" dirty="0"/>
          </a:p>
        </p:txBody>
      </p:sp>
      <p:pic>
        <p:nvPicPr>
          <p:cNvPr id="4" name="Espace réservé du contenu 3"/>
          <p:cNvPicPr>
            <a:picLocks noGrp="1" noChangeAspect="1"/>
          </p:cNvPicPr>
          <p:nvPr>
            <p:ph idx="1"/>
          </p:nvPr>
        </p:nvPicPr>
        <p:blipFill>
          <a:blip r:embed="rId2"/>
          <a:stretch>
            <a:fillRect/>
          </a:stretch>
        </p:blipFill>
        <p:spPr>
          <a:xfrm>
            <a:off x="7191737" y="3372848"/>
            <a:ext cx="4099354" cy="325406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82237" y="1506061"/>
                <a:ext cx="6096000" cy="3022559"/>
              </a:xfrm>
              <a:prstGeom prst="rect">
                <a:avLst/>
              </a:prstGeom>
            </p:spPr>
            <p:txBody>
              <a:bodyPr>
                <a:spAutoFit/>
              </a:bodyPr>
              <a:lstStyle/>
              <a:p>
                <a:pPr algn="just"/>
                <a:r>
                  <a:rPr lang="en-US" dirty="0" smtClean="0">
                    <a:solidFill>
                      <a:srgbClr val="000000"/>
                    </a:solidFill>
                    <a:latin typeface="Arial" panose="020B0604020202020204" pitchFamily="34" charset="0"/>
                  </a:rPr>
                  <a:t>The NMR signal, however, does not persist forever. The initially coherent transverse components of </a:t>
                </a:r>
                <a:r>
                  <a:rPr lang="en-US" b="1" dirty="0">
                    <a:solidFill>
                      <a:srgbClr val="000000"/>
                    </a:solidFill>
                    <a:latin typeface="Arial" panose="020B0604020202020204" pitchFamily="34" charset="0"/>
                  </a:rPr>
                  <a:t>M </a:t>
                </a:r>
                <a:r>
                  <a:rPr lang="en-US" dirty="0" err="1">
                    <a:solidFill>
                      <a:srgbClr val="000000"/>
                    </a:solidFill>
                    <a:latin typeface="Arial" panose="020B0604020202020204" pitchFamily="34" charset="0"/>
                  </a:rPr>
                  <a:t>dephase</a:t>
                </a:r>
                <a:r>
                  <a:rPr lang="en-US" dirty="0">
                    <a:solidFill>
                      <a:srgbClr val="000000"/>
                    </a:solidFill>
                    <a:latin typeface="Arial" panose="020B0604020202020204" pitchFamily="34" charset="0"/>
                  </a:rPr>
                  <a:t> as a result of both magnetic field </a:t>
                </a:r>
                <a:r>
                  <a:rPr lang="en-US" dirty="0" err="1">
                    <a:solidFill>
                      <a:srgbClr val="000000"/>
                    </a:solidFill>
                    <a:latin typeface="Arial" panose="020B0604020202020204" pitchFamily="34" charset="0"/>
                  </a:rPr>
                  <a:t>inhomogeneities</a:t>
                </a:r>
                <a:r>
                  <a:rPr lang="en-US" dirty="0">
                    <a:solidFill>
                      <a:srgbClr val="000000"/>
                    </a:solidFill>
                    <a:latin typeface="Arial" panose="020B0604020202020204" pitchFamily="34" charset="0"/>
                  </a:rPr>
                  <a:t> and intrinsic T2 mechanisms, incorporated in the concept of </a:t>
                </a:r>
                <a:r>
                  <a:rPr lang="en-US" b="1" i="1" dirty="0">
                    <a:solidFill>
                      <a:srgbClr val="000000"/>
                    </a:solidFill>
                    <a:latin typeface="Arial" panose="020B0604020202020204" pitchFamily="34" charset="0"/>
                  </a:rPr>
                  <a:t>T2*-decay</a:t>
                </a:r>
                <a:r>
                  <a:rPr lang="en-US" dirty="0" smtClean="0">
                    <a:solidFill>
                      <a:srgbClr val="000000"/>
                    </a:solidFill>
                    <a:latin typeface="Arial" panose="020B0604020202020204" pitchFamily="34" charset="0"/>
                  </a:rPr>
                  <a:t>.</a:t>
                </a:r>
              </a:p>
              <a:p>
                <a:pPr algn="just"/>
                <a:endParaRPr lang="en-US" dirty="0" smtClean="0">
                  <a:solidFill>
                    <a:srgbClr val="000000"/>
                  </a:solidFill>
                  <a:latin typeface="Arial" panose="020B0604020202020204" pitchFamily="34" charset="0"/>
                </a:endParaRPr>
              </a:p>
              <a:p>
                <a:pPr algn="ctr"/>
                <a14:m>
                  <m:oMath xmlns:m="http://schemas.openxmlformats.org/officeDocument/2006/math">
                    <m:f>
                      <m:fPr>
                        <m:ctrlPr>
                          <a:rPr lang="fr-FR" i="1">
                            <a:latin typeface="Cambria Math" panose="02040503050406030204" pitchFamily="18" charset="0"/>
                          </a:rPr>
                        </m:ctrlPr>
                      </m:fPr>
                      <m:num>
                        <m:r>
                          <a:rPr lang="fr-FR" i="1">
                            <a:latin typeface="Cambria Math" panose="02040503050406030204" pitchFamily="18" charset="0"/>
                          </a:rPr>
                          <m:t>1</m:t>
                        </m:r>
                      </m:num>
                      <m:den>
                        <m:sSubSup>
                          <m:sSubSupPr>
                            <m:ctrlPr>
                              <a:rPr lang="fr-FR" i="1">
                                <a:latin typeface="Cambria Math" panose="02040503050406030204" pitchFamily="18" charset="0"/>
                              </a:rPr>
                            </m:ctrlPr>
                          </m:sSubSupPr>
                          <m:e>
                            <m:r>
                              <a:rPr lang="fr-FR" i="1">
                                <a:latin typeface="Cambria Math" panose="02040503050406030204" pitchFamily="18" charset="0"/>
                              </a:rPr>
                              <m:t>𝑇</m:t>
                            </m:r>
                          </m:e>
                          <m:sub>
                            <m:r>
                              <a:rPr lang="fr-FR" i="1">
                                <a:latin typeface="Cambria Math" panose="02040503050406030204" pitchFamily="18" charset="0"/>
                              </a:rPr>
                              <m:t>2</m:t>
                            </m:r>
                          </m:sub>
                          <m:sup>
                            <m:r>
                              <a:rPr lang="fr-FR" i="1">
                                <a:latin typeface="Cambria Math" panose="02040503050406030204" pitchFamily="18" charset="0"/>
                              </a:rPr>
                              <m:t>∗</m:t>
                            </m:r>
                          </m:sup>
                        </m:sSubSup>
                      </m:den>
                    </m:f>
                    <m:r>
                      <a:rPr lang="fr-FR">
                        <a:latin typeface="Cambria Math" panose="02040503050406030204" pitchFamily="18" charset="0"/>
                      </a:rPr>
                      <m:t>= </m:t>
                    </m:r>
                    <m:f>
                      <m:fPr>
                        <m:ctrlPr>
                          <a:rPr lang="fr-FR" i="1">
                            <a:latin typeface="Cambria Math" panose="02040503050406030204" pitchFamily="18" charset="0"/>
                          </a:rPr>
                        </m:ctrlPr>
                      </m:fPr>
                      <m:num>
                        <m:r>
                          <a:rPr lang="fr-FR" i="1">
                            <a:latin typeface="Cambria Math" panose="02040503050406030204" pitchFamily="18" charset="0"/>
                          </a:rPr>
                          <m:t>1</m:t>
                        </m:r>
                      </m:num>
                      <m:den>
                        <m:sSub>
                          <m:sSubPr>
                            <m:ctrlPr>
                              <a:rPr lang="fr-FR" i="1">
                                <a:latin typeface="Cambria Math" panose="02040503050406030204" pitchFamily="18" charset="0"/>
                              </a:rPr>
                            </m:ctrlPr>
                          </m:sSubPr>
                          <m:e>
                            <m:r>
                              <a:rPr lang="fr-FR" i="1">
                                <a:latin typeface="Cambria Math" panose="02040503050406030204" pitchFamily="18" charset="0"/>
                              </a:rPr>
                              <m:t>𝑇</m:t>
                            </m:r>
                          </m:e>
                          <m:sub>
                            <m:r>
                              <a:rPr lang="fr-FR" i="1">
                                <a:latin typeface="Cambria Math" panose="02040503050406030204" pitchFamily="18" charset="0"/>
                              </a:rPr>
                              <m:t>2</m:t>
                            </m:r>
                          </m:sub>
                        </m:sSub>
                      </m:den>
                    </m:f>
                    <m:r>
                      <a:rPr lang="fr-FR">
                        <a:latin typeface="Cambria Math" panose="02040503050406030204" pitchFamily="18" charset="0"/>
                      </a:rPr>
                      <m:t> + </m:t>
                    </m:r>
                    <m:f>
                      <m:fPr>
                        <m:ctrlPr>
                          <a:rPr lang="fr-FR" i="1">
                            <a:latin typeface="Cambria Math" panose="02040503050406030204" pitchFamily="18" charset="0"/>
                          </a:rPr>
                        </m:ctrlPr>
                      </m:fPr>
                      <m:num>
                        <m:r>
                          <a:rPr lang="fr-FR" i="1">
                            <a:latin typeface="Cambria Math" panose="02040503050406030204" pitchFamily="18" charset="0"/>
                          </a:rPr>
                          <m:t>1</m:t>
                        </m:r>
                      </m:num>
                      <m:den>
                        <m:sSub>
                          <m:sSubPr>
                            <m:ctrlPr>
                              <a:rPr lang="fr-FR" i="1">
                                <a:latin typeface="Cambria Math" panose="02040503050406030204" pitchFamily="18" charset="0"/>
                              </a:rPr>
                            </m:ctrlPr>
                          </m:sSubPr>
                          <m:e>
                            <m:r>
                              <a:rPr lang="fr-FR" i="1">
                                <a:latin typeface="Cambria Math" panose="02040503050406030204" pitchFamily="18" charset="0"/>
                              </a:rPr>
                              <m:t>𝑇</m:t>
                            </m:r>
                          </m:e>
                          <m:sub>
                            <m:r>
                              <a:rPr lang="fr-FR" i="1">
                                <a:latin typeface="Cambria Math" panose="02040503050406030204" pitchFamily="18" charset="0"/>
                              </a:rPr>
                              <m:t>2</m:t>
                            </m:r>
                            <m:r>
                              <m:rPr>
                                <m:sty m:val="p"/>
                              </m:rPr>
                              <a:rPr lang="fr-FR" baseline="-25000">
                                <a:latin typeface="Cambria Math" panose="02040503050406030204" pitchFamily="18" charset="0"/>
                              </a:rPr>
                              <m:t>inhomo</m:t>
                            </m:r>
                          </m:sub>
                        </m:sSub>
                      </m:den>
                    </m:f>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1</m:t>
                        </m:r>
                      </m:num>
                      <m:den>
                        <m:sSub>
                          <m:sSubPr>
                            <m:ctrlPr>
                              <a:rPr lang="fr-FR" i="1">
                                <a:latin typeface="Cambria Math" panose="02040503050406030204" pitchFamily="18" charset="0"/>
                              </a:rPr>
                            </m:ctrlPr>
                          </m:sSubPr>
                          <m:e>
                            <m:r>
                              <a:rPr lang="fr-FR" i="1">
                                <a:latin typeface="Cambria Math" panose="02040503050406030204" pitchFamily="18" charset="0"/>
                              </a:rPr>
                              <m:t>𝑇</m:t>
                            </m:r>
                          </m:e>
                          <m:sub>
                            <m:r>
                              <a:rPr lang="fr-FR" i="1">
                                <a:latin typeface="Cambria Math" panose="02040503050406030204" pitchFamily="18" charset="0"/>
                              </a:rPr>
                              <m:t>2</m:t>
                            </m:r>
                          </m:sub>
                        </m:sSub>
                      </m:den>
                    </m:f>
                    <m:r>
                      <a:rPr lang="fr-FR" i="1">
                        <a:latin typeface="Cambria Math" panose="02040503050406030204" pitchFamily="18" charset="0"/>
                      </a:rPr>
                      <m:t>+</m:t>
                    </m:r>
                    <m:r>
                      <a:rPr lang="fr-FR" i="1">
                        <a:latin typeface="Cambria Math" panose="02040503050406030204" pitchFamily="18" charset="0"/>
                      </a:rPr>
                      <m:t>𝛾</m:t>
                    </m:r>
                    <m:r>
                      <m:rPr>
                        <m:sty m:val="p"/>
                      </m:rPr>
                      <a:rPr lang="fr-FR">
                        <a:latin typeface="Cambria Math" panose="02040503050406030204" pitchFamily="18" charset="0"/>
                      </a:rPr>
                      <m:t>Δ</m:t>
                    </m:r>
                    <m:sSub>
                      <m:sSubPr>
                        <m:ctrlPr>
                          <a:rPr lang="fr-FR" i="1">
                            <a:latin typeface="Cambria Math" panose="02040503050406030204" pitchFamily="18" charset="0"/>
                          </a:rPr>
                        </m:ctrlPr>
                      </m:sSubPr>
                      <m:e>
                        <m:r>
                          <a:rPr lang="fr-FR" i="1">
                            <a:latin typeface="Cambria Math" panose="02040503050406030204" pitchFamily="18" charset="0"/>
                          </a:rPr>
                          <m:t>𝐵</m:t>
                        </m:r>
                      </m:e>
                      <m:sub>
                        <m:r>
                          <a:rPr lang="fr-FR" i="1">
                            <a:latin typeface="Cambria Math" panose="02040503050406030204" pitchFamily="18" charset="0"/>
                          </a:rPr>
                          <m:t>0</m:t>
                        </m:r>
                      </m:sub>
                    </m:sSub>
                  </m:oMath>
                </a14:m>
                <a:r>
                  <a:rPr lang="fr-FR" dirty="0">
                    <a:latin typeface="Times New Roman" panose="02020603050405020304" pitchFamily="18" charset="0"/>
                    <a:cs typeface="Times New Roman" panose="02020603050405020304" pitchFamily="18" charset="0"/>
                  </a:rPr>
                  <a:t>	</a:t>
                </a:r>
              </a:p>
              <a:p>
                <a:pPr algn="just"/>
                <a:endParaRPr lang="en-US" dirty="0" smtClean="0">
                  <a:solidFill>
                    <a:srgbClr val="000000"/>
                  </a:solidFill>
                  <a:latin typeface="Arial" panose="020B0604020202020204" pitchFamily="34" charset="0"/>
                </a:endParaRPr>
              </a:p>
              <a:p>
                <a:pPr algn="just"/>
                <a:r>
                  <a:rPr lang="en-US" dirty="0" smtClean="0">
                    <a:solidFill>
                      <a:srgbClr val="000000"/>
                    </a:solidFill>
                    <a:latin typeface="Arial" panose="020B0604020202020204" pitchFamily="34" charset="0"/>
                  </a:rPr>
                  <a:t>The </a:t>
                </a:r>
                <a:r>
                  <a:rPr lang="en-US" dirty="0">
                    <a:solidFill>
                      <a:srgbClr val="000000"/>
                    </a:solidFill>
                    <a:latin typeface="Arial" panose="020B0604020202020204" pitchFamily="34" charset="0"/>
                  </a:rPr>
                  <a:t>resulting signal is the FID, a damped sine wave of the following form</a:t>
                </a:r>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682237" y="1506061"/>
                <a:ext cx="6096000" cy="3022559"/>
              </a:xfrm>
              <a:prstGeom prst="rect">
                <a:avLst/>
              </a:prstGeom>
              <a:blipFill>
                <a:blip r:embed="rId3"/>
                <a:stretch>
                  <a:fillRect l="-900" t="-1008" r="-800" b="-2419"/>
                </a:stretch>
              </a:blipFill>
            </p:spPr>
            <p:txBody>
              <a:bodyPr/>
              <a:lstStyle/>
              <a:p>
                <a:r>
                  <a:rPr lang="fr-FR">
                    <a:noFill/>
                  </a:rPr>
                  <a:t> </a:t>
                </a:r>
              </a:p>
            </p:txBody>
          </p:sp>
        </mc:Fallback>
      </mc:AlternateContent>
      <p:sp>
        <p:nvSpPr>
          <p:cNvPr id="7" name="Rectangle 6"/>
          <p:cNvSpPr/>
          <p:nvPr/>
        </p:nvSpPr>
        <p:spPr>
          <a:xfrm>
            <a:off x="2591615" y="4630547"/>
            <a:ext cx="1741182" cy="369332"/>
          </a:xfrm>
          <a:prstGeom prst="rect">
            <a:avLst/>
          </a:prstGeom>
        </p:spPr>
        <p:txBody>
          <a:bodyPr wrap="none">
            <a:spAutoFit/>
          </a:bodyPr>
          <a:lstStyle/>
          <a:p>
            <a:r>
              <a:rPr lang="fr-FR" b="1" dirty="0">
                <a:solidFill>
                  <a:srgbClr val="8A3741"/>
                </a:solidFill>
                <a:latin typeface="Arial" panose="020B0604020202020204" pitchFamily="34" charset="0"/>
              </a:rPr>
              <a:t>[</a:t>
            </a:r>
            <a:r>
              <a:rPr lang="fr-FR" b="1" i="1" dirty="0">
                <a:solidFill>
                  <a:srgbClr val="8A3741"/>
                </a:solidFill>
                <a:latin typeface="Arial" panose="020B0604020202020204" pitchFamily="34" charset="0"/>
              </a:rPr>
              <a:t>sin </a:t>
            </a:r>
            <a:r>
              <a:rPr lang="el-GR" b="1" i="1" dirty="0">
                <a:solidFill>
                  <a:srgbClr val="8A3741"/>
                </a:solidFill>
                <a:latin typeface="Arial" panose="020B0604020202020204" pitchFamily="34" charset="0"/>
              </a:rPr>
              <a:t>ω</a:t>
            </a:r>
            <a:r>
              <a:rPr lang="fr-FR" b="1" i="1" baseline="-25000" dirty="0" err="1">
                <a:solidFill>
                  <a:srgbClr val="8A3741"/>
                </a:solidFill>
                <a:latin typeface="Arial" panose="020B0604020202020204" pitchFamily="34" charset="0"/>
              </a:rPr>
              <a:t>o</a:t>
            </a:r>
            <a:r>
              <a:rPr lang="fr-FR" b="1" i="1" dirty="0" err="1">
                <a:solidFill>
                  <a:srgbClr val="8A3741"/>
                </a:solidFill>
                <a:latin typeface="Arial" panose="020B0604020202020204" pitchFamily="34" charset="0"/>
              </a:rPr>
              <a:t>t</a:t>
            </a:r>
            <a:r>
              <a:rPr lang="fr-FR" b="1" dirty="0">
                <a:solidFill>
                  <a:srgbClr val="8A3741"/>
                </a:solidFill>
                <a:latin typeface="Arial" panose="020B0604020202020204" pitchFamily="34" charset="0"/>
              </a:rPr>
              <a:t> ]</a:t>
            </a:r>
            <a:r>
              <a:rPr lang="fr-FR" b="1" i="1" dirty="0">
                <a:solidFill>
                  <a:srgbClr val="8A3741"/>
                </a:solidFill>
                <a:latin typeface="Arial" panose="020B0604020202020204" pitchFamily="34" charset="0"/>
              </a:rPr>
              <a:t> e</a:t>
            </a:r>
            <a:r>
              <a:rPr lang="fr-FR" b="1" i="1" baseline="30000" dirty="0">
                <a:solidFill>
                  <a:srgbClr val="8A3741"/>
                </a:solidFill>
                <a:latin typeface="Arial" panose="020B0604020202020204" pitchFamily="34" charset="0"/>
              </a:rPr>
              <a:t>-t/T2*</a:t>
            </a:r>
            <a:endParaRPr lang="fr-FR" dirty="0"/>
          </a:p>
        </p:txBody>
      </p:sp>
      <p:sp>
        <p:nvSpPr>
          <p:cNvPr id="8" name="Rectangle 7"/>
          <p:cNvSpPr/>
          <p:nvPr/>
        </p:nvSpPr>
        <p:spPr>
          <a:xfrm>
            <a:off x="718118" y="5387987"/>
            <a:ext cx="6096000" cy="923330"/>
          </a:xfrm>
          <a:prstGeom prst="rect">
            <a:avLst/>
          </a:prstGeom>
        </p:spPr>
        <p:txBody>
          <a:bodyPr>
            <a:spAutoFit/>
          </a:bodyPr>
          <a:lstStyle/>
          <a:p>
            <a:pPr algn="just"/>
            <a:r>
              <a:rPr lang="en-US" dirty="0" smtClean="0">
                <a:solidFill>
                  <a:srgbClr val="000000"/>
                </a:solidFill>
                <a:latin typeface="Arial" panose="020B0604020202020204" pitchFamily="34" charset="0"/>
              </a:rPr>
              <a:t>In </a:t>
            </a:r>
            <a:r>
              <a:rPr lang="en-US" dirty="0">
                <a:solidFill>
                  <a:srgbClr val="000000"/>
                </a:solidFill>
                <a:latin typeface="Arial" panose="020B0604020202020204" pitchFamily="34" charset="0"/>
              </a:rPr>
              <a:t>our simple examples we tacitly considered the MR signals to have arisen from a single large voxel in a homogeneous sample without spatial encoding.</a:t>
            </a:r>
            <a:endParaRPr lang="fr-FR" dirty="0"/>
          </a:p>
        </p:txBody>
      </p:sp>
      <p:pic>
        <p:nvPicPr>
          <p:cNvPr id="3" name="Image 2"/>
          <p:cNvPicPr>
            <a:picLocks noChangeAspect="1"/>
          </p:cNvPicPr>
          <p:nvPr/>
        </p:nvPicPr>
        <p:blipFill>
          <a:blip r:embed="rId4"/>
          <a:stretch>
            <a:fillRect/>
          </a:stretch>
        </p:blipFill>
        <p:spPr>
          <a:xfrm>
            <a:off x="7830309" y="780100"/>
            <a:ext cx="3074936" cy="2419560"/>
          </a:xfrm>
          <a:prstGeom prst="rect">
            <a:avLst/>
          </a:prstGeom>
        </p:spPr>
      </p:pic>
    </p:spTree>
    <p:extLst>
      <p:ext uri="{BB962C8B-B14F-4D97-AF65-F5344CB8AC3E}">
        <p14:creationId xmlns:p14="http://schemas.microsoft.com/office/powerpoint/2010/main" val="4260191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37995" y="1921359"/>
            <a:ext cx="6096000" cy="646331"/>
          </a:xfrm>
          <a:prstGeom prst="rect">
            <a:avLst/>
          </a:prstGeom>
        </p:spPr>
        <p:txBody>
          <a:bodyPr>
            <a:spAutoFit/>
          </a:bodyPr>
          <a:lstStyle/>
          <a:p>
            <a:r>
              <a:rPr lang="en-US" dirty="0">
                <a:solidFill>
                  <a:srgbClr val="000000"/>
                </a:solidFill>
                <a:latin typeface="Arial" panose="020B0604020202020204" pitchFamily="34" charset="0"/>
              </a:rPr>
              <a:t>The FID is just one of four basic types of NMR signals produced in different ways. These are listed below </a:t>
            </a:r>
            <a:endParaRPr lang="fr-FR" dirty="0"/>
          </a:p>
        </p:txBody>
      </p:sp>
      <p:pic>
        <p:nvPicPr>
          <p:cNvPr id="2" name="Image 1"/>
          <p:cNvPicPr>
            <a:picLocks noChangeAspect="1"/>
          </p:cNvPicPr>
          <p:nvPr/>
        </p:nvPicPr>
        <p:blipFill>
          <a:blip r:embed="rId2"/>
          <a:stretch>
            <a:fillRect/>
          </a:stretch>
        </p:blipFill>
        <p:spPr>
          <a:xfrm>
            <a:off x="2129460" y="2949725"/>
            <a:ext cx="8359844" cy="2622696"/>
          </a:xfrm>
          <a:prstGeom prst="rect">
            <a:avLst/>
          </a:prstGeom>
        </p:spPr>
      </p:pic>
      <p:sp>
        <p:nvSpPr>
          <p:cNvPr id="5" name="Titre 1"/>
          <p:cNvSpPr>
            <a:spLocks noGrp="1"/>
          </p:cNvSpPr>
          <p:nvPr>
            <p:ph type="title"/>
          </p:nvPr>
        </p:nvSpPr>
        <p:spPr>
          <a:xfrm>
            <a:off x="2895600" y="513589"/>
            <a:ext cx="8610600" cy="1293028"/>
          </a:xfrm>
        </p:spPr>
        <p:txBody>
          <a:bodyPr/>
          <a:lstStyle/>
          <a:p>
            <a:r>
              <a:rPr lang="en-US" b="1" i="1" dirty="0"/>
              <a:t>NMR signal</a:t>
            </a:r>
            <a:endParaRPr lang="fr-FR" dirty="0"/>
          </a:p>
        </p:txBody>
      </p:sp>
    </p:spTree>
    <p:extLst>
      <p:ext uri="{BB962C8B-B14F-4D97-AF65-F5344CB8AC3E}">
        <p14:creationId xmlns:p14="http://schemas.microsoft.com/office/powerpoint/2010/main" val="544320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5881" y="1262416"/>
            <a:ext cx="6376044" cy="4662815"/>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en-US" dirty="0"/>
              <a:t>the MR signal is an induced current generated by precession of the net magnetization (</a:t>
            </a:r>
            <a:r>
              <a:rPr lang="en-US" b="1" dirty="0"/>
              <a:t>M</a:t>
            </a:r>
            <a:r>
              <a:rPr lang="en-US" dirty="0"/>
              <a:t>) after stimulation by an RF- pulse. The signal is commonly detected in </a:t>
            </a:r>
            <a:r>
              <a:rPr lang="en-US" b="1" i="1" dirty="0"/>
              <a:t>quadrature </a:t>
            </a:r>
            <a:r>
              <a:rPr lang="en-US" dirty="0"/>
              <a:t>using receiver coils sensitive to magnetic flux in two orthogonal directions. Output channels, denoted </a:t>
            </a:r>
            <a:r>
              <a:rPr lang="en-US" b="1" i="1" dirty="0"/>
              <a:t>I</a:t>
            </a:r>
            <a:r>
              <a:rPr lang="en-US" dirty="0"/>
              <a:t> and </a:t>
            </a:r>
            <a:r>
              <a:rPr lang="en-US" b="1" i="1" dirty="0"/>
              <a:t>Q</a:t>
            </a:r>
            <a:r>
              <a:rPr lang="en-US" dirty="0"/>
              <a:t> (for "in phase" and "quadrature" respectively), send their respective signals along separate digitization and amplifier pathways. These signals are ultimately demodulated, processed, and recombined to create the final MR image. </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Image 2"/>
          <p:cNvPicPr>
            <a:picLocks noChangeAspect="1"/>
          </p:cNvPicPr>
          <p:nvPr/>
        </p:nvPicPr>
        <p:blipFill>
          <a:blip r:embed="rId2"/>
          <a:stretch>
            <a:fillRect/>
          </a:stretch>
        </p:blipFill>
        <p:spPr>
          <a:xfrm>
            <a:off x="719961" y="2130965"/>
            <a:ext cx="4635940" cy="3390995"/>
          </a:xfrm>
          <a:prstGeom prst="rect">
            <a:avLst/>
          </a:prstGeom>
        </p:spPr>
      </p:pic>
      <p:sp>
        <p:nvSpPr>
          <p:cNvPr id="4" name="Titre 1"/>
          <p:cNvSpPr>
            <a:spLocks noGrp="1"/>
          </p:cNvSpPr>
          <p:nvPr>
            <p:ph type="title"/>
          </p:nvPr>
        </p:nvSpPr>
        <p:spPr>
          <a:xfrm>
            <a:off x="1741990" y="62175"/>
            <a:ext cx="8610600" cy="1293028"/>
          </a:xfrm>
        </p:spPr>
        <p:txBody>
          <a:bodyPr/>
          <a:lstStyle/>
          <a:p>
            <a:r>
              <a:rPr lang="en-US" b="1" i="1" dirty="0"/>
              <a:t>NMR signal</a:t>
            </a:r>
            <a:endParaRPr lang="fr-FR" dirty="0"/>
          </a:p>
        </p:txBody>
      </p:sp>
    </p:spTree>
    <p:extLst>
      <p:ext uri="{BB962C8B-B14F-4D97-AF65-F5344CB8AC3E}">
        <p14:creationId xmlns:p14="http://schemas.microsoft.com/office/powerpoint/2010/main" val="414385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051" y="1977665"/>
            <a:ext cx="10564969" cy="2585323"/>
          </a:xfrm>
          <a:prstGeom prst="rect">
            <a:avLst/>
          </a:prstGeom>
        </p:spPr>
        <p:txBody>
          <a:bodyPr wrap="square">
            <a:spAutoFit/>
          </a:bodyPr>
          <a:lstStyle/>
          <a:p>
            <a:pPr algn="just">
              <a:lnSpc>
                <a:spcPct val="150000"/>
              </a:lnSpc>
              <a:spcAft>
                <a:spcPts val="0"/>
              </a:spcAft>
            </a:pPr>
            <a:r>
              <a:rPr lang="en-US" dirty="0"/>
              <a:t>The quadrature receiver coils are measuring the same </a:t>
            </a:r>
            <a:r>
              <a:rPr lang="en-US" dirty="0" err="1"/>
              <a:t>precessing</a:t>
            </a:r>
            <a:r>
              <a:rPr lang="en-US" dirty="0"/>
              <a:t> magnetization (</a:t>
            </a:r>
            <a:r>
              <a:rPr lang="en-US" b="1" dirty="0"/>
              <a:t>M</a:t>
            </a:r>
            <a:r>
              <a:rPr lang="en-US" dirty="0"/>
              <a:t>) from two different perspectives. The signals in the </a:t>
            </a:r>
            <a:r>
              <a:rPr lang="en-US" b="1" i="1" dirty="0"/>
              <a:t>I</a:t>
            </a:r>
            <a:r>
              <a:rPr lang="en-US" dirty="0"/>
              <a:t> and </a:t>
            </a:r>
            <a:r>
              <a:rPr lang="en-US" b="1" i="1" dirty="0"/>
              <a:t>Q</a:t>
            </a:r>
            <a:r>
              <a:rPr lang="en-US" dirty="0"/>
              <a:t> channels, therefore, should theoretically be identical except for a 90º-phase shift between them. The second coil permits knowledge of the exact position of </a:t>
            </a:r>
            <a:r>
              <a:rPr lang="en-US" b="1" dirty="0"/>
              <a:t>M</a:t>
            </a:r>
            <a:r>
              <a:rPr lang="en-US" dirty="0"/>
              <a:t> and hence its direction of its rotation (i.e., positive vs negative frequency). Another way to think of this is that with quadrature detection you are "listening" to the MR signal in "stereo". </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re 1"/>
          <p:cNvSpPr>
            <a:spLocks noGrp="1"/>
          </p:cNvSpPr>
          <p:nvPr>
            <p:ph type="title"/>
          </p:nvPr>
        </p:nvSpPr>
        <p:spPr>
          <a:xfrm>
            <a:off x="2895600" y="764373"/>
            <a:ext cx="8610600" cy="1293028"/>
          </a:xfrm>
        </p:spPr>
        <p:txBody>
          <a:bodyPr/>
          <a:lstStyle/>
          <a:p>
            <a:r>
              <a:rPr lang="en-US" b="1" i="1" dirty="0"/>
              <a:t>NMR signal</a:t>
            </a:r>
            <a:endParaRPr lang="fr-FR" dirty="0"/>
          </a:p>
        </p:txBody>
      </p:sp>
      <p:sp>
        <p:nvSpPr>
          <p:cNvPr id="5" name="Rectangle 4"/>
          <p:cNvSpPr/>
          <p:nvPr/>
        </p:nvSpPr>
        <p:spPr>
          <a:xfrm>
            <a:off x="731051" y="4759548"/>
            <a:ext cx="10346028" cy="1200329"/>
          </a:xfrm>
          <a:prstGeom prst="rect">
            <a:avLst/>
          </a:prstGeom>
        </p:spPr>
        <p:txBody>
          <a:bodyPr wrap="square">
            <a:spAutoFit/>
          </a:bodyPr>
          <a:lstStyle/>
          <a:p>
            <a:pPr algn="just"/>
            <a:r>
              <a:rPr lang="en-US" dirty="0" smtClean="0"/>
              <a:t>In </a:t>
            </a:r>
            <a:r>
              <a:rPr lang="en-US" dirty="0"/>
              <a:t>reality the signals from the </a:t>
            </a:r>
            <a:r>
              <a:rPr lang="en-US" b="1" i="1" dirty="0"/>
              <a:t>I</a:t>
            </a:r>
            <a:r>
              <a:rPr lang="en-US" dirty="0"/>
              <a:t> and </a:t>
            </a:r>
            <a:r>
              <a:rPr lang="en-US" b="1" i="1" dirty="0"/>
              <a:t>Q</a:t>
            </a:r>
            <a:r>
              <a:rPr lang="en-US" dirty="0"/>
              <a:t> channels are not phase-shifted </a:t>
            </a:r>
            <a:r>
              <a:rPr lang="en-US" i="1" dirty="0"/>
              <a:t>exact</a:t>
            </a:r>
            <a:r>
              <a:rPr lang="en-US" dirty="0"/>
              <a:t> copies of one another because they also contain noise. Unlike the signals, noise in the two channels is independent and uncorrelated. Thus quadrature detection offers an increase in signal-to-noise by a factor of √2 = 1.41 over detection by a single linear receiver coils. </a:t>
            </a:r>
            <a:endParaRPr lang="fr-FR" dirty="0"/>
          </a:p>
        </p:txBody>
      </p:sp>
    </p:spTree>
    <p:extLst>
      <p:ext uri="{BB962C8B-B14F-4D97-AF65-F5344CB8AC3E}">
        <p14:creationId xmlns:p14="http://schemas.microsoft.com/office/powerpoint/2010/main" val="4082133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33498" y="1956054"/>
            <a:ext cx="5239494" cy="3580857"/>
          </a:xfrm>
          <a:prstGeom prst="rect">
            <a:avLst/>
          </a:prstGeom>
        </p:spPr>
      </p:pic>
      <p:sp>
        <p:nvSpPr>
          <p:cNvPr id="5" name="Rectangle 4"/>
          <p:cNvSpPr/>
          <p:nvPr/>
        </p:nvSpPr>
        <p:spPr>
          <a:xfrm>
            <a:off x="627218" y="1899824"/>
            <a:ext cx="4826000" cy="4247317"/>
          </a:xfrm>
          <a:prstGeom prst="rect">
            <a:avLst/>
          </a:prstGeom>
        </p:spPr>
        <p:txBody>
          <a:bodyPr wrap="square">
            <a:spAutoFit/>
          </a:bodyPr>
          <a:lstStyle/>
          <a:p>
            <a:pPr algn="just"/>
            <a:r>
              <a:rPr lang="en-US" dirty="0">
                <a:solidFill>
                  <a:srgbClr val="000000"/>
                </a:solidFill>
                <a:latin typeface="Arial" panose="020B0604020202020204" pitchFamily="34" charset="0"/>
              </a:rPr>
              <a:t>The MR signal can be represented as a vector with real (</a:t>
            </a:r>
            <a:r>
              <a:rPr lang="en-US" i="1" dirty="0">
                <a:solidFill>
                  <a:srgbClr val="000000"/>
                </a:solidFill>
                <a:latin typeface="Arial" panose="020B0604020202020204" pitchFamily="34" charset="0"/>
              </a:rPr>
              <a:t>Re</a:t>
            </a:r>
            <a:r>
              <a:rPr lang="en-US" dirty="0">
                <a:solidFill>
                  <a:srgbClr val="000000"/>
                </a:solidFill>
                <a:latin typeface="Arial" panose="020B0604020202020204" pitchFamily="34" charset="0"/>
              </a:rPr>
              <a:t>) and imaginary (</a:t>
            </a:r>
            <a:r>
              <a:rPr lang="en-US" i="1" dirty="0" err="1">
                <a:solidFill>
                  <a:srgbClr val="000000"/>
                </a:solidFill>
                <a:latin typeface="Arial" panose="020B0604020202020204" pitchFamily="34" charset="0"/>
              </a:rPr>
              <a:t>Im</a:t>
            </a:r>
            <a:r>
              <a:rPr lang="en-US" dirty="0">
                <a:solidFill>
                  <a:srgbClr val="000000"/>
                </a:solidFill>
                <a:latin typeface="Arial" panose="020B0604020202020204" pitchFamily="34" charset="0"/>
              </a:rPr>
              <a:t>) components recorded from the </a:t>
            </a:r>
            <a:r>
              <a:rPr lang="en-US" b="1" i="1" dirty="0">
                <a:solidFill>
                  <a:srgbClr val="000000"/>
                </a:solidFill>
                <a:latin typeface="Arial" panose="020B0604020202020204" pitchFamily="34" charset="0"/>
              </a:rPr>
              <a:t>I</a:t>
            </a:r>
            <a:r>
              <a:rPr lang="en-US" dirty="0">
                <a:solidFill>
                  <a:srgbClr val="000000"/>
                </a:solidFill>
                <a:latin typeface="Arial" panose="020B0604020202020204" pitchFamily="34" charset="0"/>
              </a:rPr>
              <a:t> and </a:t>
            </a:r>
            <a:r>
              <a:rPr lang="en-US" b="1" i="1" dirty="0">
                <a:solidFill>
                  <a:srgbClr val="000000"/>
                </a:solidFill>
                <a:latin typeface="Arial" panose="020B0604020202020204" pitchFamily="34" charset="0"/>
              </a:rPr>
              <a:t>Q</a:t>
            </a:r>
            <a:r>
              <a:rPr lang="en-US" dirty="0">
                <a:solidFill>
                  <a:srgbClr val="000000"/>
                </a:solidFill>
                <a:latin typeface="Arial" panose="020B0604020202020204" pitchFamily="34" charset="0"/>
              </a:rPr>
              <a:t> channels respectively. An equivalent/alternative representation of the signal is as a </a:t>
            </a:r>
            <a:r>
              <a:rPr lang="en-US" b="1" i="1" dirty="0">
                <a:solidFill>
                  <a:srgbClr val="000000"/>
                </a:solidFill>
                <a:latin typeface="Arial" panose="020B0604020202020204" pitchFamily="34" charset="0"/>
              </a:rPr>
              <a:t>complex </a:t>
            </a:r>
            <a:r>
              <a:rPr lang="en-US" b="1" i="1" dirty="0" smtClean="0">
                <a:solidFill>
                  <a:srgbClr val="000000"/>
                </a:solidFill>
                <a:latin typeface="Arial" panose="020B0604020202020204" pitchFamily="34" charset="0"/>
              </a:rPr>
              <a:t>number</a:t>
            </a:r>
          </a:p>
          <a:p>
            <a:pPr algn="just"/>
            <a:endParaRPr lang="en-US" dirty="0">
              <a:solidFill>
                <a:srgbClr val="000000"/>
              </a:solidFill>
              <a:latin typeface="Arial" panose="020B0604020202020204" pitchFamily="34" charset="0"/>
            </a:endParaRPr>
          </a:p>
          <a:p>
            <a:pPr algn="ctr"/>
            <a:r>
              <a:rPr lang="en-US" b="1" i="1" dirty="0">
                <a:solidFill>
                  <a:srgbClr val="000000"/>
                </a:solidFill>
                <a:latin typeface="Arial" panose="020B0604020202020204" pitchFamily="34" charset="0"/>
              </a:rPr>
              <a:t>Signal = (Re, </a:t>
            </a:r>
            <a:r>
              <a:rPr lang="en-US" b="1" i="1" dirty="0" err="1">
                <a:solidFill>
                  <a:srgbClr val="000000"/>
                </a:solidFill>
                <a:latin typeface="Arial" panose="020B0604020202020204" pitchFamily="34" charset="0"/>
              </a:rPr>
              <a:t>Im</a:t>
            </a:r>
            <a:r>
              <a:rPr lang="en-US" b="1" i="1" dirty="0">
                <a:solidFill>
                  <a:srgbClr val="000000"/>
                </a:solidFill>
                <a:latin typeface="Arial" panose="020B0604020202020204" pitchFamily="34" charset="0"/>
              </a:rPr>
              <a:t>) = Re + </a:t>
            </a:r>
            <a:r>
              <a:rPr lang="en-US" b="1" i="1" dirty="0" err="1">
                <a:solidFill>
                  <a:srgbClr val="000000"/>
                </a:solidFill>
                <a:latin typeface="Arial" panose="020B0604020202020204" pitchFamily="34" charset="0"/>
              </a:rPr>
              <a:t>i</a:t>
            </a:r>
            <a:r>
              <a:rPr lang="en-US" b="1" i="1" dirty="0">
                <a:solidFill>
                  <a:srgbClr val="000000"/>
                </a:solidFill>
                <a:latin typeface="Arial" panose="020B0604020202020204" pitchFamily="34" charset="0"/>
              </a:rPr>
              <a:t> </a:t>
            </a:r>
            <a:r>
              <a:rPr lang="en-US" b="1" i="1" dirty="0" err="1" smtClean="0">
                <a:solidFill>
                  <a:srgbClr val="000000"/>
                </a:solidFill>
                <a:latin typeface="Arial" panose="020B0604020202020204" pitchFamily="34" charset="0"/>
              </a:rPr>
              <a:t>Im</a:t>
            </a:r>
            <a:endParaRPr lang="en-US" b="1" i="1" dirty="0" smtClean="0">
              <a:solidFill>
                <a:srgbClr val="000000"/>
              </a:solidFill>
              <a:latin typeface="Arial" panose="020B0604020202020204" pitchFamily="34" charset="0"/>
            </a:endParaRPr>
          </a:p>
          <a:p>
            <a:pPr algn="just"/>
            <a:endParaRPr lang="en-US" b="1" i="1" dirty="0">
              <a:solidFill>
                <a:srgbClr val="000000"/>
              </a:solidFill>
              <a:effectLst/>
              <a:latin typeface="Arial" panose="020B0604020202020204" pitchFamily="34" charset="0"/>
            </a:endParaRPr>
          </a:p>
          <a:p>
            <a:pPr algn="just"/>
            <a:r>
              <a:rPr lang="en-US" dirty="0"/>
              <a:t>The signal data may be reconstructed in several ways: </a:t>
            </a:r>
            <a:endParaRPr lang="en-US" dirty="0" smtClean="0"/>
          </a:p>
          <a:p>
            <a:pPr marL="342900" indent="-342900" algn="just">
              <a:buAutoNum type="arabicParenBoth"/>
            </a:pPr>
            <a:r>
              <a:rPr lang="en-US" dirty="0" smtClean="0"/>
              <a:t>as </a:t>
            </a:r>
            <a:r>
              <a:rPr lang="en-US" dirty="0"/>
              <a:t>a "real" image, </a:t>
            </a:r>
            <a:endParaRPr lang="en-US" dirty="0" smtClean="0"/>
          </a:p>
          <a:p>
            <a:pPr marL="342900" indent="-342900" algn="just">
              <a:buAutoNum type="arabicParenBoth"/>
            </a:pPr>
            <a:r>
              <a:rPr lang="en-US" dirty="0" smtClean="0"/>
              <a:t>as </a:t>
            </a:r>
            <a:r>
              <a:rPr lang="en-US" dirty="0"/>
              <a:t>an "imaginary" image</a:t>
            </a:r>
            <a:r>
              <a:rPr lang="en-US" dirty="0" smtClean="0"/>
              <a:t>,</a:t>
            </a:r>
          </a:p>
          <a:p>
            <a:pPr marL="342900" indent="-342900" algn="just">
              <a:buAutoNum type="arabicParenBoth"/>
            </a:pPr>
            <a:r>
              <a:rPr lang="en-US" dirty="0" smtClean="0"/>
              <a:t>as </a:t>
            </a:r>
            <a:r>
              <a:rPr lang="en-US" dirty="0"/>
              <a:t>a magnitude image, or </a:t>
            </a:r>
            <a:endParaRPr lang="en-US" dirty="0" smtClean="0"/>
          </a:p>
          <a:p>
            <a:pPr marL="342900" indent="-342900" algn="just">
              <a:buAutoNum type="arabicParenBoth"/>
            </a:pPr>
            <a:r>
              <a:rPr lang="en-US" dirty="0" smtClean="0"/>
              <a:t>as </a:t>
            </a:r>
            <a:r>
              <a:rPr lang="en-US" dirty="0"/>
              <a:t>a phase image.</a:t>
            </a:r>
            <a:endParaRPr lang="en-US" b="0" i="0" dirty="0">
              <a:solidFill>
                <a:srgbClr val="000000"/>
              </a:solidFill>
              <a:effectLst/>
              <a:latin typeface="Arial" panose="020B0604020202020204" pitchFamily="34" charset="0"/>
            </a:endParaRPr>
          </a:p>
        </p:txBody>
      </p:sp>
      <p:sp>
        <p:nvSpPr>
          <p:cNvPr id="8" name="Titre 1"/>
          <p:cNvSpPr>
            <a:spLocks noGrp="1"/>
          </p:cNvSpPr>
          <p:nvPr>
            <p:ph type="title"/>
          </p:nvPr>
        </p:nvSpPr>
        <p:spPr>
          <a:xfrm>
            <a:off x="2301432" y="324535"/>
            <a:ext cx="8610600" cy="1293028"/>
          </a:xfrm>
        </p:spPr>
        <p:txBody>
          <a:bodyPr/>
          <a:lstStyle/>
          <a:p>
            <a:r>
              <a:rPr lang="en-US" b="1" i="1" dirty="0"/>
              <a:t>NMR signal</a:t>
            </a:r>
            <a:endParaRPr lang="fr-FR" dirty="0"/>
          </a:p>
        </p:txBody>
      </p:sp>
    </p:spTree>
    <p:extLst>
      <p:ext uri="{BB962C8B-B14F-4D97-AF65-F5344CB8AC3E}">
        <p14:creationId xmlns:p14="http://schemas.microsoft.com/office/powerpoint/2010/main" val="2027394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670560" y="1330960"/>
            <a:ext cx="10820400" cy="5374640"/>
          </a:xfrm>
        </p:spPr>
        <p:txBody>
          <a:bodyPr>
            <a:normAutofit/>
          </a:bodyPr>
          <a:lstStyle/>
          <a:p>
            <a:pPr algn="just"/>
            <a:r>
              <a:rPr lang="en-US" dirty="0" smtClean="0"/>
              <a:t>For </a:t>
            </a:r>
            <a:r>
              <a:rPr lang="en-US" dirty="0"/>
              <a:t>illustrative </a:t>
            </a:r>
            <a:r>
              <a:rPr lang="en-US" dirty="0" smtClean="0"/>
              <a:t>purposes, the data was processed </a:t>
            </a:r>
            <a:r>
              <a:rPr lang="en-US" dirty="0"/>
              <a:t>from the </a:t>
            </a:r>
            <a:r>
              <a:rPr lang="en-US" b="1" i="1" dirty="0"/>
              <a:t>I </a:t>
            </a:r>
            <a:r>
              <a:rPr lang="en-US" dirty="0"/>
              <a:t>and </a:t>
            </a:r>
            <a:r>
              <a:rPr lang="en-US" b="1" i="1" dirty="0"/>
              <a:t>Q </a:t>
            </a:r>
            <a:r>
              <a:rPr lang="en-US" dirty="0"/>
              <a:t>channels separately to demonstrate the contribution of each component more concretely.  The horizontal bands are phase-shifted from each other by 90° and reflect a baseline phase error across the imaged volume.  </a:t>
            </a:r>
            <a:endParaRPr lang="en-US" dirty="0" smtClean="0"/>
          </a:p>
          <a:p>
            <a:pPr algn="just"/>
            <a:endParaRPr lang="en-US" dirty="0"/>
          </a:p>
          <a:p>
            <a:pPr algn="just"/>
            <a:endParaRPr lang="en-US" dirty="0" smtClean="0"/>
          </a:p>
          <a:p>
            <a:pPr algn="just"/>
            <a:endParaRPr lang="en-US" dirty="0" smtClean="0"/>
          </a:p>
          <a:p>
            <a:pPr algn="just"/>
            <a:endParaRPr lang="en-US" dirty="0" smtClean="0"/>
          </a:p>
          <a:p>
            <a:pPr algn="just"/>
            <a:endParaRPr lang="en-US" dirty="0"/>
          </a:p>
          <a:p>
            <a:pPr algn="just"/>
            <a:endParaRPr lang="en-US" dirty="0"/>
          </a:p>
          <a:p>
            <a:pPr marL="0" indent="0" algn="just">
              <a:buNone/>
            </a:pPr>
            <a:r>
              <a:rPr lang="en-US" dirty="0" smtClean="0"/>
              <a:t>Remark: In </a:t>
            </a:r>
            <a:r>
              <a:rPr lang="en-US" dirty="0"/>
              <a:t>clinical practice, separate </a:t>
            </a:r>
            <a:r>
              <a:rPr lang="en-US" b="1" i="1" dirty="0"/>
              <a:t>I</a:t>
            </a:r>
            <a:r>
              <a:rPr lang="en-US" dirty="0"/>
              <a:t> and </a:t>
            </a:r>
            <a:r>
              <a:rPr lang="en-US" b="1" i="1" dirty="0"/>
              <a:t>Q</a:t>
            </a:r>
            <a:r>
              <a:rPr lang="en-US" dirty="0"/>
              <a:t> channel images are never obtained, with magnitude images being used nearly exclusively for diagnosis. Phase-images are occasionally generated in clinical MRI for the depiction of flow and characterization of susceptibility-induced distortions.</a:t>
            </a:r>
            <a:endParaRPr lang="fr-FR" dirty="0"/>
          </a:p>
        </p:txBody>
      </p:sp>
      <p:pic>
        <p:nvPicPr>
          <p:cNvPr id="8" name="Image 7"/>
          <p:cNvPicPr>
            <a:picLocks noChangeAspect="1"/>
          </p:cNvPicPr>
          <p:nvPr/>
        </p:nvPicPr>
        <p:blipFill>
          <a:blip r:embed="rId2"/>
          <a:stretch>
            <a:fillRect/>
          </a:stretch>
        </p:blipFill>
        <p:spPr>
          <a:xfrm>
            <a:off x="2765772" y="3061887"/>
            <a:ext cx="6629975" cy="1912786"/>
          </a:xfrm>
          <a:prstGeom prst="rect">
            <a:avLst/>
          </a:prstGeom>
        </p:spPr>
      </p:pic>
    </p:spTree>
    <p:extLst>
      <p:ext uri="{BB962C8B-B14F-4D97-AF65-F5344CB8AC3E}">
        <p14:creationId xmlns:p14="http://schemas.microsoft.com/office/powerpoint/2010/main" val="263042584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latin typeface="Times New Roman" panose="02020603050405020304" pitchFamily="18" charset="0"/>
                <a:cs typeface="Times New Roman" panose="02020603050405020304" pitchFamily="18" charset="0"/>
              </a:rPr>
              <a:t>Chapter</a:t>
            </a:r>
            <a:r>
              <a:rPr lang="fr-FR" b="1" dirty="0" smtClean="0">
                <a:latin typeface="Times New Roman" panose="02020603050405020304" pitchFamily="18" charset="0"/>
                <a:cs typeface="Times New Roman" panose="02020603050405020304" pitchFamily="18" charset="0"/>
              </a:rPr>
              <a:t> 3</a:t>
            </a:r>
            <a:endParaRPr lang="fr-FR" b="1" dirty="0">
              <a:latin typeface="Times New Roman" panose="02020603050405020304" pitchFamily="18" charset="0"/>
              <a:cs typeface="Times New Roman" panose="02020603050405020304" pitchFamily="18" charset="0"/>
            </a:endParaRPr>
          </a:p>
        </p:txBody>
      </p:sp>
      <p:sp>
        <p:nvSpPr>
          <p:cNvPr id="4" name="Rectangle 3"/>
          <p:cNvSpPr/>
          <p:nvPr/>
        </p:nvSpPr>
        <p:spPr>
          <a:xfrm>
            <a:off x="2934115" y="3158773"/>
            <a:ext cx="6083717" cy="584775"/>
          </a:xfrm>
          <a:prstGeom prst="rect">
            <a:avLst/>
          </a:prstGeom>
        </p:spPr>
        <p:txBody>
          <a:bodyPr wrap="none">
            <a:spAutoFit/>
          </a:bodyPr>
          <a:lstStyle/>
          <a:p>
            <a:r>
              <a:rPr lang="fr-FR" sz="3200" b="1" dirty="0" smtClean="0">
                <a:solidFill>
                  <a:srgbClr val="FF0000"/>
                </a:solidFill>
              </a:rPr>
              <a:t>Relaxation time </a:t>
            </a:r>
            <a:r>
              <a:rPr lang="fr-FR" sz="3200" b="1" dirty="0" err="1" smtClean="0">
                <a:solidFill>
                  <a:srgbClr val="FF0000"/>
                </a:solidFill>
              </a:rPr>
              <a:t>phenomenon</a:t>
            </a:r>
            <a:endParaRPr lang="fr-FR" sz="3200" dirty="0">
              <a:solidFill>
                <a:srgbClr val="FF0000"/>
              </a:solidFill>
            </a:endParaRPr>
          </a:p>
        </p:txBody>
      </p:sp>
    </p:spTree>
    <p:extLst>
      <p:ext uri="{BB962C8B-B14F-4D97-AF65-F5344CB8AC3E}">
        <p14:creationId xmlns:p14="http://schemas.microsoft.com/office/powerpoint/2010/main" val="1497835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Picture 2" descr="Timefig1R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0608" y="449084"/>
            <a:ext cx="7573701" cy="576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3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861" y="467289"/>
            <a:ext cx="8610600" cy="1293028"/>
          </a:xfrm>
        </p:spPr>
        <p:txBody>
          <a:bodyPr/>
          <a:lstStyle/>
          <a:p>
            <a:r>
              <a:rPr lang="fr-FR" b="1" dirty="0"/>
              <a:t>2D Fourier </a:t>
            </a:r>
            <a:r>
              <a:rPr lang="fr-FR" b="1" dirty="0" err="1"/>
              <a:t>transforms</a:t>
            </a:r>
            <a:endParaRPr lang="fr-FR" b="1" dirty="0"/>
          </a:p>
        </p:txBody>
      </p:sp>
      <p:sp>
        <p:nvSpPr>
          <p:cNvPr id="6" name="Rectangle 5"/>
          <p:cNvSpPr/>
          <p:nvPr/>
        </p:nvSpPr>
        <p:spPr>
          <a:xfrm>
            <a:off x="717631" y="2296797"/>
            <a:ext cx="5092860" cy="1754326"/>
          </a:xfrm>
          <a:prstGeom prst="rect">
            <a:avLst/>
          </a:prstGeom>
        </p:spPr>
        <p:txBody>
          <a:bodyPr wrap="square">
            <a:spAutoFit/>
          </a:bodyPr>
          <a:lstStyle/>
          <a:p>
            <a:pPr algn="just"/>
            <a:r>
              <a:rPr lang="en-US" dirty="0">
                <a:solidFill>
                  <a:srgbClr val="000000"/>
                </a:solidFill>
                <a:latin typeface="Times New Roman" panose="02020603050405020304" pitchFamily="18" charset="0"/>
              </a:rPr>
              <a:t>The MR imaging process consists of two major </a:t>
            </a:r>
            <a:r>
              <a:rPr lang="en-US" dirty="0" smtClean="0">
                <a:solidFill>
                  <a:srgbClr val="000000"/>
                </a:solidFill>
                <a:latin typeface="Times New Roman" panose="02020603050405020304" pitchFamily="18" charset="0"/>
              </a:rPr>
              <a:t>functions:</a:t>
            </a:r>
          </a:p>
          <a:p>
            <a:pPr marL="285750" indent="-285750" algn="just">
              <a:buFont typeface="Arial" panose="020B0604020202020204" pitchFamily="34" charset="0"/>
              <a:buChar char="•"/>
            </a:pPr>
            <a:r>
              <a:rPr lang="en-US" dirty="0" smtClean="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The first is the </a:t>
            </a:r>
            <a:r>
              <a:rPr lang="en-US" i="1" dirty="0">
                <a:solidFill>
                  <a:srgbClr val="000000"/>
                </a:solidFill>
                <a:latin typeface="Times New Roman" panose="02020603050405020304" pitchFamily="18" charset="0"/>
              </a:rPr>
              <a:t>acquisition </a:t>
            </a:r>
            <a:r>
              <a:rPr lang="en-US" dirty="0">
                <a:solidFill>
                  <a:srgbClr val="000000"/>
                </a:solidFill>
                <a:latin typeface="Times New Roman" panose="02020603050405020304" pitchFamily="18" charset="0"/>
              </a:rPr>
              <a:t>of RF signals from the patient’s body and </a:t>
            </a:r>
            <a:r>
              <a:rPr lang="en-US" dirty="0" smtClean="0">
                <a:solidFill>
                  <a:srgbClr val="000000"/>
                </a:solidFill>
                <a:latin typeface="Times New Roman" panose="02020603050405020304" pitchFamily="18" charset="0"/>
              </a:rPr>
              <a:t>the </a:t>
            </a:r>
            <a:r>
              <a:rPr lang="en-US" dirty="0">
                <a:solidFill>
                  <a:srgbClr val="000000"/>
                </a:solidFill>
                <a:latin typeface="Times New Roman" panose="02020603050405020304" pitchFamily="18" charset="0"/>
              </a:rPr>
              <a:t>second is the mathematical </a:t>
            </a:r>
            <a:r>
              <a:rPr lang="en-US" i="1" dirty="0">
                <a:solidFill>
                  <a:srgbClr val="000000"/>
                </a:solidFill>
                <a:latin typeface="Times New Roman" panose="02020603050405020304" pitchFamily="18" charset="0"/>
              </a:rPr>
              <a:t>reconstruction </a:t>
            </a:r>
            <a:r>
              <a:rPr lang="en-US" dirty="0">
                <a:solidFill>
                  <a:srgbClr val="000000"/>
                </a:solidFill>
                <a:latin typeface="Times New Roman" panose="02020603050405020304" pitchFamily="18" charset="0"/>
              </a:rPr>
              <a:t>of an image from the acquired signals.</a:t>
            </a:r>
            <a:endParaRPr lang="fr-FR" dirty="0"/>
          </a:p>
        </p:txBody>
      </p:sp>
      <p:pic>
        <p:nvPicPr>
          <p:cNvPr id="9" name="Image 8"/>
          <p:cNvPicPr>
            <a:picLocks noChangeAspect="1"/>
          </p:cNvPicPr>
          <p:nvPr/>
        </p:nvPicPr>
        <p:blipFill>
          <a:blip r:embed="rId2"/>
          <a:stretch>
            <a:fillRect/>
          </a:stretch>
        </p:blipFill>
        <p:spPr>
          <a:xfrm>
            <a:off x="6367336" y="1930895"/>
            <a:ext cx="5244099" cy="4482794"/>
          </a:xfrm>
          <a:prstGeom prst="rect">
            <a:avLst/>
          </a:prstGeom>
        </p:spPr>
      </p:pic>
      <p:sp>
        <p:nvSpPr>
          <p:cNvPr id="10" name="Rectangle 9"/>
          <p:cNvSpPr/>
          <p:nvPr/>
        </p:nvSpPr>
        <p:spPr>
          <a:xfrm>
            <a:off x="760071" y="4172292"/>
            <a:ext cx="5108294" cy="2031325"/>
          </a:xfrm>
          <a:prstGeom prst="rect">
            <a:avLst/>
          </a:prstGeom>
        </p:spPr>
        <p:txBody>
          <a:bodyPr wrap="square">
            <a:spAutoFit/>
          </a:bodyPr>
          <a:lstStyle/>
          <a:p>
            <a:pPr algn="just"/>
            <a:r>
              <a:rPr lang="en-US" dirty="0">
                <a:solidFill>
                  <a:srgbClr val="000000"/>
                </a:solidFill>
                <a:latin typeface="Times New Roman" panose="02020603050405020304" pitchFamily="18" charset="0"/>
              </a:rPr>
              <a:t>During the acquisition process the signals are collected, digitized, and stored in computer memory in a configuration known as </a:t>
            </a:r>
            <a:r>
              <a:rPr lang="en-US" i="1" dirty="0">
                <a:solidFill>
                  <a:srgbClr val="000000"/>
                </a:solidFill>
                <a:latin typeface="Times New Roman" panose="02020603050405020304" pitchFamily="18" charset="0"/>
              </a:rPr>
              <a:t>k space</a:t>
            </a:r>
            <a:r>
              <a:rPr lang="en-US" dirty="0">
                <a:solidFill>
                  <a:srgbClr val="000000"/>
                </a:solidFill>
                <a:latin typeface="Times New Roman" panose="02020603050405020304" pitchFamily="18" charset="0"/>
              </a:rPr>
              <a:t>. The k space is divided into lines of data that are filled one at a time. One of the general requirements is that the k space must be completely filled before the image reconstruction can be completed.</a:t>
            </a:r>
            <a:endParaRPr lang="fr-FR" dirty="0"/>
          </a:p>
        </p:txBody>
      </p:sp>
    </p:spTree>
    <p:extLst>
      <p:ext uri="{BB962C8B-B14F-4D97-AF65-F5344CB8AC3E}">
        <p14:creationId xmlns:p14="http://schemas.microsoft.com/office/powerpoint/2010/main" val="3878517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2D Fourier </a:t>
            </a:r>
            <a:r>
              <a:rPr lang="fr-FR" b="1" dirty="0" err="1"/>
              <a:t>transforms</a:t>
            </a:r>
            <a:endParaRPr lang="fr-FR" dirty="0"/>
          </a:p>
        </p:txBody>
      </p:sp>
      <p:sp>
        <p:nvSpPr>
          <p:cNvPr id="3" name="Espace réservé du contenu 2"/>
          <p:cNvSpPr>
            <a:spLocks noGrp="1"/>
          </p:cNvSpPr>
          <p:nvPr>
            <p:ph idx="1"/>
          </p:nvPr>
        </p:nvSpPr>
        <p:spPr>
          <a:xfrm>
            <a:off x="519896" y="2134566"/>
            <a:ext cx="5344133" cy="4024125"/>
          </a:xfrm>
        </p:spPr>
        <p:txBody>
          <a:bodyPr>
            <a:normAutofit fontScale="92500"/>
          </a:bodyPr>
          <a:lstStyle/>
          <a:p>
            <a:pPr marL="0" indent="0" algn="just">
              <a:buNone/>
            </a:pPr>
            <a:r>
              <a:rPr lang="en-US" dirty="0"/>
              <a:t>In 2DFT imaging, each row in </a:t>
            </a:r>
            <a:r>
              <a:rPr lang="en-US" i="1" dirty="0"/>
              <a:t>k</a:t>
            </a:r>
            <a:r>
              <a:rPr lang="en-US" dirty="0"/>
              <a:t>-space corresponds to the echo data obtained from a single application of the phase-encoding gradient.  By convention, rows near the center of the </a:t>
            </a:r>
            <a:r>
              <a:rPr lang="en-US" i="1" dirty="0"/>
              <a:t>k</a:t>
            </a:r>
            <a:r>
              <a:rPr lang="en-US" dirty="0"/>
              <a:t>-space grid are defined to correspond to low-order phase-encode steps, whereas those rows near the top and bottom correspond to higher-order phase-encodings.  Since echo amplitudes are larger at the low-order phase-encode steps (there is less gradient-induced dephasing), the values of </a:t>
            </a:r>
            <a:r>
              <a:rPr lang="en-US" i="1" dirty="0"/>
              <a:t>k</a:t>
            </a:r>
            <a:r>
              <a:rPr lang="en-US" dirty="0"/>
              <a:t>-space will be greater near the center of the grid. </a:t>
            </a:r>
            <a:endParaRPr lang="fr-FR" dirty="0"/>
          </a:p>
        </p:txBody>
      </p:sp>
      <p:pic>
        <p:nvPicPr>
          <p:cNvPr id="4" name="Image 3"/>
          <p:cNvPicPr>
            <a:picLocks noChangeAspect="1"/>
          </p:cNvPicPr>
          <p:nvPr/>
        </p:nvPicPr>
        <p:blipFill>
          <a:blip r:embed="rId2"/>
          <a:stretch>
            <a:fillRect/>
          </a:stretch>
        </p:blipFill>
        <p:spPr>
          <a:xfrm>
            <a:off x="6029933" y="2704047"/>
            <a:ext cx="5448772" cy="3132091"/>
          </a:xfrm>
          <a:prstGeom prst="rect">
            <a:avLst/>
          </a:prstGeom>
        </p:spPr>
      </p:pic>
    </p:spTree>
    <p:extLst>
      <p:ext uri="{BB962C8B-B14F-4D97-AF65-F5344CB8AC3E}">
        <p14:creationId xmlns:p14="http://schemas.microsoft.com/office/powerpoint/2010/main" val="1768261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1520" y="1478895"/>
            <a:ext cx="10850880" cy="646331"/>
          </a:xfrm>
          <a:prstGeom prst="rect">
            <a:avLst/>
          </a:prstGeom>
        </p:spPr>
        <p:txBody>
          <a:bodyPr wrap="square">
            <a:spAutoFit/>
          </a:bodyPr>
          <a:lstStyle/>
          <a:p>
            <a:r>
              <a:rPr lang="en-US" dirty="0">
                <a:solidFill>
                  <a:srgbClr val="000000"/>
                </a:solidFill>
                <a:latin typeface="Arial" panose="020B0604020202020204" pitchFamily="34" charset="0"/>
              </a:rPr>
              <a:t>The Fourier transform is a mathematical technique that allows an MR signal to be decomposed into a sum of sine waves of different frequencies, phases, and amplitudes.</a:t>
            </a:r>
            <a:endParaRPr lang="fr-FR" dirty="0"/>
          </a:p>
        </p:txBody>
      </p:sp>
      <p:sp>
        <p:nvSpPr>
          <p:cNvPr id="6" name="Rectangle 5"/>
          <p:cNvSpPr/>
          <p:nvPr/>
        </p:nvSpPr>
        <p:spPr>
          <a:xfrm>
            <a:off x="695960" y="2347575"/>
            <a:ext cx="7716520" cy="646331"/>
          </a:xfrm>
          <a:prstGeom prst="rect">
            <a:avLst/>
          </a:prstGeom>
        </p:spPr>
        <p:txBody>
          <a:bodyPr wrap="square">
            <a:spAutoFit/>
          </a:bodyPr>
          <a:lstStyle/>
          <a:p>
            <a:r>
              <a:rPr lang="en-US" dirty="0">
                <a:solidFill>
                  <a:srgbClr val="000000"/>
                </a:solidFill>
                <a:latin typeface="Arial" panose="020B0604020202020204" pitchFamily="34" charset="0"/>
              </a:rPr>
              <a:t>Fourier showed that any periodic signal </a:t>
            </a:r>
            <a:r>
              <a:rPr lang="en-US" i="1" dirty="0">
                <a:solidFill>
                  <a:srgbClr val="000000"/>
                </a:solidFill>
                <a:latin typeface="Arial" panose="020B0604020202020204" pitchFamily="34" charset="0"/>
              </a:rPr>
              <a:t>s</a:t>
            </a:r>
            <a:r>
              <a:rPr lang="en-US" dirty="0">
                <a:solidFill>
                  <a:srgbClr val="000000"/>
                </a:solidFill>
                <a:latin typeface="Arial" panose="020B0604020202020204" pitchFamily="34" charset="0"/>
              </a:rPr>
              <a:t>(</a:t>
            </a:r>
            <a:r>
              <a:rPr lang="en-US" i="1" dirty="0">
                <a:solidFill>
                  <a:srgbClr val="000000"/>
                </a:solidFill>
                <a:latin typeface="Arial" panose="020B0604020202020204" pitchFamily="34" charset="0"/>
              </a:rPr>
              <a:t>t</a:t>
            </a:r>
            <a:r>
              <a:rPr lang="en-US" dirty="0">
                <a:solidFill>
                  <a:srgbClr val="000000"/>
                </a:solidFill>
                <a:latin typeface="Arial" panose="020B0604020202020204" pitchFamily="34" charset="0"/>
              </a:rPr>
              <a:t>) can be written as a sum of sine waves with various </a:t>
            </a:r>
            <a:r>
              <a:rPr lang="en-US" dirty="0" err="1">
                <a:solidFill>
                  <a:srgbClr val="000000"/>
                </a:solidFill>
                <a:latin typeface="Arial" panose="020B0604020202020204" pitchFamily="34" charset="0"/>
              </a:rPr>
              <a:t>amplitudies</a:t>
            </a:r>
            <a:r>
              <a:rPr lang="en-US" dirty="0">
                <a:solidFill>
                  <a:srgbClr val="000000"/>
                </a:solidFill>
                <a:latin typeface="Arial" panose="020B0604020202020204" pitchFamily="34" charset="0"/>
              </a:rPr>
              <a:t>, frequencies and phases</a:t>
            </a:r>
            <a:endParaRPr lang="fr-FR" dirty="0"/>
          </a:p>
        </p:txBody>
      </p:sp>
      <p:pic>
        <p:nvPicPr>
          <p:cNvPr id="8" name="Image 7"/>
          <p:cNvPicPr>
            <a:picLocks noChangeAspect="1"/>
          </p:cNvPicPr>
          <p:nvPr/>
        </p:nvPicPr>
        <p:blipFill>
          <a:blip r:embed="rId2"/>
          <a:stretch>
            <a:fillRect/>
          </a:stretch>
        </p:blipFill>
        <p:spPr>
          <a:xfrm>
            <a:off x="8696184" y="-29067"/>
            <a:ext cx="1390771" cy="1379340"/>
          </a:xfrm>
          <a:prstGeom prst="rect">
            <a:avLst/>
          </a:prstGeom>
        </p:spPr>
      </p:pic>
      <p:sp>
        <p:nvSpPr>
          <p:cNvPr id="9" name="Rectangle 8"/>
          <p:cNvSpPr/>
          <p:nvPr/>
        </p:nvSpPr>
        <p:spPr>
          <a:xfrm>
            <a:off x="10135654" y="569768"/>
            <a:ext cx="1723549" cy="369332"/>
          </a:xfrm>
          <a:prstGeom prst="rect">
            <a:avLst/>
          </a:prstGeom>
        </p:spPr>
        <p:txBody>
          <a:bodyPr wrap="none">
            <a:spAutoFit/>
          </a:bodyPr>
          <a:lstStyle/>
          <a:p>
            <a:r>
              <a:rPr lang="en-US" dirty="0" smtClean="0">
                <a:solidFill>
                  <a:srgbClr val="000000"/>
                </a:solidFill>
                <a:latin typeface="Arial" panose="020B0604020202020204" pitchFamily="34" charset="0"/>
              </a:rPr>
              <a:t>Joseph Fourier</a:t>
            </a:r>
            <a:endParaRPr lang="fr-FR" dirty="0"/>
          </a:p>
        </p:txBody>
      </p:sp>
      <p:pic>
        <p:nvPicPr>
          <p:cNvPr id="10" name="Image 9"/>
          <p:cNvPicPr>
            <a:picLocks noChangeAspect="1"/>
          </p:cNvPicPr>
          <p:nvPr/>
        </p:nvPicPr>
        <p:blipFill>
          <a:blip r:embed="rId3"/>
          <a:stretch>
            <a:fillRect/>
          </a:stretch>
        </p:blipFill>
        <p:spPr>
          <a:xfrm>
            <a:off x="731520" y="3058160"/>
            <a:ext cx="6070187" cy="572151"/>
          </a:xfrm>
          <a:prstGeom prst="rect">
            <a:avLst/>
          </a:prstGeom>
        </p:spPr>
      </p:pic>
      <p:sp>
        <p:nvSpPr>
          <p:cNvPr id="11" name="Rectangle 10"/>
          <p:cNvSpPr/>
          <p:nvPr/>
        </p:nvSpPr>
        <p:spPr>
          <a:xfrm>
            <a:off x="731520" y="3926840"/>
            <a:ext cx="5086688" cy="1200329"/>
          </a:xfrm>
          <a:prstGeom prst="rect">
            <a:avLst/>
          </a:prstGeom>
        </p:spPr>
        <p:txBody>
          <a:bodyPr wrap="square">
            <a:spAutoFit/>
          </a:bodyPr>
          <a:lstStyle/>
          <a:p>
            <a:r>
              <a:rPr lang="en-US" dirty="0">
                <a:solidFill>
                  <a:srgbClr val="000000"/>
                </a:solidFill>
                <a:latin typeface="Arial" panose="020B0604020202020204" pitchFamily="34" charset="0"/>
              </a:rPr>
              <a:t>where </a:t>
            </a:r>
            <a:r>
              <a:rPr lang="en-US" b="1" i="1" dirty="0" err="1" smtClean="0">
                <a:solidFill>
                  <a:srgbClr val="000000"/>
                </a:solidFill>
                <a:latin typeface="Arial" panose="020B0604020202020204" pitchFamily="34" charset="0"/>
              </a:rPr>
              <a:t>ai</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are amplitudes, </a:t>
            </a:r>
            <a:r>
              <a:rPr lang="en-US" b="1" i="1" dirty="0" err="1" smtClean="0">
                <a:solidFill>
                  <a:srgbClr val="000000"/>
                </a:solidFill>
                <a:latin typeface="Arial" panose="020B0604020202020204" pitchFamily="34" charset="0"/>
              </a:rPr>
              <a:t>ϕi</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are phase shifts, and </a:t>
            </a:r>
            <a:r>
              <a:rPr lang="en-US" b="1" i="1" dirty="0">
                <a:solidFill>
                  <a:srgbClr val="000000"/>
                </a:solidFill>
                <a:latin typeface="Arial" panose="020B0604020202020204" pitchFamily="34" charset="0"/>
              </a:rPr>
              <a:t>ω </a:t>
            </a:r>
            <a:r>
              <a:rPr lang="en-US" dirty="0">
                <a:solidFill>
                  <a:srgbClr val="000000"/>
                </a:solidFill>
                <a:latin typeface="Arial" panose="020B0604020202020204" pitchFamily="34" charset="0"/>
              </a:rPr>
              <a:t>is the </a:t>
            </a:r>
            <a:r>
              <a:rPr lang="en-US" b="1" i="1" dirty="0">
                <a:solidFill>
                  <a:srgbClr val="000000"/>
                </a:solidFill>
                <a:latin typeface="Arial" panose="020B0604020202020204" pitchFamily="34" charset="0"/>
              </a:rPr>
              <a:t>fundamental frequency</a:t>
            </a:r>
            <a:r>
              <a:rPr lang="en-US" dirty="0">
                <a:solidFill>
                  <a:srgbClr val="000000"/>
                </a:solidFill>
                <a:latin typeface="Arial" panose="020B0604020202020204" pitchFamily="34" charset="0"/>
              </a:rPr>
              <a:t>. The higher order frequencies </a:t>
            </a:r>
            <a:r>
              <a:rPr lang="en-US" i="1" dirty="0">
                <a:solidFill>
                  <a:srgbClr val="000000"/>
                </a:solidFill>
                <a:latin typeface="Arial" panose="020B0604020202020204" pitchFamily="34" charset="0"/>
              </a:rPr>
              <a:t>2ω</a:t>
            </a:r>
            <a:r>
              <a:rPr lang="en-US" dirty="0">
                <a:solidFill>
                  <a:srgbClr val="000000"/>
                </a:solidFill>
                <a:latin typeface="Arial" panose="020B0604020202020204" pitchFamily="34" charset="0"/>
              </a:rPr>
              <a:t>, </a:t>
            </a:r>
            <a:r>
              <a:rPr lang="en-US" i="1" dirty="0">
                <a:solidFill>
                  <a:srgbClr val="000000"/>
                </a:solidFill>
                <a:latin typeface="Arial" panose="020B0604020202020204" pitchFamily="34" charset="0"/>
              </a:rPr>
              <a:t>3ω</a:t>
            </a:r>
            <a:r>
              <a:rPr lang="en-US" dirty="0">
                <a:solidFill>
                  <a:srgbClr val="000000"/>
                </a:solidFill>
                <a:latin typeface="Arial" panose="020B0604020202020204" pitchFamily="34" charset="0"/>
              </a:rPr>
              <a:t>, etc. are called </a:t>
            </a:r>
            <a:r>
              <a:rPr lang="en-US" b="1" i="1" dirty="0">
                <a:solidFill>
                  <a:srgbClr val="000000"/>
                </a:solidFill>
                <a:latin typeface="Arial" panose="020B0604020202020204" pitchFamily="34" charset="0"/>
              </a:rPr>
              <a:t>harmonics</a:t>
            </a:r>
            <a:r>
              <a:rPr lang="en-US" dirty="0">
                <a:solidFill>
                  <a:srgbClr val="000000"/>
                </a:solidFill>
                <a:latin typeface="Arial" panose="020B0604020202020204" pitchFamily="34" charset="0"/>
              </a:rPr>
              <a:t>.</a:t>
            </a:r>
            <a:endParaRPr lang="fr-FR" dirty="0"/>
          </a:p>
        </p:txBody>
      </p:sp>
      <p:pic>
        <p:nvPicPr>
          <p:cNvPr id="2" name="Image 1"/>
          <p:cNvPicPr>
            <a:picLocks noChangeAspect="1"/>
          </p:cNvPicPr>
          <p:nvPr/>
        </p:nvPicPr>
        <p:blipFill>
          <a:blip r:embed="rId4"/>
          <a:stretch>
            <a:fillRect/>
          </a:stretch>
        </p:blipFill>
        <p:spPr>
          <a:xfrm>
            <a:off x="7485016" y="2774694"/>
            <a:ext cx="4305673" cy="3322608"/>
          </a:xfrm>
          <a:prstGeom prst="rect">
            <a:avLst/>
          </a:prstGeom>
        </p:spPr>
      </p:pic>
      <p:sp>
        <p:nvSpPr>
          <p:cNvPr id="3" name="Rectangle 2"/>
          <p:cNvSpPr/>
          <p:nvPr/>
        </p:nvSpPr>
        <p:spPr>
          <a:xfrm>
            <a:off x="4774233" y="588050"/>
            <a:ext cx="3299301" cy="523220"/>
          </a:xfrm>
          <a:prstGeom prst="rect">
            <a:avLst/>
          </a:prstGeom>
        </p:spPr>
        <p:txBody>
          <a:bodyPr wrap="none">
            <a:spAutoFit/>
          </a:bodyPr>
          <a:lstStyle/>
          <a:p>
            <a:r>
              <a:rPr lang="en-US" sz="2800" b="1" dirty="0">
                <a:solidFill>
                  <a:srgbClr val="000000"/>
                </a:solidFill>
                <a:latin typeface="Arial" panose="020B0604020202020204" pitchFamily="34" charset="0"/>
              </a:rPr>
              <a:t>Fourier transform </a:t>
            </a:r>
            <a:endParaRPr lang="fr-FR" sz="2800" b="1" dirty="0"/>
          </a:p>
        </p:txBody>
      </p:sp>
    </p:spTree>
    <p:extLst>
      <p:ext uri="{BB962C8B-B14F-4D97-AF65-F5344CB8AC3E}">
        <p14:creationId xmlns:p14="http://schemas.microsoft.com/office/powerpoint/2010/main" val="2217558474"/>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7171" y="1679563"/>
            <a:ext cx="6973990" cy="3899435"/>
          </a:xfrm>
          <a:prstGeom prst="rect">
            <a:avLst/>
          </a:prstGeom>
        </p:spPr>
      </p:pic>
      <p:pic>
        <p:nvPicPr>
          <p:cNvPr id="3" name="Image 2"/>
          <p:cNvPicPr>
            <a:picLocks noChangeAspect="1"/>
          </p:cNvPicPr>
          <p:nvPr/>
        </p:nvPicPr>
        <p:blipFill>
          <a:blip r:embed="rId3"/>
          <a:stretch>
            <a:fillRect/>
          </a:stretch>
        </p:blipFill>
        <p:spPr>
          <a:xfrm>
            <a:off x="7708497" y="722840"/>
            <a:ext cx="3951312" cy="4972481"/>
          </a:xfrm>
          <a:prstGeom prst="rect">
            <a:avLst/>
          </a:prstGeom>
        </p:spPr>
      </p:pic>
    </p:spTree>
    <p:extLst>
      <p:ext uri="{BB962C8B-B14F-4D97-AF65-F5344CB8AC3E}">
        <p14:creationId xmlns:p14="http://schemas.microsoft.com/office/powerpoint/2010/main" val="106192967"/>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904223" y="290657"/>
            <a:ext cx="10649022" cy="6356633"/>
          </a:xfrm>
          <a:prstGeom prst="rect">
            <a:avLst/>
          </a:prstGeom>
        </p:spPr>
      </p:pic>
    </p:spTree>
    <p:extLst>
      <p:ext uri="{BB962C8B-B14F-4D97-AF65-F5344CB8AC3E}">
        <p14:creationId xmlns:p14="http://schemas.microsoft.com/office/powerpoint/2010/main" val="3797758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483216" y="221531"/>
            <a:ext cx="5439544" cy="3391322"/>
          </a:xfrm>
          <a:prstGeom prst="rect">
            <a:avLst/>
          </a:prstGeom>
        </p:spPr>
      </p:pic>
      <p:sp>
        <p:nvSpPr>
          <p:cNvPr id="5" name="Rectangle 4"/>
          <p:cNvSpPr/>
          <p:nvPr/>
        </p:nvSpPr>
        <p:spPr>
          <a:xfrm>
            <a:off x="96520" y="1608371"/>
            <a:ext cx="6096000" cy="1477328"/>
          </a:xfrm>
          <a:prstGeom prst="rect">
            <a:avLst/>
          </a:prstGeom>
        </p:spPr>
        <p:txBody>
          <a:bodyPr>
            <a:spAutoFit/>
          </a:bodyPr>
          <a:lstStyle/>
          <a:p>
            <a:pPr algn="just"/>
            <a:r>
              <a:rPr lang="en-US" b="1" i="1" dirty="0">
                <a:solidFill>
                  <a:srgbClr val="000000"/>
                </a:solidFill>
                <a:latin typeface="Arial" panose="020B0604020202020204" pitchFamily="34" charset="0"/>
              </a:rPr>
              <a:t>Fourier transformation</a:t>
            </a:r>
            <a:r>
              <a:rPr lang="en-US" dirty="0">
                <a:solidFill>
                  <a:srgbClr val="000000"/>
                </a:solidFill>
                <a:latin typeface="Arial" panose="020B0604020202020204" pitchFamily="34" charset="0"/>
              </a:rPr>
              <a:t> is the mathematical procedure connecting </a:t>
            </a:r>
            <a:r>
              <a:rPr lang="en-US" i="1" dirty="0">
                <a:solidFill>
                  <a:srgbClr val="000000"/>
                </a:solidFill>
                <a:latin typeface="Arial" panose="020B0604020202020204" pitchFamily="34" charset="0"/>
              </a:rPr>
              <a:t>s(t)</a:t>
            </a:r>
            <a:r>
              <a:rPr lang="en-US" dirty="0">
                <a:solidFill>
                  <a:srgbClr val="000000"/>
                </a:solidFill>
                <a:latin typeface="Arial" panose="020B0604020202020204" pitchFamily="34" charset="0"/>
              </a:rPr>
              <a:t> and </a:t>
            </a:r>
            <a:r>
              <a:rPr lang="en-US" i="1" dirty="0">
                <a:solidFill>
                  <a:srgbClr val="000000"/>
                </a:solidFill>
                <a:latin typeface="Arial" panose="020B0604020202020204" pitchFamily="34" charset="0"/>
              </a:rPr>
              <a:t>S</a:t>
            </a:r>
            <a:r>
              <a:rPr lang="en-US" dirty="0">
                <a:solidFill>
                  <a:srgbClr val="000000"/>
                </a:solidFill>
                <a:latin typeface="Arial" panose="020B0604020202020204" pitchFamily="34" charset="0"/>
              </a:rPr>
              <a:t>(</a:t>
            </a:r>
            <a:r>
              <a:rPr lang="en-US" i="1" dirty="0">
                <a:solidFill>
                  <a:srgbClr val="000000"/>
                </a:solidFill>
                <a:latin typeface="Arial" panose="020B0604020202020204" pitchFamily="34" charset="0"/>
              </a:rPr>
              <a:t>ω</a:t>
            </a:r>
            <a:r>
              <a:rPr lang="en-US" dirty="0">
                <a:solidFill>
                  <a:srgbClr val="000000"/>
                </a:solidFill>
                <a:latin typeface="Arial" panose="020B0604020202020204" pitchFamily="34" charset="0"/>
              </a:rPr>
              <a:t>). If </a:t>
            </a:r>
            <a:r>
              <a:rPr lang="en-US" i="1" dirty="0">
                <a:solidFill>
                  <a:srgbClr val="000000"/>
                </a:solidFill>
                <a:latin typeface="Arial" panose="020B0604020202020204" pitchFamily="34" charset="0"/>
              </a:rPr>
              <a:t>s(t)</a:t>
            </a:r>
            <a:r>
              <a:rPr lang="en-US" dirty="0">
                <a:solidFill>
                  <a:srgbClr val="000000"/>
                </a:solidFill>
                <a:latin typeface="Arial" panose="020B0604020202020204" pitchFamily="34" charset="0"/>
              </a:rPr>
              <a:t> is specified, </a:t>
            </a:r>
            <a:r>
              <a:rPr lang="en-US" i="1" dirty="0">
                <a:solidFill>
                  <a:srgbClr val="000000"/>
                </a:solidFill>
                <a:latin typeface="Arial" panose="020B0604020202020204" pitchFamily="34" charset="0"/>
              </a:rPr>
              <a:t>S</a:t>
            </a:r>
            <a:r>
              <a:rPr lang="en-US" dirty="0">
                <a:solidFill>
                  <a:srgbClr val="000000"/>
                </a:solidFill>
                <a:latin typeface="Arial" panose="020B0604020202020204" pitchFamily="34" charset="0"/>
              </a:rPr>
              <a:t>(</a:t>
            </a:r>
            <a:r>
              <a:rPr lang="en-US" i="1" dirty="0">
                <a:solidFill>
                  <a:srgbClr val="000000"/>
                </a:solidFill>
                <a:latin typeface="Arial" panose="020B0604020202020204" pitchFamily="34" charset="0"/>
              </a:rPr>
              <a:t>ω</a:t>
            </a:r>
            <a:r>
              <a:rPr lang="en-US" dirty="0">
                <a:solidFill>
                  <a:srgbClr val="000000"/>
                </a:solidFill>
                <a:latin typeface="Arial" panose="020B0604020202020204" pitchFamily="34" charset="0"/>
              </a:rPr>
              <a:t>) may be computed, and vice versa</a:t>
            </a:r>
            <a:r>
              <a:rPr lang="en-US" i="1" dirty="0">
                <a:solidFill>
                  <a:srgbClr val="000000"/>
                </a:solidFill>
                <a:latin typeface="Arial" panose="020B0604020202020204" pitchFamily="34" charset="0"/>
              </a:rPr>
              <a:t>.</a:t>
            </a:r>
            <a:r>
              <a:rPr lang="en-US" dirty="0">
                <a:solidFill>
                  <a:srgbClr val="000000"/>
                </a:solidFill>
                <a:latin typeface="Arial" panose="020B0604020202020204" pitchFamily="34" charset="0"/>
              </a:rPr>
              <a:t> The equations require some knowledge of complex numbers and calculus to make </a:t>
            </a:r>
            <a:r>
              <a:rPr lang="en-US" dirty="0" smtClean="0">
                <a:solidFill>
                  <a:srgbClr val="000000"/>
                </a:solidFill>
                <a:latin typeface="Arial" panose="020B0604020202020204" pitchFamily="34" charset="0"/>
              </a:rPr>
              <a:t>sense:</a:t>
            </a:r>
            <a:r>
              <a:rPr lang="en-US" dirty="0">
                <a:solidFill>
                  <a:srgbClr val="000000"/>
                </a:solidFill>
                <a:latin typeface="Arial" panose="020B0604020202020204" pitchFamily="34" charset="0"/>
              </a:rPr>
              <a:t> </a:t>
            </a:r>
            <a:endParaRPr lang="fr-FR" dirty="0"/>
          </a:p>
        </p:txBody>
      </p:sp>
      <p:pic>
        <p:nvPicPr>
          <p:cNvPr id="6" name="Image 5"/>
          <p:cNvPicPr>
            <a:picLocks noChangeAspect="1"/>
          </p:cNvPicPr>
          <p:nvPr/>
        </p:nvPicPr>
        <p:blipFill>
          <a:blip r:embed="rId3"/>
          <a:stretch>
            <a:fillRect/>
          </a:stretch>
        </p:blipFill>
        <p:spPr>
          <a:xfrm>
            <a:off x="1367597" y="3473420"/>
            <a:ext cx="4458086" cy="693480"/>
          </a:xfrm>
          <a:prstGeom prst="rect">
            <a:avLst/>
          </a:prstGeom>
        </p:spPr>
      </p:pic>
      <p:sp>
        <p:nvSpPr>
          <p:cNvPr id="7" name="Rectangle 6"/>
          <p:cNvSpPr/>
          <p:nvPr/>
        </p:nvSpPr>
        <p:spPr>
          <a:xfrm>
            <a:off x="568173" y="4512818"/>
            <a:ext cx="6211957" cy="369332"/>
          </a:xfrm>
          <a:prstGeom prst="rect">
            <a:avLst/>
          </a:prstGeom>
        </p:spPr>
        <p:txBody>
          <a:bodyPr wrap="none">
            <a:spAutoFit/>
          </a:bodyPr>
          <a:lstStyle/>
          <a:p>
            <a:r>
              <a:rPr lang="en-US" dirty="0" smtClean="0">
                <a:solidFill>
                  <a:srgbClr val="000000"/>
                </a:solidFill>
                <a:latin typeface="Arial" panose="020B0604020202020204" pitchFamily="34" charset="0"/>
              </a:rPr>
              <a:t>The common </a:t>
            </a:r>
            <a:r>
              <a:rPr lang="en-US" dirty="0">
                <a:solidFill>
                  <a:srgbClr val="000000"/>
                </a:solidFill>
                <a:latin typeface="Arial" panose="020B0604020202020204" pitchFamily="34" charset="0"/>
              </a:rPr>
              <a:t>use in RF-pulse design is the </a:t>
            </a:r>
            <a:r>
              <a:rPr lang="en-US" b="1" i="1" dirty="0" err="1">
                <a:solidFill>
                  <a:srgbClr val="000000"/>
                </a:solidFill>
                <a:latin typeface="Arial" panose="020B0604020202020204" pitchFamily="34" charset="0"/>
              </a:rPr>
              <a:t>sinc</a:t>
            </a:r>
            <a:r>
              <a:rPr lang="en-US" b="1" i="1" dirty="0">
                <a:solidFill>
                  <a:srgbClr val="000000"/>
                </a:solidFill>
                <a:latin typeface="Arial" panose="020B0604020202020204" pitchFamily="34" charset="0"/>
              </a:rPr>
              <a:t> </a:t>
            </a:r>
            <a:r>
              <a:rPr lang="en-US" b="1" i="1" dirty="0" smtClean="0">
                <a:solidFill>
                  <a:srgbClr val="000000"/>
                </a:solidFill>
                <a:latin typeface="Arial" panose="020B0604020202020204" pitchFamily="34" charset="0"/>
              </a:rPr>
              <a:t>function:</a:t>
            </a:r>
            <a:r>
              <a:rPr lang="en-US" dirty="0">
                <a:solidFill>
                  <a:srgbClr val="000000"/>
                </a:solidFill>
                <a:latin typeface="Arial" panose="020B0604020202020204" pitchFamily="34" charset="0"/>
              </a:rPr>
              <a:t> </a:t>
            </a:r>
            <a:endParaRPr lang="fr-FR" dirty="0"/>
          </a:p>
        </p:txBody>
      </p:sp>
      <p:pic>
        <p:nvPicPr>
          <p:cNvPr id="8" name="Image 7"/>
          <p:cNvPicPr>
            <a:picLocks noChangeAspect="1"/>
          </p:cNvPicPr>
          <p:nvPr/>
        </p:nvPicPr>
        <p:blipFill>
          <a:blip r:embed="rId4"/>
          <a:stretch>
            <a:fillRect/>
          </a:stretch>
        </p:blipFill>
        <p:spPr>
          <a:xfrm>
            <a:off x="2294204" y="5251531"/>
            <a:ext cx="1710547" cy="600093"/>
          </a:xfrm>
          <a:prstGeom prst="rect">
            <a:avLst/>
          </a:prstGeom>
        </p:spPr>
      </p:pic>
      <p:sp>
        <p:nvSpPr>
          <p:cNvPr id="9" name="Rectangle 8"/>
          <p:cNvSpPr/>
          <p:nvPr/>
        </p:nvSpPr>
        <p:spPr>
          <a:xfrm>
            <a:off x="182535" y="5986448"/>
            <a:ext cx="7294880" cy="646331"/>
          </a:xfrm>
          <a:prstGeom prst="rect">
            <a:avLst/>
          </a:prstGeom>
        </p:spPr>
        <p:txBody>
          <a:bodyPr wrap="square">
            <a:spAutoFit/>
          </a:bodyPr>
          <a:lstStyle/>
          <a:p>
            <a:r>
              <a:rPr lang="en-US" dirty="0">
                <a:solidFill>
                  <a:srgbClr val="000000"/>
                </a:solidFill>
                <a:latin typeface="Arial" panose="020B0604020202020204" pitchFamily="34" charset="0"/>
              </a:rPr>
              <a:t>whose Fourier transform is a uniform band of frequencies, such as those defining a single slice in conventional 2D MR imaging.</a:t>
            </a:r>
            <a:endParaRPr lang="fr-FR" dirty="0"/>
          </a:p>
        </p:txBody>
      </p:sp>
      <p:pic>
        <p:nvPicPr>
          <p:cNvPr id="10" name="Image 9"/>
          <p:cNvPicPr>
            <a:picLocks noChangeAspect="1"/>
          </p:cNvPicPr>
          <p:nvPr/>
        </p:nvPicPr>
        <p:blipFill>
          <a:blip r:embed="rId5"/>
          <a:stretch>
            <a:fillRect/>
          </a:stretch>
        </p:blipFill>
        <p:spPr>
          <a:xfrm>
            <a:off x="7910663" y="3652304"/>
            <a:ext cx="3848433" cy="3360711"/>
          </a:xfrm>
          <a:prstGeom prst="rect">
            <a:avLst/>
          </a:prstGeom>
        </p:spPr>
      </p:pic>
      <p:pic>
        <p:nvPicPr>
          <p:cNvPr id="2" name="Image 1"/>
          <p:cNvPicPr>
            <a:picLocks noChangeAspect="1"/>
          </p:cNvPicPr>
          <p:nvPr/>
        </p:nvPicPr>
        <p:blipFill>
          <a:blip r:embed="rId6"/>
          <a:stretch>
            <a:fillRect/>
          </a:stretch>
        </p:blipFill>
        <p:spPr>
          <a:xfrm>
            <a:off x="6483216" y="87464"/>
            <a:ext cx="5625544" cy="2711395"/>
          </a:xfrm>
          <a:prstGeom prst="rect">
            <a:avLst/>
          </a:prstGeom>
        </p:spPr>
      </p:pic>
    </p:spTree>
    <p:extLst>
      <p:ext uri="{BB962C8B-B14F-4D97-AF65-F5344CB8AC3E}">
        <p14:creationId xmlns:p14="http://schemas.microsoft.com/office/powerpoint/2010/main" val="2948190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14751" y="504908"/>
            <a:ext cx="10953576" cy="5860111"/>
          </a:xfrm>
          <a:prstGeom prst="rect">
            <a:avLst/>
          </a:prstGeom>
        </p:spPr>
      </p:pic>
    </p:spTree>
    <p:extLst>
      <p:ext uri="{BB962C8B-B14F-4D97-AF65-F5344CB8AC3E}">
        <p14:creationId xmlns:p14="http://schemas.microsoft.com/office/powerpoint/2010/main" val="2640443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i="1" dirty="0"/>
              <a:t>What are </a:t>
            </a:r>
            <a:r>
              <a:rPr lang="en-US" b="1" i="1" dirty="0" smtClean="0"/>
              <a:t>2D Fourier </a:t>
            </a:r>
            <a:r>
              <a:rPr lang="en-US" b="1" i="1" dirty="0"/>
              <a:t>transforms?</a:t>
            </a:r>
            <a:endParaRPr lang="fr-FR" dirty="0"/>
          </a:p>
        </p:txBody>
      </p:sp>
      <p:sp>
        <p:nvSpPr>
          <p:cNvPr id="3" name="Espace réservé du contenu 2"/>
          <p:cNvSpPr>
            <a:spLocks noGrp="1"/>
          </p:cNvSpPr>
          <p:nvPr>
            <p:ph idx="1"/>
          </p:nvPr>
        </p:nvSpPr>
        <p:spPr>
          <a:xfrm>
            <a:off x="685800" y="2194560"/>
            <a:ext cx="6619240" cy="4024125"/>
          </a:xfrm>
        </p:spPr>
        <p:txBody>
          <a:bodyPr>
            <a:normAutofit fontScale="92500" lnSpcReduction="20000"/>
          </a:bodyPr>
          <a:lstStyle/>
          <a:p>
            <a:pPr marL="0" indent="0" algn="just">
              <a:buNone/>
            </a:pPr>
            <a:r>
              <a:rPr lang="en-US" dirty="0" smtClean="0"/>
              <a:t>The </a:t>
            </a:r>
            <a:r>
              <a:rPr lang="en-US" dirty="0"/>
              <a:t>same idea can be extended into </a:t>
            </a:r>
            <a:r>
              <a:rPr lang="en-US" dirty="0" smtClean="0"/>
              <a:t>2D:</a:t>
            </a:r>
          </a:p>
          <a:p>
            <a:pPr algn="just"/>
            <a:r>
              <a:rPr lang="en-US" dirty="0" smtClean="0"/>
              <a:t>The </a:t>
            </a:r>
            <a:r>
              <a:rPr lang="en-US" dirty="0"/>
              <a:t>diagram to the right shows how a 2D brain image could be decomposed into </a:t>
            </a:r>
            <a:r>
              <a:rPr lang="en-US" b="1" i="1" dirty="0"/>
              <a:t>planar waves</a:t>
            </a:r>
            <a:r>
              <a:rPr lang="en-US" dirty="0"/>
              <a:t> of different amplitudes and frequencies. The sum of these many waves is used to build up a planar </a:t>
            </a:r>
            <a:r>
              <a:rPr lang="en-US" dirty="0" smtClean="0"/>
              <a:t>image.</a:t>
            </a:r>
          </a:p>
          <a:p>
            <a:pPr algn="just"/>
            <a:r>
              <a:rPr lang="en-US" dirty="0" smtClean="0"/>
              <a:t>A </a:t>
            </a:r>
            <a:r>
              <a:rPr lang="en-US" dirty="0"/>
              <a:t>2-dimensional image can be decomposed into a set of planar waves varying in phase, frequency, amplitude, and </a:t>
            </a:r>
            <a:r>
              <a:rPr lang="en-US" dirty="0" smtClean="0"/>
              <a:t>direction.</a:t>
            </a:r>
            <a:endParaRPr lang="en-US" dirty="0"/>
          </a:p>
          <a:p>
            <a:pPr algn="just"/>
            <a:r>
              <a:rPr lang="en-US" dirty="0" smtClean="0"/>
              <a:t>Unlike </a:t>
            </a:r>
            <a:r>
              <a:rPr lang="en-US" dirty="0"/>
              <a:t>linear waves in one dimension, 2D planar waves may occur in any direction across the image (left-to-right, top-to-bottom, at 30°, 129°, etc.) Thus the Fourier summation must include all these angles and directions to represent the full image.</a:t>
            </a:r>
            <a:endParaRPr lang="fr-FR" dirty="0"/>
          </a:p>
        </p:txBody>
      </p:sp>
      <p:pic>
        <p:nvPicPr>
          <p:cNvPr id="4" name="Image 3"/>
          <p:cNvPicPr>
            <a:picLocks noChangeAspect="1"/>
          </p:cNvPicPr>
          <p:nvPr/>
        </p:nvPicPr>
        <p:blipFill>
          <a:blip r:embed="rId2"/>
          <a:stretch>
            <a:fillRect/>
          </a:stretch>
        </p:blipFill>
        <p:spPr>
          <a:xfrm>
            <a:off x="7638164" y="2251820"/>
            <a:ext cx="4045366" cy="4057539"/>
          </a:xfrm>
          <a:prstGeom prst="rect">
            <a:avLst/>
          </a:prstGeom>
        </p:spPr>
      </p:pic>
    </p:spTree>
    <p:extLst>
      <p:ext uri="{BB962C8B-B14F-4D97-AF65-F5344CB8AC3E}">
        <p14:creationId xmlns:p14="http://schemas.microsoft.com/office/powerpoint/2010/main" val="330371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25347" y="136248"/>
            <a:ext cx="10309570" cy="6721752"/>
          </a:xfrm>
          <a:prstGeom prst="rect">
            <a:avLst/>
          </a:prstGeom>
        </p:spPr>
      </p:pic>
    </p:spTree>
    <p:extLst>
      <p:ext uri="{BB962C8B-B14F-4D97-AF65-F5344CB8AC3E}">
        <p14:creationId xmlns:p14="http://schemas.microsoft.com/office/powerpoint/2010/main" val="255118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introduction</a:t>
            </a:r>
            <a:endParaRPr lang="fr-FR" b="1" dirty="0"/>
          </a:p>
        </p:txBody>
      </p:sp>
      <p:sp>
        <p:nvSpPr>
          <p:cNvPr id="3" name="Espace réservé du contenu 2"/>
          <p:cNvSpPr>
            <a:spLocks noGrp="1"/>
          </p:cNvSpPr>
          <p:nvPr>
            <p:ph idx="1"/>
          </p:nvPr>
        </p:nvSpPr>
        <p:spPr>
          <a:xfrm>
            <a:off x="685800" y="2194560"/>
            <a:ext cx="10820400" cy="4506558"/>
          </a:xfrm>
        </p:spPr>
        <p:txBody>
          <a:bodyPr>
            <a:normAutofit lnSpcReduction="10000"/>
          </a:bodyPr>
          <a:lstStyle/>
          <a:p>
            <a:pPr algn="just"/>
            <a:r>
              <a:rPr lang="en-US" dirty="0"/>
              <a:t>In 1946 Felix Bloch published a mathematical analysis of the "Nuclear Induction" phenomenon including a set of equations explaining the origin and properties of the NMR signal.  </a:t>
            </a:r>
            <a:endParaRPr lang="en-US" dirty="0" smtClean="0"/>
          </a:p>
          <a:p>
            <a:pPr algn="just"/>
            <a:r>
              <a:rPr lang="en-US" dirty="0"/>
              <a:t>Bloch began with the assumption that the millions of individual nuclei in a sample could be represented by a single vector </a:t>
            </a:r>
            <a:r>
              <a:rPr lang="en-US" b="1" dirty="0" smtClean="0"/>
              <a:t>M: </a:t>
            </a:r>
            <a:r>
              <a:rPr lang="en-US" dirty="0"/>
              <a:t>it is more frequently known as the </a:t>
            </a:r>
            <a:r>
              <a:rPr lang="en-US" b="1" i="1" dirty="0"/>
              <a:t>net magnetization</a:t>
            </a:r>
            <a:r>
              <a:rPr lang="en-US" b="1" dirty="0" smtClean="0"/>
              <a:t>.</a:t>
            </a:r>
          </a:p>
          <a:p>
            <a:pPr algn="just"/>
            <a:r>
              <a:rPr lang="en-US" dirty="0"/>
              <a:t>Since </a:t>
            </a:r>
            <a:r>
              <a:rPr lang="en-US" b="1" dirty="0"/>
              <a:t>M</a:t>
            </a:r>
            <a:r>
              <a:rPr lang="en-US" dirty="0"/>
              <a:t> is a vector rotating in space it can be resolved into have three components — </a:t>
            </a:r>
            <a:r>
              <a:rPr lang="en-US" i="1" dirty="0" err="1"/>
              <a:t>Mx</a:t>
            </a:r>
            <a:r>
              <a:rPr lang="en-US" i="1" dirty="0"/>
              <a:t>(t), My(t)</a:t>
            </a:r>
            <a:r>
              <a:rPr lang="en-US" dirty="0"/>
              <a:t>, and </a:t>
            </a:r>
            <a:r>
              <a:rPr lang="en-US" i="1" dirty="0" err="1"/>
              <a:t>Mz</a:t>
            </a:r>
            <a:r>
              <a:rPr lang="en-US" i="1" dirty="0"/>
              <a:t>(t)</a:t>
            </a:r>
            <a:r>
              <a:rPr lang="en-US" dirty="0"/>
              <a:t> — each a function of time.  </a:t>
            </a:r>
            <a:r>
              <a:rPr lang="en-US" i="1" dirty="0" err="1"/>
              <a:t>Mx</a:t>
            </a:r>
            <a:r>
              <a:rPr lang="en-US" i="1" dirty="0"/>
              <a:t>(t) and My(t) </a:t>
            </a:r>
            <a:r>
              <a:rPr lang="en-US" dirty="0" smtClean="0"/>
              <a:t>are </a:t>
            </a:r>
            <a:r>
              <a:rPr lang="en-US" dirty="0"/>
              <a:t>the </a:t>
            </a:r>
            <a:r>
              <a:rPr lang="en-US" b="1" i="1" dirty="0"/>
              <a:t>transverse components</a:t>
            </a:r>
            <a:r>
              <a:rPr lang="en-US" dirty="0"/>
              <a:t>; </a:t>
            </a:r>
            <a:r>
              <a:rPr lang="en-US" i="1" dirty="0" err="1"/>
              <a:t>Mz</a:t>
            </a:r>
            <a:r>
              <a:rPr lang="en-US" i="1" dirty="0"/>
              <a:t>(t)</a:t>
            </a:r>
            <a:r>
              <a:rPr lang="en-US" dirty="0"/>
              <a:t> is the </a:t>
            </a:r>
            <a:r>
              <a:rPr lang="en-US" b="1" i="1" dirty="0"/>
              <a:t>longitudinal component</a:t>
            </a:r>
            <a:r>
              <a:rPr lang="en-US" dirty="0" smtClean="0"/>
              <a:t>.</a:t>
            </a:r>
          </a:p>
          <a:p>
            <a:pPr algn="just"/>
            <a:r>
              <a:rPr lang="en-US" dirty="0"/>
              <a:t>For the case of simple precession of </a:t>
            </a:r>
            <a:r>
              <a:rPr lang="en-US" b="1" dirty="0"/>
              <a:t>M</a:t>
            </a:r>
            <a:r>
              <a:rPr lang="en-US" dirty="0"/>
              <a:t> in a cone around </a:t>
            </a:r>
            <a:r>
              <a:rPr lang="en-US" b="1" dirty="0"/>
              <a:t>B</a:t>
            </a:r>
            <a:r>
              <a:rPr lang="en-US" dirty="0"/>
              <a:t>, the longitudinal component is a constant, </a:t>
            </a:r>
            <a:r>
              <a:rPr lang="en-US" i="1" dirty="0" err="1"/>
              <a:t>Mz</a:t>
            </a:r>
            <a:r>
              <a:rPr lang="en-US" i="1" dirty="0"/>
              <a:t>(t)</a:t>
            </a:r>
            <a:r>
              <a:rPr lang="en-US" dirty="0"/>
              <a:t> = </a:t>
            </a:r>
            <a:r>
              <a:rPr lang="en-US" i="1" dirty="0"/>
              <a:t>C</a:t>
            </a:r>
            <a:r>
              <a:rPr lang="en-US" dirty="0"/>
              <a:t>.  The transverse components rotate </a:t>
            </a:r>
            <a:r>
              <a:rPr lang="en-US" dirty="0" err="1"/>
              <a:t>sinusoidally</a:t>
            </a:r>
            <a:r>
              <a:rPr lang="en-US" dirty="0"/>
              <a:t> around the </a:t>
            </a:r>
            <a:r>
              <a:rPr lang="en-US" i="1" dirty="0"/>
              <a:t>z</a:t>
            </a:r>
            <a:r>
              <a:rPr lang="en-US" dirty="0"/>
              <a:t>-direction at angular frequency </a:t>
            </a:r>
            <a:r>
              <a:rPr lang="en-US" i="1" dirty="0"/>
              <a:t>ω</a:t>
            </a:r>
            <a:r>
              <a:rPr lang="en-US" i="1" dirty="0" smtClean="0"/>
              <a:t>.</a:t>
            </a:r>
          </a:p>
          <a:p>
            <a:pPr marL="0" indent="0" algn="ctr">
              <a:buNone/>
            </a:pPr>
            <a:r>
              <a:rPr lang="el-GR" b="1" i="1" dirty="0" smtClean="0"/>
              <a:t> </a:t>
            </a:r>
            <a:r>
              <a:rPr lang="el-GR" b="1" i="1" dirty="0"/>
              <a:t>ω = γ </a:t>
            </a:r>
            <a:r>
              <a:rPr lang="fr-FR" b="1" i="1" dirty="0"/>
              <a:t>B</a:t>
            </a:r>
            <a:endParaRPr lang="fr-FR" dirty="0"/>
          </a:p>
        </p:txBody>
      </p:sp>
    </p:spTree>
    <p:extLst>
      <p:ext uri="{BB962C8B-B14F-4D97-AF65-F5344CB8AC3E}">
        <p14:creationId xmlns:p14="http://schemas.microsoft.com/office/powerpoint/2010/main" val="403408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5688759" y="873014"/>
            <a:ext cx="5067980" cy="5118660"/>
          </a:xfrm>
          <a:prstGeom prst="rect">
            <a:avLst/>
          </a:prstGeom>
        </p:spPr>
      </p:pic>
      <p:pic>
        <p:nvPicPr>
          <p:cNvPr id="6" name="Image 5"/>
          <p:cNvPicPr>
            <a:picLocks noChangeAspect="1"/>
          </p:cNvPicPr>
          <p:nvPr/>
        </p:nvPicPr>
        <p:blipFill>
          <a:blip r:embed="rId3"/>
          <a:stretch>
            <a:fillRect/>
          </a:stretch>
        </p:blipFill>
        <p:spPr>
          <a:xfrm>
            <a:off x="1628174" y="928609"/>
            <a:ext cx="3709222" cy="5661244"/>
          </a:xfrm>
          <a:prstGeom prst="rect">
            <a:avLst/>
          </a:prstGeom>
        </p:spPr>
      </p:pic>
    </p:spTree>
    <p:extLst>
      <p:ext uri="{BB962C8B-B14F-4D97-AF65-F5344CB8AC3E}">
        <p14:creationId xmlns:p14="http://schemas.microsoft.com/office/powerpoint/2010/main" val="79403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89053" y="1534588"/>
            <a:ext cx="5989312" cy="4368501"/>
          </a:xfrm>
          <a:prstGeom prst="rect">
            <a:avLst/>
          </a:prstGeom>
        </p:spPr>
      </p:pic>
      <p:pic>
        <p:nvPicPr>
          <p:cNvPr id="5" name="Image 4"/>
          <p:cNvPicPr>
            <a:picLocks noChangeAspect="1"/>
          </p:cNvPicPr>
          <p:nvPr/>
        </p:nvPicPr>
        <p:blipFill>
          <a:blip r:embed="rId3"/>
          <a:stretch>
            <a:fillRect/>
          </a:stretch>
        </p:blipFill>
        <p:spPr>
          <a:xfrm>
            <a:off x="6238755" y="1534588"/>
            <a:ext cx="5652304" cy="4148735"/>
          </a:xfrm>
          <a:prstGeom prst="rect">
            <a:avLst/>
          </a:prstGeom>
        </p:spPr>
      </p:pic>
    </p:spTree>
    <p:extLst>
      <p:ext uri="{BB962C8B-B14F-4D97-AF65-F5344CB8AC3E}">
        <p14:creationId xmlns:p14="http://schemas.microsoft.com/office/powerpoint/2010/main" val="2664735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599" y="228079"/>
            <a:ext cx="8610600" cy="1293028"/>
          </a:xfrm>
        </p:spPr>
        <p:txBody>
          <a:bodyPr/>
          <a:lstStyle/>
          <a:p>
            <a:r>
              <a:rPr lang="en-US" b="1" i="1" dirty="0"/>
              <a:t>2D Fourier transforms</a:t>
            </a:r>
            <a:endParaRPr lang="fr-FR" dirty="0"/>
          </a:p>
        </p:txBody>
      </p:sp>
      <p:pic>
        <p:nvPicPr>
          <p:cNvPr id="4" name="Image 3"/>
          <p:cNvPicPr>
            <a:picLocks noChangeAspect="1"/>
          </p:cNvPicPr>
          <p:nvPr/>
        </p:nvPicPr>
        <p:blipFill>
          <a:blip r:embed="rId2"/>
          <a:stretch>
            <a:fillRect/>
          </a:stretch>
        </p:blipFill>
        <p:spPr>
          <a:xfrm>
            <a:off x="3442160" y="1068832"/>
            <a:ext cx="8540877" cy="4545708"/>
          </a:xfrm>
          <a:prstGeom prst="rect">
            <a:avLst/>
          </a:prstGeom>
        </p:spPr>
      </p:pic>
      <p:sp>
        <p:nvSpPr>
          <p:cNvPr id="14" name="Rectangle 10"/>
          <p:cNvSpPr>
            <a:spLocks noGrp="1" noChangeArrowheads="1"/>
          </p:cNvSpPr>
          <p:nvPr>
            <p:ph idx="1"/>
          </p:nvPr>
        </p:nvSpPr>
        <p:spPr bwMode="auto">
          <a:xfrm>
            <a:off x="286247" y="1515564"/>
            <a:ext cx="1473199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smtClean="0">
                <a:ln>
                  <a:noFill/>
                </a:ln>
                <a:solidFill>
                  <a:schemeClr val="tx1"/>
                </a:solidFill>
                <a:effectLst/>
                <a:latin typeface="Google Sans"/>
              </a:rPr>
              <a:t>Création du motif "Egg-</a:t>
            </a:r>
            <a:r>
              <a:rPr kumimoji="0" lang="fr-FR" altLang="fr-FR" sz="1200" b="1" i="0" u="none" strike="noStrike" cap="none" normalizeH="0" baseline="0" dirty="0" err="1" smtClean="0">
                <a:ln>
                  <a:noFill/>
                </a:ln>
                <a:solidFill>
                  <a:schemeClr val="tx1"/>
                </a:solidFill>
                <a:effectLst/>
                <a:latin typeface="Google Sans"/>
              </a:rPr>
              <a:t>crate</a:t>
            </a:r>
            <a:r>
              <a:rPr kumimoji="0" lang="fr-FR" altLang="fr-FR" sz="1200" b="1" i="0" u="none" strike="noStrike" cap="none" normalizeH="0" baseline="0" dirty="0" smtClean="0">
                <a:ln>
                  <a:noFill/>
                </a:ln>
                <a:solidFill>
                  <a:schemeClr val="tx1"/>
                </a:solidFill>
                <a:effectLst/>
                <a:latin typeface="Google Sans"/>
              </a:rPr>
              <a:t>" (Gaufrier)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smtClean="0">
                <a:ln>
                  <a:noFill/>
                </a:ln>
                <a:solidFill>
                  <a:schemeClr val="tx1"/>
                </a:solidFill>
                <a:effectLst/>
                <a:latin typeface="Google Sans Text"/>
              </a:rPr>
              <a:t>Haut de la figure (Addition de deux ondes) :</a:t>
            </a:r>
            <a:r>
              <a:rPr kumimoji="0" lang="fr-FR" altLang="fr-FR" sz="1200" b="0" i="0" u="none" strike="noStrike" cap="none" normalizeH="0" baseline="0" dirty="0" smtClean="0">
                <a:ln>
                  <a:noFill/>
                </a:ln>
                <a:solidFill>
                  <a:schemeClr val="tx1"/>
                </a:solidFill>
                <a:effectLst/>
                <a:latin typeface="Google Sans Text"/>
              </a:rPr>
              <a:t> On voit l'addition de deux ondes planes (représentées comme des surfaces ondulées)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smtClean="0">
                <a:ln>
                  <a:noFill/>
                </a:ln>
                <a:solidFill>
                  <a:schemeClr val="tx1"/>
                </a:solidFill>
                <a:effectLst/>
                <a:latin typeface="Google Sans Text"/>
              </a:rPr>
              <a:t>La première onde (bleue, gauche) ondule le long de l'axe horizontal.</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smtClean="0">
                <a:ln>
                  <a:noFill/>
                </a:ln>
                <a:solidFill>
                  <a:schemeClr val="tx1"/>
                </a:solidFill>
                <a:effectLst/>
                <a:latin typeface="Google Sans Text"/>
              </a:rPr>
              <a:t>La deuxième onde (rose, droite) ondule le long de l'axe vertical.</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smtClean="0">
                <a:ln>
                  <a:noFill/>
                </a:ln>
                <a:solidFill>
                  <a:schemeClr val="tx1"/>
                </a:solidFill>
                <a:effectLst/>
                <a:latin typeface="Google Sans Text"/>
              </a:rPr>
              <a:t>Chaque onde plane est une sinusoïde 2D (une composante de Fourier), caractérisée par sa </a:t>
            </a:r>
            <a:r>
              <a:rPr kumimoji="0" lang="fr-FR" altLang="fr-FR" sz="1200" b="1" i="0" u="none" strike="noStrike" cap="none" normalizeH="0" baseline="0" dirty="0" smtClean="0">
                <a:ln>
                  <a:noFill/>
                </a:ln>
                <a:solidFill>
                  <a:schemeClr val="tx1"/>
                </a:solidFill>
                <a:effectLst/>
                <a:latin typeface="Google Sans Text"/>
              </a:rPr>
              <a:t>fréquence</a:t>
            </a:r>
            <a:r>
              <a:rPr kumimoji="0" lang="fr-FR" altLang="fr-FR" sz="1200" b="0" i="0" u="none" strike="noStrike" cap="none" normalizeH="0" baseline="0" dirty="0" smtClean="0">
                <a:ln>
                  <a:noFill/>
                </a:ln>
                <a:solidFill>
                  <a:schemeClr val="tx1"/>
                </a:solidFill>
                <a:effectLst/>
                <a:latin typeface="Google Sans Text"/>
              </a:rPr>
              <a:t> et son </a:t>
            </a:r>
            <a:r>
              <a:rPr kumimoji="0" lang="fr-FR" altLang="fr-FR" sz="1200" b="1" i="0" u="none" strike="noStrike" cap="none" normalizeH="0" baseline="0" dirty="0" smtClean="0">
                <a:ln>
                  <a:noFill/>
                </a:ln>
                <a:solidFill>
                  <a:schemeClr val="tx1"/>
                </a:solidFill>
                <a:effectLst/>
                <a:latin typeface="Google Sans Text"/>
              </a:rPr>
              <a:t>orientation</a:t>
            </a:r>
            <a:r>
              <a:rPr kumimoji="0" lang="fr-FR" altLang="fr-FR" sz="1200" b="0" i="0" u="none" strike="noStrike" cap="none" normalizeH="0" baseline="0" dirty="0" smtClean="0">
                <a:ln>
                  <a:noFill/>
                </a:ln>
                <a:solidFill>
                  <a:schemeClr val="tx1"/>
                </a:solidFill>
                <a:effectLst/>
                <a:latin typeface="Google Sans Tex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smtClean="0">
                <a:ln>
                  <a:noFill/>
                </a:ln>
                <a:solidFill>
                  <a:schemeClr val="tx1"/>
                </a:solidFill>
                <a:effectLst/>
                <a:latin typeface="Google Sans Text"/>
              </a:rPr>
              <a:t>Bas de la figure (Résultat) :</a:t>
            </a:r>
            <a:r>
              <a:rPr kumimoji="0" lang="fr-FR" altLang="fr-FR" sz="1200" b="0" i="0" u="none" strike="noStrike" cap="none" normalizeH="0" baseline="0" dirty="0" smtClean="0">
                <a:ln>
                  <a:noFill/>
                </a:ln>
                <a:solidFill>
                  <a:schemeClr val="tx1"/>
                </a:solidFill>
                <a:effectLst/>
                <a:latin typeface="Google Sans Text"/>
              </a:rPr>
              <a:t> L'addition de ces deux ondes, décalées de </a:t>
            </a:r>
            <a:r>
              <a:rPr kumimoji="0" lang="fr-FR" altLang="fr-FR" sz="1200" b="1" i="0" u="none" strike="noStrike" cap="none" normalizeH="0" baseline="0" dirty="0" smtClean="0">
                <a:ln>
                  <a:noFill/>
                </a:ln>
                <a:solidFill>
                  <a:schemeClr val="tx1"/>
                </a:solidFill>
                <a:effectLst/>
                <a:latin typeface="Google Sans Text"/>
              </a:rPr>
              <a:t>$90^\</a:t>
            </a:r>
            <a:r>
              <a:rPr kumimoji="0" lang="fr-FR" altLang="fr-FR" sz="1200" b="1" i="0" u="none" strike="noStrike" cap="none" normalizeH="0" baseline="0" dirty="0" err="1" smtClean="0">
                <a:ln>
                  <a:noFill/>
                </a:ln>
                <a:solidFill>
                  <a:schemeClr val="tx1"/>
                </a:solidFill>
                <a:effectLst/>
                <a:latin typeface="Google Sans Text"/>
              </a:rPr>
              <a:t>circ</a:t>
            </a:r>
            <a:r>
              <a:rPr kumimoji="0" lang="fr-FR" altLang="fr-FR" sz="1200" b="1" i="0" u="none" strike="noStrike" cap="none" normalizeH="0" baseline="0" dirty="0" smtClean="0">
                <a:ln>
                  <a:noFill/>
                </a:ln>
                <a:solidFill>
                  <a:schemeClr val="tx1"/>
                </a:solidFill>
                <a:effectLst/>
                <a:latin typeface="Google Sans Text"/>
              </a:rPr>
              <a:t>$</a:t>
            </a:r>
            <a:r>
              <a:rPr kumimoji="0" lang="fr-FR" altLang="fr-FR" sz="1200" b="0" i="0" u="none" strike="noStrike" cap="none" normalizeH="0" baseline="0" dirty="0" smtClean="0">
                <a:ln>
                  <a:noFill/>
                </a:ln>
                <a:solidFill>
                  <a:schemeClr val="tx1"/>
                </a:solidFill>
                <a:effectLst/>
                <a:latin typeface="Google Sans Text"/>
              </a:rPr>
              <a:t> en orientation, produit un motif en forme de </a:t>
            </a:r>
            <a:r>
              <a:rPr kumimoji="0" lang="fr-FR" altLang="fr-FR" sz="1200" b="1" i="0" u="none" strike="noStrike" cap="none" normalizeH="0" baseline="0" dirty="0" smtClean="0">
                <a:ln>
                  <a:noFill/>
                </a:ln>
                <a:solidFill>
                  <a:schemeClr val="tx1"/>
                </a:solidFill>
                <a:effectLst/>
                <a:latin typeface="Google Sans Text"/>
              </a:rPr>
              <a:t>"boîte à œufs"</a:t>
            </a:r>
            <a:r>
              <a:rPr kumimoji="0" lang="fr-FR" altLang="fr-FR" sz="1200" b="0" i="0" u="none" strike="noStrike" cap="none" normalizeH="0" baseline="0" dirty="0" smtClean="0">
                <a:ln>
                  <a:noFill/>
                </a:ln>
                <a:solidFill>
                  <a:schemeClr val="tx1"/>
                </a:solidFill>
                <a:effectLst/>
                <a:latin typeface="Google Sans Text"/>
              </a:rPr>
              <a:t> ou de </a:t>
            </a:r>
            <a:r>
              <a:rPr kumimoji="0" lang="fr-FR" altLang="fr-FR" sz="1200" b="1" i="0" u="none" strike="noStrike" cap="none" normalizeH="0" baseline="0" dirty="0" smtClean="0">
                <a:ln>
                  <a:noFill/>
                </a:ln>
                <a:solidFill>
                  <a:schemeClr val="tx1"/>
                </a:solidFill>
                <a:effectLst/>
                <a:latin typeface="Google Sans Text"/>
              </a:rPr>
              <a:t>"gaufrier"</a:t>
            </a:r>
            <a:r>
              <a:rPr kumimoji="0" lang="fr-FR" altLang="fr-FR" sz="1200" b="0" i="0" u="none" strike="noStrike" cap="none" normalizeH="0" baseline="0" dirty="0" smtClean="0">
                <a:ln>
                  <a:noFill/>
                </a:ln>
                <a:solidFill>
                  <a:schemeClr val="tx1"/>
                </a:solidFill>
                <a:effectLst/>
                <a:latin typeface="Google Sans Text"/>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smtClean="0">
                <a:ln>
                  <a:noFill/>
                </a:ln>
                <a:solidFill>
                  <a:schemeClr val="tx1"/>
                </a:solidFill>
                <a:effectLst/>
                <a:latin typeface="Google Sans Text"/>
              </a:rPr>
              <a:t>(</a:t>
            </a:r>
            <a:r>
              <a:rPr kumimoji="0" lang="fr-FR" altLang="fr-FR" sz="1200" b="0" i="1" u="none" strike="noStrike" cap="none" normalizeH="0" baseline="0" dirty="0" smtClean="0">
                <a:ln>
                  <a:noFill/>
                </a:ln>
                <a:solidFill>
                  <a:schemeClr val="tx1"/>
                </a:solidFill>
                <a:effectLst/>
                <a:latin typeface="Google Sans Text"/>
              </a:rPr>
              <a:t>"Egg-</a:t>
            </a:r>
            <a:r>
              <a:rPr kumimoji="0" lang="fr-FR" altLang="fr-FR" sz="1200" b="0" i="1" u="none" strike="noStrike" cap="none" normalizeH="0" baseline="0" dirty="0" err="1" smtClean="0">
                <a:ln>
                  <a:noFill/>
                </a:ln>
                <a:solidFill>
                  <a:schemeClr val="tx1"/>
                </a:solidFill>
                <a:effectLst/>
                <a:latin typeface="Google Sans Text"/>
              </a:rPr>
              <a:t>crate</a:t>
            </a:r>
            <a:r>
              <a:rPr kumimoji="0" lang="fr-FR" altLang="fr-FR" sz="1200" b="0" i="1" u="none" strike="noStrike" cap="none" normalizeH="0" baseline="0" dirty="0" smtClean="0">
                <a:ln>
                  <a:noFill/>
                </a:ln>
                <a:solidFill>
                  <a:schemeClr val="tx1"/>
                </a:solidFill>
                <a:effectLst/>
                <a:latin typeface="Google Sans Text"/>
              </a:rPr>
              <a:t>" pattern</a:t>
            </a:r>
            <a:r>
              <a:rPr kumimoji="0" lang="fr-FR" altLang="fr-FR" sz="1200" b="0" i="0" u="none" strike="noStrike" cap="none" normalizeH="0" baseline="0" dirty="0" smtClean="0">
                <a:ln>
                  <a:noFill/>
                </a:ln>
                <a:solidFill>
                  <a:schemeClr val="tx1"/>
                </a:solidFill>
                <a:effectLst/>
                <a:latin typeface="Google Sans Text"/>
              </a:rPr>
              <a:t>). Ce motif est plus complexe et contient plus de détails que les ondes individuelles.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smtClean="0">
              <a:ln>
                <a:noFill/>
              </a:ln>
              <a:solidFill>
                <a:schemeClr val="tx1"/>
              </a:solidFill>
              <a:effectLst/>
              <a:latin typeface="Arial" panose="020B0604020202020204" pitchFamily="34" charset="0"/>
            </a:endParaRPr>
          </a:p>
        </p:txBody>
      </p:sp>
      <p:sp>
        <p:nvSpPr>
          <p:cNvPr id="18" name="Rectangle 14"/>
          <p:cNvSpPr>
            <a:spLocks noChangeArrowheads="1"/>
          </p:cNvSpPr>
          <p:nvPr/>
        </p:nvSpPr>
        <p:spPr bwMode="auto">
          <a:xfrm>
            <a:off x="353833" y="5299525"/>
            <a:ext cx="11688417"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smtClean="0">
                <a:ln>
                  <a:noFill/>
                </a:ln>
                <a:solidFill>
                  <a:schemeClr val="tx1"/>
                </a:solidFill>
                <a:effectLst/>
                <a:latin typeface="Google Sans"/>
              </a:rPr>
              <a:t>Émergence de l'Image (Droite de la figure)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smtClean="0">
                <a:ln>
                  <a:noFill/>
                </a:ln>
                <a:solidFill>
                  <a:schemeClr val="tx1"/>
                </a:solidFill>
                <a:effectLst/>
                <a:latin typeface="Google Sans Text"/>
              </a:rPr>
              <a:t>"As </a:t>
            </a:r>
            <a:r>
              <a:rPr kumimoji="0" lang="fr-FR" altLang="fr-FR" sz="1200" b="1" i="0" u="none" strike="noStrike" cap="none" normalizeH="0" baseline="0" dirty="0" err="1" smtClean="0">
                <a:ln>
                  <a:noFill/>
                </a:ln>
                <a:solidFill>
                  <a:schemeClr val="tx1"/>
                </a:solidFill>
                <a:effectLst/>
                <a:latin typeface="Google Sans Text"/>
              </a:rPr>
              <a:t>planar</a:t>
            </a:r>
            <a:r>
              <a:rPr kumimoji="0" lang="fr-FR" altLang="fr-FR" sz="1200" b="1" i="0" u="none" strike="noStrike" cap="none" normalizeH="0" baseline="0" dirty="0" smtClean="0">
                <a:ln>
                  <a:noFill/>
                </a:ln>
                <a:solidFill>
                  <a:schemeClr val="tx1"/>
                </a:solidFill>
                <a:effectLst/>
                <a:latin typeface="Google Sans Text"/>
              </a:rPr>
              <a:t> </a:t>
            </a:r>
            <a:r>
              <a:rPr kumimoji="0" lang="fr-FR" altLang="fr-FR" sz="1200" b="1" i="0" u="none" strike="noStrike" cap="none" normalizeH="0" baseline="0" dirty="0" err="1" smtClean="0">
                <a:ln>
                  <a:noFill/>
                </a:ln>
                <a:solidFill>
                  <a:schemeClr val="tx1"/>
                </a:solidFill>
                <a:effectLst/>
                <a:latin typeface="Google Sans Text"/>
              </a:rPr>
              <a:t>waves</a:t>
            </a:r>
            <a:r>
              <a:rPr kumimoji="0" lang="fr-FR" altLang="fr-FR" sz="1200" b="1" i="0" u="none" strike="noStrike" cap="none" normalizeH="0" baseline="0" dirty="0" smtClean="0">
                <a:ln>
                  <a:noFill/>
                </a:ln>
                <a:solidFill>
                  <a:schemeClr val="tx1"/>
                </a:solidFill>
                <a:effectLst/>
                <a:latin typeface="Google Sans Text"/>
              </a:rPr>
              <a:t> </a:t>
            </a:r>
            <a:r>
              <a:rPr kumimoji="0" lang="fr-FR" altLang="fr-FR" sz="1200" b="1" i="0" u="none" strike="noStrike" cap="none" normalizeH="0" baseline="0" dirty="0" err="1" smtClean="0">
                <a:ln>
                  <a:noFill/>
                </a:ln>
                <a:solidFill>
                  <a:schemeClr val="tx1"/>
                </a:solidFill>
                <a:effectLst/>
                <a:latin typeface="Google Sans Text"/>
              </a:rPr>
              <a:t>from</a:t>
            </a:r>
            <a:r>
              <a:rPr kumimoji="0" lang="fr-FR" altLang="fr-FR" sz="1200" b="1" i="0" u="none" strike="noStrike" cap="none" normalizeH="0" baseline="0" dirty="0" smtClean="0">
                <a:ln>
                  <a:noFill/>
                </a:ln>
                <a:solidFill>
                  <a:schemeClr val="tx1"/>
                </a:solidFill>
                <a:effectLst/>
                <a:latin typeface="Google Sans Text"/>
              </a:rPr>
              <a:t> more directions are </a:t>
            </a:r>
            <a:r>
              <a:rPr kumimoji="0" lang="fr-FR" altLang="fr-FR" sz="1200" b="1" i="0" u="none" strike="noStrike" cap="none" normalizeH="0" baseline="0" dirty="0" err="1" smtClean="0">
                <a:ln>
                  <a:noFill/>
                </a:ln>
                <a:solidFill>
                  <a:schemeClr val="tx1"/>
                </a:solidFill>
                <a:effectLst/>
                <a:latin typeface="Google Sans Text"/>
              </a:rPr>
              <a:t>added</a:t>
            </a:r>
            <a:r>
              <a:rPr kumimoji="0" lang="fr-FR" altLang="fr-FR" sz="1200" b="1" i="0" u="none" strike="noStrike" cap="none" normalizeH="0" baseline="0" dirty="0" smtClean="0">
                <a:ln>
                  <a:noFill/>
                </a:ln>
                <a:solidFill>
                  <a:schemeClr val="tx1"/>
                </a:solidFill>
                <a:effectLst/>
                <a:latin typeface="Google Sans Text"/>
              </a:rPr>
              <a:t>, the image </a:t>
            </a:r>
            <a:r>
              <a:rPr kumimoji="0" lang="fr-FR" altLang="fr-FR" sz="1200" b="1" i="0" u="none" strike="noStrike" cap="none" normalizeH="0" baseline="0" dirty="0" err="1" smtClean="0">
                <a:ln>
                  <a:noFill/>
                </a:ln>
                <a:solidFill>
                  <a:schemeClr val="tx1"/>
                </a:solidFill>
                <a:effectLst/>
                <a:latin typeface="Google Sans Text"/>
              </a:rPr>
              <a:t>begins</a:t>
            </a:r>
            <a:r>
              <a:rPr kumimoji="0" lang="fr-FR" altLang="fr-FR" sz="1200" b="1" i="0" u="none" strike="noStrike" cap="none" normalizeH="0" baseline="0" dirty="0" smtClean="0">
                <a:ln>
                  <a:noFill/>
                </a:ln>
                <a:solidFill>
                  <a:schemeClr val="tx1"/>
                </a:solidFill>
                <a:effectLst/>
                <a:latin typeface="Google Sans Text"/>
              </a:rPr>
              <a:t> to </a:t>
            </a:r>
            <a:r>
              <a:rPr kumimoji="0" lang="fr-FR" altLang="fr-FR" sz="1200" b="1" i="0" u="none" strike="noStrike" cap="none" normalizeH="0" baseline="0" dirty="0" err="1" smtClean="0">
                <a:ln>
                  <a:noFill/>
                </a:ln>
                <a:solidFill>
                  <a:schemeClr val="tx1"/>
                </a:solidFill>
                <a:effectLst/>
                <a:latin typeface="Google Sans Text"/>
              </a:rPr>
              <a:t>emerge</a:t>
            </a:r>
            <a:r>
              <a:rPr kumimoji="0" lang="fr-FR" altLang="fr-FR" sz="1200" b="1" i="0" u="none" strike="noStrike" cap="none" normalizeH="0" baseline="0" dirty="0" smtClean="0">
                <a:ln>
                  <a:noFill/>
                </a:ln>
                <a:solidFill>
                  <a:schemeClr val="tx1"/>
                </a:solidFill>
                <a:effectLst/>
                <a:latin typeface="Google Sans Text"/>
              </a:rPr>
              <a:t>."</a:t>
            </a:r>
            <a:endParaRPr kumimoji="0" lang="fr-FR" altLang="fr-FR" sz="1200" b="0" i="0" u="none" strike="noStrike" cap="none" normalizeH="0" baseline="0" dirty="0" smtClean="0">
              <a:ln>
                <a:noFill/>
              </a:ln>
              <a:solidFill>
                <a:schemeClr val="tx1"/>
              </a:solidFill>
              <a:effectLst/>
              <a:latin typeface="Google Sans Tex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smtClean="0">
                <a:ln>
                  <a:noFill/>
                </a:ln>
                <a:solidFill>
                  <a:schemeClr val="tx1"/>
                </a:solidFill>
                <a:effectLst/>
                <a:latin typeface="Google Sans Text"/>
              </a:rPr>
              <a:t>Le cube de droite montre le résultat de l'addition de </a:t>
            </a:r>
            <a:r>
              <a:rPr kumimoji="0" lang="fr-FR" altLang="fr-FR" sz="1200" b="1" i="0" u="none" strike="noStrike" cap="none" normalizeH="0" baseline="0" dirty="0" smtClean="0">
                <a:ln>
                  <a:noFill/>
                </a:ln>
                <a:solidFill>
                  <a:schemeClr val="tx1"/>
                </a:solidFill>
                <a:effectLst/>
                <a:latin typeface="Google Sans Text"/>
              </a:rPr>
              <a:t>multiples ondes planes</a:t>
            </a:r>
            <a:r>
              <a:rPr kumimoji="0" lang="fr-FR" altLang="fr-FR" sz="1200" b="0" i="0" u="none" strike="noStrike" cap="none" normalizeH="0" baseline="0" dirty="0" smtClean="0">
                <a:ln>
                  <a:noFill/>
                </a:ln>
                <a:solidFill>
                  <a:schemeClr val="tx1"/>
                </a:solidFill>
                <a:effectLst/>
                <a:latin typeface="Google Sans Text"/>
              </a:rPr>
              <a:t> (plus de deux), chacune ayant sa propre fréquence et son orientation.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smtClean="0">
                <a:ln>
                  <a:noFill/>
                </a:ln>
                <a:solidFill>
                  <a:schemeClr val="tx1"/>
                </a:solidFill>
                <a:effectLst/>
                <a:latin typeface="Google Sans Text"/>
              </a:rPr>
              <a:t>En ajoutant un nombre suffisant de ces ondes planes avec les bonnes amplitudes, le résultat est une structure localisée, ressemblant ici à un </a:t>
            </a:r>
            <a:r>
              <a:rPr kumimoji="0" lang="fr-FR" altLang="fr-FR" sz="1200" b="1" i="0" u="none" strike="noStrike" cap="none" normalizeH="0" baseline="0" dirty="0" smtClean="0">
                <a:ln>
                  <a:noFill/>
                </a:ln>
                <a:solidFill>
                  <a:schemeClr val="tx1"/>
                </a:solidFill>
                <a:effectLst/>
                <a:latin typeface="Google Sans Text"/>
              </a:rPr>
              <a:t>pic 3D</a:t>
            </a:r>
            <a:r>
              <a:rPr kumimoji="0" lang="fr-FR" altLang="fr-FR" sz="1200" b="0" i="0" u="none" strike="noStrike" cap="none" normalizeH="0" baseline="0" dirty="0" smtClean="0">
                <a:ln>
                  <a:noFill/>
                </a:ln>
                <a:solidFill>
                  <a:schemeClr val="tx1"/>
                </a:solidFill>
                <a:effectLst/>
                <a:latin typeface="Google Sans Text"/>
              </a:rPr>
              <a:t> (un $\</a:t>
            </a:r>
            <a:r>
              <a:rPr kumimoji="0" lang="fr-FR" altLang="fr-FR" sz="1200" b="0" i="0" u="none" strike="noStrike" cap="none" normalizeH="0" baseline="0" dirty="0" err="1" smtClean="0">
                <a:ln>
                  <a:noFill/>
                </a:ln>
                <a:solidFill>
                  <a:schemeClr val="tx1"/>
                </a:solidFill>
                <a:effectLst/>
                <a:latin typeface="Google Sans Text"/>
              </a:rPr>
              <a:t>text</a:t>
            </a:r>
            <a:r>
              <a:rPr kumimoji="0" lang="fr-FR" altLang="fr-FR" sz="1200" b="0" i="0" u="none" strike="noStrike" cap="none" normalizeH="0" baseline="0" dirty="0" smtClean="0">
                <a:ln>
                  <a:noFill/>
                </a:ln>
                <a:solidFill>
                  <a:schemeClr val="tx1"/>
                </a:solidFill>
                <a:effectLst/>
                <a:latin typeface="Google Sans Text"/>
              </a:rPr>
              <a:t>{</a:t>
            </a:r>
            <a:r>
              <a:rPr kumimoji="0" lang="fr-FR" altLang="fr-FR" sz="1200" b="0" i="0" u="none" strike="noStrike" cap="none" normalizeH="0" baseline="0" dirty="0" err="1" smtClean="0">
                <a:ln>
                  <a:noFill/>
                </a:ln>
                <a:solidFill>
                  <a:schemeClr val="tx1"/>
                </a:solidFill>
                <a:effectLst/>
                <a:latin typeface="Google Sans Text"/>
              </a:rPr>
              <a:t>sinc</a:t>
            </a:r>
            <a:r>
              <a:rPr kumimoji="0" lang="fr-FR" altLang="fr-FR" sz="1200" b="0" i="0" u="none" strike="noStrike" cap="none" normalizeH="0" baseline="0" dirty="0" smtClean="0">
                <a:ln>
                  <a:noFill/>
                </a:ln>
                <a:solidFill>
                  <a:schemeClr val="tx1"/>
                </a:solidFill>
                <a:effectLst/>
                <a:latin typeface="Google Sans Text"/>
              </a:rPr>
              <a:t>}$ ou un $\</a:t>
            </a:r>
            <a:r>
              <a:rPr kumimoji="0" lang="fr-FR" altLang="fr-FR" sz="1200" b="0" i="0" u="none" strike="noStrike" cap="none" normalizeH="0" baseline="0" dirty="0" err="1" smtClean="0">
                <a:ln>
                  <a:noFill/>
                </a:ln>
                <a:solidFill>
                  <a:schemeClr val="tx1"/>
                </a:solidFill>
                <a:effectLst/>
                <a:latin typeface="Google Sans Text"/>
              </a:rPr>
              <a:t>text</a:t>
            </a:r>
            <a:r>
              <a:rPr kumimoji="0" lang="fr-FR" altLang="fr-FR" sz="1200" b="0" i="0" u="none" strike="noStrike" cap="none" normalizeH="0" baseline="0" dirty="0" smtClean="0">
                <a:ln>
                  <a:noFill/>
                </a:ln>
                <a:solidFill>
                  <a:schemeClr val="tx1"/>
                </a:solidFill>
                <a:effectLst/>
                <a:latin typeface="Google Sans Text"/>
              </a:rPr>
              <a:t>{gaussien}$), entouré d'autres interférences.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smtClean="0">
                <a:ln>
                  <a:noFill/>
                </a:ln>
                <a:solidFill>
                  <a:schemeClr val="tx1"/>
                </a:solidFill>
                <a:effectLst/>
                <a:latin typeface="Google Sans Text"/>
              </a:rPr>
              <a:t>Chaque point noir sur le plan représente l'intensité d'une onde plane spécifique dans l'espace de Fourier (le plan u, v). L'image finale (le pic) est la </a:t>
            </a:r>
            <a:r>
              <a:rPr kumimoji="0" lang="fr-FR" altLang="fr-FR" sz="1200" b="1" i="0" u="none" strike="noStrike" cap="none" normalizeH="0" baseline="0" dirty="0" smtClean="0">
                <a:ln>
                  <a:noFill/>
                </a:ln>
                <a:solidFill>
                  <a:schemeClr val="tx1"/>
                </a:solidFill>
                <a:effectLst/>
                <a:latin typeface="Google Sans Text"/>
              </a:rPr>
              <a:t>somme (superposition)</a:t>
            </a:r>
            <a:r>
              <a:rPr kumimoji="0" lang="fr-FR" altLang="fr-FR" sz="1200" b="0" i="0" u="none" strike="noStrike" cap="none" normalizeH="0" baseline="0" dirty="0" smtClean="0">
                <a:ln>
                  <a:noFill/>
                </a:ln>
                <a:solidFill>
                  <a:schemeClr val="tx1"/>
                </a:solidFill>
                <a:effectLst/>
                <a:latin typeface="Google Sans Text"/>
              </a:rPr>
              <a:t> de toutes ces ondes. C'est le principe de la </a:t>
            </a:r>
            <a:r>
              <a:rPr kumimoji="0" lang="fr-FR" altLang="fr-FR" sz="1200" b="1" i="0" u="none" strike="noStrike" cap="none" normalizeH="0" baseline="0" dirty="0" smtClean="0">
                <a:ln>
                  <a:noFill/>
                </a:ln>
                <a:solidFill>
                  <a:schemeClr val="tx1"/>
                </a:solidFill>
                <a:effectLst/>
                <a:latin typeface="Google Sans Text"/>
              </a:rPr>
              <a:t>synthèse de Fourier</a:t>
            </a:r>
            <a:r>
              <a:rPr kumimoji="0" lang="fr-FR" altLang="fr-FR" sz="1200" b="0" i="0" u="none" strike="noStrike" cap="none" normalizeH="0" baseline="0" dirty="0" smtClean="0">
                <a:ln>
                  <a:noFill/>
                </a:ln>
                <a:solidFill>
                  <a:schemeClr val="tx1"/>
                </a:solidFill>
                <a:effectLst/>
                <a:latin typeface="Google Sans Tex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197270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68407" y="-181337"/>
            <a:ext cx="8610600" cy="1085128"/>
          </a:xfrm>
        </p:spPr>
        <p:txBody>
          <a:bodyPr/>
          <a:lstStyle/>
          <a:p>
            <a:r>
              <a:rPr lang="fr-FR" b="1" dirty="0" smtClean="0"/>
              <a:t>K </a:t>
            </a:r>
            <a:r>
              <a:rPr lang="fr-FR" b="1" dirty="0" err="1" smtClean="0"/>
              <a:t>space</a:t>
            </a:r>
            <a:endParaRPr lang="fr-FR" b="1" dirty="0"/>
          </a:p>
        </p:txBody>
      </p:sp>
      <p:sp>
        <p:nvSpPr>
          <p:cNvPr id="3" name="Espace réservé du contenu 2"/>
          <p:cNvSpPr>
            <a:spLocks noGrp="1"/>
          </p:cNvSpPr>
          <p:nvPr>
            <p:ph idx="1"/>
          </p:nvPr>
        </p:nvSpPr>
        <p:spPr>
          <a:xfrm>
            <a:off x="527613" y="4670385"/>
            <a:ext cx="10820400" cy="2187615"/>
          </a:xfrm>
        </p:spPr>
        <p:txBody>
          <a:bodyPr>
            <a:normAutofit/>
          </a:bodyPr>
          <a:lstStyle/>
          <a:p>
            <a:pPr marL="0" indent="0" algn="just">
              <a:buNone/>
            </a:pPr>
            <a:r>
              <a:rPr lang="en-US" dirty="0"/>
              <a:t>The cells of </a:t>
            </a:r>
            <a:r>
              <a:rPr lang="en-US" i="1" dirty="0"/>
              <a:t>k</a:t>
            </a:r>
            <a:r>
              <a:rPr lang="en-US" dirty="0"/>
              <a:t>-space are commonly displayed on rectangular grid with principal axes </a:t>
            </a:r>
            <a:r>
              <a:rPr lang="en-US" i="1" dirty="0" err="1"/>
              <a:t>kx</a:t>
            </a:r>
            <a:r>
              <a:rPr lang="en-US" dirty="0"/>
              <a:t> and </a:t>
            </a:r>
            <a:r>
              <a:rPr lang="en-US" i="1" dirty="0" err="1"/>
              <a:t>ky</a:t>
            </a:r>
            <a:r>
              <a:rPr lang="en-US" dirty="0" err="1"/>
              <a:t>.</a:t>
            </a:r>
            <a:r>
              <a:rPr lang="en-US" dirty="0"/>
              <a:t> The </a:t>
            </a:r>
            <a:r>
              <a:rPr lang="en-US" i="1" dirty="0" err="1"/>
              <a:t>kx</a:t>
            </a:r>
            <a:r>
              <a:rPr lang="en-US" dirty="0"/>
              <a:t> and </a:t>
            </a:r>
            <a:r>
              <a:rPr lang="en-US" i="1" dirty="0" err="1"/>
              <a:t>ky</a:t>
            </a:r>
            <a:r>
              <a:rPr lang="en-US" dirty="0"/>
              <a:t> axes of </a:t>
            </a:r>
            <a:r>
              <a:rPr lang="en-US" i="1" dirty="0"/>
              <a:t>k</a:t>
            </a:r>
            <a:r>
              <a:rPr lang="en-US" dirty="0"/>
              <a:t>-space correspond to the horizontal (</a:t>
            </a:r>
            <a:r>
              <a:rPr lang="en-US" i="1" dirty="0"/>
              <a:t>x</a:t>
            </a:r>
            <a:r>
              <a:rPr lang="en-US" dirty="0"/>
              <a:t>-) and vertical (</a:t>
            </a:r>
            <a:r>
              <a:rPr lang="en-US" i="1" dirty="0"/>
              <a:t>y</a:t>
            </a:r>
            <a:r>
              <a:rPr lang="en-US" dirty="0"/>
              <a:t>-) axes of the image. The </a:t>
            </a:r>
            <a:r>
              <a:rPr lang="en-US" i="1" dirty="0"/>
              <a:t>k</a:t>
            </a:r>
            <a:r>
              <a:rPr lang="en-US" dirty="0"/>
              <a:t>-axes, however, represent </a:t>
            </a:r>
            <a:r>
              <a:rPr lang="en-US" b="1" i="1" dirty="0"/>
              <a:t>spatial </a:t>
            </a:r>
            <a:r>
              <a:rPr lang="en-US" b="1" i="1" dirty="0" smtClean="0"/>
              <a:t>frequencies</a:t>
            </a:r>
            <a:r>
              <a:rPr lang="en-US" dirty="0" smtClean="0"/>
              <a:t>.</a:t>
            </a:r>
            <a:r>
              <a:rPr lang="en-US" dirty="0"/>
              <a:t> </a:t>
            </a:r>
            <a:r>
              <a:rPr lang="en-US" dirty="0" smtClean="0"/>
              <a:t>Each</a:t>
            </a:r>
            <a:r>
              <a:rPr lang="en-US" dirty="0"/>
              <a:t> </a:t>
            </a:r>
            <a:r>
              <a:rPr lang="en-US" i="1" dirty="0"/>
              <a:t>k</a:t>
            </a:r>
            <a:r>
              <a:rPr lang="en-US" dirty="0"/>
              <a:t>-space point contains spatial frequency and phase information about </a:t>
            </a:r>
            <a:r>
              <a:rPr lang="en-US" i="1" dirty="0"/>
              <a:t>every </a:t>
            </a:r>
            <a:r>
              <a:rPr lang="en-US" dirty="0"/>
              <a:t>pixel in the final image. </a:t>
            </a:r>
            <a:r>
              <a:rPr lang="en-US" dirty="0" smtClean="0"/>
              <a:t>Each </a:t>
            </a:r>
            <a:r>
              <a:rPr lang="en-US" dirty="0"/>
              <a:t>pixel in the image maps to </a:t>
            </a:r>
            <a:r>
              <a:rPr lang="en-US" i="1" dirty="0"/>
              <a:t>every </a:t>
            </a:r>
            <a:r>
              <a:rPr lang="en-US" dirty="0"/>
              <a:t>point in </a:t>
            </a:r>
            <a:r>
              <a:rPr lang="en-US" i="1" dirty="0"/>
              <a:t>k</a:t>
            </a:r>
            <a:r>
              <a:rPr lang="en-US" dirty="0"/>
              <a:t>-space. </a:t>
            </a:r>
            <a:endParaRPr lang="fr-FR" dirty="0"/>
          </a:p>
        </p:txBody>
      </p:sp>
      <p:pic>
        <p:nvPicPr>
          <p:cNvPr id="5" name="Image 4"/>
          <p:cNvPicPr>
            <a:picLocks noChangeAspect="1"/>
          </p:cNvPicPr>
          <p:nvPr/>
        </p:nvPicPr>
        <p:blipFill>
          <a:blip r:embed="rId2"/>
          <a:stretch>
            <a:fillRect/>
          </a:stretch>
        </p:blipFill>
        <p:spPr>
          <a:xfrm>
            <a:off x="2961357" y="1150719"/>
            <a:ext cx="6332102" cy="3011686"/>
          </a:xfrm>
          <a:prstGeom prst="rect">
            <a:avLst/>
          </a:prstGeom>
        </p:spPr>
      </p:pic>
    </p:spTree>
    <p:extLst>
      <p:ext uri="{BB962C8B-B14F-4D97-AF65-F5344CB8AC3E}">
        <p14:creationId xmlns:p14="http://schemas.microsoft.com/office/powerpoint/2010/main" val="214335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623358" y="2731007"/>
            <a:ext cx="6613239" cy="3765873"/>
          </a:xfrm>
          <a:prstGeom prst="rect">
            <a:avLst/>
          </a:prstGeom>
        </p:spPr>
      </p:pic>
      <p:pic>
        <p:nvPicPr>
          <p:cNvPr id="5" name="Image 4"/>
          <p:cNvPicPr>
            <a:picLocks noChangeAspect="1"/>
          </p:cNvPicPr>
          <p:nvPr/>
        </p:nvPicPr>
        <p:blipFill>
          <a:blip r:embed="rId3"/>
          <a:stretch>
            <a:fillRect/>
          </a:stretch>
        </p:blipFill>
        <p:spPr>
          <a:xfrm>
            <a:off x="3940977" y="1137560"/>
            <a:ext cx="4372168" cy="1261730"/>
          </a:xfrm>
          <a:prstGeom prst="rect">
            <a:avLst/>
          </a:prstGeom>
        </p:spPr>
      </p:pic>
      <p:sp>
        <p:nvSpPr>
          <p:cNvPr id="6" name="Titre 1"/>
          <p:cNvSpPr>
            <a:spLocks noGrp="1"/>
          </p:cNvSpPr>
          <p:nvPr>
            <p:ph type="title"/>
          </p:nvPr>
        </p:nvSpPr>
        <p:spPr>
          <a:xfrm>
            <a:off x="2069939" y="0"/>
            <a:ext cx="8610600" cy="1085128"/>
          </a:xfrm>
        </p:spPr>
        <p:txBody>
          <a:bodyPr/>
          <a:lstStyle/>
          <a:p>
            <a:r>
              <a:rPr lang="fr-FR" b="1" dirty="0" smtClean="0"/>
              <a:t>K </a:t>
            </a:r>
            <a:r>
              <a:rPr lang="fr-FR" b="1" dirty="0" err="1" smtClean="0"/>
              <a:t>space</a:t>
            </a:r>
            <a:endParaRPr lang="fr-FR" b="1" dirty="0"/>
          </a:p>
        </p:txBody>
      </p:sp>
    </p:spTree>
    <p:extLst>
      <p:ext uri="{BB962C8B-B14F-4D97-AF65-F5344CB8AC3E}">
        <p14:creationId xmlns:p14="http://schemas.microsoft.com/office/powerpoint/2010/main" val="2688472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08201" y="154773"/>
            <a:ext cx="3693289" cy="1293028"/>
          </a:xfrm>
        </p:spPr>
        <p:txBody>
          <a:bodyPr/>
          <a:lstStyle/>
          <a:p>
            <a:r>
              <a:rPr lang="fr-FR" b="1" dirty="0"/>
              <a:t>K </a:t>
            </a:r>
            <a:r>
              <a:rPr lang="fr-FR" b="1" dirty="0" err="1"/>
              <a:t>space</a:t>
            </a:r>
            <a:endParaRPr lang="fr-FR" dirty="0"/>
          </a:p>
        </p:txBody>
      </p:sp>
      <p:sp>
        <p:nvSpPr>
          <p:cNvPr id="3" name="Espace réservé du contenu 2"/>
          <p:cNvSpPr>
            <a:spLocks noGrp="1"/>
          </p:cNvSpPr>
          <p:nvPr>
            <p:ph idx="1"/>
          </p:nvPr>
        </p:nvSpPr>
        <p:spPr>
          <a:xfrm>
            <a:off x="245962" y="2057401"/>
            <a:ext cx="7038372" cy="4024125"/>
          </a:xfrm>
        </p:spPr>
        <p:txBody>
          <a:bodyPr>
            <a:normAutofit lnSpcReduction="10000"/>
          </a:bodyPr>
          <a:lstStyle/>
          <a:p>
            <a:pPr algn="just"/>
            <a:r>
              <a:rPr lang="en-US" dirty="0"/>
              <a:t>Points along the </a:t>
            </a:r>
            <a:r>
              <a:rPr lang="en-US" i="1" dirty="0" err="1"/>
              <a:t>kx</a:t>
            </a:r>
            <a:r>
              <a:rPr lang="en-US" dirty="0"/>
              <a:t>-axis represent frequency components along the </a:t>
            </a:r>
            <a:r>
              <a:rPr lang="en-US" i="1" dirty="0"/>
              <a:t>x</a:t>
            </a:r>
            <a:r>
              <a:rPr lang="en-US" dirty="0"/>
              <a:t>-direction of the image. Conversely, points along the </a:t>
            </a:r>
            <a:r>
              <a:rPr lang="en-US" i="1" dirty="0" err="1"/>
              <a:t>ky</a:t>
            </a:r>
            <a:r>
              <a:rPr lang="en-US" dirty="0"/>
              <a:t>-axis reflect frequency components along the </a:t>
            </a:r>
            <a:r>
              <a:rPr lang="en-US" i="1" dirty="0"/>
              <a:t>y</a:t>
            </a:r>
            <a:r>
              <a:rPr lang="en-US" dirty="0"/>
              <a:t>-direction of the image. The k-space image of a square block whose sides are aligned with the x- and y-axes would look like the top image (right</a:t>
            </a:r>
            <a:r>
              <a:rPr lang="en-US" dirty="0" smtClean="0"/>
              <a:t>).</a:t>
            </a:r>
          </a:p>
          <a:p>
            <a:pPr algn="just"/>
            <a:r>
              <a:rPr lang="en-US" dirty="0"/>
              <a:t>If the block were rotated by 45º, the dominant spatial frequencies corresponding to the edges of the block would now be oriented at a 45º angle to the </a:t>
            </a:r>
            <a:r>
              <a:rPr lang="en-US" i="1" dirty="0" err="1"/>
              <a:t>kx</a:t>
            </a:r>
            <a:r>
              <a:rPr lang="en-US" dirty="0"/>
              <a:t>- and </a:t>
            </a:r>
            <a:r>
              <a:rPr lang="en-US" i="1" dirty="0" err="1"/>
              <a:t>ky</a:t>
            </a:r>
            <a:r>
              <a:rPr lang="en-US" dirty="0"/>
              <a:t>-axes. The relation between angle of the planar image waves and </a:t>
            </a:r>
            <a:r>
              <a:rPr lang="en-US" i="1" dirty="0"/>
              <a:t>k</a:t>
            </a:r>
            <a:r>
              <a:rPr lang="en-US" dirty="0"/>
              <a:t>-space location is shown below.</a:t>
            </a:r>
            <a:endParaRPr lang="fr-FR" dirty="0"/>
          </a:p>
        </p:txBody>
      </p:sp>
      <p:pic>
        <p:nvPicPr>
          <p:cNvPr id="5" name="Image 4"/>
          <p:cNvPicPr>
            <a:picLocks noChangeAspect="1"/>
          </p:cNvPicPr>
          <p:nvPr/>
        </p:nvPicPr>
        <p:blipFill>
          <a:blip r:embed="rId2"/>
          <a:stretch>
            <a:fillRect/>
          </a:stretch>
        </p:blipFill>
        <p:spPr>
          <a:xfrm>
            <a:off x="7690007" y="2089339"/>
            <a:ext cx="3772227" cy="4160881"/>
          </a:xfrm>
          <a:prstGeom prst="rect">
            <a:avLst/>
          </a:prstGeom>
        </p:spPr>
      </p:pic>
    </p:spTree>
    <p:extLst>
      <p:ext uri="{BB962C8B-B14F-4D97-AF65-F5344CB8AC3E}">
        <p14:creationId xmlns:p14="http://schemas.microsoft.com/office/powerpoint/2010/main" val="4097837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7061" y="1573386"/>
            <a:ext cx="10820400" cy="1054068"/>
          </a:xfrm>
        </p:spPr>
        <p:txBody>
          <a:bodyPr>
            <a:normAutofit fontScale="92500" lnSpcReduction="20000"/>
          </a:bodyPr>
          <a:lstStyle/>
          <a:p>
            <a:pPr marL="0" indent="0" algn="just">
              <a:buNone/>
            </a:pPr>
            <a:r>
              <a:rPr lang="en-US" dirty="0"/>
              <a:t>Real images will</a:t>
            </a:r>
            <a:r>
              <a:rPr lang="en-US" dirty="0" smtClean="0"/>
              <a:t>, </a:t>
            </a:r>
            <a:r>
              <a:rPr lang="en-US" dirty="0"/>
              <a:t>have frequency components in all directions, resulting in a "galaxy"-like appearance of k-space. A bright "star" at a particular location in </a:t>
            </a:r>
            <a:r>
              <a:rPr lang="en-US" i="1" dirty="0"/>
              <a:t>k</a:t>
            </a:r>
            <a:r>
              <a:rPr lang="en-US" dirty="0"/>
              <a:t>-space implies that the spatial frequencies that point represents are making a positive contribution to final image.</a:t>
            </a:r>
            <a:endParaRPr lang="fr-FR" dirty="0"/>
          </a:p>
        </p:txBody>
      </p:sp>
      <p:sp>
        <p:nvSpPr>
          <p:cNvPr id="4" name="Titre 1"/>
          <p:cNvSpPr>
            <a:spLocks noGrp="1"/>
          </p:cNvSpPr>
          <p:nvPr>
            <p:ph type="title"/>
          </p:nvPr>
        </p:nvSpPr>
        <p:spPr>
          <a:xfrm>
            <a:off x="2069939" y="0"/>
            <a:ext cx="8610600" cy="1085128"/>
          </a:xfrm>
        </p:spPr>
        <p:txBody>
          <a:bodyPr/>
          <a:lstStyle/>
          <a:p>
            <a:r>
              <a:rPr lang="fr-FR" b="1" dirty="0" smtClean="0"/>
              <a:t>K </a:t>
            </a:r>
            <a:r>
              <a:rPr lang="fr-FR" b="1" dirty="0" err="1" smtClean="0"/>
              <a:t>space</a:t>
            </a:r>
            <a:endParaRPr lang="fr-FR" b="1" dirty="0"/>
          </a:p>
        </p:txBody>
      </p:sp>
      <p:pic>
        <p:nvPicPr>
          <p:cNvPr id="5" name="Image 4"/>
          <p:cNvPicPr>
            <a:picLocks noChangeAspect="1"/>
          </p:cNvPicPr>
          <p:nvPr/>
        </p:nvPicPr>
        <p:blipFill>
          <a:blip r:embed="rId2"/>
          <a:stretch>
            <a:fillRect/>
          </a:stretch>
        </p:blipFill>
        <p:spPr>
          <a:xfrm>
            <a:off x="597061" y="3015101"/>
            <a:ext cx="5556185" cy="3478296"/>
          </a:xfrm>
          <a:prstGeom prst="rect">
            <a:avLst/>
          </a:prstGeom>
        </p:spPr>
      </p:pic>
      <p:pic>
        <p:nvPicPr>
          <p:cNvPr id="6" name="Image 5"/>
          <p:cNvPicPr>
            <a:picLocks noChangeAspect="1"/>
          </p:cNvPicPr>
          <p:nvPr/>
        </p:nvPicPr>
        <p:blipFill>
          <a:blip r:embed="rId3"/>
          <a:stretch>
            <a:fillRect/>
          </a:stretch>
        </p:blipFill>
        <p:spPr>
          <a:xfrm>
            <a:off x="6375239" y="2980273"/>
            <a:ext cx="5467824" cy="3513124"/>
          </a:xfrm>
          <a:prstGeom prst="rect">
            <a:avLst/>
          </a:prstGeom>
        </p:spPr>
      </p:pic>
    </p:spTree>
    <p:extLst>
      <p:ext uri="{BB962C8B-B14F-4D97-AF65-F5344CB8AC3E}">
        <p14:creationId xmlns:p14="http://schemas.microsoft.com/office/powerpoint/2010/main" val="2119867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K </a:t>
            </a:r>
            <a:r>
              <a:rPr lang="fr-FR" b="1" dirty="0" err="1"/>
              <a:t>space</a:t>
            </a:r>
            <a:endParaRPr lang="fr-FR" dirty="0"/>
          </a:p>
        </p:txBody>
      </p:sp>
      <p:sp>
        <p:nvSpPr>
          <p:cNvPr id="3" name="Espace réservé du contenu 2"/>
          <p:cNvSpPr>
            <a:spLocks noGrp="1"/>
          </p:cNvSpPr>
          <p:nvPr>
            <p:ph idx="1"/>
          </p:nvPr>
        </p:nvSpPr>
        <p:spPr/>
        <p:txBody>
          <a:bodyPr/>
          <a:lstStyle/>
          <a:p>
            <a:pPr algn="just"/>
            <a:r>
              <a:rPr lang="en-US" dirty="0"/>
              <a:t>The data to fill </a:t>
            </a:r>
            <a:r>
              <a:rPr lang="en-US" i="1" dirty="0"/>
              <a:t>k</a:t>
            </a:r>
            <a:r>
              <a:rPr lang="en-US" dirty="0"/>
              <a:t>-space is taken directly from the MR signal but can be acquired in any order. The dominant method for filling </a:t>
            </a:r>
            <a:r>
              <a:rPr lang="en-US" i="1" dirty="0"/>
              <a:t>k</a:t>
            </a:r>
            <a:r>
              <a:rPr lang="en-US" dirty="0"/>
              <a:t>-space over the last 30 years has been the line-by-line </a:t>
            </a:r>
            <a:r>
              <a:rPr lang="en-US" b="1" i="1" dirty="0"/>
              <a:t>Cartesian</a:t>
            </a:r>
            <a:r>
              <a:rPr lang="en-US" dirty="0"/>
              <a:t> </a:t>
            </a:r>
            <a:r>
              <a:rPr lang="en-US" b="1" i="1" dirty="0"/>
              <a:t>method.</a:t>
            </a:r>
            <a:r>
              <a:rPr lang="en-US" dirty="0"/>
              <a:t> Today spiral and </a:t>
            </a:r>
            <a:r>
              <a:rPr lang="en-US" dirty="0" smtClean="0"/>
              <a:t>radially </a:t>
            </a:r>
            <a:r>
              <a:rPr lang="en-US" dirty="0"/>
              <a:t>oriented trajectories are becoming more popular. </a:t>
            </a:r>
            <a:endParaRPr lang="en-US" dirty="0" smtClean="0"/>
          </a:p>
          <a:p>
            <a:pPr algn="just"/>
            <a:r>
              <a:rPr lang="en-US" dirty="0"/>
              <a:t>In the Cartesian method each digitized echo completely fills a line of </a:t>
            </a:r>
            <a:r>
              <a:rPr lang="en-US" i="1" dirty="0"/>
              <a:t>k</a:t>
            </a:r>
            <a:r>
              <a:rPr lang="en-US" dirty="0"/>
              <a:t>-space. The echo signal is recorded in quadrature, so each k-space point contains </a:t>
            </a:r>
            <a:r>
              <a:rPr lang="en-US" i="1" dirty="0"/>
              <a:t>real</a:t>
            </a:r>
            <a:r>
              <a:rPr lang="en-US" dirty="0"/>
              <a:t> and </a:t>
            </a:r>
            <a:r>
              <a:rPr lang="en-US" i="1" dirty="0"/>
              <a:t>imaginary</a:t>
            </a:r>
            <a:r>
              <a:rPr lang="en-US" dirty="0"/>
              <a:t> components. The </a:t>
            </a:r>
            <a:r>
              <a:rPr lang="en-US" i="1" dirty="0"/>
              <a:t>k</a:t>
            </a:r>
            <a:r>
              <a:rPr lang="en-US" dirty="0"/>
              <a:t>-space values on the left side of each row are obtained early in the evolution of the echo, while those on the right side are obtained later.  The center of the echo (and hence largest values) occur near the middle of each row of </a:t>
            </a:r>
            <a:r>
              <a:rPr lang="en-US" i="1" dirty="0"/>
              <a:t>k</a:t>
            </a:r>
            <a:r>
              <a:rPr lang="en-US" dirty="0"/>
              <a:t>-space.</a:t>
            </a:r>
            <a:endParaRPr lang="fr-FR" dirty="0"/>
          </a:p>
        </p:txBody>
      </p:sp>
    </p:spTree>
    <p:extLst>
      <p:ext uri="{BB962C8B-B14F-4D97-AF65-F5344CB8AC3E}">
        <p14:creationId xmlns:p14="http://schemas.microsoft.com/office/powerpoint/2010/main" val="1696470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FOV and </a:t>
            </a:r>
            <a:r>
              <a:rPr lang="fr-FR" b="1" i="1" dirty="0"/>
              <a:t>k</a:t>
            </a:r>
            <a:r>
              <a:rPr lang="fr-FR" b="1" dirty="0"/>
              <a:t>-</a:t>
            </a:r>
            <a:r>
              <a:rPr lang="fr-FR" b="1" dirty="0" err="1"/>
              <a:t>space</a:t>
            </a:r>
            <a:r>
              <a:rPr lang="fr-FR" b="1" dirty="0"/>
              <a:t/>
            </a:r>
            <a:br>
              <a:rPr lang="fr-FR" b="1" dirty="0"/>
            </a:br>
            <a:endParaRPr lang="fr-FR" dirty="0"/>
          </a:p>
        </p:txBody>
      </p:sp>
      <p:pic>
        <p:nvPicPr>
          <p:cNvPr id="4" name="Image 3"/>
          <p:cNvPicPr>
            <a:picLocks noChangeAspect="1"/>
          </p:cNvPicPr>
          <p:nvPr/>
        </p:nvPicPr>
        <p:blipFill>
          <a:blip r:embed="rId2"/>
          <a:stretch>
            <a:fillRect/>
          </a:stretch>
        </p:blipFill>
        <p:spPr>
          <a:xfrm>
            <a:off x="533763" y="2229917"/>
            <a:ext cx="2981083" cy="3040310"/>
          </a:xfrm>
          <a:prstGeom prst="rect">
            <a:avLst/>
          </a:prstGeom>
        </p:spPr>
      </p:pic>
      <p:pic>
        <p:nvPicPr>
          <p:cNvPr id="5" name="Image 4"/>
          <p:cNvPicPr>
            <a:picLocks noChangeAspect="1"/>
          </p:cNvPicPr>
          <p:nvPr/>
        </p:nvPicPr>
        <p:blipFill>
          <a:blip r:embed="rId3"/>
          <a:stretch>
            <a:fillRect/>
          </a:stretch>
        </p:blipFill>
        <p:spPr>
          <a:xfrm>
            <a:off x="3790239" y="2110452"/>
            <a:ext cx="7468069" cy="3890838"/>
          </a:xfrm>
          <a:prstGeom prst="rect">
            <a:avLst/>
          </a:prstGeom>
        </p:spPr>
      </p:pic>
    </p:spTree>
    <p:extLst>
      <p:ext uri="{BB962C8B-B14F-4D97-AF65-F5344CB8AC3E}">
        <p14:creationId xmlns:p14="http://schemas.microsoft.com/office/powerpoint/2010/main" val="199315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Excitation and </a:t>
            </a:r>
            <a:r>
              <a:rPr lang="fr-FR" b="1" dirty="0" err="1"/>
              <a:t>detection</a:t>
            </a:r>
            <a:endParaRPr lang="fr-FR" b="1" dirty="0"/>
          </a:p>
        </p:txBody>
      </p:sp>
      <p:sp>
        <p:nvSpPr>
          <p:cNvPr id="3" name="Espace réservé du contenu 2"/>
          <p:cNvSpPr>
            <a:spLocks noGrp="1"/>
          </p:cNvSpPr>
          <p:nvPr>
            <p:ph idx="1"/>
          </p:nvPr>
        </p:nvSpPr>
        <p:spPr/>
        <p:txBody>
          <a:bodyPr/>
          <a:lstStyle/>
          <a:p>
            <a:pPr marL="0" indent="0">
              <a:buNone/>
            </a:pPr>
            <a:r>
              <a:rPr lang="en-US" dirty="0"/>
              <a:t>Effect of external radiofrequency (RF) field B1(t</a:t>
            </a:r>
            <a:r>
              <a:rPr lang="en-US" dirty="0" smtClean="0"/>
              <a:t>)</a:t>
            </a:r>
          </a:p>
          <a:p>
            <a:r>
              <a:rPr lang="en-US" dirty="0" smtClean="0"/>
              <a:t>Once </a:t>
            </a:r>
            <a:r>
              <a:rPr lang="en-US" dirty="0"/>
              <a:t>magnetization is rotated into the transverse (x, y) plane </a:t>
            </a:r>
            <a:r>
              <a:rPr lang="en-US" dirty="0" smtClean="0"/>
              <a:t>: RF </a:t>
            </a:r>
            <a:r>
              <a:rPr lang="en-US" dirty="0"/>
              <a:t>is removed </a:t>
            </a:r>
            <a:endParaRPr lang="en-US" dirty="0" smtClean="0"/>
          </a:p>
          <a:p>
            <a:r>
              <a:rPr lang="en-US" dirty="0" smtClean="0"/>
              <a:t>Precession </a:t>
            </a:r>
            <a:r>
              <a:rPr lang="en-US" dirty="0"/>
              <a:t>is again </a:t>
            </a:r>
            <a:endParaRPr lang="en-US" dirty="0" smtClean="0"/>
          </a:p>
          <a:p>
            <a:pPr marL="457200" lvl="1" indent="0">
              <a:buNone/>
            </a:pPr>
            <a:r>
              <a:rPr lang="en-US" dirty="0" smtClean="0"/>
              <a:t>• </a:t>
            </a:r>
            <a:r>
              <a:rPr lang="en-US" dirty="0"/>
              <a:t>about B0 </a:t>
            </a:r>
            <a:endParaRPr lang="en-US" dirty="0" smtClean="0"/>
          </a:p>
          <a:p>
            <a:pPr marL="457200" lvl="1" indent="0">
              <a:buNone/>
            </a:pPr>
            <a:r>
              <a:rPr lang="en-US" dirty="0" smtClean="0"/>
              <a:t>• </a:t>
            </a:r>
            <a:r>
              <a:rPr lang="en-US" dirty="0"/>
              <a:t>at the </a:t>
            </a:r>
            <a:r>
              <a:rPr lang="en-US" dirty="0" err="1"/>
              <a:t>Larmor</a:t>
            </a:r>
            <a:r>
              <a:rPr lang="en-US" dirty="0"/>
              <a:t> frequency (in stationary frame of reference) </a:t>
            </a:r>
            <a:endParaRPr lang="en-US" dirty="0" smtClean="0"/>
          </a:p>
          <a:p>
            <a:pPr marL="457200" lvl="1" indent="0">
              <a:buNone/>
            </a:pPr>
            <a:r>
              <a:rPr lang="en-US" dirty="0" smtClean="0"/>
              <a:t>• </a:t>
            </a:r>
            <a:r>
              <a:rPr lang="en-US" dirty="0"/>
              <a:t>according to Bloch equation </a:t>
            </a:r>
            <a:endParaRPr lang="en-US" dirty="0" smtClean="0"/>
          </a:p>
          <a:p>
            <a:r>
              <a:rPr lang="en-US" dirty="0" smtClean="0"/>
              <a:t>Can </a:t>
            </a:r>
            <a:r>
              <a:rPr lang="en-US" dirty="0"/>
              <a:t>detect the rotating magnetization</a:t>
            </a:r>
            <a:endParaRPr lang="fr-FR" dirty="0"/>
          </a:p>
        </p:txBody>
      </p:sp>
    </p:spTree>
    <p:extLst>
      <p:ext uri="{BB962C8B-B14F-4D97-AF65-F5344CB8AC3E}">
        <p14:creationId xmlns:p14="http://schemas.microsoft.com/office/powerpoint/2010/main" val="3991439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Excitation and </a:t>
            </a:r>
            <a:r>
              <a:rPr lang="fr-FR" b="1" dirty="0" err="1"/>
              <a:t>detection</a:t>
            </a:r>
            <a:endParaRPr lang="fr-FR" dirty="0"/>
          </a:p>
        </p:txBody>
      </p:sp>
      <p:sp>
        <p:nvSpPr>
          <p:cNvPr id="3" name="Espace réservé du contenu 2"/>
          <p:cNvSpPr>
            <a:spLocks noGrp="1"/>
          </p:cNvSpPr>
          <p:nvPr>
            <p:ph idx="1"/>
          </p:nvPr>
        </p:nvSpPr>
        <p:spPr>
          <a:xfrm>
            <a:off x="685800" y="2198418"/>
            <a:ext cx="10820400" cy="4024125"/>
          </a:xfrm>
        </p:spPr>
        <p:txBody>
          <a:bodyPr/>
          <a:lstStyle/>
          <a:p>
            <a:r>
              <a:rPr lang="en-US" dirty="0"/>
              <a:t>Bloch reasoned that NMR signal decay </a:t>
            </a:r>
            <a:r>
              <a:rPr lang="en-US" dirty="0" smtClean="0"/>
              <a:t>occurs </a:t>
            </a:r>
            <a:r>
              <a:rPr lang="en-US" dirty="0"/>
              <a:t>because the individual spins that comprise M interact with each other and their environment.  As such, M would not </a:t>
            </a:r>
            <a:r>
              <a:rPr lang="en-US" dirty="0" err="1"/>
              <a:t>precess</a:t>
            </a:r>
            <a:r>
              <a:rPr lang="en-US" dirty="0"/>
              <a:t> indefinitely around B, but would instead seek to return to its initial alignment parallel to B with equilibrium magnitude Mo. To do this, the spin system had to release its energy to the environment, a process Bloch termed relaxation</a:t>
            </a:r>
            <a:r>
              <a:rPr lang="en-US" dirty="0" smtClean="0"/>
              <a:t>.</a:t>
            </a:r>
          </a:p>
          <a:p>
            <a:pPr algn="just"/>
            <a:r>
              <a:rPr lang="en-US" dirty="0"/>
              <a:t>Bloch introduced two </a:t>
            </a:r>
            <a:r>
              <a:rPr lang="en-US" b="1" i="1" dirty="0"/>
              <a:t>relaxation time constants</a:t>
            </a:r>
            <a:r>
              <a:rPr lang="en-US" dirty="0"/>
              <a:t>, which he called </a:t>
            </a:r>
            <a:r>
              <a:rPr lang="en-US" b="1" i="1" dirty="0"/>
              <a:t>T1</a:t>
            </a:r>
            <a:r>
              <a:rPr lang="en-US" dirty="0"/>
              <a:t> and </a:t>
            </a:r>
            <a:r>
              <a:rPr lang="en-US" b="1" i="1" dirty="0"/>
              <a:t>T2</a:t>
            </a:r>
            <a:r>
              <a:rPr lang="en-US" dirty="0"/>
              <a:t>, to account for the reestablishment of thermal equilibrium of the nuclear magnetization after generation of the NMR signal.  T1 reflected the regrowth of longitudinal magnetization (</a:t>
            </a:r>
            <a:r>
              <a:rPr lang="en-US" i="1" dirty="0" err="1"/>
              <a:t>Mz</a:t>
            </a:r>
            <a:r>
              <a:rPr lang="en-US" dirty="0"/>
              <a:t>), whereas T2 characterized the decay of the transverse components (</a:t>
            </a:r>
            <a:r>
              <a:rPr lang="en-US" i="1" dirty="0" err="1"/>
              <a:t>Mx</a:t>
            </a:r>
            <a:r>
              <a:rPr lang="en-US" dirty="0"/>
              <a:t> and </a:t>
            </a:r>
            <a:r>
              <a:rPr lang="en-US" i="1" dirty="0"/>
              <a:t>My</a:t>
            </a:r>
            <a:r>
              <a:rPr lang="en-US" dirty="0"/>
              <a:t>). </a:t>
            </a:r>
            <a:endParaRPr lang="fr-FR" dirty="0"/>
          </a:p>
        </p:txBody>
      </p:sp>
    </p:spTree>
    <p:extLst>
      <p:ext uri="{BB962C8B-B14F-4D97-AF65-F5344CB8AC3E}">
        <p14:creationId xmlns:p14="http://schemas.microsoft.com/office/powerpoint/2010/main" val="1349666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Bloch Equations</a:t>
            </a:r>
            <a:br>
              <a:rPr lang="fr-FR" b="1" dirty="0"/>
            </a:br>
            <a:endParaRPr lang="fr-FR" dirty="0"/>
          </a:p>
        </p:txBody>
      </p:sp>
      <p:sp>
        <p:nvSpPr>
          <p:cNvPr id="3" name="Espace réservé du contenu 2"/>
          <p:cNvSpPr>
            <a:spLocks noGrp="1"/>
          </p:cNvSpPr>
          <p:nvPr>
            <p:ph idx="1"/>
          </p:nvPr>
        </p:nvSpPr>
        <p:spPr>
          <a:xfrm>
            <a:off x="743673" y="1654407"/>
            <a:ext cx="10820400" cy="2084215"/>
          </a:xfrm>
        </p:spPr>
        <p:txBody>
          <a:bodyPr/>
          <a:lstStyle/>
          <a:p>
            <a:pPr marL="0" indent="0">
              <a:buNone/>
            </a:pPr>
            <a:r>
              <a:rPr lang="en-US" dirty="0"/>
              <a:t>D</a:t>
            </a:r>
            <a:r>
              <a:rPr lang="en-US" dirty="0" smtClean="0"/>
              <a:t>uring </a:t>
            </a:r>
            <a:r>
              <a:rPr lang="en-US" dirty="0"/>
              <a:t>return to equilibrium, the equations of motion for </a:t>
            </a:r>
            <a:r>
              <a:rPr lang="en-US" b="1" dirty="0"/>
              <a:t>M</a:t>
            </a:r>
            <a:r>
              <a:rPr lang="en-US" dirty="0"/>
              <a:t> in simplified form after a 90°-pulse </a:t>
            </a:r>
            <a:r>
              <a:rPr lang="en-US" dirty="0" smtClean="0"/>
              <a:t>become</a:t>
            </a:r>
          </a:p>
          <a:p>
            <a:r>
              <a:rPr lang="fr-FR" i="1" dirty="0" err="1"/>
              <a:t>M</a:t>
            </a:r>
            <a:r>
              <a:rPr lang="fr-FR" i="1" baseline="-25000" dirty="0" err="1"/>
              <a:t>x</a:t>
            </a:r>
            <a:r>
              <a:rPr lang="fr-FR" i="1" dirty="0"/>
              <a:t>(t) = M</a:t>
            </a:r>
            <a:r>
              <a:rPr lang="fr-FR" i="1" baseline="-25000" dirty="0"/>
              <a:t>o</a:t>
            </a:r>
            <a:r>
              <a:rPr lang="fr-FR" i="1" dirty="0"/>
              <a:t> e</a:t>
            </a:r>
            <a:r>
              <a:rPr lang="fr-FR" i="1" baseline="30000" dirty="0"/>
              <a:t> −t/T2</a:t>
            </a:r>
            <a:r>
              <a:rPr lang="fr-FR" i="1" dirty="0"/>
              <a:t> sin </a:t>
            </a:r>
            <a:r>
              <a:rPr lang="el-GR" i="1" dirty="0"/>
              <a:t>ω</a:t>
            </a:r>
            <a:r>
              <a:rPr lang="fr-FR" i="1" dirty="0"/>
              <a:t>t</a:t>
            </a:r>
            <a:endParaRPr lang="fr-FR" dirty="0"/>
          </a:p>
          <a:p>
            <a:r>
              <a:rPr lang="fr-FR" i="1" dirty="0" err="1"/>
              <a:t>M</a:t>
            </a:r>
            <a:r>
              <a:rPr lang="fr-FR" i="1" baseline="-25000" dirty="0" err="1"/>
              <a:t>y</a:t>
            </a:r>
            <a:r>
              <a:rPr lang="fr-FR" i="1" dirty="0"/>
              <a:t>(t) = M</a:t>
            </a:r>
            <a:r>
              <a:rPr lang="fr-FR" i="1" baseline="-25000" dirty="0"/>
              <a:t>o</a:t>
            </a:r>
            <a:r>
              <a:rPr lang="fr-FR" i="1" dirty="0"/>
              <a:t> e</a:t>
            </a:r>
            <a:r>
              <a:rPr lang="fr-FR" i="1" baseline="30000" dirty="0"/>
              <a:t>−t/T2</a:t>
            </a:r>
            <a:r>
              <a:rPr lang="fr-FR" i="1" dirty="0"/>
              <a:t> cos </a:t>
            </a:r>
            <a:r>
              <a:rPr lang="el-GR" i="1" dirty="0"/>
              <a:t>ω</a:t>
            </a:r>
            <a:r>
              <a:rPr lang="fr-FR" i="1" dirty="0"/>
              <a:t>t</a:t>
            </a:r>
            <a:endParaRPr lang="fr-FR" dirty="0"/>
          </a:p>
          <a:p>
            <a:r>
              <a:rPr lang="fr-FR" i="1" dirty="0" err="1"/>
              <a:t>M</a:t>
            </a:r>
            <a:r>
              <a:rPr lang="fr-FR" i="1" baseline="-25000" dirty="0" err="1"/>
              <a:t>z</a:t>
            </a:r>
            <a:r>
              <a:rPr lang="fr-FR" i="1" dirty="0"/>
              <a:t>(t) = M</a:t>
            </a:r>
            <a:r>
              <a:rPr lang="fr-FR" i="1" baseline="-25000" dirty="0"/>
              <a:t>o</a:t>
            </a:r>
            <a:r>
              <a:rPr lang="fr-FR" i="1" dirty="0"/>
              <a:t> (1 − e</a:t>
            </a:r>
            <a:r>
              <a:rPr lang="fr-FR" i="1" baseline="30000" dirty="0"/>
              <a:t>−t/T1</a:t>
            </a:r>
            <a:r>
              <a:rPr lang="fr-FR" i="1" dirty="0"/>
              <a:t>)</a:t>
            </a:r>
            <a:endParaRPr lang="fr-FR" dirty="0"/>
          </a:p>
          <a:p>
            <a:pPr marL="0" indent="0">
              <a:buNone/>
            </a:pPr>
            <a:endParaRPr lang="fr-FR" dirty="0"/>
          </a:p>
        </p:txBody>
      </p:sp>
      <p:pic>
        <p:nvPicPr>
          <p:cNvPr id="2050" name="Picture 2" descr="T1 and T2 relaxation, Bloch equ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573" y="2238367"/>
            <a:ext cx="4327106" cy="38116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3673" y="3706638"/>
            <a:ext cx="6096000" cy="2585323"/>
          </a:xfrm>
          <a:prstGeom prst="rect">
            <a:avLst/>
          </a:prstGeom>
        </p:spPr>
        <p:txBody>
          <a:bodyPr>
            <a:spAutoFit/>
          </a:bodyPr>
          <a:lstStyle/>
          <a:p>
            <a:pPr algn="just"/>
            <a:r>
              <a:rPr lang="en-US" dirty="0"/>
              <a:t>These equations predict that </a:t>
            </a:r>
            <a:r>
              <a:rPr lang="en-US" b="1" dirty="0"/>
              <a:t>M </a:t>
            </a:r>
            <a:r>
              <a:rPr lang="en-US" dirty="0"/>
              <a:t>will exhibit a spiraling precession around </a:t>
            </a:r>
            <a:r>
              <a:rPr lang="en-US" b="1" dirty="0"/>
              <a:t>B</a:t>
            </a:r>
            <a:r>
              <a:rPr lang="en-US" dirty="0"/>
              <a:t> at the </a:t>
            </a:r>
            <a:r>
              <a:rPr lang="en-US" dirty="0" err="1"/>
              <a:t>Larmor</a:t>
            </a:r>
            <a:r>
              <a:rPr lang="en-US" dirty="0"/>
              <a:t> frequency with decay of transverse components back to zero and regrowth of the longitudinal component to its original maximum value </a:t>
            </a:r>
            <a:r>
              <a:rPr lang="en-US" i="1" dirty="0"/>
              <a:t>Mo</a:t>
            </a:r>
            <a:r>
              <a:rPr lang="en-US" dirty="0"/>
              <a:t>. Because T2 is always shorter than T1, the transverse components typically decay completely before the longitudinal magnetization is fully restored. The spiral pattern is sometimes said to resemble a "tent".</a:t>
            </a:r>
            <a:endParaRPr lang="fr-FR" dirty="0"/>
          </a:p>
        </p:txBody>
      </p:sp>
    </p:spTree>
    <p:extLst>
      <p:ext uri="{BB962C8B-B14F-4D97-AF65-F5344CB8AC3E}">
        <p14:creationId xmlns:p14="http://schemas.microsoft.com/office/powerpoint/2010/main" val="1481522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0411" y="0"/>
            <a:ext cx="8610600" cy="1293028"/>
          </a:xfrm>
        </p:spPr>
        <p:txBody>
          <a:bodyPr/>
          <a:lstStyle/>
          <a:p>
            <a:r>
              <a:rPr lang="fr-FR" b="1" i="1" dirty="0" err="1"/>
              <a:t>What</a:t>
            </a:r>
            <a:r>
              <a:rPr lang="fr-FR" b="1" i="1" dirty="0"/>
              <a:t> </a:t>
            </a:r>
            <a:r>
              <a:rPr lang="fr-FR" b="1" i="1" dirty="0" err="1"/>
              <a:t>is</a:t>
            </a:r>
            <a:r>
              <a:rPr lang="fr-FR" b="1" i="1" dirty="0"/>
              <a:t> T1 relaxation?  </a:t>
            </a:r>
            <a:endParaRPr lang="fr-FR" dirty="0"/>
          </a:p>
        </p:txBody>
      </p:sp>
      <p:sp>
        <p:nvSpPr>
          <p:cNvPr id="3" name="Espace réservé du contenu 2"/>
          <p:cNvSpPr>
            <a:spLocks noGrp="1"/>
          </p:cNvSpPr>
          <p:nvPr>
            <p:ph idx="1"/>
          </p:nvPr>
        </p:nvSpPr>
        <p:spPr>
          <a:xfrm>
            <a:off x="860611" y="1430187"/>
            <a:ext cx="10820400" cy="4024125"/>
          </a:xfrm>
        </p:spPr>
        <p:txBody>
          <a:bodyPr/>
          <a:lstStyle/>
          <a:p>
            <a:pPr algn="just"/>
            <a:r>
              <a:rPr lang="en-US" dirty="0"/>
              <a:t>The </a:t>
            </a:r>
            <a:r>
              <a:rPr lang="en-US" b="1" i="1" dirty="0"/>
              <a:t>longitudinal relaxation time, T1</a:t>
            </a:r>
            <a:r>
              <a:rPr lang="en-US" dirty="0"/>
              <a:t>, therefore represents the time required for </a:t>
            </a:r>
            <a:r>
              <a:rPr lang="en-US" i="1" dirty="0" err="1"/>
              <a:t>Mz</a:t>
            </a:r>
            <a:r>
              <a:rPr lang="en-US" dirty="0"/>
              <a:t> to grow from 0 to (1 − 1/e), or about 63% of its final value</a:t>
            </a:r>
            <a:r>
              <a:rPr lang="en-US" dirty="0" smtClean="0"/>
              <a:t>.</a:t>
            </a:r>
          </a:p>
          <a:p>
            <a:pPr algn="just"/>
            <a:r>
              <a:rPr lang="en-US" b="1" i="1" dirty="0"/>
              <a:t>T1 relaxation</a:t>
            </a:r>
            <a:r>
              <a:rPr lang="en-US" dirty="0"/>
              <a:t> is the process by which the net magnetization (</a:t>
            </a:r>
            <a:r>
              <a:rPr lang="en-US" b="1" dirty="0"/>
              <a:t>M</a:t>
            </a:r>
            <a:r>
              <a:rPr lang="en-US" dirty="0"/>
              <a:t>) grows/returns to its initial maximum value (Mo) parallel to </a:t>
            </a:r>
            <a:r>
              <a:rPr lang="en-US" b="1" dirty="0"/>
              <a:t>Bo</a:t>
            </a:r>
            <a:r>
              <a:rPr lang="en-US" dirty="0"/>
              <a:t>. Synonyms for T1 relaxation include </a:t>
            </a:r>
            <a:r>
              <a:rPr lang="en-US" b="1" i="1" dirty="0"/>
              <a:t>longitudinal relaxation</a:t>
            </a:r>
            <a:r>
              <a:rPr lang="en-US" dirty="0"/>
              <a:t>, </a:t>
            </a:r>
            <a:r>
              <a:rPr lang="en-US" b="1" i="1" dirty="0"/>
              <a:t>thermal relaxation</a:t>
            </a:r>
            <a:r>
              <a:rPr lang="en-US" i="1" dirty="0"/>
              <a:t> </a:t>
            </a:r>
            <a:r>
              <a:rPr lang="en-US" dirty="0"/>
              <a:t>and </a:t>
            </a:r>
            <a:r>
              <a:rPr lang="en-US" b="1" i="1" dirty="0"/>
              <a:t>spin-lattice relaxation</a:t>
            </a:r>
            <a:r>
              <a:rPr lang="en-US" dirty="0"/>
              <a:t>. The meanings and implications of these synonyms will become apparent </a:t>
            </a:r>
            <a:r>
              <a:rPr lang="en-US" dirty="0" smtClean="0"/>
              <a:t>shortly (</a:t>
            </a:r>
            <a:r>
              <a:rPr lang="en-US" dirty="0" err="1" smtClean="0"/>
              <a:t>peu</a:t>
            </a:r>
            <a:r>
              <a:rPr lang="en-US" dirty="0" smtClean="0"/>
              <a:t>). </a:t>
            </a:r>
            <a:r>
              <a:rPr lang="en-US" dirty="0"/>
              <a:t>  </a:t>
            </a:r>
            <a:endParaRPr lang="fr-FR" dirty="0"/>
          </a:p>
        </p:txBody>
      </p:sp>
      <p:pic>
        <p:nvPicPr>
          <p:cNvPr id="3074" name="Picture 2" descr="T1 relaxation time, Bloch eq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459" y="3497763"/>
            <a:ext cx="3809549" cy="30806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1 relaxation, spin-lattice, longitudinal relax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603" y="3988048"/>
            <a:ext cx="6696110" cy="2330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00537" y="6527250"/>
            <a:ext cx="10247453" cy="369332"/>
          </a:xfrm>
          <a:prstGeom prst="rect">
            <a:avLst/>
          </a:prstGeom>
        </p:spPr>
        <p:txBody>
          <a:bodyPr wrap="square">
            <a:spAutoFit/>
          </a:bodyPr>
          <a:lstStyle/>
          <a:p>
            <a:r>
              <a:rPr lang="en-US" dirty="0">
                <a:solidFill>
                  <a:srgbClr val="878787"/>
                </a:solidFill>
                <a:latin typeface="Arial" panose="020B0604020202020204" pitchFamily="34" charset="0"/>
              </a:rPr>
              <a:t>M reaches 63% of its maximum value (Mo) at t = T1 and is very close to maximal at t = 5 x T1.</a:t>
            </a:r>
            <a:endParaRPr lang="fr-FR" dirty="0"/>
          </a:p>
        </p:txBody>
      </p:sp>
    </p:spTree>
    <p:extLst>
      <p:ext uri="{BB962C8B-B14F-4D97-AF65-F5344CB8AC3E}">
        <p14:creationId xmlns:p14="http://schemas.microsoft.com/office/powerpoint/2010/main" val="2117006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85325"/>
            <a:ext cx="8610600" cy="1293028"/>
          </a:xfrm>
        </p:spPr>
        <p:txBody>
          <a:bodyPr/>
          <a:lstStyle/>
          <a:p>
            <a:r>
              <a:rPr lang="fr-FR" b="1" i="1" dirty="0" err="1"/>
              <a:t>What</a:t>
            </a:r>
            <a:r>
              <a:rPr lang="fr-FR" b="1" i="1" dirty="0"/>
              <a:t> </a:t>
            </a:r>
            <a:r>
              <a:rPr lang="fr-FR" b="1" i="1" dirty="0" err="1"/>
              <a:t>is</a:t>
            </a:r>
            <a:r>
              <a:rPr lang="fr-FR" b="1" i="1" dirty="0"/>
              <a:t> T2 relaxation? </a:t>
            </a:r>
            <a:endParaRPr lang="fr-FR" dirty="0"/>
          </a:p>
        </p:txBody>
      </p:sp>
      <p:sp>
        <p:nvSpPr>
          <p:cNvPr id="3" name="Espace réservé du contenu 2"/>
          <p:cNvSpPr>
            <a:spLocks noGrp="1"/>
          </p:cNvSpPr>
          <p:nvPr>
            <p:ph idx="1"/>
          </p:nvPr>
        </p:nvSpPr>
        <p:spPr>
          <a:xfrm>
            <a:off x="816979" y="1503422"/>
            <a:ext cx="10820400" cy="1799222"/>
          </a:xfrm>
        </p:spPr>
        <p:txBody>
          <a:bodyPr/>
          <a:lstStyle/>
          <a:p>
            <a:pPr algn="just"/>
            <a:r>
              <a:rPr lang="en-US" dirty="0"/>
              <a:t>Similarly, the </a:t>
            </a:r>
            <a:r>
              <a:rPr lang="en-US" b="1" i="1" dirty="0"/>
              <a:t>transverse relaxation time, T2</a:t>
            </a:r>
            <a:r>
              <a:rPr lang="en-US" dirty="0"/>
              <a:t>, represents the time required for </a:t>
            </a:r>
            <a:r>
              <a:rPr lang="en-US" i="1" dirty="0" err="1"/>
              <a:t>Mx</a:t>
            </a:r>
            <a:r>
              <a:rPr lang="en-US" dirty="0"/>
              <a:t> or</a:t>
            </a:r>
            <a:r>
              <a:rPr lang="en-US" i="1" dirty="0"/>
              <a:t> My</a:t>
            </a:r>
            <a:r>
              <a:rPr lang="en-US" dirty="0"/>
              <a:t> to decay down to 1/e (about 37%) of their initial maximum values</a:t>
            </a:r>
            <a:r>
              <a:rPr lang="en-US" dirty="0" smtClean="0"/>
              <a:t>.</a:t>
            </a:r>
            <a:r>
              <a:rPr lang="en-US" b="1" i="1" dirty="0"/>
              <a:t> T2 relaxation</a:t>
            </a:r>
            <a:r>
              <a:rPr lang="en-US" dirty="0"/>
              <a:t> is the process by which the transverse components of magnetization (</a:t>
            </a:r>
            <a:r>
              <a:rPr lang="en-US" i="1" dirty="0" err="1"/>
              <a:t>Mxy</a:t>
            </a:r>
            <a:r>
              <a:rPr lang="en-US" dirty="0"/>
              <a:t>) decay or </a:t>
            </a:r>
            <a:r>
              <a:rPr lang="en-US" dirty="0" err="1"/>
              <a:t>dephase</a:t>
            </a:r>
            <a:r>
              <a:rPr lang="en-US" dirty="0" smtClean="0"/>
              <a:t>.</a:t>
            </a:r>
            <a:r>
              <a:rPr lang="en-US" dirty="0"/>
              <a:t> Synonyms for T2 relaxation are </a:t>
            </a:r>
            <a:r>
              <a:rPr lang="en-US" b="1" i="1" dirty="0"/>
              <a:t>transverse relaxation </a:t>
            </a:r>
            <a:r>
              <a:rPr lang="en-US" dirty="0"/>
              <a:t>and </a:t>
            </a:r>
            <a:r>
              <a:rPr lang="en-US" b="1" i="1" dirty="0"/>
              <a:t>spin-spin relaxation.</a:t>
            </a:r>
            <a:endParaRPr lang="fr-FR" dirty="0"/>
          </a:p>
        </p:txBody>
      </p:sp>
      <p:pic>
        <p:nvPicPr>
          <p:cNvPr id="4098" name="Picture 2" descr="T2 relaxation time, Bloch eq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6737" y="3129051"/>
            <a:ext cx="3865096" cy="32962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2 relaxation, spin-spin (transverse) relax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595" y="3392228"/>
            <a:ext cx="6534588" cy="276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458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t>T1 and T2 relaxations</a:t>
            </a:r>
            <a:endParaRPr lang="fr-FR" dirty="0"/>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2713182" y="3020230"/>
            <a:ext cx="6580440" cy="2457663"/>
          </a:xfrm>
          <a:prstGeom prst="rect">
            <a:avLst/>
          </a:prstGeom>
        </p:spPr>
      </p:pic>
      <p:pic>
        <p:nvPicPr>
          <p:cNvPr id="5" name="Image 4"/>
          <p:cNvPicPr>
            <a:picLocks noChangeAspect="1"/>
          </p:cNvPicPr>
          <p:nvPr/>
        </p:nvPicPr>
        <p:blipFill>
          <a:blip r:embed="rId3"/>
          <a:stretch>
            <a:fillRect/>
          </a:stretch>
        </p:blipFill>
        <p:spPr>
          <a:xfrm>
            <a:off x="6742676" y="2957599"/>
            <a:ext cx="3913209" cy="502964"/>
          </a:xfrm>
          <a:prstGeom prst="rect">
            <a:avLst/>
          </a:prstGeom>
        </p:spPr>
      </p:pic>
    </p:spTree>
    <p:extLst>
      <p:ext uri="{BB962C8B-B14F-4D97-AF65-F5344CB8AC3E}">
        <p14:creationId xmlns:p14="http://schemas.microsoft.com/office/powerpoint/2010/main" val="1063375260"/>
      </p:ext>
    </p:extLst>
  </p:cSld>
  <p:clrMapOvr>
    <a:masterClrMapping/>
  </p:clrMapOvr>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Traînée de condensatio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4CABCF48337846AE25B20C303DAD83" ma:contentTypeVersion="5" ma:contentTypeDescription="Crée un document." ma:contentTypeScope="" ma:versionID="0942c97629f4f3f18ad9a74f33e02ff2">
  <xsd:schema xmlns:xsd="http://www.w3.org/2001/XMLSchema" xmlns:xs="http://www.w3.org/2001/XMLSchema" xmlns:p="http://schemas.microsoft.com/office/2006/metadata/properties" xmlns:ns2="3e09d498-3e73-485b-99f6-ad835f785115" targetNamespace="http://schemas.microsoft.com/office/2006/metadata/properties" ma:root="true" ma:fieldsID="359c0b2b18fc42a7b7bea41013a3fe7e" ns2:_="">
    <xsd:import namespace="3e09d498-3e73-485b-99f6-ad835f7851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9d498-3e73-485b-99f6-ad835f785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78A8A9-637B-4058-9036-ECA36291C8FF}">
  <ds:schemaRefs>
    <ds:schemaRef ds:uri="http://schemas.microsoft.com/sharepoint/v3/contenttype/forms"/>
  </ds:schemaRefs>
</ds:datastoreItem>
</file>

<file path=customXml/itemProps2.xml><?xml version="1.0" encoding="utf-8"?>
<ds:datastoreItem xmlns:ds="http://schemas.openxmlformats.org/officeDocument/2006/customXml" ds:itemID="{5AEB71DC-F9BB-4082-A329-8256B79FD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9d498-3e73-485b-99f6-ad835f7851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88E7CD-EA0A-47D5-944B-29497438C05B}">
  <ds:schemaRefs>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3e09d498-3e73-485b-99f6-ad835f785115"/>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TM04033937[[fn=Traînée de condensation]]</Template>
  <TotalTime>4443</TotalTime>
  <Words>1150</Words>
  <Application>Microsoft Office PowerPoint</Application>
  <PresentationFormat>Grand écran</PresentationFormat>
  <Paragraphs>128</Paragraphs>
  <Slides>38</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38</vt:i4>
      </vt:variant>
    </vt:vector>
  </HeadingPairs>
  <TitlesOfParts>
    <vt:vector size="48" baseType="lpstr">
      <vt:lpstr>Arial</vt:lpstr>
      <vt:lpstr>Arial Rounded MT Bold</vt:lpstr>
      <vt:lpstr>Calibri</vt:lpstr>
      <vt:lpstr>Cambria Math</vt:lpstr>
      <vt:lpstr>Century Gothic</vt:lpstr>
      <vt:lpstr>French Script MT</vt:lpstr>
      <vt:lpstr>Google Sans</vt:lpstr>
      <vt:lpstr>Google Sans Text</vt:lpstr>
      <vt:lpstr>Times New Roman</vt:lpstr>
      <vt:lpstr>Traînée de condensation</vt:lpstr>
      <vt:lpstr>Présentation PowerPoint</vt:lpstr>
      <vt:lpstr>Chapter 3</vt:lpstr>
      <vt:lpstr>introduction</vt:lpstr>
      <vt:lpstr>Excitation and detection</vt:lpstr>
      <vt:lpstr>Excitation and detection</vt:lpstr>
      <vt:lpstr>Bloch Equations </vt:lpstr>
      <vt:lpstr>What is T1 relaxation?  </vt:lpstr>
      <vt:lpstr>What is T2 relaxation? </vt:lpstr>
      <vt:lpstr>T1 and T2 relaxations</vt:lpstr>
      <vt:lpstr>RELAXATION AND TISSUE CONTRAST</vt:lpstr>
      <vt:lpstr>Why is T1 longer than T2? </vt:lpstr>
      <vt:lpstr>Présentation PowerPoint</vt:lpstr>
      <vt:lpstr>Présentation PowerPoint</vt:lpstr>
      <vt:lpstr>NMR signal</vt:lpstr>
      <vt:lpstr>NMR signal</vt:lpstr>
      <vt:lpstr>NMR signal</vt:lpstr>
      <vt:lpstr>NMR signal</vt:lpstr>
      <vt:lpstr>NMR signal</vt:lpstr>
      <vt:lpstr>Présentation PowerPoint</vt:lpstr>
      <vt:lpstr>Présentation PowerPoint</vt:lpstr>
      <vt:lpstr>2D Fourier transforms</vt:lpstr>
      <vt:lpstr>2D Fourier transforms</vt:lpstr>
      <vt:lpstr>Présentation PowerPoint</vt:lpstr>
      <vt:lpstr>Présentation PowerPoint</vt:lpstr>
      <vt:lpstr>Présentation PowerPoint</vt:lpstr>
      <vt:lpstr>Présentation PowerPoint</vt:lpstr>
      <vt:lpstr>Présentation PowerPoint</vt:lpstr>
      <vt:lpstr>What are 2D Fourier transforms?</vt:lpstr>
      <vt:lpstr>Présentation PowerPoint</vt:lpstr>
      <vt:lpstr>Présentation PowerPoint</vt:lpstr>
      <vt:lpstr>Présentation PowerPoint</vt:lpstr>
      <vt:lpstr>2D Fourier transforms</vt:lpstr>
      <vt:lpstr>K space</vt:lpstr>
      <vt:lpstr>K space</vt:lpstr>
      <vt:lpstr>K space</vt:lpstr>
      <vt:lpstr>K space</vt:lpstr>
      <vt:lpstr>K space</vt:lpstr>
      <vt:lpstr>FOV and k-space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samiha</dc:creator>
  <cp:lastModifiedBy>Spectre</cp:lastModifiedBy>
  <cp:revision>309</cp:revision>
  <dcterms:created xsi:type="dcterms:W3CDTF">2013-10-31T12:04:11Z</dcterms:created>
  <dcterms:modified xsi:type="dcterms:W3CDTF">2025-10-18T20:07:55Z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0x010100A64CABCF48337846AE25B20C303DAD83</vt:lpwstr>
  </property>
</Properties>
</file>