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307" r:id="rId2"/>
    <p:sldId id="426" r:id="rId3"/>
    <p:sldId id="447" r:id="rId4"/>
    <p:sldId id="448" r:id="rId5"/>
    <p:sldId id="445" r:id="rId6"/>
    <p:sldId id="446" r:id="rId7"/>
    <p:sldId id="437" r:id="rId8"/>
    <p:sldId id="449" r:id="rId9"/>
    <p:sldId id="439" r:id="rId10"/>
    <p:sldId id="438" r:id="rId11"/>
    <p:sldId id="440" r:id="rId12"/>
    <p:sldId id="441" r:id="rId13"/>
    <p:sldId id="442" r:id="rId14"/>
    <p:sldId id="443" r:id="rId15"/>
    <p:sldId id="427" r:id="rId16"/>
    <p:sldId id="428" r:id="rId17"/>
    <p:sldId id="429" r:id="rId18"/>
    <p:sldId id="430" r:id="rId19"/>
    <p:sldId id="431" r:id="rId20"/>
    <p:sldId id="432" r:id="rId21"/>
    <p:sldId id="433" r:id="rId22"/>
    <p:sldId id="434" r:id="rId23"/>
    <p:sldId id="435" r:id="rId24"/>
    <p:sldId id="436" r:id="rId25"/>
    <p:sldId id="444" r:id="rId26"/>
    <p:sldId id="396" r:id="rId27"/>
    <p:sldId id="397" r:id="rId28"/>
    <p:sldId id="398" r:id="rId29"/>
    <p:sldId id="399" r:id="rId30"/>
    <p:sldId id="400" r:id="rId31"/>
    <p:sldId id="401" r:id="rId32"/>
    <p:sldId id="402" r:id="rId33"/>
    <p:sldId id="403" r:id="rId34"/>
    <p:sldId id="404" r:id="rId35"/>
    <p:sldId id="405" r:id="rId36"/>
    <p:sldId id="406" r:id="rId37"/>
    <p:sldId id="407" r:id="rId38"/>
    <p:sldId id="408" r:id="rId39"/>
    <p:sldId id="409" r:id="rId40"/>
    <p:sldId id="410" r:id="rId41"/>
    <p:sldId id="411" r:id="rId42"/>
    <p:sldId id="412" r:id="rId43"/>
    <p:sldId id="413" r:id="rId44"/>
    <p:sldId id="414" r:id="rId45"/>
    <p:sldId id="415" r:id="rId46"/>
    <p:sldId id="416" r:id="rId47"/>
    <p:sldId id="417" r:id="rId48"/>
    <p:sldId id="418" r:id="rId49"/>
    <p:sldId id="419" r:id="rId50"/>
    <p:sldId id="420" r:id="rId51"/>
    <p:sldId id="421" r:id="rId52"/>
    <p:sldId id="422" r:id="rId53"/>
    <p:sldId id="423" r:id="rId54"/>
    <p:sldId id="424" r:id="rId55"/>
    <p:sldId id="425" r:id="rId56"/>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0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9C17A0A-37F6-43B7-B132-71DC76A9C9E4}" type="datetimeFigureOut">
              <a:rPr lang="fr-FR" smtClean="0"/>
              <a:t>21/03/2020</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5F8712-5440-41A4-B03C-F57333480800}" type="slidenum">
              <a:rPr lang="fr-FR" smtClean="0"/>
              <a:t>‹N°›</a:t>
            </a:fld>
            <a:endParaRPr lang="fr-FR"/>
          </a:p>
        </p:txBody>
      </p:sp>
    </p:spTree>
    <p:extLst>
      <p:ext uri="{BB962C8B-B14F-4D97-AF65-F5344CB8AC3E}">
        <p14:creationId xmlns:p14="http://schemas.microsoft.com/office/powerpoint/2010/main" val="7202294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52E83075-D85B-43D0-A316-3B4755CE46F8}" type="datetimeFigureOut">
              <a:rPr lang="fr-FR" smtClean="0"/>
              <a:t>21/03/2020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C5004A4-0CAA-49C4-9912-FFCD0B0492DC}" type="slidenum">
              <a:rPr lang="fr-FR" smtClean="0"/>
              <a:t>‹N°›</a:t>
            </a:fld>
            <a:endParaRPr lang="fr-FR"/>
          </a:p>
        </p:txBody>
      </p:sp>
    </p:spTree>
    <p:extLst>
      <p:ext uri="{BB962C8B-B14F-4D97-AF65-F5344CB8AC3E}">
        <p14:creationId xmlns:p14="http://schemas.microsoft.com/office/powerpoint/2010/main" val="4692664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2E83075-D85B-43D0-A316-3B4755CE46F8}" type="datetimeFigureOut">
              <a:rPr lang="fr-FR" smtClean="0"/>
              <a:t>21/03/2020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C5004A4-0CAA-49C4-9912-FFCD0B0492DC}" type="slidenum">
              <a:rPr lang="fr-FR" smtClean="0"/>
              <a:t>‹N°›</a:t>
            </a:fld>
            <a:endParaRPr lang="fr-FR"/>
          </a:p>
        </p:txBody>
      </p:sp>
    </p:spTree>
    <p:extLst>
      <p:ext uri="{BB962C8B-B14F-4D97-AF65-F5344CB8AC3E}">
        <p14:creationId xmlns:p14="http://schemas.microsoft.com/office/powerpoint/2010/main" val="430885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2E83075-D85B-43D0-A316-3B4755CE46F8}" type="datetimeFigureOut">
              <a:rPr lang="fr-FR" smtClean="0"/>
              <a:t>21/03/2020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C5004A4-0CAA-49C4-9912-FFCD0B0492DC}" type="slidenum">
              <a:rPr lang="fr-FR" smtClean="0"/>
              <a:t>‹N°›</a:t>
            </a:fld>
            <a:endParaRPr lang="fr-FR"/>
          </a:p>
        </p:txBody>
      </p:sp>
    </p:spTree>
    <p:extLst>
      <p:ext uri="{BB962C8B-B14F-4D97-AF65-F5344CB8AC3E}">
        <p14:creationId xmlns:p14="http://schemas.microsoft.com/office/powerpoint/2010/main" val="1752004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2E83075-D85B-43D0-A316-3B4755CE46F8}" type="datetimeFigureOut">
              <a:rPr lang="fr-FR" smtClean="0"/>
              <a:t>21/03/2020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C5004A4-0CAA-49C4-9912-FFCD0B0492DC}" type="slidenum">
              <a:rPr lang="fr-FR" smtClean="0"/>
              <a:t>‹N°›</a:t>
            </a:fld>
            <a:endParaRPr lang="fr-FR"/>
          </a:p>
        </p:txBody>
      </p:sp>
    </p:spTree>
    <p:extLst>
      <p:ext uri="{BB962C8B-B14F-4D97-AF65-F5344CB8AC3E}">
        <p14:creationId xmlns:p14="http://schemas.microsoft.com/office/powerpoint/2010/main" val="1254483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52E83075-D85B-43D0-A316-3B4755CE46F8}" type="datetimeFigureOut">
              <a:rPr lang="fr-FR" smtClean="0"/>
              <a:t>21/03/2020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C5004A4-0CAA-49C4-9912-FFCD0B0492DC}" type="slidenum">
              <a:rPr lang="fr-FR" smtClean="0"/>
              <a:t>‹N°›</a:t>
            </a:fld>
            <a:endParaRPr lang="fr-FR"/>
          </a:p>
        </p:txBody>
      </p:sp>
    </p:spTree>
    <p:extLst>
      <p:ext uri="{BB962C8B-B14F-4D97-AF65-F5344CB8AC3E}">
        <p14:creationId xmlns:p14="http://schemas.microsoft.com/office/powerpoint/2010/main" val="2690123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52E83075-D85B-43D0-A316-3B4755CE46F8}" type="datetimeFigureOut">
              <a:rPr lang="fr-FR" smtClean="0"/>
              <a:t>21/03/2020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C5004A4-0CAA-49C4-9912-FFCD0B0492DC}" type="slidenum">
              <a:rPr lang="fr-FR" smtClean="0"/>
              <a:t>‹N°›</a:t>
            </a:fld>
            <a:endParaRPr lang="fr-FR"/>
          </a:p>
        </p:txBody>
      </p:sp>
    </p:spTree>
    <p:extLst>
      <p:ext uri="{BB962C8B-B14F-4D97-AF65-F5344CB8AC3E}">
        <p14:creationId xmlns:p14="http://schemas.microsoft.com/office/powerpoint/2010/main" val="2076794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52E83075-D85B-43D0-A316-3B4755CE46F8}" type="datetimeFigureOut">
              <a:rPr lang="fr-FR" smtClean="0"/>
              <a:t>21/03/2020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5C5004A4-0CAA-49C4-9912-FFCD0B0492DC}" type="slidenum">
              <a:rPr lang="fr-FR" smtClean="0"/>
              <a:t>‹N°›</a:t>
            </a:fld>
            <a:endParaRPr lang="fr-FR"/>
          </a:p>
        </p:txBody>
      </p:sp>
    </p:spTree>
    <p:extLst>
      <p:ext uri="{BB962C8B-B14F-4D97-AF65-F5344CB8AC3E}">
        <p14:creationId xmlns:p14="http://schemas.microsoft.com/office/powerpoint/2010/main" val="335913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52E83075-D85B-43D0-A316-3B4755CE46F8}" type="datetimeFigureOut">
              <a:rPr lang="fr-FR" smtClean="0"/>
              <a:t>21/03/2020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5C5004A4-0CAA-49C4-9912-FFCD0B0492DC}" type="slidenum">
              <a:rPr lang="fr-FR" smtClean="0"/>
              <a:t>‹N°›</a:t>
            </a:fld>
            <a:endParaRPr lang="fr-FR"/>
          </a:p>
        </p:txBody>
      </p:sp>
    </p:spTree>
    <p:extLst>
      <p:ext uri="{BB962C8B-B14F-4D97-AF65-F5344CB8AC3E}">
        <p14:creationId xmlns:p14="http://schemas.microsoft.com/office/powerpoint/2010/main" val="7612040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2E83075-D85B-43D0-A316-3B4755CE46F8}" type="datetimeFigureOut">
              <a:rPr lang="fr-FR" smtClean="0"/>
              <a:t>21/03/2020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5C5004A4-0CAA-49C4-9912-FFCD0B0492DC}" type="slidenum">
              <a:rPr lang="fr-FR" smtClean="0"/>
              <a:t>‹N°›</a:t>
            </a:fld>
            <a:endParaRPr lang="fr-FR"/>
          </a:p>
        </p:txBody>
      </p:sp>
    </p:spTree>
    <p:extLst>
      <p:ext uri="{BB962C8B-B14F-4D97-AF65-F5344CB8AC3E}">
        <p14:creationId xmlns:p14="http://schemas.microsoft.com/office/powerpoint/2010/main" val="40952469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52E83075-D85B-43D0-A316-3B4755CE46F8}" type="datetimeFigureOut">
              <a:rPr lang="fr-FR" smtClean="0"/>
              <a:t>21/03/2020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C5004A4-0CAA-49C4-9912-FFCD0B0492DC}" type="slidenum">
              <a:rPr lang="fr-FR" smtClean="0"/>
              <a:t>‹N°›</a:t>
            </a:fld>
            <a:endParaRPr lang="fr-FR"/>
          </a:p>
        </p:txBody>
      </p:sp>
    </p:spTree>
    <p:extLst>
      <p:ext uri="{BB962C8B-B14F-4D97-AF65-F5344CB8AC3E}">
        <p14:creationId xmlns:p14="http://schemas.microsoft.com/office/powerpoint/2010/main" val="2202772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52E83075-D85B-43D0-A316-3B4755CE46F8}" type="datetimeFigureOut">
              <a:rPr lang="fr-FR" smtClean="0"/>
              <a:t>21/03/2020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C5004A4-0CAA-49C4-9912-FFCD0B0492DC}" type="slidenum">
              <a:rPr lang="fr-FR" smtClean="0"/>
              <a:t>‹N°›</a:t>
            </a:fld>
            <a:endParaRPr lang="fr-FR"/>
          </a:p>
        </p:txBody>
      </p:sp>
    </p:spTree>
    <p:extLst>
      <p:ext uri="{BB962C8B-B14F-4D97-AF65-F5344CB8AC3E}">
        <p14:creationId xmlns:p14="http://schemas.microsoft.com/office/powerpoint/2010/main" val="319839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E83075-D85B-43D0-A316-3B4755CE46F8}" type="datetimeFigureOut">
              <a:rPr lang="fr-FR" smtClean="0"/>
              <a:t>21/03/2020</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5004A4-0CAA-49C4-9912-FFCD0B0492DC}" type="slidenum">
              <a:rPr lang="fr-FR" smtClean="0"/>
              <a:t>‹N°›</a:t>
            </a:fld>
            <a:endParaRPr lang="fr-FR"/>
          </a:p>
        </p:txBody>
      </p:sp>
    </p:spTree>
    <p:extLst>
      <p:ext uri="{BB962C8B-B14F-4D97-AF65-F5344CB8AC3E}">
        <p14:creationId xmlns:p14="http://schemas.microsoft.com/office/powerpoint/2010/main" val="41056503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effinov-nutrition.fr/img/cms/Blog%20images/Pyramide-alimentaire.png"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799" y="3598176"/>
            <a:ext cx="7772400" cy="1470025"/>
          </a:xfrm>
        </p:spPr>
        <p:txBody>
          <a:bodyPr>
            <a:normAutofit/>
          </a:bodyPr>
          <a:lstStyle/>
          <a:p>
            <a:r>
              <a:rPr lang="fr-FR" b="1" dirty="0" smtClean="0"/>
              <a:t>S2:</a:t>
            </a:r>
            <a:br>
              <a:rPr lang="fr-FR" b="1" dirty="0" smtClean="0"/>
            </a:br>
            <a:r>
              <a:rPr lang="fr-FR" dirty="0" smtClean="0"/>
              <a:t>Module : </a:t>
            </a:r>
            <a:r>
              <a:rPr lang="fr-FR" dirty="0" smtClean="0">
                <a:solidFill>
                  <a:srgbClr val="C00000"/>
                </a:solidFill>
                <a:latin typeface="Monotype Corsiva" pitchFamily="66" charset="0"/>
                <a:ea typeface="+mn-ea"/>
                <a:cs typeface="+mn-cs"/>
              </a:rPr>
              <a:t>Alimentation </a:t>
            </a:r>
            <a:r>
              <a:rPr lang="fr-FR" dirty="0">
                <a:solidFill>
                  <a:srgbClr val="C00000"/>
                </a:solidFill>
                <a:latin typeface="Monotype Corsiva" pitchFamily="66" charset="0"/>
                <a:ea typeface="+mn-ea"/>
                <a:cs typeface="+mn-cs"/>
              </a:rPr>
              <a:t>et Santé</a:t>
            </a:r>
          </a:p>
        </p:txBody>
      </p:sp>
      <p:sp>
        <p:nvSpPr>
          <p:cNvPr id="3" name="Sous-titre 2"/>
          <p:cNvSpPr>
            <a:spLocks noGrp="1"/>
          </p:cNvSpPr>
          <p:nvPr>
            <p:ph type="subTitle" idx="1"/>
          </p:nvPr>
        </p:nvSpPr>
        <p:spPr>
          <a:xfrm>
            <a:off x="1646338" y="4941168"/>
            <a:ext cx="6400800" cy="987896"/>
          </a:xfrm>
        </p:spPr>
        <p:txBody>
          <a:bodyPr/>
          <a:lstStyle/>
          <a:p>
            <a:r>
              <a:rPr lang="fr-FR" sz="4400" dirty="0">
                <a:latin typeface="Algerian" pitchFamily="82" charset="0"/>
              </a:rPr>
              <a:t>M1 AACQ</a:t>
            </a:r>
          </a:p>
          <a:p>
            <a:endParaRPr lang="fr-FR" dirty="0"/>
          </a:p>
        </p:txBody>
      </p:sp>
      <p:pic>
        <p:nvPicPr>
          <p:cNvPr id="4" name="Image 3" descr="ob_f59f5e_universite-de-tlemcen.GIF"/>
          <p:cNvPicPr>
            <a:picLocks noChangeAspect="1"/>
          </p:cNvPicPr>
          <p:nvPr/>
        </p:nvPicPr>
        <p:blipFill>
          <a:blip r:embed="rId2" cstate="print"/>
          <a:stretch>
            <a:fillRect/>
          </a:stretch>
        </p:blipFill>
        <p:spPr>
          <a:xfrm>
            <a:off x="0" y="6350"/>
            <a:ext cx="9143999" cy="1772816"/>
          </a:xfrm>
          <a:prstGeom prst="rect">
            <a:avLst/>
          </a:prstGeom>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496" y="2366276"/>
            <a:ext cx="8559006" cy="123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re 1"/>
          <p:cNvSpPr txBox="1">
            <a:spLocks/>
          </p:cNvSpPr>
          <p:nvPr/>
        </p:nvSpPr>
        <p:spPr>
          <a:xfrm>
            <a:off x="319965" y="2362882"/>
            <a:ext cx="9053546" cy="5480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fr-FR" sz="2000" dirty="0" smtClean="0">
                <a:solidFill>
                  <a:srgbClr val="4F81BD">
                    <a:lumMod val="50000"/>
                  </a:srgbClr>
                </a:solidFill>
                <a:latin typeface="Algerian" pitchFamily="82" charset="0"/>
                <a:ea typeface="+mn-ea"/>
                <a:cs typeface="Arial" pitchFamily="34" charset="0"/>
              </a:rPr>
              <a:t>République Algérienne Démocratique et Populaire              </a:t>
            </a:r>
            <a:br>
              <a:rPr lang="fr-FR" sz="2000" dirty="0" smtClean="0">
                <a:solidFill>
                  <a:srgbClr val="4F81BD">
                    <a:lumMod val="50000"/>
                  </a:srgbClr>
                </a:solidFill>
                <a:latin typeface="Algerian" pitchFamily="82" charset="0"/>
                <a:ea typeface="+mn-ea"/>
                <a:cs typeface="Arial" pitchFamily="34" charset="0"/>
              </a:rPr>
            </a:br>
            <a:r>
              <a:rPr lang="fr-FR" sz="1800" dirty="0" smtClean="0">
                <a:solidFill>
                  <a:srgbClr val="4F81BD">
                    <a:lumMod val="50000"/>
                  </a:srgbClr>
                </a:solidFill>
                <a:latin typeface="Algerian" pitchFamily="82" charset="0"/>
                <a:ea typeface="+mn-ea"/>
                <a:cs typeface="Arial" pitchFamily="34" charset="0"/>
              </a:rPr>
              <a:t>Ministère  l'Enseignement Supérieur et de la Recherche Scientifique </a:t>
            </a:r>
            <a:r>
              <a:rPr lang="fr-FR" sz="2000" dirty="0" smtClean="0">
                <a:solidFill>
                  <a:srgbClr val="4F81BD">
                    <a:lumMod val="50000"/>
                  </a:srgbClr>
                </a:solidFill>
                <a:latin typeface="Algerian" pitchFamily="82" charset="0"/>
                <a:ea typeface="+mn-ea"/>
                <a:cs typeface="Arial" pitchFamily="34" charset="0"/>
              </a:rPr>
              <a:t/>
            </a:r>
            <a:br>
              <a:rPr lang="fr-FR" sz="2000" dirty="0" smtClean="0">
                <a:solidFill>
                  <a:srgbClr val="4F81BD">
                    <a:lumMod val="50000"/>
                  </a:srgbClr>
                </a:solidFill>
                <a:latin typeface="Algerian" pitchFamily="82" charset="0"/>
                <a:ea typeface="+mn-ea"/>
                <a:cs typeface="Arial" pitchFamily="34" charset="0"/>
              </a:rPr>
            </a:br>
            <a:r>
              <a:rPr lang="fr-FR" sz="2000" dirty="0" smtClean="0">
                <a:solidFill>
                  <a:srgbClr val="4F81BD">
                    <a:lumMod val="50000"/>
                  </a:srgbClr>
                </a:solidFill>
                <a:latin typeface="Algerian" pitchFamily="82" charset="0"/>
                <a:ea typeface="+mn-ea"/>
                <a:cs typeface="Arial" pitchFamily="34" charset="0"/>
              </a:rPr>
              <a:t/>
            </a:r>
            <a:br>
              <a:rPr lang="fr-FR" sz="2000" dirty="0" smtClean="0">
                <a:solidFill>
                  <a:srgbClr val="4F81BD">
                    <a:lumMod val="50000"/>
                  </a:srgbClr>
                </a:solidFill>
                <a:latin typeface="Algerian" pitchFamily="82" charset="0"/>
                <a:ea typeface="+mn-ea"/>
                <a:cs typeface="Arial" pitchFamily="34" charset="0"/>
              </a:rPr>
            </a:br>
            <a:r>
              <a:rPr lang="fr-FR" sz="2000" dirty="0" smtClean="0">
                <a:solidFill>
                  <a:srgbClr val="4F81BD">
                    <a:lumMod val="50000"/>
                  </a:srgbClr>
                </a:solidFill>
                <a:latin typeface="Algerian" pitchFamily="82" charset="0"/>
                <a:ea typeface="+mn-ea"/>
                <a:cs typeface="+mn-cs"/>
              </a:rPr>
              <a:t/>
            </a:r>
            <a:br>
              <a:rPr lang="fr-FR" sz="2000" dirty="0" smtClean="0">
                <a:solidFill>
                  <a:srgbClr val="4F81BD">
                    <a:lumMod val="50000"/>
                  </a:srgbClr>
                </a:solidFill>
                <a:latin typeface="Algerian" pitchFamily="82" charset="0"/>
                <a:ea typeface="+mn-ea"/>
                <a:cs typeface="+mn-cs"/>
              </a:rPr>
            </a:br>
            <a:endParaRPr lang="fr-FR" sz="2000" dirty="0"/>
          </a:p>
        </p:txBody>
      </p:sp>
      <p:sp>
        <p:nvSpPr>
          <p:cNvPr id="8" name="Rectangle 7"/>
          <p:cNvSpPr/>
          <p:nvPr/>
        </p:nvSpPr>
        <p:spPr>
          <a:xfrm>
            <a:off x="4571999" y="6165304"/>
            <a:ext cx="4441537" cy="523220"/>
          </a:xfrm>
          <a:prstGeom prst="rect">
            <a:avLst/>
          </a:prstGeom>
        </p:spPr>
        <p:txBody>
          <a:bodyPr wrap="none">
            <a:spAutoFit/>
          </a:bodyPr>
          <a:lstStyle/>
          <a:p>
            <a:r>
              <a:rPr lang="fr-FR" sz="2800" b="1" spc="300" dirty="0" smtClean="0">
                <a:cs typeface="Times New Roman" pitchFamily="18" charset="0"/>
              </a:rPr>
              <a:t>BENYOUB NOR EDDINE</a:t>
            </a:r>
            <a:endParaRPr lang="fr-FR" sz="2800" spc="300" dirty="0"/>
          </a:p>
        </p:txBody>
      </p:sp>
    </p:spTree>
    <p:extLst>
      <p:ext uri="{BB962C8B-B14F-4D97-AF65-F5344CB8AC3E}">
        <p14:creationId xmlns:p14="http://schemas.microsoft.com/office/powerpoint/2010/main" val="957709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Pyramide alimentaire pour une alimentation équilibrée">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251520" y="188640"/>
            <a:ext cx="8568951" cy="5904656"/>
          </a:xfrm>
          <a:prstGeom prst="rect">
            <a:avLst/>
          </a:prstGeom>
          <a:noFill/>
          <a:ln>
            <a:noFill/>
          </a:ln>
        </p:spPr>
      </p:pic>
    </p:spTree>
    <p:extLst>
      <p:ext uri="{BB962C8B-B14F-4D97-AF65-F5344CB8AC3E}">
        <p14:creationId xmlns:p14="http://schemas.microsoft.com/office/powerpoint/2010/main" val="693196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9144000" cy="6858000"/>
          </a:xfrm>
        </p:spPr>
        <p:txBody>
          <a:bodyPr>
            <a:normAutofit fontScale="77500" lnSpcReduction="20000"/>
          </a:bodyPr>
          <a:lstStyle/>
          <a:p>
            <a:pPr marL="0" indent="0" algn="just">
              <a:buNone/>
            </a:pPr>
            <a:r>
              <a:rPr lang="fr-FR" b="1" dirty="0"/>
              <a:t>- Privilégier les végétaux de saison :</a:t>
            </a:r>
            <a:r>
              <a:rPr lang="fr-FR" dirty="0"/>
              <a:t> ils présentent de nombreux avantages, ils sont plus savoureux, plus riches en vitamines et minéraux et économiques mais également écologiques.</a:t>
            </a:r>
          </a:p>
          <a:p>
            <a:pPr algn="just">
              <a:buFontTx/>
              <a:buChar char="-"/>
            </a:pPr>
            <a:r>
              <a:rPr lang="fr-FR" b="1" dirty="0" smtClean="0"/>
              <a:t>Limiter </a:t>
            </a:r>
            <a:r>
              <a:rPr lang="fr-FR" b="1" dirty="0"/>
              <a:t>les aliments d’origine animale</a:t>
            </a:r>
            <a:r>
              <a:rPr lang="fr-FR" dirty="0"/>
              <a:t> en consommant une seule portion par jour. </a:t>
            </a:r>
            <a:r>
              <a:rPr lang="fr-FR" dirty="0" smtClean="0"/>
              <a:t>On insiste </a:t>
            </a:r>
            <a:r>
              <a:rPr lang="fr-FR" dirty="0"/>
              <a:t>sur la nécessité de réduire considérablement la consommation de charcuteries </a:t>
            </a:r>
            <a:r>
              <a:rPr lang="fr-FR" dirty="0" smtClean="0"/>
              <a:t>afin </a:t>
            </a:r>
            <a:r>
              <a:rPr lang="fr-FR" dirty="0"/>
              <a:t>qu’elle ne dépasse pas 25 g par jour. Concernant la consommation de viandes hors volailles (telles que le bœuf, </a:t>
            </a:r>
            <a:r>
              <a:rPr lang="fr-FR" dirty="0" smtClean="0"/>
              <a:t>agneau</a:t>
            </a:r>
            <a:r>
              <a:rPr lang="fr-FR" dirty="0"/>
              <a:t>, etc.) elle ne devrait quant à elle ne pas dépasser 500 g par semaine. Ces mesures permettent de limiter le développement de certains cancers et notamment le cancer colorectal. L’intérêt d’une consommation bihebdomadaire de poissons, dont un poisson gras riche en oméga 3 (ex : sardine, le maquereau, thon, etc.) a été réaffirmé</a:t>
            </a:r>
            <a:r>
              <a:rPr lang="fr-FR" dirty="0" smtClean="0"/>
              <a:t>.</a:t>
            </a:r>
          </a:p>
          <a:p>
            <a:pPr algn="just">
              <a:buFontTx/>
              <a:buChar char="-"/>
            </a:pPr>
            <a:r>
              <a:rPr lang="fr-FR" dirty="0" smtClean="0"/>
              <a:t>Les </a:t>
            </a:r>
            <a:r>
              <a:rPr lang="fr-FR" dirty="0"/>
              <a:t>protéines animales apportent plusieurs acides aminés dont la tyrosine, précurseur de la synthèse de dopamine nous permettant de démarrer la journée en forme. Au petit-déjeuner, il est important de privilégier la consommation de protéines animales (œufs, </a:t>
            </a:r>
            <a:r>
              <a:rPr lang="fr-FR" dirty="0" smtClean="0"/>
              <a:t>fromage</a:t>
            </a:r>
            <a:r>
              <a:rPr lang="fr-FR" dirty="0"/>
              <a:t>, etc.) afin d’éveiller votre motivation et éviter les petits creux avant l’heure du déjeuner.</a:t>
            </a:r>
          </a:p>
          <a:p>
            <a:pPr algn="just"/>
            <a:endParaRPr lang="fr-FR" dirty="0"/>
          </a:p>
        </p:txBody>
      </p:sp>
    </p:spTree>
    <p:extLst>
      <p:ext uri="{BB962C8B-B14F-4D97-AF65-F5344CB8AC3E}">
        <p14:creationId xmlns:p14="http://schemas.microsoft.com/office/powerpoint/2010/main" val="6658822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9144000" cy="6858000"/>
          </a:xfrm>
        </p:spPr>
        <p:txBody>
          <a:bodyPr>
            <a:normAutofit fontScale="70000" lnSpcReduction="20000"/>
          </a:bodyPr>
          <a:lstStyle/>
          <a:p>
            <a:pPr marL="0" indent="0" algn="just">
              <a:buNone/>
            </a:pPr>
            <a:r>
              <a:rPr lang="fr-FR" dirty="0"/>
              <a:t>-</a:t>
            </a:r>
            <a:r>
              <a:rPr lang="fr-FR" b="1" dirty="0"/>
              <a:t> Bien choisir les produits céréaliers :</a:t>
            </a:r>
            <a:r>
              <a:rPr lang="fr-FR" dirty="0"/>
              <a:t> Pour optimiser son état de santé, privilégier les aliments glucidiques ayant un faible index glycémique à l’origine d’une faible sécrétion d’insuline. L’index glycémique permet de classer les aliments en fonction de leur effet sur la glycémie suite à leur ingestion. Plus élevé est l’indice plus la consommation de cet aliment cause une augmentation de la glycémie favorisant à long terme le développement de maladies métaboliques (diabète, obésité, surpoids, etc.).</a:t>
            </a:r>
          </a:p>
          <a:p>
            <a:pPr marL="0" indent="0" algn="just">
              <a:buNone/>
            </a:pPr>
            <a:r>
              <a:rPr lang="fr-FR" b="1" dirty="0"/>
              <a:t>- Favoriser les aliments à IG bas et modéré</a:t>
            </a:r>
            <a:r>
              <a:rPr lang="fr-FR" dirty="0"/>
              <a:t> : céréales complètes, fruits, légumes, légumineuses, fruits oléagineux (noix, noisettes, amande, etc.), etc.</a:t>
            </a:r>
          </a:p>
          <a:p>
            <a:pPr marL="0" indent="0" algn="just">
              <a:buNone/>
            </a:pPr>
            <a:r>
              <a:rPr lang="fr-FR" b="1" dirty="0"/>
              <a:t>- Limiter les aliments à IG élevés</a:t>
            </a:r>
            <a:r>
              <a:rPr lang="fr-FR" dirty="0"/>
              <a:t> : Sucre, viennoiseries, pain blanc, biscuits, sodas, confiseries, etc.</a:t>
            </a:r>
            <a:br>
              <a:rPr lang="fr-FR" dirty="0"/>
            </a:br>
            <a:r>
              <a:rPr lang="fr-FR" dirty="0"/>
              <a:t>La présence de fibres réduit l’index glycémique de l’aliment. Ce qui explique que le jus de fruit, dépourvu de fibres possède un index glycémique plus élevé que le fruit tel quel. Au sein d’un repas, l’association avec lipides et protéines permet également de diminuer l’index glycémique.</a:t>
            </a:r>
          </a:p>
          <a:p>
            <a:pPr marL="0" indent="0" algn="just">
              <a:buNone/>
            </a:pPr>
            <a:r>
              <a:rPr lang="fr-FR" b="1" dirty="0" smtClean="0"/>
              <a:t>- Utiliser </a:t>
            </a:r>
            <a:r>
              <a:rPr lang="fr-FR" b="1" dirty="0"/>
              <a:t>les bonnes matières grasses</a:t>
            </a:r>
            <a:r>
              <a:rPr lang="fr-FR" dirty="0"/>
              <a:t> : Privilégier les acides gras polyinsaturés et notamment les </a:t>
            </a:r>
            <a:r>
              <a:rPr lang="fr-FR" b="1" dirty="0"/>
              <a:t>oméga 3</a:t>
            </a:r>
            <a:r>
              <a:rPr lang="fr-FR" u="sng" dirty="0"/>
              <a:t> </a:t>
            </a:r>
            <a:r>
              <a:rPr lang="fr-FR" dirty="0"/>
              <a:t>qui ont un effet cardio-protecteur et </a:t>
            </a:r>
            <a:r>
              <a:rPr lang="fr-FR" dirty="0" smtClean="0"/>
              <a:t>anti-inflammatoire. Où </a:t>
            </a:r>
            <a:r>
              <a:rPr lang="fr-FR" dirty="0"/>
              <a:t>les trouver ? Ils sont contenus dans certaines huiles (colza, noix et lin) ainsi que dans les poissons gras (saumon, thon, maquereau, etc.). Privilégier ces huiles de première pression à froid pour assaisonner vos crudités car les oméga 3 sont détruits par la chaleur et un poisson gras par semaine.</a:t>
            </a:r>
          </a:p>
          <a:p>
            <a:pPr marL="0" indent="0" algn="just">
              <a:buNone/>
            </a:pPr>
            <a:endParaRPr lang="fr-FR" dirty="0"/>
          </a:p>
        </p:txBody>
      </p:sp>
    </p:spTree>
    <p:extLst>
      <p:ext uri="{BB962C8B-B14F-4D97-AF65-F5344CB8AC3E}">
        <p14:creationId xmlns:p14="http://schemas.microsoft.com/office/powerpoint/2010/main" val="8077872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9144000" cy="6858000"/>
          </a:xfrm>
        </p:spPr>
        <p:txBody>
          <a:bodyPr>
            <a:normAutofit fontScale="70000" lnSpcReduction="20000"/>
          </a:bodyPr>
          <a:lstStyle/>
          <a:p>
            <a:pPr marL="0" indent="0" algn="just">
              <a:buNone/>
            </a:pPr>
            <a:r>
              <a:rPr lang="fr-FR" b="1" dirty="0"/>
              <a:t>- Stop au grignotage</a:t>
            </a:r>
            <a:r>
              <a:rPr lang="fr-FR" dirty="0"/>
              <a:t> : Repas monotone et souvent pris sur le pouce faute de temps, on ne pense pas à ce que l’on mange et on mange très vite !</a:t>
            </a:r>
            <a:br>
              <a:rPr lang="fr-FR" dirty="0"/>
            </a:br>
            <a:r>
              <a:rPr lang="fr-FR" dirty="0"/>
              <a:t>Cependant prendre le temps de manger est essentiel afin de préparer la digestion et éviter l’apparition de désordres digestifs. Le temps passé à table doit représenter au moins 20 minutes ceci permet de favoriser le phénomène de satiété, l’estomac peut ainsi envoyer un message de satiété au cerveau qui est lui-même le centre de l’appétit.</a:t>
            </a:r>
            <a:br>
              <a:rPr lang="fr-FR" dirty="0"/>
            </a:br>
            <a:r>
              <a:rPr lang="fr-FR" dirty="0"/>
              <a:t>De plus, il est important de varier ses repas car au fur et à mesure qu'un aliment est consommé, le plaisir lié à sa consommation est diminué.</a:t>
            </a:r>
          </a:p>
          <a:p>
            <a:pPr marL="0" indent="0" algn="just">
              <a:buNone/>
            </a:pPr>
            <a:r>
              <a:rPr lang="fr-FR" b="1" dirty="0"/>
              <a:t>- Pratiquer une activité sportive</a:t>
            </a:r>
            <a:r>
              <a:rPr lang="fr-FR" dirty="0"/>
              <a:t> est essentiel pour la santé et pour le bien être mental : L’activité physique englobe les loisirs, les déplacements (par exemple la marche ou le vélo), certaines activités professionnelles, les tâches ménagères, les activités ludiques et les sports. Elle apporte de nombreux bénéfices pour la santé comme la réduction du risque de diabète de type 2 et de maladies cardio-vasculaires mais également pour contrer les effets de l’anxiété et du stress. Il est indispensable de pratiquer l’équivalent de 30 minutes par jour.</a:t>
            </a:r>
            <a:br>
              <a:rPr lang="fr-FR" dirty="0"/>
            </a:br>
            <a:r>
              <a:rPr lang="fr-FR" dirty="0"/>
              <a:t>Les loisirs correspondent à un ensemble d’occupations auxquelles l’individu peut s’adonner de plein gré, pour se reposer ou pour se divertir. Elles permettent à la personne de ressentir un bien être durable, tant mental que physique.</a:t>
            </a:r>
          </a:p>
          <a:p>
            <a:pPr algn="just"/>
            <a:endParaRPr lang="fr-FR" dirty="0"/>
          </a:p>
        </p:txBody>
      </p:sp>
    </p:spTree>
    <p:extLst>
      <p:ext uri="{BB962C8B-B14F-4D97-AF65-F5344CB8AC3E}">
        <p14:creationId xmlns:p14="http://schemas.microsoft.com/office/powerpoint/2010/main" val="6340143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https://solidarites-sante.gouv.fr/local/adapt-img/1024/10x/IMG/png/recommandations_alimentation_pnns_20-03_dicom.png?1580908168"/>
          <p:cNvPicPr/>
          <p:nvPr/>
        </p:nvPicPr>
        <p:blipFill>
          <a:blip r:embed="rId2">
            <a:extLst>
              <a:ext uri="{28A0092B-C50C-407E-A947-70E740481C1C}">
                <a14:useLocalDpi xmlns:a14="http://schemas.microsoft.com/office/drawing/2010/main" val="0"/>
              </a:ext>
            </a:extLst>
          </a:blip>
          <a:srcRect/>
          <a:stretch>
            <a:fillRect/>
          </a:stretch>
        </p:blipFill>
        <p:spPr bwMode="auto">
          <a:xfrm>
            <a:off x="-108520" y="0"/>
            <a:ext cx="9252520" cy="6957392"/>
          </a:xfrm>
          <a:prstGeom prst="rect">
            <a:avLst/>
          </a:prstGeom>
          <a:noFill/>
          <a:ln>
            <a:noFill/>
          </a:ln>
        </p:spPr>
      </p:pic>
    </p:spTree>
    <p:extLst>
      <p:ext uri="{BB962C8B-B14F-4D97-AF65-F5344CB8AC3E}">
        <p14:creationId xmlns:p14="http://schemas.microsoft.com/office/powerpoint/2010/main" val="38230028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74638"/>
            <a:ext cx="9144000" cy="562074"/>
          </a:xfrm>
        </p:spPr>
        <p:txBody>
          <a:bodyPr>
            <a:noAutofit/>
          </a:bodyPr>
          <a:lstStyle/>
          <a:p>
            <a:pPr lvl="0"/>
            <a:r>
              <a:rPr lang="fr-FR" sz="3200" b="1" dirty="0"/>
              <a:t>La santé passe par l’assiette et l’activité physique</a:t>
            </a:r>
            <a:r>
              <a:rPr lang="fr-FR" sz="3200" dirty="0"/>
              <a:t/>
            </a:r>
            <a:br>
              <a:rPr lang="fr-FR" sz="3200" dirty="0"/>
            </a:br>
            <a:endParaRPr lang="fr-FR" sz="3200" dirty="0"/>
          </a:p>
        </p:txBody>
      </p:sp>
      <p:sp>
        <p:nvSpPr>
          <p:cNvPr id="3" name="Espace réservé du contenu 2"/>
          <p:cNvSpPr>
            <a:spLocks noGrp="1"/>
          </p:cNvSpPr>
          <p:nvPr>
            <p:ph idx="1"/>
          </p:nvPr>
        </p:nvSpPr>
        <p:spPr>
          <a:xfrm>
            <a:off x="0" y="620688"/>
            <a:ext cx="9144000" cy="6048672"/>
          </a:xfrm>
        </p:spPr>
        <p:txBody>
          <a:bodyPr>
            <a:normAutofit lnSpcReduction="10000"/>
          </a:bodyPr>
          <a:lstStyle/>
          <a:p>
            <a:pPr algn="just"/>
            <a:r>
              <a:rPr lang="fr-FR" dirty="0" smtClean="0"/>
              <a:t>Les </a:t>
            </a:r>
            <a:r>
              <a:rPr lang="fr-FR" dirty="0"/>
              <a:t>liens entre nutrition et santé sont de mieux en mieux connus, et le risque de développer de nombreuses maladies - cancer, maladies cardiovasculaires, obésité ou encore de diabète de type 2 - peut être réduit en suivant les recommandations </a:t>
            </a:r>
            <a:r>
              <a:rPr lang="fr-FR" dirty="0" smtClean="0"/>
              <a:t>nutritionnelles. </a:t>
            </a:r>
            <a:r>
              <a:rPr lang="fr-FR" dirty="0"/>
              <a:t>Fondées sur de multiples études scientifiques, ces recommandations évoluent avec l’acquisition de nouvelles connaissances. </a:t>
            </a:r>
            <a:r>
              <a:rPr lang="fr-FR" dirty="0" smtClean="0"/>
              <a:t>Des </a:t>
            </a:r>
            <a:r>
              <a:rPr lang="fr-FR" dirty="0"/>
              <a:t>mesures permettant d’améliorer la qualité nutritionnelle et l’accessibilité (physique et économique) de l’offre alimentaire, ainsi qu’un environnement favorable à l’activité physique ont été </a:t>
            </a:r>
            <a:r>
              <a:rPr lang="fr-FR" dirty="0" smtClean="0"/>
              <a:t>recommandées.</a:t>
            </a:r>
            <a:endParaRPr lang="fr-FR" dirty="0"/>
          </a:p>
          <a:p>
            <a:pPr algn="just"/>
            <a:endParaRPr lang="fr-FR" dirty="0"/>
          </a:p>
        </p:txBody>
      </p:sp>
    </p:spTree>
    <p:extLst>
      <p:ext uri="{BB962C8B-B14F-4D97-AF65-F5344CB8AC3E}">
        <p14:creationId xmlns:p14="http://schemas.microsoft.com/office/powerpoint/2010/main" val="11936615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16632"/>
            <a:ext cx="9144000" cy="490066"/>
          </a:xfrm>
        </p:spPr>
        <p:txBody>
          <a:bodyPr>
            <a:noAutofit/>
          </a:bodyPr>
          <a:lstStyle/>
          <a:p>
            <a:r>
              <a:rPr lang="fr-FR" sz="2800" dirty="0"/>
              <a:t>Comprendre comment améliorer la santé par la nutrition</a:t>
            </a:r>
          </a:p>
        </p:txBody>
      </p:sp>
      <p:sp>
        <p:nvSpPr>
          <p:cNvPr id="3" name="Espace réservé du contenu 2"/>
          <p:cNvSpPr>
            <a:spLocks noGrp="1"/>
          </p:cNvSpPr>
          <p:nvPr>
            <p:ph idx="1"/>
          </p:nvPr>
        </p:nvSpPr>
        <p:spPr>
          <a:xfrm>
            <a:off x="10522" y="692696"/>
            <a:ext cx="9133478" cy="6048672"/>
          </a:xfrm>
        </p:spPr>
        <p:txBody>
          <a:bodyPr>
            <a:normAutofit lnSpcReduction="10000"/>
          </a:bodyPr>
          <a:lstStyle/>
          <a:p>
            <a:pPr marL="0" indent="0" algn="just">
              <a:buNone/>
            </a:pPr>
            <a:r>
              <a:rPr lang="fr-FR" dirty="0"/>
              <a:t>La conception moderne de la nutrition intègre non seulement l’alimentation et ses déterminants psychologiques, mais aussi l’activité physique qui conditionne les dépenses énergétiques. Un déséquilibre de cet ensemble complexe est impliqué dans l’apparition et le développement de la plupart des maladies chroniques les plus fréquentes aujourd'hui. De nombreux travaux ont par exemple montré l’impact de facteurs nutritionnels sur la survenue de certains cancers, des maladies cardiovasculaires, de l’obésité, de l’ostéoporose, ou encore de troubles métaboliques comme le diabète de type 2 ou </a:t>
            </a:r>
            <a:r>
              <a:rPr lang="fr-FR" dirty="0" smtClean="0"/>
              <a:t>l’hypercholestérolémie.</a:t>
            </a:r>
            <a:endParaRPr lang="fr-FR" dirty="0"/>
          </a:p>
        </p:txBody>
      </p:sp>
    </p:spTree>
    <p:extLst>
      <p:ext uri="{BB962C8B-B14F-4D97-AF65-F5344CB8AC3E}">
        <p14:creationId xmlns:p14="http://schemas.microsoft.com/office/powerpoint/2010/main" val="5429024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9144000" cy="6858000"/>
          </a:xfrm>
        </p:spPr>
        <p:txBody>
          <a:bodyPr>
            <a:normAutofit fontScale="77500" lnSpcReduction="20000"/>
          </a:bodyPr>
          <a:lstStyle/>
          <a:p>
            <a:pPr marL="0" indent="0" algn="just">
              <a:buNone/>
            </a:pPr>
            <a:r>
              <a:rPr lang="fr-FR" dirty="0" smtClean="0"/>
              <a:t>La </a:t>
            </a:r>
            <a:r>
              <a:rPr lang="fr-FR" dirty="0"/>
              <a:t>recherche s’est dans un premier temps focalisée sur ces problèmes de santé publique, mais elle s’élargit aujourd'hui à d’autres domaines : de nouveaux travaux suggèrent en effet l’existence de liens entre la nutrition et certaines maladies inflammatoires auto-immunes, comme la polyarthrite rhumatoïde ou les maladies inflammatoires chroniques de l'intestin  (MICI), ou encore les allergies, la dépression, les troubles du sommeil, le déclin cognitif et la dégénérescence oculaire (DMLA: dégénérescence maculaire , cataracte)…</a:t>
            </a:r>
          </a:p>
          <a:p>
            <a:pPr marL="0" indent="0" algn="just">
              <a:buNone/>
            </a:pPr>
            <a:r>
              <a:rPr lang="fr-FR" dirty="0" smtClean="0"/>
              <a:t>Et </a:t>
            </a:r>
            <a:r>
              <a:rPr lang="fr-FR" dirty="0"/>
              <a:t>s'il est encore difficile de décrire les mécanismes biologiques capables d’expliquer les effets très complexes de la nutrition sur la santé, de nombreuses études épidémiologiques ont permis d’établir qu’une alimentation suffisante, équilibrée et diversifiée est indispensable à la croissance, au maintien de l’immunité, à la fertilité ou encore à un vieillissement réussi (performances cognitives, entretien de la masse musculaire, lutte contre les infections…).</a:t>
            </a:r>
          </a:p>
          <a:p>
            <a:pPr marL="0" indent="0" algn="just">
              <a:buNone/>
            </a:pPr>
            <a:r>
              <a:rPr lang="fr-FR" dirty="0"/>
              <a:t>Ces études montrent aussi que certains aliments, nutriments et comportements augmentent le risque de développer certaines pathologies. D'autres vont au contraire avoir une action préventive.</a:t>
            </a:r>
          </a:p>
          <a:p>
            <a:pPr algn="just"/>
            <a:endParaRPr lang="fr-FR" dirty="0"/>
          </a:p>
        </p:txBody>
      </p:sp>
    </p:spTree>
    <p:extLst>
      <p:ext uri="{BB962C8B-B14F-4D97-AF65-F5344CB8AC3E}">
        <p14:creationId xmlns:p14="http://schemas.microsoft.com/office/powerpoint/2010/main" val="33725587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9144000" cy="6858000"/>
          </a:xfrm>
        </p:spPr>
        <p:txBody>
          <a:bodyPr>
            <a:normAutofit fontScale="77500" lnSpcReduction="20000"/>
          </a:bodyPr>
          <a:lstStyle/>
          <a:p>
            <a:pPr algn="just"/>
            <a:r>
              <a:rPr lang="fr-FR" dirty="0"/>
              <a:t>La nutrition constitue de ce fait un levier pour améliorer le niveau de santé de la population. </a:t>
            </a:r>
            <a:r>
              <a:rPr lang="fr-FR" dirty="0" smtClean="0"/>
              <a:t>En </a:t>
            </a:r>
            <a:r>
              <a:rPr lang="fr-FR" dirty="0"/>
              <a:t>2017 </a:t>
            </a:r>
            <a:r>
              <a:rPr lang="fr-FR" dirty="0" smtClean="0"/>
              <a:t>par</a:t>
            </a:r>
            <a:r>
              <a:rPr lang="fr-FR" dirty="0"/>
              <a:t> </a:t>
            </a:r>
            <a:r>
              <a:rPr lang="fr-FR" dirty="0" smtClean="0"/>
              <a:t>l’actualisation </a:t>
            </a:r>
            <a:r>
              <a:rPr lang="fr-FR" dirty="0"/>
              <a:t>des repères  </a:t>
            </a:r>
            <a:r>
              <a:rPr lang="fr-FR" dirty="0" smtClean="0"/>
              <a:t>et des </a:t>
            </a:r>
            <a:r>
              <a:rPr lang="fr-FR" dirty="0"/>
              <a:t>recommandations nutritionnelles </a:t>
            </a:r>
            <a:r>
              <a:rPr lang="fr-FR" dirty="0" smtClean="0"/>
              <a:t>on peut </a:t>
            </a:r>
            <a:r>
              <a:rPr lang="fr-FR" dirty="0"/>
              <a:t>prévenir l’apparition de certaines maladies et promouvoir la santé publique. Ces recommandations sont assorties de repères visant à favoriser une consommation adéquate des différents types d’aliments et la pratique régulière d’une activité physique. Les repères proposés permettent de couvrir les besoins nutritionnels de la quasi-totalité de la population adulte et de maximiser les bénéfices en termes de prévention nutritionnelle des maladies chroniques, dans l’état actuel des connaissances.</a:t>
            </a:r>
          </a:p>
          <a:p>
            <a:pPr algn="just"/>
            <a:r>
              <a:rPr lang="fr-FR" dirty="0"/>
              <a:t>Ces repères nutritionnels reposent essentiellement sur des études épidémiologiques et cliniques, couplées à des données mécanistiques issues de la recherche expérimentale. Il s’agit notamment d’études dites prospectives, qui permettent d’explorer les liens entre l’exposition à un aliment et le risque de développer une maladie. Grâce à ce type d’étude, il est possible de définir des seuils de consommation en deçà ou au-delà desquels le risque de développer une maladie est significativement plus faible</a:t>
            </a:r>
            <a:r>
              <a:rPr lang="fr-FR" dirty="0" smtClean="0"/>
              <a:t>.</a:t>
            </a:r>
            <a:endParaRPr lang="fr-FR" dirty="0"/>
          </a:p>
        </p:txBody>
      </p:sp>
    </p:spTree>
    <p:extLst>
      <p:ext uri="{BB962C8B-B14F-4D97-AF65-F5344CB8AC3E}">
        <p14:creationId xmlns:p14="http://schemas.microsoft.com/office/powerpoint/2010/main" val="38195473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7504" y="0"/>
            <a:ext cx="8928992" cy="6126163"/>
          </a:xfrm>
        </p:spPr>
        <p:txBody>
          <a:bodyPr>
            <a:normAutofit lnSpcReduction="10000"/>
          </a:bodyPr>
          <a:lstStyle/>
          <a:p>
            <a:r>
              <a:rPr lang="fr-FR" dirty="0" smtClean="0"/>
              <a:t>Par introduction de fruits, légumineuses </a:t>
            </a:r>
            <a:r>
              <a:rPr lang="fr-FR" dirty="0"/>
              <a:t>et revu à la baisse la consommation de protéines d’origine animale (en particulier celle de charcuterie). Par principe de précaution, il est en outre désormais recommandé de :</a:t>
            </a:r>
          </a:p>
          <a:p>
            <a:pPr lvl="0"/>
            <a:r>
              <a:rPr lang="fr-FR" b="1" dirty="0"/>
              <a:t>privilégier les produits non transformés, bruts et de saison, pour limiter ainsi la consommation d’additifs (émulsifiants, édulcorants, colorants…) dont les effets sont encore mal documentés</a:t>
            </a:r>
            <a:endParaRPr lang="fr-FR" dirty="0"/>
          </a:p>
          <a:p>
            <a:pPr lvl="0"/>
            <a:r>
              <a:rPr lang="fr-FR" b="1" dirty="0"/>
              <a:t>éviter l’usage de compléments alimentaires</a:t>
            </a:r>
            <a:endParaRPr lang="fr-FR" dirty="0"/>
          </a:p>
          <a:p>
            <a:pPr lvl="0"/>
            <a:r>
              <a:rPr lang="fr-FR" b="1" dirty="0"/>
              <a:t>privilégier les produits issus d’une agriculture limitant l’apport en pesticides</a:t>
            </a:r>
            <a:endParaRPr lang="fr-FR" dirty="0"/>
          </a:p>
          <a:p>
            <a:endParaRPr lang="fr-FR" dirty="0"/>
          </a:p>
        </p:txBody>
      </p:sp>
    </p:spTree>
    <p:extLst>
      <p:ext uri="{BB962C8B-B14F-4D97-AF65-F5344CB8AC3E}">
        <p14:creationId xmlns:p14="http://schemas.microsoft.com/office/powerpoint/2010/main" val="12241475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490066"/>
          </a:xfrm>
        </p:spPr>
        <p:txBody>
          <a:bodyPr>
            <a:normAutofit fontScale="90000"/>
          </a:bodyPr>
          <a:lstStyle/>
          <a:p>
            <a:r>
              <a:rPr lang="fr-FR" b="1" dirty="0"/>
              <a:t>Alimentation </a:t>
            </a:r>
            <a:r>
              <a:rPr lang="fr-FR" b="1" dirty="0" smtClean="0"/>
              <a:t>santé</a:t>
            </a:r>
            <a:endParaRPr lang="fr-FR" dirty="0"/>
          </a:p>
        </p:txBody>
      </p:sp>
      <p:sp>
        <p:nvSpPr>
          <p:cNvPr id="3" name="Espace réservé du contenu 2"/>
          <p:cNvSpPr>
            <a:spLocks noGrp="1"/>
          </p:cNvSpPr>
          <p:nvPr>
            <p:ph idx="1"/>
          </p:nvPr>
        </p:nvSpPr>
        <p:spPr>
          <a:xfrm>
            <a:off x="0" y="1196752"/>
            <a:ext cx="9144000" cy="5361459"/>
          </a:xfrm>
        </p:spPr>
        <p:txBody>
          <a:bodyPr>
            <a:normAutofit fontScale="92500" lnSpcReduction="20000"/>
          </a:bodyPr>
          <a:lstStyle/>
          <a:p>
            <a:pPr algn="just"/>
            <a:r>
              <a:rPr lang="fr-FR" dirty="0"/>
              <a:t>Alimentation et santé sont étroitement liées. En effet, une alimentation variée et équilibrée est un élément primordial dans le cadre de la prévention des maladies. Comment manger sainement, pour une meilleure santé. </a:t>
            </a:r>
            <a:endParaRPr lang="fr-FR" dirty="0" smtClean="0"/>
          </a:p>
          <a:p>
            <a:pPr algn="just"/>
            <a:r>
              <a:rPr lang="fr-FR" dirty="0"/>
              <a:t>Chacun doit avoir accès, d’une part, à une alimentation sûre, diversifiée, en quantité suffisante, de bonne qualité gustative et nutritionnelle, issue d’une agriculture durable et, d’autre part, à un environnement qui facilite les choix alimentaires favorables pour la santé et la pratique au quotidien de l’activité physique tout en limitant les comportements</a:t>
            </a:r>
            <a:br>
              <a:rPr lang="fr-FR" dirty="0"/>
            </a:br>
            <a:r>
              <a:rPr lang="fr-FR" dirty="0"/>
              <a:t>sédentaires.</a:t>
            </a:r>
          </a:p>
          <a:p>
            <a:pPr algn="just"/>
            <a:endParaRPr lang="fr-FR" dirty="0" smtClean="0"/>
          </a:p>
          <a:p>
            <a:pPr algn="just"/>
            <a:endParaRPr lang="fr-FR" dirty="0"/>
          </a:p>
        </p:txBody>
      </p:sp>
    </p:spTree>
    <p:extLst>
      <p:ext uri="{BB962C8B-B14F-4D97-AF65-F5344CB8AC3E}">
        <p14:creationId xmlns:p14="http://schemas.microsoft.com/office/powerpoint/2010/main" val="39743222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9144000" cy="6858000"/>
          </a:xfrm>
        </p:spPr>
        <p:txBody>
          <a:bodyPr>
            <a:normAutofit fontScale="77500" lnSpcReduction="20000"/>
          </a:bodyPr>
          <a:lstStyle/>
          <a:p>
            <a:pPr marL="0" indent="0" algn="just">
              <a:buNone/>
            </a:pPr>
            <a:r>
              <a:rPr lang="fr-FR" dirty="0"/>
              <a:t>Les repères clés sont les suivants :</a:t>
            </a:r>
          </a:p>
          <a:p>
            <a:pPr lvl="0" algn="just"/>
            <a:r>
              <a:rPr lang="fr-FR" b="1" dirty="0"/>
              <a:t>Fruits et légumes</a:t>
            </a:r>
            <a:r>
              <a:rPr lang="fr-FR" dirty="0"/>
              <a:t> : au moins 5 portions de 80 à 100 g par jour, quel que soit le mode de préparation (crus, cuits, frais, surgelés ou en conserve). Limiter la consommation sous forme de jus de fruit et de fruits secs.</a:t>
            </a:r>
          </a:p>
          <a:p>
            <a:pPr lvl="0" algn="just"/>
            <a:r>
              <a:rPr lang="fr-FR" b="1" dirty="0"/>
              <a:t>Fruits à coque sans sel ajouté</a:t>
            </a:r>
            <a:r>
              <a:rPr lang="fr-FR" dirty="0"/>
              <a:t> : une petite poignée par jour pour les personnes ne présentant pas d’allergie à ces aliments (amandes, noix, noisettes, pistaches…).</a:t>
            </a:r>
          </a:p>
          <a:p>
            <a:pPr lvl="0" algn="just"/>
            <a:r>
              <a:rPr lang="fr-FR" b="1" dirty="0"/>
              <a:t>Légumineuses </a:t>
            </a:r>
            <a:r>
              <a:rPr lang="fr-FR" dirty="0"/>
              <a:t>: au moins 2 fois par semaine : les lentilles, fèves, pois chiches, haricots secs… représentent d’excellentes sources de fibres et de protéines, pouvant aider à limiter les apports en viande.</a:t>
            </a:r>
          </a:p>
          <a:p>
            <a:pPr lvl="0" algn="just"/>
            <a:r>
              <a:rPr lang="fr-FR" b="1" dirty="0"/>
              <a:t>Produits céréaliers</a:t>
            </a:r>
            <a:r>
              <a:rPr lang="fr-FR" dirty="0"/>
              <a:t> : tous les jours, en privilégiant les produits complets ou peu raffinés (riz, pâtes ou pain complets…).</a:t>
            </a:r>
          </a:p>
          <a:p>
            <a:pPr lvl="0" algn="just"/>
            <a:r>
              <a:rPr lang="fr-FR" b="1" dirty="0"/>
              <a:t>Produits laitiers</a:t>
            </a:r>
            <a:r>
              <a:rPr lang="fr-FR" dirty="0"/>
              <a:t> : 2 portions par jour, une portion correspondant à 150 ml de lait, 125 g de yaourt ou 30 g de fromage.</a:t>
            </a:r>
          </a:p>
          <a:p>
            <a:pPr lvl="0" algn="just"/>
            <a:r>
              <a:rPr lang="fr-FR" b="1" dirty="0"/>
              <a:t>Viande</a:t>
            </a:r>
            <a:r>
              <a:rPr lang="fr-FR" dirty="0"/>
              <a:t> : privilégier la volaille et limiter la consommation de viande rouge (bœuf, </a:t>
            </a:r>
            <a:r>
              <a:rPr lang="fr-FR" dirty="0" smtClean="0"/>
              <a:t>veau</a:t>
            </a:r>
            <a:r>
              <a:rPr lang="fr-FR" dirty="0"/>
              <a:t>, mouton, chèvre, cheval, </a:t>
            </a:r>
            <a:r>
              <a:rPr lang="fr-FR" dirty="0" smtClean="0"/>
              <a:t>biche</a:t>
            </a:r>
            <a:r>
              <a:rPr lang="fr-FR" dirty="0"/>
              <a:t>) à 500 g par semaine maximum.</a:t>
            </a:r>
          </a:p>
          <a:p>
            <a:pPr algn="just"/>
            <a:endParaRPr lang="fr-FR" dirty="0"/>
          </a:p>
        </p:txBody>
      </p:sp>
    </p:spTree>
    <p:extLst>
      <p:ext uri="{BB962C8B-B14F-4D97-AF65-F5344CB8AC3E}">
        <p14:creationId xmlns:p14="http://schemas.microsoft.com/office/powerpoint/2010/main" val="3170692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9144000" cy="6858000"/>
          </a:xfrm>
        </p:spPr>
        <p:txBody>
          <a:bodyPr>
            <a:noAutofit/>
          </a:bodyPr>
          <a:lstStyle/>
          <a:p>
            <a:pPr lvl="0" algn="just"/>
            <a:r>
              <a:rPr lang="fr-FR" sz="2100" b="1" dirty="0"/>
              <a:t>Poisson et fruits de mer</a:t>
            </a:r>
            <a:r>
              <a:rPr lang="fr-FR" sz="2100" dirty="0"/>
              <a:t> : 2 portions par semaine, dont une de poisson gras (sardine, maquereau, thon, saumon). Varier les espèces et les lieux d’approvisionnement pour limiter l’exposition aux contaminants.</a:t>
            </a:r>
          </a:p>
          <a:p>
            <a:pPr lvl="0" algn="just"/>
            <a:r>
              <a:rPr lang="fr-FR" sz="2100" b="1" dirty="0"/>
              <a:t>Charcuterie </a:t>
            </a:r>
            <a:r>
              <a:rPr lang="fr-FR" sz="2100" dirty="0"/>
              <a:t>: limiter la consommation à 150 g par semaine maximum.</a:t>
            </a:r>
          </a:p>
          <a:p>
            <a:pPr lvl="0" algn="just"/>
            <a:r>
              <a:rPr lang="fr-FR" sz="2100" b="1" dirty="0"/>
              <a:t>Matières grasses ajoutées</a:t>
            </a:r>
            <a:r>
              <a:rPr lang="fr-FR" sz="2100" dirty="0"/>
              <a:t> : à limiter. Privilégier les matières grasses végétales, et notamment les huiles de colza, noix et olive.</a:t>
            </a:r>
          </a:p>
          <a:p>
            <a:pPr lvl="0" algn="just"/>
            <a:r>
              <a:rPr lang="fr-FR" sz="2100" b="1" dirty="0"/>
              <a:t>Produits sucrés</a:t>
            </a:r>
            <a:r>
              <a:rPr lang="fr-FR" sz="2100" dirty="0"/>
              <a:t> : à limiter, en particulier les produits à la fois sucrés et gras, comme de nombreuses « céréales de petit-déjeuner » ou desserts (pâtisseries, desserts lactés, crèmes glacées).</a:t>
            </a:r>
          </a:p>
          <a:p>
            <a:pPr lvl="0" algn="just"/>
            <a:r>
              <a:rPr lang="fr-FR" sz="2100" b="1" dirty="0" smtClean="0"/>
              <a:t>Boisson</a:t>
            </a:r>
            <a:r>
              <a:rPr lang="fr-FR" sz="2100" b="1" dirty="0"/>
              <a:t> </a:t>
            </a:r>
            <a:r>
              <a:rPr lang="fr-FR" sz="2100" dirty="0"/>
              <a:t>: favoriser l’eau et limiter les boissons sucrées ou édulcorées, ainsi que l’alcool. Le thé, le café et les infusions peuvent contribuer à l’apport en eau s’ils ne sont pas sucrés.</a:t>
            </a:r>
          </a:p>
          <a:p>
            <a:pPr lvl="0" algn="just"/>
            <a:r>
              <a:rPr lang="fr-FR" sz="2100" b="1" dirty="0"/>
              <a:t>Sel</a:t>
            </a:r>
            <a:r>
              <a:rPr lang="fr-FR" sz="2100" dirty="0"/>
              <a:t> : A réduire. Attention au sel "caché" dans le pain, les plats préparés, les charcuteries, les biscuits apéritifs… Concernant le sel "ajouté", mieux vaut privilégier le sel iodé.</a:t>
            </a:r>
          </a:p>
          <a:p>
            <a:pPr lvl="0" algn="just"/>
            <a:r>
              <a:rPr lang="fr-FR" sz="2400" b="1" dirty="0"/>
              <a:t>Activité physique</a:t>
            </a:r>
            <a:r>
              <a:rPr lang="fr-FR" sz="2400" dirty="0"/>
              <a:t> : au moins 30 minutes par jour, 5 jours par semaine. Il est recommandé de pratiquer différents types d’activité physique pour développer l’endurance, le renforcement musculaire, la souplesse et l’équilibre.</a:t>
            </a:r>
          </a:p>
          <a:p>
            <a:pPr algn="just"/>
            <a:endParaRPr lang="fr-FR" sz="2300" dirty="0"/>
          </a:p>
        </p:txBody>
      </p:sp>
    </p:spTree>
    <p:extLst>
      <p:ext uri="{BB962C8B-B14F-4D97-AF65-F5344CB8AC3E}">
        <p14:creationId xmlns:p14="http://schemas.microsoft.com/office/powerpoint/2010/main" val="8328892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74638"/>
            <a:ext cx="9144000" cy="418058"/>
          </a:xfrm>
        </p:spPr>
        <p:txBody>
          <a:bodyPr>
            <a:noAutofit/>
          </a:bodyPr>
          <a:lstStyle/>
          <a:p>
            <a:r>
              <a:rPr lang="fr-FR" sz="2400" b="1" dirty="0"/>
              <a:t>Les différentes approches de la recherche en santé et nutrition </a:t>
            </a:r>
            <a:r>
              <a:rPr lang="fr-FR" sz="2400" dirty="0"/>
              <a:t/>
            </a:r>
            <a:br>
              <a:rPr lang="fr-FR" sz="2400" dirty="0"/>
            </a:br>
            <a:endParaRPr lang="fr-FR" sz="2400" dirty="0"/>
          </a:p>
        </p:txBody>
      </p:sp>
      <p:sp>
        <p:nvSpPr>
          <p:cNvPr id="3" name="Espace réservé du contenu 2"/>
          <p:cNvSpPr>
            <a:spLocks noGrp="1"/>
          </p:cNvSpPr>
          <p:nvPr>
            <p:ph idx="1"/>
          </p:nvPr>
        </p:nvSpPr>
        <p:spPr>
          <a:xfrm>
            <a:off x="-108520" y="620688"/>
            <a:ext cx="9145016" cy="6237312"/>
          </a:xfrm>
        </p:spPr>
        <p:txBody>
          <a:bodyPr>
            <a:normAutofit fontScale="85000" lnSpcReduction="20000"/>
          </a:bodyPr>
          <a:lstStyle/>
          <a:p>
            <a:pPr algn="just"/>
            <a:r>
              <a:rPr lang="fr-FR" dirty="0" smtClean="0"/>
              <a:t>La</a:t>
            </a:r>
            <a:r>
              <a:rPr lang="fr-FR" b="1" dirty="0"/>
              <a:t> recherche expérimentale</a:t>
            </a:r>
            <a:r>
              <a:rPr lang="fr-FR" dirty="0"/>
              <a:t> - conduite au niveau moléculaire, cellulaire ou chez l’animal - permet d’étudier l’impact de certains composés nutritionnels sur des fonctions physiologiques et physiopathologiques.</a:t>
            </a:r>
          </a:p>
          <a:p>
            <a:pPr algn="just"/>
            <a:r>
              <a:rPr lang="fr-FR" dirty="0"/>
              <a:t>La</a:t>
            </a:r>
            <a:r>
              <a:rPr lang="fr-FR" b="1" dirty="0"/>
              <a:t> recherche clinique</a:t>
            </a:r>
            <a:r>
              <a:rPr lang="fr-FR" dirty="0"/>
              <a:t> permet d’étudier l’impact de la consommation de certains nutriments ou de l’activité physique sur la santé de personnes malades. L’objectif est de mieux comprendre le développement des pathologies chroniques liées à la nutrition et d’innover dans la prévention comme dans les prises en charge thérapeutiques.</a:t>
            </a:r>
          </a:p>
          <a:p>
            <a:pPr algn="just"/>
            <a:r>
              <a:rPr lang="fr-FR" dirty="0"/>
              <a:t>Enfin, </a:t>
            </a:r>
            <a:r>
              <a:rPr lang="fr-FR" b="1" dirty="0"/>
              <a:t>les études épidémiologiques</a:t>
            </a:r>
            <a:r>
              <a:rPr lang="fr-FR" dirty="0"/>
              <a:t>, et notamment les cohortes, permettent de suivre sur le long terme les comportements alimentaires et l’activité physique d’une population, puis de les corréler à l’état de santé. Ces études nécessitent de suivre un très grand nombre de personnes et de prendre en compte de très nombreux facteurs pouvant influer sur la survenue de maladies (antécédents de santé, milieu socio-économique, lieu de vie…).</a:t>
            </a:r>
          </a:p>
          <a:p>
            <a:pPr algn="just"/>
            <a:endParaRPr lang="fr-FR" dirty="0"/>
          </a:p>
        </p:txBody>
      </p:sp>
    </p:spTree>
    <p:extLst>
      <p:ext uri="{BB962C8B-B14F-4D97-AF65-F5344CB8AC3E}">
        <p14:creationId xmlns:p14="http://schemas.microsoft.com/office/powerpoint/2010/main" val="35639763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9144000" cy="6858000"/>
          </a:xfrm>
        </p:spPr>
        <p:txBody>
          <a:bodyPr>
            <a:noAutofit/>
          </a:bodyPr>
          <a:lstStyle/>
          <a:p>
            <a:pPr marL="0" indent="0" algn="just">
              <a:buNone/>
            </a:pPr>
            <a:r>
              <a:rPr lang="fr-FR" sz="2300" b="1" dirty="0"/>
              <a:t>La nutrition au-delà des aspects « nutriments »</a:t>
            </a:r>
          </a:p>
          <a:p>
            <a:pPr marL="0" indent="0" algn="just">
              <a:buNone/>
            </a:pPr>
            <a:r>
              <a:rPr lang="fr-FR" sz="2300" dirty="0"/>
              <a:t>De nouvelles préoccupations sanitaires émergent avec l’engouement pour les </a:t>
            </a:r>
            <a:r>
              <a:rPr lang="fr-FR" sz="2300" b="1" dirty="0"/>
              <a:t>aliments </a:t>
            </a:r>
            <a:r>
              <a:rPr lang="fr-FR" sz="2300" b="1" dirty="0" err="1"/>
              <a:t>ultratransformés</a:t>
            </a:r>
            <a:r>
              <a:rPr lang="fr-FR" sz="2300" dirty="0"/>
              <a:t> qui composent la plus grande partie de l’offre des supermarchés et près d’un tiers des produits </a:t>
            </a:r>
            <a:r>
              <a:rPr lang="fr-FR" sz="2300" dirty="0" smtClean="0"/>
              <a:t>consommés. </a:t>
            </a:r>
            <a:r>
              <a:rPr lang="fr-FR" sz="2300" dirty="0"/>
              <a:t>De récents résultats publiés </a:t>
            </a:r>
            <a:r>
              <a:rPr lang="fr-FR" sz="2300" dirty="0" smtClean="0"/>
              <a:t>suggèrent </a:t>
            </a:r>
            <a:r>
              <a:rPr lang="fr-FR" sz="2300" dirty="0"/>
              <a:t>en effet que leur consommation serait associée à un risque accru de </a:t>
            </a:r>
            <a:r>
              <a:rPr lang="fr-FR" sz="2300" dirty="0" smtClean="0"/>
              <a:t>cancer. </a:t>
            </a:r>
            <a:r>
              <a:rPr lang="fr-FR" sz="2300" dirty="0"/>
              <a:t>Des travaux relatifs à leur impact potentiel sur les maladies cardiovasculaires ou sur la mortalité sont également en cours.</a:t>
            </a:r>
          </a:p>
          <a:p>
            <a:pPr marL="0" indent="0" algn="just">
              <a:buNone/>
            </a:pPr>
            <a:r>
              <a:rPr lang="fr-FR" sz="2200" dirty="0" smtClean="0"/>
              <a:t>Pour </a:t>
            </a:r>
            <a:r>
              <a:rPr lang="fr-FR" sz="2200" dirty="0"/>
              <a:t>ces produits, tenir compte des nutriments n’est pas suffisant car ils contiennent notamment </a:t>
            </a:r>
            <a:r>
              <a:rPr lang="fr-FR" sz="2200" b="1" dirty="0"/>
              <a:t>un grand nombre </a:t>
            </a:r>
            <a:r>
              <a:rPr lang="fr-FR" sz="2200" b="1" dirty="0" smtClean="0"/>
              <a:t>d’additifs</a:t>
            </a:r>
            <a:r>
              <a:rPr lang="fr-FR" sz="2200" dirty="0" smtClean="0"/>
              <a:t>, </a:t>
            </a:r>
            <a:r>
              <a:rPr lang="fr-FR" sz="2200" dirty="0"/>
              <a:t>dont la nature délétère de certains est suspectée. Les teneurs maximales d’additifs autorisées dans les aliments ont principalement été établies à partir d’études toxicologiques conduites in vitro ou sur l’animal. Cependant, les conséquences </a:t>
            </a:r>
            <a:r>
              <a:rPr lang="fr-FR" sz="2200" dirty="0" smtClean="0"/>
              <a:t>chez l’humain d’un apport cumulé et de potentiels effets cocktails restent peu connues. La forte hétérogénéité de la composition en additifs entre les marques (un biscuit au chocolat peut contenir de 0 à 8 ou 10 additifs !) rend difficile l’évaluation du niveau d’exposition d’un individu. Pour y parvenir, il faut collecter l’information sur les noms précis et marques des produits industriels consommés, ce que ne font généralement pas les études au niveau international. </a:t>
            </a:r>
          </a:p>
          <a:p>
            <a:pPr algn="just"/>
            <a:endParaRPr lang="fr-FR" sz="2300" dirty="0"/>
          </a:p>
        </p:txBody>
      </p:sp>
    </p:spTree>
    <p:extLst>
      <p:ext uri="{BB962C8B-B14F-4D97-AF65-F5344CB8AC3E}">
        <p14:creationId xmlns:p14="http://schemas.microsoft.com/office/powerpoint/2010/main" val="33147798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fontScale="85000" lnSpcReduction="20000"/>
          </a:bodyPr>
          <a:lstStyle/>
          <a:p>
            <a:pPr algn="just"/>
            <a:r>
              <a:rPr lang="fr-FR" dirty="0"/>
              <a:t>La présence de </a:t>
            </a:r>
            <a:r>
              <a:rPr lang="fr-FR" b="1" dirty="0"/>
              <a:t>pesticides dans les aliments</a:t>
            </a:r>
            <a:r>
              <a:rPr lang="fr-FR" dirty="0"/>
              <a:t> est un autre sujet de préoccupation. Les relations observées entre exposition professionnelle à ces produits et risques pour la santé sont documentées. Mais les données actuellement disponibles ne permettent pas de conclure à un risque pour le consommateur exposé à des résidus de pesticides via son alimentation. Cependant, de récents résultats  suggèrent qu’une forte consommation d’aliments issus de l’agriculture biologique réduirait le risque de cancer. </a:t>
            </a:r>
          </a:p>
          <a:p>
            <a:pPr algn="just"/>
            <a:r>
              <a:rPr lang="fr-FR" dirty="0"/>
              <a:t>Sans oublier d’étudier l’impact d’autres aspects spécifiques, comme celui de l’exposition prénatale aux </a:t>
            </a:r>
            <a:r>
              <a:rPr lang="fr-FR" b="1" dirty="0"/>
              <a:t>perturbateurs endocriniens</a:t>
            </a:r>
            <a:r>
              <a:rPr lang="fr-FR" dirty="0"/>
              <a:t> , par exemple.</a:t>
            </a:r>
          </a:p>
          <a:p>
            <a:endParaRPr lang="fr-FR" dirty="0"/>
          </a:p>
        </p:txBody>
      </p:sp>
    </p:spTree>
    <p:extLst>
      <p:ext uri="{BB962C8B-B14F-4D97-AF65-F5344CB8AC3E}">
        <p14:creationId xmlns:p14="http://schemas.microsoft.com/office/powerpoint/2010/main" val="148701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34082"/>
          </a:xfrm>
        </p:spPr>
        <p:txBody>
          <a:bodyPr>
            <a:normAutofit fontScale="90000"/>
          </a:bodyPr>
          <a:lstStyle/>
          <a:p>
            <a:r>
              <a:rPr lang="fr-FR" b="1" dirty="0" smtClean="0"/>
              <a:t>Références</a:t>
            </a:r>
            <a:endParaRPr lang="fr-FR" dirty="0"/>
          </a:p>
        </p:txBody>
      </p:sp>
      <p:sp>
        <p:nvSpPr>
          <p:cNvPr id="3" name="Espace réservé du contenu 2"/>
          <p:cNvSpPr>
            <a:spLocks noGrp="1"/>
          </p:cNvSpPr>
          <p:nvPr>
            <p:ph idx="1"/>
          </p:nvPr>
        </p:nvSpPr>
        <p:spPr>
          <a:xfrm>
            <a:off x="0" y="908720"/>
            <a:ext cx="9144000" cy="5949280"/>
          </a:xfrm>
        </p:spPr>
        <p:txBody>
          <a:bodyPr>
            <a:normAutofit fontScale="62500" lnSpcReduction="20000"/>
          </a:bodyPr>
          <a:lstStyle/>
          <a:p>
            <a:pPr marL="0" lvl="0" indent="0">
              <a:buNone/>
            </a:pPr>
            <a:r>
              <a:rPr lang="fr-FR" dirty="0" smtClean="0"/>
              <a:t>L’alimentation </a:t>
            </a:r>
            <a:r>
              <a:rPr lang="fr-FR" dirty="0"/>
              <a:t>anti-âge de Richard </a:t>
            </a:r>
            <a:r>
              <a:rPr lang="fr-FR" dirty="0" err="1"/>
              <a:t>Beliveau</a:t>
            </a:r>
            <a:r>
              <a:rPr lang="fr-FR" dirty="0"/>
              <a:t> et Denis </a:t>
            </a:r>
            <a:r>
              <a:rPr lang="fr-FR" dirty="0" err="1"/>
              <a:t>Gingra</a:t>
            </a:r>
            <a:r>
              <a:rPr lang="fr-FR" dirty="0"/>
              <a:t> (2011)</a:t>
            </a:r>
          </a:p>
          <a:p>
            <a:pPr marL="0" lvl="0" indent="0">
              <a:buNone/>
            </a:pPr>
            <a:r>
              <a:rPr lang="fr-FR" dirty="0"/>
              <a:t>L’alimentation ou la troisième médecine, Dr Jean </a:t>
            </a:r>
            <a:r>
              <a:rPr lang="fr-FR" dirty="0" err="1"/>
              <a:t>Seignalet</a:t>
            </a:r>
            <a:r>
              <a:rPr lang="fr-FR" dirty="0"/>
              <a:t> (1996)</a:t>
            </a:r>
          </a:p>
          <a:p>
            <a:pPr marL="0" lvl="0" indent="0">
              <a:buNone/>
            </a:pPr>
            <a:r>
              <a:rPr lang="fr-FR" dirty="0"/>
              <a:t>Nourrir sa vie, Dr Philippe David (2009)</a:t>
            </a:r>
          </a:p>
          <a:p>
            <a:pPr marL="0" lvl="0" indent="0">
              <a:buNone/>
            </a:pPr>
            <a:r>
              <a:rPr lang="fr-FR" dirty="0"/>
              <a:t>Le charme discret de l’intestin, </a:t>
            </a:r>
            <a:r>
              <a:rPr lang="fr-FR" dirty="0" err="1"/>
              <a:t>Giulia</a:t>
            </a:r>
            <a:r>
              <a:rPr lang="fr-FR" dirty="0"/>
              <a:t> Enders (2015)</a:t>
            </a:r>
          </a:p>
          <a:p>
            <a:pPr marL="0" lvl="0" indent="0">
              <a:buNone/>
            </a:pPr>
            <a:r>
              <a:rPr lang="fr-FR" dirty="0"/>
              <a:t>Diététique de l’expérience, Robert Masson (2003)</a:t>
            </a:r>
          </a:p>
          <a:p>
            <a:pPr marL="0" lvl="0" indent="0">
              <a:buNone/>
            </a:pPr>
            <a:r>
              <a:rPr lang="fr-FR" dirty="0"/>
              <a:t>Santé, mensonges et propagandes, Thierry </a:t>
            </a:r>
            <a:r>
              <a:rPr lang="fr-FR" dirty="0" err="1"/>
              <a:t>Souccar</a:t>
            </a:r>
            <a:r>
              <a:rPr lang="fr-FR" dirty="0"/>
              <a:t> (2004)</a:t>
            </a:r>
          </a:p>
          <a:p>
            <a:pPr marL="0" lvl="0" indent="0">
              <a:buNone/>
            </a:pPr>
            <a:r>
              <a:rPr lang="fr-FR" dirty="0"/>
              <a:t>Alimentation et vieillissement, Ferland Guylaine (2003)</a:t>
            </a:r>
          </a:p>
          <a:p>
            <a:pPr marL="0" lvl="0" indent="0">
              <a:buNone/>
            </a:pPr>
            <a:r>
              <a:rPr lang="fr-FR" dirty="0"/>
              <a:t>Dr Luc Bodin, une alimentation équilibrée, http://www.luc-bodin.com/2011/01/04/une-alimentation-equilibree/</a:t>
            </a:r>
          </a:p>
          <a:p>
            <a:pPr marL="0" lvl="0" indent="0">
              <a:buNone/>
            </a:pPr>
            <a:r>
              <a:rPr lang="fr-FR" dirty="0"/>
              <a:t>Brigitte </a:t>
            </a:r>
            <a:r>
              <a:rPr lang="fr-FR" dirty="0" err="1"/>
              <a:t>Fichaux</a:t>
            </a:r>
            <a:r>
              <a:rPr lang="fr-FR" dirty="0"/>
              <a:t>, Santé et minceur durable dans l’assiette, ateliers et formations, http://www.brigitte-mercier-fichaux.fr/</a:t>
            </a:r>
          </a:p>
          <a:p>
            <a:pPr marL="0" lvl="0" indent="0">
              <a:buNone/>
            </a:pPr>
            <a:r>
              <a:rPr lang="fr-FR" dirty="0"/>
              <a:t>SU.VI.MAX : Etude de supplémentation en vitamines et minéraux. 1994-2003.</a:t>
            </a:r>
          </a:p>
          <a:p>
            <a:pPr marL="0" lvl="0" indent="0">
              <a:buNone/>
            </a:pPr>
            <a:r>
              <a:rPr lang="fr-FR" dirty="0" err="1"/>
              <a:t>Sofi</a:t>
            </a:r>
            <a:r>
              <a:rPr lang="fr-FR" dirty="0"/>
              <a:t> F, Abbate R, </a:t>
            </a:r>
            <a:r>
              <a:rPr lang="fr-FR" dirty="0" err="1"/>
              <a:t>Gensini</a:t>
            </a:r>
            <a:r>
              <a:rPr lang="fr-FR" dirty="0"/>
              <a:t> GF, </a:t>
            </a:r>
            <a:r>
              <a:rPr lang="fr-FR" dirty="0" err="1"/>
              <a:t>Casini</a:t>
            </a:r>
            <a:r>
              <a:rPr lang="fr-FR" dirty="0"/>
              <a:t> A. </a:t>
            </a:r>
            <a:r>
              <a:rPr lang="fr-FR" dirty="0" err="1"/>
              <a:t>Accruing</a:t>
            </a:r>
            <a:r>
              <a:rPr lang="fr-FR" dirty="0"/>
              <a:t> </a:t>
            </a:r>
            <a:r>
              <a:rPr lang="fr-FR" dirty="0" err="1"/>
              <a:t>evidence</a:t>
            </a:r>
            <a:r>
              <a:rPr lang="fr-FR" dirty="0"/>
              <a:t> on </a:t>
            </a:r>
            <a:r>
              <a:rPr lang="fr-FR" dirty="0" err="1"/>
              <a:t>benefits</a:t>
            </a:r>
            <a:r>
              <a:rPr lang="fr-FR" dirty="0"/>
              <a:t> of </a:t>
            </a:r>
            <a:r>
              <a:rPr lang="fr-FR" dirty="0" err="1"/>
              <a:t>adherence</a:t>
            </a:r>
            <a:r>
              <a:rPr lang="fr-FR" dirty="0"/>
              <a:t> to the </a:t>
            </a:r>
            <a:r>
              <a:rPr lang="fr-FR" dirty="0" err="1"/>
              <a:t>Mediterranean</a:t>
            </a:r>
            <a:r>
              <a:rPr lang="fr-FR" dirty="0"/>
              <a:t> </a:t>
            </a:r>
            <a:r>
              <a:rPr lang="fr-FR" dirty="0" err="1"/>
              <a:t>diet</a:t>
            </a:r>
            <a:r>
              <a:rPr lang="fr-FR" dirty="0"/>
              <a:t> on </a:t>
            </a:r>
            <a:r>
              <a:rPr lang="fr-FR" dirty="0" err="1"/>
              <a:t>health</a:t>
            </a:r>
            <a:r>
              <a:rPr lang="fr-FR" dirty="0"/>
              <a:t>: an </a:t>
            </a:r>
            <a:r>
              <a:rPr lang="fr-FR" dirty="0" err="1"/>
              <a:t>updated</a:t>
            </a:r>
            <a:r>
              <a:rPr lang="fr-FR" dirty="0"/>
              <a:t> </a:t>
            </a:r>
            <a:r>
              <a:rPr lang="fr-FR" dirty="0" err="1"/>
              <a:t>systematic</a:t>
            </a:r>
            <a:r>
              <a:rPr lang="fr-FR" dirty="0"/>
              <a:t> </a:t>
            </a:r>
            <a:r>
              <a:rPr lang="fr-FR" dirty="0" err="1"/>
              <a:t>review</a:t>
            </a:r>
            <a:r>
              <a:rPr lang="fr-FR" dirty="0"/>
              <a:t> and </a:t>
            </a:r>
            <a:r>
              <a:rPr lang="fr-FR" dirty="0" err="1"/>
              <a:t>meta-analysis</a:t>
            </a:r>
            <a:r>
              <a:rPr lang="fr-FR" dirty="0"/>
              <a:t>. Am J Clin </a:t>
            </a:r>
            <a:r>
              <a:rPr lang="fr-FR" dirty="0" err="1"/>
              <a:t>Nutr</a:t>
            </a:r>
            <a:r>
              <a:rPr lang="fr-FR" dirty="0"/>
              <a:t>. 2010;92(5):1189-1196.</a:t>
            </a:r>
          </a:p>
          <a:p>
            <a:pPr marL="0" lvl="0" indent="0">
              <a:buNone/>
            </a:pPr>
            <a:r>
              <a:rPr lang="fr-FR" dirty="0" err="1"/>
              <a:t>Rigacci</a:t>
            </a:r>
            <a:r>
              <a:rPr lang="fr-FR" dirty="0"/>
              <a:t> S, Stefani M., </a:t>
            </a:r>
            <a:r>
              <a:rPr lang="fr-FR" dirty="0" err="1"/>
              <a:t>Nutraceutical</a:t>
            </a:r>
            <a:r>
              <a:rPr lang="fr-FR" dirty="0"/>
              <a:t> </a:t>
            </a:r>
            <a:r>
              <a:rPr lang="fr-FR" dirty="0" err="1"/>
              <a:t>properties</a:t>
            </a:r>
            <a:r>
              <a:rPr lang="fr-FR" dirty="0"/>
              <a:t> of olive </a:t>
            </a:r>
            <a:r>
              <a:rPr lang="fr-FR" dirty="0" err="1"/>
              <a:t>oil</a:t>
            </a:r>
            <a:r>
              <a:rPr lang="fr-FR" dirty="0"/>
              <a:t> </a:t>
            </a:r>
            <a:r>
              <a:rPr lang="fr-FR" dirty="0" err="1"/>
              <a:t>polyphenols</a:t>
            </a:r>
            <a:r>
              <a:rPr lang="fr-FR" dirty="0"/>
              <a:t>. An </a:t>
            </a:r>
            <a:r>
              <a:rPr lang="fr-FR" dirty="0" err="1"/>
              <a:t>Itinerary</a:t>
            </a:r>
            <a:r>
              <a:rPr lang="fr-FR" dirty="0"/>
              <a:t> </a:t>
            </a:r>
            <a:r>
              <a:rPr lang="fr-FR" dirty="0" err="1"/>
              <a:t>from</a:t>
            </a:r>
            <a:r>
              <a:rPr lang="fr-FR" dirty="0"/>
              <a:t> </a:t>
            </a:r>
            <a:r>
              <a:rPr lang="fr-FR" dirty="0" err="1"/>
              <a:t>cultured</a:t>
            </a:r>
            <a:r>
              <a:rPr lang="fr-FR" dirty="0"/>
              <a:t> </a:t>
            </a:r>
            <a:r>
              <a:rPr lang="fr-FR" dirty="0" err="1"/>
              <a:t>cells</a:t>
            </a:r>
            <a:r>
              <a:rPr lang="fr-FR" dirty="0"/>
              <a:t> </a:t>
            </a:r>
            <a:r>
              <a:rPr lang="fr-FR" dirty="0" err="1"/>
              <a:t>through</a:t>
            </a:r>
            <a:r>
              <a:rPr lang="fr-FR" dirty="0"/>
              <a:t> animal </a:t>
            </a:r>
            <a:r>
              <a:rPr lang="fr-FR" dirty="0" err="1"/>
              <a:t>models</a:t>
            </a:r>
            <a:r>
              <a:rPr lang="fr-FR" dirty="0"/>
              <a:t> to </a:t>
            </a:r>
            <a:r>
              <a:rPr lang="fr-FR" dirty="0" err="1"/>
              <a:t>humans</a:t>
            </a:r>
            <a:r>
              <a:rPr lang="fr-FR" dirty="0"/>
              <a:t>. Int J Mol </a:t>
            </a:r>
            <a:r>
              <a:rPr lang="fr-FR" dirty="0" err="1"/>
              <a:t>Sci</a:t>
            </a:r>
            <a:r>
              <a:rPr lang="fr-FR" dirty="0"/>
              <a:t>. 2016;17(6):843.</a:t>
            </a:r>
          </a:p>
          <a:p>
            <a:pPr marL="0" lvl="0" indent="0">
              <a:buNone/>
            </a:pPr>
            <a:r>
              <a:rPr lang="fr-FR" dirty="0"/>
              <a:t>N. </a:t>
            </a:r>
            <a:r>
              <a:rPr lang="fr-FR" dirty="0" err="1"/>
              <a:t>Bauplé</a:t>
            </a:r>
            <a:r>
              <a:rPr lang="fr-FR" dirty="0"/>
              <a:t> et V. Siegel, Chronobiologie: mettez vos pendules à l’heure, Principes de santé, Juillet 2013, n° 57 </a:t>
            </a:r>
          </a:p>
          <a:p>
            <a:pPr marL="0" indent="0">
              <a:buNone/>
            </a:pPr>
            <a:endParaRPr lang="fr-FR" dirty="0"/>
          </a:p>
        </p:txBody>
      </p:sp>
    </p:spTree>
    <p:extLst>
      <p:ext uri="{BB962C8B-B14F-4D97-AF65-F5344CB8AC3E}">
        <p14:creationId xmlns:p14="http://schemas.microsoft.com/office/powerpoint/2010/main" val="30331066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13343" y="4463016"/>
            <a:ext cx="8269880" cy="1938992"/>
          </a:xfrm>
          <a:prstGeom prst="rect">
            <a:avLst/>
          </a:prstGeom>
          <a:solidFill>
            <a:schemeClr val="accent1">
              <a:lumMod val="75000"/>
            </a:schemeClr>
          </a:solidFill>
          <a:effectLst/>
        </p:spPr>
        <p:txBody>
          <a:bodyPr wrap="square">
            <a:spAutoFit/>
          </a:bodyPr>
          <a:lstStyle/>
          <a:p>
            <a:pPr algn="ctr"/>
            <a:r>
              <a:rPr lang="fr-FR" sz="4000" b="1" spc="300" dirty="0" smtClean="0"/>
              <a:t>LES APPORTS NUTRITIONNELS CONSEILLÉS (ANC) POUR LA POPULATION ADULTE</a:t>
            </a:r>
            <a:endParaRPr lang="fr-FR" sz="4000" b="1" spc="300" dirty="0"/>
          </a:p>
        </p:txBody>
      </p:sp>
      <p:sp>
        <p:nvSpPr>
          <p:cNvPr id="8" name="Rectangle 7"/>
          <p:cNvSpPr/>
          <p:nvPr/>
        </p:nvSpPr>
        <p:spPr>
          <a:xfrm>
            <a:off x="659751" y="71415"/>
            <a:ext cx="8038868" cy="369332"/>
          </a:xfrm>
          <a:prstGeom prst="rect">
            <a:avLst/>
          </a:prstGeom>
        </p:spPr>
        <p:txBody>
          <a:bodyPr wrap="square">
            <a:spAutoFit/>
          </a:bodyPr>
          <a:lstStyle/>
          <a:p>
            <a:pPr algn="ctr"/>
            <a:r>
              <a:rPr lang="fr-FR" b="1" spc="300" dirty="0" smtClean="0"/>
              <a:t>RÉPUBLIQUE ALGÉRIENNE DÉMOCRATIQUE ET POPULAIRE</a:t>
            </a:r>
            <a:endParaRPr lang="fr-FR" b="1" spc="300" dirty="0"/>
          </a:p>
        </p:txBody>
      </p:sp>
      <p:sp>
        <p:nvSpPr>
          <p:cNvPr id="9" name="Rectangle 8"/>
          <p:cNvSpPr/>
          <p:nvPr/>
        </p:nvSpPr>
        <p:spPr>
          <a:xfrm>
            <a:off x="831317" y="415334"/>
            <a:ext cx="7636963" cy="584775"/>
          </a:xfrm>
          <a:prstGeom prst="rect">
            <a:avLst/>
          </a:prstGeom>
        </p:spPr>
        <p:txBody>
          <a:bodyPr wrap="none">
            <a:spAutoFit/>
          </a:bodyPr>
          <a:lstStyle/>
          <a:p>
            <a:pPr algn="ctr"/>
            <a:r>
              <a:rPr lang="fr-FR" sz="3200" b="1" dirty="0" smtClean="0"/>
              <a:t>UNIVERSITÉ ABOU BAKR BELKAID-TLEMCEN</a:t>
            </a:r>
            <a:endParaRPr lang="fr-FR" sz="3200" b="1" dirty="0"/>
          </a:p>
        </p:txBody>
      </p:sp>
      <p:sp>
        <p:nvSpPr>
          <p:cNvPr id="10" name="Rectangle 9"/>
          <p:cNvSpPr/>
          <p:nvPr/>
        </p:nvSpPr>
        <p:spPr>
          <a:xfrm>
            <a:off x="715258" y="926412"/>
            <a:ext cx="7959230" cy="430887"/>
          </a:xfrm>
          <a:prstGeom prst="rect">
            <a:avLst/>
          </a:prstGeom>
        </p:spPr>
        <p:txBody>
          <a:bodyPr wrap="none">
            <a:spAutoFit/>
          </a:bodyPr>
          <a:lstStyle/>
          <a:p>
            <a:pPr lvl="0" algn="ctr" defTabSz="914400" fontAlgn="base">
              <a:spcBef>
                <a:spcPct val="0"/>
              </a:spcBef>
              <a:spcAft>
                <a:spcPct val="0"/>
              </a:spcAft>
              <a:defRPr/>
            </a:pPr>
            <a:r>
              <a:rPr lang="fr-FR" sz="2200" b="1" kern="0" spc="300" dirty="0" smtClean="0"/>
              <a:t>FACULTÉ DES SCIENCES DE LA NATURE ET DE LA VIE</a:t>
            </a:r>
            <a:endParaRPr lang="fr-FR" sz="2200" b="1" kern="0" spc="300" dirty="0"/>
          </a:p>
        </p:txBody>
      </p:sp>
      <p:pic>
        <p:nvPicPr>
          <p:cNvPr id="1026" name="Picture 2" descr="https://www.nutripro.nestle.fr/res/styles/medium/public/anc_ajr_rnj.jpg?itok=IyF6_bjn"/>
          <p:cNvPicPr>
            <a:picLocks noChangeAspect="1" noChangeArrowheads="1"/>
          </p:cNvPicPr>
          <p:nvPr/>
        </p:nvPicPr>
        <p:blipFill>
          <a:blip r:embed="rId2"/>
          <a:srcRect/>
          <a:stretch>
            <a:fillRect/>
          </a:stretch>
        </p:blipFill>
        <p:spPr bwMode="auto">
          <a:xfrm>
            <a:off x="1410045" y="1785926"/>
            <a:ext cx="3435687" cy="2571768"/>
          </a:xfrm>
          <a:prstGeom prst="rect">
            <a:avLst/>
          </a:prstGeom>
          <a:noFill/>
        </p:spPr>
      </p:pic>
      <p:pic>
        <p:nvPicPr>
          <p:cNvPr id="1030" name="Picture 6" descr="Image associée"/>
          <p:cNvPicPr>
            <a:picLocks noChangeAspect="1" noChangeArrowheads="1"/>
          </p:cNvPicPr>
          <p:nvPr/>
        </p:nvPicPr>
        <p:blipFill>
          <a:blip r:embed="rId3"/>
          <a:srcRect/>
          <a:stretch>
            <a:fillRect/>
          </a:stretch>
        </p:blipFill>
        <p:spPr bwMode="auto">
          <a:xfrm>
            <a:off x="4839962" y="1785926"/>
            <a:ext cx="3429917" cy="2571768"/>
          </a:xfrm>
          <a:prstGeom prst="rect">
            <a:avLst/>
          </a:prstGeom>
          <a:noFill/>
        </p:spPr>
      </p:pic>
    </p:spTree>
    <p:extLst>
      <p:ext uri="{BB962C8B-B14F-4D97-AF65-F5344CB8AC3E}">
        <p14:creationId xmlns:p14="http://schemas.microsoft.com/office/powerpoint/2010/main" val="388686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0774"/>
            <a:ext cx="9144001" cy="6817251"/>
          </a:xfrm>
          <a:prstGeom prst="rect">
            <a:avLst/>
          </a:prstGeom>
        </p:spPr>
        <p:txBody>
          <a:bodyPr wrap="square">
            <a:spAutoFit/>
          </a:bodyPr>
          <a:lstStyle/>
          <a:p>
            <a:r>
              <a:rPr lang="fr-FR" sz="2300" dirty="0" smtClean="0"/>
              <a:t>Introduction</a:t>
            </a:r>
          </a:p>
          <a:p>
            <a:r>
              <a:rPr lang="fr-FR" sz="2300" dirty="0" smtClean="0"/>
              <a:t>1-Définitions générales</a:t>
            </a:r>
          </a:p>
          <a:p>
            <a:pPr marL="442913">
              <a:buFont typeface="Arial" pitchFamily="34" charset="0"/>
              <a:buChar char="•"/>
            </a:pPr>
            <a:r>
              <a:rPr lang="fr-FR" sz="2300" dirty="0" smtClean="0">
                <a:solidFill>
                  <a:schemeClr val="accent1">
                    <a:lumMod val="60000"/>
                    <a:lumOff val="40000"/>
                  </a:schemeClr>
                </a:solidFill>
              </a:rPr>
              <a:t>Nutriment</a:t>
            </a:r>
          </a:p>
          <a:p>
            <a:pPr marL="442913">
              <a:buFont typeface="Arial" pitchFamily="34" charset="0"/>
              <a:buChar char="•"/>
            </a:pPr>
            <a:r>
              <a:rPr lang="fr-FR" sz="2300" dirty="0" smtClean="0">
                <a:solidFill>
                  <a:schemeClr val="accent1">
                    <a:lumMod val="60000"/>
                    <a:lumOff val="40000"/>
                  </a:schemeClr>
                </a:solidFill>
              </a:rPr>
              <a:t>Besoins nutritionnels </a:t>
            </a:r>
          </a:p>
          <a:p>
            <a:pPr marL="442913">
              <a:buFont typeface="Arial" pitchFamily="34" charset="0"/>
              <a:buChar char="•"/>
            </a:pPr>
            <a:r>
              <a:rPr lang="fr-FR" sz="2300" dirty="0" smtClean="0">
                <a:solidFill>
                  <a:schemeClr val="accent1">
                    <a:lumMod val="60000"/>
                    <a:lumOff val="40000"/>
                  </a:schemeClr>
                </a:solidFill>
              </a:rPr>
              <a:t>Homéostasie</a:t>
            </a:r>
          </a:p>
          <a:p>
            <a:pPr marL="442913">
              <a:buFont typeface="Arial" pitchFamily="34" charset="0"/>
              <a:buChar char="•"/>
            </a:pPr>
            <a:r>
              <a:rPr lang="fr-FR" sz="2300" dirty="0" smtClean="0">
                <a:solidFill>
                  <a:schemeClr val="accent1">
                    <a:lumMod val="40000"/>
                    <a:lumOff val="60000"/>
                  </a:schemeClr>
                </a:solidFill>
              </a:rPr>
              <a:t>Besoins nutritionnels nets </a:t>
            </a:r>
          </a:p>
          <a:p>
            <a:r>
              <a:rPr lang="fr-FR" sz="2300" dirty="0" smtClean="0"/>
              <a:t>2-ANC : Apports Nutritionnels Conseillés</a:t>
            </a:r>
          </a:p>
          <a:p>
            <a:r>
              <a:rPr lang="fr-FR" sz="2300" dirty="0" smtClean="0"/>
              <a:t>2-1-Les apports nutritionnels conseillés en énergie </a:t>
            </a:r>
          </a:p>
          <a:p>
            <a:r>
              <a:rPr lang="fr-FR" sz="2300" dirty="0" smtClean="0"/>
              <a:t>2-2-Répartition des apports en glucides, lipides et protéines </a:t>
            </a:r>
          </a:p>
          <a:p>
            <a:pPr marL="442913">
              <a:buFont typeface="Arial" pitchFamily="34" charset="0"/>
              <a:buChar char="•"/>
            </a:pPr>
            <a:r>
              <a:rPr lang="fr-FR" sz="2300" dirty="0" smtClean="0">
                <a:solidFill>
                  <a:schemeClr val="accent1">
                    <a:lumMod val="60000"/>
                    <a:lumOff val="40000"/>
                  </a:schemeClr>
                </a:solidFill>
              </a:rPr>
              <a:t>Les apports nutritionnels conseillés en protéines </a:t>
            </a:r>
          </a:p>
          <a:p>
            <a:pPr marL="442913">
              <a:buFont typeface="Arial" pitchFamily="34" charset="0"/>
              <a:buChar char="•"/>
            </a:pPr>
            <a:r>
              <a:rPr lang="fr-FR" sz="2300" dirty="0" smtClean="0">
                <a:solidFill>
                  <a:schemeClr val="accent1">
                    <a:lumMod val="60000"/>
                    <a:lumOff val="40000"/>
                  </a:schemeClr>
                </a:solidFill>
              </a:rPr>
              <a:t>Les apports nutritionnels conseillés en glucides et les fibres</a:t>
            </a:r>
          </a:p>
          <a:p>
            <a:pPr marL="442913">
              <a:buFont typeface="Arial" pitchFamily="34" charset="0"/>
              <a:buChar char="•"/>
            </a:pPr>
            <a:r>
              <a:rPr lang="fr-FR" sz="2300" dirty="0" smtClean="0">
                <a:solidFill>
                  <a:schemeClr val="accent1">
                    <a:lumMod val="60000"/>
                    <a:lumOff val="40000"/>
                  </a:schemeClr>
                </a:solidFill>
              </a:rPr>
              <a:t>Zoom sur les apports nutritionnels conseillés en lipides et acides gras essentiels </a:t>
            </a:r>
          </a:p>
          <a:p>
            <a:r>
              <a:rPr lang="fr-FR" sz="2300" dirty="0" smtClean="0"/>
              <a:t>2-3-Les apports nutritionnels conseillés en vitamines et minéraux</a:t>
            </a:r>
          </a:p>
          <a:p>
            <a:pPr marL="442913">
              <a:buFont typeface="Arial" pitchFamily="34" charset="0"/>
              <a:buChar char="•"/>
            </a:pPr>
            <a:r>
              <a:rPr lang="fr-FR" sz="2300" dirty="0" smtClean="0">
                <a:solidFill>
                  <a:schemeClr val="accent1">
                    <a:lumMod val="60000"/>
                    <a:lumOff val="40000"/>
                  </a:schemeClr>
                </a:solidFill>
              </a:rPr>
              <a:t>Les apports nutritionnels conseillés en vitamines </a:t>
            </a:r>
          </a:p>
          <a:p>
            <a:pPr marL="442913">
              <a:buFont typeface="Arial" pitchFamily="34" charset="0"/>
              <a:buChar char="•"/>
            </a:pPr>
            <a:r>
              <a:rPr lang="fr-FR" sz="2300" dirty="0" smtClean="0">
                <a:solidFill>
                  <a:schemeClr val="accent1">
                    <a:lumMod val="60000"/>
                    <a:lumOff val="40000"/>
                  </a:schemeClr>
                </a:solidFill>
              </a:rPr>
              <a:t>Les apports nutritionnels conseillés en minéraux </a:t>
            </a:r>
          </a:p>
          <a:p>
            <a:r>
              <a:rPr lang="fr-FR" sz="2300" dirty="0" smtClean="0"/>
              <a:t>3-Les apports nutritionnels conseillés des différents groupes de population</a:t>
            </a:r>
          </a:p>
          <a:p>
            <a:r>
              <a:rPr lang="fr-FR" sz="2300" dirty="0" smtClean="0"/>
              <a:t>4-Faut-il suivre les ANC ?</a:t>
            </a:r>
          </a:p>
          <a:p>
            <a:r>
              <a:rPr lang="fr-FR" sz="2300" dirty="0" smtClean="0"/>
              <a:t>5-Conclusion</a:t>
            </a:r>
            <a:endParaRPr lang="fr-FR" sz="2300" dirty="0"/>
          </a:p>
        </p:txBody>
      </p:sp>
    </p:spTree>
    <p:extLst>
      <p:ext uri="{BB962C8B-B14F-4D97-AF65-F5344CB8AC3E}">
        <p14:creationId xmlns:p14="http://schemas.microsoft.com/office/powerpoint/2010/main" val="1046217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79512" y="2182798"/>
            <a:ext cx="8964488" cy="39087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3600" b="1" i="0" u="none" strike="noStrike" cap="none" normalizeH="0" baseline="0" dirty="0" smtClean="0">
                <a:ln>
                  <a:noFill/>
                </a:ln>
                <a:solidFill>
                  <a:schemeClr val="tx1"/>
                </a:solidFill>
                <a:effectLst/>
                <a:latin typeface="+mj-lt"/>
                <a:ea typeface="Times New Roman" pitchFamily="18" charset="0"/>
                <a:cs typeface="Calibri" pitchFamily="34" charset="0"/>
              </a:rPr>
              <a:t>Les références nutritionnelles permettent d’apprécier le statut nutritionnel d'un individu ou d'une population.</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fr-FR" sz="3200" b="1"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3600" b="1" i="0" u="none" strike="noStrike" cap="none" normalizeH="0" baseline="0" dirty="0" smtClean="0">
                <a:ln>
                  <a:noFill/>
                </a:ln>
                <a:solidFill>
                  <a:schemeClr val="tx1"/>
                </a:solidFill>
                <a:effectLst/>
                <a:latin typeface="+mj-lt"/>
                <a:ea typeface="Times New Roman" pitchFamily="18" charset="0"/>
                <a:cs typeface="Calibri" pitchFamily="34" charset="0"/>
              </a:rPr>
              <a:t>C'est une base pour les recommandations en nutriments permettant d'élaborer des régimes alimentaires</a:t>
            </a:r>
            <a:r>
              <a:rPr lang="fr-FR" sz="3200" b="1" dirty="0" smtClean="0">
                <a:latin typeface="+mj-lt"/>
                <a:ea typeface="Times New Roman" pitchFamily="18" charset="0"/>
                <a:cs typeface="Arial" pitchFamily="34" charset="0"/>
              </a:rPr>
              <a:t> </a:t>
            </a:r>
            <a:r>
              <a:rPr lang="fr-FR" sz="3600" b="1" dirty="0" smtClean="0">
                <a:latin typeface="+mj-lt"/>
                <a:ea typeface="Times New Roman" pitchFamily="18" charset="0"/>
                <a:cs typeface="Calibri" pitchFamily="34" charset="0"/>
              </a:rPr>
              <a:t>é</a:t>
            </a:r>
            <a:r>
              <a:rPr kumimoji="0" lang="fr-FR" sz="3600" b="1" i="0" u="none" strike="noStrike" cap="none" normalizeH="0" baseline="0" dirty="0" smtClean="0">
                <a:ln>
                  <a:noFill/>
                </a:ln>
                <a:solidFill>
                  <a:schemeClr val="tx1"/>
                </a:solidFill>
                <a:effectLst/>
                <a:latin typeface="+mj-lt"/>
                <a:ea typeface="Times New Roman" pitchFamily="18" charset="0"/>
                <a:cs typeface="Calibri" pitchFamily="34" charset="0"/>
              </a:rPr>
              <a:t>quilibrés.</a:t>
            </a:r>
            <a:endParaRPr kumimoji="0" lang="fr-FR" sz="4800" b="1" i="0" u="none" strike="noStrike" cap="none" normalizeH="0" baseline="0" dirty="0" smtClean="0">
              <a:ln>
                <a:noFill/>
              </a:ln>
              <a:solidFill>
                <a:schemeClr val="tx1"/>
              </a:solidFill>
              <a:effectLst/>
              <a:latin typeface="+mj-lt"/>
              <a:cs typeface="Arial" pitchFamily="34" charset="0"/>
            </a:endParaRPr>
          </a:p>
        </p:txBody>
      </p:sp>
      <p:sp>
        <p:nvSpPr>
          <p:cNvPr id="1026" name="Rectangle 2"/>
          <p:cNvSpPr>
            <a:spLocks noChangeArrowheads="1"/>
          </p:cNvSpPr>
          <p:nvPr/>
        </p:nvSpPr>
        <p:spPr bwMode="auto">
          <a:xfrm>
            <a:off x="606158" y="428604"/>
            <a:ext cx="3100721" cy="70788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4000" b="1" i="0" u="none" strike="noStrike" cap="none" normalizeH="0" baseline="0" dirty="0" smtClean="0">
                <a:ln>
                  <a:noFill/>
                </a:ln>
                <a:solidFill>
                  <a:schemeClr val="accent1">
                    <a:lumMod val="60000"/>
                    <a:lumOff val="40000"/>
                  </a:schemeClr>
                </a:solidFill>
                <a:effectLst/>
                <a:latin typeface="Calibri" pitchFamily="34" charset="0"/>
                <a:ea typeface="Times New Roman" pitchFamily="18" charset="0"/>
                <a:cs typeface="Calibri" pitchFamily="34" charset="0"/>
              </a:rPr>
              <a:t>Introduction :</a:t>
            </a:r>
            <a:endParaRPr kumimoji="0" lang="fr-FR" sz="5400" b="0" i="0" u="none" strike="noStrike" cap="none" normalizeH="0" baseline="0" dirty="0" smtClean="0">
              <a:ln>
                <a:noFill/>
              </a:ln>
              <a:solidFill>
                <a:schemeClr val="accent1">
                  <a:lumMod val="60000"/>
                  <a:lumOff val="40000"/>
                </a:schemeClr>
              </a:solidFill>
              <a:effectLst/>
              <a:latin typeface="Arial" pitchFamily="34" charset="0"/>
              <a:cs typeface="Arial" pitchFamily="34" charset="0"/>
            </a:endParaRPr>
          </a:p>
        </p:txBody>
      </p:sp>
    </p:spTree>
    <p:extLst>
      <p:ext uri="{BB962C8B-B14F-4D97-AF65-F5344CB8AC3E}">
        <p14:creationId xmlns:p14="http://schemas.microsoft.com/office/powerpoint/2010/main" val="2091730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ChangeArrowheads="1"/>
          </p:cNvSpPr>
          <p:nvPr/>
        </p:nvSpPr>
        <p:spPr bwMode="auto">
          <a:xfrm>
            <a:off x="606158" y="220784"/>
            <a:ext cx="6990178"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fr-FR" sz="4000" b="1" i="0" u="none" strike="noStrike" cap="none" normalizeH="0" baseline="0" dirty="0" smtClean="0">
                <a:ln>
                  <a:noFill/>
                </a:ln>
                <a:solidFill>
                  <a:schemeClr val="accent1">
                    <a:lumMod val="60000"/>
                    <a:lumOff val="40000"/>
                  </a:schemeClr>
                </a:solidFill>
                <a:effectLst/>
                <a:latin typeface="Calibri" pitchFamily="34" charset="0"/>
                <a:ea typeface="Times New Roman" pitchFamily="18" charset="0"/>
                <a:cs typeface="Calibri" pitchFamily="34" charset="0"/>
              </a:rPr>
              <a:t>1-Définitions : </a:t>
            </a:r>
            <a:endParaRPr kumimoji="0" lang="fr-FR" sz="4000" b="0" i="0" u="none" strike="noStrike" cap="none" normalizeH="0" baseline="0" dirty="0" smtClean="0">
              <a:ln>
                <a:noFill/>
              </a:ln>
              <a:solidFill>
                <a:schemeClr val="accent1">
                  <a:lumMod val="60000"/>
                  <a:lumOff val="40000"/>
                </a:schemeClr>
              </a:solidFill>
              <a:effectLst/>
              <a:latin typeface="Arial" pitchFamily="34" charset="0"/>
              <a:cs typeface="Arial" pitchFamily="34" charset="0"/>
            </a:endParaRPr>
          </a:p>
        </p:txBody>
      </p:sp>
      <p:sp>
        <p:nvSpPr>
          <p:cNvPr id="38914" name="Rectangle 2"/>
          <p:cNvSpPr>
            <a:spLocks noChangeArrowheads="1"/>
          </p:cNvSpPr>
          <p:nvPr/>
        </p:nvSpPr>
        <p:spPr bwMode="auto">
          <a:xfrm>
            <a:off x="0" y="928670"/>
            <a:ext cx="9053456" cy="63709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3600" b="0" i="0" u="none" strike="noStrike" cap="none" normalizeH="0" baseline="0" dirty="0" smtClean="0">
                <a:ln>
                  <a:noFill/>
                </a:ln>
                <a:solidFill>
                  <a:schemeClr val="tx1"/>
                </a:solidFill>
                <a:effectLst/>
                <a:latin typeface="+mj-lt"/>
                <a:ea typeface="Times New Roman" pitchFamily="18" charset="0"/>
                <a:cs typeface="Calibri" pitchFamily="34" charset="0"/>
              </a:rPr>
              <a:t>• </a:t>
            </a:r>
            <a:r>
              <a:rPr kumimoji="0" lang="fr-FR" sz="3600" b="1" i="0" u="none" strike="noStrike" cap="none" normalizeH="0" baseline="0" dirty="0" smtClean="0">
                <a:ln>
                  <a:noFill/>
                </a:ln>
                <a:solidFill>
                  <a:schemeClr val="accent1">
                    <a:lumMod val="60000"/>
                    <a:lumOff val="40000"/>
                  </a:schemeClr>
                </a:solidFill>
                <a:effectLst/>
                <a:latin typeface="+mj-lt"/>
                <a:ea typeface="Times New Roman" pitchFamily="18" charset="0"/>
                <a:cs typeface="Calibri" pitchFamily="34" charset="0"/>
              </a:rPr>
              <a:t>Nutriment : </a:t>
            </a:r>
            <a:r>
              <a:rPr kumimoji="0" lang="fr-FR" sz="2800" b="1" i="0" u="none" strike="noStrike" cap="none" normalizeH="0" baseline="0" dirty="0" smtClean="0">
                <a:ln>
                  <a:noFill/>
                </a:ln>
                <a:solidFill>
                  <a:schemeClr val="tx1"/>
                </a:solidFill>
                <a:effectLst/>
                <a:latin typeface="+mj-lt"/>
                <a:ea typeface="Times New Roman" pitchFamily="18" charset="0"/>
                <a:cs typeface="Calibri" pitchFamily="34" charset="0"/>
              </a:rPr>
              <a:t>des substances organiques ou minérales, directement assimilable sans avoir à subir les processus de dégradation de la digestion</a:t>
            </a:r>
            <a:r>
              <a:rPr kumimoji="0" lang="fr-FR" sz="2800" b="0" i="0" u="none" strike="noStrike" cap="none" normalizeH="0" baseline="0" dirty="0" smtClean="0">
                <a:ln>
                  <a:noFill/>
                </a:ln>
                <a:solidFill>
                  <a:schemeClr val="tx1"/>
                </a:solidFill>
                <a:effectLst/>
                <a:latin typeface="+mj-lt"/>
                <a:ea typeface="Times New Roman" pitchFamily="18" charset="0"/>
                <a:cs typeface="Calibri" pitchFamily="34" charset="0"/>
              </a:rPr>
              <a:t>.</a:t>
            </a:r>
          </a:p>
          <a:p>
            <a:pPr marL="0" marR="0" lvl="0" indent="0" algn="just" defTabSz="914400" rtl="0" eaLnBrk="0" fontAlgn="base" latinLnBrk="0" hangingPunct="0">
              <a:spcBef>
                <a:spcPct val="0"/>
              </a:spcBef>
              <a:spcAft>
                <a:spcPct val="0"/>
              </a:spcAft>
              <a:buClrTx/>
              <a:buSzTx/>
              <a:buFontTx/>
              <a:buNone/>
              <a:tabLst/>
            </a:pPr>
            <a:r>
              <a:rPr kumimoji="0" lang="fr-FR" sz="2800" b="0" i="0" u="none" strike="noStrike" cap="none" normalizeH="0" baseline="0" dirty="0" smtClean="0">
                <a:ln>
                  <a:noFill/>
                </a:ln>
                <a:solidFill>
                  <a:schemeClr val="tx1"/>
                </a:solidFill>
                <a:effectLst/>
                <a:latin typeface="+mj-lt"/>
                <a:ea typeface="Times New Roman" pitchFamily="18" charset="0"/>
                <a:cs typeface="Calibri" pitchFamily="34" charset="0"/>
              </a:rPr>
              <a:t>• </a:t>
            </a:r>
            <a:r>
              <a:rPr kumimoji="0" lang="fr-FR" sz="3600" b="1" i="0" u="none" strike="noStrike" cap="none" normalizeH="0" baseline="0" dirty="0" smtClean="0">
                <a:ln>
                  <a:noFill/>
                </a:ln>
                <a:solidFill>
                  <a:schemeClr val="accent1">
                    <a:lumMod val="60000"/>
                    <a:lumOff val="40000"/>
                  </a:schemeClr>
                </a:solidFill>
                <a:effectLst/>
                <a:latin typeface="+mj-lt"/>
                <a:ea typeface="Times New Roman" pitchFamily="18" charset="0"/>
                <a:cs typeface="Calibri" pitchFamily="34" charset="0"/>
              </a:rPr>
              <a:t>Besoins nutritionnels : </a:t>
            </a:r>
            <a:r>
              <a:rPr kumimoji="0" lang="fr-FR" sz="2800" b="1" i="0" u="none" strike="noStrike" cap="none" normalizeH="0" baseline="0" dirty="0" smtClean="0">
                <a:ln>
                  <a:noFill/>
                </a:ln>
                <a:solidFill>
                  <a:schemeClr val="tx1"/>
                </a:solidFill>
                <a:effectLst/>
                <a:latin typeface="+mj-lt"/>
                <a:ea typeface="Times New Roman" pitchFamily="18" charset="0"/>
                <a:cs typeface="Calibri" pitchFamily="34" charset="0"/>
              </a:rPr>
              <a:t>une quantité de chacun des nutriments et d’énergie (apportée par les macronutriments : protides, lipides, glucides) nécessaires pour assurer l’entretien, le fonctionnement métabolique et Physiologique d’un individu en bonne santé (homéostasie)</a:t>
            </a:r>
            <a:r>
              <a:rPr kumimoji="0" lang="fr-FR" sz="2800" b="1" i="0" u="none" strike="noStrike" cap="none" normalizeH="0" dirty="0" smtClean="0">
                <a:ln>
                  <a:noFill/>
                </a:ln>
                <a:solidFill>
                  <a:schemeClr val="tx1"/>
                </a:solidFill>
                <a:effectLst/>
                <a:latin typeface="+mj-lt"/>
                <a:ea typeface="Times New Roman" pitchFamily="18" charset="0"/>
                <a:cs typeface="Calibri" pitchFamily="34" charset="0"/>
              </a:rPr>
              <a:t> , </a:t>
            </a:r>
            <a:r>
              <a:rPr lang="fr-FR" sz="2800" b="1" dirty="0" smtClean="0">
                <a:latin typeface="+mj-lt"/>
                <a:ea typeface="Times New Roman" pitchFamily="18" charset="0"/>
                <a:cs typeface="Calibri" pitchFamily="34" charset="0"/>
              </a:rPr>
              <a:t>i</a:t>
            </a:r>
            <a:r>
              <a:rPr kumimoji="0" lang="fr-FR" sz="2800" b="1" i="0" u="none" strike="noStrike" cap="none" normalizeH="0" baseline="0" dirty="0" smtClean="0">
                <a:ln>
                  <a:noFill/>
                </a:ln>
                <a:solidFill>
                  <a:schemeClr val="tx1"/>
                </a:solidFill>
                <a:effectLst/>
                <a:latin typeface="+mj-lt"/>
                <a:ea typeface="Times New Roman" pitchFamily="18" charset="0"/>
                <a:cs typeface="Calibri" pitchFamily="34" charset="0"/>
              </a:rPr>
              <a:t>ls intègrent les besoins liés à l’activité physique et à la thermorégulation.</a:t>
            </a:r>
          </a:p>
          <a:p>
            <a:pPr algn="just" defTabSz="914400" eaLnBrk="0" fontAlgn="base" hangingPunct="0">
              <a:spcBef>
                <a:spcPct val="0"/>
              </a:spcBef>
              <a:spcAft>
                <a:spcPct val="0"/>
              </a:spcAft>
            </a:pPr>
            <a:r>
              <a:rPr lang="fr-FR" sz="2800" dirty="0" smtClean="0"/>
              <a:t> </a:t>
            </a:r>
            <a:r>
              <a:rPr lang="fr-FR" sz="2800" b="1" dirty="0" smtClean="0"/>
              <a:t>Ces besoins sont variables lors de circonstances physiologiques (croissance, gestation, lactation, vieillissement) ou pathologiques.</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fr-FR" sz="2800" b="1" i="0" u="none" strike="noStrike" cap="none" normalizeH="0" baseline="0" dirty="0" smtClean="0">
              <a:ln>
                <a:noFill/>
              </a:ln>
              <a:solidFill>
                <a:schemeClr val="tx1"/>
              </a:solidFill>
              <a:effectLst/>
              <a:latin typeface="+mj-lt"/>
              <a:cs typeface="Arial" pitchFamily="34" charset="0"/>
            </a:endParaRPr>
          </a:p>
        </p:txBody>
      </p:sp>
    </p:spTree>
    <p:extLst>
      <p:ext uri="{BB962C8B-B14F-4D97-AF65-F5344CB8AC3E}">
        <p14:creationId xmlns:p14="http://schemas.microsoft.com/office/powerpoint/2010/main" val="3618725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9144000" cy="6858000"/>
          </a:xfrm>
        </p:spPr>
        <p:txBody>
          <a:bodyPr>
            <a:normAutofit fontScale="92500" lnSpcReduction="20000"/>
          </a:bodyPr>
          <a:lstStyle/>
          <a:p>
            <a:pPr algn="just"/>
            <a:r>
              <a:rPr lang="fr-FR" dirty="0"/>
              <a:t>Des milliers d’études scientifiques publiées dans le domaine de l’alimentation et la santé montrent que la nutrition est un des moyens le plus puissant dont on dispose pour garantir la bonne santé. La situation de nos jours reste plutôt préoccupante avec l’explosion des maladies chroniques (maladie cardio-vasculaire, cancer, diabète, ostéoporose, maladie </a:t>
            </a:r>
            <a:r>
              <a:rPr lang="fr-FR" dirty="0" err="1"/>
              <a:t>neurodégénératives</a:t>
            </a:r>
            <a:r>
              <a:rPr lang="fr-FR" dirty="0"/>
              <a:t> …)</a:t>
            </a:r>
          </a:p>
          <a:p>
            <a:pPr algn="just"/>
            <a:r>
              <a:rPr lang="fr-FR" dirty="0"/>
              <a:t>On pense actuellement, que la plus part des maladies chroniques modernes résultent de l’incapacité de l’espèce humaine à s’adapter à un environnement qui a évolué plus vite que les gênes dont nous sommes porteurs. En effet,  l’espèce humaine s’est adaptée à son environnement nutritionnel sur des millions d’années. Nos ancêtres primates consommaient des fruits, des légumes, des noix, des tubercules et plus tardivement de la viande et du poisson.</a:t>
            </a:r>
          </a:p>
          <a:p>
            <a:pPr algn="just"/>
            <a:endParaRPr lang="fr-FR" dirty="0"/>
          </a:p>
        </p:txBody>
      </p:sp>
    </p:spTree>
    <p:extLst>
      <p:ext uri="{BB962C8B-B14F-4D97-AF65-F5344CB8AC3E}">
        <p14:creationId xmlns:p14="http://schemas.microsoft.com/office/powerpoint/2010/main" val="20958827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p:cNvSpPr>
            <a:spLocks noChangeArrowheads="1"/>
          </p:cNvSpPr>
          <p:nvPr/>
        </p:nvSpPr>
        <p:spPr bwMode="auto">
          <a:xfrm>
            <a:off x="0" y="356036"/>
            <a:ext cx="9144000" cy="63094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4000" b="0" i="0" u="none" strike="noStrike" cap="none" normalizeH="0" baseline="0" dirty="0" smtClean="0">
                <a:ln>
                  <a:noFill/>
                </a:ln>
                <a:solidFill>
                  <a:schemeClr val="accent1">
                    <a:lumMod val="60000"/>
                    <a:lumOff val="40000"/>
                  </a:schemeClr>
                </a:solidFill>
                <a:effectLst/>
                <a:latin typeface="Calibri" pitchFamily="34" charset="0"/>
                <a:ea typeface="Times New Roman" pitchFamily="18" charset="0"/>
                <a:cs typeface="Calibri" pitchFamily="34" charset="0"/>
              </a:rPr>
              <a:t>• </a:t>
            </a:r>
            <a:r>
              <a:rPr kumimoji="0" lang="fr-FR" sz="4000" b="1" i="0" u="none" strike="noStrike" cap="none" normalizeH="0" baseline="0" dirty="0" smtClean="0">
                <a:ln>
                  <a:noFill/>
                </a:ln>
                <a:solidFill>
                  <a:schemeClr val="accent1">
                    <a:lumMod val="60000"/>
                    <a:lumOff val="40000"/>
                  </a:schemeClr>
                </a:solidFill>
                <a:effectLst/>
                <a:latin typeface="Calibri" pitchFamily="34" charset="0"/>
                <a:ea typeface="Times New Roman" pitchFamily="18" charset="0"/>
                <a:cs typeface="Calibri" pitchFamily="34" charset="0"/>
              </a:rPr>
              <a:t>Homéostasie : </a:t>
            </a:r>
            <a:r>
              <a:rPr kumimoji="0" lang="fr-FR" sz="36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Processus de régulation par lesquels l’organisme maintient les différentes constantes du milieu intérieur entre les limites de la normale.</a:t>
            </a:r>
            <a:endParaRPr kumimoji="0" lang="fr-FR" sz="40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4000" b="0" i="0" u="none" strike="noStrike" cap="none" normalizeH="0" baseline="0" dirty="0" smtClean="0">
                <a:ln>
                  <a:noFill/>
                </a:ln>
                <a:solidFill>
                  <a:schemeClr val="accent1">
                    <a:lumMod val="60000"/>
                    <a:lumOff val="40000"/>
                  </a:schemeClr>
                </a:solidFill>
                <a:effectLst/>
                <a:latin typeface="Calibri" pitchFamily="34" charset="0"/>
                <a:ea typeface="Times New Roman" pitchFamily="18" charset="0"/>
                <a:cs typeface="Calibri" pitchFamily="34" charset="0"/>
              </a:rPr>
              <a:t>• </a:t>
            </a:r>
            <a:r>
              <a:rPr kumimoji="0" lang="fr-FR" sz="4000" b="1" i="0" u="none" strike="noStrike" cap="none" normalizeH="0" baseline="0" dirty="0" smtClean="0">
                <a:ln>
                  <a:noFill/>
                </a:ln>
                <a:solidFill>
                  <a:schemeClr val="accent1">
                    <a:lumMod val="60000"/>
                    <a:lumOff val="40000"/>
                  </a:schemeClr>
                </a:solidFill>
                <a:effectLst/>
                <a:latin typeface="Calibri" pitchFamily="34" charset="0"/>
                <a:ea typeface="Times New Roman" pitchFamily="18" charset="0"/>
                <a:cs typeface="Calibri" pitchFamily="34" charset="0"/>
              </a:rPr>
              <a:t>Besoins nutritionnels : </a:t>
            </a:r>
            <a:r>
              <a:rPr kumimoji="0" lang="fr-FR" sz="36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quantité de nutriments utilisée au niveau des tissus, après absorption intestinale.</a:t>
            </a:r>
            <a:endParaRPr kumimoji="0" lang="fr-FR" sz="36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36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Cela correspond à la demande métabolique des tissus pour assurer la croissance, le renouvellement et le fonctionnement des organismes.</a:t>
            </a:r>
            <a:endParaRPr kumimoji="0" lang="fr-FR" sz="4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081084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1249268" y="149346"/>
            <a:ext cx="9305753" cy="70788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fr-FR" sz="4000" b="1" i="0" u="none" strike="noStrike" cap="none" normalizeH="0" baseline="0" dirty="0" smtClean="0">
                <a:ln>
                  <a:noFill/>
                </a:ln>
                <a:solidFill>
                  <a:schemeClr val="accent1">
                    <a:lumMod val="60000"/>
                    <a:lumOff val="40000"/>
                  </a:schemeClr>
                </a:solidFill>
                <a:effectLst/>
                <a:latin typeface="Calibri" pitchFamily="34" charset="0"/>
                <a:ea typeface="Times New Roman" pitchFamily="18" charset="0"/>
                <a:cs typeface="Calibri" pitchFamily="34" charset="0"/>
              </a:rPr>
              <a:t>2-Apports Nutritionnels Conseillés « ANC »</a:t>
            </a:r>
            <a:endParaRPr kumimoji="0" lang="fr-FR" sz="5400" b="0" i="0" u="none" strike="noStrike" cap="none" normalizeH="0" baseline="0" dirty="0" smtClean="0">
              <a:ln>
                <a:noFill/>
              </a:ln>
              <a:solidFill>
                <a:schemeClr val="accent1">
                  <a:lumMod val="60000"/>
                  <a:lumOff val="40000"/>
                </a:schemeClr>
              </a:solidFill>
              <a:effectLst/>
              <a:latin typeface="Arial" pitchFamily="34" charset="0"/>
              <a:cs typeface="Arial" pitchFamily="34" charset="0"/>
            </a:endParaRPr>
          </a:p>
        </p:txBody>
      </p:sp>
      <p:sp>
        <p:nvSpPr>
          <p:cNvPr id="40962" name="Rectangle 2"/>
          <p:cNvSpPr>
            <a:spLocks noChangeArrowheads="1"/>
          </p:cNvSpPr>
          <p:nvPr/>
        </p:nvSpPr>
        <p:spPr bwMode="auto">
          <a:xfrm>
            <a:off x="0" y="825324"/>
            <a:ext cx="9144000"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32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Les apports nutritionnels conseillés (ANC) sont des valeurs de référence adaptées aux deux sexes, à chaque tranche d’âge et aux états physiologiques particuliers, tels que la grossesse et l’allaitement, ou les activités musculaires intenses et régulières.</a:t>
            </a:r>
          </a:p>
          <a:p>
            <a:pPr marL="0" marR="0" lvl="0" indent="0" algn="just" defTabSz="914400" rtl="0" eaLnBrk="1" fontAlgn="base" latinLnBrk="0" hangingPunct="1">
              <a:lnSpc>
                <a:spcPct val="100000"/>
              </a:lnSpc>
              <a:spcBef>
                <a:spcPct val="0"/>
              </a:spcBef>
              <a:spcAft>
                <a:spcPct val="0"/>
              </a:spcAft>
              <a:buClrTx/>
              <a:buSzTx/>
              <a:buFontTx/>
              <a:buNone/>
              <a:tabLst/>
            </a:pPr>
            <a:r>
              <a:rPr kumimoji="0" lang="fr-FR" sz="32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Ils servent à évaluer les risques d’insuffisance ou d’excès au sein d’une population.</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fr-FR" sz="32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fr-FR" sz="32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Ils tiennent compte de la variabilité interindividuelle liée en particulier aux différences de dépense énergétique (DE), de stature, de métabolisme de base (MB) etc. </a:t>
            </a:r>
            <a:endParaRPr kumimoji="0" lang="fr-FR" sz="3200" b="1"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599607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p:cNvSpPr>
            <a:spLocks noChangeArrowheads="1"/>
          </p:cNvSpPr>
          <p:nvPr/>
        </p:nvSpPr>
        <p:spPr bwMode="auto">
          <a:xfrm>
            <a:off x="0" y="295611"/>
            <a:ext cx="9020174" cy="61247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28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Ils sont issus de données cliniques, épidémiologiques et expérimentales, et représentent des</a:t>
            </a:r>
            <a:r>
              <a:rPr lang="fr-FR" sz="2800" b="1" dirty="0" smtClean="0">
                <a:latin typeface="Arial" pitchFamily="34" charset="0"/>
                <a:ea typeface="Times New Roman" pitchFamily="18" charset="0"/>
                <a:cs typeface="Arial" pitchFamily="34" charset="0"/>
              </a:rPr>
              <a:t> </a:t>
            </a:r>
            <a:r>
              <a:rPr kumimoji="0" lang="fr-FR" sz="28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apports optimaux qui permettraient de diminuer le risque de pathologies dégénératives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fr-FR" sz="28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(cancers, maladies</a:t>
            </a:r>
            <a:r>
              <a:rPr kumimoji="0" lang="fr-FR" sz="2800" b="1" i="0" u="none" strike="noStrike" cap="none" normalizeH="0" dirty="0" smtClean="0">
                <a:ln>
                  <a:noFill/>
                </a:ln>
                <a:solidFill>
                  <a:schemeClr val="tx1"/>
                </a:solidFill>
                <a:effectLst/>
                <a:latin typeface="Calibri" pitchFamily="34" charset="0"/>
                <a:ea typeface="Times New Roman" pitchFamily="18" charset="0"/>
                <a:cs typeface="Calibri" pitchFamily="34" charset="0"/>
              </a:rPr>
              <a:t> </a:t>
            </a:r>
            <a:r>
              <a:rPr kumimoji="0" lang="fr-FR" sz="28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cardiovasculaires, diabète, ostéoporose etc.).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28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L’évolution des modes de vie a entraîné dans les populations occidentales une baisse des dépenses, et donc des besoins en énergie, avec un risque de surpoids et de pathologies induites :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28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lors du réexamen des ANC, il convient d’intégrer cette notion afin de réduire le risque d’obésité, tout en respectant l’équilibre et les quantités des composants de l’alimentation.</a:t>
            </a:r>
            <a:endParaRPr kumimoji="0" lang="fr-FR" sz="2800" b="1"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750734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
          <p:cNvSpPr>
            <a:spLocks noChangeArrowheads="1"/>
          </p:cNvSpPr>
          <p:nvPr/>
        </p:nvSpPr>
        <p:spPr bwMode="auto">
          <a:xfrm>
            <a:off x="606158" y="149346"/>
            <a:ext cx="3985386" cy="70788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4000" b="1" i="0" u="none" strike="noStrike" cap="none" normalizeH="0" baseline="0" dirty="0" smtClean="0">
                <a:ln>
                  <a:noFill/>
                </a:ln>
                <a:solidFill>
                  <a:schemeClr val="accent1">
                    <a:lumMod val="60000"/>
                    <a:lumOff val="40000"/>
                  </a:schemeClr>
                </a:solidFill>
                <a:effectLst/>
                <a:latin typeface="Calibri" pitchFamily="34" charset="0"/>
                <a:ea typeface="Times New Roman" pitchFamily="18" charset="0"/>
                <a:cs typeface="Calibri" pitchFamily="34" charset="0"/>
              </a:rPr>
              <a:t>2-1-DÉFINITIONS  </a:t>
            </a:r>
            <a:endParaRPr kumimoji="0" lang="fr-FR" sz="4000" b="0" i="0" u="none" strike="noStrike" cap="none" normalizeH="0" baseline="0" dirty="0" smtClean="0">
              <a:ln>
                <a:noFill/>
              </a:ln>
              <a:solidFill>
                <a:schemeClr val="accent1">
                  <a:lumMod val="60000"/>
                  <a:lumOff val="40000"/>
                </a:schemeClr>
              </a:solidFill>
              <a:effectLst/>
              <a:latin typeface="Arial" pitchFamily="34" charset="0"/>
              <a:cs typeface="Arial" pitchFamily="34" charset="0"/>
            </a:endParaRPr>
          </a:p>
        </p:txBody>
      </p:sp>
      <p:sp>
        <p:nvSpPr>
          <p:cNvPr id="43010" name="Rectangle 2"/>
          <p:cNvSpPr>
            <a:spLocks noChangeArrowheads="1"/>
          </p:cNvSpPr>
          <p:nvPr/>
        </p:nvSpPr>
        <p:spPr bwMode="auto">
          <a:xfrm>
            <a:off x="0" y="650258"/>
            <a:ext cx="9143999"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32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Les apports nutritionnels conseillés sont des valeurs qui définissent les besoins de populations ciblées en glucides, lipides, protéines, fibres et eau.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fr-FR" sz="32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Ces populations peuvent être : les enfants, les adolescents, les personnes âgées, les femmes, les hommes, les adultes, les sportifs, les femmes enceintes ou allaitantes. </a:t>
            </a:r>
            <a:endParaRPr kumimoji="0" lang="fr-FR" sz="3200" b="1" i="0" u="none" strike="noStrike" cap="none" normalizeH="0" baseline="0" dirty="0" smtClean="0">
              <a:ln>
                <a:noFill/>
              </a:ln>
              <a:solidFill>
                <a:schemeClr val="tx1"/>
              </a:solidFill>
              <a:effectLst/>
              <a:latin typeface="Arial" pitchFamily="34" charset="0"/>
              <a:cs typeface="Arial" pitchFamily="34" charset="0"/>
            </a:endParaRPr>
          </a:p>
        </p:txBody>
      </p:sp>
      <p:sp>
        <p:nvSpPr>
          <p:cNvPr id="4" name="Rectangle 3"/>
          <p:cNvSpPr/>
          <p:nvPr/>
        </p:nvSpPr>
        <p:spPr>
          <a:xfrm>
            <a:off x="659750" y="4248702"/>
            <a:ext cx="8306831" cy="1938992"/>
          </a:xfrm>
          <a:prstGeom prst="rect">
            <a:avLst/>
          </a:prstGeom>
        </p:spPr>
        <p:txBody>
          <a:bodyPr wrap="square">
            <a:spAutoFit/>
          </a:bodyPr>
          <a:lstStyle/>
          <a:p>
            <a:pPr algn="ctr"/>
            <a:r>
              <a:rPr lang="fr-FR" sz="4000" b="1" dirty="0" smtClean="0">
                <a:solidFill>
                  <a:srgbClr val="00B050"/>
                </a:solidFill>
              </a:rPr>
              <a:t>ANC = APPORT THÉORIQUE PERMETTANT DE </a:t>
            </a:r>
            <a:r>
              <a:rPr lang="fr-FR" sz="4000" b="1" i="1" dirty="0" smtClean="0">
                <a:solidFill>
                  <a:srgbClr val="00B050"/>
                </a:solidFill>
              </a:rPr>
              <a:t>COUVRIR LES BESOIN DE 97,5% DE LA POPULATION</a:t>
            </a:r>
            <a:endParaRPr lang="fr-FR" sz="4000" b="1" dirty="0">
              <a:solidFill>
                <a:srgbClr val="00B050"/>
              </a:solidFill>
            </a:endParaRPr>
          </a:p>
        </p:txBody>
      </p:sp>
    </p:spTree>
    <p:extLst>
      <p:ext uri="{BB962C8B-B14F-4D97-AF65-F5344CB8AC3E}">
        <p14:creationId xmlns:p14="http://schemas.microsoft.com/office/powerpoint/2010/main" val="215447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p:cNvSpPr>
            <a:spLocks noChangeArrowheads="1"/>
          </p:cNvSpPr>
          <p:nvPr/>
        </p:nvSpPr>
        <p:spPr bwMode="auto">
          <a:xfrm>
            <a:off x="0" y="-70195"/>
            <a:ext cx="9144000" cy="66479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kumimoji="0" lang="fr-FR" sz="3200" b="1" i="0" u="none" strike="noStrike" cap="none" normalizeH="0" baseline="0" dirty="0" smtClean="0">
                <a:ln>
                  <a:noFill/>
                </a:ln>
                <a:effectLst/>
                <a:latin typeface="Calibri" pitchFamily="34" charset="0"/>
                <a:ea typeface="Times New Roman" pitchFamily="18" charset="0"/>
                <a:cs typeface="Calibri" pitchFamily="34" charset="0"/>
              </a:rPr>
              <a:t>- Les ANC sont exprimés en pourcentages d’Apport Énergétique Total (</a:t>
            </a:r>
            <a:r>
              <a:rPr kumimoji="0" lang="fr-FR" sz="3200" b="1" i="0" u="none" strike="noStrike" cap="none" normalizeH="0" baseline="0" dirty="0" smtClean="0">
                <a:ln>
                  <a:noFill/>
                </a:ln>
                <a:solidFill>
                  <a:srgbClr val="00B050"/>
                </a:solidFill>
                <a:effectLst/>
                <a:latin typeface="Calibri" pitchFamily="34" charset="0"/>
                <a:ea typeface="Times New Roman" pitchFamily="18" charset="0"/>
                <a:cs typeface="Calibri" pitchFamily="34" charset="0"/>
              </a:rPr>
              <a:t>AET</a:t>
            </a:r>
            <a:r>
              <a:rPr kumimoji="0" lang="fr-FR" sz="3200" b="1" i="0" u="none" strike="noStrike" cap="none" normalizeH="0" baseline="0" dirty="0" smtClean="0">
                <a:ln>
                  <a:noFill/>
                </a:ln>
                <a:effectLst/>
                <a:latin typeface="Calibri" pitchFamily="34" charset="0"/>
                <a:ea typeface="Times New Roman" pitchFamily="18" charset="0"/>
                <a:cs typeface="Calibri" pitchFamily="34" charset="0"/>
              </a:rPr>
              <a:t>).</a:t>
            </a:r>
            <a:r>
              <a:rPr lang="fr-FR" sz="3200" b="1" dirty="0" smtClean="0">
                <a:latin typeface="Arial" pitchFamily="34" charset="0"/>
                <a:ea typeface="Times New Roman" pitchFamily="18" charset="0"/>
                <a:cs typeface="Arial" pitchFamily="34" charset="0"/>
              </a:rPr>
              <a:t> </a:t>
            </a:r>
            <a:r>
              <a:rPr lang="fr-FR" sz="3200" b="1" dirty="0" smtClean="0">
                <a:solidFill>
                  <a:srgbClr val="00B050"/>
                </a:solidFill>
                <a:latin typeface="Calibri" pitchFamily="34" charset="0"/>
                <a:ea typeface="Times New Roman" pitchFamily="18" charset="0"/>
                <a:cs typeface="Calibri" pitchFamily="34" charset="0"/>
              </a:rPr>
              <a:t>L’AET représente l’équivalent de la dépense énergétique journalière. </a:t>
            </a:r>
            <a:endParaRPr lang="fr-FR" sz="3200" dirty="0" smtClean="0"/>
          </a:p>
          <a:p>
            <a:pPr marL="0" marR="0" lvl="0" indent="0" algn="just"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dirty="0" smtClean="0">
                <a:ln>
                  <a:noFill/>
                </a:ln>
                <a:solidFill>
                  <a:srgbClr val="00B050"/>
                </a:solidFill>
                <a:effectLst/>
                <a:latin typeface="Arial" pitchFamily="34" charset="0"/>
                <a:cs typeface="Arial" pitchFamily="34" charset="0"/>
              </a:rPr>
              <a:t> </a:t>
            </a:r>
          </a:p>
          <a:p>
            <a:pPr marL="457200" marR="0" lvl="0" indent="-457200" algn="just" defTabSz="914400" rtl="0" eaLnBrk="0" fontAlgn="base" latinLnBrk="0" hangingPunct="0">
              <a:lnSpc>
                <a:spcPct val="100000"/>
              </a:lnSpc>
              <a:spcBef>
                <a:spcPct val="0"/>
              </a:spcBef>
              <a:spcAft>
                <a:spcPct val="0"/>
              </a:spcAft>
              <a:buClrTx/>
              <a:buSzTx/>
              <a:buFontTx/>
              <a:buChar char="-"/>
              <a:tabLst/>
            </a:pPr>
            <a:r>
              <a:rPr kumimoji="0" lang="fr-FR" sz="3200" b="1" i="0" u="none" strike="noStrike" cap="none" normalizeH="0" baseline="0" dirty="0" smtClean="0">
                <a:ln>
                  <a:noFill/>
                </a:ln>
                <a:effectLst/>
                <a:latin typeface="Calibri" pitchFamily="34" charset="0"/>
                <a:ea typeface="Times New Roman" pitchFamily="18" charset="0"/>
                <a:cs typeface="Calibri" pitchFamily="34" charset="0"/>
              </a:rPr>
              <a:t>Les ANC sont calculés d’après les besoins physiologiques, les comportements alimentaires et le niveau de vie d’une population ciblée.</a:t>
            </a:r>
          </a:p>
          <a:p>
            <a:pPr marL="457200" marR="0" lvl="0" indent="-457200" algn="just" defTabSz="914400" rtl="0" eaLnBrk="0" fontAlgn="base" latinLnBrk="0" hangingPunct="0">
              <a:lnSpc>
                <a:spcPct val="100000"/>
              </a:lnSpc>
              <a:spcBef>
                <a:spcPct val="0"/>
              </a:spcBef>
              <a:spcAft>
                <a:spcPct val="0"/>
              </a:spcAft>
              <a:buClrTx/>
              <a:buSzTx/>
              <a:buFontTx/>
              <a:buChar char="-"/>
              <a:tabLst/>
            </a:pPr>
            <a:r>
              <a:rPr kumimoji="0" lang="fr-FR" sz="3200" b="1" i="0" u="none" strike="noStrike" cap="none" normalizeH="0" baseline="0" dirty="0" smtClean="0">
                <a:ln>
                  <a:noFill/>
                </a:ln>
                <a:effectLst/>
                <a:latin typeface="Calibri" pitchFamily="34" charset="0"/>
                <a:ea typeface="Times New Roman" pitchFamily="18" charset="0"/>
                <a:cs typeface="Calibri" pitchFamily="34" charset="0"/>
              </a:rPr>
              <a:t>Les ANC sont des repères destinés à limiter les facteurs alimentaires impliquant des risques de développement de pathologies liées à l’alimentation. </a:t>
            </a:r>
          </a:p>
          <a:p>
            <a:pPr marL="457200" marR="0" lvl="0" indent="-457200" algn="just" defTabSz="914400" rtl="0" eaLnBrk="0" fontAlgn="base" latinLnBrk="0" hangingPunct="0">
              <a:lnSpc>
                <a:spcPct val="100000"/>
              </a:lnSpc>
              <a:spcBef>
                <a:spcPct val="0"/>
              </a:spcBef>
              <a:spcAft>
                <a:spcPct val="0"/>
              </a:spcAft>
              <a:buClrTx/>
              <a:buSzTx/>
              <a:buFontTx/>
              <a:buChar char="-"/>
              <a:tabLst/>
            </a:pPr>
            <a:r>
              <a:rPr kumimoji="0" lang="fr-FR" sz="3200" b="1" i="0" u="none" strike="noStrike" cap="none" normalizeH="0" baseline="0" dirty="0" smtClean="0">
                <a:ln>
                  <a:noFill/>
                </a:ln>
                <a:effectLst/>
                <a:latin typeface="Calibri" pitchFamily="34" charset="0"/>
                <a:ea typeface="Times New Roman" pitchFamily="18" charset="0"/>
                <a:cs typeface="Calibri" pitchFamily="34" charset="0"/>
              </a:rPr>
              <a:t>Les ANC sont les chiffres de référence en France, alors que les AJR constituent une référence internationale.</a:t>
            </a:r>
            <a:endParaRPr kumimoji="0" lang="fr-FR" sz="3200" b="1" i="0" u="none" strike="noStrike" cap="none" normalizeH="0" baseline="0" dirty="0" smtClean="0">
              <a:ln>
                <a:noFill/>
              </a:ln>
              <a:effectLst/>
              <a:latin typeface="Arial" pitchFamily="34" charset="0"/>
              <a:cs typeface="Arial" pitchFamily="34" charset="0"/>
            </a:endParaRPr>
          </a:p>
        </p:txBody>
      </p:sp>
    </p:spTree>
    <p:extLst>
      <p:ext uri="{BB962C8B-B14F-4D97-AF65-F5344CB8AC3E}">
        <p14:creationId xmlns:p14="http://schemas.microsoft.com/office/powerpoint/2010/main" val="1573586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
          <p:cNvSpPr>
            <a:spLocks noChangeArrowheads="1"/>
          </p:cNvSpPr>
          <p:nvPr/>
        </p:nvSpPr>
        <p:spPr bwMode="auto">
          <a:xfrm>
            <a:off x="659751" y="-276997"/>
            <a:ext cx="8484250" cy="1236195"/>
          </a:xfrm>
          <a:prstGeom prst="rect">
            <a:avLst/>
          </a:prstGeom>
          <a:noFill/>
          <a:ln w="9525">
            <a:noFill/>
            <a:miter lim="800000"/>
            <a:headEnd/>
            <a:tailEnd/>
          </a:ln>
          <a:effectLst/>
        </p:spPr>
        <p:txBody>
          <a:bodyPr vert="horz" wrap="square" lIns="91440" tIns="12696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3600" b="1" u="none" strike="noStrike" cap="none" normalizeH="0" baseline="0" dirty="0" smtClean="0">
                <a:ln>
                  <a:noFill/>
                </a:ln>
                <a:solidFill>
                  <a:schemeClr val="accent1">
                    <a:lumMod val="60000"/>
                    <a:lumOff val="40000"/>
                  </a:schemeClr>
                </a:solidFill>
                <a:effectLst/>
                <a:latin typeface="+mj-lt"/>
                <a:ea typeface="Times New Roman" pitchFamily="18" charset="0"/>
                <a:cs typeface="Calibri" pitchFamily="34" charset="0"/>
              </a:rPr>
              <a:t>1-LES APPORTS NUTRITIONNELS CONSEILLÉS EN ÉNERGIE </a:t>
            </a:r>
            <a:endParaRPr kumimoji="0" lang="fr-FR" sz="3600" b="1" u="none" strike="noStrike" cap="none" normalizeH="0" baseline="0" dirty="0" smtClean="0">
              <a:ln>
                <a:noFill/>
              </a:ln>
              <a:solidFill>
                <a:schemeClr val="accent1">
                  <a:lumMod val="60000"/>
                  <a:lumOff val="40000"/>
                </a:schemeClr>
              </a:solidFill>
              <a:effectLst/>
              <a:latin typeface="+mj-lt"/>
              <a:ea typeface="Times New Roman" pitchFamily="18" charset="0"/>
              <a:cs typeface="Times New Roman" pitchFamily="18" charset="0"/>
            </a:endParaRPr>
          </a:p>
        </p:txBody>
      </p:sp>
      <p:graphicFrame>
        <p:nvGraphicFramePr>
          <p:cNvPr id="3" name="Tableau 2"/>
          <p:cNvGraphicFramePr>
            <a:graphicFrameLocks noGrp="1"/>
          </p:cNvGraphicFramePr>
          <p:nvPr>
            <p:extLst>
              <p:ext uri="{D42A27DB-BD31-4B8C-83A1-F6EECF244321}">
                <p14:modId xmlns:p14="http://schemas.microsoft.com/office/powerpoint/2010/main" val="1196984383"/>
              </p:ext>
            </p:extLst>
          </p:nvPr>
        </p:nvGraphicFramePr>
        <p:xfrm>
          <a:off x="1570822" y="3571877"/>
          <a:ext cx="6025515" cy="1757934"/>
        </p:xfrm>
        <a:graphic>
          <a:graphicData uri="http://schemas.openxmlformats.org/drawingml/2006/table">
            <a:tbl>
              <a:tblPr>
                <a:tableStyleId>{BC89EF96-8CEA-46FF-86C4-4CE0E7609802}</a:tableStyleId>
              </a:tblPr>
              <a:tblGrid>
                <a:gridCol w="2008505"/>
                <a:gridCol w="2008505"/>
                <a:gridCol w="2008505"/>
              </a:tblGrid>
              <a:tr h="432428">
                <a:tc>
                  <a:txBody>
                    <a:bodyPr/>
                    <a:lstStyle/>
                    <a:p>
                      <a:pPr algn="ctr">
                        <a:lnSpc>
                          <a:spcPct val="115000"/>
                        </a:lnSpc>
                        <a:spcAft>
                          <a:spcPts val="1000"/>
                        </a:spcAft>
                      </a:pPr>
                      <a:r>
                        <a:rPr lang="fr-FR" sz="2800" dirty="0"/>
                        <a:t>Âge</a:t>
                      </a:r>
                      <a:endParaRPr lang="fr-FR" sz="2400" dirty="0">
                        <a:latin typeface="Calibri"/>
                        <a:ea typeface="Times New Roman"/>
                        <a:cs typeface="Arial"/>
                      </a:endParaRPr>
                    </a:p>
                  </a:txBody>
                  <a:tcPr marL="35728" marR="35728" marT="47625" marB="47625" anchor="ctr"/>
                </a:tc>
                <a:tc>
                  <a:txBody>
                    <a:bodyPr/>
                    <a:lstStyle/>
                    <a:p>
                      <a:pPr algn="ctr">
                        <a:lnSpc>
                          <a:spcPct val="115000"/>
                        </a:lnSpc>
                        <a:spcAft>
                          <a:spcPts val="1000"/>
                        </a:spcAft>
                      </a:pPr>
                      <a:r>
                        <a:rPr lang="fr-FR" sz="2800" dirty="0"/>
                        <a:t>20 - 40 ans</a:t>
                      </a:r>
                      <a:endParaRPr lang="fr-FR" sz="2400" dirty="0">
                        <a:latin typeface="Calibri"/>
                        <a:ea typeface="Times New Roman"/>
                        <a:cs typeface="Arial"/>
                      </a:endParaRPr>
                    </a:p>
                  </a:txBody>
                  <a:tcPr marL="35728" marR="35728" marT="47625" marB="47625" anchor="ctr"/>
                </a:tc>
                <a:tc>
                  <a:txBody>
                    <a:bodyPr/>
                    <a:lstStyle/>
                    <a:p>
                      <a:pPr algn="ctr">
                        <a:lnSpc>
                          <a:spcPct val="115000"/>
                        </a:lnSpc>
                        <a:spcAft>
                          <a:spcPts val="1000"/>
                        </a:spcAft>
                      </a:pPr>
                      <a:r>
                        <a:rPr lang="fr-FR" sz="2800"/>
                        <a:t>41 - 60 ans</a:t>
                      </a:r>
                      <a:endParaRPr lang="fr-FR" sz="2400">
                        <a:latin typeface="Calibri"/>
                        <a:ea typeface="Times New Roman"/>
                        <a:cs typeface="Arial"/>
                      </a:endParaRPr>
                    </a:p>
                  </a:txBody>
                  <a:tcPr marL="35728" marR="35728" marT="47625" marB="47625" anchor="ctr"/>
                </a:tc>
              </a:tr>
              <a:tr h="432428">
                <a:tc>
                  <a:txBody>
                    <a:bodyPr/>
                    <a:lstStyle/>
                    <a:p>
                      <a:pPr algn="ctr">
                        <a:lnSpc>
                          <a:spcPct val="115000"/>
                        </a:lnSpc>
                        <a:spcAft>
                          <a:spcPts val="1000"/>
                        </a:spcAft>
                      </a:pPr>
                      <a:r>
                        <a:rPr lang="fr-FR" sz="2800"/>
                        <a:t>Hommes </a:t>
                      </a:r>
                      <a:endParaRPr lang="fr-FR" sz="2400">
                        <a:latin typeface="Calibri"/>
                        <a:ea typeface="Times New Roman"/>
                        <a:cs typeface="Arial"/>
                      </a:endParaRPr>
                    </a:p>
                  </a:txBody>
                  <a:tcPr marL="35728" marR="35728" marT="47625" marB="47625" anchor="ctr"/>
                </a:tc>
                <a:tc>
                  <a:txBody>
                    <a:bodyPr/>
                    <a:lstStyle/>
                    <a:p>
                      <a:pPr algn="ctr">
                        <a:lnSpc>
                          <a:spcPct val="115000"/>
                        </a:lnSpc>
                        <a:spcAft>
                          <a:spcPts val="1000"/>
                        </a:spcAft>
                      </a:pPr>
                      <a:r>
                        <a:rPr lang="fr-FR" sz="2800"/>
                        <a:t>2 700 kcal</a:t>
                      </a:r>
                      <a:endParaRPr lang="fr-FR" sz="2400">
                        <a:latin typeface="Calibri"/>
                        <a:ea typeface="Times New Roman"/>
                        <a:cs typeface="Arial"/>
                      </a:endParaRPr>
                    </a:p>
                  </a:txBody>
                  <a:tcPr marL="35728" marR="35728" marT="47625" marB="47625" anchor="ctr"/>
                </a:tc>
                <a:tc>
                  <a:txBody>
                    <a:bodyPr/>
                    <a:lstStyle/>
                    <a:p>
                      <a:pPr algn="ctr">
                        <a:lnSpc>
                          <a:spcPct val="115000"/>
                        </a:lnSpc>
                        <a:spcAft>
                          <a:spcPts val="1000"/>
                        </a:spcAft>
                      </a:pPr>
                      <a:r>
                        <a:rPr lang="fr-FR" sz="2800"/>
                        <a:t>2 500 kcal</a:t>
                      </a:r>
                      <a:endParaRPr lang="fr-FR" sz="2400">
                        <a:latin typeface="Calibri"/>
                        <a:ea typeface="Times New Roman"/>
                        <a:cs typeface="Arial"/>
                      </a:endParaRPr>
                    </a:p>
                  </a:txBody>
                  <a:tcPr marL="35728" marR="35728" marT="47625" marB="47625" anchor="ctr"/>
                </a:tc>
              </a:tr>
              <a:tr h="432428">
                <a:tc>
                  <a:txBody>
                    <a:bodyPr/>
                    <a:lstStyle/>
                    <a:p>
                      <a:pPr algn="ctr">
                        <a:lnSpc>
                          <a:spcPct val="115000"/>
                        </a:lnSpc>
                        <a:spcAft>
                          <a:spcPts val="1000"/>
                        </a:spcAft>
                      </a:pPr>
                      <a:r>
                        <a:rPr lang="fr-FR" sz="2800" dirty="0"/>
                        <a:t>Femmes </a:t>
                      </a:r>
                      <a:endParaRPr lang="fr-FR" sz="2400" dirty="0">
                        <a:latin typeface="Calibri"/>
                        <a:ea typeface="Times New Roman"/>
                        <a:cs typeface="Arial"/>
                      </a:endParaRPr>
                    </a:p>
                  </a:txBody>
                  <a:tcPr marL="35728" marR="35728" marT="47625" marB="47625" anchor="ctr"/>
                </a:tc>
                <a:tc>
                  <a:txBody>
                    <a:bodyPr/>
                    <a:lstStyle/>
                    <a:p>
                      <a:pPr algn="ctr">
                        <a:lnSpc>
                          <a:spcPct val="115000"/>
                        </a:lnSpc>
                        <a:spcAft>
                          <a:spcPts val="1000"/>
                        </a:spcAft>
                      </a:pPr>
                      <a:r>
                        <a:rPr lang="fr-FR" sz="2800" dirty="0"/>
                        <a:t>2 200 kcal</a:t>
                      </a:r>
                      <a:endParaRPr lang="fr-FR" sz="2400" dirty="0">
                        <a:latin typeface="Calibri"/>
                        <a:ea typeface="Times New Roman"/>
                        <a:cs typeface="Arial"/>
                      </a:endParaRPr>
                    </a:p>
                  </a:txBody>
                  <a:tcPr marL="35728" marR="35728" marT="47625" marB="47625" anchor="ctr"/>
                </a:tc>
                <a:tc>
                  <a:txBody>
                    <a:bodyPr/>
                    <a:lstStyle/>
                    <a:p>
                      <a:pPr algn="ctr">
                        <a:lnSpc>
                          <a:spcPct val="115000"/>
                        </a:lnSpc>
                        <a:spcAft>
                          <a:spcPts val="1000"/>
                        </a:spcAft>
                      </a:pPr>
                      <a:r>
                        <a:rPr lang="fr-FR" sz="2800" dirty="0"/>
                        <a:t>2 000 kcal</a:t>
                      </a:r>
                      <a:endParaRPr lang="fr-FR" sz="2400" dirty="0">
                        <a:latin typeface="Calibri"/>
                        <a:ea typeface="Times New Roman"/>
                        <a:cs typeface="Arial"/>
                      </a:endParaRPr>
                    </a:p>
                  </a:txBody>
                  <a:tcPr marL="35728" marR="35728" marT="47625" marB="47625" anchor="ctr"/>
                </a:tc>
              </a:tr>
            </a:tbl>
          </a:graphicData>
        </a:graphic>
      </p:graphicFrame>
      <p:sp>
        <p:nvSpPr>
          <p:cNvPr id="45058" name="Rectangle 2"/>
          <p:cNvSpPr>
            <a:spLocks noChangeArrowheads="1"/>
          </p:cNvSpPr>
          <p:nvPr/>
        </p:nvSpPr>
        <p:spPr bwMode="auto">
          <a:xfrm>
            <a:off x="0" y="772975"/>
            <a:ext cx="9090407"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28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Les apports énergétiques sont évalués en fonction de l’importance des dépenses énergétiques journalières classées en fonction de 6 niveaux d’activité physique (NAP). Cette donnée pouvant être croisée avec l’âge et l’IMC.</a:t>
            </a:r>
            <a:endParaRPr kumimoji="0" lang="fr-FR" sz="2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p:txBody>
      </p:sp>
      <p:sp>
        <p:nvSpPr>
          <p:cNvPr id="45059" name="Rectangle 3"/>
          <p:cNvSpPr>
            <a:spLocks noChangeArrowheads="1"/>
          </p:cNvSpPr>
          <p:nvPr/>
        </p:nvSpPr>
        <p:spPr bwMode="auto">
          <a:xfrm>
            <a:off x="0" y="2560732"/>
            <a:ext cx="8966581"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1" i="1" u="none" strike="noStrike" cap="none" normalizeH="0" baseline="0" dirty="0" smtClean="0">
                <a:ln>
                  <a:noFill/>
                </a:ln>
                <a:solidFill>
                  <a:schemeClr val="accent1">
                    <a:lumMod val="60000"/>
                    <a:lumOff val="40000"/>
                  </a:schemeClr>
                </a:solidFill>
                <a:effectLst/>
                <a:latin typeface="Calibri" pitchFamily="34" charset="0"/>
                <a:ea typeface="Times New Roman" pitchFamily="18" charset="0"/>
                <a:cs typeface="Calibri" pitchFamily="34" charset="0"/>
              </a:rPr>
              <a:t>APPORTS NUTRITIONNELS CONSEILLÉS POUR LES ADULTES ENTRE 20 ET 60 ANS, DANS LE CADRE DES ACTIVITÉS HABITUELLES POUR LA MAJORITÉ DE LA POPULATION</a:t>
            </a:r>
            <a:endParaRPr kumimoji="0" lang="fr-FR" sz="3200" b="0" i="0" u="none" strike="noStrike" cap="none" normalizeH="0" baseline="0" dirty="0" smtClean="0">
              <a:ln>
                <a:noFill/>
              </a:ln>
              <a:solidFill>
                <a:schemeClr val="accent1">
                  <a:lumMod val="60000"/>
                  <a:lumOff val="40000"/>
                </a:schemeClr>
              </a:solidFill>
              <a:effectLst/>
              <a:latin typeface="Arial" pitchFamily="34" charset="0"/>
              <a:cs typeface="Arial" pitchFamily="34" charset="0"/>
            </a:endParaRPr>
          </a:p>
        </p:txBody>
      </p:sp>
      <p:sp>
        <p:nvSpPr>
          <p:cNvPr id="45060" name="Rectangle 4"/>
          <p:cNvSpPr>
            <a:spLocks noChangeArrowheads="1"/>
          </p:cNvSpPr>
          <p:nvPr/>
        </p:nvSpPr>
        <p:spPr bwMode="auto">
          <a:xfrm>
            <a:off x="0" y="5429265"/>
            <a:ext cx="914400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28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L'équilibre entre les dépenses et les apports énergétiques permet d'assurer une stabilité du poids corporel, ce qui est indispensable pour le maintien d'un bon état de santé.</a:t>
            </a:r>
            <a:endParaRPr kumimoji="0" lang="fr-FR" sz="2800" b="1"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077670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1"/>
          <p:cNvSpPr>
            <a:spLocks noChangeArrowheads="1"/>
          </p:cNvSpPr>
          <p:nvPr/>
        </p:nvSpPr>
        <p:spPr bwMode="auto">
          <a:xfrm>
            <a:off x="606158" y="1"/>
            <a:ext cx="8537842" cy="1236195"/>
          </a:xfrm>
          <a:prstGeom prst="rect">
            <a:avLst/>
          </a:prstGeom>
          <a:noFill/>
          <a:ln w="9525">
            <a:noFill/>
            <a:miter lim="800000"/>
            <a:headEnd/>
            <a:tailEnd/>
          </a:ln>
          <a:effectLst/>
        </p:spPr>
        <p:txBody>
          <a:bodyPr vert="horz" wrap="square" lIns="91440" tIns="12696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fr-FR" sz="3600" b="1" u="none" strike="noStrike" cap="none" normalizeH="0" baseline="0" dirty="0" smtClean="0">
                <a:ln>
                  <a:noFill/>
                </a:ln>
                <a:solidFill>
                  <a:schemeClr val="accent1">
                    <a:lumMod val="60000"/>
                    <a:lumOff val="40000"/>
                  </a:schemeClr>
                </a:solidFill>
                <a:effectLst/>
                <a:latin typeface="+mj-lt"/>
                <a:ea typeface="Times New Roman" pitchFamily="18" charset="0"/>
                <a:cs typeface="Calibri" pitchFamily="34" charset="0"/>
              </a:rPr>
              <a:t>2-RÉPARTITION DES APPORTS EN GLUCIDES, LIPIDES ET PROTÉINES </a:t>
            </a:r>
            <a:endParaRPr kumimoji="0" lang="fr-FR" sz="3600" b="1" u="none" strike="noStrike" cap="none" normalizeH="0" baseline="0" dirty="0" smtClean="0">
              <a:ln>
                <a:noFill/>
              </a:ln>
              <a:solidFill>
                <a:schemeClr val="accent1">
                  <a:lumMod val="60000"/>
                  <a:lumOff val="40000"/>
                </a:schemeClr>
              </a:solidFill>
              <a:effectLst/>
              <a:latin typeface="+mj-lt"/>
              <a:ea typeface="Times New Roman" pitchFamily="18" charset="0"/>
              <a:cs typeface="Times New Roman" pitchFamily="18" charset="0"/>
            </a:endParaRPr>
          </a:p>
        </p:txBody>
      </p:sp>
      <p:sp>
        <p:nvSpPr>
          <p:cNvPr id="46082" name="Rectangle 2"/>
          <p:cNvSpPr>
            <a:spLocks noChangeArrowheads="1"/>
          </p:cNvSpPr>
          <p:nvPr/>
        </p:nvSpPr>
        <p:spPr bwMode="auto">
          <a:xfrm>
            <a:off x="606158" y="1118701"/>
            <a:ext cx="8537842"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fr-FR" sz="32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La contribution des macronutriments à l'apport énergétique total devrait être de :</a:t>
            </a:r>
          </a:p>
          <a:p>
            <a:pPr marL="0" marR="0" lvl="0" indent="0" algn="l" defTabSz="914400" rtl="0" eaLnBrk="1" fontAlgn="base" latinLnBrk="0" hangingPunct="1">
              <a:lnSpc>
                <a:spcPct val="100000"/>
              </a:lnSpc>
              <a:spcBef>
                <a:spcPct val="0"/>
              </a:spcBef>
              <a:spcAft>
                <a:spcPct val="0"/>
              </a:spcAft>
              <a:buClrTx/>
              <a:buSzTx/>
              <a:buFontTx/>
              <a:buNone/>
              <a:tabLst>
                <a:tab pos="457200" algn="l"/>
              </a:tabLst>
            </a:pPr>
            <a:endParaRPr kumimoji="0" lang="fr-FR" sz="3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fr-FR" sz="32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15 % pour les protéines : 1 gramme de protéines fournit 4 kcal</a:t>
            </a:r>
            <a:endParaRPr kumimoji="0" lang="fr-FR" sz="3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fr-FR" sz="32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45-50 % pour les glucides : 1 gramme de glucides fournit 4 kcal</a:t>
            </a:r>
            <a:endParaRPr kumimoji="0" lang="fr-FR" sz="3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fr-FR" sz="32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35-40 % pour les lipides : 1 gramme de lipides fournit 9 kcal</a:t>
            </a:r>
            <a:endParaRPr kumimoji="0" lang="fr-FR" sz="4400" b="1"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078655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1"/>
          <p:cNvSpPr>
            <a:spLocks noChangeArrowheads="1"/>
          </p:cNvSpPr>
          <p:nvPr/>
        </p:nvSpPr>
        <p:spPr bwMode="auto">
          <a:xfrm>
            <a:off x="61913" y="82506"/>
            <a:ext cx="9144000" cy="682198"/>
          </a:xfrm>
          <a:prstGeom prst="rect">
            <a:avLst/>
          </a:prstGeom>
          <a:noFill/>
          <a:ln w="9525">
            <a:noFill/>
            <a:miter lim="800000"/>
            <a:headEnd/>
            <a:tailEnd/>
          </a:ln>
          <a:effectLst/>
        </p:spPr>
        <p:txBody>
          <a:bodyPr vert="horz" wrap="square" lIns="91440" tIns="12696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1" u="none" strike="noStrike" cap="none" normalizeH="0" baseline="0" dirty="0" smtClean="0">
                <a:ln>
                  <a:noFill/>
                </a:ln>
                <a:solidFill>
                  <a:schemeClr val="accent1">
                    <a:lumMod val="60000"/>
                    <a:lumOff val="40000"/>
                  </a:schemeClr>
                </a:solidFill>
                <a:effectLst/>
                <a:latin typeface="+mj-lt"/>
                <a:ea typeface="Times New Roman" pitchFamily="18" charset="0"/>
                <a:cs typeface="Calibri" pitchFamily="34" charset="0"/>
              </a:rPr>
              <a:t>2-1-LES APPORTS NUTRITIONNELS CONSEILLÉS EN PROTÉINES</a:t>
            </a:r>
            <a:r>
              <a:rPr kumimoji="0" lang="fr-FR" sz="3600" b="1" u="none" strike="noStrike" cap="none" normalizeH="0" baseline="0" dirty="0" smtClean="0">
                <a:ln>
                  <a:noFill/>
                </a:ln>
                <a:solidFill>
                  <a:schemeClr val="accent1">
                    <a:lumMod val="60000"/>
                    <a:lumOff val="40000"/>
                  </a:schemeClr>
                </a:solidFill>
                <a:effectLst/>
                <a:latin typeface="+mj-lt"/>
                <a:ea typeface="Times New Roman" pitchFamily="18" charset="0"/>
                <a:cs typeface="Calibri" pitchFamily="34" charset="0"/>
              </a:rPr>
              <a:t> </a:t>
            </a:r>
            <a:endParaRPr kumimoji="0" lang="fr-FR" sz="3600" b="1" u="none" strike="noStrike" cap="none" normalizeH="0" baseline="0" dirty="0" smtClean="0">
              <a:ln>
                <a:noFill/>
              </a:ln>
              <a:solidFill>
                <a:schemeClr val="accent1">
                  <a:lumMod val="60000"/>
                  <a:lumOff val="40000"/>
                </a:schemeClr>
              </a:solidFill>
              <a:effectLst/>
              <a:latin typeface="+mj-lt"/>
              <a:ea typeface="Times New Roman" pitchFamily="18" charset="0"/>
              <a:cs typeface="Times New Roman" pitchFamily="18" charset="0"/>
            </a:endParaRPr>
          </a:p>
        </p:txBody>
      </p:sp>
      <p:sp>
        <p:nvSpPr>
          <p:cNvPr id="3" name="Rectangle 2"/>
          <p:cNvSpPr/>
          <p:nvPr/>
        </p:nvSpPr>
        <p:spPr>
          <a:xfrm>
            <a:off x="61913" y="764704"/>
            <a:ext cx="9020173" cy="6247864"/>
          </a:xfrm>
          <a:prstGeom prst="rect">
            <a:avLst/>
          </a:prstGeom>
        </p:spPr>
        <p:txBody>
          <a:bodyPr wrap="square">
            <a:spAutoFit/>
          </a:bodyPr>
          <a:lstStyle/>
          <a:p>
            <a:pPr algn="just"/>
            <a:r>
              <a:rPr lang="fr-FR" sz="2800" b="1" dirty="0" smtClean="0"/>
              <a:t>Les protéines sont des macromolécules constituées d’un enchaînement d’acides aminés dont la séquence est dictée par le code génétique pour chacune d’elles. Elles sont en renouvellement constant dans l’organisme. L’équilibre dynamique entre la protéosynthèse et la protéolyse étant chez l’homme adulte de l’ordre de 250 à 300 g/jour, soit 2,5 % environ de la masse protéique totale. </a:t>
            </a:r>
          </a:p>
          <a:p>
            <a:r>
              <a:rPr lang="fr-FR" sz="800" b="1" dirty="0" smtClean="0"/>
              <a:t> </a:t>
            </a:r>
          </a:p>
          <a:p>
            <a:pPr algn="just"/>
            <a:r>
              <a:rPr lang="fr-FR" sz="2800" b="1" dirty="0" smtClean="0"/>
              <a:t>Ces protéines sont impliquées dans toutes les grandes fonctions physiologiques (structure des tissus, activités enzymatiques, hormones, anticorps, ...).Les protéines sont des composants indispensables de l’alimentation. Selon le rapport de l’</a:t>
            </a:r>
            <a:r>
              <a:rPr lang="fr-FR" sz="2800" b="1" dirty="0" err="1" smtClean="0"/>
              <a:t>Afssa</a:t>
            </a:r>
            <a:r>
              <a:rPr lang="fr-FR" sz="2800" b="1" dirty="0" smtClean="0"/>
              <a:t> publié en 2007, l’apport nutritionnel conseillé en protéines a été établi à 0,83 g/kg/jour pour un adulte en bonne santé.</a:t>
            </a:r>
            <a:endParaRPr lang="fr-FR" sz="2800" b="1" dirty="0"/>
          </a:p>
        </p:txBody>
      </p:sp>
    </p:spTree>
    <p:extLst>
      <p:ext uri="{BB962C8B-B14F-4D97-AF65-F5344CB8AC3E}">
        <p14:creationId xmlns:p14="http://schemas.microsoft.com/office/powerpoint/2010/main" val="61451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1"/>
          <p:cNvSpPr>
            <a:spLocks noChangeArrowheads="1"/>
          </p:cNvSpPr>
          <p:nvPr/>
        </p:nvSpPr>
        <p:spPr bwMode="auto">
          <a:xfrm>
            <a:off x="606158" y="-77676"/>
            <a:ext cx="8484250"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fr-FR" sz="3600" b="1" i="0" u="none" strike="noStrike" cap="none" normalizeH="0" baseline="0" dirty="0" smtClean="0">
                <a:ln>
                  <a:noFill/>
                </a:ln>
                <a:solidFill>
                  <a:schemeClr val="tx1"/>
                </a:solidFill>
                <a:effectLst/>
                <a:latin typeface="+mj-lt"/>
                <a:ea typeface="Times New Roman" pitchFamily="18" charset="0"/>
                <a:cs typeface="Calibri" pitchFamily="34" charset="0"/>
              </a:rPr>
              <a:t>Les protéines sont présentes à des teneurs très variables dans les sources alimentaires </a:t>
            </a:r>
            <a:r>
              <a:rPr kumimoji="0" lang="fr-FR" sz="3600" b="1" i="0" u="none" strike="noStrike" cap="none" normalizeH="0" dirty="0" smtClean="0">
                <a:ln>
                  <a:noFill/>
                </a:ln>
                <a:solidFill>
                  <a:schemeClr val="tx1"/>
                </a:solidFill>
                <a:effectLst/>
                <a:latin typeface="+mj-lt"/>
                <a:ea typeface="Times New Roman" pitchFamily="18" charset="0"/>
                <a:cs typeface="Calibri" pitchFamily="34" charset="0"/>
              </a:rPr>
              <a:t> : </a:t>
            </a:r>
          </a:p>
          <a:p>
            <a:pPr marL="0" marR="0" lvl="0" indent="0" algn="l" defTabSz="914400" rtl="0" eaLnBrk="1" fontAlgn="base" latinLnBrk="0" hangingPunct="1">
              <a:lnSpc>
                <a:spcPct val="100000"/>
              </a:lnSpc>
              <a:spcBef>
                <a:spcPct val="0"/>
              </a:spcBef>
              <a:spcAft>
                <a:spcPct val="0"/>
              </a:spcAft>
              <a:buClrTx/>
              <a:buSzTx/>
              <a:buFontTx/>
              <a:buNone/>
              <a:tabLst>
                <a:tab pos="457200" algn="l"/>
              </a:tabLst>
            </a:pPr>
            <a:endParaRPr kumimoji="0" lang="fr-FR" sz="3600" b="1" i="0" u="none" strike="noStrike" cap="none" normalizeH="0" baseline="0" dirty="0" smtClean="0">
              <a:ln>
                <a:noFill/>
              </a:ln>
              <a:solidFill>
                <a:schemeClr val="tx1"/>
              </a:solidFill>
              <a:effectLst/>
              <a:latin typeface="+mj-lt"/>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fr-FR" sz="3600" b="1" i="0" u="none" strike="noStrike" cap="none" normalizeH="0" baseline="0" dirty="0" smtClean="0">
                <a:ln>
                  <a:noFill/>
                </a:ln>
                <a:solidFill>
                  <a:schemeClr val="tx1"/>
                </a:solidFill>
                <a:effectLst/>
                <a:latin typeface="+mj-lt"/>
                <a:ea typeface="Times New Roman" pitchFamily="18" charset="0"/>
                <a:cs typeface="Calibri" pitchFamily="34" charset="0"/>
              </a:rPr>
              <a:t>aliments riches en protéines d’origine animale : viande, poissons, œufs…</a:t>
            </a:r>
          </a:p>
          <a:p>
            <a:pPr marL="0" marR="0" lvl="0" indent="0" algn="l" defTabSz="914400" rtl="0" eaLnBrk="0" fontAlgn="base" latinLnBrk="0" hangingPunct="0">
              <a:lnSpc>
                <a:spcPct val="100000"/>
              </a:lnSpc>
              <a:spcBef>
                <a:spcPct val="0"/>
              </a:spcBef>
              <a:spcAft>
                <a:spcPct val="0"/>
              </a:spcAft>
              <a:buClrTx/>
              <a:buSzTx/>
              <a:tabLst>
                <a:tab pos="457200" algn="l"/>
              </a:tabLst>
            </a:pPr>
            <a:endParaRPr kumimoji="0" lang="fr-FR" sz="3600" b="1" i="0" u="none" strike="noStrike" cap="none" normalizeH="0" baseline="0" dirty="0" smtClean="0">
              <a:ln>
                <a:noFill/>
              </a:ln>
              <a:solidFill>
                <a:schemeClr val="tx1"/>
              </a:solidFill>
              <a:effectLst/>
              <a:latin typeface="+mj-lt"/>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fr-FR" sz="3600" b="1" i="0" u="none" strike="noStrike" cap="none" normalizeH="0" baseline="0" dirty="0" smtClean="0">
                <a:ln>
                  <a:noFill/>
                </a:ln>
                <a:solidFill>
                  <a:schemeClr val="tx1"/>
                </a:solidFill>
                <a:effectLst/>
                <a:latin typeface="+mj-lt"/>
                <a:ea typeface="Times New Roman" pitchFamily="18" charset="0"/>
                <a:cs typeface="Calibri" pitchFamily="34" charset="0"/>
              </a:rPr>
              <a:t>aliments riches en protéines d’origine végétale : céréales, légumineuses,  germe de blé...</a:t>
            </a:r>
          </a:p>
        </p:txBody>
      </p:sp>
    </p:spTree>
    <p:extLst>
      <p:ext uri="{BB962C8B-B14F-4D97-AF65-F5344CB8AC3E}">
        <p14:creationId xmlns:p14="http://schemas.microsoft.com/office/powerpoint/2010/main" val="1021236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1"/>
          <p:cNvSpPr>
            <a:spLocks noChangeArrowheads="1"/>
          </p:cNvSpPr>
          <p:nvPr/>
        </p:nvSpPr>
        <p:spPr bwMode="auto">
          <a:xfrm>
            <a:off x="626469" y="1"/>
            <a:ext cx="8517532" cy="1236195"/>
          </a:xfrm>
          <a:prstGeom prst="rect">
            <a:avLst/>
          </a:prstGeom>
          <a:noFill/>
          <a:ln w="9525">
            <a:noFill/>
            <a:miter lim="800000"/>
            <a:headEnd/>
            <a:tailEnd/>
          </a:ln>
          <a:effectLst/>
        </p:spPr>
        <p:txBody>
          <a:bodyPr vert="horz" wrap="square" lIns="91440" tIns="12696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3600" b="1" u="none" strike="noStrike" cap="none" normalizeH="0" baseline="0" dirty="0" smtClean="0">
                <a:ln>
                  <a:noFill/>
                </a:ln>
                <a:solidFill>
                  <a:schemeClr val="accent1">
                    <a:lumMod val="60000"/>
                    <a:lumOff val="40000"/>
                  </a:schemeClr>
                </a:solidFill>
                <a:effectLst/>
                <a:latin typeface="+mj-lt"/>
                <a:ea typeface="Times New Roman" pitchFamily="18" charset="0"/>
                <a:cs typeface="Calibri" pitchFamily="34" charset="0"/>
              </a:rPr>
              <a:t>2-2-LES APPORTS NUTRITIONNELS CONSEILLÉS EN GLUCIDES ET LES FIBRES</a:t>
            </a:r>
            <a:endParaRPr kumimoji="0" lang="fr-FR" sz="3600" b="1" u="none" strike="noStrike" cap="none" normalizeH="0" baseline="0" dirty="0" smtClean="0">
              <a:ln>
                <a:noFill/>
              </a:ln>
              <a:solidFill>
                <a:schemeClr val="accent1">
                  <a:lumMod val="60000"/>
                  <a:lumOff val="40000"/>
                </a:schemeClr>
              </a:solidFill>
              <a:effectLst/>
              <a:latin typeface="+mj-lt"/>
              <a:ea typeface="Times New Roman" pitchFamily="18" charset="0"/>
              <a:cs typeface="Times New Roman" pitchFamily="18" charset="0"/>
            </a:endParaRPr>
          </a:p>
        </p:txBody>
      </p:sp>
      <p:sp>
        <p:nvSpPr>
          <p:cNvPr id="49154" name="Rectangle 2"/>
          <p:cNvSpPr>
            <a:spLocks noChangeArrowheads="1"/>
          </p:cNvSpPr>
          <p:nvPr/>
        </p:nvSpPr>
        <p:spPr bwMode="auto">
          <a:xfrm>
            <a:off x="1" y="1196229"/>
            <a:ext cx="9086560" cy="56938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28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Les glucides tiennent une part majoritaire dans la couverture des besoins énergétiques de l’adulte. Il est en effet recommandé que les glucides contribuent à hauteur de 45 à 50 % de l’apport énergétique total. </a:t>
            </a:r>
            <a:endParaRPr kumimoji="0" lang="fr-FR" sz="2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28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Concernant les fibres alimentaires, il est conseillé  d’en accroitre notablement la part dans notre alimentation habituelle.</a:t>
            </a:r>
          </a:p>
          <a:p>
            <a:pPr marL="0" marR="0" lvl="0" indent="0" algn="l" defTabSz="914400" rtl="0" eaLnBrk="0" fontAlgn="base" latinLnBrk="0" hangingPunct="0">
              <a:lnSpc>
                <a:spcPct val="100000"/>
              </a:lnSpc>
              <a:spcBef>
                <a:spcPct val="0"/>
              </a:spcBef>
              <a:spcAft>
                <a:spcPct val="0"/>
              </a:spcAft>
              <a:buClrTx/>
              <a:buSzTx/>
              <a:buFontTx/>
              <a:buNone/>
              <a:tabLst/>
            </a:pPr>
            <a:endParaRPr lang="fr-FR" sz="2800" b="1" dirty="0" smtClean="0">
              <a:latin typeface="Calibri" pitchFamily="34" charset="0"/>
              <a:ea typeface="Times New Roman" pitchFamily="18" charset="0"/>
              <a:cs typeface="Calibri"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28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Le </a:t>
            </a:r>
            <a:r>
              <a:rPr kumimoji="0" lang="fr-FR" sz="2800" b="1" i="0" u="none" strike="noStrike" cap="none" normalizeH="0" baseline="0" dirty="0" smtClean="0">
                <a:ln>
                  <a:noFill/>
                </a:ln>
                <a:solidFill>
                  <a:srgbClr val="00B050"/>
                </a:solidFill>
                <a:effectLst/>
                <a:latin typeface="Calibri" pitchFamily="34" charset="0"/>
                <a:ea typeface="Times New Roman" pitchFamily="18" charset="0"/>
                <a:cs typeface="Calibri" pitchFamily="34" charset="0"/>
              </a:rPr>
              <a:t>PNNS</a:t>
            </a:r>
            <a:r>
              <a:rPr kumimoji="0" lang="fr-FR" sz="28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s’est d’ailleurs fixé comme objectif d’augmenter de 50 %  la consommation de fibres. Il est ainsi recommandé de consommer entre 25 et 30 g de fibres par jour à l’âge adulte. Les quantités efficaces de fibres solubles sont de 10 à 15 g par jour.                          </a:t>
            </a:r>
            <a:endParaRPr kumimoji="0" lang="fr-FR" sz="2800" b="1" i="0" u="none" strike="noStrike" cap="none" normalizeH="0" baseline="0" dirty="0" smtClean="0">
              <a:ln>
                <a:noFill/>
              </a:ln>
              <a:solidFill>
                <a:schemeClr val="tx1"/>
              </a:solidFill>
              <a:effectLst/>
              <a:latin typeface="Arial" pitchFamily="34" charset="0"/>
              <a:cs typeface="Arial" pitchFamily="34" charset="0"/>
            </a:endParaRPr>
          </a:p>
        </p:txBody>
      </p:sp>
      <p:sp>
        <p:nvSpPr>
          <p:cNvPr id="4" name="Rectangle 3"/>
          <p:cNvSpPr/>
          <p:nvPr/>
        </p:nvSpPr>
        <p:spPr>
          <a:xfrm>
            <a:off x="119979" y="4293096"/>
            <a:ext cx="4770192" cy="369332"/>
          </a:xfrm>
          <a:prstGeom prst="rect">
            <a:avLst/>
          </a:prstGeom>
        </p:spPr>
        <p:txBody>
          <a:bodyPr wrap="square">
            <a:spAutoFit/>
          </a:bodyPr>
          <a:lstStyle/>
          <a:p>
            <a:r>
              <a:rPr lang="fr-FR" b="1" dirty="0" smtClean="0">
                <a:solidFill>
                  <a:srgbClr val="00B050"/>
                </a:solidFill>
                <a:latin typeface="+mj-lt"/>
                <a:ea typeface="Times New Roman" pitchFamily="18" charset="0"/>
                <a:cs typeface="Calibri" pitchFamily="34" charset="0"/>
              </a:rPr>
              <a:t>Le PNNS : </a:t>
            </a:r>
            <a:r>
              <a:rPr lang="fr-FR" b="1" dirty="0" smtClean="0">
                <a:latin typeface="+mj-lt"/>
              </a:rPr>
              <a:t>le Programme national nutrition santé  </a:t>
            </a:r>
          </a:p>
        </p:txBody>
      </p:sp>
    </p:spTree>
    <p:extLst>
      <p:ext uri="{BB962C8B-B14F-4D97-AF65-F5344CB8AC3E}">
        <p14:creationId xmlns:p14="http://schemas.microsoft.com/office/powerpoint/2010/main" val="1786556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9144000" cy="6858000"/>
          </a:xfrm>
        </p:spPr>
        <p:txBody>
          <a:bodyPr>
            <a:normAutofit fontScale="85000" lnSpcReduction="10000"/>
          </a:bodyPr>
          <a:lstStyle/>
          <a:p>
            <a:pPr algn="just"/>
            <a:r>
              <a:rPr lang="fr-FR" dirty="0"/>
              <a:t>Ce modèle alimentaire pour lequel nous sommes fait génétiquement, c’est modifié au néolithique (10 000 avant JC) avec l’introduction de l’agriculture permettant l’apparition des céréales, laitages, sel et sucre. Avec l’avènement de l’industrialisation sont apparues des aliments de plus en plus transformés, sans compter les nombreuses substances chimiques ajoutées (additifs, </a:t>
            </a:r>
            <a:r>
              <a:rPr lang="fr-FR" dirty="0" err="1"/>
              <a:t>conservants</a:t>
            </a:r>
            <a:r>
              <a:rPr lang="fr-FR" dirty="0"/>
              <a:t>, pesticides). Auparavant notre mode alimentaire avait pu garantir la stabilité de nos grands équilibres métaboliques dont dépend notre santé. Avec notre alimentation moderne occidentale, ces équilibres ont été rompus, en raison d’aliments de plus en plus transformés,  raffinés, riches en calories vides, appauvris en vitamines, acidifiants, pauvres en fibres etc.  Pour retrouver ou maintenir une bonne santé, il faut rétablir ou préserver ces grands équilibres métaboliques que notre espèce a connus depuis des millions d’années et pour lesquels nous sommes génétiquement faits. Ces piliers alimentaires sont les fondations d’une vie saine, longue et durable. </a:t>
            </a:r>
          </a:p>
        </p:txBody>
      </p:sp>
    </p:spTree>
    <p:extLst>
      <p:ext uri="{BB962C8B-B14F-4D97-AF65-F5344CB8AC3E}">
        <p14:creationId xmlns:p14="http://schemas.microsoft.com/office/powerpoint/2010/main" val="9609555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nvGraphicFramePr>
        <p:xfrm>
          <a:off x="713342" y="888978"/>
          <a:ext cx="8253240" cy="5643605"/>
        </p:xfrm>
        <a:graphic>
          <a:graphicData uri="http://schemas.openxmlformats.org/drawingml/2006/table">
            <a:tbl>
              <a:tblPr>
                <a:tableStyleId>{BC89EF96-8CEA-46FF-86C4-4CE0E7609802}</a:tableStyleId>
              </a:tblPr>
              <a:tblGrid>
                <a:gridCol w="2751080"/>
                <a:gridCol w="2751080"/>
                <a:gridCol w="2751080"/>
              </a:tblGrid>
              <a:tr h="800669">
                <a:tc>
                  <a:txBody>
                    <a:bodyPr/>
                    <a:lstStyle/>
                    <a:p>
                      <a:pPr algn="ctr">
                        <a:lnSpc>
                          <a:spcPct val="115000"/>
                        </a:lnSpc>
                        <a:spcAft>
                          <a:spcPts val="1000"/>
                        </a:spcAft>
                      </a:pPr>
                      <a:r>
                        <a:rPr lang="fr-FR" sz="2400" dirty="0"/>
                        <a:t>Sources</a:t>
                      </a:r>
                      <a:endParaRPr lang="fr-FR" sz="2000" dirty="0">
                        <a:latin typeface="Calibri"/>
                        <a:ea typeface="Times New Roman"/>
                        <a:cs typeface="Arial"/>
                      </a:endParaRPr>
                    </a:p>
                  </a:txBody>
                  <a:tcPr marL="35728" marR="35728" marT="47625" marB="47625" anchor="ctr"/>
                </a:tc>
                <a:tc>
                  <a:txBody>
                    <a:bodyPr/>
                    <a:lstStyle/>
                    <a:p>
                      <a:pPr algn="ctr">
                        <a:lnSpc>
                          <a:spcPct val="115000"/>
                        </a:lnSpc>
                        <a:spcAft>
                          <a:spcPts val="1000"/>
                        </a:spcAft>
                      </a:pPr>
                      <a:r>
                        <a:rPr lang="fr-FR" sz="2000" b="1" dirty="0"/>
                        <a:t>Fibres totales (g pour 100 g)</a:t>
                      </a:r>
                      <a:endParaRPr lang="fr-FR" sz="1800" b="1" dirty="0">
                        <a:latin typeface="Calibri"/>
                        <a:ea typeface="Times New Roman"/>
                        <a:cs typeface="Arial"/>
                      </a:endParaRPr>
                    </a:p>
                  </a:txBody>
                  <a:tcPr marL="35728" marR="35728" marT="47625" marB="47625" anchor="ctr"/>
                </a:tc>
                <a:tc>
                  <a:txBody>
                    <a:bodyPr/>
                    <a:lstStyle/>
                    <a:p>
                      <a:pPr algn="ctr">
                        <a:lnSpc>
                          <a:spcPct val="115000"/>
                        </a:lnSpc>
                        <a:spcAft>
                          <a:spcPts val="1000"/>
                        </a:spcAft>
                      </a:pPr>
                      <a:r>
                        <a:rPr lang="fr-FR" sz="2000" b="1" dirty="0"/>
                        <a:t>Fibres solubles (g pour 100 g)</a:t>
                      </a:r>
                      <a:endParaRPr lang="fr-FR" sz="1800" b="1" dirty="0">
                        <a:latin typeface="Calibri"/>
                        <a:ea typeface="Times New Roman"/>
                        <a:cs typeface="Arial"/>
                      </a:endParaRPr>
                    </a:p>
                  </a:txBody>
                  <a:tcPr marL="35728" marR="35728" marT="47625" marB="47625" anchor="ctr"/>
                </a:tc>
              </a:tr>
              <a:tr h="538104">
                <a:tc>
                  <a:txBody>
                    <a:bodyPr/>
                    <a:lstStyle/>
                    <a:p>
                      <a:pPr>
                        <a:lnSpc>
                          <a:spcPct val="115000"/>
                        </a:lnSpc>
                        <a:spcAft>
                          <a:spcPts val="1000"/>
                        </a:spcAft>
                      </a:pPr>
                      <a:r>
                        <a:rPr lang="fr-FR" sz="2400"/>
                        <a:t>Son de blé</a:t>
                      </a:r>
                      <a:endParaRPr lang="fr-FR" sz="2000">
                        <a:latin typeface="Calibri"/>
                        <a:ea typeface="Times New Roman"/>
                        <a:cs typeface="Arial"/>
                      </a:endParaRPr>
                    </a:p>
                  </a:txBody>
                  <a:tcPr marL="35728" marR="35728" marT="47625" marB="47625" anchor="ctr"/>
                </a:tc>
                <a:tc>
                  <a:txBody>
                    <a:bodyPr/>
                    <a:lstStyle/>
                    <a:p>
                      <a:pPr algn="ctr">
                        <a:lnSpc>
                          <a:spcPct val="115000"/>
                        </a:lnSpc>
                        <a:spcAft>
                          <a:spcPts val="1000"/>
                        </a:spcAft>
                      </a:pPr>
                      <a:r>
                        <a:rPr lang="fr-FR" sz="2400"/>
                        <a:t>40-45</a:t>
                      </a:r>
                      <a:endParaRPr lang="fr-FR" sz="2000">
                        <a:latin typeface="Calibri"/>
                        <a:ea typeface="Times New Roman"/>
                        <a:cs typeface="Arial"/>
                      </a:endParaRPr>
                    </a:p>
                  </a:txBody>
                  <a:tcPr marL="35728" marR="35728" marT="47625" marB="47625" anchor="ctr"/>
                </a:tc>
                <a:tc>
                  <a:txBody>
                    <a:bodyPr/>
                    <a:lstStyle/>
                    <a:p>
                      <a:pPr algn="ctr">
                        <a:lnSpc>
                          <a:spcPct val="115000"/>
                        </a:lnSpc>
                        <a:spcAft>
                          <a:spcPts val="1000"/>
                        </a:spcAft>
                      </a:pPr>
                      <a:r>
                        <a:rPr lang="fr-FR" sz="2400"/>
                        <a:t>2</a:t>
                      </a:r>
                      <a:endParaRPr lang="fr-FR" sz="2000">
                        <a:latin typeface="Calibri"/>
                        <a:ea typeface="Times New Roman"/>
                        <a:cs typeface="Arial"/>
                      </a:endParaRPr>
                    </a:p>
                  </a:txBody>
                  <a:tcPr marL="35728" marR="35728" marT="47625" marB="47625" anchor="ctr"/>
                </a:tc>
              </a:tr>
              <a:tr h="538104">
                <a:tc>
                  <a:txBody>
                    <a:bodyPr/>
                    <a:lstStyle/>
                    <a:p>
                      <a:pPr>
                        <a:lnSpc>
                          <a:spcPct val="115000"/>
                        </a:lnSpc>
                        <a:spcAft>
                          <a:spcPts val="1000"/>
                        </a:spcAft>
                      </a:pPr>
                      <a:r>
                        <a:rPr lang="fr-FR" sz="2400" dirty="0"/>
                        <a:t>Son d’avoine</a:t>
                      </a:r>
                      <a:endParaRPr lang="fr-FR" sz="2000" dirty="0">
                        <a:latin typeface="Calibri"/>
                        <a:ea typeface="Times New Roman"/>
                        <a:cs typeface="Arial"/>
                      </a:endParaRPr>
                    </a:p>
                  </a:txBody>
                  <a:tcPr marL="35728" marR="35728" marT="47625" marB="47625" anchor="ctr"/>
                </a:tc>
                <a:tc>
                  <a:txBody>
                    <a:bodyPr/>
                    <a:lstStyle/>
                    <a:p>
                      <a:pPr algn="ctr">
                        <a:lnSpc>
                          <a:spcPct val="115000"/>
                        </a:lnSpc>
                        <a:spcAft>
                          <a:spcPts val="1000"/>
                        </a:spcAft>
                      </a:pPr>
                      <a:r>
                        <a:rPr lang="fr-FR" sz="2400"/>
                        <a:t>17-25</a:t>
                      </a:r>
                      <a:endParaRPr lang="fr-FR" sz="2000">
                        <a:latin typeface="Calibri"/>
                        <a:ea typeface="Times New Roman"/>
                        <a:cs typeface="Arial"/>
                      </a:endParaRPr>
                    </a:p>
                  </a:txBody>
                  <a:tcPr marL="35728" marR="35728" marT="47625" marB="47625" anchor="ctr"/>
                </a:tc>
                <a:tc>
                  <a:txBody>
                    <a:bodyPr/>
                    <a:lstStyle/>
                    <a:p>
                      <a:pPr algn="ctr">
                        <a:lnSpc>
                          <a:spcPct val="115000"/>
                        </a:lnSpc>
                        <a:spcAft>
                          <a:spcPts val="1000"/>
                        </a:spcAft>
                      </a:pPr>
                      <a:r>
                        <a:rPr lang="fr-FR" sz="2400"/>
                        <a:t>8</a:t>
                      </a:r>
                      <a:endParaRPr lang="fr-FR" sz="2000">
                        <a:latin typeface="Calibri"/>
                        <a:ea typeface="Times New Roman"/>
                        <a:cs typeface="Arial"/>
                      </a:endParaRPr>
                    </a:p>
                  </a:txBody>
                  <a:tcPr marL="35728" marR="35728" marT="47625" marB="47625" anchor="ctr"/>
                </a:tc>
              </a:tr>
              <a:tr h="538104">
                <a:tc>
                  <a:txBody>
                    <a:bodyPr/>
                    <a:lstStyle/>
                    <a:p>
                      <a:pPr>
                        <a:lnSpc>
                          <a:spcPct val="115000"/>
                        </a:lnSpc>
                        <a:spcAft>
                          <a:spcPts val="1000"/>
                        </a:spcAft>
                      </a:pPr>
                      <a:r>
                        <a:rPr lang="fr-FR" sz="2400"/>
                        <a:t>Figues sèches</a:t>
                      </a:r>
                      <a:endParaRPr lang="fr-FR" sz="2000">
                        <a:latin typeface="Calibri"/>
                        <a:ea typeface="Times New Roman"/>
                        <a:cs typeface="Arial"/>
                      </a:endParaRPr>
                    </a:p>
                  </a:txBody>
                  <a:tcPr marL="35728" marR="35728" marT="47625" marB="47625" anchor="ctr"/>
                </a:tc>
                <a:tc>
                  <a:txBody>
                    <a:bodyPr/>
                    <a:lstStyle/>
                    <a:p>
                      <a:pPr algn="ctr">
                        <a:lnSpc>
                          <a:spcPct val="115000"/>
                        </a:lnSpc>
                        <a:spcAft>
                          <a:spcPts val="1000"/>
                        </a:spcAft>
                      </a:pPr>
                      <a:r>
                        <a:rPr lang="fr-FR" sz="2400"/>
                        <a:t>10</a:t>
                      </a:r>
                      <a:endParaRPr lang="fr-FR" sz="2000">
                        <a:latin typeface="Calibri"/>
                        <a:ea typeface="Times New Roman"/>
                        <a:cs typeface="Arial"/>
                      </a:endParaRPr>
                    </a:p>
                  </a:txBody>
                  <a:tcPr marL="35728" marR="35728" marT="47625" marB="47625" anchor="ctr"/>
                </a:tc>
                <a:tc>
                  <a:txBody>
                    <a:bodyPr/>
                    <a:lstStyle/>
                    <a:p>
                      <a:pPr algn="ctr">
                        <a:lnSpc>
                          <a:spcPct val="115000"/>
                        </a:lnSpc>
                        <a:spcAft>
                          <a:spcPts val="1000"/>
                        </a:spcAft>
                      </a:pPr>
                      <a:r>
                        <a:rPr lang="fr-FR" sz="2400"/>
                        <a:t>1,4</a:t>
                      </a:r>
                      <a:endParaRPr lang="fr-FR" sz="2000">
                        <a:latin typeface="Calibri"/>
                        <a:ea typeface="Times New Roman"/>
                        <a:cs typeface="Arial"/>
                      </a:endParaRPr>
                    </a:p>
                  </a:txBody>
                  <a:tcPr marL="35728" marR="35728" marT="47625" marB="47625" anchor="ctr"/>
                </a:tc>
              </a:tr>
              <a:tr h="538104">
                <a:tc>
                  <a:txBody>
                    <a:bodyPr/>
                    <a:lstStyle/>
                    <a:p>
                      <a:pPr>
                        <a:lnSpc>
                          <a:spcPct val="115000"/>
                        </a:lnSpc>
                        <a:spcAft>
                          <a:spcPts val="1000"/>
                        </a:spcAft>
                      </a:pPr>
                      <a:r>
                        <a:rPr lang="fr-FR" sz="2400"/>
                        <a:t>Pain complet</a:t>
                      </a:r>
                      <a:endParaRPr lang="fr-FR" sz="2000">
                        <a:latin typeface="Calibri"/>
                        <a:ea typeface="Times New Roman"/>
                        <a:cs typeface="Arial"/>
                      </a:endParaRPr>
                    </a:p>
                  </a:txBody>
                  <a:tcPr marL="35728" marR="35728" marT="47625" marB="47625" anchor="ctr"/>
                </a:tc>
                <a:tc>
                  <a:txBody>
                    <a:bodyPr/>
                    <a:lstStyle/>
                    <a:p>
                      <a:pPr algn="ctr">
                        <a:lnSpc>
                          <a:spcPct val="115000"/>
                        </a:lnSpc>
                        <a:spcAft>
                          <a:spcPts val="1000"/>
                        </a:spcAft>
                      </a:pPr>
                      <a:r>
                        <a:rPr lang="fr-FR" sz="2400"/>
                        <a:t>7,5</a:t>
                      </a:r>
                      <a:endParaRPr lang="fr-FR" sz="2000">
                        <a:latin typeface="Calibri"/>
                        <a:ea typeface="Times New Roman"/>
                        <a:cs typeface="Arial"/>
                      </a:endParaRPr>
                    </a:p>
                  </a:txBody>
                  <a:tcPr marL="35728" marR="35728" marT="47625" marB="47625" anchor="ctr"/>
                </a:tc>
                <a:tc>
                  <a:txBody>
                    <a:bodyPr/>
                    <a:lstStyle/>
                    <a:p>
                      <a:pPr algn="ctr">
                        <a:lnSpc>
                          <a:spcPct val="115000"/>
                        </a:lnSpc>
                        <a:spcAft>
                          <a:spcPts val="1000"/>
                        </a:spcAft>
                      </a:pPr>
                      <a:r>
                        <a:rPr lang="fr-FR" sz="2400"/>
                        <a:t>1</a:t>
                      </a:r>
                      <a:endParaRPr lang="fr-FR" sz="2000">
                        <a:latin typeface="Calibri"/>
                        <a:ea typeface="Times New Roman"/>
                        <a:cs typeface="Arial"/>
                      </a:endParaRPr>
                    </a:p>
                  </a:txBody>
                  <a:tcPr marL="35728" marR="35728" marT="47625" marB="47625" anchor="ctr"/>
                </a:tc>
              </a:tr>
              <a:tr h="538104">
                <a:tc>
                  <a:txBody>
                    <a:bodyPr/>
                    <a:lstStyle/>
                    <a:p>
                      <a:pPr>
                        <a:lnSpc>
                          <a:spcPct val="115000"/>
                        </a:lnSpc>
                        <a:spcAft>
                          <a:spcPts val="1000"/>
                        </a:spcAft>
                      </a:pPr>
                      <a:r>
                        <a:rPr lang="fr-FR" sz="2400"/>
                        <a:t>Graines oléagineuses</a:t>
                      </a:r>
                      <a:endParaRPr lang="fr-FR" sz="2000">
                        <a:latin typeface="Calibri"/>
                        <a:ea typeface="Times New Roman"/>
                        <a:cs typeface="Arial"/>
                      </a:endParaRPr>
                    </a:p>
                  </a:txBody>
                  <a:tcPr marL="35728" marR="35728" marT="47625" marB="47625" anchor="ctr"/>
                </a:tc>
                <a:tc>
                  <a:txBody>
                    <a:bodyPr/>
                    <a:lstStyle/>
                    <a:p>
                      <a:pPr algn="ctr">
                        <a:lnSpc>
                          <a:spcPct val="115000"/>
                        </a:lnSpc>
                        <a:spcAft>
                          <a:spcPts val="1000"/>
                        </a:spcAft>
                      </a:pPr>
                      <a:r>
                        <a:rPr lang="fr-FR" sz="2400"/>
                        <a:t>5-13</a:t>
                      </a:r>
                      <a:endParaRPr lang="fr-FR" sz="2000">
                        <a:latin typeface="Calibri"/>
                        <a:ea typeface="Times New Roman"/>
                        <a:cs typeface="Arial"/>
                      </a:endParaRPr>
                    </a:p>
                  </a:txBody>
                  <a:tcPr marL="35728" marR="35728" marT="47625" marB="47625" anchor="ctr"/>
                </a:tc>
                <a:tc>
                  <a:txBody>
                    <a:bodyPr/>
                    <a:lstStyle/>
                    <a:p>
                      <a:pPr algn="ctr">
                        <a:lnSpc>
                          <a:spcPct val="115000"/>
                        </a:lnSpc>
                        <a:spcAft>
                          <a:spcPts val="1000"/>
                        </a:spcAft>
                      </a:pPr>
                      <a:r>
                        <a:rPr lang="fr-FR" sz="2400"/>
                        <a:t>0,2-1</a:t>
                      </a:r>
                      <a:endParaRPr lang="fr-FR" sz="2000">
                        <a:latin typeface="Calibri"/>
                        <a:ea typeface="Times New Roman"/>
                        <a:cs typeface="Arial"/>
                      </a:endParaRPr>
                    </a:p>
                  </a:txBody>
                  <a:tcPr marL="35728" marR="35728" marT="47625" marB="47625" anchor="ctr"/>
                </a:tc>
              </a:tr>
              <a:tr h="538104">
                <a:tc>
                  <a:txBody>
                    <a:bodyPr/>
                    <a:lstStyle/>
                    <a:p>
                      <a:pPr>
                        <a:lnSpc>
                          <a:spcPct val="115000"/>
                        </a:lnSpc>
                        <a:spcAft>
                          <a:spcPts val="1000"/>
                        </a:spcAft>
                      </a:pPr>
                      <a:r>
                        <a:rPr lang="fr-FR" sz="2400"/>
                        <a:t>Flocons d’avoine</a:t>
                      </a:r>
                      <a:endParaRPr lang="fr-FR" sz="2000">
                        <a:latin typeface="Calibri"/>
                        <a:ea typeface="Times New Roman"/>
                        <a:cs typeface="Arial"/>
                      </a:endParaRPr>
                    </a:p>
                  </a:txBody>
                  <a:tcPr marL="35728" marR="35728" marT="47625" marB="47625" anchor="ctr"/>
                </a:tc>
                <a:tc>
                  <a:txBody>
                    <a:bodyPr/>
                    <a:lstStyle/>
                    <a:p>
                      <a:pPr algn="ctr">
                        <a:lnSpc>
                          <a:spcPct val="115000"/>
                        </a:lnSpc>
                        <a:spcAft>
                          <a:spcPts val="1000"/>
                        </a:spcAft>
                      </a:pPr>
                      <a:r>
                        <a:rPr lang="fr-FR" sz="2400"/>
                        <a:t>8,3</a:t>
                      </a:r>
                      <a:endParaRPr lang="fr-FR" sz="2000">
                        <a:latin typeface="Calibri"/>
                        <a:ea typeface="Times New Roman"/>
                        <a:cs typeface="Arial"/>
                      </a:endParaRPr>
                    </a:p>
                  </a:txBody>
                  <a:tcPr marL="35728" marR="35728" marT="47625" marB="47625" anchor="ctr"/>
                </a:tc>
                <a:tc>
                  <a:txBody>
                    <a:bodyPr/>
                    <a:lstStyle/>
                    <a:p>
                      <a:pPr algn="ctr">
                        <a:lnSpc>
                          <a:spcPct val="115000"/>
                        </a:lnSpc>
                        <a:spcAft>
                          <a:spcPts val="1000"/>
                        </a:spcAft>
                      </a:pPr>
                      <a:r>
                        <a:rPr lang="fr-FR" sz="2400"/>
                        <a:t>3,2</a:t>
                      </a:r>
                      <a:endParaRPr lang="fr-FR" sz="2000">
                        <a:latin typeface="Calibri"/>
                        <a:ea typeface="Times New Roman"/>
                        <a:cs typeface="Arial"/>
                      </a:endParaRPr>
                    </a:p>
                  </a:txBody>
                  <a:tcPr marL="35728" marR="35728" marT="47625" marB="47625" anchor="ctr"/>
                </a:tc>
              </a:tr>
              <a:tr h="538104">
                <a:tc>
                  <a:txBody>
                    <a:bodyPr/>
                    <a:lstStyle/>
                    <a:p>
                      <a:pPr>
                        <a:lnSpc>
                          <a:spcPct val="115000"/>
                        </a:lnSpc>
                        <a:spcAft>
                          <a:spcPts val="1000"/>
                        </a:spcAft>
                      </a:pPr>
                      <a:r>
                        <a:rPr lang="fr-FR" sz="2400"/>
                        <a:t>Pruneaux</a:t>
                      </a:r>
                      <a:endParaRPr lang="fr-FR" sz="2000">
                        <a:latin typeface="Calibri"/>
                        <a:ea typeface="Times New Roman"/>
                        <a:cs typeface="Arial"/>
                      </a:endParaRPr>
                    </a:p>
                  </a:txBody>
                  <a:tcPr marL="35728" marR="35728" marT="47625" marB="47625" anchor="ctr"/>
                </a:tc>
                <a:tc>
                  <a:txBody>
                    <a:bodyPr/>
                    <a:lstStyle/>
                    <a:p>
                      <a:pPr algn="ctr">
                        <a:lnSpc>
                          <a:spcPct val="115000"/>
                        </a:lnSpc>
                        <a:spcAft>
                          <a:spcPts val="1000"/>
                        </a:spcAft>
                      </a:pPr>
                      <a:r>
                        <a:rPr lang="fr-FR" sz="2400"/>
                        <a:t>6-7</a:t>
                      </a:r>
                      <a:endParaRPr lang="fr-FR" sz="2000">
                        <a:latin typeface="Calibri"/>
                        <a:ea typeface="Times New Roman"/>
                        <a:cs typeface="Arial"/>
                      </a:endParaRPr>
                    </a:p>
                  </a:txBody>
                  <a:tcPr marL="35728" marR="35728" marT="47625" marB="47625" anchor="ctr"/>
                </a:tc>
                <a:tc>
                  <a:txBody>
                    <a:bodyPr/>
                    <a:lstStyle/>
                    <a:p>
                      <a:pPr algn="ctr">
                        <a:lnSpc>
                          <a:spcPct val="115000"/>
                        </a:lnSpc>
                        <a:spcAft>
                          <a:spcPts val="1000"/>
                        </a:spcAft>
                      </a:pPr>
                      <a:r>
                        <a:rPr lang="fr-FR" sz="2400"/>
                        <a:t>2,6</a:t>
                      </a:r>
                      <a:endParaRPr lang="fr-FR" sz="2000">
                        <a:latin typeface="Calibri"/>
                        <a:ea typeface="Times New Roman"/>
                        <a:cs typeface="Arial"/>
                      </a:endParaRPr>
                    </a:p>
                  </a:txBody>
                  <a:tcPr marL="35728" marR="35728" marT="47625" marB="47625" anchor="ctr"/>
                </a:tc>
              </a:tr>
              <a:tr h="538104">
                <a:tc>
                  <a:txBody>
                    <a:bodyPr/>
                    <a:lstStyle/>
                    <a:p>
                      <a:pPr>
                        <a:lnSpc>
                          <a:spcPct val="115000"/>
                        </a:lnSpc>
                        <a:spcAft>
                          <a:spcPts val="1000"/>
                        </a:spcAft>
                      </a:pPr>
                      <a:r>
                        <a:rPr lang="fr-FR" sz="2400"/>
                        <a:t>Dattes</a:t>
                      </a:r>
                      <a:endParaRPr lang="fr-FR" sz="2000">
                        <a:latin typeface="Calibri"/>
                        <a:ea typeface="Times New Roman"/>
                        <a:cs typeface="Arial"/>
                      </a:endParaRPr>
                    </a:p>
                  </a:txBody>
                  <a:tcPr marL="35728" marR="35728" marT="47625" marB="47625" anchor="ctr"/>
                </a:tc>
                <a:tc>
                  <a:txBody>
                    <a:bodyPr/>
                    <a:lstStyle/>
                    <a:p>
                      <a:pPr algn="ctr">
                        <a:lnSpc>
                          <a:spcPct val="115000"/>
                        </a:lnSpc>
                        <a:spcAft>
                          <a:spcPts val="1000"/>
                        </a:spcAft>
                      </a:pPr>
                      <a:r>
                        <a:rPr lang="fr-FR" sz="2400"/>
                        <a:t>8,7</a:t>
                      </a:r>
                      <a:endParaRPr lang="fr-FR" sz="2000">
                        <a:latin typeface="Calibri"/>
                        <a:ea typeface="Times New Roman"/>
                        <a:cs typeface="Arial"/>
                      </a:endParaRPr>
                    </a:p>
                  </a:txBody>
                  <a:tcPr marL="35728" marR="35728" marT="47625" marB="47625" anchor="ctr"/>
                </a:tc>
                <a:tc>
                  <a:txBody>
                    <a:bodyPr/>
                    <a:lstStyle/>
                    <a:p>
                      <a:pPr algn="ctr">
                        <a:lnSpc>
                          <a:spcPct val="115000"/>
                        </a:lnSpc>
                        <a:spcAft>
                          <a:spcPts val="1000"/>
                        </a:spcAft>
                      </a:pPr>
                      <a:r>
                        <a:rPr lang="fr-FR" sz="2400"/>
                        <a:t>1,2</a:t>
                      </a:r>
                      <a:endParaRPr lang="fr-FR" sz="2000">
                        <a:latin typeface="Calibri"/>
                        <a:ea typeface="Times New Roman"/>
                        <a:cs typeface="Arial"/>
                      </a:endParaRPr>
                    </a:p>
                  </a:txBody>
                  <a:tcPr marL="35728" marR="35728" marT="47625" marB="47625" anchor="ctr"/>
                </a:tc>
              </a:tr>
              <a:tr h="538104">
                <a:tc>
                  <a:txBody>
                    <a:bodyPr/>
                    <a:lstStyle/>
                    <a:p>
                      <a:pPr>
                        <a:lnSpc>
                          <a:spcPct val="115000"/>
                        </a:lnSpc>
                        <a:spcAft>
                          <a:spcPts val="1000"/>
                        </a:spcAft>
                      </a:pPr>
                      <a:r>
                        <a:rPr lang="fr-FR" sz="2400"/>
                        <a:t>Artichauts</a:t>
                      </a:r>
                      <a:endParaRPr lang="fr-FR" sz="2000">
                        <a:latin typeface="Calibri"/>
                        <a:ea typeface="Times New Roman"/>
                        <a:cs typeface="Arial"/>
                      </a:endParaRPr>
                    </a:p>
                  </a:txBody>
                  <a:tcPr marL="35728" marR="35728" marT="47625" marB="47625" anchor="ctr"/>
                </a:tc>
                <a:tc>
                  <a:txBody>
                    <a:bodyPr/>
                    <a:lstStyle/>
                    <a:p>
                      <a:pPr algn="ctr">
                        <a:lnSpc>
                          <a:spcPct val="115000"/>
                        </a:lnSpc>
                        <a:spcAft>
                          <a:spcPts val="1000"/>
                        </a:spcAft>
                      </a:pPr>
                      <a:r>
                        <a:rPr lang="fr-FR" sz="2400" dirty="0"/>
                        <a:t>5,2</a:t>
                      </a:r>
                      <a:endParaRPr lang="fr-FR" sz="2000" dirty="0">
                        <a:latin typeface="Calibri"/>
                        <a:ea typeface="Times New Roman"/>
                        <a:cs typeface="Arial"/>
                      </a:endParaRPr>
                    </a:p>
                  </a:txBody>
                  <a:tcPr marL="35728" marR="35728" marT="47625" marB="47625" anchor="ctr"/>
                </a:tc>
                <a:tc>
                  <a:txBody>
                    <a:bodyPr/>
                    <a:lstStyle/>
                    <a:p>
                      <a:pPr algn="ctr">
                        <a:lnSpc>
                          <a:spcPct val="115000"/>
                        </a:lnSpc>
                        <a:spcAft>
                          <a:spcPts val="1000"/>
                        </a:spcAft>
                      </a:pPr>
                      <a:r>
                        <a:rPr lang="fr-FR" sz="2400" dirty="0"/>
                        <a:t>1,9</a:t>
                      </a:r>
                      <a:endParaRPr lang="fr-FR" sz="2000" dirty="0">
                        <a:latin typeface="Calibri"/>
                        <a:ea typeface="Times New Roman"/>
                        <a:cs typeface="Arial"/>
                      </a:endParaRPr>
                    </a:p>
                  </a:txBody>
                  <a:tcPr marL="35728" marR="35728" marT="47625" marB="47625" anchor="ctr"/>
                </a:tc>
              </a:tr>
            </a:tbl>
          </a:graphicData>
        </a:graphic>
      </p:graphicFrame>
      <p:sp>
        <p:nvSpPr>
          <p:cNvPr id="50177" name="Rectangle 1"/>
          <p:cNvSpPr>
            <a:spLocks noChangeArrowheads="1"/>
          </p:cNvSpPr>
          <p:nvPr/>
        </p:nvSpPr>
        <p:spPr bwMode="auto">
          <a:xfrm>
            <a:off x="2123064" y="191136"/>
            <a:ext cx="5379934"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800" b="1" u="none" strike="noStrike" cap="none" normalizeH="0" baseline="0" dirty="0" smtClean="0">
                <a:ln>
                  <a:noFill/>
                </a:ln>
                <a:solidFill>
                  <a:schemeClr val="accent1">
                    <a:lumMod val="60000"/>
                    <a:lumOff val="40000"/>
                  </a:schemeClr>
                </a:solidFill>
                <a:effectLst/>
                <a:latin typeface="Calibri" pitchFamily="34" charset="0"/>
                <a:ea typeface="Times New Roman" pitchFamily="18" charset="0"/>
                <a:cs typeface="Calibri" pitchFamily="34" charset="0"/>
              </a:rPr>
              <a:t>SOURCES IMPORTANTES DE FIBRES</a:t>
            </a:r>
            <a:endParaRPr kumimoji="0" lang="fr-FR" sz="4000" b="0" u="none" strike="noStrike" cap="none" normalizeH="0" baseline="0" dirty="0" smtClean="0">
              <a:ln>
                <a:noFill/>
              </a:ln>
              <a:solidFill>
                <a:schemeClr val="accent1">
                  <a:lumMod val="60000"/>
                  <a:lumOff val="40000"/>
                </a:schemeClr>
              </a:solidFill>
              <a:effectLst/>
              <a:latin typeface="Arial" pitchFamily="34" charset="0"/>
              <a:cs typeface="Arial" pitchFamily="34" charset="0"/>
            </a:endParaRPr>
          </a:p>
        </p:txBody>
      </p:sp>
    </p:spTree>
    <p:extLst>
      <p:ext uri="{BB962C8B-B14F-4D97-AF65-F5344CB8AC3E}">
        <p14:creationId xmlns:p14="http://schemas.microsoft.com/office/powerpoint/2010/main" val="2320148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1"/>
          <p:cNvSpPr>
            <a:spLocks noChangeArrowheads="1"/>
          </p:cNvSpPr>
          <p:nvPr/>
        </p:nvSpPr>
        <p:spPr bwMode="auto">
          <a:xfrm>
            <a:off x="0" y="0"/>
            <a:ext cx="9144000" cy="1420861"/>
          </a:xfrm>
          <a:prstGeom prst="rect">
            <a:avLst/>
          </a:prstGeom>
          <a:noFill/>
          <a:ln w="9525">
            <a:noFill/>
            <a:miter lim="800000"/>
            <a:headEnd/>
            <a:tailEnd/>
          </a:ln>
          <a:effectLst/>
        </p:spPr>
        <p:txBody>
          <a:bodyPr vert="horz" wrap="square" lIns="91440" tIns="12696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800" b="1" u="none" strike="noStrike" cap="none" normalizeH="0" baseline="0" dirty="0" smtClean="0">
                <a:ln>
                  <a:noFill/>
                </a:ln>
                <a:solidFill>
                  <a:schemeClr val="accent1">
                    <a:lumMod val="60000"/>
                    <a:lumOff val="40000"/>
                  </a:schemeClr>
                </a:solidFill>
                <a:effectLst/>
                <a:latin typeface="+mj-lt"/>
                <a:ea typeface="Times New Roman" pitchFamily="18" charset="0"/>
                <a:cs typeface="Calibri" pitchFamily="34" charset="0"/>
              </a:rPr>
              <a:t>2-3-ZOOM SUR LES APPORTS NUTRITIONNELS CONSEILLÉS EN LIPIDES ET ACIDES GRAS ESSENTIELS </a:t>
            </a:r>
            <a:endParaRPr kumimoji="0" lang="fr-FR" sz="2800" b="1" u="none" strike="noStrike" cap="none" normalizeH="0" baseline="0" dirty="0" smtClean="0">
              <a:ln>
                <a:noFill/>
              </a:ln>
              <a:solidFill>
                <a:schemeClr val="accent1">
                  <a:lumMod val="60000"/>
                  <a:lumOff val="40000"/>
                </a:schemeClr>
              </a:solidFill>
              <a:effectLst/>
              <a:latin typeface="+mj-lt"/>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2800" b="0" u="none" strike="noStrike" cap="none" normalizeH="0" baseline="0" dirty="0" smtClean="0">
              <a:ln>
                <a:noFill/>
              </a:ln>
              <a:solidFill>
                <a:schemeClr val="accent1">
                  <a:lumMod val="60000"/>
                  <a:lumOff val="40000"/>
                </a:schemeClr>
              </a:solidFill>
              <a:effectLst/>
              <a:latin typeface="+mj-lt"/>
              <a:cs typeface="Arial" pitchFamily="34" charset="0"/>
            </a:endParaRPr>
          </a:p>
        </p:txBody>
      </p:sp>
      <p:sp>
        <p:nvSpPr>
          <p:cNvPr id="51202" name="Rectangle 2"/>
          <p:cNvSpPr>
            <a:spLocks noChangeArrowheads="1"/>
          </p:cNvSpPr>
          <p:nvPr/>
        </p:nvSpPr>
        <p:spPr bwMode="auto">
          <a:xfrm>
            <a:off x="0" y="1079170"/>
            <a:ext cx="8966582" cy="550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457200" algn="l"/>
              </a:tabLst>
            </a:pPr>
            <a:r>
              <a:rPr kumimoji="0" lang="fr-FR" sz="3200" b="1" i="0" u="none" strike="noStrike" cap="none" normalizeH="0" baseline="0" dirty="0" smtClean="0">
                <a:ln>
                  <a:noFill/>
                </a:ln>
                <a:solidFill>
                  <a:schemeClr val="tx1"/>
                </a:solidFill>
                <a:effectLst/>
                <a:latin typeface="+mj-lt"/>
                <a:ea typeface="Times New Roman" pitchFamily="18" charset="0"/>
                <a:cs typeface="Calibri" pitchFamily="34" charset="0"/>
              </a:rPr>
              <a:t>On distingue différentes catégories d’acides gras :</a:t>
            </a:r>
            <a:endParaRPr kumimoji="0" lang="fr-FR" sz="3200" b="1" i="0" u="none" strike="noStrike" cap="none" normalizeH="0" baseline="0" dirty="0" smtClean="0">
              <a:ln>
                <a:noFill/>
              </a:ln>
              <a:solidFill>
                <a:schemeClr val="tx1"/>
              </a:solidFill>
              <a:effectLst/>
              <a:latin typeface="+mj-lt"/>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fr-FR" sz="3200" b="1" i="0" u="none" strike="noStrike" cap="none" normalizeH="0" baseline="0" dirty="0" smtClean="0">
                <a:ln>
                  <a:noFill/>
                </a:ln>
                <a:solidFill>
                  <a:schemeClr val="tx1"/>
                </a:solidFill>
                <a:effectLst/>
                <a:latin typeface="+mj-lt"/>
                <a:ea typeface="Times New Roman" pitchFamily="18" charset="0"/>
                <a:cs typeface="Calibri" pitchFamily="34" charset="0"/>
              </a:rPr>
              <a:t>les acides gras saturés (AGS), synthétisés par l’Homme en particulier par le foie, le cerveau et le tissu adipeux, et apportés par l’alimentation. </a:t>
            </a:r>
          </a:p>
          <a:p>
            <a:pPr marL="0" marR="0" lvl="0" indent="0" algn="just" defTabSz="914400" rtl="0" eaLnBrk="0" fontAlgn="base" latinLnBrk="0" hangingPunct="0">
              <a:lnSpc>
                <a:spcPct val="100000"/>
              </a:lnSpc>
              <a:spcBef>
                <a:spcPct val="0"/>
              </a:spcBef>
              <a:spcAft>
                <a:spcPct val="0"/>
              </a:spcAft>
              <a:buClrTx/>
              <a:buSzTx/>
              <a:tabLst>
                <a:tab pos="457200" algn="l"/>
              </a:tabLst>
            </a:pPr>
            <a:r>
              <a:rPr kumimoji="0" lang="fr-FR" sz="3200" b="1" i="0" u="none" strike="noStrike" cap="none" normalizeH="0" baseline="0" dirty="0" smtClean="0">
                <a:ln>
                  <a:noFill/>
                </a:ln>
                <a:solidFill>
                  <a:srgbClr val="FF0000"/>
                </a:solidFill>
                <a:effectLst/>
                <a:latin typeface="+mj-lt"/>
                <a:ea typeface="Times New Roman" pitchFamily="18" charset="0"/>
                <a:cs typeface="Calibri" pitchFamily="34" charset="0"/>
              </a:rPr>
              <a:t>ANC : maximum 12 % de l’apport énergétique journalier</a:t>
            </a: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fr-FR" sz="3200" b="1" i="0" u="none" strike="noStrike" cap="none" normalizeH="0" baseline="0" dirty="0" smtClean="0">
                <a:ln>
                  <a:noFill/>
                </a:ln>
                <a:solidFill>
                  <a:schemeClr val="tx1"/>
                </a:solidFill>
                <a:effectLst/>
                <a:latin typeface="+mj-lt"/>
                <a:ea typeface="Times New Roman" pitchFamily="18" charset="0"/>
                <a:cs typeface="Calibri" pitchFamily="34" charset="0"/>
              </a:rPr>
              <a:t>les acides gras mono instaurés (AGMI), provenant d’une part de la synthèse endogène et d’autre part de l’alimentation.</a:t>
            </a:r>
          </a:p>
          <a:p>
            <a:pPr marL="0" marR="0" lvl="0" indent="0" algn="just" defTabSz="914400" rtl="0" eaLnBrk="0" fontAlgn="base" latinLnBrk="0" hangingPunct="0">
              <a:lnSpc>
                <a:spcPct val="100000"/>
              </a:lnSpc>
              <a:spcBef>
                <a:spcPct val="0"/>
              </a:spcBef>
              <a:spcAft>
                <a:spcPct val="0"/>
              </a:spcAft>
              <a:buClrTx/>
              <a:buSzTx/>
              <a:tabLst>
                <a:tab pos="457200" algn="l"/>
              </a:tabLst>
            </a:pPr>
            <a:r>
              <a:rPr kumimoji="0" lang="fr-FR" sz="3200" b="1" i="0" u="none" strike="noStrike" cap="none" normalizeH="0" baseline="0" dirty="0" smtClean="0">
                <a:ln>
                  <a:noFill/>
                </a:ln>
                <a:solidFill>
                  <a:srgbClr val="FF0000"/>
                </a:solidFill>
                <a:effectLst/>
                <a:latin typeface="+mj-lt"/>
                <a:ea typeface="Times New Roman" pitchFamily="18" charset="0"/>
                <a:cs typeface="Calibri" pitchFamily="34" charset="0"/>
              </a:rPr>
              <a:t> ANC pour l’acide oléique : 15 à 20 % de l’apport énergétique</a:t>
            </a:r>
            <a:endParaRPr kumimoji="0" lang="fr-FR" sz="3200" b="1" i="0" u="none" strike="noStrike" cap="none" normalizeH="0" baseline="0" dirty="0" smtClean="0">
              <a:ln>
                <a:noFill/>
              </a:ln>
              <a:solidFill>
                <a:srgbClr val="FF0000"/>
              </a:solidFill>
              <a:effectLst/>
              <a:latin typeface="+mj-lt"/>
              <a:ea typeface="Times New Roman" pitchFamily="18" charset="0"/>
              <a:cs typeface="Arial" pitchFamily="34" charset="0"/>
            </a:endParaRPr>
          </a:p>
        </p:txBody>
      </p:sp>
    </p:spTree>
    <p:extLst>
      <p:ext uri="{BB962C8B-B14F-4D97-AF65-F5344CB8AC3E}">
        <p14:creationId xmlns:p14="http://schemas.microsoft.com/office/powerpoint/2010/main" val="366114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1"/>
          <p:cNvSpPr>
            <a:spLocks noChangeArrowheads="1"/>
          </p:cNvSpPr>
          <p:nvPr/>
        </p:nvSpPr>
        <p:spPr bwMode="auto">
          <a:xfrm>
            <a:off x="0" y="234333"/>
            <a:ext cx="9144000" cy="61247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tab pos="457200" algn="l"/>
              </a:tabLst>
            </a:pPr>
            <a:r>
              <a:rPr kumimoji="0" lang="fr-FR" sz="2800" b="1" i="0" u="none" strike="noStrike" cap="none" normalizeH="0" baseline="0" dirty="0" smtClean="0">
                <a:ln>
                  <a:noFill/>
                </a:ln>
                <a:solidFill>
                  <a:schemeClr val="tx1"/>
                </a:solidFill>
                <a:effectLst/>
                <a:latin typeface="+mj-lt"/>
                <a:ea typeface="Times New Roman" pitchFamily="18" charset="0"/>
                <a:cs typeface="Calibri" pitchFamily="34" charset="0"/>
              </a:rPr>
              <a:t>les acides gras polyinsaturés (AGPI), oméga-6 et oméga-3 issus respectivement de l’acide linoléique et de l’acide α-linoléique. </a:t>
            </a:r>
            <a:endParaRPr lang="fr-FR" sz="2800" b="1" dirty="0" smtClean="0">
              <a:latin typeface="+mj-lt"/>
              <a:ea typeface="Times New Roman" pitchFamily="18" charset="0"/>
              <a:cs typeface="Calibri" pitchFamily="34" charset="0"/>
            </a:endParaRPr>
          </a:p>
          <a:p>
            <a:pPr marL="0" marR="0" lvl="0" indent="0" algn="just" defTabSz="914400" rtl="0" eaLnBrk="1" fontAlgn="base" latinLnBrk="0" hangingPunct="1">
              <a:lnSpc>
                <a:spcPct val="100000"/>
              </a:lnSpc>
              <a:spcBef>
                <a:spcPct val="0"/>
              </a:spcBef>
              <a:spcAft>
                <a:spcPct val="0"/>
              </a:spcAft>
              <a:buClrTx/>
              <a:buSzTx/>
              <a:tabLst>
                <a:tab pos="457200" algn="l"/>
              </a:tabLst>
            </a:pPr>
            <a:r>
              <a:rPr kumimoji="0" lang="fr-FR" sz="2800" b="1" i="0" u="none" strike="noStrike" cap="none" normalizeH="0" baseline="0" dirty="0" smtClean="0">
                <a:ln>
                  <a:noFill/>
                </a:ln>
                <a:solidFill>
                  <a:schemeClr val="tx1"/>
                </a:solidFill>
                <a:effectLst/>
                <a:latin typeface="+mj-lt"/>
                <a:ea typeface="Times New Roman" pitchFamily="18" charset="0"/>
                <a:cs typeface="Calibri" pitchFamily="34" charset="0"/>
              </a:rPr>
              <a:t>Ils sont indispensables car rigoureusement requis pour la croissance normale et les fonctions physiologiques des cellules, mais non synthétisables par l’Homme.</a:t>
            </a:r>
          </a:p>
          <a:p>
            <a:pPr marL="0" marR="0" lvl="0" indent="0" algn="just" defTabSz="914400" rtl="0" eaLnBrk="1" fontAlgn="base" latinLnBrk="0" hangingPunct="1">
              <a:lnSpc>
                <a:spcPct val="100000"/>
              </a:lnSpc>
              <a:spcBef>
                <a:spcPct val="0"/>
              </a:spcBef>
              <a:spcAft>
                <a:spcPct val="0"/>
              </a:spcAft>
              <a:buClrTx/>
              <a:buSzTx/>
              <a:tabLst>
                <a:tab pos="457200" algn="l"/>
              </a:tabLst>
            </a:pPr>
            <a:endParaRPr lang="fr-FR" sz="2800" b="1" dirty="0" smtClean="0">
              <a:latin typeface="+mj-lt"/>
              <a:ea typeface="Times New Roman" pitchFamily="18" charset="0"/>
              <a:cs typeface="Calibri" pitchFamily="34" charset="0"/>
            </a:endParaRPr>
          </a:p>
          <a:p>
            <a:pPr marL="0" marR="0" lvl="0" indent="0" algn="just" defTabSz="914400" rtl="0" eaLnBrk="1" fontAlgn="base" latinLnBrk="0" hangingPunct="1">
              <a:lnSpc>
                <a:spcPct val="100000"/>
              </a:lnSpc>
              <a:spcBef>
                <a:spcPct val="0"/>
              </a:spcBef>
              <a:spcAft>
                <a:spcPct val="0"/>
              </a:spcAft>
              <a:buClrTx/>
              <a:buSzTx/>
              <a:tabLst>
                <a:tab pos="457200" algn="l"/>
              </a:tabLst>
            </a:pPr>
            <a:r>
              <a:rPr kumimoji="0" lang="fr-FR" sz="2800" b="1" i="0" u="none" strike="noStrike" cap="none" normalizeH="0" baseline="0" dirty="0" smtClean="0">
                <a:ln>
                  <a:noFill/>
                </a:ln>
                <a:solidFill>
                  <a:schemeClr val="tx1"/>
                </a:solidFill>
                <a:effectLst/>
                <a:latin typeface="+mj-lt"/>
                <a:ea typeface="Times New Roman" pitchFamily="18" charset="0"/>
                <a:cs typeface="Calibri" pitchFamily="34" charset="0"/>
              </a:rPr>
              <a:t> Cependant notre organisme a la capacité de convertir ces acides gras indispensables en acides gras dérivés « conditionnellement indispensables » (acide arachinodique, EPA et DHA principalement).</a:t>
            </a:r>
            <a:endParaRPr kumimoji="0" lang="fr-FR" sz="2800" b="1" i="0" u="none" strike="noStrike" cap="none" normalizeH="0" baseline="0" dirty="0" smtClean="0">
              <a:ln>
                <a:noFill/>
              </a:ln>
              <a:solidFill>
                <a:schemeClr val="tx1"/>
              </a:solidFill>
              <a:effectLst/>
              <a:latin typeface="+mj-lt"/>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endParaRPr kumimoji="0" lang="fr-FR" sz="2800" b="1" i="0" u="none" strike="noStrike" cap="none" normalizeH="0" baseline="0" dirty="0" smtClean="0">
              <a:ln>
                <a:noFill/>
              </a:ln>
              <a:solidFill>
                <a:schemeClr val="tx1"/>
              </a:solidFill>
              <a:effectLst/>
              <a:latin typeface="+mj-lt"/>
              <a:ea typeface="Times New Roman" pitchFamily="18" charset="0"/>
              <a:cs typeface="Calibri"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fr-FR" sz="2800" b="1" i="0" u="none" strike="noStrike" cap="none" normalizeH="0" baseline="0" dirty="0" smtClean="0">
                <a:ln>
                  <a:noFill/>
                </a:ln>
                <a:solidFill>
                  <a:schemeClr val="tx1"/>
                </a:solidFill>
                <a:effectLst/>
                <a:latin typeface="+mj-lt"/>
                <a:ea typeface="Times New Roman" pitchFamily="18" charset="0"/>
                <a:cs typeface="Calibri" pitchFamily="34" charset="0"/>
              </a:rPr>
              <a:t> On appelle acides gras essentiels, l’ensemble des acides gras indispensables et « conditionnellement indispensables ».</a:t>
            </a:r>
            <a:endParaRPr kumimoji="0" lang="fr-FR" sz="2800" b="1" i="0" u="none" strike="noStrike" cap="none" normalizeH="0" baseline="0" dirty="0" smtClean="0">
              <a:ln>
                <a:noFill/>
              </a:ln>
              <a:solidFill>
                <a:schemeClr val="tx1"/>
              </a:solidFill>
              <a:effectLst/>
              <a:latin typeface="+mj-lt"/>
              <a:cs typeface="Arial" pitchFamily="34" charset="0"/>
            </a:endParaRPr>
          </a:p>
        </p:txBody>
      </p:sp>
    </p:spTree>
    <p:extLst>
      <p:ext uri="{BB962C8B-B14F-4D97-AF65-F5344CB8AC3E}">
        <p14:creationId xmlns:p14="http://schemas.microsoft.com/office/powerpoint/2010/main" val="13894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1"/>
          <p:cNvSpPr>
            <a:spLocks noChangeArrowheads="1"/>
          </p:cNvSpPr>
          <p:nvPr/>
        </p:nvSpPr>
        <p:spPr bwMode="auto">
          <a:xfrm>
            <a:off x="0" y="-44639"/>
            <a:ext cx="9144000"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fr-FR" sz="2800" b="1" i="0" u="none" strike="noStrike" cap="none" normalizeH="0" baseline="0" dirty="0" smtClean="0">
                <a:ln>
                  <a:noFill/>
                </a:ln>
                <a:solidFill>
                  <a:schemeClr val="tx1"/>
                </a:solidFill>
                <a:effectLst/>
                <a:latin typeface="+mj-lt"/>
                <a:ea typeface="Times New Roman" pitchFamily="18" charset="0"/>
                <a:cs typeface="Calibri" pitchFamily="34" charset="0"/>
              </a:rPr>
              <a:t>Chez le sujet adulte, homme ou femme, ayant un apport énergétique de 2 000 kcal les ANC en acides gras essentiels sont de :</a:t>
            </a:r>
          </a:p>
          <a:p>
            <a:pPr marL="0" marR="0" lvl="0" indent="0" algn="l" defTabSz="914400" rtl="0" eaLnBrk="1" fontAlgn="base" latinLnBrk="0" hangingPunct="1">
              <a:lnSpc>
                <a:spcPct val="100000"/>
              </a:lnSpc>
              <a:spcBef>
                <a:spcPct val="0"/>
              </a:spcBef>
              <a:spcAft>
                <a:spcPct val="0"/>
              </a:spcAft>
              <a:buClrTx/>
              <a:buSzTx/>
              <a:buFontTx/>
              <a:buNone/>
              <a:tabLst>
                <a:tab pos="457200" algn="l"/>
              </a:tabLst>
            </a:pPr>
            <a:endParaRPr kumimoji="0" lang="fr-FR" sz="2800" b="1" i="0" u="none" strike="noStrike" cap="none" normalizeH="0" baseline="0" dirty="0" smtClean="0">
              <a:ln>
                <a:noFill/>
              </a:ln>
              <a:solidFill>
                <a:schemeClr val="tx1"/>
              </a:solidFill>
              <a:effectLst/>
              <a:latin typeface="+mj-lt"/>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fr-FR" sz="2800" b="1" i="0" u="none" strike="noStrike" cap="none" normalizeH="0" baseline="0" dirty="0" smtClean="0">
                <a:ln>
                  <a:noFill/>
                </a:ln>
                <a:solidFill>
                  <a:schemeClr val="tx1"/>
                </a:solidFill>
                <a:effectLst/>
                <a:latin typeface="+mj-lt"/>
                <a:ea typeface="Times New Roman" pitchFamily="18" charset="0"/>
                <a:cs typeface="Calibri" pitchFamily="34" charset="0"/>
              </a:rPr>
              <a:t>4 % de l’AE pour l’acide linoléique</a:t>
            </a:r>
            <a:endParaRPr kumimoji="0" lang="fr-FR" sz="2800" b="1" i="0" u="none" strike="noStrike" cap="none" normalizeH="0" baseline="0" dirty="0" smtClean="0">
              <a:ln>
                <a:noFill/>
              </a:ln>
              <a:solidFill>
                <a:schemeClr val="tx1"/>
              </a:solidFill>
              <a:effectLst/>
              <a:latin typeface="+mj-lt"/>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fr-FR" sz="2800" b="1" i="0" u="none" strike="noStrike" cap="none" normalizeH="0" baseline="0" dirty="0" smtClean="0">
                <a:ln>
                  <a:noFill/>
                </a:ln>
                <a:solidFill>
                  <a:schemeClr val="tx1"/>
                </a:solidFill>
                <a:effectLst/>
                <a:latin typeface="+mj-lt"/>
                <a:ea typeface="Times New Roman" pitchFamily="18" charset="0"/>
                <a:cs typeface="Calibri" pitchFamily="34" charset="0"/>
              </a:rPr>
              <a:t>1 % de l’AE pour l’acide α-linoléique</a:t>
            </a:r>
            <a:endParaRPr kumimoji="0" lang="fr-FR" sz="2800" b="1" i="0" u="none" strike="noStrike" cap="none" normalizeH="0" baseline="0" dirty="0" smtClean="0">
              <a:ln>
                <a:noFill/>
              </a:ln>
              <a:solidFill>
                <a:schemeClr val="tx1"/>
              </a:solidFill>
              <a:effectLst/>
              <a:latin typeface="+mj-lt"/>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fr-FR" sz="2800" b="1" i="0" u="none" strike="noStrike" cap="none" normalizeH="0" baseline="0" dirty="0" smtClean="0">
                <a:ln>
                  <a:noFill/>
                </a:ln>
                <a:solidFill>
                  <a:schemeClr val="tx1"/>
                </a:solidFill>
                <a:effectLst/>
                <a:latin typeface="+mj-lt"/>
                <a:ea typeface="Times New Roman" pitchFamily="18" charset="0"/>
                <a:cs typeface="Calibri" pitchFamily="34" charset="0"/>
              </a:rPr>
              <a:t>500 mg de DHA + EPA</a:t>
            </a: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endParaRPr kumimoji="0" lang="fr-FR" sz="2800" b="1" i="0" u="none" strike="noStrike" cap="none" normalizeH="0" baseline="0" dirty="0" smtClean="0">
              <a:ln>
                <a:noFill/>
              </a:ln>
              <a:solidFill>
                <a:schemeClr val="tx1"/>
              </a:solidFill>
              <a:effectLst/>
              <a:latin typeface="+mj-lt"/>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fr-FR" sz="2800" b="1" i="0" u="none" strike="noStrike" cap="none" normalizeH="0" baseline="0" dirty="0" smtClean="0">
                <a:ln>
                  <a:noFill/>
                </a:ln>
                <a:solidFill>
                  <a:schemeClr val="tx1"/>
                </a:solidFill>
                <a:effectLst/>
                <a:latin typeface="+mj-lt"/>
                <a:ea typeface="Times New Roman" pitchFamily="18" charset="0"/>
                <a:cs typeface="Calibri" pitchFamily="34" charset="0"/>
              </a:rPr>
              <a:t>Où les trouver : </a:t>
            </a: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fr-FR" sz="2800" b="1" i="0" u="none" strike="noStrike" cap="none" normalizeH="0" baseline="0" dirty="0" smtClean="0">
                <a:ln>
                  <a:noFill/>
                </a:ln>
                <a:solidFill>
                  <a:schemeClr val="tx1"/>
                </a:solidFill>
                <a:effectLst/>
                <a:latin typeface="+mj-lt"/>
                <a:ea typeface="Times New Roman" pitchFamily="18" charset="0"/>
                <a:cs typeface="Calibri" pitchFamily="34" charset="0"/>
              </a:rPr>
              <a:t>essentiellement dans des huiles végétales (colza, soja, noix et olive) et dans les poissons gras.</a:t>
            </a:r>
            <a:endParaRPr kumimoji="0" lang="fr-FR" sz="2800" b="1" i="0" u="none" strike="noStrike" cap="none" normalizeH="0" baseline="0" dirty="0" smtClean="0">
              <a:ln>
                <a:noFill/>
              </a:ln>
              <a:solidFill>
                <a:schemeClr val="tx1"/>
              </a:solidFill>
              <a:effectLst/>
              <a:latin typeface="+mj-lt"/>
              <a:cs typeface="Arial" pitchFamily="34" charset="0"/>
            </a:endParaRPr>
          </a:p>
        </p:txBody>
      </p:sp>
    </p:spTree>
    <p:extLst>
      <p:ext uri="{BB962C8B-B14F-4D97-AF65-F5344CB8AC3E}">
        <p14:creationId xmlns:p14="http://schemas.microsoft.com/office/powerpoint/2010/main" val="3345034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4"/>
            <a:ext cx="9180951" cy="1200329"/>
          </a:xfrm>
          <a:prstGeom prst="rect">
            <a:avLst/>
          </a:prstGeom>
        </p:spPr>
        <p:txBody>
          <a:bodyPr wrap="square">
            <a:spAutoFit/>
          </a:bodyPr>
          <a:lstStyle/>
          <a:p>
            <a:r>
              <a:rPr lang="fr-FR" sz="3600" b="1" dirty="0" smtClean="0">
                <a:solidFill>
                  <a:schemeClr val="accent1">
                    <a:lumMod val="60000"/>
                    <a:lumOff val="40000"/>
                  </a:schemeClr>
                </a:solidFill>
              </a:rPr>
              <a:t>3-LES APPORTS NUTRITIONNELS CONSEILLÉS EN VITAMINES ET MINÉRAUX :</a:t>
            </a:r>
            <a:endParaRPr lang="fr-FR" sz="3600" b="1" dirty="0">
              <a:solidFill>
                <a:schemeClr val="accent1">
                  <a:lumMod val="60000"/>
                  <a:lumOff val="40000"/>
                </a:schemeClr>
              </a:solidFill>
            </a:endParaRPr>
          </a:p>
        </p:txBody>
      </p:sp>
      <p:sp>
        <p:nvSpPr>
          <p:cNvPr id="3" name="Rectangle 2"/>
          <p:cNvSpPr/>
          <p:nvPr/>
        </p:nvSpPr>
        <p:spPr>
          <a:xfrm>
            <a:off x="0" y="1124744"/>
            <a:ext cx="9143999" cy="461665"/>
          </a:xfrm>
          <a:prstGeom prst="rect">
            <a:avLst/>
          </a:prstGeom>
        </p:spPr>
        <p:txBody>
          <a:bodyPr wrap="square">
            <a:spAutoFit/>
          </a:bodyPr>
          <a:lstStyle/>
          <a:p>
            <a:r>
              <a:rPr lang="fr-FR" sz="2400" b="1" dirty="0" smtClean="0">
                <a:solidFill>
                  <a:srgbClr val="00B050"/>
                </a:solidFill>
              </a:rPr>
              <a:t>3-1-LES APPORTS NUTRITIONNELS CONSEILLÉS EN VITAMINES </a:t>
            </a:r>
            <a:endParaRPr lang="fr-FR" sz="2400" b="1" dirty="0">
              <a:solidFill>
                <a:srgbClr val="00B050"/>
              </a:solidFill>
            </a:endParaRPr>
          </a:p>
        </p:txBody>
      </p:sp>
      <p:sp>
        <p:nvSpPr>
          <p:cNvPr id="54273" name="Rectangle 1"/>
          <p:cNvSpPr>
            <a:spLocks noChangeArrowheads="1"/>
          </p:cNvSpPr>
          <p:nvPr/>
        </p:nvSpPr>
        <p:spPr bwMode="auto">
          <a:xfrm>
            <a:off x="18474" y="1609637"/>
            <a:ext cx="9144001"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28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Les vitamines sont des substances qui n’apportent pas d’énergie, mais qui sont vitales à très faibles doses. À l'exception de deux d'entre elles (vitamines K et D), l’organisme ne sait pas les fabriquer, leur apport par l'alimentation est donc primordial pour le bon fonctionnement de notre organisme.</a:t>
            </a:r>
          </a:p>
          <a:p>
            <a:pPr marL="0" marR="0" lvl="0" indent="0" algn="just" defTabSz="914400" rtl="0" eaLnBrk="1" fontAlgn="base" latinLnBrk="0" hangingPunct="1">
              <a:lnSpc>
                <a:spcPct val="100000"/>
              </a:lnSpc>
              <a:spcBef>
                <a:spcPct val="0"/>
              </a:spcBef>
              <a:spcAft>
                <a:spcPct val="0"/>
              </a:spcAft>
              <a:buClrTx/>
              <a:buSzTx/>
              <a:buFontTx/>
              <a:buNone/>
              <a:tabLst/>
            </a:pPr>
            <a:r>
              <a:rPr kumimoji="0" lang="fr-FR" sz="28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Les vitamines sont impliquées dans de nombreuses fonctions biologiques : construction (croissance, développement du squelette…), fonctionnement et entretien (transformation et utilisation des macronutriments, vision, fonctionnement normal du système musculaire, nerveux, immunitaire…).</a:t>
            </a:r>
            <a:endParaRPr kumimoji="0" lang="fr-FR" sz="2800" b="1"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392213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recommandations_nutritionnelles_visuel_modifie__0.jpg"/>
          <p:cNvPicPr>
            <a:picLocks noChangeAspect="1"/>
          </p:cNvPicPr>
          <p:nvPr/>
        </p:nvPicPr>
        <p:blipFill>
          <a:blip r:embed="rId2" cstate="print"/>
          <a:stretch>
            <a:fillRect/>
          </a:stretch>
        </p:blipFill>
        <p:spPr>
          <a:xfrm>
            <a:off x="645542" y="71438"/>
            <a:ext cx="8481817" cy="6643710"/>
          </a:xfrm>
          <a:prstGeom prst="rect">
            <a:avLst/>
          </a:prstGeom>
          <a:ln>
            <a:noFill/>
          </a:ln>
          <a:effectLst>
            <a:softEdge rad="112500"/>
          </a:effectLst>
        </p:spPr>
      </p:pic>
    </p:spTree>
    <p:extLst>
      <p:ext uri="{BB962C8B-B14F-4D97-AF65-F5344CB8AC3E}">
        <p14:creationId xmlns:p14="http://schemas.microsoft.com/office/powerpoint/2010/main" val="812773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1"/>
          <p:cNvSpPr>
            <a:spLocks noChangeArrowheads="1"/>
          </p:cNvSpPr>
          <p:nvPr/>
        </p:nvSpPr>
        <p:spPr bwMode="auto">
          <a:xfrm>
            <a:off x="0" y="116632"/>
            <a:ext cx="9144000" cy="61247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457200" algn="l"/>
              </a:tabLst>
            </a:pPr>
            <a:r>
              <a:rPr kumimoji="0" lang="fr-FR" sz="2800" b="0" i="0" u="none" strike="noStrike" cap="none" normalizeH="0" baseline="0" dirty="0" smtClean="0">
                <a:ln>
                  <a:noFill/>
                </a:ln>
                <a:solidFill>
                  <a:schemeClr val="tx1"/>
                </a:solidFill>
                <a:effectLst/>
                <a:latin typeface="+mj-lt"/>
                <a:ea typeface="Times New Roman" pitchFamily="18" charset="0"/>
                <a:cs typeface="Calibri" pitchFamily="34" charset="0"/>
              </a:rPr>
              <a:t>On distingue deux types de vitamines :</a:t>
            </a: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fr-FR" sz="2800" b="1" i="0" u="none" strike="noStrike" cap="none" normalizeH="0" baseline="0" dirty="0" smtClean="0">
                <a:ln>
                  <a:noFill/>
                </a:ln>
                <a:solidFill>
                  <a:schemeClr val="accent1">
                    <a:lumMod val="60000"/>
                    <a:lumOff val="40000"/>
                  </a:schemeClr>
                </a:solidFill>
                <a:effectLst/>
                <a:latin typeface="+mj-lt"/>
                <a:ea typeface="Times New Roman" pitchFamily="18" charset="0"/>
                <a:cs typeface="Calibri" pitchFamily="34" charset="0"/>
              </a:rPr>
              <a:t>les vitamines liposolubles</a:t>
            </a:r>
            <a:r>
              <a:rPr kumimoji="0" lang="fr-FR" sz="2800" b="1" i="0" u="none" strike="noStrike" cap="none" normalizeH="0" baseline="0" dirty="0" smtClean="0">
                <a:ln>
                  <a:noFill/>
                </a:ln>
                <a:solidFill>
                  <a:schemeClr val="tx1"/>
                </a:solidFill>
                <a:effectLst/>
                <a:latin typeface="+mj-lt"/>
                <a:ea typeface="Times New Roman" pitchFamily="18" charset="0"/>
                <a:cs typeface="Calibri" pitchFamily="34" charset="0"/>
              </a:rPr>
              <a:t>, </a:t>
            </a:r>
            <a:r>
              <a:rPr kumimoji="0" lang="fr-FR" sz="2800" b="0" i="0" u="none" strike="noStrike" cap="none" normalizeH="0" baseline="0" dirty="0" smtClean="0">
                <a:ln>
                  <a:noFill/>
                </a:ln>
                <a:solidFill>
                  <a:schemeClr val="tx1"/>
                </a:solidFill>
                <a:effectLst/>
                <a:latin typeface="+mj-lt"/>
                <a:ea typeface="Times New Roman" pitchFamily="18" charset="0"/>
                <a:cs typeface="Calibri" pitchFamily="34" charset="0"/>
              </a:rPr>
              <a:t>qui sont solubles dans les graisses, et que l'organisme peut mettre en réserve. Elles sont essentiellement apportées par les aliments d'origine animale et les huiles végétales. Ce sont les vitamines </a:t>
            </a:r>
            <a:r>
              <a:rPr kumimoji="0" lang="fr-FR" sz="2800" b="1" i="0" u="none" strike="noStrike" cap="none" normalizeH="0" baseline="0" dirty="0" smtClean="0">
                <a:ln>
                  <a:noFill/>
                </a:ln>
                <a:solidFill>
                  <a:schemeClr val="accent1">
                    <a:lumMod val="60000"/>
                    <a:lumOff val="40000"/>
                  </a:schemeClr>
                </a:solidFill>
                <a:effectLst/>
                <a:latin typeface="+mj-lt"/>
                <a:ea typeface="Times New Roman" pitchFamily="18" charset="0"/>
                <a:cs typeface="Calibri" pitchFamily="34" charset="0"/>
              </a:rPr>
              <a:t>A</a:t>
            </a:r>
            <a:r>
              <a:rPr kumimoji="0" lang="fr-FR" sz="2800" b="0" i="0" u="none" strike="noStrike" cap="none" normalizeH="0" baseline="0" dirty="0" smtClean="0">
                <a:ln>
                  <a:noFill/>
                </a:ln>
                <a:solidFill>
                  <a:schemeClr val="tx1"/>
                </a:solidFill>
                <a:effectLst/>
                <a:latin typeface="+mj-lt"/>
                <a:ea typeface="Times New Roman" pitchFamily="18" charset="0"/>
                <a:cs typeface="Calibri" pitchFamily="34" charset="0"/>
              </a:rPr>
              <a:t>, </a:t>
            </a:r>
            <a:r>
              <a:rPr kumimoji="0" lang="fr-FR" sz="2800" b="1" i="0" u="none" strike="noStrike" cap="none" normalizeH="0" baseline="0" dirty="0" smtClean="0">
                <a:ln>
                  <a:noFill/>
                </a:ln>
                <a:solidFill>
                  <a:schemeClr val="accent1">
                    <a:lumMod val="60000"/>
                    <a:lumOff val="40000"/>
                  </a:schemeClr>
                </a:solidFill>
                <a:effectLst/>
                <a:latin typeface="+mj-lt"/>
                <a:ea typeface="Times New Roman" pitchFamily="18" charset="0"/>
                <a:cs typeface="Calibri" pitchFamily="34" charset="0"/>
              </a:rPr>
              <a:t>D</a:t>
            </a:r>
            <a:r>
              <a:rPr kumimoji="0" lang="fr-FR" sz="2800" b="0" i="0" u="none" strike="noStrike" cap="none" normalizeH="0" baseline="0" dirty="0" smtClean="0">
                <a:ln>
                  <a:noFill/>
                </a:ln>
                <a:solidFill>
                  <a:schemeClr val="tx1"/>
                </a:solidFill>
                <a:effectLst/>
                <a:latin typeface="+mj-lt"/>
                <a:ea typeface="Times New Roman" pitchFamily="18" charset="0"/>
                <a:cs typeface="Calibri" pitchFamily="34" charset="0"/>
              </a:rPr>
              <a:t>, </a:t>
            </a:r>
            <a:r>
              <a:rPr kumimoji="0" lang="fr-FR" sz="2800" b="1" i="0" u="none" strike="noStrike" cap="none" normalizeH="0" baseline="0" dirty="0" smtClean="0">
                <a:ln>
                  <a:noFill/>
                </a:ln>
                <a:solidFill>
                  <a:schemeClr val="accent1">
                    <a:lumMod val="60000"/>
                    <a:lumOff val="40000"/>
                  </a:schemeClr>
                </a:solidFill>
                <a:effectLst/>
                <a:latin typeface="+mj-lt"/>
                <a:ea typeface="Times New Roman" pitchFamily="18" charset="0"/>
                <a:cs typeface="Calibri" pitchFamily="34" charset="0"/>
              </a:rPr>
              <a:t>E</a:t>
            </a:r>
            <a:r>
              <a:rPr kumimoji="0" lang="fr-FR" sz="2800" b="0" i="0" u="none" strike="noStrike" cap="none" normalizeH="0" baseline="0" dirty="0" smtClean="0">
                <a:ln>
                  <a:noFill/>
                </a:ln>
                <a:solidFill>
                  <a:schemeClr val="tx1"/>
                </a:solidFill>
                <a:effectLst/>
                <a:latin typeface="+mj-lt"/>
                <a:ea typeface="Times New Roman" pitchFamily="18" charset="0"/>
                <a:cs typeface="Calibri" pitchFamily="34" charset="0"/>
              </a:rPr>
              <a:t> et </a:t>
            </a:r>
            <a:r>
              <a:rPr kumimoji="0" lang="fr-FR" sz="2800" b="1" i="0" u="none" strike="noStrike" cap="none" normalizeH="0" baseline="0" dirty="0" smtClean="0">
                <a:ln>
                  <a:noFill/>
                </a:ln>
                <a:solidFill>
                  <a:schemeClr val="accent1">
                    <a:lumMod val="60000"/>
                    <a:lumOff val="40000"/>
                  </a:schemeClr>
                </a:solidFill>
                <a:effectLst/>
                <a:latin typeface="+mj-lt"/>
                <a:ea typeface="Times New Roman" pitchFamily="18" charset="0"/>
                <a:cs typeface="Calibri" pitchFamily="34" charset="0"/>
              </a:rPr>
              <a:t>K</a:t>
            </a:r>
            <a:r>
              <a:rPr kumimoji="0" lang="fr-FR" sz="2800" b="0" i="0" u="none" strike="noStrike" cap="none" normalizeH="0" baseline="0" dirty="0" smtClean="0">
                <a:ln>
                  <a:noFill/>
                </a:ln>
                <a:solidFill>
                  <a:schemeClr val="tx1"/>
                </a:solidFill>
                <a:effectLst/>
                <a:latin typeface="+mj-lt"/>
                <a:ea typeface="Times New Roman" pitchFamily="18" charset="0"/>
                <a:cs typeface="Calibri" pitchFamily="34" charset="0"/>
              </a:rPr>
              <a:t>.</a:t>
            </a: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fr-FR" sz="2800" b="1" i="0" u="none" strike="noStrike" cap="none" normalizeH="0" baseline="0" dirty="0" smtClean="0">
                <a:ln>
                  <a:noFill/>
                </a:ln>
                <a:solidFill>
                  <a:schemeClr val="accent1">
                    <a:lumMod val="60000"/>
                    <a:lumOff val="40000"/>
                  </a:schemeClr>
                </a:solidFill>
                <a:effectLst/>
                <a:latin typeface="+mj-lt"/>
                <a:ea typeface="Times New Roman" pitchFamily="18" charset="0"/>
                <a:cs typeface="Calibri" pitchFamily="34" charset="0"/>
              </a:rPr>
              <a:t>les vitamines hydrosolubles</a:t>
            </a:r>
            <a:r>
              <a:rPr kumimoji="0" lang="fr-FR" sz="2800" b="0" i="0" u="none" strike="noStrike" cap="none" normalizeH="0" baseline="0" dirty="0" smtClean="0">
                <a:ln>
                  <a:noFill/>
                </a:ln>
                <a:solidFill>
                  <a:schemeClr val="tx1"/>
                </a:solidFill>
                <a:effectLst/>
                <a:latin typeface="+mj-lt"/>
                <a:ea typeface="Times New Roman" pitchFamily="18" charset="0"/>
                <a:cs typeface="Calibri" pitchFamily="34" charset="0"/>
              </a:rPr>
              <a:t>, qui sont solubles dans l'eau et ne sont pas stockées dans l'organisme (à l'exception de la vitamine B12) ; leurs apports doivent donc être assurés quotidiennement par notre alimentation. </a:t>
            </a:r>
          </a:p>
          <a:p>
            <a:pPr marL="0" marR="0" lvl="0" indent="0" algn="just" defTabSz="914400" rtl="0" eaLnBrk="0" fontAlgn="base" latinLnBrk="0" hangingPunct="0">
              <a:lnSpc>
                <a:spcPct val="100000"/>
              </a:lnSpc>
              <a:spcBef>
                <a:spcPct val="0"/>
              </a:spcBef>
              <a:spcAft>
                <a:spcPct val="0"/>
              </a:spcAft>
              <a:buClrTx/>
              <a:buSzTx/>
              <a:tabLst>
                <a:tab pos="457200" algn="l"/>
              </a:tabLst>
            </a:pPr>
            <a:r>
              <a:rPr kumimoji="0" lang="fr-FR" sz="2800" b="0" i="0" u="none" strike="noStrike" cap="none" normalizeH="0" baseline="0" dirty="0" smtClean="0">
                <a:ln>
                  <a:noFill/>
                </a:ln>
                <a:solidFill>
                  <a:schemeClr val="tx1"/>
                </a:solidFill>
                <a:effectLst/>
                <a:latin typeface="+mj-lt"/>
                <a:ea typeface="Times New Roman" pitchFamily="18" charset="0"/>
                <a:cs typeface="Calibri" pitchFamily="34" charset="0"/>
              </a:rPr>
              <a:t>Ces vitamines sont apportées par la quasi-totalité des groupes d'aliments (viande, poisson, œufs, produits laitiers, céréales, fruits et légumes). </a:t>
            </a:r>
          </a:p>
          <a:p>
            <a:pPr marL="0" marR="0" lvl="0" indent="0" algn="just" defTabSz="914400" rtl="0" eaLnBrk="0" fontAlgn="base" latinLnBrk="0" hangingPunct="0">
              <a:lnSpc>
                <a:spcPct val="100000"/>
              </a:lnSpc>
              <a:spcBef>
                <a:spcPct val="0"/>
              </a:spcBef>
              <a:spcAft>
                <a:spcPct val="0"/>
              </a:spcAft>
              <a:buClrTx/>
              <a:buSzTx/>
              <a:tabLst>
                <a:tab pos="457200" algn="l"/>
              </a:tabLst>
            </a:pPr>
            <a:r>
              <a:rPr kumimoji="0" lang="fr-FR" sz="2800" b="0" i="0" u="none" strike="noStrike" cap="none" normalizeH="0" baseline="0" dirty="0" smtClean="0">
                <a:ln>
                  <a:noFill/>
                </a:ln>
                <a:solidFill>
                  <a:schemeClr val="tx1"/>
                </a:solidFill>
                <a:effectLst/>
                <a:latin typeface="+mj-lt"/>
                <a:ea typeface="Times New Roman" pitchFamily="18" charset="0"/>
                <a:cs typeface="Calibri" pitchFamily="34" charset="0"/>
              </a:rPr>
              <a:t>Ce sont la vitamine C et les vitamines du groupe B (B1, B2, B3 ou PP, B5, B6, B8, B9 et B12).</a:t>
            </a:r>
            <a:endParaRPr kumimoji="0" lang="fr-FR" sz="2800" b="0" i="0" u="none" strike="noStrike" cap="none" normalizeH="0" baseline="0" dirty="0" smtClean="0">
              <a:ln>
                <a:noFill/>
              </a:ln>
              <a:solidFill>
                <a:schemeClr val="tx1"/>
              </a:solidFill>
              <a:effectLst/>
              <a:latin typeface="+mj-lt"/>
              <a:cs typeface="Arial" pitchFamily="34" charset="0"/>
            </a:endParaRPr>
          </a:p>
        </p:txBody>
      </p:sp>
    </p:spTree>
    <p:extLst>
      <p:ext uri="{BB962C8B-B14F-4D97-AF65-F5344CB8AC3E}">
        <p14:creationId xmlns:p14="http://schemas.microsoft.com/office/powerpoint/2010/main" val="122640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1665427326"/>
              </p:ext>
            </p:extLst>
          </p:nvPr>
        </p:nvGraphicFramePr>
        <p:xfrm>
          <a:off x="1259632" y="458353"/>
          <a:ext cx="6960249" cy="2214575"/>
        </p:xfrm>
        <a:graphic>
          <a:graphicData uri="http://schemas.openxmlformats.org/drawingml/2006/table">
            <a:tbl>
              <a:tblPr>
                <a:tableStyleId>{BC89EF96-8CEA-46FF-86C4-4CE0E7609802}</a:tableStyleId>
              </a:tblPr>
              <a:tblGrid>
                <a:gridCol w="2320083"/>
                <a:gridCol w="2320083"/>
                <a:gridCol w="2320083"/>
              </a:tblGrid>
              <a:tr h="442915">
                <a:tc>
                  <a:txBody>
                    <a:bodyPr/>
                    <a:lstStyle/>
                    <a:p>
                      <a:pPr>
                        <a:lnSpc>
                          <a:spcPts val="1500"/>
                        </a:lnSpc>
                        <a:spcAft>
                          <a:spcPts val="1000"/>
                        </a:spcAft>
                      </a:pPr>
                      <a:r>
                        <a:rPr lang="fr-FR" sz="1600" b="1"/>
                        <a:t> </a:t>
                      </a:r>
                      <a:endParaRPr lang="fr-FR" sz="1400" b="1">
                        <a:latin typeface="Calibri"/>
                        <a:ea typeface="Times New Roman"/>
                        <a:cs typeface="Arial"/>
                      </a:endParaRPr>
                    </a:p>
                  </a:txBody>
                  <a:tcPr marL="35728" marR="35728" marT="47625" marB="47625" anchor="ctr"/>
                </a:tc>
                <a:tc>
                  <a:txBody>
                    <a:bodyPr/>
                    <a:lstStyle/>
                    <a:p>
                      <a:pPr algn="ctr">
                        <a:lnSpc>
                          <a:spcPts val="1500"/>
                        </a:lnSpc>
                        <a:spcAft>
                          <a:spcPts val="1000"/>
                        </a:spcAft>
                      </a:pPr>
                      <a:r>
                        <a:rPr lang="fr-FR" sz="1600" b="1"/>
                        <a:t>Hommes adultes</a:t>
                      </a:r>
                      <a:endParaRPr lang="fr-FR" sz="1400" b="1">
                        <a:latin typeface="Calibri"/>
                        <a:ea typeface="Times New Roman"/>
                        <a:cs typeface="Arial"/>
                      </a:endParaRPr>
                    </a:p>
                  </a:txBody>
                  <a:tcPr marL="35728" marR="35728" marT="47625" marB="47625" anchor="ctr"/>
                </a:tc>
                <a:tc>
                  <a:txBody>
                    <a:bodyPr/>
                    <a:lstStyle/>
                    <a:p>
                      <a:pPr algn="ctr">
                        <a:lnSpc>
                          <a:spcPts val="1500"/>
                        </a:lnSpc>
                        <a:spcAft>
                          <a:spcPts val="1000"/>
                        </a:spcAft>
                      </a:pPr>
                      <a:r>
                        <a:rPr lang="fr-FR" sz="1600" b="1"/>
                        <a:t>Femmes adultes</a:t>
                      </a:r>
                      <a:endParaRPr lang="fr-FR" sz="1400" b="1">
                        <a:latin typeface="Calibri"/>
                        <a:ea typeface="Times New Roman"/>
                        <a:cs typeface="Arial"/>
                      </a:endParaRPr>
                    </a:p>
                  </a:txBody>
                  <a:tcPr marL="35728" marR="35728" marT="47625" marB="47625" anchor="ctr"/>
                </a:tc>
              </a:tr>
              <a:tr h="442915">
                <a:tc>
                  <a:txBody>
                    <a:bodyPr/>
                    <a:lstStyle/>
                    <a:p>
                      <a:pPr>
                        <a:lnSpc>
                          <a:spcPts val="1500"/>
                        </a:lnSpc>
                        <a:spcAft>
                          <a:spcPts val="1000"/>
                        </a:spcAft>
                      </a:pPr>
                      <a:r>
                        <a:rPr lang="fr-FR" sz="1600" b="1"/>
                        <a:t>Vitamine A</a:t>
                      </a:r>
                      <a:endParaRPr lang="fr-FR" sz="1400" b="1">
                        <a:latin typeface="Calibri"/>
                        <a:ea typeface="Times New Roman"/>
                        <a:cs typeface="Arial"/>
                      </a:endParaRPr>
                    </a:p>
                  </a:txBody>
                  <a:tcPr marL="35728" marR="35728" marT="47625" marB="47625" anchor="ctr"/>
                </a:tc>
                <a:tc>
                  <a:txBody>
                    <a:bodyPr/>
                    <a:lstStyle/>
                    <a:p>
                      <a:pPr algn="ctr">
                        <a:lnSpc>
                          <a:spcPts val="1500"/>
                        </a:lnSpc>
                        <a:spcAft>
                          <a:spcPts val="1000"/>
                        </a:spcAft>
                      </a:pPr>
                      <a:r>
                        <a:rPr lang="fr-FR" sz="1600" b="1"/>
                        <a:t>800 μgER/jour</a:t>
                      </a:r>
                      <a:endParaRPr lang="fr-FR" sz="1400" b="1">
                        <a:latin typeface="Calibri"/>
                        <a:ea typeface="Times New Roman"/>
                        <a:cs typeface="Arial"/>
                      </a:endParaRPr>
                    </a:p>
                  </a:txBody>
                  <a:tcPr marL="35728" marR="35728" marT="47625" marB="47625" anchor="ctr"/>
                </a:tc>
                <a:tc>
                  <a:txBody>
                    <a:bodyPr/>
                    <a:lstStyle/>
                    <a:p>
                      <a:pPr algn="ctr">
                        <a:lnSpc>
                          <a:spcPts val="1500"/>
                        </a:lnSpc>
                        <a:spcAft>
                          <a:spcPts val="1000"/>
                        </a:spcAft>
                      </a:pPr>
                      <a:r>
                        <a:rPr lang="fr-FR" sz="1600" b="1"/>
                        <a:t>600 μgER/jour</a:t>
                      </a:r>
                      <a:endParaRPr lang="fr-FR" sz="1400" b="1">
                        <a:latin typeface="Calibri"/>
                        <a:ea typeface="Times New Roman"/>
                        <a:cs typeface="Arial"/>
                      </a:endParaRPr>
                    </a:p>
                  </a:txBody>
                  <a:tcPr marL="35728" marR="35728" marT="47625" marB="47625" anchor="ctr"/>
                </a:tc>
              </a:tr>
              <a:tr h="442915">
                <a:tc>
                  <a:txBody>
                    <a:bodyPr/>
                    <a:lstStyle/>
                    <a:p>
                      <a:pPr>
                        <a:lnSpc>
                          <a:spcPts val="1500"/>
                        </a:lnSpc>
                        <a:spcAft>
                          <a:spcPts val="1000"/>
                        </a:spcAft>
                      </a:pPr>
                      <a:r>
                        <a:rPr lang="fr-FR" sz="1600" b="1"/>
                        <a:t>Vitamine D</a:t>
                      </a:r>
                      <a:endParaRPr lang="fr-FR" sz="1400" b="1">
                        <a:latin typeface="Calibri"/>
                        <a:ea typeface="Times New Roman"/>
                        <a:cs typeface="Arial"/>
                      </a:endParaRPr>
                    </a:p>
                  </a:txBody>
                  <a:tcPr marL="35728" marR="35728" marT="47625" marB="47625" anchor="ctr"/>
                </a:tc>
                <a:tc>
                  <a:txBody>
                    <a:bodyPr/>
                    <a:lstStyle/>
                    <a:p>
                      <a:pPr algn="ctr">
                        <a:lnSpc>
                          <a:spcPts val="1500"/>
                        </a:lnSpc>
                        <a:spcAft>
                          <a:spcPts val="1000"/>
                        </a:spcAft>
                      </a:pPr>
                      <a:r>
                        <a:rPr lang="fr-FR" sz="1600" b="1"/>
                        <a:t>5 μg/jour</a:t>
                      </a:r>
                      <a:endParaRPr lang="fr-FR" sz="1400" b="1">
                        <a:latin typeface="Calibri"/>
                        <a:ea typeface="Times New Roman"/>
                        <a:cs typeface="Arial"/>
                      </a:endParaRPr>
                    </a:p>
                  </a:txBody>
                  <a:tcPr marL="35728" marR="35728" marT="47625" marB="47625" anchor="ctr"/>
                </a:tc>
                <a:tc>
                  <a:txBody>
                    <a:bodyPr/>
                    <a:lstStyle/>
                    <a:p>
                      <a:pPr algn="ctr">
                        <a:lnSpc>
                          <a:spcPts val="1500"/>
                        </a:lnSpc>
                        <a:spcAft>
                          <a:spcPts val="1000"/>
                        </a:spcAft>
                      </a:pPr>
                      <a:r>
                        <a:rPr lang="fr-FR" sz="1600" b="1"/>
                        <a:t>/</a:t>
                      </a:r>
                      <a:endParaRPr lang="fr-FR" sz="1400" b="1">
                        <a:latin typeface="Calibri"/>
                        <a:ea typeface="Times New Roman"/>
                        <a:cs typeface="Arial"/>
                      </a:endParaRPr>
                    </a:p>
                  </a:txBody>
                  <a:tcPr marL="35728" marR="35728" marT="47625" marB="47625" anchor="ctr"/>
                </a:tc>
              </a:tr>
              <a:tr h="442915">
                <a:tc>
                  <a:txBody>
                    <a:bodyPr/>
                    <a:lstStyle/>
                    <a:p>
                      <a:pPr>
                        <a:lnSpc>
                          <a:spcPts val="1500"/>
                        </a:lnSpc>
                        <a:spcAft>
                          <a:spcPts val="1000"/>
                        </a:spcAft>
                      </a:pPr>
                      <a:r>
                        <a:rPr lang="fr-FR" sz="1600" b="1"/>
                        <a:t>Vitamine B9</a:t>
                      </a:r>
                      <a:endParaRPr lang="fr-FR" sz="1400" b="1">
                        <a:latin typeface="Calibri"/>
                        <a:ea typeface="Times New Roman"/>
                        <a:cs typeface="Arial"/>
                      </a:endParaRPr>
                    </a:p>
                  </a:txBody>
                  <a:tcPr marL="35728" marR="35728" marT="47625" marB="47625" anchor="ctr"/>
                </a:tc>
                <a:tc>
                  <a:txBody>
                    <a:bodyPr/>
                    <a:lstStyle/>
                    <a:p>
                      <a:pPr algn="ctr">
                        <a:lnSpc>
                          <a:spcPts val="1500"/>
                        </a:lnSpc>
                        <a:spcAft>
                          <a:spcPts val="1000"/>
                        </a:spcAft>
                      </a:pPr>
                      <a:r>
                        <a:rPr lang="fr-FR" sz="1600" b="1"/>
                        <a:t>330 μg/jour</a:t>
                      </a:r>
                      <a:endParaRPr lang="fr-FR" sz="1400" b="1">
                        <a:latin typeface="Calibri"/>
                        <a:ea typeface="Times New Roman"/>
                        <a:cs typeface="Arial"/>
                      </a:endParaRPr>
                    </a:p>
                  </a:txBody>
                  <a:tcPr marL="35728" marR="35728" marT="47625" marB="47625" anchor="ctr"/>
                </a:tc>
                <a:tc>
                  <a:txBody>
                    <a:bodyPr/>
                    <a:lstStyle/>
                    <a:p>
                      <a:pPr algn="ctr">
                        <a:lnSpc>
                          <a:spcPts val="1500"/>
                        </a:lnSpc>
                        <a:spcAft>
                          <a:spcPts val="1000"/>
                        </a:spcAft>
                      </a:pPr>
                      <a:r>
                        <a:rPr lang="fr-FR" sz="1600" b="1"/>
                        <a:t>300 μg/jour</a:t>
                      </a:r>
                      <a:endParaRPr lang="fr-FR" sz="1400" b="1">
                        <a:latin typeface="Calibri"/>
                        <a:ea typeface="Times New Roman"/>
                        <a:cs typeface="Arial"/>
                      </a:endParaRPr>
                    </a:p>
                  </a:txBody>
                  <a:tcPr marL="35728" marR="35728" marT="47625" marB="47625" anchor="ctr"/>
                </a:tc>
              </a:tr>
              <a:tr h="442915">
                <a:tc>
                  <a:txBody>
                    <a:bodyPr/>
                    <a:lstStyle/>
                    <a:p>
                      <a:pPr>
                        <a:lnSpc>
                          <a:spcPts val="1500"/>
                        </a:lnSpc>
                        <a:spcAft>
                          <a:spcPts val="1000"/>
                        </a:spcAft>
                      </a:pPr>
                      <a:r>
                        <a:rPr lang="fr-FR" sz="1600" b="1"/>
                        <a:t>Vitamine C</a:t>
                      </a:r>
                      <a:endParaRPr lang="fr-FR" sz="1400" b="1">
                        <a:latin typeface="Calibri"/>
                        <a:ea typeface="Times New Roman"/>
                        <a:cs typeface="Arial"/>
                      </a:endParaRPr>
                    </a:p>
                  </a:txBody>
                  <a:tcPr marL="35728" marR="35728" marT="47625" marB="47625" anchor="ctr"/>
                </a:tc>
                <a:tc>
                  <a:txBody>
                    <a:bodyPr/>
                    <a:lstStyle/>
                    <a:p>
                      <a:pPr algn="ctr">
                        <a:lnSpc>
                          <a:spcPts val="1500"/>
                        </a:lnSpc>
                        <a:spcAft>
                          <a:spcPts val="1000"/>
                        </a:spcAft>
                      </a:pPr>
                      <a:r>
                        <a:rPr lang="fr-FR" sz="1600" b="1"/>
                        <a:t>110 mg/jour</a:t>
                      </a:r>
                      <a:endParaRPr lang="fr-FR" sz="1400" b="1">
                        <a:latin typeface="Calibri"/>
                        <a:ea typeface="Times New Roman"/>
                        <a:cs typeface="Arial"/>
                      </a:endParaRPr>
                    </a:p>
                  </a:txBody>
                  <a:tcPr marL="35728" marR="35728" marT="47625" marB="47625" anchor="ctr"/>
                </a:tc>
                <a:tc>
                  <a:txBody>
                    <a:bodyPr/>
                    <a:lstStyle/>
                    <a:p>
                      <a:pPr algn="ctr">
                        <a:lnSpc>
                          <a:spcPts val="1500"/>
                        </a:lnSpc>
                        <a:spcAft>
                          <a:spcPts val="1000"/>
                        </a:spcAft>
                      </a:pPr>
                      <a:r>
                        <a:rPr lang="fr-FR" sz="1600" b="1" dirty="0"/>
                        <a:t>/</a:t>
                      </a:r>
                      <a:endParaRPr lang="fr-FR" sz="1400" b="1" dirty="0">
                        <a:latin typeface="Calibri"/>
                        <a:ea typeface="Times New Roman"/>
                        <a:cs typeface="Arial"/>
                      </a:endParaRPr>
                    </a:p>
                  </a:txBody>
                  <a:tcPr marL="35728" marR="35728" marT="47625" marB="47625" anchor="ctr"/>
                </a:tc>
              </a:tr>
            </a:tbl>
          </a:graphicData>
        </a:graphic>
      </p:graphicFrame>
      <p:sp>
        <p:nvSpPr>
          <p:cNvPr id="56321" name="Rectangle 1"/>
          <p:cNvSpPr>
            <a:spLocks noChangeArrowheads="1"/>
          </p:cNvSpPr>
          <p:nvPr/>
        </p:nvSpPr>
        <p:spPr bwMode="auto">
          <a:xfrm>
            <a:off x="-1" y="44420"/>
            <a:ext cx="8752211"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1" u="none" strike="noStrike" cap="none" normalizeH="0" baseline="0" dirty="0" smtClean="0">
                <a:ln>
                  <a:noFill/>
                </a:ln>
                <a:solidFill>
                  <a:schemeClr val="accent1">
                    <a:lumMod val="60000"/>
                    <a:lumOff val="40000"/>
                  </a:schemeClr>
                </a:solidFill>
                <a:effectLst/>
                <a:latin typeface="Calibri" pitchFamily="34" charset="0"/>
                <a:ea typeface="Times New Roman" pitchFamily="18" charset="0"/>
                <a:cs typeface="Calibri" pitchFamily="34" charset="0"/>
              </a:rPr>
              <a:t>ZOOM SUR CERTAINS APPORTS NUTRITIONNELS CONSEILLÉS CHEZ L’ADULTE</a:t>
            </a:r>
            <a:endParaRPr kumimoji="0" lang="fr-FR" sz="1800" b="1" u="none" strike="noStrike" cap="none" normalizeH="0" baseline="0" dirty="0" smtClean="0">
              <a:ln>
                <a:noFill/>
              </a:ln>
              <a:solidFill>
                <a:schemeClr val="accent1">
                  <a:lumMod val="60000"/>
                  <a:lumOff val="40000"/>
                </a:schemeClr>
              </a:solidFill>
              <a:effectLst/>
              <a:latin typeface="Arial" pitchFamily="34" charset="0"/>
              <a:cs typeface="Arial" pitchFamily="34" charset="0"/>
            </a:endParaRPr>
          </a:p>
        </p:txBody>
      </p:sp>
      <p:sp>
        <p:nvSpPr>
          <p:cNvPr id="56322" name="Rectangle 2"/>
          <p:cNvSpPr>
            <a:spLocks noChangeArrowheads="1"/>
          </p:cNvSpPr>
          <p:nvPr/>
        </p:nvSpPr>
        <p:spPr bwMode="auto">
          <a:xfrm>
            <a:off x="0" y="2748560"/>
            <a:ext cx="9144000" cy="36317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300" b="1" i="0" u="none" strike="noStrike" cap="none" normalizeH="0" baseline="0" dirty="0" smtClean="0">
                <a:ln>
                  <a:noFill/>
                </a:ln>
                <a:solidFill>
                  <a:schemeClr val="accent1">
                    <a:lumMod val="60000"/>
                    <a:lumOff val="40000"/>
                  </a:schemeClr>
                </a:solidFill>
                <a:effectLst/>
                <a:latin typeface="+mj-lt"/>
                <a:ea typeface="Times New Roman" pitchFamily="18" charset="0"/>
                <a:cs typeface="Calibri" pitchFamily="34" charset="0"/>
              </a:rPr>
              <a:t>Les meilleures sources de vitamine A</a:t>
            </a:r>
            <a:r>
              <a:rPr kumimoji="0" lang="fr-FR" sz="2300" b="1" i="0" u="none" strike="noStrike" cap="none" normalizeH="0" baseline="0" dirty="0" smtClean="0">
                <a:ln>
                  <a:noFill/>
                </a:ln>
                <a:solidFill>
                  <a:schemeClr val="tx1"/>
                </a:solidFill>
                <a:effectLst/>
                <a:latin typeface="+mj-lt"/>
                <a:ea typeface="Times New Roman" pitchFamily="18" charset="0"/>
                <a:cs typeface="Calibri" pitchFamily="34" charset="0"/>
              </a:rPr>
              <a:t> :</a:t>
            </a:r>
            <a:r>
              <a:rPr kumimoji="0" lang="fr-FR" sz="2300" b="0" i="0" u="none" strike="noStrike" cap="none" normalizeH="0" baseline="0" dirty="0" smtClean="0">
                <a:ln>
                  <a:noFill/>
                </a:ln>
                <a:solidFill>
                  <a:schemeClr val="tx1"/>
                </a:solidFill>
                <a:effectLst/>
                <a:latin typeface="+mj-lt"/>
                <a:ea typeface="Times New Roman" pitchFamily="18" charset="0"/>
                <a:cs typeface="Calibri" pitchFamily="34" charset="0"/>
              </a:rPr>
              <a:t> huile de foie de morue, foies,  beurre et fromage, carotte  anguille et thon rouge... </a:t>
            </a:r>
            <a:endParaRPr kumimoji="0" lang="fr-FR" sz="2300" b="0" i="0" u="none" strike="noStrike" cap="none" normalizeH="0" baseline="0" dirty="0" smtClean="0">
              <a:ln>
                <a:noFill/>
              </a:ln>
              <a:solidFill>
                <a:schemeClr val="tx1"/>
              </a:solidFill>
              <a:effectLst/>
              <a:latin typeface="+mj-lt"/>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300" b="1" i="0" u="none" strike="noStrike" cap="none" normalizeH="0" baseline="0" dirty="0" smtClean="0">
                <a:ln>
                  <a:noFill/>
                </a:ln>
                <a:solidFill>
                  <a:schemeClr val="accent1">
                    <a:lumMod val="60000"/>
                    <a:lumOff val="40000"/>
                  </a:schemeClr>
                </a:solidFill>
                <a:effectLst/>
                <a:latin typeface="+mj-lt"/>
                <a:ea typeface="Times New Roman" pitchFamily="18" charset="0"/>
                <a:cs typeface="Calibri" pitchFamily="34" charset="0"/>
              </a:rPr>
              <a:t>Les meilleures sources de vitamine D</a:t>
            </a:r>
            <a:r>
              <a:rPr kumimoji="0" lang="fr-FR" sz="2300" b="1" i="0" u="none" strike="noStrike" cap="none" normalizeH="0" baseline="0" dirty="0" smtClean="0">
                <a:ln>
                  <a:noFill/>
                </a:ln>
                <a:solidFill>
                  <a:schemeClr val="tx1"/>
                </a:solidFill>
                <a:effectLst/>
                <a:latin typeface="+mj-lt"/>
                <a:ea typeface="Times New Roman" pitchFamily="18" charset="0"/>
                <a:cs typeface="Calibri" pitchFamily="34" charset="0"/>
              </a:rPr>
              <a:t> : </a:t>
            </a:r>
            <a:r>
              <a:rPr kumimoji="0" lang="fr-FR" sz="2300" b="0" i="0" u="none" strike="noStrike" cap="none" normalizeH="0" baseline="0" dirty="0" smtClean="0">
                <a:ln>
                  <a:noFill/>
                </a:ln>
                <a:solidFill>
                  <a:schemeClr val="tx1"/>
                </a:solidFill>
                <a:effectLst/>
                <a:latin typeface="+mj-lt"/>
                <a:ea typeface="Times New Roman" pitchFamily="18" charset="0"/>
                <a:cs typeface="Calibri" pitchFamily="34" charset="0"/>
              </a:rPr>
              <a:t>huile de foie de morue, poissons gras (saumon, hareng, sardine, maquereau…), jaune d’œuf cru, huiles végétales enrichies en vitamine D, produits laitiers enrichis en vitamine D... </a:t>
            </a:r>
            <a:endParaRPr kumimoji="0" lang="fr-FR" sz="2300" b="0" i="0" u="none" strike="noStrike" cap="none" normalizeH="0" baseline="0" dirty="0" smtClean="0">
              <a:ln>
                <a:noFill/>
              </a:ln>
              <a:solidFill>
                <a:schemeClr val="tx1"/>
              </a:solidFill>
              <a:effectLst/>
              <a:latin typeface="+mj-lt"/>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300" b="1" i="0" u="none" strike="noStrike" cap="none" normalizeH="0" baseline="0" dirty="0" smtClean="0">
                <a:ln>
                  <a:noFill/>
                </a:ln>
                <a:solidFill>
                  <a:schemeClr val="accent1">
                    <a:lumMod val="60000"/>
                    <a:lumOff val="40000"/>
                  </a:schemeClr>
                </a:solidFill>
                <a:effectLst/>
                <a:latin typeface="+mj-lt"/>
                <a:ea typeface="Times New Roman" pitchFamily="18" charset="0"/>
                <a:cs typeface="Calibri" pitchFamily="34" charset="0"/>
              </a:rPr>
              <a:t>Les meilleures sources de vitamine B9</a:t>
            </a:r>
            <a:r>
              <a:rPr kumimoji="0" lang="fr-FR" sz="2300" b="1" i="0" u="none" strike="noStrike" cap="none" normalizeH="0" baseline="0" dirty="0" smtClean="0">
                <a:ln>
                  <a:noFill/>
                </a:ln>
                <a:solidFill>
                  <a:schemeClr val="tx1"/>
                </a:solidFill>
                <a:effectLst/>
                <a:latin typeface="+mj-lt"/>
                <a:ea typeface="Times New Roman" pitchFamily="18" charset="0"/>
                <a:cs typeface="Calibri" pitchFamily="34" charset="0"/>
              </a:rPr>
              <a:t> : </a:t>
            </a:r>
            <a:r>
              <a:rPr kumimoji="0" lang="fr-FR" sz="2300" b="0" i="0" u="none" strike="noStrike" cap="none" normalizeH="0" baseline="0" dirty="0" smtClean="0">
                <a:ln>
                  <a:noFill/>
                </a:ln>
                <a:solidFill>
                  <a:schemeClr val="tx1"/>
                </a:solidFill>
                <a:effectLst/>
                <a:latin typeface="+mj-lt"/>
                <a:ea typeface="Times New Roman" pitchFamily="18" charset="0"/>
                <a:cs typeface="Calibri" pitchFamily="34" charset="0"/>
              </a:rPr>
              <a:t>levure, foie de volaille, foie gras, haricots blancs secs, germes de blé, lentilles, épinards, fromages affinés... </a:t>
            </a:r>
            <a:endParaRPr kumimoji="0" lang="fr-FR" sz="2300" b="0" i="0" u="none" strike="noStrike" cap="none" normalizeH="0" baseline="0" dirty="0" smtClean="0">
              <a:ln>
                <a:noFill/>
              </a:ln>
              <a:solidFill>
                <a:schemeClr val="tx1"/>
              </a:solidFill>
              <a:effectLst/>
              <a:latin typeface="+mj-lt"/>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300" b="1" i="0" u="none" strike="noStrike" cap="none" normalizeH="0" baseline="0" dirty="0" smtClean="0">
                <a:ln>
                  <a:noFill/>
                </a:ln>
                <a:solidFill>
                  <a:schemeClr val="accent1">
                    <a:lumMod val="60000"/>
                    <a:lumOff val="40000"/>
                  </a:schemeClr>
                </a:solidFill>
                <a:effectLst/>
                <a:latin typeface="+mj-lt"/>
                <a:ea typeface="Times New Roman" pitchFamily="18" charset="0"/>
                <a:cs typeface="Calibri" pitchFamily="34" charset="0"/>
              </a:rPr>
              <a:t>Les meilleures sources de vitamine C</a:t>
            </a:r>
            <a:r>
              <a:rPr kumimoji="0" lang="fr-FR" sz="2300" b="1" i="0" u="none" strike="noStrike" cap="none" normalizeH="0" baseline="0" dirty="0" smtClean="0">
                <a:ln>
                  <a:noFill/>
                </a:ln>
                <a:solidFill>
                  <a:schemeClr val="tx1"/>
                </a:solidFill>
                <a:effectLst/>
                <a:latin typeface="+mj-lt"/>
                <a:ea typeface="Times New Roman" pitchFamily="18" charset="0"/>
                <a:cs typeface="Calibri" pitchFamily="34" charset="0"/>
              </a:rPr>
              <a:t> : </a:t>
            </a:r>
            <a:r>
              <a:rPr kumimoji="0" lang="fr-FR" sz="2300" b="0" i="0" u="none" strike="noStrike" cap="none" normalizeH="0" baseline="0" dirty="0" smtClean="0">
                <a:ln>
                  <a:noFill/>
                </a:ln>
                <a:solidFill>
                  <a:schemeClr val="tx1"/>
                </a:solidFill>
                <a:effectLst/>
                <a:latin typeface="+mj-lt"/>
                <a:ea typeface="Times New Roman" pitchFamily="18" charset="0"/>
                <a:cs typeface="Calibri" pitchFamily="34" charset="0"/>
              </a:rPr>
              <a:t>cassis, persil frais, kiwi, agrumes (fruits et jus frais), poivrons rouge et vert cuits, choux de Bruxelles cuits, fraise, litchi, cresson, ciboulette fraiche...</a:t>
            </a:r>
            <a:endParaRPr kumimoji="0" lang="fr-FR" sz="2300" b="0" i="0" u="none" strike="noStrike" cap="none" normalizeH="0" baseline="0" dirty="0" smtClean="0">
              <a:ln>
                <a:noFill/>
              </a:ln>
              <a:solidFill>
                <a:schemeClr val="tx1"/>
              </a:solidFill>
              <a:effectLst/>
              <a:latin typeface="+mj-lt"/>
              <a:cs typeface="Arial" pitchFamily="34" charset="0"/>
            </a:endParaRPr>
          </a:p>
        </p:txBody>
      </p:sp>
    </p:spTree>
    <p:extLst>
      <p:ext uri="{BB962C8B-B14F-4D97-AF65-F5344CB8AC3E}">
        <p14:creationId xmlns:p14="http://schemas.microsoft.com/office/powerpoint/2010/main" val="429390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
          <p:cNvSpPr>
            <a:spLocks noChangeArrowheads="1"/>
          </p:cNvSpPr>
          <p:nvPr/>
        </p:nvSpPr>
        <p:spPr bwMode="auto">
          <a:xfrm>
            <a:off x="1115616" y="0"/>
            <a:ext cx="6059223" cy="1113085"/>
          </a:xfrm>
          <a:prstGeom prst="rect">
            <a:avLst/>
          </a:prstGeom>
          <a:noFill/>
          <a:ln w="9525">
            <a:noFill/>
            <a:miter lim="800000"/>
            <a:headEnd/>
            <a:tailEnd/>
          </a:ln>
          <a:effectLst/>
        </p:spPr>
        <p:txBody>
          <a:bodyPr vert="horz" wrap="none" lIns="91440" tIns="12696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3200" b="1" u="none" strike="noStrike" cap="none" normalizeH="0" baseline="0" dirty="0" smtClean="0">
                <a:ln>
                  <a:noFill/>
                </a:ln>
                <a:solidFill>
                  <a:srgbClr val="00B050"/>
                </a:solidFill>
                <a:effectLst/>
                <a:latin typeface="+mj-lt"/>
                <a:ea typeface="Times New Roman" pitchFamily="18" charset="0"/>
                <a:cs typeface="Calibri" pitchFamily="34" charset="0"/>
              </a:rPr>
              <a:t>3-2-LES APPORTS NUTRITIONNELS </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3200" b="1" u="none" strike="noStrike" cap="none" normalizeH="0" baseline="0" dirty="0" smtClean="0">
                <a:ln>
                  <a:noFill/>
                </a:ln>
                <a:solidFill>
                  <a:srgbClr val="00B050"/>
                </a:solidFill>
                <a:effectLst/>
                <a:latin typeface="+mj-lt"/>
                <a:ea typeface="Times New Roman" pitchFamily="18" charset="0"/>
                <a:cs typeface="Calibri" pitchFamily="34" charset="0"/>
              </a:rPr>
              <a:t>CONSEILLÉS EN MINÉRAUX </a:t>
            </a:r>
            <a:endParaRPr kumimoji="0" lang="fr-FR" sz="3200" b="1" u="none" strike="noStrike" cap="none" normalizeH="0" baseline="0" dirty="0" smtClean="0">
              <a:ln>
                <a:noFill/>
              </a:ln>
              <a:solidFill>
                <a:srgbClr val="00B050"/>
              </a:solidFill>
              <a:effectLst/>
              <a:latin typeface="+mj-lt"/>
              <a:ea typeface="Times New Roman" pitchFamily="18" charset="0"/>
              <a:cs typeface="Times New Roman" pitchFamily="18" charset="0"/>
            </a:endParaRPr>
          </a:p>
        </p:txBody>
      </p:sp>
      <p:sp>
        <p:nvSpPr>
          <p:cNvPr id="57347" name="Rectangle 3"/>
          <p:cNvSpPr>
            <a:spLocks noChangeArrowheads="1"/>
          </p:cNvSpPr>
          <p:nvPr/>
        </p:nvSpPr>
        <p:spPr bwMode="auto">
          <a:xfrm>
            <a:off x="10941" y="1268760"/>
            <a:ext cx="9144000"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457200" algn="l"/>
              </a:tabLst>
            </a:pPr>
            <a:r>
              <a:rPr kumimoji="0" lang="fr-FR" sz="2800" b="0" i="0" u="none" strike="noStrike" cap="none" normalizeH="0" baseline="0" dirty="0" smtClean="0">
                <a:ln>
                  <a:noFill/>
                </a:ln>
                <a:solidFill>
                  <a:schemeClr val="tx1"/>
                </a:solidFill>
                <a:effectLst/>
                <a:latin typeface="+mj-lt"/>
                <a:ea typeface="Times New Roman" pitchFamily="18" charset="0"/>
                <a:cs typeface="Calibri" pitchFamily="34" charset="0"/>
              </a:rPr>
              <a:t>Une vingtaine de minéraux présente un caractère essentiel chez l'homme. Ils sont classés en 2 catégories :</a:t>
            </a:r>
          </a:p>
          <a:p>
            <a:pPr marL="0" marR="0" lvl="0" indent="0" algn="just" defTabSz="914400" rtl="0" eaLnBrk="1" fontAlgn="base" latinLnBrk="0" hangingPunct="1">
              <a:lnSpc>
                <a:spcPct val="100000"/>
              </a:lnSpc>
              <a:spcBef>
                <a:spcPct val="0"/>
              </a:spcBef>
              <a:spcAft>
                <a:spcPct val="0"/>
              </a:spcAft>
              <a:buClrTx/>
              <a:buSzTx/>
              <a:buFontTx/>
              <a:buNone/>
              <a:tabLst>
                <a:tab pos="457200" algn="l"/>
              </a:tabLst>
            </a:pPr>
            <a:endParaRPr kumimoji="0" lang="fr-FR" sz="2800" b="0" i="0" u="none" strike="noStrike" cap="none" normalizeH="0" baseline="0" dirty="0" smtClean="0">
              <a:ln>
                <a:noFill/>
              </a:ln>
              <a:solidFill>
                <a:schemeClr val="tx1"/>
              </a:solidFill>
              <a:effectLst/>
              <a:latin typeface="+mj-lt"/>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fr-FR" sz="2800" b="1" i="0" u="none" strike="noStrike" cap="none" normalizeH="0" baseline="0" dirty="0" smtClean="0">
                <a:ln>
                  <a:noFill/>
                </a:ln>
                <a:solidFill>
                  <a:schemeClr val="accent1">
                    <a:lumMod val="60000"/>
                    <a:lumOff val="40000"/>
                  </a:schemeClr>
                </a:solidFill>
                <a:effectLst/>
                <a:latin typeface="+mj-lt"/>
                <a:ea typeface="Times New Roman" pitchFamily="18" charset="0"/>
                <a:cs typeface="Calibri" pitchFamily="34" charset="0"/>
              </a:rPr>
              <a:t>les minéraux majeurs</a:t>
            </a:r>
            <a:r>
              <a:rPr kumimoji="0" lang="fr-FR" sz="2800" b="0" i="0" u="none" strike="noStrike" cap="none" normalizeH="0" baseline="0" dirty="0" smtClean="0">
                <a:ln>
                  <a:noFill/>
                </a:ln>
                <a:solidFill>
                  <a:schemeClr val="tx1"/>
                </a:solidFill>
                <a:effectLst/>
                <a:latin typeface="+mj-lt"/>
                <a:ea typeface="Times New Roman" pitchFamily="18" charset="0"/>
                <a:cs typeface="Calibri" pitchFamily="34" charset="0"/>
              </a:rPr>
              <a:t> ou macroéléments qui sont le calcium (Ca), le chlore (Cl), le magnésium (Mg), le phosphore (P), le potassium (K) et le sodium (Na)</a:t>
            </a:r>
          </a:p>
          <a:p>
            <a:pPr marL="0" marR="0" lvl="0" indent="0" algn="just" defTabSz="914400" rtl="0" eaLnBrk="0" fontAlgn="base" latinLnBrk="0" hangingPunct="0">
              <a:lnSpc>
                <a:spcPct val="100000"/>
              </a:lnSpc>
              <a:spcBef>
                <a:spcPct val="0"/>
              </a:spcBef>
              <a:spcAft>
                <a:spcPct val="0"/>
              </a:spcAft>
              <a:buClrTx/>
              <a:buSzTx/>
              <a:tabLst>
                <a:tab pos="457200" algn="l"/>
              </a:tabLst>
            </a:pPr>
            <a:endParaRPr kumimoji="0" lang="fr-FR" sz="2800" b="0" i="0" u="none" strike="noStrike" cap="none" normalizeH="0" baseline="0" dirty="0" smtClean="0">
              <a:ln>
                <a:noFill/>
              </a:ln>
              <a:solidFill>
                <a:schemeClr val="tx1"/>
              </a:solidFill>
              <a:effectLst/>
              <a:latin typeface="+mj-lt"/>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fr-FR" sz="2800" b="1" i="0" u="none" strike="noStrike" cap="none" normalizeH="0" baseline="0" dirty="0" smtClean="0">
                <a:ln>
                  <a:noFill/>
                </a:ln>
                <a:solidFill>
                  <a:schemeClr val="accent1">
                    <a:lumMod val="60000"/>
                    <a:lumOff val="40000"/>
                  </a:schemeClr>
                </a:solidFill>
                <a:effectLst/>
                <a:latin typeface="+mj-lt"/>
                <a:ea typeface="Times New Roman" pitchFamily="18" charset="0"/>
                <a:cs typeface="Calibri" pitchFamily="34" charset="0"/>
              </a:rPr>
              <a:t>les oligoéléments</a:t>
            </a:r>
            <a:r>
              <a:rPr kumimoji="0" lang="fr-FR" sz="2800" b="0" i="0" u="none" strike="noStrike" cap="none" normalizeH="0" baseline="0" dirty="0" smtClean="0">
                <a:ln>
                  <a:noFill/>
                </a:ln>
                <a:solidFill>
                  <a:schemeClr val="accent1">
                    <a:lumMod val="60000"/>
                    <a:lumOff val="40000"/>
                  </a:schemeClr>
                </a:solidFill>
                <a:effectLst/>
                <a:latin typeface="+mj-lt"/>
                <a:ea typeface="Times New Roman" pitchFamily="18" charset="0"/>
                <a:cs typeface="Calibri" pitchFamily="34" charset="0"/>
              </a:rPr>
              <a:t> </a:t>
            </a:r>
            <a:r>
              <a:rPr kumimoji="0" lang="fr-FR" sz="2800" b="0" i="0" u="none" strike="noStrike" cap="none" normalizeH="0" baseline="0" dirty="0" smtClean="0">
                <a:ln>
                  <a:noFill/>
                </a:ln>
                <a:solidFill>
                  <a:schemeClr val="tx1"/>
                </a:solidFill>
                <a:effectLst/>
                <a:latin typeface="+mj-lt"/>
                <a:ea typeface="Times New Roman" pitchFamily="18" charset="0"/>
                <a:cs typeface="Calibri" pitchFamily="34" charset="0"/>
              </a:rPr>
              <a:t>ou éléments en traces qui comprennent l'arsenic (As), le bore (B), le chrome (Cr), le cobalt (Co), le cuivre (Cu), le fer (Fe), le fluor (F), l'iode (I), le manganèse (Mn), le molybdène (Mo), le nickel (Ni), le sélénium (Se), le silicium (Si), le vanadium (V) et le zinc (Zn)</a:t>
            </a:r>
            <a:endParaRPr kumimoji="0" lang="fr-FR" sz="2800" b="0" i="0" u="none" strike="noStrike" cap="none" normalizeH="0" baseline="0" dirty="0" smtClean="0">
              <a:ln>
                <a:noFill/>
              </a:ln>
              <a:solidFill>
                <a:schemeClr val="tx1"/>
              </a:solidFill>
              <a:effectLst/>
              <a:latin typeface="+mj-lt"/>
              <a:cs typeface="Arial" pitchFamily="34" charset="0"/>
            </a:endParaRPr>
          </a:p>
        </p:txBody>
      </p:sp>
    </p:spTree>
    <p:extLst>
      <p:ext uri="{BB962C8B-B14F-4D97-AF65-F5344CB8AC3E}">
        <p14:creationId xmlns:p14="http://schemas.microsoft.com/office/powerpoint/2010/main" val="3215284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411" y="23128"/>
            <a:ext cx="9073766" cy="6986528"/>
          </a:xfrm>
          <a:prstGeom prst="rect">
            <a:avLst/>
          </a:prstGeom>
        </p:spPr>
        <p:txBody>
          <a:bodyPr wrap="square">
            <a:spAutoFit/>
          </a:bodyPr>
          <a:lstStyle/>
          <a:p>
            <a:pPr algn="just"/>
            <a:r>
              <a:rPr lang="fr-FR" sz="2800" b="1" dirty="0" smtClean="0"/>
              <a:t>Les quantités d'éléments minéraux dans l'organisme sont très variables : près de 1 kg pour le calcium et le phosphore, quelques grammes pour le fer, le zinc et le fluor et moins de 1 mg pour le chrome et le cobalt. </a:t>
            </a:r>
          </a:p>
          <a:p>
            <a:pPr algn="just"/>
            <a:r>
              <a:rPr lang="fr-FR" sz="2800" b="1" dirty="0" smtClean="0"/>
              <a:t>Au total, les éléments minéraux représentent environ 4 % du poids corporel mais interviennent dans une large gamme de fonctions : minéralisation, contrôle de l'équilibre en eau, systèmes enzymatiques et hormonaux, systèmes musculaire, nerveux et immunitaire. </a:t>
            </a:r>
          </a:p>
          <a:p>
            <a:pPr algn="just"/>
            <a:endParaRPr lang="fr-FR" sz="2800" b="1" dirty="0" smtClean="0"/>
          </a:p>
          <a:p>
            <a:pPr algn="just"/>
            <a:r>
              <a:rPr lang="fr-FR" sz="2800" b="1" dirty="0" smtClean="0"/>
              <a:t>Par exemple, il n'y a pas de fabrication d'hormone thyroïdienne sans iode, pas de fabrication d'hémoglobine sans fer et pas de contraction musculaire sans calcium, potassium et magnésium. </a:t>
            </a:r>
          </a:p>
          <a:p>
            <a:pPr algn="just"/>
            <a:r>
              <a:rPr lang="fr-FR" sz="2800" b="1" dirty="0" smtClean="0"/>
              <a:t>Excepté l'iode, le fluor et le cobalt, tous les autres éléments minéraux exercent des rôles multiples</a:t>
            </a:r>
            <a:endParaRPr lang="fr-FR" sz="2800" b="1" dirty="0"/>
          </a:p>
        </p:txBody>
      </p:sp>
    </p:spTree>
    <p:extLst>
      <p:ext uri="{BB962C8B-B14F-4D97-AF65-F5344CB8AC3E}">
        <p14:creationId xmlns:p14="http://schemas.microsoft.com/office/powerpoint/2010/main" val="1416670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9144000" cy="6858000"/>
          </a:xfrm>
        </p:spPr>
        <p:txBody>
          <a:bodyPr>
            <a:normAutofit fontScale="85000" lnSpcReduction="10000"/>
          </a:bodyPr>
          <a:lstStyle/>
          <a:p>
            <a:pPr algn="just"/>
            <a:r>
              <a:rPr lang="fr-FR" dirty="0" smtClean="0"/>
              <a:t>Si </a:t>
            </a:r>
            <a:r>
              <a:rPr lang="fr-FR" dirty="0"/>
              <a:t>les études récentes montrent que le surpoids et l’obésité tant chez les adultes que chez les enfants se sont stabilisés, cette stabilisation survient à un niveau qui, bien que moins mauvais comparativement à celui de nombreux autres pays européens, demeure trop élevé. Ainsi près de la moitié des adultes et 17 % des enfants sont en surpoids ou obèses en France aujourd’hui, avec des inégalités sociales encore très marquées. D’autres indicateurs n’évoluent pas de façon favorable. La croissance de la prévalence du diabète de type 2 se poursuit ; la pratique d’activité physique tend à décroître, particulièrement chez les femmes et les enfants, et reste très insuffisante. Les comportements sédentaires ont fortement augmenté ces dix dernières années. La consommation de sel, après avoir diminué au début des années 2000, stagne à un niveau beaucoup trop élevé, celle de sucre est trop importante tandis que la consommation de fruits et légumes et de fibres est beaucoup trop faible.</a:t>
            </a:r>
          </a:p>
          <a:p>
            <a:pPr algn="just"/>
            <a:endParaRPr lang="fr-FR" dirty="0"/>
          </a:p>
        </p:txBody>
      </p:sp>
    </p:spTree>
    <p:extLst>
      <p:ext uri="{BB962C8B-B14F-4D97-AF65-F5344CB8AC3E}">
        <p14:creationId xmlns:p14="http://schemas.microsoft.com/office/powerpoint/2010/main" val="259687615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110661"/>
            <a:ext cx="9036497" cy="3108543"/>
          </a:xfrm>
          <a:prstGeom prst="rect">
            <a:avLst/>
          </a:prstGeom>
        </p:spPr>
        <p:txBody>
          <a:bodyPr wrap="square">
            <a:spAutoFit/>
          </a:bodyPr>
          <a:lstStyle/>
          <a:p>
            <a:pPr algn="just"/>
            <a:r>
              <a:rPr lang="fr-FR" sz="2800" b="1" dirty="0" smtClean="0"/>
              <a:t>Les apports quotidiens en éléments minéraux permettent de compenser les pertes inévitables et une alimentation équilibrée et variée permet de garantir ces apports.</a:t>
            </a:r>
          </a:p>
          <a:p>
            <a:pPr algn="just"/>
            <a:endParaRPr lang="fr-FR" sz="2800" b="1" dirty="0" smtClean="0"/>
          </a:p>
          <a:p>
            <a:pPr algn="just"/>
            <a:r>
              <a:rPr lang="fr-FR" sz="2800" b="1" dirty="0" smtClean="0"/>
              <a:t> Les éléments minéraux sont solubles dans l'eau, d'où une perte plus ou moins importante en fonction des modes de préparation des aliments</a:t>
            </a:r>
            <a:endParaRPr lang="fr-FR" sz="2800" b="1" dirty="0"/>
          </a:p>
        </p:txBody>
      </p:sp>
      <p:graphicFrame>
        <p:nvGraphicFramePr>
          <p:cNvPr id="3" name="Tableau 2"/>
          <p:cNvGraphicFramePr>
            <a:graphicFrameLocks noGrp="1"/>
          </p:cNvGraphicFramePr>
          <p:nvPr>
            <p:extLst>
              <p:ext uri="{D42A27DB-BD31-4B8C-83A1-F6EECF244321}">
                <p14:modId xmlns:p14="http://schemas.microsoft.com/office/powerpoint/2010/main" val="2767830915"/>
              </p:ext>
            </p:extLst>
          </p:nvPr>
        </p:nvGraphicFramePr>
        <p:xfrm>
          <a:off x="1259632" y="4797152"/>
          <a:ext cx="6699056" cy="1714514"/>
        </p:xfrm>
        <a:graphic>
          <a:graphicData uri="http://schemas.openxmlformats.org/drawingml/2006/table">
            <a:tbl>
              <a:tblPr>
                <a:tableStyleId>{BC89EF96-8CEA-46FF-86C4-4CE0E7609802}</a:tableStyleId>
              </a:tblPr>
              <a:tblGrid>
                <a:gridCol w="1674764"/>
                <a:gridCol w="1674764"/>
                <a:gridCol w="1674764"/>
                <a:gridCol w="1674764"/>
              </a:tblGrid>
              <a:tr h="482216">
                <a:tc>
                  <a:txBody>
                    <a:bodyPr/>
                    <a:lstStyle/>
                    <a:p>
                      <a:pPr>
                        <a:lnSpc>
                          <a:spcPts val="1500"/>
                        </a:lnSpc>
                      </a:pPr>
                      <a:r>
                        <a:rPr lang="fr-FR" sz="1600" b="1" dirty="0"/>
                        <a:t> </a:t>
                      </a:r>
                      <a:endParaRPr lang="fr-FR" sz="1600" b="1" dirty="0">
                        <a:latin typeface="Calibri"/>
                        <a:ea typeface="Times New Roman"/>
                        <a:cs typeface="Arial"/>
                      </a:endParaRPr>
                    </a:p>
                  </a:txBody>
                  <a:tcPr marL="35728" marR="35728" marT="47625" marB="47625" anchor="ctr"/>
                </a:tc>
                <a:tc>
                  <a:txBody>
                    <a:bodyPr/>
                    <a:lstStyle/>
                    <a:p>
                      <a:pPr algn="ctr">
                        <a:lnSpc>
                          <a:spcPts val="1500"/>
                        </a:lnSpc>
                      </a:pPr>
                      <a:r>
                        <a:rPr lang="fr-FR" sz="1600" b="1"/>
                        <a:t>Hommes adultes</a:t>
                      </a:r>
                      <a:endParaRPr lang="fr-FR" sz="1600" b="1">
                        <a:latin typeface="Calibri"/>
                        <a:ea typeface="Times New Roman"/>
                        <a:cs typeface="Arial"/>
                      </a:endParaRPr>
                    </a:p>
                  </a:txBody>
                  <a:tcPr marL="35728" marR="35728" marT="47625" marB="47625" anchor="ctr"/>
                </a:tc>
                <a:tc>
                  <a:txBody>
                    <a:bodyPr/>
                    <a:lstStyle/>
                    <a:p>
                      <a:pPr algn="ctr">
                        <a:lnSpc>
                          <a:spcPts val="1500"/>
                        </a:lnSpc>
                      </a:pPr>
                      <a:r>
                        <a:rPr lang="fr-FR" sz="1600" b="1"/>
                        <a:t>Femmes adultes &lt; 55 ans</a:t>
                      </a:r>
                      <a:endParaRPr lang="fr-FR" sz="1600" b="1">
                        <a:latin typeface="Calibri"/>
                        <a:ea typeface="Times New Roman"/>
                        <a:cs typeface="Arial"/>
                      </a:endParaRPr>
                    </a:p>
                  </a:txBody>
                  <a:tcPr marL="35728" marR="35728" marT="47625" marB="47625" anchor="ctr"/>
                </a:tc>
                <a:tc>
                  <a:txBody>
                    <a:bodyPr/>
                    <a:lstStyle/>
                    <a:p>
                      <a:pPr algn="ctr">
                        <a:lnSpc>
                          <a:spcPts val="1500"/>
                        </a:lnSpc>
                      </a:pPr>
                      <a:r>
                        <a:rPr lang="fr-FR" sz="1600" b="1"/>
                        <a:t>Femmes adultes &gt; 55 ans</a:t>
                      </a:r>
                      <a:endParaRPr lang="fr-FR" sz="1600" b="1">
                        <a:latin typeface="Calibri"/>
                        <a:ea typeface="Times New Roman"/>
                        <a:cs typeface="Arial"/>
                      </a:endParaRPr>
                    </a:p>
                  </a:txBody>
                  <a:tcPr marL="35728" marR="35728" marT="47625" marB="47625" anchor="ctr"/>
                </a:tc>
              </a:tr>
              <a:tr h="410766">
                <a:tc>
                  <a:txBody>
                    <a:bodyPr/>
                    <a:lstStyle/>
                    <a:p>
                      <a:pPr>
                        <a:lnSpc>
                          <a:spcPts val="1500"/>
                        </a:lnSpc>
                      </a:pPr>
                      <a:r>
                        <a:rPr lang="fr-FR" sz="1600" b="1"/>
                        <a:t>Calcium</a:t>
                      </a:r>
                      <a:endParaRPr lang="fr-FR" sz="1600" b="1">
                        <a:latin typeface="Calibri"/>
                        <a:ea typeface="Times New Roman"/>
                        <a:cs typeface="Arial"/>
                      </a:endParaRPr>
                    </a:p>
                  </a:txBody>
                  <a:tcPr marL="35728" marR="35728" marT="47625" marB="47625" anchor="ctr"/>
                </a:tc>
                <a:tc>
                  <a:txBody>
                    <a:bodyPr/>
                    <a:lstStyle/>
                    <a:p>
                      <a:pPr algn="ctr">
                        <a:lnSpc>
                          <a:spcPts val="1500"/>
                        </a:lnSpc>
                      </a:pPr>
                      <a:r>
                        <a:rPr lang="fr-FR" sz="1600" b="1"/>
                        <a:t>900 mg/jour</a:t>
                      </a:r>
                      <a:endParaRPr lang="fr-FR" sz="1600" b="1">
                        <a:latin typeface="Calibri"/>
                        <a:ea typeface="Times New Roman"/>
                        <a:cs typeface="Arial"/>
                      </a:endParaRPr>
                    </a:p>
                  </a:txBody>
                  <a:tcPr marL="35728" marR="35728" marT="47625" marB="47625" anchor="ctr"/>
                </a:tc>
                <a:tc>
                  <a:txBody>
                    <a:bodyPr/>
                    <a:lstStyle/>
                    <a:p>
                      <a:pPr algn="ctr">
                        <a:lnSpc>
                          <a:spcPts val="1500"/>
                        </a:lnSpc>
                      </a:pPr>
                      <a:r>
                        <a:rPr lang="fr-FR" sz="1600" b="1"/>
                        <a:t>900 mg/jour</a:t>
                      </a:r>
                      <a:endParaRPr lang="fr-FR" sz="1600" b="1">
                        <a:latin typeface="Calibri"/>
                        <a:ea typeface="Times New Roman"/>
                        <a:cs typeface="Arial"/>
                      </a:endParaRPr>
                    </a:p>
                  </a:txBody>
                  <a:tcPr marL="35728" marR="35728" marT="47625" marB="47625" anchor="ctr"/>
                </a:tc>
                <a:tc>
                  <a:txBody>
                    <a:bodyPr/>
                    <a:lstStyle/>
                    <a:p>
                      <a:pPr algn="ctr">
                        <a:lnSpc>
                          <a:spcPts val="1500"/>
                        </a:lnSpc>
                      </a:pPr>
                      <a:r>
                        <a:rPr lang="fr-FR" sz="1600" b="1"/>
                        <a:t>1 200 mg/jour</a:t>
                      </a:r>
                      <a:endParaRPr lang="fr-FR" sz="1600" b="1">
                        <a:latin typeface="Calibri"/>
                        <a:ea typeface="Times New Roman"/>
                        <a:cs typeface="Arial"/>
                      </a:endParaRPr>
                    </a:p>
                  </a:txBody>
                  <a:tcPr marL="35728" marR="35728" marT="47625" marB="47625" anchor="ctr"/>
                </a:tc>
              </a:tr>
              <a:tr h="410766">
                <a:tc>
                  <a:txBody>
                    <a:bodyPr/>
                    <a:lstStyle/>
                    <a:p>
                      <a:pPr>
                        <a:lnSpc>
                          <a:spcPts val="1500"/>
                        </a:lnSpc>
                      </a:pPr>
                      <a:r>
                        <a:rPr lang="fr-FR" sz="1600" b="1"/>
                        <a:t>Fer</a:t>
                      </a:r>
                      <a:endParaRPr lang="fr-FR" sz="1600" b="1">
                        <a:latin typeface="Calibri"/>
                        <a:ea typeface="Times New Roman"/>
                        <a:cs typeface="Arial"/>
                      </a:endParaRPr>
                    </a:p>
                  </a:txBody>
                  <a:tcPr marL="35728" marR="35728" marT="47625" marB="47625" anchor="ctr"/>
                </a:tc>
                <a:tc>
                  <a:txBody>
                    <a:bodyPr/>
                    <a:lstStyle/>
                    <a:p>
                      <a:pPr algn="ctr">
                        <a:lnSpc>
                          <a:spcPts val="1500"/>
                        </a:lnSpc>
                      </a:pPr>
                      <a:r>
                        <a:rPr lang="fr-FR" sz="1600" b="1"/>
                        <a:t>9 mg/jour</a:t>
                      </a:r>
                      <a:endParaRPr lang="fr-FR" sz="1600" b="1">
                        <a:latin typeface="Calibri"/>
                        <a:ea typeface="Times New Roman"/>
                        <a:cs typeface="Arial"/>
                      </a:endParaRPr>
                    </a:p>
                  </a:txBody>
                  <a:tcPr marL="35728" marR="35728" marT="47625" marB="47625" anchor="ctr"/>
                </a:tc>
                <a:tc>
                  <a:txBody>
                    <a:bodyPr/>
                    <a:lstStyle/>
                    <a:p>
                      <a:pPr algn="ctr">
                        <a:lnSpc>
                          <a:spcPts val="1500"/>
                        </a:lnSpc>
                      </a:pPr>
                      <a:r>
                        <a:rPr lang="fr-FR" sz="1600" b="1"/>
                        <a:t>16 mg/jour</a:t>
                      </a:r>
                      <a:endParaRPr lang="fr-FR" sz="1600" b="1">
                        <a:latin typeface="Calibri"/>
                        <a:ea typeface="Times New Roman"/>
                        <a:cs typeface="Arial"/>
                      </a:endParaRPr>
                    </a:p>
                  </a:txBody>
                  <a:tcPr marL="35728" marR="35728" marT="47625" marB="47625" anchor="ctr"/>
                </a:tc>
                <a:tc>
                  <a:txBody>
                    <a:bodyPr/>
                    <a:lstStyle/>
                    <a:p>
                      <a:pPr algn="ctr">
                        <a:lnSpc>
                          <a:spcPts val="1500"/>
                        </a:lnSpc>
                      </a:pPr>
                      <a:r>
                        <a:rPr lang="fr-FR" sz="1600" b="1"/>
                        <a:t>9 mg/jour</a:t>
                      </a:r>
                      <a:endParaRPr lang="fr-FR" sz="1600" b="1">
                        <a:latin typeface="Calibri"/>
                        <a:ea typeface="Times New Roman"/>
                        <a:cs typeface="Arial"/>
                      </a:endParaRPr>
                    </a:p>
                  </a:txBody>
                  <a:tcPr marL="35728" marR="35728" marT="47625" marB="47625" anchor="ctr"/>
                </a:tc>
              </a:tr>
              <a:tr h="410766">
                <a:tc>
                  <a:txBody>
                    <a:bodyPr/>
                    <a:lstStyle/>
                    <a:p>
                      <a:pPr>
                        <a:lnSpc>
                          <a:spcPts val="1500"/>
                        </a:lnSpc>
                      </a:pPr>
                      <a:r>
                        <a:rPr lang="fr-FR" sz="1600" b="1"/>
                        <a:t>Magnésium</a:t>
                      </a:r>
                      <a:endParaRPr lang="fr-FR" sz="1600" b="1">
                        <a:latin typeface="Calibri"/>
                        <a:ea typeface="Times New Roman"/>
                        <a:cs typeface="Arial"/>
                      </a:endParaRPr>
                    </a:p>
                  </a:txBody>
                  <a:tcPr marL="35728" marR="35728" marT="47625" marB="47625" anchor="ctr"/>
                </a:tc>
                <a:tc>
                  <a:txBody>
                    <a:bodyPr/>
                    <a:lstStyle/>
                    <a:p>
                      <a:pPr algn="ctr">
                        <a:lnSpc>
                          <a:spcPts val="1500"/>
                        </a:lnSpc>
                      </a:pPr>
                      <a:r>
                        <a:rPr lang="fr-FR" sz="1600" b="1"/>
                        <a:t>420 mg/jour</a:t>
                      </a:r>
                      <a:endParaRPr lang="fr-FR" sz="1600" b="1">
                        <a:latin typeface="Calibri"/>
                        <a:ea typeface="Times New Roman"/>
                        <a:cs typeface="Arial"/>
                      </a:endParaRPr>
                    </a:p>
                  </a:txBody>
                  <a:tcPr marL="35728" marR="35728" marT="47625" marB="47625" anchor="ctr"/>
                </a:tc>
                <a:tc>
                  <a:txBody>
                    <a:bodyPr/>
                    <a:lstStyle/>
                    <a:p>
                      <a:pPr algn="ctr">
                        <a:lnSpc>
                          <a:spcPts val="1500"/>
                        </a:lnSpc>
                      </a:pPr>
                      <a:r>
                        <a:rPr lang="fr-FR" sz="1600" b="1"/>
                        <a:t>360 mg/jour</a:t>
                      </a:r>
                      <a:endParaRPr lang="fr-FR" sz="1600" b="1">
                        <a:latin typeface="Calibri"/>
                        <a:ea typeface="Times New Roman"/>
                        <a:cs typeface="Arial"/>
                      </a:endParaRPr>
                    </a:p>
                  </a:txBody>
                  <a:tcPr marL="35728" marR="35728" marT="47625" marB="47625" anchor="ctr"/>
                </a:tc>
                <a:tc>
                  <a:txBody>
                    <a:bodyPr/>
                    <a:lstStyle/>
                    <a:p>
                      <a:pPr algn="ctr">
                        <a:lnSpc>
                          <a:spcPts val="1500"/>
                        </a:lnSpc>
                      </a:pPr>
                      <a:r>
                        <a:rPr lang="fr-FR" sz="1600" b="1" dirty="0"/>
                        <a:t>360 mg/jour</a:t>
                      </a:r>
                      <a:endParaRPr lang="fr-FR" sz="1600" b="1" dirty="0">
                        <a:latin typeface="Calibri"/>
                        <a:ea typeface="Times New Roman"/>
                        <a:cs typeface="Arial"/>
                      </a:endParaRPr>
                    </a:p>
                  </a:txBody>
                  <a:tcPr marL="35728" marR="35728" marT="47625" marB="47625" anchor="ctr"/>
                </a:tc>
              </a:tr>
            </a:tbl>
          </a:graphicData>
        </a:graphic>
      </p:graphicFrame>
      <p:sp>
        <p:nvSpPr>
          <p:cNvPr id="58369" name="Rectangle 1"/>
          <p:cNvSpPr>
            <a:spLocks noChangeArrowheads="1"/>
          </p:cNvSpPr>
          <p:nvPr/>
        </p:nvSpPr>
        <p:spPr bwMode="auto">
          <a:xfrm>
            <a:off x="0" y="3646192"/>
            <a:ext cx="9710543" cy="836086"/>
          </a:xfrm>
          <a:prstGeom prst="rect">
            <a:avLst/>
          </a:prstGeom>
          <a:noFill/>
          <a:ln w="9525">
            <a:noFill/>
            <a:miter lim="800000"/>
            <a:headEnd/>
            <a:tailEnd/>
          </a:ln>
          <a:effectLst/>
        </p:spPr>
        <p:txBody>
          <a:bodyPr vert="horz" wrap="none" lIns="91440" tIns="126960" rIns="9144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1" u="none" strike="noStrike" cap="none" normalizeH="0" baseline="0" dirty="0" smtClean="0">
                <a:ln>
                  <a:noFill/>
                </a:ln>
                <a:solidFill>
                  <a:schemeClr val="accent1">
                    <a:lumMod val="60000"/>
                    <a:lumOff val="40000"/>
                  </a:schemeClr>
                </a:solidFill>
                <a:effectLst/>
                <a:latin typeface="+mj-lt"/>
                <a:ea typeface="Times New Roman" pitchFamily="18" charset="0"/>
                <a:cs typeface="Calibri" pitchFamily="34" charset="0"/>
              </a:rPr>
              <a:t>ZOOM SUR LES APPORTS NUTRITIONNELS CONSEILLÉS EN FER, CALCIUM, MAGNÉSIUM, POTASSIUM</a:t>
            </a:r>
            <a:endParaRPr kumimoji="0" lang="fr-FR" sz="1600" b="1" u="none" strike="noStrike" cap="none" normalizeH="0" baseline="0" dirty="0" smtClean="0">
              <a:ln>
                <a:noFill/>
              </a:ln>
              <a:solidFill>
                <a:schemeClr val="accent1">
                  <a:lumMod val="60000"/>
                  <a:lumOff val="40000"/>
                </a:schemeClr>
              </a:solidFill>
              <a:effectLst/>
              <a:latin typeface="+mj-lt"/>
              <a:ea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fr-FR" sz="2800" b="0" u="none" strike="noStrike" cap="none" normalizeH="0" baseline="0" dirty="0" smtClean="0">
              <a:ln>
                <a:noFill/>
              </a:ln>
              <a:solidFill>
                <a:schemeClr val="accent1">
                  <a:lumMod val="60000"/>
                  <a:lumOff val="40000"/>
                </a:schemeClr>
              </a:solidFill>
              <a:effectLst/>
              <a:latin typeface="+mj-lt"/>
              <a:cs typeface="Arial" pitchFamily="34" charset="0"/>
            </a:endParaRPr>
          </a:p>
        </p:txBody>
      </p:sp>
    </p:spTree>
    <p:extLst>
      <p:ext uri="{BB962C8B-B14F-4D97-AF65-F5344CB8AC3E}">
        <p14:creationId xmlns:p14="http://schemas.microsoft.com/office/powerpoint/2010/main" val="1266133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1"/>
          <p:cNvSpPr>
            <a:spLocks noChangeArrowheads="1"/>
          </p:cNvSpPr>
          <p:nvPr/>
        </p:nvSpPr>
        <p:spPr bwMode="auto">
          <a:xfrm>
            <a:off x="0" y="356316"/>
            <a:ext cx="9144000"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3200" b="1" i="0" u="none" strike="noStrike" cap="none" normalizeH="0" baseline="0" dirty="0" smtClean="0">
                <a:ln>
                  <a:noFill/>
                </a:ln>
                <a:solidFill>
                  <a:schemeClr val="accent1">
                    <a:lumMod val="60000"/>
                    <a:lumOff val="40000"/>
                  </a:schemeClr>
                </a:solidFill>
                <a:effectLst/>
                <a:latin typeface="+mj-lt"/>
                <a:ea typeface="Times New Roman" pitchFamily="18" charset="0"/>
                <a:cs typeface="Calibri" pitchFamily="34" charset="0"/>
              </a:rPr>
              <a:t>Les meilleures sources de fer </a:t>
            </a:r>
            <a:r>
              <a:rPr kumimoji="0" lang="fr-FR" sz="3200" b="1" i="0" u="none" strike="noStrike" cap="none" normalizeH="0" baseline="0" dirty="0" smtClean="0">
                <a:ln>
                  <a:noFill/>
                </a:ln>
                <a:solidFill>
                  <a:schemeClr val="tx1"/>
                </a:solidFill>
                <a:effectLst/>
                <a:latin typeface="+mj-lt"/>
                <a:ea typeface="Times New Roman" pitchFamily="18" charset="0"/>
                <a:cs typeface="Calibri" pitchFamily="34" charset="0"/>
              </a:rPr>
              <a:t>: viandes (viandes rouges en particulier), certaines charcuteries et abats (boudin noir, foie de volaille, foie de génisse ou de veau), céréales du petit déjeuner,  germe de blé, certains mollusques et crustacés (clam ou palourde crus, bigorneau cuit, moules cuites)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3200" b="1" i="0" u="none" strike="noStrike" cap="none" normalizeH="0" baseline="0" dirty="0" smtClean="0">
                <a:ln>
                  <a:noFill/>
                </a:ln>
                <a:solidFill>
                  <a:schemeClr val="accent1">
                    <a:lumMod val="60000"/>
                    <a:lumOff val="40000"/>
                  </a:schemeClr>
                </a:solidFill>
                <a:effectLst/>
                <a:latin typeface="+mj-lt"/>
                <a:ea typeface="Times New Roman" pitchFamily="18" charset="0"/>
                <a:cs typeface="Calibri" pitchFamily="34" charset="0"/>
              </a:rPr>
              <a:t>Les meilleures sources de calcium</a:t>
            </a:r>
            <a:r>
              <a:rPr kumimoji="0" lang="fr-FR" sz="3200" b="1" i="0" u="none" strike="noStrike" cap="none" normalizeH="0" baseline="0" dirty="0" smtClean="0">
                <a:ln>
                  <a:noFill/>
                </a:ln>
                <a:solidFill>
                  <a:schemeClr val="tx1"/>
                </a:solidFill>
                <a:effectLst/>
                <a:latin typeface="+mj-lt"/>
                <a:ea typeface="Times New Roman" pitchFamily="18" charset="0"/>
                <a:cs typeface="Calibri" pitchFamily="34" charset="0"/>
              </a:rPr>
              <a:t> : les produits laitiers représentent la principale source de calcium alimentaire (lait, yaourt, fromage...)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3200" b="1" i="0" u="none" strike="noStrike" cap="none" normalizeH="0" baseline="0" dirty="0" smtClean="0">
                <a:ln>
                  <a:noFill/>
                </a:ln>
                <a:solidFill>
                  <a:schemeClr val="accent1">
                    <a:lumMod val="60000"/>
                    <a:lumOff val="40000"/>
                  </a:schemeClr>
                </a:solidFill>
                <a:effectLst/>
                <a:latin typeface="+mj-lt"/>
                <a:ea typeface="Times New Roman" pitchFamily="18" charset="0"/>
                <a:cs typeface="Calibri" pitchFamily="34" charset="0"/>
              </a:rPr>
              <a:t>Les meilleures sources de magnésium</a:t>
            </a:r>
            <a:r>
              <a:rPr kumimoji="0" lang="fr-FR" sz="3200" b="1" i="0" u="none" strike="noStrike" cap="none" normalizeH="0" baseline="0" dirty="0" smtClean="0">
                <a:ln>
                  <a:noFill/>
                </a:ln>
                <a:solidFill>
                  <a:schemeClr val="tx1"/>
                </a:solidFill>
                <a:effectLst/>
                <a:latin typeface="+mj-lt"/>
                <a:ea typeface="Times New Roman" pitchFamily="18" charset="0"/>
                <a:cs typeface="Calibri" pitchFamily="34" charset="0"/>
              </a:rPr>
              <a:t> : cacao en poudre, graine de tournesol, graine de sésame, noix du Brésil, bigorneau cuit... </a:t>
            </a:r>
            <a:endParaRPr kumimoji="0" lang="fr-FR" sz="3200" b="1" i="0" u="none" strike="noStrike" cap="none" normalizeH="0" baseline="0" dirty="0" smtClean="0">
              <a:ln>
                <a:noFill/>
              </a:ln>
              <a:solidFill>
                <a:schemeClr val="tx1"/>
              </a:solidFill>
              <a:effectLst/>
              <a:latin typeface="+mj-lt"/>
              <a:cs typeface="Arial" pitchFamily="34" charset="0"/>
            </a:endParaRPr>
          </a:p>
        </p:txBody>
      </p:sp>
    </p:spTree>
    <p:extLst>
      <p:ext uri="{BB962C8B-B14F-4D97-AF65-F5344CB8AC3E}">
        <p14:creationId xmlns:p14="http://schemas.microsoft.com/office/powerpoint/2010/main" val="3697663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
          <p:cNvSpPr>
            <a:spLocks noChangeArrowheads="1"/>
          </p:cNvSpPr>
          <p:nvPr/>
        </p:nvSpPr>
        <p:spPr bwMode="auto">
          <a:xfrm>
            <a:off x="1" y="316785"/>
            <a:ext cx="9127358"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fr-FR" sz="3200" b="1" i="0" u="none" strike="noStrike" cap="none" normalizeH="0" baseline="0" dirty="0" smtClean="0">
                <a:ln>
                  <a:noFill/>
                </a:ln>
                <a:solidFill>
                  <a:schemeClr val="tx1"/>
                </a:solidFill>
                <a:effectLst/>
                <a:latin typeface="+mj-lt"/>
                <a:ea typeface="Times New Roman" pitchFamily="18" charset="0"/>
                <a:cs typeface="Calibri" pitchFamily="34" charset="0"/>
              </a:rPr>
              <a:t>Les ANC présentés précédemment sont valables pour la population générale adulte en bonne santé. En fonction des différentes tranches d’âge et de différentes situations de la vie, les besoins nutritionnels peuvent différer et les ANC doivent donc être adaptés :</a:t>
            </a: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fr-FR" sz="3200" b="1" i="0" u="none" strike="noStrike" cap="none" normalizeH="0" baseline="0" dirty="0" smtClean="0">
              <a:ln>
                <a:noFill/>
              </a:ln>
              <a:solidFill>
                <a:schemeClr val="tx1"/>
              </a:solidFill>
              <a:effectLst/>
              <a:latin typeface="+mj-lt"/>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fr-FR" sz="3200" b="1" i="0" u="none" strike="noStrike" cap="none" normalizeH="0" baseline="0" dirty="0" smtClean="0">
                <a:ln>
                  <a:noFill/>
                </a:ln>
                <a:solidFill>
                  <a:schemeClr val="tx1"/>
                </a:solidFill>
                <a:effectLst/>
                <a:latin typeface="+mj-lt"/>
                <a:ea typeface="Times New Roman" pitchFamily="18" charset="0"/>
                <a:cs typeface="Calibri" pitchFamily="34" charset="0"/>
              </a:rPr>
              <a:t>les nourrissons</a:t>
            </a:r>
            <a:endParaRPr kumimoji="0" lang="fr-FR" sz="3200" b="1" i="0" u="none" strike="noStrike" cap="none" normalizeH="0" baseline="0" dirty="0" smtClean="0">
              <a:ln>
                <a:noFill/>
              </a:ln>
              <a:solidFill>
                <a:schemeClr val="tx1"/>
              </a:solidFill>
              <a:effectLst/>
              <a:latin typeface="+mj-lt"/>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fr-FR" sz="3200" b="1" i="0" u="none" strike="noStrike" cap="none" normalizeH="0" baseline="0" dirty="0" smtClean="0">
                <a:ln>
                  <a:noFill/>
                </a:ln>
                <a:solidFill>
                  <a:schemeClr val="tx1"/>
                </a:solidFill>
                <a:effectLst/>
                <a:latin typeface="+mj-lt"/>
                <a:ea typeface="Times New Roman" pitchFamily="18" charset="0"/>
                <a:cs typeface="Calibri" pitchFamily="34" charset="0"/>
              </a:rPr>
              <a:t>les enfants de plus de 3 ans</a:t>
            </a:r>
            <a:endParaRPr kumimoji="0" lang="fr-FR" sz="3200" b="1" i="0" u="none" strike="noStrike" cap="none" normalizeH="0" baseline="0" dirty="0" smtClean="0">
              <a:ln>
                <a:noFill/>
              </a:ln>
              <a:solidFill>
                <a:schemeClr val="tx1"/>
              </a:solidFill>
              <a:effectLst/>
              <a:latin typeface="+mj-lt"/>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fr-FR" sz="3200" b="1" i="0" u="none" strike="noStrike" cap="none" normalizeH="0" baseline="0" dirty="0" smtClean="0">
                <a:ln>
                  <a:noFill/>
                </a:ln>
                <a:solidFill>
                  <a:schemeClr val="tx1"/>
                </a:solidFill>
                <a:effectLst/>
                <a:latin typeface="+mj-lt"/>
                <a:ea typeface="Times New Roman" pitchFamily="18" charset="0"/>
                <a:cs typeface="Calibri" pitchFamily="34" charset="0"/>
              </a:rPr>
              <a:t>les adolescents</a:t>
            </a:r>
            <a:endParaRPr kumimoji="0" lang="fr-FR" sz="3200" b="1" i="0" u="none" strike="noStrike" cap="none" normalizeH="0" baseline="0" dirty="0" smtClean="0">
              <a:ln>
                <a:noFill/>
              </a:ln>
              <a:solidFill>
                <a:schemeClr val="tx1"/>
              </a:solidFill>
              <a:effectLst/>
              <a:latin typeface="+mj-lt"/>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fr-FR" sz="3200" b="1" i="0" u="none" strike="noStrike" cap="none" normalizeH="0" baseline="0" dirty="0" smtClean="0">
                <a:ln>
                  <a:noFill/>
                </a:ln>
                <a:solidFill>
                  <a:schemeClr val="tx1"/>
                </a:solidFill>
                <a:effectLst/>
                <a:latin typeface="+mj-lt"/>
                <a:ea typeface="Times New Roman" pitchFamily="18" charset="0"/>
                <a:cs typeface="Calibri" pitchFamily="34" charset="0"/>
              </a:rPr>
              <a:t>les femmes enceintes et allaitantes</a:t>
            </a:r>
            <a:endParaRPr kumimoji="0" lang="fr-FR" sz="3200" b="1" i="0" u="none" strike="noStrike" cap="none" normalizeH="0" baseline="0" dirty="0" smtClean="0">
              <a:ln>
                <a:noFill/>
              </a:ln>
              <a:solidFill>
                <a:schemeClr val="tx1"/>
              </a:solidFill>
              <a:effectLst/>
              <a:latin typeface="+mj-lt"/>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fr-FR" sz="3200" b="1" i="0" u="none" strike="noStrike" cap="none" normalizeH="0" baseline="0" dirty="0" smtClean="0">
                <a:ln>
                  <a:noFill/>
                </a:ln>
                <a:solidFill>
                  <a:schemeClr val="tx1"/>
                </a:solidFill>
                <a:effectLst/>
                <a:latin typeface="+mj-lt"/>
                <a:ea typeface="Times New Roman" pitchFamily="18" charset="0"/>
                <a:cs typeface="Calibri" pitchFamily="34" charset="0"/>
              </a:rPr>
              <a:t>les personnes âgées</a:t>
            </a:r>
            <a:endParaRPr kumimoji="0" lang="fr-FR" sz="3200" b="1" i="0" u="none" strike="noStrike" cap="none" normalizeH="0" baseline="0" dirty="0" smtClean="0">
              <a:ln>
                <a:noFill/>
              </a:ln>
              <a:solidFill>
                <a:schemeClr val="tx1"/>
              </a:solidFill>
              <a:effectLst/>
              <a:latin typeface="+mj-lt"/>
              <a:cs typeface="Arial" pitchFamily="34" charset="0"/>
            </a:endParaRPr>
          </a:p>
        </p:txBody>
      </p:sp>
    </p:spTree>
    <p:extLst>
      <p:ext uri="{BB962C8B-B14F-4D97-AF65-F5344CB8AC3E}">
        <p14:creationId xmlns:p14="http://schemas.microsoft.com/office/powerpoint/2010/main" val="2685676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1"/>
          <p:cNvSpPr>
            <a:spLocks noChangeArrowheads="1"/>
          </p:cNvSpPr>
          <p:nvPr/>
        </p:nvSpPr>
        <p:spPr bwMode="auto">
          <a:xfrm>
            <a:off x="0" y="446389"/>
            <a:ext cx="9107049" cy="65556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sz="280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Bien que les ANC définissent une valeur conseillée, ils ne demandent pas d’être suivis à la lettre. En effet, ils correspondent tout d'abord à une moyenne majorée pour couvrir les besoins de la quasi-totalité de la population (97,5%).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280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Ils prennent aussi en compte la constitution de réserves puisqu'ils sont calculés sur la base des besoins nets.</a:t>
            </a:r>
            <a:endParaRPr kumimoji="0" lang="fr-FR" sz="280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280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Les atteindre permet de s’assurer qu’il n’y a pas de problème nutritionnel pour le groupe considéré.</a:t>
            </a: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280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Ne pas les atteindre ne signifie pas qu’il y a carence, mais plus les apports s’écartent de la valeur retenue pour les ANC, plus le risque de déficit n’est grand.</a:t>
            </a: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280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Par exemple, pour les vitamines, on estime que le risque de déficit d’une personne est élevé si celle-ci se procure moins de 80% de l’ANC de référence.</a:t>
            </a:r>
            <a:endParaRPr kumimoji="0" lang="fr-FR" sz="2800" i="0" u="none" strike="noStrike" cap="none" normalizeH="0" baseline="0" dirty="0" smtClean="0">
              <a:ln>
                <a:noFill/>
              </a:ln>
              <a:solidFill>
                <a:schemeClr val="tx1"/>
              </a:solidFill>
              <a:effectLst/>
              <a:latin typeface="Arial" pitchFamily="34" charset="0"/>
              <a:cs typeface="Arial" pitchFamily="34" charset="0"/>
            </a:endParaRPr>
          </a:p>
        </p:txBody>
      </p:sp>
      <p:sp>
        <p:nvSpPr>
          <p:cNvPr id="3" name="Rectangle 2"/>
          <p:cNvSpPr/>
          <p:nvPr/>
        </p:nvSpPr>
        <p:spPr>
          <a:xfrm>
            <a:off x="251520" y="28628"/>
            <a:ext cx="5500160" cy="646331"/>
          </a:xfrm>
          <a:prstGeom prst="rect">
            <a:avLst/>
          </a:prstGeom>
        </p:spPr>
        <p:txBody>
          <a:bodyPr wrap="none">
            <a:spAutoFit/>
          </a:bodyPr>
          <a:lstStyle/>
          <a:p>
            <a:pPr lvl="0" defTabSz="914400" fontAlgn="base">
              <a:spcBef>
                <a:spcPct val="0"/>
              </a:spcBef>
              <a:spcAft>
                <a:spcPct val="0"/>
              </a:spcAft>
            </a:pPr>
            <a:r>
              <a:rPr lang="fr-FR" sz="3600" b="1" dirty="0" smtClean="0">
                <a:solidFill>
                  <a:schemeClr val="accent1">
                    <a:lumMod val="60000"/>
                    <a:lumOff val="40000"/>
                  </a:schemeClr>
                </a:solidFill>
                <a:latin typeface="Calibri" pitchFamily="34" charset="0"/>
                <a:ea typeface="Times New Roman" pitchFamily="18" charset="0"/>
                <a:cs typeface="Calibri" pitchFamily="34" charset="0"/>
              </a:rPr>
              <a:t>5-FAUT-IL SUIVRE LES ANC ?</a:t>
            </a:r>
            <a:endParaRPr lang="fr-FR" sz="3600" b="1" dirty="0" smtClean="0">
              <a:solidFill>
                <a:schemeClr val="accent1">
                  <a:lumMod val="60000"/>
                  <a:lumOff val="40000"/>
                </a:schemeClr>
              </a:solidFill>
              <a:latin typeface="Arial" pitchFamily="34" charset="0"/>
              <a:ea typeface="Times New Roman" pitchFamily="18" charset="0"/>
              <a:cs typeface="Arial" pitchFamily="34" charset="0"/>
            </a:endParaRPr>
          </a:p>
        </p:txBody>
      </p:sp>
    </p:spTree>
    <p:extLst>
      <p:ext uri="{BB962C8B-B14F-4D97-AF65-F5344CB8AC3E}">
        <p14:creationId xmlns:p14="http://schemas.microsoft.com/office/powerpoint/2010/main" val="335128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1"/>
          <p:cNvSpPr>
            <a:spLocks noChangeArrowheads="1"/>
          </p:cNvSpPr>
          <p:nvPr/>
        </p:nvSpPr>
        <p:spPr bwMode="auto">
          <a:xfrm>
            <a:off x="0" y="965586"/>
            <a:ext cx="9180951" cy="56938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2800" u="none" strike="noStrike" cap="none" normalizeH="0" baseline="0" dirty="0" smtClean="0">
                <a:ln>
                  <a:noFill/>
                </a:ln>
                <a:effectLst/>
                <a:latin typeface="+mj-lt"/>
                <a:ea typeface="Times New Roman" pitchFamily="18" charset="0"/>
                <a:cs typeface="StoneSans-Italic"/>
              </a:rPr>
              <a:t>Les apports nutritionnels conseillés (ANC) sont des valeurs de référence pour une population , prévus notamment pour diminuer d’une part </a:t>
            </a:r>
            <a:r>
              <a:rPr lang="fr-FR" sz="2800" dirty="0" smtClean="0">
                <a:latin typeface="+mj-lt"/>
                <a:ea typeface="Times New Roman" pitchFamily="18" charset="0"/>
                <a:cs typeface="StoneSans-Italic"/>
              </a:rPr>
              <a:t>du</a:t>
            </a:r>
            <a:r>
              <a:rPr kumimoji="0" lang="fr-FR" sz="2800" u="none" strike="noStrike" cap="none" normalizeH="0" baseline="0" dirty="0" smtClean="0">
                <a:ln>
                  <a:noFill/>
                </a:ln>
                <a:effectLst/>
                <a:latin typeface="+mj-lt"/>
                <a:ea typeface="Times New Roman" pitchFamily="18" charset="0"/>
                <a:cs typeface="StoneSans-Italic"/>
              </a:rPr>
              <a:t> risque de carences et, d’autre part, celui de pathologies</a:t>
            </a:r>
            <a:r>
              <a:rPr lang="fr-FR" sz="2800" dirty="0" smtClean="0">
                <a:latin typeface="+mj-lt"/>
                <a:ea typeface="Times New Roman" pitchFamily="18" charset="0"/>
                <a:cs typeface="Arial" pitchFamily="34" charset="0"/>
              </a:rPr>
              <a:t> </a:t>
            </a:r>
            <a:r>
              <a:rPr kumimoji="0" lang="fr-FR" sz="2800" u="none" strike="noStrike" cap="none" normalizeH="0" baseline="0" dirty="0" smtClean="0">
                <a:ln>
                  <a:noFill/>
                </a:ln>
                <a:effectLst/>
                <a:latin typeface="+mj-lt"/>
                <a:ea typeface="Times New Roman" pitchFamily="18" charset="0"/>
                <a:cs typeface="StoneSans-Italic"/>
              </a:rPr>
              <a:t>dégénératives.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2800" u="none" strike="noStrike" cap="none" normalizeH="0" baseline="0" dirty="0" smtClean="0">
                <a:ln>
                  <a:noFill/>
                </a:ln>
                <a:effectLst/>
                <a:latin typeface="+mj-lt"/>
                <a:ea typeface="Times New Roman" pitchFamily="18" charset="0"/>
                <a:cs typeface="StoneSans-Italic"/>
              </a:rPr>
              <a:t>Les besoins en énergie sont maintenant évalués en intégrant mieux la diversité</a:t>
            </a:r>
            <a:r>
              <a:rPr lang="fr-FR" sz="2800" dirty="0" smtClean="0">
                <a:latin typeface="+mj-lt"/>
                <a:ea typeface="Times New Roman" pitchFamily="18" charset="0"/>
                <a:cs typeface="Arial" pitchFamily="34" charset="0"/>
              </a:rPr>
              <a:t> </a:t>
            </a:r>
            <a:r>
              <a:rPr kumimoji="0" lang="fr-FR" sz="2800" u="none" strike="noStrike" cap="none" normalizeH="0" baseline="0" dirty="0" smtClean="0">
                <a:ln>
                  <a:noFill/>
                </a:ln>
                <a:effectLst/>
                <a:latin typeface="+mj-lt"/>
                <a:ea typeface="Times New Roman" pitchFamily="18" charset="0"/>
                <a:cs typeface="StoneSans-Italic"/>
              </a:rPr>
              <a:t>interindividuelle.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2800" u="none" strike="noStrike" cap="none" normalizeH="0" baseline="0" dirty="0" smtClean="0">
                <a:ln>
                  <a:noFill/>
                </a:ln>
                <a:effectLst/>
                <a:latin typeface="+mj-lt"/>
                <a:ea typeface="Times New Roman" pitchFamily="18" charset="0"/>
                <a:cs typeface="StoneSans-Italic"/>
              </a:rPr>
              <a:t>S’il n’est pas préjudiciable que les ANC en protéines soient largement couverts par</a:t>
            </a:r>
            <a:r>
              <a:rPr lang="fr-FR" sz="2800" dirty="0" smtClean="0">
                <a:latin typeface="+mj-lt"/>
                <a:ea typeface="Times New Roman" pitchFamily="18" charset="0"/>
                <a:cs typeface="Arial" pitchFamily="34" charset="0"/>
              </a:rPr>
              <a:t> </a:t>
            </a:r>
            <a:r>
              <a:rPr kumimoji="0" lang="fr-FR" sz="2800" u="none" strike="noStrike" cap="none" normalizeH="0" baseline="0" dirty="0" smtClean="0">
                <a:ln>
                  <a:noFill/>
                </a:ln>
                <a:effectLst/>
                <a:latin typeface="+mj-lt"/>
                <a:ea typeface="Times New Roman" pitchFamily="18" charset="0"/>
                <a:cs typeface="StoneSans-Italic"/>
              </a:rPr>
              <a:t>l’alimentation actuelle, il serait souhaitable en revanche que la proportion de lipides de l’alimentation diminuât au tiers des apports en énergie, l’acide linoléique représentant un huitième des lipides (l’acide</a:t>
            </a:r>
            <a:r>
              <a:rPr lang="fr-FR" sz="2800" dirty="0" smtClean="0">
                <a:latin typeface="+mj-lt"/>
                <a:ea typeface="Times New Roman" pitchFamily="18" charset="0"/>
                <a:cs typeface="Arial" pitchFamily="34" charset="0"/>
              </a:rPr>
              <a:t> </a:t>
            </a:r>
            <a:r>
              <a:rPr kumimoji="0" lang="fr-FR" sz="2800" u="none" strike="noStrike" cap="none" normalizeH="0" baseline="0" dirty="0" smtClean="0">
                <a:ln>
                  <a:noFill/>
                </a:ln>
                <a:effectLst/>
                <a:latin typeface="+mj-lt"/>
                <a:ea typeface="Times New Roman" pitchFamily="18" charset="0"/>
                <a:cs typeface="StoneSans-Italic"/>
              </a:rPr>
              <a:t>linoléique cinq fois moins) et les acides gras saturés un quart.</a:t>
            </a: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2800" u="none" strike="noStrike" cap="none" normalizeH="0" baseline="0" dirty="0" smtClean="0">
                <a:ln>
                  <a:noFill/>
                </a:ln>
                <a:effectLst/>
                <a:latin typeface="+mj-lt"/>
                <a:ea typeface="Times New Roman" pitchFamily="18" charset="0"/>
                <a:cs typeface="StoneSans-Italic"/>
              </a:rPr>
              <a:t> </a:t>
            </a:r>
            <a:endParaRPr kumimoji="0" lang="fr-FR" sz="2800" u="none" strike="noStrike" cap="none" normalizeH="0" baseline="0" dirty="0" smtClean="0">
              <a:ln>
                <a:noFill/>
              </a:ln>
              <a:effectLst/>
              <a:latin typeface="+mj-lt"/>
              <a:cs typeface="Arial" pitchFamily="34" charset="0"/>
            </a:endParaRPr>
          </a:p>
        </p:txBody>
      </p:sp>
      <p:sp>
        <p:nvSpPr>
          <p:cNvPr id="3" name="Rectangle 2"/>
          <p:cNvSpPr/>
          <p:nvPr/>
        </p:nvSpPr>
        <p:spPr>
          <a:xfrm>
            <a:off x="713343" y="139464"/>
            <a:ext cx="3105081" cy="646331"/>
          </a:xfrm>
          <a:prstGeom prst="rect">
            <a:avLst/>
          </a:prstGeom>
        </p:spPr>
        <p:txBody>
          <a:bodyPr wrap="none">
            <a:spAutoFit/>
          </a:bodyPr>
          <a:lstStyle/>
          <a:p>
            <a:pPr lvl="0" defTabSz="914400" fontAlgn="base">
              <a:spcBef>
                <a:spcPct val="0"/>
              </a:spcBef>
              <a:spcAft>
                <a:spcPct val="0"/>
              </a:spcAft>
            </a:pPr>
            <a:r>
              <a:rPr lang="fr-FR" sz="3600" b="1" dirty="0" smtClean="0">
                <a:solidFill>
                  <a:schemeClr val="accent1">
                    <a:lumMod val="60000"/>
                    <a:lumOff val="40000"/>
                  </a:schemeClr>
                </a:solidFill>
                <a:ea typeface="Times New Roman" pitchFamily="18" charset="0"/>
                <a:cs typeface="StoneSans-SemiboldItalic"/>
              </a:rPr>
              <a:t>6-CONCLUSION</a:t>
            </a:r>
          </a:p>
        </p:txBody>
      </p:sp>
    </p:spTree>
    <p:extLst>
      <p:ext uri="{BB962C8B-B14F-4D97-AF65-F5344CB8AC3E}">
        <p14:creationId xmlns:p14="http://schemas.microsoft.com/office/powerpoint/2010/main" val="828680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1"/>
          <p:cNvSpPr>
            <a:spLocks noChangeArrowheads="1"/>
          </p:cNvSpPr>
          <p:nvPr/>
        </p:nvSpPr>
        <p:spPr bwMode="auto">
          <a:xfrm>
            <a:off x="12010" y="23337"/>
            <a:ext cx="9144001"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3200" u="none" strike="noStrike" cap="none" normalizeH="0" baseline="0" dirty="0" smtClean="0">
                <a:ln>
                  <a:noFill/>
                </a:ln>
                <a:effectLst/>
                <a:latin typeface="+mj-lt"/>
                <a:ea typeface="Times New Roman" pitchFamily="18" charset="0"/>
                <a:cs typeface="StoneSans-Italic"/>
              </a:rPr>
              <a:t>Les glucides devraient apporter 50 % de</a:t>
            </a:r>
            <a:r>
              <a:rPr lang="fr-FR" sz="3200" dirty="0" smtClean="0">
                <a:latin typeface="+mj-lt"/>
                <a:ea typeface="Times New Roman" pitchFamily="18" charset="0"/>
                <a:cs typeface="Arial" pitchFamily="34" charset="0"/>
              </a:rPr>
              <a:t> </a:t>
            </a:r>
            <a:r>
              <a:rPr kumimoji="0" lang="fr-FR" sz="3200" u="none" strike="noStrike" cap="none" normalizeH="0" baseline="0" dirty="0" smtClean="0">
                <a:ln>
                  <a:noFill/>
                </a:ln>
                <a:effectLst/>
                <a:latin typeface="+mj-lt"/>
                <a:ea typeface="Times New Roman" pitchFamily="18" charset="0"/>
                <a:cs typeface="StoneSans-Italic"/>
              </a:rPr>
              <a:t>l’énergie et les fibres se situer bien au-dessus de leur niveau actuel pour remplir leur rôle préventif. </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fr-FR" sz="3200" u="none" strike="noStrike" cap="none" normalizeH="0" baseline="0" dirty="0" smtClean="0">
              <a:ln>
                <a:noFill/>
              </a:ln>
              <a:effectLst/>
              <a:latin typeface="+mj-lt"/>
              <a:ea typeface="Times New Roman" pitchFamily="18" charset="0"/>
              <a:cs typeface="StoneSans-Italic"/>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fr-FR" sz="3200" u="none" strike="noStrike" cap="none" normalizeH="0" baseline="0" dirty="0" smtClean="0">
                <a:ln>
                  <a:noFill/>
                </a:ln>
                <a:effectLst/>
                <a:latin typeface="+mj-lt"/>
                <a:ea typeface="Times New Roman" pitchFamily="18" charset="0"/>
                <a:cs typeface="StoneSans-Italic"/>
              </a:rPr>
              <a:t>Les ANC en vitamines ont été modifiés sur la base des besoins en énergie (vitamines B1, B2, B3, B5, B8 et A) ou sur celles de</a:t>
            </a:r>
            <a:r>
              <a:rPr lang="fr-FR" sz="3200" dirty="0" smtClean="0">
                <a:latin typeface="+mj-lt"/>
                <a:ea typeface="Times New Roman" pitchFamily="18" charset="0"/>
                <a:cs typeface="Arial" pitchFamily="34" charset="0"/>
              </a:rPr>
              <a:t> </a:t>
            </a:r>
            <a:r>
              <a:rPr kumimoji="0" lang="fr-FR" sz="3200" u="none" strike="noStrike" cap="none" normalizeH="0" baseline="0" dirty="0" smtClean="0">
                <a:ln>
                  <a:noFill/>
                </a:ln>
                <a:effectLst/>
                <a:latin typeface="+mj-lt"/>
                <a:ea typeface="Times New Roman" pitchFamily="18" charset="0"/>
                <a:cs typeface="StoneSans-Italic"/>
              </a:rPr>
              <a:t>nouvelles données épidémiologiques (folates et vitamines B6, B12 et C). </a:t>
            </a:r>
          </a:p>
          <a:p>
            <a:pPr marL="0" marR="0" lvl="0" indent="0" algn="just" defTabSz="914400" rtl="0" eaLnBrk="1" fontAlgn="base" latinLnBrk="0" hangingPunct="1">
              <a:lnSpc>
                <a:spcPct val="100000"/>
              </a:lnSpc>
              <a:spcBef>
                <a:spcPct val="0"/>
              </a:spcBef>
              <a:spcAft>
                <a:spcPct val="0"/>
              </a:spcAft>
              <a:buClrTx/>
              <a:buSzTx/>
              <a:buFontTx/>
              <a:buNone/>
              <a:tabLst/>
            </a:pPr>
            <a:endParaRPr lang="fr-FR" sz="3200" dirty="0" smtClean="0">
              <a:latin typeface="+mj-lt"/>
              <a:ea typeface="Times New Roman" pitchFamily="18" charset="0"/>
              <a:cs typeface="StoneSans-Italic"/>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fr-FR" sz="3200" u="none" strike="noStrike" cap="none" normalizeH="0" baseline="0" dirty="0" smtClean="0">
                <a:ln>
                  <a:noFill/>
                </a:ln>
                <a:effectLst/>
                <a:latin typeface="+mj-lt"/>
                <a:ea typeface="Times New Roman" pitchFamily="18" charset="0"/>
                <a:cs typeface="StoneSans-Italic"/>
              </a:rPr>
              <a:t>Les ANC en minéraux n’ont pas subi de changement majeur, mais des limites de sécurité ont été introduites.</a:t>
            </a:r>
            <a:endParaRPr kumimoji="0" lang="fr-FR" sz="3200" u="none" strike="noStrike" cap="none" normalizeH="0" baseline="0" dirty="0" smtClean="0">
              <a:ln>
                <a:noFill/>
              </a:ln>
              <a:effectLst/>
              <a:latin typeface="+mj-lt"/>
              <a:cs typeface="Arial" pitchFamily="34" charset="0"/>
            </a:endParaRPr>
          </a:p>
        </p:txBody>
      </p:sp>
    </p:spTree>
    <p:extLst>
      <p:ext uri="{BB962C8B-B14F-4D97-AF65-F5344CB8AC3E}">
        <p14:creationId xmlns:p14="http://schemas.microsoft.com/office/powerpoint/2010/main" val="928200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9144000" cy="6741368"/>
          </a:xfrm>
        </p:spPr>
        <p:txBody>
          <a:bodyPr>
            <a:normAutofit fontScale="85000" lnSpcReduction="20000"/>
          </a:bodyPr>
          <a:lstStyle/>
          <a:p>
            <a:pPr algn="just"/>
            <a:r>
              <a:rPr lang="fr-FR" dirty="0"/>
              <a:t>Les attentes de nos concitoyens sont donc fortes pour une meilleure qualité nutritionnelle de l’alimentation. Mais au-delà, le consommateur recherche également des productions locales, de saison, ou sous signe de qualité, une plus grande transparence. Il s’agit donc de promouvoir une alimentation ancrée dans les territoires en lien avec une agriculture résiliente tournée vers la transition agro-écologique. Cette démarche passe par une approche cohérence de l’action publique permettant de mettre en perspective tous les enjeux attachés à notre alimentation, en s’appuyant sur l’ensemble des acteurs et des parties prenantes au sein de la chaîne alimentaire. De nombreuses actions seront engagées et poursuivies pour faire évoluer l’offre alimentaire, lutter contre la précarité et le gaspillage alimentaire, favoriser la relocalisation de notre alimentation à travers la mise en place des circuits courts et de proximité, mais également renforcer l’éducation à l’alimentation et promouvoir notre patrimoine culinaire d’exception.</a:t>
            </a:r>
          </a:p>
          <a:p>
            <a:pPr algn="just"/>
            <a:endParaRPr lang="fr-FR" dirty="0"/>
          </a:p>
        </p:txBody>
      </p:sp>
    </p:spTree>
    <p:extLst>
      <p:ext uri="{BB962C8B-B14F-4D97-AF65-F5344CB8AC3E}">
        <p14:creationId xmlns:p14="http://schemas.microsoft.com/office/powerpoint/2010/main" val="25466871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9144000" cy="6858000"/>
          </a:xfrm>
        </p:spPr>
        <p:txBody>
          <a:bodyPr>
            <a:normAutofit fontScale="70000" lnSpcReduction="20000"/>
          </a:bodyPr>
          <a:lstStyle/>
          <a:p>
            <a:pPr marL="0" indent="0" algn="just">
              <a:buNone/>
            </a:pPr>
            <a:r>
              <a:rPr lang="fr-FR" b="1" dirty="0" smtClean="0"/>
              <a:t>L’alimentation santé comme source de bien-être</a:t>
            </a:r>
          </a:p>
          <a:p>
            <a:pPr marL="0" indent="0" algn="just">
              <a:buNone/>
            </a:pPr>
            <a:r>
              <a:rPr lang="fr-FR" dirty="0" smtClean="0"/>
              <a:t>L’alimentation </a:t>
            </a:r>
            <a:r>
              <a:rPr lang="fr-FR" dirty="0"/>
              <a:t>et une bonne hygiène de vie sont reconnues comme des facteurs-clés dans la construction et l’entretien de la santé et du bien-être. L’amélioration de l’alimentation est d'ailleurs un enjeu de santé publique en France qui a lancé le PNNS pour enrayer la progression de certaines maladies (obésité, diabète, etc.). Et si la clé du bien-être était d’adopter une alimentation variée et équilibrée sur le long terme ? Voici nos explications.</a:t>
            </a:r>
            <a:br>
              <a:rPr lang="fr-FR" dirty="0"/>
            </a:br>
            <a:r>
              <a:rPr lang="fr-FR" dirty="0"/>
              <a:t>N’oubliez pas que l’équilibre alimentaire ne se construit pas sur un repas ou sur une journée mais plutôt sur la semaine. C’est pour cela qu’il n’existe ni aliment interdit, ni aliment miracle. Tout est une question de choix et de quantité.</a:t>
            </a:r>
          </a:p>
          <a:p>
            <a:pPr marL="0" indent="0" algn="just">
              <a:buNone/>
            </a:pPr>
            <a:r>
              <a:rPr lang="fr-FR" b="1" dirty="0" smtClean="0"/>
              <a:t>Alimentation saine et équilibrée</a:t>
            </a:r>
          </a:p>
          <a:p>
            <a:pPr marL="0" indent="0" algn="just">
              <a:buNone/>
            </a:pPr>
            <a:r>
              <a:rPr lang="fr-FR" dirty="0" smtClean="0"/>
              <a:t>La </a:t>
            </a:r>
            <a:r>
              <a:rPr lang="fr-FR" dirty="0"/>
              <a:t>pyramide alimentaire est un outil de référence pour aborder l’équilibre alimentaire, elle propose une hiérarchie et permet de distinguer les aliments à favoriser, ceux qui sont tolérés et ceux qui sont à consommer occasionnellement</a:t>
            </a:r>
            <a:r>
              <a:rPr lang="fr-FR" dirty="0" smtClean="0"/>
              <a:t>.</a:t>
            </a:r>
            <a:r>
              <a:rPr lang="fr-FR" dirty="0"/>
              <a:t> Une alimentation saine est l’une des clés d’un organisme en bonne santé. Manger des fruits et légumes, limiter les aliments gras, acheter des produits de bonne qualité… les aliments bons pour la santé, les nutriments, les régimes alimentaires (</a:t>
            </a:r>
            <a:r>
              <a:rPr lang="fr-FR" dirty="0" err="1"/>
              <a:t>antidiabète</a:t>
            </a:r>
            <a:r>
              <a:rPr lang="fr-FR" dirty="0"/>
              <a:t>, antioxydant, sans sel…), les allergies et intolérances alimentaires. Enfin, bien acheter et faire correctement les courses aussi cuisiner et comment préparer des repas équilibrés, avec plein d’astuces et d’idées futées.</a:t>
            </a:r>
          </a:p>
          <a:p>
            <a:pPr marL="0" indent="0" algn="just">
              <a:buNone/>
            </a:pPr>
            <a:endParaRPr lang="fr-FR" dirty="0"/>
          </a:p>
          <a:p>
            <a:pPr marL="0" indent="0" algn="just">
              <a:buNone/>
            </a:pPr>
            <a:endParaRPr lang="fr-FR" dirty="0"/>
          </a:p>
        </p:txBody>
      </p:sp>
    </p:spTree>
    <p:extLst>
      <p:ext uri="{BB962C8B-B14F-4D97-AF65-F5344CB8AC3E}">
        <p14:creationId xmlns:p14="http://schemas.microsoft.com/office/powerpoint/2010/main" val="8707025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https://www.lanutrition.fr/sites/default/files/ressources/10_regles_pour_bien_manger.jpg"/>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p:spPr>
      </p:pic>
    </p:spTree>
    <p:extLst>
      <p:ext uri="{BB962C8B-B14F-4D97-AF65-F5344CB8AC3E}">
        <p14:creationId xmlns:p14="http://schemas.microsoft.com/office/powerpoint/2010/main" val="9897075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9144000" cy="6858000"/>
          </a:xfrm>
        </p:spPr>
        <p:txBody>
          <a:bodyPr>
            <a:noAutofit/>
          </a:bodyPr>
          <a:lstStyle/>
          <a:p>
            <a:pPr algn="just"/>
            <a:r>
              <a:rPr lang="fr-FR" sz="2300" dirty="0"/>
              <a:t>Pas un repas sans fruits et légumes : Ces aliments possèdent de vrais atouts santé, ils ont une densité énergétique faible et possèdent une teneur en micronutriments, fibres et antioxydants très intéressante.</a:t>
            </a:r>
            <a:br>
              <a:rPr lang="fr-FR" sz="2300" dirty="0"/>
            </a:br>
            <a:r>
              <a:rPr lang="fr-FR" sz="2300" dirty="0"/>
              <a:t>Les fibres sont nos alliés « coupe-faim », elles permettent de stimuler la sensation de satiété et sont essentielles au bon fonctionnement de l'intestin car elles interviennent dans la régulation du transit intestinal.</a:t>
            </a:r>
          </a:p>
          <a:p>
            <a:pPr algn="just"/>
            <a:r>
              <a:rPr lang="fr-FR" sz="2300" dirty="0"/>
              <a:t>=&gt; Selon l’étude les premiers résultats de l’étude </a:t>
            </a:r>
            <a:r>
              <a:rPr lang="fr-FR" sz="2300" dirty="0" err="1"/>
              <a:t>Nutrinet</a:t>
            </a:r>
            <a:r>
              <a:rPr lang="fr-FR" sz="2300" dirty="0"/>
              <a:t> santé, les apports alimentaires moyens en fibres sont de 18.8g/jour chez les Français. Cette consommation reste insuffisante au regard des recommandations nutritionnelles car seuls 22% des hommes et 12 % des femmes atteignent le seuil de 25g/jour qui est le minimum recommandé.</a:t>
            </a:r>
          </a:p>
          <a:p>
            <a:pPr algn="just"/>
            <a:r>
              <a:rPr lang="fr-FR" sz="2200" b="1" dirty="0"/>
              <a:t>« 5 fruits et légumes par jour » que signifie cette recommandation ?</a:t>
            </a:r>
            <a:r>
              <a:rPr lang="fr-FR" sz="2200" dirty="0"/>
              <a:t/>
            </a:r>
            <a:br>
              <a:rPr lang="fr-FR" sz="2200" dirty="0"/>
            </a:br>
            <a:r>
              <a:rPr lang="fr-FR" sz="2200" dirty="0"/>
              <a:t>Souvent mal compris des consommateurs, il s’agit de 5 portions de fruits et/ou de légumes, par exemple 3 portions de légumes et deux portions de fruits. Une portion représente entre 80 et 100 grammes.</a:t>
            </a:r>
          </a:p>
          <a:p>
            <a:pPr algn="just"/>
            <a:r>
              <a:rPr lang="fr-FR" sz="2200" dirty="0"/>
              <a:t>Une portion ? Une pomme, une poire, une tomate, 15 raisins, ½ courgette, 2 abricots, une poignée d’haricots verts, etc. </a:t>
            </a:r>
          </a:p>
          <a:p>
            <a:pPr algn="just"/>
            <a:endParaRPr lang="fr-FR" sz="2400" dirty="0"/>
          </a:p>
        </p:txBody>
      </p:sp>
    </p:spTree>
    <p:extLst>
      <p:ext uri="{BB962C8B-B14F-4D97-AF65-F5344CB8AC3E}">
        <p14:creationId xmlns:p14="http://schemas.microsoft.com/office/powerpoint/2010/main" val="843592791"/>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214</TotalTime>
  <Words>2967</Words>
  <Application>Microsoft Office PowerPoint</Application>
  <PresentationFormat>Affichage à l'écran (4:3)</PresentationFormat>
  <Paragraphs>302</Paragraphs>
  <Slides>55</Slides>
  <Notes>0</Notes>
  <HiddenSlides>0</HiddenSlides>
  <MMClips>0</MMClips>
  <ScaleCrop>false</ScaleCrop>
  <HeadingPairs>
    <vt:vector size="4" baseType="variant">
      <vt:variant>
        <vt:lpstr>Thème</vt:lpstr>
      </vt:variant>
      <vt:variant>
        <vt:i4>1</vt:i4>
      </vt:variant>
      <vt:variant>
        <vt:lpstr>Titres des diapositives</vt:lpstr>
      </vt:variant>
      <vt:variant>
        <vt:i4>55</vt:i4>
      </vt:variant>
    </vt:vector>
  </HeadingPairs>
  <TitlesOfParts>
    <vt:vector size="56" baseType="lpstr">
      <vt:lpstr>Thème Office</vt:lpstr>
      <vt:lpstr>S2: Module : Alimentation et Santé</vt:lpstr>
      <vt:lpstr>Alimentation santé</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La santé passe par l’assiette et l’activité physique </vt:lpstr>
      <vt:lpstr>Comprendre comment améliorer la santé par la nutrition</vt:lpstr>
      <vt:lpstr>Présentation PowerPoint</vt:lpstr>
      <vt:lpstr>Présentation PowerPoint</vt:lpstr>
      <vt:lpstr>Présentation PowerPoint</vt:lpstr>
      <vt:lpstr>Présentation PowerPoint</vt:lpstr>
      <vt:lpstr>Présentation PowerPoint</vt:lpstr>
      <vt:lpstr>Les différentes approches de la recherche en santé et nutrition  </vt:lpstr>
      <vt:lpstr>Présentation PowerPoint</vt:lpstr>
      <vt:lpstr>Présentation PowerPoint</vt:lpstr>
      <vt:lpstr>Références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ACER</dc:creator>
  <cp:lastModifiedBy>ACER</cp:lastModifiedBy>
  <cp:revision>23</cp:revision>
  <dcterms:created xsi:type="dcterms:W3CDTF">2020-03-20T16:58:20Z</dcterms:created>
  <dcterms:modified xsi:type="dcterms:W3CDTF">2020-03-21T10:00:07Z</dcterms:modified>
</cp:coreProperties>
</file>