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74" autoAdjust="0"/>
    <p:restoredTop sz="94660"/>
  </p:normalViewPr>
  <p:slideViewPr>
    <p:cSldViewPr snapToGrid="0">
      <p:cViewPr varScale="1">
        <p:scale>
          <a:sx n="73" d="100"/>
          <a:sy n="73" d="100"/>
        </p:scale>
        <p:origin x="-61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359426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320273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10C546-617B-4DA7-87EE-903F17839362}"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53007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279259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10C546-617B-4DA7-87EE-903F17839362}"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69550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405352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2547219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245437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292229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272544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6" name="Footer Placeholder 5"/>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117551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425273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421905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107863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388318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F299827-9B02-448B-9013-6B61C0E759FB}" type="datetimeFigureOut">
              <a:rPr lang="fr-FR" smtClean="0"/>
              <a:pPr/>
              <a:t>18/11/2023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223160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299827-9B02-448B-9013-6B61C0E759FB}" type="datetimeFigureOut">
              <a:rPr lang="fr-FR" smtClean="0"/>
              <a:pPr/>
              <a:t>18/11/2023</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410C546-617B-4DA7-87EE-903F17839362}" type="slidenum">
              <a:rPr lang="fr-FR" smtClean="0"/>
              <a:pPr/>
              <a:t>‹N°›</a:t>
            </a:fld>
            <a:endParaRPr lang="fr-FR"/>
          </a:p>
        </p:txBody>
      </p:sp>
    </p:spTree>
    <p:extLst>
      <p:ext uri="{BB962C8B-B14F-4D97-AF65-F5344CB8AC3E}">
        <p14:creationId xmlns:p14="http://schemas.microsoft.com/office/powerpoint/2010/main" xmlns="" val="282094996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528034" y="260797"/>
            <a:ext cx="10976577" cy="2289220"/>
          </a:xfrm>
        </p:spPr>
        <p:txBody>
          <a:bodyPr>
            <a:noAutofit/>
          </a:bodyPr>
          <a:lstStyle/>
          <a:p>
            <a:r>
              <a:rPr lang="en-US" sz="6000" b="1" dirty="0" smtClean="0">
                <a:solidFill>
                  <a:srgbClr val="FF0000"/>
                </a:solidFill>
                <a:latin typeface="Times New Roman" panose="02020603050405020304" pitchFamily="18" charset="0"/>
                <a:cs typeface="Times New Roman" panose="02020603050405020304" pitchFamily="18" charset="0"/>
              </a:rPr>
              <a:t>Welding</a:t>
            </a:r>
            <a:r>
              <a:rPr lang="fr-FR" sz="6000" b="1" dirty="0" smtClean="0">
                <a:solidFill>
                  <a:srgbClr val="FF0000"/>
                </a:solidFill>
                <a:latin typeface="Times New Roman" panose="02020603050405020304" pitchFamily="18" charset="0"/>
                <a:cs typeface="Times New Roman" panose="02020603050405020304" pitchFamily="18" charset="0"/>
              </a:rPr>
              <a:t> </a:t>
            </a:r>
            <a:r>
              <a:rPr lang="en-US" sz="6000" b="1" dirty="0" smtClean="0">
                <a:solidFill>
                  <a:srgbClr val="FF0000"/>
                </a:solidFill>
                <a:latin typeface="Times New Roman" panose="02020603050405020304" pitchFamily="18" charset="0"/>
                <a:cs typeface="Times New Roman" panose="02020603050405020304" pitchFamily="18" charset="0"/>
              </a:rPr>
              <a:t>S</a:t>
            </a:r>
            <a:r>
              <a:rPr lang="en-US" sz="6000" b="1" dirty="0" smtClean="0">
                <a:solidFill>
                  <a:srgbClr val="FF0000"/>
                </a:solidFill>
                <a:latin typeface="Times New Roman" panose="02020603050405020304" pitchFamily="18" charset="0"/>
                <a:cs typeface="Times New Roman" panose="02020603050405020304" pitchFamily="18" charset="0"/>
              </a:rPr>
              <a:t>afety</a:t>
            </a:r>
            <a:r>
              <a:rPr lang="fr-FR" sz="6000" b="1" dirty="0" smtClean="0">
                <a:solidFill>
                  <a:srgbClr val="FF0000"/>
                </a:solidFill>
                <a:latin typeface="Times New Roman" panose="02020603050405020304" pitchFamily="18" charset="0"/>
                <a:cs typeface="Times New Roman" panose="02020603050405020304" pitchFamily="18" charset="0"/>
              </a:rPr>
              <a:t> </a:t>
            </a:r>
            <a:r>
              <a:rPr lang="en-US" sz="6000" b="1" smtClean="0">
                <a:solidFill>
                  <a:srgbClr val="FF0000"/>
                </a:solidFill>
                <a:latin typeface="Times New Roman" panose="02020603050405020304" pitchFamily="18" charset="0"/>
                <a:cs typeface="Times New Roman" panose="02020603050405020304" pitchFamily="18" charset="0"/>
              </a:rPr>
              <a:t>Equipment</a:t>
            </a:r>
            <a:r>
              <a:rPr lang="fr-FR" sz="6000" b="1" dirty="0" smtClean="0">
                <a:solidFill>
                  <a:srgbClr val="FF0000"/>
                </a:solidFill>
                <a:latin typeface="Times New Roman" panose="02020603050405020304" pitchFamily="18" charset="0"/>
                <a:cs typeface="Times New Roman" panose="02020603050405020304" pitchFamily="18" charset="0"/>
              </a:rPr>
              <a:t>.</a:t>
            </a:r>
            <a:endParaRPr lang="fr-FR" sz="6000" b="1" dirty="0">
              <a:solidFill>
                <a:srgbClr val="FF0000"/>
              </a:solidFill>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695459" y="4700789"/>
            <a:ext cx="10809153" cy="1403797"/>
          </a:xfrm>
        </p:spPr>
        <p:txBody>
          <a:bodyPr>
            <a:noAutofit/>
          </a:bodyPr>
          <a:lstStyle/>
          <a:p>
            <a:r>
              <a:rPr lang="en-US" sz="4000" b="1" dirty="0" smtClean="0">
                <a:solidFill>
                  <a:schemeClr val="bg1"/>
                </a:solidFill>
                <a:latin typeface="Times New Roman" panose="02020603050405020304" pitchFamily="18" charset="0"/>
                <a:cs typeface="Times New Roman" panose="02020603050405020304" pitchFamily="18" charset="0"/>
              </a:rPr>
              <a:t>Presented</a:t>
            </a:r>
            <a:r>
              <a:rPr lang="fr-FR" sz="4000" b="1" dirty="0" smtClean="0">
                <a:solidFill>
                  <a:schemeClr val="bg1"/>
                </a:solidFill>
                <a:latin typeface="Times New Roman" panose="02020603050405020304" pitchFamily="18" charset="0"/>
                <a:cs typeface="Times New Roman" panose="02020603050405020304" pitchFamily="18" charset="0"/>
              </a:rPr>
              <a:t> by : </a:t>
            </a:r>
          </a:p>
          <a:p>
            <a:r>
              <a:rPr lang="fr-FR" sz="4000" b="1" dirty="0" smtClean="0">
                <a:solidFill>
                  <a:schemeClr val="bg1"/>
                </a:solidFill>
                <a:latin typeface="Times New Roman" panose="02020603050405020304" pitchFamily="18" charset="0"/>
                <a:cs typeface="Times New Roman" panose="02020603050405020304" pitchFamily="18" charset="0"/>
              </a:rPr>
              <a:t>MEKRI Yasser.</a:t>
            </a:r>
            <a:endParaRPr lang="fr-FR"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83048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3" y="321972"/>
            <a:ext cx="6194180" cy="1249251"/>
          </a:xfrm>
        </p:spPr>
        <p:txBody>
          <a:bodyPr>
            <a:normAutofit fontScale="90000"/>
          </a:bodyPr>
          <a:lstStyle/>
          <a:p>
            <a:r>
              <a:rPr lang="ar-DZ" b="1" dirty="0">
                <a:solidFill>
                  <a:srgbClr val="00B050"/>
                </a:solidFill>
                <a:latin typeface="Times New Roman" panose="02020603050405020304" pitchFamily="18" charset="0"/>
                <a:cs typeface="Times New Roman" panose="02020603050405020304" pitchFamily="18" charset="0"/>
              </a:rPr>
              <a:t>4</a:t>
            </a:r>
            <a:r>
              <a:rPr lang="fr-FR" b="1" dirty="0">
                <a:solidFill>
                  <a:srgbClr val="00B05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advices</a:t>
            </a:r>
            <a:r>
              <a:rPr lang="fr-FR" b="1" dirty="0">
                <a:solidFill>
                  <a:srgbClr val="00B05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before</a:t>
            </a:r>
            <a:r>
              <a:rPr lang="fr-FR" b="1" dirty="0">
                <a:solidFill>
                  <a:srgbClr val="00B05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welding :</a:t>
            </a:r>
            <a:br>
              <a:rPr lang="en-US" b="1" dirty="0">
                <a:solidFill>
                  <a:srgbClr val="00B050"/>
                </a:solidFill>
                <a:latin typeface="Times New Roman" panose="02020603050405020304" pitchFamily="18" charset="0"/>
                <a:cs typeface="Times New Roman" panose="02020603050405020304" pitchFamily="18" charset="0"/>
              </a:rPr>
            </a:br>
            <a:endParaRPr lang="en-US" dirty="0"/>
          </a:p>
        </p:txBody>
      </p:sp>
      <p:sp>
        <p:nvSpPr>
          <p:cNvPr id="3" name="Espace réservé du texte 2"/>
          <p:cNvSpPr>
            <a:spLocks noGrp="1"/>
          </p:cNvSpPr>
          <p:nvPr>
            <p:ph type="body" idx="1"/>
          </p:nvPr>
        </p:nvSpPr>
        <p:spPr>
          <a:xfrm>
            <a:off x="2589212" y="1094704"/>
            <a:ext cx="8915399" cy="3295825"/>
          </a:xfrm>
        </p:spPr>
        <p:txBody>
          <a:bodyPr/>
          <a:lstStyle/>
          <a:p>
            <a:pPr>
              <a:lnSpc>
                <a:spcPct val="150000"/>
              </a:lnSpc>
            </a:pPr>
            <a:r>
              <a:rPr lang="en-US" b="1" dirty="0" smtClean="0">
                <a:solidFill>
                  <a:schemeClr val="tx1">
                    <a:lumMod val="95000"/>
                    <a:lumOff val="5000"/>
                  </a:schemeClr>
                </a:solidFill>
                <a:latin typeface="Calibri" panose="020F0502020204030204" pitchFamily="34" charset="0"/>
                <a:cs typeface="Calibri" panose="020F0502020204030204" pitchFamily="34" charset="0"/>
              </a:rPr>
              <a:t># Wear </a:t>
            </a:r>
            <a:r>
              <a:rPr lang="en-US" b="1" dirty="0">
                <a:solidFill>
                  <a:schemeClr val="tx1">
                    <a:lumMod val="95000"/>
                    <a:lumOff val="5000"/>
                  </a:schemeClr>
                </a:solidFill>
                <a:latin typeface="Calibri" panose="020F0502020204030204" pitchFamily="34" charset="0"/>
                <a:cs typeface="Calibri" panose="020F0502020204030204" pitchFamily="34" charset="0"/>
              </a:rPr>
              <a:t>the proper safety gear.</a:t>
            </a:r>
            <a:br>
              <a:rPr lang="en-US" b="1" dirty="0">
                <a:solidFill>
                  <a:schemeClr val="tx1">
                    <a:lumMod val="95000"/>
                    <a:lumOff val="5000"/>
                  </a:schemeClr>
                </a:solidFill>
                <a:latin typeface="Calibri" panose="020F0502020204030204" pitchFamily="34" charset="0"/>
                <a:cs typeface="Calibri" panose="020F0502020204030204" pitchFamily="34" charset="0"/>
              </a:rPr>
            </a:br>
            <a:r>
              <a:rPr lang="en-US" b="1" dirty="0" smtClean="0">
                <a:solidFill>
                  <a:schemeClr val="tx1">
                    <a:lumMod val="95000"/>
                    <a:lumOff val="5000"/>
                  </a:schemeClr>
                </a:solidFill>
                <a:latin typeface="Calibri" panose="020F0502020204030204" pitchFamily="34" charset="0"/>
                <a:cs typeface="Calibri" panose="020F0502020204030204" pitchFamily="34" charset="0"/>
              </a:rPr>
              <a:t># Never </a:t>
            </a:r>
            <a:r>
              <a:rPr lang="en-US" b="1" dirty="0">
                <a:solidFill>
                  <a:schemeClr val="tx1">
                    <a:lumMod val="95000"/>
                    <a:lumOff val="5000"/>
                  </a:schemeClr>
                </a:solidFill>
                <a:latin typeface="Calibri" panose="020F0502020204030204" pitchFamily="34" charset="0"/>
                <a:cs typeface="Calibri" panose="020F0502020204030204" pitchFamily="34" charset="0"/>
              </a:rPr>
              <a:t>look directly at the weld arc.</a:t>
            </a:r>
            <a:br>
              <a:rPr lang="en-US" b="1" dirty="0">
                <a:solidFill>
                  <a:schemeClr val="tx1">
                    <a:lumMod val="95000"/>
                    <a:lumOff val="5000"/>
                  </a:schemeClr>
                </a:solidFill>
                <a:latin typeface="Calibri" panose="020F0502020204030204" pitchFamily="34" charset="0"/>
                <a:cs typeface="Calibri" panose="020F0502020204030204" pitchFamily="34" charset="0"/>
              </a:rPr>
            </a:br>
            <a:r>
              <a:rPr lang="en-US" b="1" dirty="0" smtClean="0">
                <a:solidFill>
                  <a:schemeClr val="tx1">
                    <a:lumMod val="95000"/>
                    <a:lumOff val="5000"/>
                  </a:schemeClr>
                </a:solidFill>
                <a:latin typeface="Calibri" panose="020F0502020204030204" pitchFamily="34" charset="0"/>
                <a:cs typeface="Calibri" panose="020F0502020204030204" pitchFamily="34" charset="0"/>
              </a:rPr>
              <a:t># gloves </a:t>
            </a:r>
            <a:r>
              <a:rPr lang="en-US" b="1" dirty="0">
                <a:solidFill>
                  <a:schemeClr val="tx1">
                    <a:lumMod val="95000"/>
                    <a:lumOff val="5000"/>
                  </a:schemeClr>
                </a:solidFill>
                <a:latin typeface="Calibri" panose="020F0502020204030204" pitchFamily="34" charset="0"/>
                <a:cs typeface="Calibri" panose="020F0502020204030204" pitchFamily="34" charset="0"/>
              </a:rPr>
              <a:t>should be application </a:t>
            </a:r>
            <a:r>
              <a:rPr lang="en-US" b="1" dirty="0" smtClean="0">
                <a:solidFill>
                  <a:schemeClr val="tx1">
                    <a:lumMod val="95000"/>
                    <a:lumOff val="5000"/>
                  </a:schemeClr>
                </a:solidFill>
                <a:latin typeface="Calibri" panose="020F0502020204030204" pitchFamily="34" charset="0"/>
                <a:cs typeface="Calibri" panose="020F0502020204030204" pitchFamily="34" charset="0"/>
              </a:rPr>
              <a:t>specific.</a:t>
            </a:r>
          </a:p>
          <a:p>
            <a:r>
              <a:rPr lang="en-US" b="1" dirty="0" smtClean="0">
                <a:solidFill>
                  <a:schemeClr val="tx1">
                    <a:lumMod val="95000"/>
                    <a:lumOff val="5000"/>
                  </a:schemeClr>
                </a:solidFill>
                <a:latin typeface="Calibri" panose="020F0502020204030204" pitchFamily="34" charset="0"/>
                <a:cs typeface="Calibri" panose="020F0502020204030204" pitchFamily="34" charset="0"/>
              </a:rPr>
              <a:t># Your </a:t>
            </a:r>
            <a:r>
              <a:rPr lang="en-US" b="1" dirty="0">
                <a:solidFill>
                  <a:schemeClr val="tx1">
                    <a:lumMod val="95000"/>
                    <a:lumOff val="5000"/>
                  </a:schemeClr>
                </a:solidFill>
                <a:latin typeface="Calibri" panose="020F0502020204030204" pitchFamily="34" charset="0"/>
                <a:cs typeface="Calibri" panose="020F0502020204030204" pitchFamily="34" charset="0"/>
              </a:rPr>
              <a:t>helmet should be fitted with filter shade.</a:t>
            </a:r>
            <a:endParaRPr lang="en-US" dirty="0"/>
          </a:p>
          <a:p>
            <a:pPr>
              <a:lnSpc>
                <a:spcPct val="150000"/>
              </a:lnSpc>
            </a:pPr>
            <a:r>
              <a:rPr lang="en-US" b="1" dirty="0">
                <a:solidFill>
                  <a:srgbClr val="00B050"/>
                </a:solidFill>
                <a:latin typeface="Times New Roman" panose="02020603050405020304" pitchFamily="18" charset="0"/>
                <a:cs typeface="Times New Roman" panose="02020603050405020304" pitchFamily="18" charset="0"/>
              </a:rPr>
              <a:t/>
            </a:r>
            <a:br>
              <a:rPr lang="en-US" b="1" dirty="0">
                <a:solidFill>
                  <a:srgbClr val="00B050"/>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xmlns="" val="90131644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335061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1.Definition of safety equipment's :</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305318" y="2133600"/>
            <a:ext cx="9199294" cy="3777622"/>
          </a:xfrm>
        </p:spPr>
        <p:txBody>
          <a:bodyPr>
            <a:normAutofit/>
          </a:bodyPr>
          <a:lstStyle/>
          <a:p>
            <a:pPr marL="0" indent="0">
              <a:lnSpc>
                <a:spcPct val="150000"/>
              </a:lnSpc>
              <a:buNone/>
            </a:pPr>
            <a:r>
              <a:rPr lang="en-US" sz="2200" b="1" dirty="0" smtClean="0">
                <a:solidFill>
                  <a:schemeClr val="tx1">
                    <a:lumMod val="95000"/>
                    <a:lumOff val="5000"/>
                  </a:schemeClr>
                </a:solidFill>
                <a:latin typeface="Calibri" panose="020F0502020204030204" pitchFamily="34" charset="0"/>
                <a:cs typeface="Calibri" panose="020F0502020204030204" pitchFamily="34" charset="0"/>
              </a:rPr>
              <a:t>generally, safety equipment is the protection that is used by workers to avoid injuries, casualties, life threatening situations etc. Different types are used by workers depending upon the nature of risk involved in the work. When you work in this segment, it is very important that you know what specific equipment to go with. For example, in a welding operation the dark welding helmets are a necessary element. In construction operations, hard hats, foot gear are considered safety equipment.</a:t>
            </a:r>
            <a:endParaRPr lang="en-US" sz="2200" b="1"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1028846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07593" y="669701"/>
            <a:ext cx="9066728" cy="5177307"/>
          </a:xfrm>
          <a:prstGeom prst="rect">
            <a:avLst/>
          </a:prstGeom>
        </p:spPr>
      </p:pic>
    </p:spTree>
    <p:extLst>
      <p:ext uri="{BB962C8B-B14F-4D97-AF65-F5344CB8AC3E}">
        <p14:creationId xmlns:p14="http://schemas.microsoft.com/office/powerpoint/2010/main" xmlns="" val="219477456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2.Risks in welding :</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589212" y="1313645"/>
            <a:ext cx="8915400" cy="5177307"/>
          </a:xfrm>
        </p:spPr>
        <p:txBody>
          <a:bodyPr>
            <a:normAutofit/>
          </a:bodyPr>
          <a:lstStyle/>
          <a:p>
            <a:pPr>
              <a:lnSpc>
                <a:spcPct val="150000"/>
              </a:lnSpc>
              <a:buFont typeface="Wingdings" panose="05000000000000000000" pitchFamily="2" charset="2"/>
              <a:buChar char="v"/>
            </a:pPr>
            <a:r>
              <a:rPr lang="en-US" sz="2000" b="1" dirty="0">
                <a:solidFill>
                  <a:schemeClr val="tx1">
                    <a:lumMod val="95000"/>
                    <a:lumOff val="5000"/>
                  </a:schemeClr>
                </a:solidFill>
                <a:latin typeface="Calibri" panose="020F0502020204030204" pitchFamily="34" charset="0"/>
                <a:cs typeface="Calibri" panose="020F0502020204030204" pitchFamily="34" charset="0"/>
              </a:rPr>
              <a:t>Eye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injuries.</a:t>
            </a:r>
            <a:endParaRPr lang="en-US" sz="2000" b="1" dirty="0">
              <a:solidFill>
                <a:schemeClr val="tx1">
                  <a:lumMod val="95000"/>
                  <a:lumOff val="5000"/>
                </a:schemeClr>
              </a:solidFill>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v"/>
            </a:pPr>
            <a:r>
              <a:rPr lang="en-US" sz="2000" b="1" dirty="0">
                <a:solidFill>
                  <a:schemeClr val="tx1">
                    <a:lumMod val="95000"/>
                    <a:lumOff val="5000"/>
                  </a:schemeClr>
                </a:solidFill>
                <a:latin typeface="Calibri" panose="020F0502020204030204" pitchFamily="34" charset="0"/>
                <a:cs typeface="Calibri" panose="020F0502020204030204" pitchFamily="34" charset="0"/>
              </a:rPr>
              <a:t>Skin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burns.</a:t>
            </a:r>
            <a:endParaRPr lang="en-US" sz="2000" b="1" dirty="0">
              <a:solidFill>
                <a:schemeClr val="tx1">
                  <a:lumMod val="95000"/>
                  <a:lumOff val="5000"/>
                </a:schemeClr>
              </a:solidFill>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v"/>
            </a:pP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Noise exposure.</a:t>
            </a:r>
          </a:p>
          <a:p>
            <a:pPr>
              <a:lnSpc>
                <a:spcPct val="150000"/>
              </a:lnSpc>
              <a:buFont typeface="Wingdings" panose="05000000000000000000" pitchFamily="2" charset="2"/>
              <a:buChar char="v"/>
            </a:pP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Electric shock.</a:t>
            </a:r>
            <a:endParaRPr lang="en-US" sz="2000" b="1" dirty="0">
              <a:solidFill>
                <a:schemeClr val="tx1">
                  <a:lumMod val="95000"/>
                  <a:lumOff val="5000"/>
                </a:schemeClr>
              </a:solidFill>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v"/>
            </a:pPr>
            <a:r>
              <a:rPr lang="en-US" sz="2000" b="1" dirty="0">
                <a:solidFill>
                  <a:schemeClr val="tx1">
                    <a:lumMod val="95000"/>
                    <a:lumOff val="5000"/>
                  </a:schemeClr>
                </a:solidFill>
                <a:latin typeface="Calibri" panose="020F0502020204030204" pitchFamily="34" charset="0"/>
                <a:cs typeface="Calibri" panose="020F0502020204030204" pitchFamily="34" charset="0"/>
              </a:rPr>
              <a:t>Welding fumes and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gases.</a:t>
            </a:r>
            <a:endParaRPr lang="en-US" sz="2000" b="1" dirty="0">
              <a:solidFill>
                <a:schemeClr val="tx1">
                  <a:lumMod val="95000"/>
                  <a:lumOff val="5000"/>
                </a:schemeClr>
              </a:solidFill>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v"/>
            </a:pP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Fire </a:t>
            </a:r>
            <a:r>
              <a:rPr lang="en-US" sz="2000" b="1" dirty="0">
                <a:solidFill>
                  <a:schemeClr val="tx1">
                    <a:lumMod val="95000"/>
                    <a:lumOff val="5000"/>
                  </a:schemeClr>
                </a:solidFill>
                <a:latin typeface="Calibri" panose="020F0502020204030204" pitchFamily="34" charset="0"/>
                <a:cs typeface="Calibri" panose="020F0502020204030204" pitchFamily="34" charset="0"/>
              </a:rPr>
              <a:t>and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explosion.</a:t>
            </a:r>
            <a:endParaRPr lang="en-US" sz="2000" b="1" dirty="0">
              <a:solidFill>
                <a:schemeClr val="tx1">
                  <a:lumMod val="95000"/>
                  <a:lumOff val="5000"/>
                </a:schemeClr>
              </a:solidFill>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v"/>
            </a:pPr>
            <a:r>
              <a:rPr lang="en-US" sz="2000" b="1" dirty="0">
                <a:solidFill>
                  <a:schemeClr val="tx1">
                    <a:lumMod val="95000"/>
                    <a:lumOff val="5000"/>
                  </a:schemeClr>
                </a:solidFill>
                <a:latin typeface="Calibri" panose="020F0502020204030204" pitchFamily="34" charset="0"/>
                <a:cs typeface="Calibri" panose="020F0502020204030204" pitchFamily="34" charset="0"/>
              </a:rPr>
              <a:t>Chemical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exposure.</a:t>
            </a:r>
            <a:endParaRPr lang="en-US" sz="2000" b="1" dirty="0">
              <a:solidFill>
                <a:schemeClr val="tx1">
                  <a:lumMod val="95000"/>
                  <a:lumOff val="5000"/>
                </a:schemeClr>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xmlns="" val="20080106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10625" y="502275"/>
            <a:ext cx="8770513" cy="5563674"/>
          </a:xfrm>
          <a:prstGeom prst="rect">
            <a:avLst/>
          </a:prstGeom>
        </p:spPr>
      </p:pic>
    </p:spTree>
    <p:extLst>
      <p:ext uri="{BB962C8B-B14F-4D97-AF65-F5344CB8AC3E}">
        <p14:creationId xmlns:p14="http://schemas.microsoft.com/office/powerpoint/2010/main" xmlns="" val="32566992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805445"/>
          </a:xfrm>
        </p:spPr>
        <p:txBody>
          <a:bodyPr/>
          <a:lstStyle/>
          <a:p>
            <a:r>
              <a:rPr lang="fr-FR" b="1" dirty="0" smtClean="0">
                <a:solidFill>
                  <a:srgbClr val="00B050"/>
                </a:solidFill>
                <a:latin typeface="Times New Roman" panose="02020603050405020304" pitchFamily="18" charset="0"/>
                <a:cs typeface="Times New Roman" panose="02020603050405020304" pitchFamily="18" charset="0"/>
              </a:rPr>
              <a:t>3.Safety </a:t>
            </a:r>
            <a:r>
              <a:rPr lang="en-US" b="1" dirty="0" smtClean="0">
                <a:solidFill>
                  <a:srgbClr val="00B050"/>
                </a:solidFill>
                <a:latin typeface="Times New Roman" panose="02020603050405020304" pitchFamily="18" charset="0"/>
                <a:cs typeface="Times New Roman" panose="02020603050405020304" pitchFamily="18" charset="0"/>
              </a:rPr>
              <a:t>equipment's</a:t>
            </a:r>
            <a:r>
              <a:rPr lang="fr-FR" b="1" dirty="0" smtClean="0">
                <a:solidFill>
                  <a:srgbClr val="00B050"/>
                </a:solidFill>
                <a:latin typeface="Times New Roman" panose="02020603050405020304" pitchFamily="18" charset="0"/>
                <a:cs typeface="Times New Roman" panose="02020603050405020304" pitchFamily="18" charset="0"/>
              </a:rPr>
              <a:t> PPE :</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589212" y="1429555"/>
            <a:ext cx="5563115" cy="4481667"/>
          </a:xfrm>
        </p:spPr>
        <p:txBody>
          <a:bodyPr>
            <a:normAutofit fontScale="92500" lnSpcReduction="20000"/>
          </a:bodyPr>
          <a:lstStyle/>
          <a:p>
            <a:pPr marL="0" indent="0">
              <a:buNone/>
            </a:pPr>
            <a:r>
              <a:rPr lang="fr-FR" sz="3000" b="1" dirty="0" smtClean="0">
                <a:solidFill>
                  <a:srgbClr val="FF0000"/>
                </a:solidFill>
                <a:latin typeface="Times New Roman" panose="02020603050405020304" pitchFamily="18" charset="0"/>
                <a:cs typeface="Times New Roman" panose="02020603050405020304" pitchFamily="18" charset="0"/>
              </a:rPr>
              <a:t>3.1Work </a:t>
            </a:r>
            <a:r>
              <a:rPr lang="en-US" sz="3000" b="1" dirty="0" smtClean="0">
                <a:solidFill>
                  <a:srgbClr val="FF0000"/>
                </a:solidFill>
                <a:latin typeface="Times New Roman" panose="02020603050405020304" pitchFamily="18" charset="0"/>
                <a:cs typeface="Times New Roman" panose="02020603050405020304" pitchFamily="18" charset="0"/>
              </a:rPr>
              <a:t>shoes</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smtClean="0">
                <a:solidFill>
                  <a:srgbClr val="FF0000"/>
                </a:solidFill>
                <a:latin typeface="Times New Roman" panose="02020603050405020304" pitchFamily="18" charset="0"/>
                <a:cs typeface="Times New Roman" panose="02020603050405020304" pitchFamily="18" charset="0"/>
              </a:rPr>
              <a:t>:</a:t>
            </a:r>
          </a:p>
          <a:p>
            <a:pPr marL="0" indent="0">
              <a:lnSpc>
                <a:spcPct val="150000"/>
              </a:lnSpc>
              <a:buNone/>
            </a:pP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At </a:t>
            </a:r>
            <a:r>
              <a:rPr lang="en-US" sz="2000" b="1" dirty="0">
                <a:solidFill>
                  <a:schemeClr val="tx1">
                    <a:lumMod val="95000"/>
                    <a:lumOff val="5000"/>
                  </a:schemeClr>
                </a:solidFill>
                <a:latin typeface="Calibri" panose="020F0502020204030204" pitchFamily="34" charset="0"/>
                <a:cs typeface="Calibri" panose="020F0502020204030204" pitchFamily="34" charset="0"/>
              </a:rPr>
              <a:t>work,  shoes are needed  to protect   from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risk of </a:t>
            </a:r>
            <a:r>
              <a:rPr lang="en-US" sz="2000" b="1" dirty="0">
                <a:solidFill>
                  <a:schemeClr val="tx1">
                    <a:lumMod val="95000"/>
                    <a:lumOff val="5000"/>
                  </a:schemeClr>
                </a:solidFill>
                <a:latin typeface="Calibri" panose="020F0502020204030204" pitchFamily="34" charset="0"/>
                <a:cs typeface="Calibri" panose="020F0502020204030204" pitchFamily="34" charset="0"/>
              </a:rPr>
              <a:t>burns caused by  sparks due to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welding. Some </a:t>
            </a:r>
            <a:r>
              <a:rPr lang="en-US" sz="2000" b="1" dirty="0">
                <a:solidFill>
                  <a:schemeClr val="tx1">
                    <a:lumMod val="95000"/>
                    <a:lumOff val="5000"/>
                  </a:schemeClr>
                </a:solidFill>
                <a:latin typeface="Calibri" panose="020F0502020204030204" pitchFamily="34" charset="0"/>
                <a:cs typeface="Calibri" panose="020F0502020204030204" pitchFamily="34" charset="0"/>
              </a:rPr>
              <a:t>are  like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normal safety </a:t>
            </a:r>
            <a:r>
              <a:rPr lang="en-US" sz="2000" b="1" dirty="0">
                <a:solidFill>
                  <a:schemeClr val="tx1">
                    <a:lumMod val="95000"/>
                    <a:lumOff val="5000"/>
                  </a:schemeClr>
                </a:solidFill>
                <a:latin typeface="Calibri" panose="020F0502020204030204" pitchFamily="34" charset="0"/>
                <a:cs typeface="Calibri" panose="020F0502020204030204" pitchFamily="34" charset="0"/>
              </a:rPr>
              <a:t>shoes,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plus they </a:t>
            </a:r>
            <a:r>
              <a:rPr lang="en-US" sz="2000" b="1" dirty="0">
                <a:solidFill>
                  <a:schemeClr val="tx1">
                    <a:lumMod val="95000"/>
                    <a:lumOff val="5000"/>
                  </a:schemeClr>
                </a:solidFill>
                <a:latin typeface="Calibri" panose="020F0502020204030204" pitchFamily="34" charset="0"/>
                <a:cs typeface="Calibri" panose="020F0502020204030204" pitchFamily="34" charset="0"/>
              </a:rPr>
              <a:t>have a piece of leather that covers the laces and the upper.  Many safety shoes for welders also have other forms of security, for instance a quick release system, which allows to remove  the shoes very quickly in case of accident, for example if a hot sparkle enters the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footwear, There are special </a:t>
            </a:r>
            <a:r>
              <a:rPr lang="en-US" sz="2000" b="1" dirty="0">
                <a:solidFill>
                  <a:schemeClr val="tx1">
                    <a:lumMod val="95000"/>
                    <a:lumOff val="5000"/>
                  </a:schemeClr>
                </a:solidFill>
                <a:latin typeface="Calibri" panose="020F0502020204030204" pitchFamily="34" charset="0"/>
                <a:cs typeface="Calibri" panose="020F0502020204030204" pitchFamily="34" charset="0"/>
              </a:rPr>
              <a:t>eyelets that can be opened with a click.</a:t>
            </a:r>
            <a:endParaRPr lang="fr-FR" sz="2000" b="1"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800"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solidFill>
                <a:srgbClr val="FF0000"/>
              </a:solidFill>
            </a:endParaRPr>
          </a:p>
        </p:txBody>
      </p:sp>
      <p:pic>
        <p:nvPicPr>
          <p:cNvPr id="4" name="Image 3" descr="Caterpillar-Welding-Boot.jpg"/>
          <p:cNvPicPr/>
          <p:nvPr/>
        </p:nvPicPr>
        <p:blipFill>
          <a:blip r:embed="rId2"/>
          <a:stretch>
            <a:fillRect/>
          </a:stretch>
        </p:blipFill>
        <p:spPr>
          <a:xfrm>
            <a:off x="8152327" y="2047741"/>
            <a:ext cx="3352285" cy="3696235"/>
          </a:xfrm>
          <a:prstGeom prst="rect">
            <a:avLst/>
          </a:prstGeom>
        </p:spPr>
      </p:pic>
    </p:spTree>
    <p:extLst>
      <p:ext uri="{BB962C8B-B14F-4D97-AF65-F5344CB8AC3E}">
        <p14:creationId xmlns:p14="http://schemas.microsoft.com/office/powerpoint/2010/main" xmlns="" val="229219167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95470" y="450760"/>
            <a:ext cx="4597758" cy="2369880"/>
          </a:xfrm>
          <a:prstGeom prst="rect">
            <a:avLst/>
          </a:prstGeom>
          <a:noFill/>
        </p:spPr>
        <p:txBody>
          <a:bodyPr wrap="square" rtlCol="0">
            <a:spAutoFit/>
          </a:bodyPr>
          <a:lstStyle/>
          <a:p>
            <a:r>
              <a:rPr lang="fr-FR" sz="2800" b="1" dirty="0" smtClean="0">
                <a:solidFill>
                  <a:srgbClr val="FF0000"/>
                </a:solidFill>
                <a:latin typeface="Times New Roman" panose="02020603050405020304" pitchFamily="18" charset="0"/>
                <a:cs typeface="Times New Roman" panose="02020603050405020304" pitchFamily="18" charset="0"/>
              </a:rPr>
              <a:t>3.2Welding jacket :</a:t>
            </a:r>
          </a:p>
          <a:p>
            <a:pPr>
              <a:lnSpc>
                <a:spcPct val="150000"/>
              </a:lnSpc>
            </a:pPr>
            <a:r>
              <a:rPr lang="en-US" sz="2000" b="1" dirty="0" smtClean="0">
                <a:latin typeface="Calibri" panose="020F0502020204030204" pitchFamily="34" charset="0"/>
                <a:cs typeface="Calibri" panose="020F0502020204030204" pitchFamily="34" charset="0"/>
              </a:rPr>
              <a:t>welding jackets should be thick </a:t>
            </a:r>
            <a:r>
              <a:rPr lang="en-US" sz="2000" b="1" dirty="0">
                <a:latin typeface="Calibri" panose="020F0502020204030204" pitchFamily="34" charset="0"/>
                <a:cs typeface="Calibri" panose="020F0502020204030204" pitchFamily="34" charset="0"/>
              </a:rPr>
              <a:t>and </a:t>
            </a:r>
            <a:r>
              <a:rPr lang="en-US" sz="2000" b="1" dirty="0" smtClean="0">
                <a:latin typeface="Calibri" panose="020F0502020204030204" pitchFamily="34" charset="0"/>
                <a:cs typeface="Calibri" panose="020F0502020204030204" pitchFamily="34" charset="0"/>
              </a:rPr>
              <a:t>fire resistant to protect the body </a:t>
            </a:r>
            <a:r>
              <a:rPr lang="en-US" sz="2000" b="1" dirty="0">
                <a:latin typeface="Calibri" panose="020F0502020204030204" pitchFamily="34" charset="0"/>
                <a:cs typeface="Calibri" panose="020F0502020204030204" pitchFamily="34" charset="0"/>
              </a:rPr>
              <a:t>from the exposure of direct </a:t>
            </a:r>
            <a:r>
              <a:rPr lang="en-US" sz="2000" b="1" dirty="0" smtClean="0">
                <a:latin typeface="Calibri" panose="020F0502020204030204" pitchFamily="34" charset="0"/>
                <a:cs typeface="Calibri" panose="020F0502020204030204" pitchFamily="34" charset="0"/>
              </a:rPr>
              <a:t>heat, sparks etc…, with also providing comfort to the welder.</a:t>
            </a: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93227" y="1104905"/>
            <a:ext cx="4610637" cy="5179984"/>
          </a:xfrm>
          <a:prstGeom prst="rect">
            <a:avLst/>
          </a:prstGeom>
        </p:spPr>
      </p:pic>
    </p:spTree>
    <p:extLst>
      <p:ext uri="{BB962C8B-B14F-4D97-AF65-F5344CB8AC3E}">
        <p14:creationId xmlns:p14="http://schemas.microsoft.com/office/powerpoint/2010/main" xmlns="" val="171692010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765778"/>
            <a:ext cx="4323031" cy="4244104"/>
          </a:xfrm>
        </p:spPr>
        <p:txBody>
          <a:bodyPr>
            <a:normAutofit/>
          </a:bodyPr>
          <a:lstStyle/>
          <a:p>
            <a:pPr>
              <a:lnSpc>
                <a:spcPct val="150000"/>
              </a:lnSpc>
            </a:pPr>
            <a:r>
              <a:rPr lang="fr-FR" sz="2800" b="1" dirty="0" smtClean="0">
                <a:solidFill>
                  <a:srgbClr val="FF0000"/>
                </a:solidFill>
                <a:latin typeface="Times New Roman" panose="02020603050405020304" pitchFamily="18" charset="0"/>
                <a:cs typeface="Times New Roman" panose="02020603050405020304" pitchFamily="18" charset="0"/>
              </a:rPr>
              <a:t>3.3Gloves :</a:t>
            </a:r>
            <a:br>
              <a:rPr lang="fr-FR" sz="2800" b="1" dirty="0" smtClean="0">
                <a:solidFill>
                  <a:srgbClr val="FF0000"/>
                </a:solidFill>
                <a:latin typeface="Times New Roman" panose="02020603050405020304" pitchFamily="18" charset="0"/>
                <a:cs typeface="Times New Roman" panose="02020603050405020304" pitchFamily="18" charset="0"/>
              </a:rPr>
            </a:b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Since </a:t>
            </a:r>
            <a:r>
              <a:rPr lang="en-US" sz="2000" b="1">
                <a:solidFill>
                  <a:schemeClr val="tx1">
                    <a:lumMod val="95000"/>
                    <a:lumOff val="5000"/>
                  </a:schemeClr>
                </a:solidFill>
                <a:latin typeface="Calibri" panose="020F0502020204030204" pitchFamily="34" charset="0"/>
                <a:cs typeface="Calibri" panose="020F0502020204030204" pitchFamily="34" charset="0"/>
              </a:rPr>
              <a:t>the </a:t>
            </a:r>
            <a:r>
              <a:rPr lang="en-US" sz="2000" b="1" smtClean="0">
                <a:solidFill>
                  <a:schemeClr val="tx1">
                    <a:lumMod val="95000"/>
                    <a:lumOff val="5000"/>
                  </a:schemeClr>
                </a:solidFill>
                <a:latin typeface="Calibri" panose="020F0502020204030204" pitchFamily="34" charset="0"/>
                <a:cs typeface="Calibri" panose="020F0502020204030204" pitchFamily="34" charset="0"/>
              </a:rPr>
              <a:t>heat </a:t>
            </a:r>
            <a:r>
              <a:rPr lang="en-US" sz="2000" b="1" dirty="0">
                <a:solidFill>
                  <a:schemeClr val="tx1">
                    <a:lumMod val="95000"/>
                    <a:lumOff val="5000"/>
                  </a:schemeClr>
                </a:solidFill>
                <a:latin typeface="Calibri" panose="020F0502020204030204" pitchFamily="34" charset="0"/>
                <a:cs typeface="Calibri" panose="020F0502020204030204" pitchFamily="34" charset="0"/>
              </a:rPr>
              <a:t>of the arc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will reach more than 1000 </a:t>
            </a:r>
            <a:r>
              <a:rPr lang="en-US" sz="2000" b="1" dirty="0">
                <a:solidFill>
                  <a:schemeClr val="tx1">
                    <a:lumMod val="95000"/>
                    <a:lumOff val="5000"/>
                  </a:schemeClr>
                </a:solidFill>
                <a:latin typeface="Calibri" panose="020F0502020204030204" pitchFamily="34" charset="0"/>
                <a:cs typeface="Calibri" panose="020F0502020204030204" pitchFamily="34" charset="0"/>
              </a:rPr>
              <a:t>degrees, welding gloves should be thick </a:t>
            </a:r>
            <a:r>
              <a:rPr lang="en-US" sz="2000" b="1" dirty="0" smtClean="0">
                <a:solidFill>
                  <a:schemeClr val="tx1">
                    <a:lumMod val="95000"/>
                    <a:lumOff val="5000"/>
                  </a:schemeClr>
                </a:solidFill>
                <a:latin typeface="Calibri" panose="020F0502020204030204" pitchFamily="34" charset="0"/>
                <a:cs typeface="Calibri" panose="020F0502020204030204" pitchFamily="34" charset="0"/>
              </a:rPr>
              <a:t>and manufactured </a:t>
            </a:r>
            <a:r>
              <a:rPr lang="en-US" sz="2000" b="1" dirty="0">
                <a:solidFill>
                  <a:schemeClr val="tx1">
                    <a:lumMod val="95000"/>
                    <a:lumOff val="5000"/>
                  </a:schemeClr>
                </a:solidFill>
                <a:latin typeface="Calibri" panose="020F0502020204030204" pitchFamily="34" charset="0"/>
                <a:cs typeface="Calibri" panose="020F0502020204030204" pitchFamily="34" charset="0"/>
              </a:rPr>
              <a:t>to protect the hands from heat, flames and electric shock.  </a:t>
            </a:r>
          </a:p>
        </p:txBody>
      </p:sp>
      <p:pic>
        <p:nvPicPr>
          <p:cNvPr id="3" name="Image 2"/>
          <p:cNvPicPr>
            <a:picLocks noChangeAspect="1"/>
          </p:cNvPicPr>
          <p:nvPr/>
        </p:nvPicPr>
        <p:blipFill>
          <a:blip r:embed="rId2"/>
          <a:stretch>
            <a:fillRect/>
          </a:stretch>
        </p:blipFill>
        <p:spPr>
          <a:xfrm>
            <a:off x="6915955" y="1233152"/>
            <a:ext cx="4649273" cy="3313090"/>
          </a:xfrm>
          <a:prstGeom prst="rect">
            <a:avLst/>
          </a:prstGeom>
        </p:spPr>
      </p:pic>
    </p:spTree>
    <p:extLst>
      <p:ext uri="{BB962C8B-B14F-4D97-AF65-F5344CB8AC3E}">
        <p14:creationId xmlns:p14="http://schemas.microsoft.com/office/powerpoint/2010/main" xmlns="" val="380191606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624108"/>
            <a:ext cx="3640451" cy="3651677"/>
          </a:xfrm>
        </p:spPr>
        <p:txBody>
          <a:bodyPr>
            <a:normAutofit fontScale="90000"/>
          </a:bodyPr>
          <a:lstStyle/>
          <a:p>
            <a:pPr>
              <a:lnSpc>
                <a:spcPct val="150000"/>
              </a:lnSpc>
            </a:pPr>
            <a:r>
              <a:rPr lang="fr-FR" sz="2800" b="1" dirty="0" smtClean="0">
                <a:solidFill>
                  <a:srgbClr val="FF0000"/>
                </a:solidFill>
                <a:latin typeface="Times New Roman" panose="02020603050405020304" pitchFamily="18" charset="0"/>
                <a:cs typeface="Times New Roman" panose="02020603050405020304" pitchFamily="18" charset="0"/>
              </a:rPr>
              <a:t>3.4Welding </a:t>
            </a:r>
            <a:r>
              <a:rPr lang="en-US" sz="2800" b="1" dirty="0" smtClean="0">
                <a:solidFill>
                  <a:srgbClr val="FF0000"/>
                </a:solidFill>
                <a:latin typeface="Times New Roman" panose="02020603050405020304" pitchFamily="18" charset="0"/>
                <a:cs typeface="Times New Roman" panose="02020603050405020304" pitchFamily="18" charset="0"/>
              </a:rPr>
              <a:t>helmet</a:t>
            </a:r>
            <a:r>
              <a:rPr lang="fr-FR" sz="2800" b="1" dirty="0" smtClean="0">
                <a:solidFill>
                  <a:srgbClr val="FF0000"/>
                </a:solidFill>
                <a:latin typeface="Times New Roman" panose="02020603050405020304" pitchFamily="18" charset="0"/>
                <a:cs typeface="Times New Roman" panose="02020603050405020304" pitchFamily="18" charset="0"/>
              </a:rPr>
              <a:t> :</a:t>
            </a:r>
            <a:br>
              <a:rPr lang="fr-FR" sz="2800" b="1" dirty="0" smtClean="0">
                <a:solidFill>
                  <a:srgbClr val="FF0000"/>
                </a:solidFill>
                <a:latin typeface="Times New Roman" panose="02020603050405020304" pitchFamily="18" charset="0"/>
                <a:cs typeface="Times New Roman" panose="02020603050405020304" pitchFamily="18" charset="0"/>
              </a:rPr>
            </a:br>
            <a:r>
              <a:rPr lang="en-US" sz="2200" b="1" dirty="0">
                <a:solidFill>
                  <a:schemeClr val="tx1">
                    <a:lumMod val="95000"/>
                    <a:lumOff val="5000"/>
                  </a:schemeClr>
                </a:solidFill>
                <a:latin typeface="Calibri" panose="020F0502020204030204" pitchFamily="34" charset="0"/>
                <a:cs typeface="Calibri" panose="020F0502020204030204" pitchFamily="34" charset="0"/>
              </a:rPr>
              <a:t>A </a:t>
            </a:r>
            <a:r>
              <a:rPr lang="en-US" sz="2200" b="1" dirty="0" smtClean="0">
                <a:solidFill>
                  <a:schemeClr val="tx1">
                    <a:lumMod val="95000"/>
                    <a:lumOff val="5000"/>
                  </a:schemeClr>
                </a:solidFill>
                <a:latin typeface="Calibri" panose="020F0502020204030204" pitchFamily="34" charset="0"/>
                <a:cs typeface="Calibri" panose="020F0502020204030204" pitchFamily="34" charset="0"/>
              </a:rPr>
              <a:t>welding</a:t>
            </a:r>
            <a:r>
              <a:rPr lang="fr-FR" sz="2200" b="1" dirty="0" smtClean="0">
                <a:solidFill>
                  <a:schemeClr val="tx1">
                    <a:lumMod val="95000"/>
                    <a:lumOff val="5000"/>
                  </a:schemeClr>
                </a:solidFill>
                <a:latin typeface="Calibri" panose="020F0502020204030204" pitchFamily="34" charset="0"/>
                <a:cs typeface="Calibri" panose="020F0502020204030204" pitchFamily="34" charset="0"/>
              </a:rPr>
              <a:t> </a:t>
            </a:r>
            <a:r>
              <a:rPr lang="en-US" sz="2200" b="1" dirty="0">
                <a:solidFill>
                  <a:schemeClr val="tx1">
                    <a:lumMod val="95000"/>
                    <a:lumOff val="5000"/>
                  </a:schemeClr>
                </a:solidFill>
                <a:latin typeface="Calibri" panose="020F0502020204030204" pitchFamily="34" charset="0"/>
                <a:cs typeface="Calibri" panose="020F0502020204030204" pitchFamily="34" charset="0"/>
              </a:rPr>
              <a:t>helmet</a:t>
            </a:r>
            <a:r>
              <a:rPr lang="fr-FR" sz="2200" b="1" dirty="0">
                <a:solidFill>
                  <a:schemeClr val="tx1">
                    <a:lumMod val="95000"/>
                    <a:lumOff val="5000"/>
                  </a:schemeClr>
                </a:solidFill>
                <a:latin typeface="Calibri" panose="020F0502020204030204" pitchFamily="34" charset="0"/>
                <a:cs typeface="Calibri" panose="020F0502020204030204" pitchFamily="34" charset="0"/>
              </a:rPr>
              <a:t> </a:t>
            </a:r>
            <a:r>
              <a:rPr lang="en-US" sz="2200" b="1" dirty="0" smtClean="0">
                <a:solidFill>
                  <a:schemeClr val="tx1">
                    <a:lumMod val="95000"/>
                    <a:lumOff val="5000"/>
                  </a:schemeClr>
                </a:solidFill>
                <a:latin typeface="Calibri" panose="020F0502020204030204" pitchFamily="34" charset="0"/>
                <a:cs typeface="Calibri" panose="020F0502020204030204" pitchFamily="34" charset="0"/>
              </a:rPr>
              <a:t>is </a:t>
            </a:r>
            <a:r>
              <a:rPr lang="en-US" sz="2200" b="1" dirty="0">
                <a:solidFill>
                  <a:schemeClr val="tx1">
                    <a:lumMod val="95000"/>
                    <a:lumOff val="5000"/>
                  </a:schemeClr>
                </a:solidFill>
                <a:latin typeface="Calibri" panose="020F0502020204030204" pitchFamily="34" charset="0"/>
                <a:cs typeface="Calibri" panose="020F0502020204030204" pitchFamily="34" charset="0"/>
              </a:rPr>
              <a:t>used for removing welding </a:t>
            </a:r>
            <a:r>
              <a:rPr lang="en-US" sz="2200" b="1" dirty="0" smtClean="0">
                <a:solidFill>
                  <a:schemeClr val="tx1">
                    <a:lumMod val="95000"/>
                    <a:lumOff val="5000"/>
                  </a:schemeClr>
                </a:solidFill>
                <a:latin typeface="Calibri" panose="020F0502020204030204" pitchFamily="34" charset="0"/>
                <a:cs typeface="Calibri" panose="020F0502020204030204" pitchFamily="34" charset="0"/>
              </a:rPr>
              <a:t>slags </a:t>
            </a:r>
            <a:r>
              <a:rPr lang="en-US" sz="2200" b="1" dirty="0">
                <a:solidFill>
                  <a:schemeClr val="tx1">
                    <a:lumMod val="95000"/>
                    <a:lumOff val="5000"/>
                  </a:schemeClr>
                </a:solidFill>
                <a:latin typeface="Calibri" panose="020F0502020204030204" pitchFamily="34" charset="0"/>
                <a:cs typeface="Calibri" panose="020F0502020204030204" pitchFamily="34" charset="0"/>
              </a:rPr>
              <a:t>-waste materials-and welding spatter from welds. long to gently dislodge </a:t>
            </a:r>
            <a:r>
              <a:rPr lang="en-US" sz="2200" b="1" dirty="0" smtClean="0">
                <a:solidFill>
                  <a:schemeClr val="tx1">
                    <a:lumMod val="95000"/>
                    <a:lumOff val="5000"/>
                  </a:schemeClr>
                </a:solidFill>
                <a:latin typeface="Calibri" panose="020F0502020204030204" pitchFamily="34" charset="0"/>
                <a:cs typeface="Calibri" panose="020F0502020204030204" pitchFamily="34" charset="0"/>
              </a:rPr>
              <a:t>the slag </a:t>
            </a:r>
            <a:r>
              <a:rPr lang="en-US" sz="2200" b="1" dirty="0">
                <a:solidFill>
                  <a:schemeClr val="tx1">
                    <a:lumMod val="95000"/>
                    <a:lumOff val="5000"/>
                  </a:schemeClr>
                </a:solidFill>
                <a:latin typeface="Calibri" panose="020F0502020204030204" pitchFamily="34" charset="0"/>
                <a:cs typeface="Calibri" panose="020F0502020204030204" pitchFamily="34" charset="0"/>
              </a:rPr>
              <a:t>from the weld surface.</a:t>
            </a:r>
            <a:r>
              <a:rPr lang="fr-FR" sz="2200" dirty="0">
                <a:latin typeface="Calibri" panose="020F0502020204030204" pitchFamily="34" charset="0"/>
                <a:cs typeface="Calibri" panose="020F0502020204030204" pitchFamily="34" charset="0"/>
              </a:rPr>
              <a:t/>
            </a:r>
            <a:br>
              <a:rPr lang="fr-FR" sz="2200" dirty="0">
                <a:latin typeface="Calibri" panose="020F0502020204030204" pitchFamily="34" charset="0"/>
                <a:cs typeface="Calibri" panose="020F0502020204030204" pitchFamily="34" charset="0"/>
              </a:rPr>
            </a:br>
            <a:endParaRPr lang="en-US" sz="2200" b="1" dirty="0">
              <a:solidFill>
                <a:srgbClr val="FF0000"/>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77318" y="792992"/>
            <a:ext cx="4442465" cy="4281284"/>
          </a:xfrm>
          <a:prstGeom prst="rect">
            <a:avLst/>
          </a:prstGeom>
        </p:spPr>
      </p:pic>
    </p:spTree>
    <p:extLst>
      <p:ext uri="{BB962C8B-B14F-4D97-AF65-F5344CB8AC3E}">
        <p14:creationId xmlns:p14="http://schemas.microsoft.com/office/powerpoint/2010/main" xmlns="" val="43199708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223</TotalTime>
  <Words>127</Words>
  <Application>Microsoft Office PowerPoint</Application>
  <PresentationFormat>Personnalisé</PresentationFormat>
  <Paragraphs>24</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Brin</vt:lpstr>
      <vt:lpstr>Welding Safety Equipment.</vt:lpstr>
      <vt:lpstr>1.Definition of safety equipment's :</vt:lpstr>
      <vt:lpstr>Diapositive 3</vt:lpstr>
      <vt:lpstr>2.Risks in welding :</vt:lpstr>
      <vt:lpstr>Diapositive 5</vt:lpstr>
      <vt:lpstr>3.Safety equipment's PPE :</vt:lpstr>
      <vt:lpstr>Diapositive 7</vt:lpstr>
      <vt:lpstr>3.3Gloves : Since the heat of the arc will reach more than 1000 degrees, welding gloves should be thick and manufactured to protect the hands from heat, flames and electric shock.  </vt:lpstr>
      <vt:lpstr>3.4Welding helmet : A welding helmet is used for removing welding slags -waste materials-and welding spatter from welds. long to gently dislodge the slag from the weld surface. </vt:lpstr>
      <vt:lpstr>4. advices before welding : </vt:lpstr>
      <vt:lpstr>Diapositive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Topic welding safety equipments.</dc:title>
  <dc:creator>LENOVO</dc:creator>
  <cp:lastModifiedBy>pc</cp:lastModifiedBy>
  <cp:revision>29</cp:revision>
  <dcterms:created xsi:type="dcterms:W3CDTF">2023-11-03T09:39:33Z</dcterms:created>
  <dcterms:modified xsi:type="dcterms:W3CDTF">2023-11-18T16:55:19Z</dcterms:modified>
</cp:coreProperties>
</file>