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90" r:id="rId2"/>
    <p:sldId id="275" r:id="rId3"/>
    <p:sldId id="274" r:id="rId4"/>
    <p:sldId id="276" r:id="rId5"/>
    <p:sldId id="257" r:id="rId6"/>
    <p:sldId id="259" r:id="rId7"/>
    <p:sldId id="258" r:id="rId8"/>
    <p:sldId id="277" r:id="rId9"/>
    <p:sldId id="288" r:id="rId10"/>
    <p:sldId id="260" r:id="rId11"/>
    <p:sldId id="264" r:id="rId12"/>
    <p:sldId id="265" r:id="rId13"/>
    <p:sldId id="266" r:id="rId14"/>
    <p:sldId id="262" r:id="rId15"/>
    <p:sldId id="261" r:id="rId16"/>
    <p:sldId id="263" r:id="rId17"/>
    <p:sldId id="267" r:id="rId18"/>
    <p:sldId id="273" r:id="rId19"/>
    <p:sldId id="268" r:id="rId20"/>
    <p:sldId id="271" r:id="rId21"/>
    <p:sldId id="272" r:id="rId22"/>
    <p:sldId id="280" r:id="rId23"/>
    <p:sldId id="281" r:id="rId24"/>
    <p:sldId id="282" r:id="rId25"/>
    <p:sldId id="283" r:id="rId26"/>
    <p:sldId id="284" r:id="rId27"/>
    <p:sldId id="285" r:id="rId28"/>
    <p:sldId id="286" r:id="rId29"/>
    <p:sldId id="287" r:id="rId30"/>
    <p:sldId id="28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2" autoAdjust="0"/>
    <p:restoredTop sz="94660"/>
  </p:normalViewPr>
  <p:slideViewPr>
    <p:cSldViewPr>
      <p:cViewPr varScale="1">
        <p:scale>
          <a:sx n="45" d="100"/>
          <a:sy n="45" d="100"/>
        </p:scale>
        <p:origin x="-12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22/03/2020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A309A6D-C09C-4548-B29A-6CF363A7E532}" type="datetimeFigureOut">
              <a:rPr lang="fr-FR" smtClean="0"/>
              <a:pPr/>
              <a:t>22/03/2020</a:t>
            </a:fld>
            <a:endParaRPr lang="fr-B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B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r.wikipedia.org/wiki/Aonidiella_auranti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85721" y="3643314"/>
            <a:ext cx="8858279" cy="1357322"/>
          </a:xfrm>
        </p:spPr>
        <p:style>
          <a:lnRef idx="1">
            <a:schemeClr val="accent4"/>
          </a:lnRef>
          <a:fillRef idx="2">
            <a:schemeClr val="accent4"/>
          </a:fillRef>
          <a:effectRef idx="1">
            <a:schemeClr val="accent4"/>
          </a:effectRef>
          <a:fontRef idx="minor">
            <a:schemeClr val="dk1"/>
          </a:fontRef>
        </p:style>
        <p:txBody>
          <a:bodyPr>
            <a:normAutofit/>
          </a:bodyPr>
          <a:lstStyle/>
          <a:p>
            <a:pPr algn="ctr"/>
            <a:endParaRPr lang="fr-FR" sz="2400" dirty="0" smtClean="0"/>
          </a:p>
          <a:p>
            <a:pPr algn="ctr"/>
            <a:r>
              <a:rPr lang="fr-FR" sz="3500" b="1" dirty="0" smtClean="0">
                <a:solidFill>
                  <a:srgbClr val="FF0000"/>
                </a:solidFill>
              </a:rPr>
              <a:t>Les espèces d’intérêt scientifique</a:t>
            </a:r>
            <a:endParaRPr lang="fr-FR" sz="3500" b="1" dirty="0">
              <a:solidFill>
                <a:srgbClr val="FF0000"/>
              </a:solidFill>
            </a:endParaRPr>
          </a:p>
        </p:txBody>
      </p:sp>
      <p:sp>
        <p:nvSpPr>
          <p:cNvPr id="3" name="Titre 2"/>
          <p:cNvSpPr>
            <a:spLocks noGrp="1"/>
          </p:cNvSpPr>
          <p:nvPr>
            <p:ph type="ctrTitle"/>
          </p:nvPr>
        </p:nvSpPr>
        <p:spPr>
          <a:xfrm>
            <a:off x="0" y="0"/>
            <a:ext cx="9144000" cy="1793167"/>
          </a:xfrm>
        </p:spPr>
        <p:txBody>
          <a:bodyPr/>
          <a:lstStyle/>
          <a:p>
            <a:pPr algn="ctr">
              <a:buNone/>
            </a:pPr>
            <a:r>
              <a:rPr lang="fr-FR" sz="3600" dirty="0" smtClean="0"/>
              <a:t>Licence L3 Ecologie et environnement</a:t>
            </a:r>
            <a:br>
              <a:rPr lang="fr-FR" sz="3600" dirty="0" smtClean="0"/>
            </a:br>
            <a:r>
              <a:rPr lang="fr-FR" sz="3600" dirty="0" smtClean="0"/>
              <a:t/>
            </a:r>
            <a:br>
              <a:rPr lang="fr-FR" sz="3600" dirty="0" smtClean="0"/>
            </a:br>
            <a:r>
              <a:rPr lang="fr-FR" sz="3600" dirty="0" smtClean="0"/>
              <a:t/>
            </a:r>
            <a:br>
              <a:rPr lang="fr-FR" sz="3600" dirty="0" smtClean="0"/>
            </a:br>
            <a:r>
              <a:rPr lang="fr-FR" sz="3200" dirty="0" smtClean="0"/>
              <a:t>Matière biodiversité et changements globaux </a:t>
            </a:r>
            <a:endParaRPr lang="fr-FR" sz="3200" dirty="0"/>
          </a:p>
        </p:txBody>
      </p:sp>
      <p:sp>
        <p:nvSpPr>
          <p:cNvPr id="4" name="Rectangle 3"/>
          <p:cNvSpPr/>
          <p:nvPr/>
        </p:nvSpPr>
        <p:spPr>
          <a:xfrm>
            <a:off x="3075004" y="3000372"/>
            <a:ext cx="3568698" cy="461665"/>
          </a:xfrm>
          <a:prstGeom prst="rect">
            <a:avLst/>
          </a:prstGeom>
        </p:spPr>
        <p:txBody>
          <a:bodyPr wrap="square">
            <a:spAutoFit/>
          </a:bodyPr>
          <a:lstStyle/>
          <a:p>
            <a:pPr lvl="0" algn="ctr">
              <a:spcBef>
                <a:spcPct val="20000"/>
              </a:spcBef>
              <a:spcAft>
                <a:spcPts val="300"/>
              </a:spcAft>
              <a:buClr>
                <a:srgbClr val="F14124">
                  <a:lumMod val="75000"/>
                </a:srgbClr>
              </a:buClr>
              <a:buSzPct val="130000"/>
            </a:pPr>
            <a:r>
              <a:rPr lang="fr-FR" sz="2400" dirty="0" smtClean="0">
                <a:solidFill>
                  <a:srgbClr val="212745"/>
                </a:solidFill>
              </a:rPr>
              <a:t>Travaux dirigés N°1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395536" y="1045896"/>
            <a:ext cx="6819670" cy="5597814"/>
          </a:xfrm>
          <a:solidFill>
            <a:schemeClr val="accent2">
              <a:lumMod val="20000"/>
              <a:lumOff val="80000"/>
            </a:schemeClr>
          </a:solidFill>
        </p:spPr>
        <p:txBody>
          <a:bodyPr>
            <a:noAutofit/>
          </a:bodyPr>
          <a:lstStyle/>
          <a:p>
            <a:pPr marL="45720" indent="0">
              <a:buNone/>
            </a:pPr>
            <a:r>
              <a:rPr lang="fr-FR" sz="1800" dirty="0">
                <a:latin typeface="Times New Roman" pitchFamily="18" charset="0"/>
                <a:cs typeface="Times New Roman" pitchFamily="18" charset="0"/>
              </a:rPr>
              <a:t>Règne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Animalia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Embranchement	</a:t>
            </a:r>
            <a:r>
              <a:rPr lang="fr-FR" sz="1800" dirty="0" err="1">
                <a:latin typeface="Times New Roman" pitchFamily="18" charset="0"/>
                <a:cs typeface="Times New Roman" pitchFamily="18" charset="0"/>
              </a:rPr>
              <a:t>Arthropoda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a:t>
            </a:r>
            <a:r>
              <a:rPr lang="fr-FR" sz="1800" dirty="0" err="1">
                <a:latin typeface="Times New Roman" pitchFamily="18" charset="0"/>
                <a:cs typeface="Times New Roman" pitchFamily="18" charset="0"/>
              </a:rPr>
              <a:t>embr</a:t>
            </a:r>
            <a:r>
              <a:rPr lang="fr-FR" sz="1800" dirty="0">
                <a:latin typeface="Times New Roman" pitchFamily="18" charset="0"/>
                <a:cs typeface="Times New Roman" pitchFamily="18" charset="0"/>
              </a:rPr>
              <a:t>.	</a:t>
            </a:r>
            <a:r>
              <a:rPr lang="fr-FR" sz="1800" dirty="0" err="1">
                <a:latin typeface="Times New Roman" pitchFamily="18" charset="0"/>
                <a:cs typeface="Times New Roman" pitchFamily="18" charset="0"/>
              </a:rPr>
              <a:t>Arthropoda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Classe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Insecta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Sous-classe	</a:t>
            </a:r>
            <a:r>
              <a:rPr lang="fr-FR" sz="1800" dirty="0" err="1">
                <a:latin typeface="Times New Roman" pitchFamily="18" charset="0"/>
                <a:cs typeface="Times New Roman" pitchFamily="18" charset="0"/>
              </a:rPr>
              <a:t>Pterygota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Infra-classe	</a:t>
            </a:r>
            <a:r>
              <a:rPr lang="fr-FR" sz="1800" dirty="0" err="1">
                <a:latin typeface="Times New Roman" pitchFamily="18" charset="0"/>
                <a:cs typeface="Times New Roman" pitchFamily="18" charset="0"/>
              </a:rPr>
              <a:t>Neoptera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Ordre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Coleoptera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Sous-ordre	</a:t>
            </a:r>
            <a:r>
              <a:rPr lang="fr-FR" sz="1800" dirty="0" err="1">
                <a:latin typeface="Times New Roman" pitchFamily="18" charset="0"/>
                <a:cs typeface="Times New Roman" pitchFamily="18" charset="0"/>
              </a:rPr>
              <a:t>Polyphaga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Infra-ordre	</a:t>
            </a:r>
            <a:r>
              <a:rPr lang="fr-FR" sz="1800" dirty="0" err="1">
                <a:latin typeface="Times New Roman" pitchFamily="18" charset="0"/>
                <a:cs typeface="Times New Roman" pitchFamily="18" charset="0"/>
              </a:rPr>
              <a:t>Cucujiformia</a:t>
            </a:r>
            <a:endParaRPr lang="fr-FR" sz="1800" dirty="0">
              <a:latin typeface="Times New Roman" pitchFamily="18" charset="0"/>
              <a:cs typeface="Times New Roman" pitchFamily="18" charset="0"/>
            </a:endParaRPr>
          </a:p>
          <a:p>
            <a:pPr marL="45720" indent="0">
              <a:buNone/>
            </a:pPr>
            <a:r>
              <a:rPr lang="fr-FR" sz="1800" dirty="0" err="1">
                <a:latin typeface="Times New Roman" pitchFamily="18" charset="0"/>
                <a:cs typeface="Times New Roman" pitchFamily="18" charset="0"/>
              </a:rPr>
              <a:t>Super-famille</a:t>
            </a:r>
            <a:r>
              <a:rPr lang="fr-FR" sz="1800" dirty="0">
                <a:latin typeface="Times New Roman" pitchFamily="18" charset="0"/>
                <a:cs typeface="Times New Roman" pitchFamily="18" charset="0"/>
              </a:rPr>
              <a:t>	</a:t>
            </a:r>
            <a:r>
              <a:rPr lang="fr-FR" sz="1800" dirty="0" err="1">
                <a:latin typeface="Times New Roman" pitchFamily="18" charset="0"/>
                <a:cs typeface="Times New Roman" pitchFamily="18" charset="0"/>
              </a:rPr>
              <a:t>Curculionoidea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Famille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Dryophthoridae</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Sous-famille	</a:t>
            </a:r>
            <a:r>
              <a:rPr lang="fr-FR" sz="1800" dirty="0" err="1">
                <a:latin typeface="Times New Roman" pitchFamily="18" charset="0"/>
                <a:cs typeface="Times New Roman" pitchFamily="18" charset="0"/>
              </a:rPr>
              <a:t>Rhynchophorinae</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Tribu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Rhynchophorini</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Genre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Rhynchophorus</a:t>
            </a:r>
            <a:endParaRPr lang="fr-FR" sz="1800" dirty="0">
              <a:latin typeface="Times New Roman" pitchFamily="18" charset="0"/>
              <a:cs typeface="Times New Roman" pitchFamily="18" charset="0"/>
            </a:endParaRPr>
          </a:p>
          <a:p>
            <a:pPr marL="45720" indent="0">
              <a:buNone/>
            </a:pPr>
            <a:r>
              <a:rPr lang="fr-FR" sz="1800" dirty="0" smtClean="0">
                <a:latin typeface="Times New Roman" pitchFamily="18" charset="0"/>
                <a:cs typeface="Times New Roman" pitchFamily="18" charset="0"/>
              </a:rPr>
              <a:t>Espèce :		</a:t>
            </a:r>
            <a:r>
              <a:rPr lang="fr-FR" sz="1800" i="1" dirty="0" err="1" smtClean="0">
                <a:latin typeface="Times New Roman" pitchFamily="18" charset="0"/>
                <a:cs typeface="Times New Roman" pitchFamily="18" charset="0"/>
              </a:rPr>
              <a:t>Rhynchophorus</a:t>
            </a:r>
            <a:r>
              <a:rPr lang="fr-FR" sz="1800" i="1" dirty="0" smtClean="0">
                <a:latin typeface="Times New Roman" pitchFamily="18" charset="0"/>
                <a:cs typeface="Times New Roman" pitchFamily="18" charset="0"/>
              </a:rPr>
              <a:t> </a:t>
            </a:r>
            <a:r>
              <a:rPr lang="fr-FR" sz="1800" i="1" dirty="0" err="1" smtClean="0">
                <a:latin typeface="Times New Roman" pitchFamily="18" charset="0"/>
                <a:cs typeface="Times New Roman" pitchFamily="18" charset="0"/>
              </a:rPr>
              <a:t>ferrugineus</a:t>
            </a:r>
            <a:r>
              <a:rPr lang="fr-FR" sz="1800" i="1"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(Olivier</a:t>
            </a:r>
            <a:r>
              <a:rPr lang="fr-FR" sz="1800"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1790)</a:t>
            </a:r>
            <a:r>
              <a:rPr lang="fr-FR" sz="1800" dirty="0">
                <a:latin typeface="Times New Roman" pitchFamily="18" charset="0"/>
                <a:cs typeface="Times New Roman" pitchFamily="18" charset="0"/>
              </a:rPr>
              <a:t> </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332656"/>
            <a:ext cx="3528392" cy="2657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8521" y="3284984"/>
            <a:ext cx="253365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785786" y="142852"/>
            <a:ext cx="2763898" cy="584775"/>
          </a:xfrm>
          <a:prstGeom prst="rect">
            <a:avLst/>
          </a:prstGeom>
          <a:noFill/>
        </p:spPr>
        <p:txBody>
          <a:bodyPr wrap="none" rtlCol="0">
            <a:spAutoFit/>
          </a:bodyPr>
          <a:lstStyle/>
          <a:p>
            <a:r>
              <a:rPr lang="fr-FR" sz="3200" b="1" dirty="0" smtClean="0"/>
              <a:t>Systématique</a:t>
            </a:r>
            <a:endParaRPr lang="fr-FR" sz="3200" b="1" dirty="0"/>
          </a:p>
        </p:txBody>
      </p:sp>
    </p:spTree>
    <p:extLst>
      <p:ext uri="{BB962C8B-B14F-4D97-AF65-F5344CB8AC3E}">
        <p14:creationId xmlns:p14="http://schemas.microsoft.com/office/powerpoint/2010/main" xmlns="" val="314966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500430" y="1214422"/>
            <a:ext cx="5643570" cy="4295400"/>
          </a:xfrm>
        </p:spPr>
        <p:txBody>
          <a:bodyPr>
            <a:noAutofit/>
          </a:bodyPr>
          <a:lstStyle/>
          <a:p>
            <a:pPr marL="45720" indent="0">
              <a:buNone/>
            </a:pPr>
            <a:r>
              <a:rPr lang="fr-FR" sz="2400" b="1" i="1" dirty="0" err="1" smtClean="0">
                <a:latin typeface="Times New Roman" pitchFamily="18" charset="0"/>
                <a:cs typeface="Times New Roman" pitchFamily="18" charset="0"/>
              </a:rPr>
              <a:t>Rhynchophorus</a:t>
            </a:r>
            <a:r>
              <a:rPr lang="fr-FR" sz="2400" b="1" i="1" dirty="0" smtClean="0">
                <a:latin typeface="Times New Roman" pitchFamily="18" charset="0"/>
                <a:cs typeface="Times New Roman" pitchFamily="18" charset="0"/>
              </a:rPr>
              <a:t> </a:t>
            </a:r>
            <a:r>
              <a:rPr lang="fr-FR" sz="2400" b="1" i="1" dirty="0" err="1" smtClean="0">
                <a:latin typeface="Times New Roman" pitchFamily="18" charset="0"/>
                <a:cs typeface="Times New Roman" pitchFamily="18" charset="0"/>
              </a:rPr>
              <a:t>ferrugineus</a:t>
            </a:r>
            <a:r>
              <a:rPr lang="fr-FR" sz="2400" b="1" i="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ou charançon rouge des palmiers</a:t>
            </a:r>
            <a:r>
              <a:rPr lang="fr-FR" sz="2400" dirty="0">
                <a:latin typeface="Times New Roman" pitchFamily="18" charset="0"/>
                <a:cs typeface="Times New Roman" pitchFamily="18" charset="0"/>
              </a:rPr>
              <a:t> est actuellement un </a:t>
            </a:r>
            <a:r>
              <a:rPr lang="fr-FR" sz="2400" dirty="0" smtClean="0">
                <a:latin typeface="Times New Roman" pitchFamily="18" charset="0"/>
                <a:cs typeface="Times New Roman" pitchFamily="18" charset="0"/>
              </a:rPr>
              <a:t>des </a:t>
            </a:r>
            <a:r>
              <a:rPr lang="fr-FR" sz="2400" dirty="0">
                <a:latin typeface="Times New Roman" pitchFamily="18" charset="0"/>
                <a:cs typeface="Times New Roman" pitchFamily="18" charset="0"/>
              </a:rPr>
              <a:t>plus importants ravageurs des palmiers.</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Le charançon rouge s'attaque </a:t>
            </a:r>
            <a:r>
              <a:rPr lang="fr-FR" sz="2400" b="1" dirty="0">
                <a:latin typeface="Times New Roman" pitchFamily="18" charset="0"/>
                <a:cs typeface="Times New Roman" pitchFamily="18" charset="0"/>
              </a:rPr>
              <a:t>exclusivement</a:t>
            </a:r>
            <a:r>
              <a:rPr lang="fr-FR" sz="2400" dirty="0">
                <a:latin typeface="Times New Roman" pitchFamily="18" charset="0"/>
                <a:cs typeface="Times New Roman" pitchFamily="18" charset="0"/>
              </a:rPr>
              <a:t> aux Palmiers. </a:t>
            </a:r>
            <a:endParaRPr lang="fr-FR" sz="2400" dirty="0" smtClean="0">
              <a:latin typeface="Times New Roman" pitchFamily="18" charset="0"/>
              <a:cs typeface="Times New Roman" pitchFamily="18" charset="0"/>
            </a:endParaRPr>
          </a:p>
          <a:p>
            <a:pPr marL="45720" indent="0">
              <a:buNone/>
            </a:pPr>
            <a:r>
              <a:rPr lang="fr-FR" sz="2400" dirty="0" smtClean="0">
                <a:latin typeface="Times New Roman" pitchFamily="18" charset="0"/>
                <a:cs typeface="Times New Roman" pitchFamily="18" charset="0"/>
              </a:rPr>
              <a:t>Dans </a:t>
            </a:r>
            <a:r>
              <a:rPr lang="fr-FR" sz="2400" dirty="0">
                <a:latin typeface="Times New Roman" pitchFamily="18" charset="0"/>
                <a:cs typeface="Times New Roman" pitchFamily="18" charset="0"/>
              </a:rPr>
              <a:t>les régions méditerranéennes, les deux variétés les plus sensibles sont le palmier dattier “</a:t>
            </a:r>
            <a:r>
              <a:rPr lang="fr-FR" sz="2400" i="1" dirty="0">
                <a:latin typeface="Times New Roman" pitchFamily="18" charset="0"/>
                <a:cs typeface="Times New Roman" pitchFamily="18" charset="0"/>
              </a:rPr>
              <a:t>Phoenix </a:t>
            </a:r>
            <a:r>
              <a:rPr lang="fr-FR" sz="2400" i="1" dirty="0" err="1">
                <a:latin typeface="Times New Roman" pitchFamily="18" charset="0"/>
                <a:cs typeface="Times New Roman" pitchFamily="18" charset="0"/>
              </a:rPr>
              <a:t>dactylifera</a:t>
            </a:r>
            <a:r>
              <a:rPr lang="fr-FR" sz="2400" dirty="0">
                <a:latin typeface="Times New Roman" pitchFamily="18" charset="0"/>
                <a:cs typeface="Times New Roman" pitchFamily="18" charset="0"/>
              </a:rPr>
              <a:t>” et le palmier des Canaries “</a:t>
            </a:r>
            <a:r>
              <a:rPr lang="fr-FR" sz="2400" i="1" dirty="0">
                <a:latin typeface="Times New Roman" pitchFamily="18" charset="0"/>
                <a:cs typeface="Times New Roman" pitchFamily="18" charset="0"/>
              </a:rPr>
              <a:t>Phoenix </a:t>
            </a:r>
            <a:r>
              <a:rPr lang="fr-FR" sz="2400" i="1" dirty="0" err="1">
                <a:latin typeface="Times New Roman" pitchFamily="18" charset="0"/>
                <a:cs typeface="Times New Roman" pitchFamily="18" charset="0"/>
              </a:rPr>
              <a:t>canariensis</a:t>
            </a:r>
            <a:r>
              <a:rPr lang="fr-FR" sz="2400" dirty="0">
                <a:latin typeface="Times New Roman" pitchFamily="18" charset="0"/>
                <a:cs typeface="Times New Roman" pitchFamily="18" charset="0"/>
              </a:rPr>
              <a:t>”. Le palmier meurt subitement, les premiers symptômes d’attaque apparaissent tardivement après l’infestation</a:t>
            </a:r>
          </a:p>
        </p:txBody>
      </p:sp>
      <p:sp>
        <p:nvSpPr>
          <p:cNvPr id="21506" name="AutoShape 2" descr="RÃ©sultat de recherche d'images pour &quot;palmier charanÃ§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08" name="Picture 4" descr="RÃ©sultat de recherche d'images pour &quot;palmier charanÃ§on&quot;"/>
          <p:cNvPicPr>
            <a:picLocks noChangeAspect="1" noChangeArrowheads="1"/>
          </p:cNvPicPr>
          <p:nvPr/>
        </p:nvPicPr>
        <p:blipFill>
          <a:blip r:embed="rId2"/>
          <a:srcRect/>
          <a:stretch>
            <a:fillRect/>
          </a:stretch>
        </p:blipFill>
        <p:spPr bwMode="auto">
          <a:xfrm>
            <a:off x="428596" y="1095370"/>
            <a:ext cx="2590800" cy="1762126"/>
          </a:xfrm>
          <a:prstGeom prst="rect">
            <a:avLst/>
          </a:prstGeom>
          <a:noFill/>
        </p:spPr>
      </p:pic>
      <p:sp>
        <p:nvSpPr>
          <p:cNvPr id="21510" name="AutoShape 6" descr="RÃ©sultat de recherche d'images pour &quot;palmier charanÃ§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12" name="Picture 8" descr="RÃ©sultat de recherche d'images pour &quot;palmier charanÃ§on&quot;"/>
          <p:cNvPicPr>
            <a:picLocks noChangeAspect="1" noChangeArrowheads="1"/>
          </p:cNvPicPr>
          <p:nvPr/>
        </p:nvPicPr>
        <p:blipFill>
          <a:blip r:embed="rId3"/>
          <a:srcRect/>
          <a:stretch>
            <a:fillRect/>
          </a:stretch>
        </p:blipFill>
        <p:spPr bwMode="auto">
          <a:xfrm>
            <a:off x="71406" y="3000372"/>
            <a:ext cx="3429024" cy="3429024"/>
          </a:xfrm>
          <a:prstGeom prst="rect">
            <a:avLst/>
          </a:prstGeom>
          <a:noFill/>
        </p:spPr>
      </p:pic>
      <p:sp>
        <p:nvSpPr>
          <p:cNvPr id="10" name="ZoneTexte 9"/>
          <p:cNvSpPr txBox="1"/>
          <p:nvPr/>
        </p:nvSpPr>
        <p:spPr>
          <a:xfrm>
            <a:off x="785786" y="142852"/>
            <a:ext cx="6045245" cy="584775"/>
          </a:xfrm>
          <a:prstGeom prst="rect">
            <a:avLst/>
          </a:prstGeom>
          <a:noFill/>
        </p:spPr>
        <p:txBody>
          <a:bodyPr wrap="none" rtlCol="0">
            <a:spAutoFit/>
          </a:bodyPr>
          <a:lstStyle/>
          <a:p>
            <a:r>
              <a:rPr lang="fr-FR" sz="3200" b="1" dirty="0" smtClean="0"/>
              <a:t>Caractéristiques écologiques   </a:t>
            </a:r>
            <a:endParaRPr lang="fr-FR" sz="3200" b="1" dirty="0"/>
          </a:p>
        </p:txBody>
      </p:sp>
    </p:spTree>
    <p:extLst>
      <p:ext uri="{BB962C8B-B14F-4D97-AF65-F5344CB8AC3E}">
        <p14:creationId xmlns:p14="http://schemas.microsoft.com/office/powerpoint/2010/main" xmlns="" val="349125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1713" y="692696"/>
            <a:ext cx="6835823"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1071538" y="142852"/>
            <a:ext cx="6858048" cy="584775"/>
          </a:xfrm>
          <a:prstGeom prst="rect">
            <a:avLst/>
          </a:prstGeom>
          <a:noFill/>
        </p:spPr>
        <p:txBody>
          <a:bodyPr wrap="square" rtlCol="0">
            <a:spAutoFit/>
          </a:bodyPr>
          <a:lstStyle/>
          <a:p>
            <a:pPr algn="ctr"/>
            <a:r>
              <a:rPr lang="fr-FR" sz="3200" b="1" dirty="0" smtClean="0"/>
              <a:t>Cycle  de  développement </a:t>
            </a:r>
            <a:endParaRPr lang="fr-FR" sz="3200" b="1" dirty="0"/>
          </a:p>
        </p:txBody>
      </p:sp>
    </p:spTree>
    <p:extLst>
      <p:ext uri="{BB962C8B-B14F-4D97-AF65-F5344CB8AC3E}">
        <p14:creationId xmlns:p14="http://schemas.microsoft.com/office/powerpoint/2010/main" xmlns="" val="107612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16633"/>
            <a:ext cx="2448272" cy="3749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0"/>
            <a:ext cx="3007960" cy="3721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67544" y="3979096"/>
            <a:ext cx="8244972" cy="2800767"/>
          </a:xfrm>
          <a:prstGeom prst="rect">
            <a:avLst/>
          </a:prstGeom>
          <a:solidFill>
            <a:schemeClr val="accent3">
              <a:lumMod val="20000"/>
              <a:lumOff val="80000"/>
            </a:schemeClr>
          </a:solidFill>
        </p:spPr>
        <p:txBody>
          <a:bodyPr wrap="square">
            <a:spAutoFit/>
          </a:bodyPr>
          <a:lstStyle/>
          <a:p>
            <a:r>
              <a:rPr lang="fr-FR" sz="1600" b="1" dirty="0"/>
              <a:t>Le Charançon rouge :</a:t>
            </a:r>
            <a:r>
              <a:rPr lang="fr-FR" sz="1600" dirty="0"/>
              <a:t> corps orange vif avec des tâches noires, d'une longueur de 20 à 40 mm pour 12 mm de large. Il a une durée de vie de 2 à 4 mois. La femelle pond ses œufs à la base des palmes ou dans les blessures.</a:t>
            </a:r>
            <a:br>
              <a:rPr lang="fr-FR" sz="1600" dirty="0"/>
            </a:br>
            <a:r>
              <a:rPr lang="fr-FR" sz="1600" dirty="0"/>
              <a:t/>
            </a:r>
            <a:br>
              <a:rPr lang="fr-FR" sz="1600" dirty="0"/>
            </a:br>
            <a:r>
              <a:rPr lang="fr-FR" sz="1600" b="1" dirty="0"/>
              <a:t>Les </a:t>
            </a:r>
            <a:r>
              <a:rPr lang="fr-FR" sz="1600" b="1" dirty="0" err="1"/>
              <a:t>oeufs</a:t>
            </a:r>
            <a:r>
              <a:rPr lang="fr-FR" sz="1600" dirty="0"/>
              <a:t> ont la forme d'un grain de riz. Ils mesurent 2.6 mm de long pour 1.1 mm de large. Les </a:t>
            </a:r>
            <a:r>
              <a:rPr lang="fr-FR" sz="1600" dirty="0" err="1"/>
              <a:t>oeufs</a:t>
            </a:r>
            <a:r>
              <a:rPr lang="fr-FR" sz="1600" dirty="0"/>
              <a:t> sont déposés dans les tissus du palmier et éclosent deux à quatre jours plus tard. Les femelles pondent tout au long de leur vie entre 100 et 300 </a:t>
            </a:r>
            <a:r>
              <a:rPr lang="fr-FR" sz="1600" dirty="0" err="1"/>
              <a:t>oeufs</a:t>
            </a:r>
            <a:r>
              <a:rPr lang="fr-FR" sz="1600" dirty="0"/>
              <a:t>.</a:t>
            </a:r>
            <a:br>
              <a:rPr lang="fr-FR" sz="1600" dirty="0"/>
            </a:br>
            <a:r>
              <a:rPr lang="fr-FR" sz="1600" dirty="0"/>
              <a:t/>
            </a:r>
            <a:br>
              <a:rPr lang="fr-FR" sz="1600" dirty="0"/>
            </a:br>
            <a:r>
              <a:rPr lang="fr-FR" sz="1600" b="1" dirty="0"/>
              <a:t>Les larves apodes </a:t>
            </a:r>
            <a:r>
              <a:rPr lang="fr-FR" sz="1600" dirty="0"/>
              <a:t>(dépourvues de pattes) de couleur jaunâtre, de 50 mm de long et 20 mm de large, se développent en détruisant les tissus vasculaires des palmes et le cœur du palmier. </a:t>
            </a:r>
          </a:p>
        </p:txBody>
      </p:sp>
    </p:spTree>
    <p:extLst>
      <p:ext uri="{BB962C8B-B14F-4D97-AF65-F5344CB8AC3E}">
        <p14:creationId xmlns:p14="http://schemas.microsoft.com/office/powerpoint/2010/main" xmlns="" val="2819016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42844" y="731520"/>
            <a:ext cx="6400800" cy="5340686"/>
          </a:xfrm>
        </p:spPr>
        <p:txBody>
          <a:bodyPr>
            <a:noAutofit/>
          </a:bodyPr>
          <a:lstStyle/>
          <a:p>
            <a:pPr marL="45720" indent="0">
              <a:buNone/>
            </a:pPr>
            <a:r>
              <a:rPr lang="fr-FR" sz="2800" dirty="0" smtClean="0">
                <a:latin typeface="Times New Roman" pitchFamily="18" charset="0"/>
                <a:cs typeface="Times New Roman" pitchFamily="18" charset="0"/>
              </a:rPr>
              <a:t>Règne		 :</a:t>
            </a:r>
            <a:r>
              <a:rPr lang="fr-FR" sz="2800" dirty="0">
                <a:latin typeface="Times New Roman" pitchFamily="18" charset="0"/>
                <a:cs typeface="Times New Roman" pitchFamily="18" charset="0"/>
              </a:rPr>
              <a:t> </a:t>
            </a:r>
            <a:r>
              <a:rPr lang="fr-FR" sz="2800" dirty="0" err="1" smtClean="0">
                <a:latin typeface="Times New Roman" pitchFamily="18" charset="0"/>
                <a:cs typeface="Times New Roman" pitchFamily="18" charset="0"/>
              </a:rPr>
              <a:t>Animalia</a:t>
            </a:r>
            <a:endParaRPr lang="fr-FR" sz="2800" dirty="0">
              <a:latin typeface="Times New Roman" pitchFamily="18" charset="0"/>
              <a:cs typeface="Times New Roman" pitchFamily="18" charset="0"/>
            </a:endParaRPr>
          </a:p>
          <a:p>
            <a:pPr marL="45720" indent="0">
              <a:buNone/>
            </a:pPr>
            <a:r>
              <a:rPr lang="fr-FR" sz="2800" dirty="0">
                <a:latin typeface="Times New Roman" pitchFamily="18" charset="0"/>
                <a:cs typeface="Times New Roman" pitchFamily="18" charset="0"/>
              </a:rPr>
              <a:t>Embranchement	</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Arthropoda</a:t>
            </a:r>
            <a:endParaRPr lang="fr-FR" sz="2800" dirty="0">
              <a:latin typeface="Times New Roman" pitchFamily="18" charset="0"/>
              <a:cs typeface="Times New Roman" pitchFamily="18" charset="0"/>
            </a:endParaRPr>
          </a:p>
          <a:p>
            <a:pPr marL="45720" indent="0">
              <a:buNone/>
            </a:pPr>
            <a:r>
              <a:rPr lang="fr-FR" sz="2800" dirty="0" smtClean="0">
                <a:latin typeface="Times New Roman" pitchFamily="18" charset="0"/>
                <a:cs typeface="Times New Roman" pitchFamily="18" charset="0"/>
              </a:rPr>
              <a:t>Classe</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	: </a:t>
            </a:r>
            <a:r>
              <a:rPr lang="fr-FR" sz="2800" dirty="0" err="1" smtClean="0">
                <a:latin typeface="Times New Roman" pitchFamily="18" charset="0"/>
                <a:cs typeface="Times New Roman" pitchFamily="18" charset="0"/>
              </a:rPr>
              <a:t>Insecta</a:t>
            </a:r>
            <a:endParaRPr lang="fr-FR" sz="2800" dirty="0">
              <a:latin typeface="Times New Roman" pitchFamily="18" charset="0"/>
              <a:cs typeface="Times New Roman" pitchFamily="18" charset="0"/>
            </a:endParaRPr>
          </a:p>
          <a:p>
            <a:pPr marL="45720" indent="0">
              <a:buNone/>
            </a:pPr>
            <a:r>
              <a:rPr lang="fr-FR" sz="2800" dirty="0">
                <a:latin typeface="Times New Roman" pitchFamily="18" charset="0"/>
                <a:cs typeface="Times New Roman" pitchFamily="18" charset="0"/>
              </a:rPr>
              <a:t>Ordre	</a:t>
            </a:r>
            <a:r>
              <a:rPr lang="fr-FR" sz="2800" dirty="0" smtClean="0">
                <a:latin typeface="Times New Roman" pitchFamily="18" charset="0"/>
                <a:cs typeface="Times New Roman" pitchFamily="18" charset="0"/>
              </a:rPr>
              <a:t>		: </a:t>
            </a:r>
            <a:r>
              <a:rPr lang="fr-FR" sz="2800" dirty="0" err="1" smtClean="0">
                <a:latin typeface="Times New Roman" pitchFamily="18" charset="0"/>
                <a:cs typeface="Times New Roman" pitchFamily="18" charset="0"/>
              </a:rPr>
              <a:t>Hemiptera</a:t>
            </a:r>
            <a:endParaRPr lang="fr-FR" sz="2800" dirty="0">
              <a:latin typeface="Times New Roman" pitchFamily="18" charset="0"/>
              <a:cs typeface="Times New Roman" pitchFamily="18" charset="0"/>
            </a:endParaRPr>
          </a:p>
          <a:p>
            <a:pPr marL="45720" indent="0">
              <a:buNone/>
            </a:pPr>
            <a:r>
              <a:rPr lang="fr-FR" sz="2800" dirty="0" err="1" smtClean="0">
                <a:latin typeface="Times New Roman" pitchFamily="18" charset="0"/>
                <a:cs typeface="Times New Roman" pitchFamily="18" charset="0"/>
              </a:rPr>
              <a:t>Super-famille</a:t>
            </a:r>
            <a:r>
              <a:rPr lang="fr-FR" sz="2800" dirty="0" smtClean="0">
                <a:latin typeface="Times New Roman" pitchFamily="18" charset="0"/>
                <a:cs typeface="Times New Roman" pitchFamily="18" charset="0"/>
              </a:rPr>
              <a:t>	: </a:t>
            </a:r>
            <a:r>
              <a:rPr lang="fr-FR" sz="2800" dirty="0" err="1" smtClean="0">
                <a:latin typeface="Times New Roman" pitchFamily="18" charset="0"/>
                <a:cs typeface="Times New Roman" pitchFamily="18" charset="0"/>
              </a:rPr>
              <a:t>Coccoidea</a:t>
            </a:r>
            <a:endParaRPr lang="fr-FR" sz="2800" dirty="0">
              <a:latin typeface="Times New Roman" pitchFamily="18" charset="0"/>
              <a:cs typeface="Times New Roman" pitchFamily="18" charset="0"/>
            </a:endParaRPr>
          </a:p>
          <a:p>
            <a:pPr marL="45720" indent="0">
              <a:buNone/>
            </a:pPr>
            <a:r>
              <a:rPr lang="fr-FR" sz="2800" dirty="0" smtClean="0">
                <a:latin typeface="Times New Roman" pitchFamily="18" charset="0"/>
                <a:cs typeface="Times New Roman" pitchFamily="18" charset="0"/>
              </a:rPr>
              <a:t>Famille		: </a:t>
            </a:r>
            <a:r>
              <a:rPr lang="fr-FR" sz="2800" dirty="0" err="1" smtClean="0">
                <a:latin typeface="Times New Roman" pitchFamily="18" charset="0"/>
                <a:cs typeface="Times New Roman" pitchFamily="18" charset="0"/>
              </a:rPr>
              <a:t>Diaspididae</a:t>
            </a:r>
            <a:endParaRPr lang="fr-FR" sz="2800" dirty="0">
              <a:latin typeface="Times New Roman" pitchFamily="18" charset="0"/>
              <a:cs typeface="Times New Roman" pitchFamily="18" charset="0"/>
            </a:endParaRPr>
          </a:p>
          <a:p>
            <a:pPr marL="45720" indent="0">
              <a:buNone/>
            </a:pPr>
            <a:r>
              <a:rPr lang="fr-FR" sz="2800" dirty="0">
                <a:latin typeface="Times New Roman" pitchFamily="18" charset="0"/>
                <a:cs typeface="Times New Roman" pitchFamily="18" charset="0"/>
              </a:rPr>
              <a:t>Genre	</a:t>
            </a:r>
            <a:r>
              <a:rPr lang="fr-FR" sz="2800" dirty="0" smtClean="0">
                <a:latin typeface="Times New Roman" pitchFamily="18" charset="0"/>
                <a:cs typeface="Times New Roman" pitchFamily="18" charset="0"/>
              </a:rPr>
              <a:t>		: </a:t>
            </a:r>
            <a:r>
              <a:rPr lang="fr-FR" sz="2800" dirty="0" err="1" smtClean="0">
                <a:latin typeface="Times New Roman" pitchFamily="18" charset="0"/>
                <a:cs typeface="Times New Roman" pitchFamily="18" charset="0"/>
              </a:rPr>
              <a:t>Aonidiella</a:t>
            </a:r>
            <a:endParaRPr lang="fr-FR" sz="2800" dirty="0">
              <a:latin typeface="Times New Roman" pitchFamily="18" charset="0"/>
              <a:cs typeface="Times New Roman" pitchFamily="18" charset="0"/>
            </a:endParaRPr>
          </a:p>
          <a:p>
            <a:pPr marL="45720" indent="0">
              <a:buNone/>
            </a:pPr>
            <a:r>
              <a:rPr lang="fr-FR" sz="2800" dirty="0">
                <a:latin typeface="Times New Roman" pitchFamily="18" charset="0"/>
                <a:cs typeface="Times New Roman" pitchFamily="18" charset="0"/>
              </a:rPr>
              <a:t>Nom binominal</a:t>
            </a:r>
          </a:p>
          <a:p>
            <a:pPr marL="45720" indent="0">
              <a:buNone/>
            </a:pPr>
            <a:r>
              <a:rPr lang="fr-FR" sz="2800" i="1" dirty="0" err="1">
                <a:latin typeface="Times New Roman" pitchFamily="18" charset="0"/>
                <a:cs typeface="Times New Roman" pitchFamily="18" charset="0"/>
              </a:rPr>
              <a:t>Aonidiella</a:t>
            </a:r>
            <a:r>
              <a:rPr lang="fr-FR" sz="2800" i="1" dirty="0">
                <a:latin typeface="Times New Roman" pitchFamily="18" charset="0"/>
                <a:cs typeface="Times New Roman" pitchFamily="18" charset="0"/>
              </a:rPr>
              <a:t> </a:t>
            </a:r>
            <a:r>
              <a:rPr lang="fr-FR" sz="2800" i="1" dirty="0" err="1" smtClean="0">
                <a:latin typeface="Times New Roman" pitchFamily="18" charset="0"/>
                <a:cs typeface="Times New Roman" pitchFamily="18" charset="0"/>
              </a:rPr>
              <a:t>aurantii</a:t>
            </a:r>
            <a:r>
              <a:rPr lang="fr-FR" sz="2800"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Maskell</a:t>
            </a:r>
            <a:r>
              <a:rPr lang="fr-FR" sz="2800" dirty="0">
                <a:latin typeface="Times New Roman" pitchFamily="18" charset="0"/>
                <a:cs typeface="Times New Roman" pitchFamily="18" charset="0"/>
              </a:rPr>
              <a:t>, 1879</a:t>
            </a: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4" name="ZoneTexte 3"/>
          <p:cNvSpPr txBox="1"/>
          <p:nvPr/>
        </p:nvSpPr>
        <p:spPr>
          <a:xfrm>
            <a:off x="785786" y="142852"/>
            <a:ext cx="2763898" cy="584775"/>
          </a:xfrm>
          <a:prstGeom prst="rect">
            <a:avLst/>
          </a:prstGeom>
          <a:noFill/>
        </p:spPr>
        <p:txBody>
          <a:bodyPr wrap="none" rtlCol="0">
            <a:spAutoFit/>
          </a:bodyPr>
          <a:lstStyle/>
          <a:p>
            <a:r>
              <a:rPr lang="fr-FR" sz="3200" b="1" dirty="0" smtClean="0"/>
              <a:t>Systématique</a:t>
            </a:r>
            <a:endParaRPr lang="fr-FR" sz="3200" b="1" dirty="0"/>
          </a:p>
        </p:txBody>
      </p:sp>
    </p:spTree>
    <p:extLst>
      <p:ext uri="{BB962C8B-B14F-4D97-AF65-F5344CB8AC3E}">
        <p14:creationId xmlns:p14="http://schemas.microsoft.com/office/powerpoint/2010/main" xmlns="" val="1334097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1520" y="188640"/>
            <a:ext cx="8640960" cy="3474720"/>
          </a:xfrm>
        </p:spPr>
        <p:txBody>
          <a:bodyPr>
            <a:noAutofit/>
          </a:bodyPr>
          <a:lstStyle/>
          <a:p>
            <a:pPr algn="just">
              <a:buFont typeface="Wingdings" pitchFamily="2" charset="2"/>
              <a:buChar char="v"/>
            </a:pPr>
            <a:r>
              <a:rPr lang="fr-FR" sz="1800" dirty="0">
                <a:solidFill>
                  <a:srgbClr val="252525"/>
                </a:solidFill>
                <a:latin typeface="Times New Roman" pitchFamily="18" charset="0"/>
                <a:cs typeface="Times New Roman" pitchFamily="18" charset="0"/>
              </a:rPr>
              <a:t>Le cycle biologique d'</a:t>
            </a:r>
            <a:r>
              <a:rPr lang="fr-FR" sz="1800" i="1" dirty="0" err="1">
                <a:solidFill>
                  <a:srgbClr val="252525"/>
                </a:solidFill>
                <a:latin typeface="Times New Roman" pitchFamily="18" charset="0"/>
                <a:cs typeface="Times New Roman" pitchFamily="18" charset="0"/>
              </a:rPr>
              <a:t>Aonidiella</a:t>
            </a:r>
            <a:r>
              <a:rPr lang="fr-FR" sz="1800" i="1" dirty="0">
                <a:solidFill>
                  <a:srgbClr val="252525"/>
                </a:solidFill>
                <a:latin typeface="Times New Roman" pitchFamily="18" charset="0"/>
                <a:cs typeface="Times New Roman" pitchFamily="18" charset="0"/>
              </a:rPr>
              <a:t> </a:t>
            </a:r>
            <a:r>
              <a:rPr lang="fr-FR" sz="1800" i="1" dirty="0" err="1">
                <a:solidFill>
                  <a:srgbClr val="252525"/>
                </a:solidFill>
                <a:latin typeface="Times New Roman" pitchFamily="18" charset="0"/>
                <a:cs typeface="Times New Roman" pitchFamily="18" charset="0"/>
              </a:rPr>
              <a:t>aurantii</a:t>
            </a:r>
            <a:r>
              <a:rPr lang="fr-FR" sz="1800" dirty="0">
                <a:solidFill>
                  <a:srgbClr val="252525"/>
                </a:solidFill>
                <a:latin typeface="Times New Roman" pitchFamily="18" charset="0"/>
                <a:cs typeface="Times New Roman" pitchFamily="18" charset="0"/>
              </a:rPr>
              <a:t> s'étend sur environ six semaines, pendant lesquelles l'insecte est le plus souvent immobile, fixé à son support. </a:t>
            </a:r>
            <a:endParaRPr lang="fr-FR" sz="1800" dirty="0" smtClean="0">
              <a:solidFill>
                <a:srgbClr val="252525"/>
              </a:solidFill>
              <a:latin typeface="Times New Roman" pitchFamily="18" charset="0"/>
              <a:cs typeface="Times New Roman" pitchFamily="18" charset="0"/>
            </a:endParaRPr>
          </a:p>
          <a:p>
            <a:pPr algn="just">
              <a:buFont typeface="Wingdings" pitchFamily="2" charset="2"/>
              <a:buChar char="v"/>
            </a:pPr>
            <a:r>
              <a:rPr lang="fr-FR" sz="1800" dirty="0" smtClean="0">
                <a:solidFill>
                  <a:srgbClr val="252525"/>
                </a:solidFill>
                <a:latin typeface="Times New Roman" pitchFamily="18" charset="0"/>
                <a:cs typeface="Times New Roman" pitchFamily="18" charset="0"/>
              </a:rPr>
              <a:t>Les </a:t>
            </a:r>
            <a:r>
              <a:rPr lang="fr-FR" sz="1800" dirty="0">
                <a:solidFill>
                  <a:srgbClr val="252525"/>
                </a:solidFill>
                <a:latin typeface="Times New Roman" pitchFamily="18" charset="0"/>
                <a:cs typeface="Times New Roman" pitchFamily="18" charset="0"/>
              </a:rPr>
              <a:t>seuls stades mobiles sont les jeunes </a:t>
            </a:r>
            <a:r>
              <a:rPr lang="fr-FR" sz="1800" dirty="0" smtClean="0">
                <a:solidFill>
                  <a:schemeClr val="accent6"/>
                </a:solidFill>
                <a:latin typeface="Times New Roman" pitchFamily="18" charset="0"/>
                <a:cs typeface="Times New Roman" pitchFamily="18" charset="0"/>
              </a:rPr>
              <a:t>larves</a:t>
            </a:r>
            <a:r>
              <a:rPr lang="fr-FR" sz="1800" dirty="0">
                <a:solidFill>
                  <a:srgbClr val="252525"/>
                </a:solidFill>
                <a:latin typeface="Times New Roman" pitchFamily="18" charset="0"/>
                <a:cs typeface="Times New Roman" pitchFamily="18" charset="0"/>
              </a:rPr>
              <a:t> </a:t>
            </a:r>
            <a:r>
              <a:rPr lang="fr-FR" sz="1800" dirty="0" smtClean="0">
                <a:solidFill>
                  <a:srgbClr val="252525"/>
                </a:solidFill>
                <a:latin typeface="Times New Roman" pitchFamily="18" charset="0"/>
                <a:cs typeface="Times New Roman" pitchFamily="18" charset="0"/>
              </a:rPr>
              <a:t>qui </a:t>
            </a:r>
            <a:r>
              <a:rPr lang="fr-FR" sz="1800" dirty="0">
                <a:solidFill>
                  <a:srgbClr val="252525"/>
                </a:solidFill>
                <a:latin typeface="Times New Roman" pitchFamily="18" charset="0"/>
                <a:cs typeface="Times New Roman" pitchFamily="18" charset="0"/>
              </a:rPr>
              <a:t>sortent du bouclier maternel et se déplacent seulement le temps nécessaire pour se fixer sur la plante hôte et le mâle adulte.</a:t>
            </a:r>
          </a:p>
          <a:p>
            <a:pPr algn="just">
              <a:buFont typeface="Wingdings" pitchFamily="2" charset="2"/>
              <a:buChar char="v"/>
            </a:pPr>
            <a:r>
              <a:rPr lang="fr-FR" sz="1800" dirty="0">
                <a:solidFill>
                  <a:srgbClr val="252525"/>
                </a:solidFill>
                <a:latin typeface="Times New Roman" pitchFamily="18" charset="0"/>
                <a:cs typeface="Times New Roman" pitchFamily="18" charset="0"/>
              </a:rPr>
              <a:t>La femelle mue deux fois, en formant à chaque fois un anneau concentrique au centre du bouclier</a:t>
            </a:r>
            <a:r>
              <a:rPr lang="fr-FR" sz="1800" baseline="30000" dirty="0">
                <a:solidFill>
                  <a:srgbClr val="0B0080"/>
                </a:solidFill>
                <a:latin typeface="Times New Roman" pitchFamily="18" charset="0"/>
                <a:cs typeface="Times New Roman" pitchFamily="18" charset="0"/>
                <a:hlinkClick r:id="rId2"/>
              </a:rPr>
              <a:t>4</a:t>
            </a:r>
            <a:r>
              <a:rPr lang="fr-FR" sz="1800" dirty="0">
                <a:solidFill>
                  <a:srgbClr val="252525"/>
                </a:solidFill>
                <a:latin typeface="Times New Roman" pitchFamily="18" charset="0"/>
                <a:cs typeface="Times New Roman" pitchFamily="18" charset="0"/>
              </a:rPr>
              <a:t>.</a:t>
            </a:r>
          </a:p>
          <a:p>
            <a:pPr algn="just">
              <a:buFont typeface="Wingdings" pitchFamily="2" charset="2"/>
              <a:buChar char="v"/>
            </a:pPr>
            <a:r>
              <a:rPr lang="fr-FR" sz="1800" dirty="0">
                <a:solidFill>
                  <a:srgbClr val="252525"/>
                </a:solidFill>
                <a:latin typeface="Times New Roman" pitchFamily="18" charset="0"/>
                <a:cs typeface="Times New Roman" pitchFamily="18" charset="0"/>
              </a:rPr>
              <a:t>La femelle est </a:t>
            </a:r>
            <a:r>
              <a:rPr lang="fr-FR" sz="1800" dirty="0" smtClean="0">
                <a:solidFill>
                  <a:schemeClr val="accent6"/>
                </a:solidFill>
                <a:latin typeface="Times New Roman" pitchFamily="18" charset="0"/>
                <a:cs typeface="Times New Roman" pitchFamily="18" charset="0"/>
              </a:rPr>
              <a:t>ovovivipare</a:t>
            </a:r>
            <a:r>
              <a:rPr lang="fr-FR" sz="1800" dirty="0" smtClean="0">
                <a:solidFill>
                  <a:srgbClr val="252525"/>
                </a:solidFill>
                <a:latin typeface="Times New Roman" pitchFamily="18" charset="0"/>
                <a:cs typeface="Times New Roman" pitchFamily="18" charset="0"/>
              </a:rPr>
              <a:t> </a:t>
            </a:r>
            <a:r>
              <a:rPr lang="fr-FR" sz="1800" dirty="0">
                <a:solidFill>
                  <a:srgbClr val="252525"/>
                </a:solidFill>
                <a:latin typeface="Times New Roman" pitchFamily="18" charset="0"/>
                <a:cs typeface="Times New Roman" pitchFamily="18" charset="0"/>
              </a:rPr>
              <a:t>l'éclosion des œufs se produisant à l'intérieur du corps</a:t>
            </a:r>
            <a:r>
              <a:rPr lang="fr-FR" sz="1800" baseline="30000" dirty="0">
                <a:solidFill>
                  <a:srgbClr val="0B0080"/>
                </a:solidFill>
                <a:latin typeface="Times New Roman" pitchFamily="18" charset="0"/>
                <a:cs typeface="Times New Roman" pitchFamily="18" charset="0"/>
                <a:hlinkClick r:id="rId2"/>
              </a:rPr>
              <a:t>5</a:t>
            </a:r>
            <a:r>
              <a:rPr lang="fr-FR" sz="1800" dirty="0">
                <a:solidFill>
                  <a:srgbClr val="252525"/>
                </a:solidFill>
                <a:latin typeface="Times New Roman" pitchFamily="18" charset="0"/>
                <a:cs typeface="Times New Roman" pitchFamily="18" charset="0"/>
              </a:rPr>
              <a:t>.</a:t>
            </a:r>
          </a:p>
          <a:p>
            <a:pPr algn="just">
              <a:buFont typeface="Wingdings" pitchFamily="2" charset="2"/>
              <a:buChar char="v"/>
            </a:pPr>
            <a:r>
              <a:rPr lang="fr-FR" sz="1800" dirty="0">
                <a:solidFill>
                  <a:srgbClr val="252525"/>
                </a:solidFill>
                <a:latin typeface="Times New Roman" pitchFamily="18" charset="0"/>
                <a:cs typeface="Times New Roman" pitchFamily="18" charset="0"/>
              </a:rPr>
              <a:t>Chaque femelle donne naissance à 100 à 150 jeunes au total et des larves actives sortent de dessous le bouclier de leur mère à raison de deux à trois par jour. </a:t>
            </a:r>
            <a:endParaRPr lang="fr-FR" sz="1800" dirty="0" smtClean="0">
              <a:solidFill>
                <a:srgbClr val="252525"/>
              </a:solidFill>
              <a:latin typeface="Times New Roman" pitchFamily="18" charset="0"/>
              <a:cs typeface="Times New Roman" pitchFamily="18" charset="0"/>
            </a:endParaRPr>
          </a:p>
          <a:p>
            <a:pPr algn="just">
              <a:buFont typeface="Wingdings" pitchFamily="2" charset="2"/>
              <a:buChar char="v"/>
            </a:pPr>
            <a:r>
              <a:rPr lang="fr-FR" sz="1800" dirty="0" smtClean="0">
                <a:solidFill>
                  <a:srgbClr val="252525"/>
                </a:solidFill>
                <a:latin typeface="Times New Roman" pitchFamily="18" charset="0"/>
                <a:cs typeface="Times New Roman" pitchFamily="18" charset="0"/>
              </a:rPr>
              <a:t>Dès </a:t>
            </a:r>
            <a:r>
              <a:rPr lang="fr-FR" sz="1800" dirty="0">
                <a:solidFill>
                  <a:srgbClr val="252525"/>
                </a:solidFill>
                <a:latin typeface="Times New Roman" pitchFamily="18" charset="0"/>
                <a:cs typeface="Times New Roman" pitchFamily="18" charset="0"/>
              </a:rPr>
              <a:t>l'éclosion, les larves, de couleur jaunâtre, recherchent un emplacement approprié pour s'installer dans des dépressions sur les rameaux, les feuilles ou les fruits. Elles insèrent alors leurs pièces buccales profondément dans les tissus de la plante et commencent à s'alimenter en suçant le contenu </a:t>
            </a:r>
            <a:r>
              <a:rPr lang="fr-FR" sz="1800" dirty="0" smtClean="0">
                <a:solidFill>
                  <a:srgbClr val="252525"/>
                </a:solidFill>
                <a:latin typeface="Times New Roman" pitchFamily="18" charset="0"/>
                <a:cs typeface="Times New Roman" pitchFamily="18" charset="0"/>
              </a:rPr>
              <a:t>des cellules</a:t>
            </a:r>
            <a:r>
              <a:rPr lang="fr-FR" sz="1800" dirty="0">
                <a:solidFill>
                  <a:srgbClr val="252525"/>
                </a:solidFill>
                <a:latin typeface="Times New Roman" pitchFamily="18" charset="0"/>
                <a:cs typeface="Times New Roman" pitchFamily="18" charset="0"/>
              </a:rPr>
              <a:t> </a:t>
            </a:r>
            <a:r>
              <a:rPr lang="fr-FR" sz="1800" dirty="0">
                <a:solidFill>
                  <a:schemeClr val="accent6"/>
                </a:solidFill>
                <a:latin typeface="Times New Roman" pitchFamily="18" charset="0"/>
                <a:cs typeface="Times New Roman" pitchFamily="18" charset="0"/>
              </a:rPr>
              <a:t>parenchymateuses</a:t>
            </a:r>
            <a:r>
              <a:rPr lang="fr-FR" sz="1800" dirty="0">
                <a:solidFill>
                  <a:srgbClr val="252525"/>
                </a:solidFill>
                <a:latin typeface="Times New Roman" pitchFamily="18" charset="0"/>
                <a:cs typeface="Times New Roman" pitchFamily="18" charset="0"/>
              </a:rPr>
              <a:t>. La salive qu'elles injectent est très toxique pour les feuilles, les rameaux, les branches et les fruits des arbres, notamment des </a:t>
            </a:r>
            <a:r>
              <a:rPr lang="fr-FR" sz="1800" dirty="0" smtClean="0">
                <a:solidFill>
                  <a:srgbClr val="252525"/>
                </a:solidFill>
                <a:latin typeface="Times New Roman" pitchFamily="18" charset="0"/>
                <a:cs typeface="Times New Roman" pitchFamily="18" charset="0"/>
              </a:rPr>
              <a:t>agrumes</a:t>
            </a:r>
            <a:r>
              <a:rPr lang="fr-FR" sz="1800" baseline="30000" dirty="0">
                <a:solidFill>
                  <a:srgbClr val="0B0080"/>
                </a:solidFill>
                <a:latin typeface="Times New Roman" pitchFamily="18" charset="0"/>
                <a:cs typeface="Times New Roman" pitchFamily="18" charset="0"/>
              </a:rPr>
              <a:t>.</a:t>
            </a:r>
            <a:endParaRPr lang="fr-FR" sz="1800" dirty="0">
              <a:solidFill>
                <a:srgbClr val="252525"/>
              </a:solidFill>
              <a:latin typeface="Times New Roman" pitchFamily="18" charset="0"/>
              <a:cs typeface="Times New Roman" pitchFamily="18" charset="0"/>
            </a:endParaRPr>
          </a:p>
          <a:p>
            <a:pPr algn="just">
              <a:buFont typeface="Wingdings" pitchFamily="2" charset="2"/>
              <a:buChar char="v"/>
            </a:pPr>
            <a:r>
              <a:rPr lang="fr-FR" sz="1800" dirty="0">
                <a:solidFill>
                  <a:srgbClr val="252525"/>
                </a:solidFill>
                <a:latin typeface="Times New Roman" pitchFamily="18" charset="0"/>
                <a:cs typeface="Times New Roman" pitchFamily="18" charset="0"/>
              </a:rPr>
              <a:t>La cochenille mâle à un cycle de développement similaire jusqu'à la deuxième mue. Elle devient alors ovale et plus sombre que la femelle, mesurant environ un millimètre de diamètre avec un bouclier excentrique. Le mâle adulte est un petit insecte à deux ailes qui se dégage de son bouclier allongé après quatre mues. Il vit pendant environ 6 heures et son seul but est de s'accoupler</a:t>
            </a:r>
            <a:r>
              <a:rPr lang="fr-FR" sz="1800" baseline="30000" dirty="0">
                <a:solidFill>
                  <a:srgbClr val="0B0080"/>
                </a:solidFill>
                <a:latin typeface="Times New Roman" pitchFamily="18" charset="0"/>
                <a:cs typeface="Times New Roman" pitchFamily="18" charset="0"/>
                <a:hlinkClick r:id="rId2"/>
              </a:rPr>
              <a:t>2</a:t>
            </a:r>
            <a:r>
              <a:rPr lang="fr-FR" sz="1800" dirty="0">
                <a:solidFill>
                  <a:srgbClr val="252525"/>
                </a:solidFill>
                <a:latin typeface="Times New Roman" pitchFamily="18" charset="0"/>
                <a:cs typeface="Times New Roman" pitchFamily="18" charset="0"/>
              </a:rPr>
              <a:t>. Il repère des femelles non accouplées en détectant les </a:t>
            </a:r>
            <a:r>
              <a:rPr lang="fr-FR" sz="1800" dirty="0" smtClean="0">
                <a:solidFill>
                  <a:schemeClr val="accent6"/>
                </a:solidFill>
                <a:latin typeface="Times New Roman" pitchFamily="18" charset="0"/>
                <a:cs typeface="Times New Roman" pitchFamily="18" charset="0"/>
              </a:rPr>
              <a:t>phéromone</a:t>
            </a:r>
            <a:r>
              <a:rPr lang="fr-FR" sz="1800" dirty="0" smtClean="0">
                <a:solidFill>
                  <a:srgbClr val="0B0080"/>
                </a:solidFill>
                <a:latin typeface="Times New Roman" pitchFamily="18" charset="0"/>
                <a:cs typeface="Times New Roman" pitchFamily="18" charset="0"/>
              </a:rPr>
              <a:t> </a:t>
            </a:r>
            <a:r>
              <a:rPr lang="fr-FR" sz="1800" dirty="0" smtClean="0">
                <a:solidFill>
                  <a:srgbClr val="252525"/>
                </a:solidFill>
                <a:latin typeface="Times New Roman" pitchFamily="18" charset="0"/>
                <a:cs typeface="Times New Roman" pitchFamily="18" charset="0"/>
              </a:rPr>
              <a:t>qu'elles </a:t>
            </a:r>
            <a:r>
              <a:rPr lang="fr-FR" sz="1800" dirty="0">
                <a:solidFill>
                  <a:srgbClr val="252525"/>
                </a:solidFill>
                <a:latin typeface="Times New Roman" pitchFamily="18" charset="0"/>
                <a:cs typeface="Times New Roman" pitchFamily="18" charset="0"/>
              </a:rPr>
              <a:t>libèrent</a:t>
            </a:r>
            <a:r>
              <a:rPr lang="fr-FR" sz="1800" baseline="30000" dirty="0">
                <a:solidFill>
                  <a:srgbClr val="0B0080"/>
                </a:solidFill>
                <a:latin typeface="Times New Roman" pitchFamily="18" charset="0"/>
                <a:cs typeface="Times New Roman" pitchFamily="18" charset="0"/>
                <a:hlinkClick r:id="rId2"/>
              </a:rPr>
              <a:t>7</a:t>
            </a:r>
            <a:r>
              <a:rPr lang="fr-FR" sz="1800" dirty="0">
                <a:solidFill>
                  <a:srgbClr val="252525"/>
                </a:solidFill>
                <a:latin typeface="Times New Roman" pitchFamily="18" charset="0"/>
                <a:cs typeface="Times New Roman" pitchFamily="18" charset="0"/>
              </a:rPr>
              <a:t>.</a:t>
            </a:r>
          </a:p>
          <a:p>
            <a:pPr marL="45720" indent="0" algn="just">
              <a:buNone/>
            </a:pPr>
            <a:endParaRPr lang="fr-FR"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85141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
            <a:ext cx="8786842" cy="4308872"/>
          </a:xfrm>
          <a:prstGeom prst="rect">
            <a:avLst/>
          </a:prstGeom>
        </p:spPr>
        <p:txBody>
          <a:bodyPr wrap="square">
            <a:spAutoFit/>
          </a:bodyPr>
          <a:lstStyle/>
          <a:p>
            <a:pPr algn="just"/>
            <a:r>
              <a:rPr lang="fr-FR" sz="3200" b="1" dirty="0" smtClean="0">
                <a:latin typeface="Times New Roman" pitchFamily="18" charset="0"/>
                <a:cs typeface="Times New Roman" pitchFamily="18" charset="0"/>
              </a:rPr>
              <a:t>Dégâts</a:t>
            </a:r>
            <a:r>
              <a:rPr lang="fr-FR" sz="3200" dirty="0" smtClean="0">
                <a:latin typeface="Times New Roman" pitchFamily="18" charset="0"/>
                <a:cs typeface="Times New Roman" pitchFamily="18" charset="0"/>
              </a:rPr>
              <a:t> </a:t>
            </a:r>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Redoutable ravageur des agrumes, il </a:t>
            </a:r>
            <a:r>
              <a:rPr lang="fr-FR" sz="2200" dirty="0">
                <a:latin typeface="Times New Roman" pitchFamily="18" charset="0"/>
                <a:cs typeface="Times New Roman" pitchFamily="18" charset="0"/>
              </a:rPr>
              <a:t>attaque toutes les variétés sans exception et toutes les parties de l’arbre surtout les feuilles et les fruits provocant ainsi le jaunissement et par la suite la chute des premières et une déformation physique ou esthétique des deuxièmes se termine avec leur rejet en station de conditionnement, cet insecte se propage dans tout le pays, ce qui nécessite un contrôle sérieux de ce fléau. </a:t>
            </a:r>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Les </a:t>
            </a:r>
            <a:r>
              <a:rPr lang="fr-FR" sz="2200" dirty="0">
                <a:latin typeface="Times New Roman" pitchFamily="18" charset="0"/>
                <a:cs typeface="Times New Roman" pitchFamily="18" charset="0"/>
              </a:rPr>
              <a:t>branches souffrent de dessèchement et de crevasses corticales, les feuilles jaunissent et tombent, les fruits se trouvent incrustés de cochenilles dont il est très difficile de se débarrasser par brossage en stations de conditionnement en plus d’un encroûtement sur fruits.  </a:t>
            </a:r>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                     Dégâts </a:t>
            </a:r>
            <a:r>
              <a:rPr lang="fr-FR" sz="2200" dirty="0">
                <a:latin typeface="Times New Roman" pitchFamily="18" charset="0"/>
                <a:cs typeface="Times New Roman" pitchFamily="18" charset="0"/>
              </a:rPr>
              <a:t>du pou de Californie sur fruit et </a:t>
            </a:r>
            <a:r>
              <a:rPr lang="fr-FR" sz="2200" dirty="0" smtClean="0">
                <a:latin typeface="Times New Roman" pitchFamily="18" charset="0"/>
                <a:cs typeface="Times New Roman" pitchFamily="18" charset="0"/>
              </a:rPr>
              <a:t>rameau</a:t>
            </a:r>
            <a:endParaRPr lang="fr-FR" sz="2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190" y="4500570"/>
            <a:ext cx="3672628" cy="2357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2" name="AutoShape 2" descr="RÃ©sultat de recherche d'images pour &quot;citronnier ravagÃ©&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364" name="Picture 4" descr="RÃ©sultat de recherche d'images pour &quot;citronnier ravagÃ©&quot;"/>
          <p:cNvPicPr>
            <a:picLocks noChangeAspect="1" noChangeArrowheads="1"/>
          </p:cNvPicPr>
          <p:nvPr/>
        </p:nvPicPr>
        <p:blipFill>
          <a:blip r:embed="rId3"/>
          <a:srcRect/>
          <a:stretch>
            <a:fillRect/>
          </a:stretch>
        </p:blipFill>
        <p:spPr bwMode="auto">
          <a:xfrm>
            <a:off x="320631" y="4429132"/>
            <a:ext cx="4322807" cy="2428868"/>
          </a:xfrm>
          <a:prstGeom prst="rect">
            <a:avLst/>
          </a:prstGeom>
          <a:noFill/>
        </p:spPr>
      </p:pic>
    </p:spTree>
    <p:extLst>
      <p:ext uri="{BB962C8B-B14F-4D97-AF65-F5344CB8AC3E}">
        <p14:creationId xmlns:p14="http://schemas.microsoft.com/office/powerpoint/2010/main" xmlns="" val="851070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00034" y="1428736"/>
            <a:ext cx="8001056" cy="1928826"/>
          </a:xfrm>
        </p:spPr>
        <p:txBody>
          <a:bodyPr>
            <a:noAutofit/>
          </a:bodyPr>
          <a:lstStyle/>
          <a:p>
            <a:pPr marL="45720" indent="0" algn="ctr">
              <a:buNone/>
            </a:pPr>
            <a:r>
              <a:rPr lang="fr-FR" sz="2800" b="1" dirty="0">
                <a:latin typeface="Times New Roman" pitchFamily="18" charset="0"/>
                <a:cs typeface="Times New Roman" pitchFamily="18" charset="0"/>
              </a:rPr>
              <a:t>Une </a:t>
            </a:r>
            <a:r>
              <a:rPr lang="fr-FR" sz="2800" b="1" dirty="0" smtClean="0">
                <a:latin typeface="Times New Roman" pitchFamily="18" charset="0"/>
                <a:cs typeface="Times New Roman" pitchFamily="18" charset="0"/>
              </a:rPr>
              <a:t>espèce</a:t>
            </a:r>
            <a:r>
              <a:rPr lang="fr-FR" sz="2800" b="1" dirty="0">
                <a:latin typeface="Times New Roman" pitchFamily="18" charset="0"/>
                <a:cs typeface="Times New Roman" pitchFamily="18" charset="0"/>
              </a:rPr>
              <a:t> </a:t>
            </a:r>
            <a:r>
              <a:rPr lang="fr-FR" sz="2800" b="1" dirty="0" smtClean="0">
                <a:latin typeface="Times New Roman" pitchFamily="18" charset="0"/>
                <a:cs typeface="Times New Roman" pitchFamily="18" charset="0"/>
              </a:rPr>
              <a:t>biologique</a:t>
            </a:r>
            <a:r>
              <a:rPr lang="fr-FR" sz="2800" b="1" dirty="0">
                <a:latin typeface="Times New Roman" pitchFamily="18" charset="0"/>
                <a:cs typeface="Times New Roman" pitchFamily="18" charset="0"/>
              </a:rPr>
              <a:t> est dite endémique d'une zone géographique lorsqu'elle n'existe que dans cette zone à l'état spontané</a:t>
            </a:r>
            <a:r>
              <a:rPr lang="fr-FR" sz="2800" b="1" dirty="0" smtClean="0">
                <a:latin typeface="Times New Roman" pitchFamily="18" charset="0"/>
                <a:cs typeface="Times New Roman" pitchFamily="18" charset="0"/>
              </a:rPr>
              <a:t>. Elle est rare et présente un risque d’extinction</a:t>
            </a:r>
            <a:endParaRPr lang="fr-FR" sz="2800" b="1" dirty="0">
              <a:latin typeface="Times New Roman" pitchFamily="18" charset="0"/>
              <a:cs typeface="Times New Roman" pitchFamily="18" charset="0"/>
            </a:endParaRPr>
          </a:p>
        </p:txBody>
      </p:sp>
      <p:sp>
        <p:nvSpPr>
          <p:cNvPr id="2" name="Rectangle 1"/>
          <p:cNvSpPr/>
          <p:nvPr/>
        </p:nvSpPr>
        <p:spPr>
          <a:xfrm>
            <a:off x="2339752" y="620688"/>
            <a:ext cx="494237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r-FR" sz="2800" dirty="0">
                <a:latin typeface="Times New Roman" pitchFamily="18" charset="0"/>
                <a:cs typeface="Times New Roman" pitchFamily="18" charset="0"/>
              </a:rPr>
              <a:t>Les espèces d’intérêt  écologique</a:t>
            </a:r>
          </a:p>
        </p:txBody>
      </p:sp>
    </p:spTree>
    <p:extLst>
      <p:ext uri="{BB962C8B-B14F-4D97-AF65-F5344CB8AC3E}">
        <p14:creationId xmlns:p14="http://schemas.microsoft.com/office/powerpoint/2010/main" xmlns="" val="103761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539552" y="809922"/>
            <a:ext cx="4746828" cy="5976664"/>
          </a:xfrm>
        </p:spPr>
        <p:style>
          <a:lnRef idx="1">
            <a:schemeClr val="accent4"/>
          </a:lnRef>
          <a:fillRef idx="2">
            <a:schemeClr val="accent4"/>
          </a:fillRef>
          <a:effectRef idx="1">
            <a:schemeClr val="accent4"/>
          </a:effectRef>
          <a:fontRef idx="minor">
            <a:schemeClr val="dk1"/>
          </a:fontRef>
        </p:style>
        <p:txBody>
          <a:bodyPr>
            <a:noAutofit/>
          </a:bodyPr>
          <a:lstStyle/>
          <a:p>
            <a:pPr marL="45720" indent="0">
              <a:buNone/>
            </a:pPr>
            <a:r>
              <a:rPr lang="fr-FR" sz="2400" dirty="0" smtClean="0">
                <a:latin typeface="Times New Roman" pitchFamily="18" charset="0"/>
                <a:cs typeface="Times New Roman" pitchFamily="18" charset="0"/>
              </a:rPr>
              <a:t>Règne		       : </a:t>
            </a:r>
            <a:r>
              <a:rPr lang="fr-FR" sz="2400" dirty="0" err="1" smtClean="0">
                <a:latin typeface="Times New Roman" pitchFamily="18" charset="0"/>
                <a:cs typeface="Times New Roman" pitchFamily="18" charset="0"/>
              </a:rPr>
              <a:t>Animalia</a:t>
            </a:r>
            <a:endParaRPr lang="fr-FR" sz="2400" dirty="0">
              <a:latin typeface="Times New Roman" pitchFamily="18" charset="0"/>
              <a:cs typeface="Times New Roman" pitchFamily="18" charset="0"/>
            </a:endParaRPr>
          </a:p>
          <a:p>
            <a:pPr marL="45720" indent="0">
              <a:buNone/>
            </a:pPr>
            <a:r>
              <a:rPr lang="fr-FR" sz="2400" dirty="0" smtClean="0">
                <a:latin typeface="Times New Roman" pitchFamily="18" charset="0"/>
                <a:cs typeface="Times New Roman" pitchFamily="18" charset="0"/>
              </a:rPr>
              <a:t>Embranchement     : </a:t>
            </a:r>
            <a:r>
              <a:rPr lang="fr-FR" sz="2400" dirty="0" err="1" smtClean="0">
                <a:latin typeface="Times New Roman" pitchFamily="18" charset="0"/>
                <a:cs typeface="Times New Roman" pitchFamily="18" charset="0"/>
              </a:rPr>
              <a:t>Chordata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Sous-</a:t>
            </a:r>
            <a:r>
              <a:rPr lang="fr-FR" sz="2400" dirty="0" err="1">
                <a:latin typeface="Times New Roman" pitchFamily="18" charset="0"/>
                <a:cs typeface="Times New Roman" pitchFamily="18" charset="0"/>
              </a:rPr>
              <a:t>embr</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Vertebrata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Classe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Mammalia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Sous-classe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Theria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Infra-classe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Eutheria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Ordre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Artiodactyla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Famille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Bovidae</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Sous-famille	</a:t>
            </a:r>
            <a:r>
              <a:rPr lang="fr-FR" sz="2400" dirty="0" smtClean="0">
                <a:latin typeface="Times New Roman" pitchFamily="18" charset="0"/>
                <a:cs typeface="Times New Roman" pitchFamily="18" charset="0"/>
              </a:rPr>
              <a:t>          : </a:t>
            </a:r>
            <a:r>
              <a:rPr lang="fr-FR" sz="2400" dirty="0" err="1" smtClean="0">
                <a:latin typeface="Times New Roman" pitchFamily="18" charset="0"/>
                <a:cs typeface="Times New Roman" pitchFamily="18" charset="0"/>
              </a:rPr>
              <a:t>Antilopinae</a:t>
            </a:r>
            <a:endParaRPr lang="fr-FR" sz="2400" dirty="0">
              <a:latin typeface="Times New Roman" pitchFamily="18" charset="0"/>
              <a:cs typeface="Times New Roman" pitchFamily="18" charset="0"/>
            </a:endParaRPr>
          </a:p>
          <a:p>
            <a:pPr marL="45720" indent="0">
              <a:buNone/>
            </a:pPr>
            <a:r>
              <a:rPr lang="fr-FR" sz="2400" dirty="0" smtClean="0">
                <a:latin typeface="Times New Roman" pitchFamily="18" charset="0"/>
                <a:cs typeface="Times New Roman" pitchFamily="18" charset="0"/>
              </a:rPr>
              <a:t>Genre		          : </a:t>
            </a:r>
            <a:r>
              <a:rPr lang="fr-FR" sz="2400" dirty="0" err="1" smtClean="0">
                <a:latin typeface="Times New Roman" pitchFamily="18" charset="0"/>
                <a:cs typeface="Times New Roman" pitchFamily="18" charset="0"/>
              </a:rPr>
              <a:t>Gazella</a:t>
            </a:r>
            <a:endParaRPr lang="fr-FR" sz="2400" dirty="0">
              <a:latin typeface="Times New Roman" pitchFamily="18" charset="0"/>
              <a:cs typeface="Times New Roman" pitchFamily="18" charset="0"/>
            </a:endParaRPr>
          </a:p>
          <a:p>
            <a:pPr marL="45720" indent="0">
              <a:buNone/>
            </a:pPr>
            <a:r>
              <a:rPr lang="fr-FR" sz="2400" dirty="0">
                <a:latin typeface="Times New Roman" pitchFamily="18" charset="0"/>
                <a:cs typeface="Times New Roman" pitchFamily="18" charset="0"/>
              </a:rPr>
              <a:t>Nom binominal</a:t>
            </a:r>
          </a:p>
          <a:p>
            <a:pPr marL="45720" indent="0">
              <a:buNone/>
            </a:pPr>
            <a:r>
              <a:rPr lang="fr-FR" sz="2400" i="1" dirty="0" err="1">
                <a:latin typeface="Times New Roman" pitchFamily="18" charset="0"/>
                <a:cs typeface="Times New Roman" pitchFamily="18" charset="0"/>
              </a:rPr>
              <a:t>Gazella</a:t>
            </a:r>
            <a:r>
              <a:rPr lang="fr-FR" sz="2400" i="1" dirty="0">
                <a:latin typeface="Times New Roman" pitchFamily="18" charset="0"/>
                <a:cs typeface="Times New Roman" pitchFamily="18" charset="0"/>
              </a:rPr>
              <a:t> </a:t>
            </a:r>
            <a:r>
              <a:rPr lang="fr-FR" sz="2400" i="1" dirty="0" smtClean="0">
                <a:latin typeface="Times New Roman" pitchFamily="18" charset="0"/>
                <a:cs typeface="Times New Roman" pitchFamily="18" charset="0"/>
              </a:rPr>
              <a:t>dama </a:t>
            </a:r>
            <a:r>
              <a:rPr lang="fr-FR" sz="2400" dirty="0" smtClean="0">
                <a:latin typeface="Times New Roman" pitchFamily="18" charset="0"/>
                <a:cs typeface="Times New Roman" pitchFamily="18" charset="0"/>
              </a:rPr>
              <a:t>(Pallas</a:t>
            </a:r>
            <a:r>
              <a:rPr lang="fr-FR" sz="2400" dirty="0">
                <a:latin typeface="Times New Roman" pitchFamily="18" charset="0"/>
                <a:cs typeface="Times New Roman" pitchFamily="18" charset="0"/>
              </a:rPr>
              <a:t>, 1766)</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968152"/>
            <a:ext cx="3612077"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1000100" y="214290"/>
            <a:ext cx="2763898" cy="584775"/>
          </a:xfrm>
          <a:prstGeom prst="rect">
            <a:avLst/>
          </a:prstGeom>
          <a:noFill/>
        </p:spPr>
        <p:txBody>
          <a:bodyPr wrap="none" rtlCol="0">
            <a:spAutoFit/>
          </a:bodyPr>
          <a:lstStyle/>
          <a:p>
            <a:r>
              <a:rPr lang="fr-FR" sz="3200" b="1" dirty="0" smtClean="0"/>
              <a:t>Systématique</a:t>
            </a:r>
            <a:endParaRPr lang="fr-FR" sz="3200" b="1" dirty="0"/>
          </a:p>
        </p:txBody>
      </p:sp>
    </p:spTree>
    <p:extLst>
      <p:ext uri="{BB962C8B-B14F-4D97-AF65-F5344CB8AC3E}">
        <p14:creationId xmlns:p14="http://schemas.microsoft.com/office/powerpoint/2010/main" xmlns="" val="247668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467544" y="731520"/>
            <a:ext cx="8424936" cy="3474720"/>
          </a:xfrm>
        </p:spPr>
        <p:txBody>
          <a:bodyPr>
            <a:noAutofit/>
          </a:bodyPr>
          <a:lstStyle/>
          <a:p>
            <a:pPr>
              <a:buFont typeface="Wingdings" pitchFamily="2" charset="2"/>
              <a:buChar char="v"/>
            </a:pPr>
            <a:r>
              <a:rPr lang="fr-FR" sz="2400" dirty="0">
                <a:latin typeface="Times New Roman" pitchFamily="18" charset="0"/>
                <a:cs typeface="Times New Roman" pitchFamily="18" charset="0"/>
              </a:rPr>
              <a:t>La Gazelle dama (</a:t>
            </a:r>
            <a:r>
              <a:rPr lang="fr-FR" sz="2400" dirty="0" err="1">
                <a:latin typeface="Times New Roman" pitchFamily="18" charset="0"/>
                <a:cs typeface="Times New Roman" pitchFamily="18" charset="0"/>
              </a:rPr>
              <a:t>Gazella</a:t>
            </a:r>
            <a:r>
              <a:rPr lang="fr-FR" sz="2400" dirty="0">
                <a:latin typeface="Times New Roman" pitchFamily="18" charset="0"/>
                <a:cs typeface="Times New Roman" pitchFamily="18" charset="0"/>
              </a:rPr>
              <a:t> dama ou </a:t>
            </a:r>
            <a:r>
              <a:rPr lang="fr-FR" sz="2400" dirty="0" err="1">
                <a:latin typeface="Times New Roman" pitchFamily="18" charset="0"/>
                <a:cs typeface="Times New Roman" pitchFamily="18" charset="0"/>
              </a:rPr>
              <a:t>Nanger</a:t>
            </a:r>
            <a:r>
              <a:rPr lang="fr-FR" sz="2400" dirty="0">
                <a:latin typeface="Times New Roman" pitchFamily="18" charset="0"/>
                <a:cs typeface="Times New Roman" pitchFamily="18" charset="0"/>
              </a:rPr>
              <a:t> dama) est la plus grande espèce de gazelle africaine devenue rare et menacée ; elle est considérée par l'UICN comme au bord de l'extinction. Elle fait localement l'objet d'un plan de réintroduction en Afrique du Nord</a:t>
            </a:r>
            <a:r>
              <a:rPr lang="fr-FR" sz="2400" dirty="0" smtClean="0">
                <a:latin typeface="Times New Roman" pitchFamily="18" charset="0"/>
                <a:cs typeface="Times New Roman" pitchFamily="18" charset="0"/>
              </a:rPr>
              <a:t>.</a:t>
            </a:r>
          </a:p>
          <a:p>
            <a:pPr>
              <a:buFont typeface="Wingdings" pitchFamily="2" charset="2"/>
              <a:buChar char="v"/>
            </a:pPr>
            <a:r>
              <a:rPr lang="fr-FR" sz="2400" dirty="0" smtClean="0">
                <a:latin typeface="Times New Roman" pitchFamily="18" charset="0"/>
                <a:cs typeface="Times New Roman" pitchFamily="18" charset="0"/>
              </a:rPr>
              <a:t>espèces désertiques rares, endémiques </a:t>
            </a:r>
            <a:r>
              <a:rPr lang="fr-FR" sz="2400" dirty="0">
                <a:latin typeface="Times New Roman" pitchFamily="18" charset="0"/>
                <a:cs typeface="Times New Roman" pitchFamily="18" charset="0"/>
              </a:rPr>
              <a:t>au Sahara, </a:t>
            </a:r>
            <a:r>
              <a:rPr lang="fr-FR" sz="2400" dirty="0" smtClean="0">
                <a:latin typeface="Times New Roman" pitchFamily="18" charset="0"/>
                <a:cs typeface="Times New Roman" pitchFamily="18" charset="0"/>
              </a:rPr>
              <a:t>n'existent </a:t>
            </a:r>
            <a:r>
              <a:rPr lang="fr-FR" sz="2400" dirty="0">
                <a:latin typeface="Times New Roman" pitchFamily="18" charset="0"/>
                <a:cs typeface="Times New Roman" pitchFamily="18" charset="0"/>
              </a:rPr>
              <a:t>plus de nos jours </a:t>
            </a:r>
            <a:r>
              <a:rPr lang="fr-FR" sz="2400" dirty="0" smtClean="0">
                <a:latin typeface="Times New Roman" pitchFamily="18" charset="0"/>
                <a:cs typeface="Times New Roman" pitchFamily="18" charset="0"/>
              </a:rPr>
              <a:t>qu‘au </a:t>
            </a:r>
            <a:r>
              <a:rPr lang="fr-FR" sz="2400" dirty="0">
                <a:latin typeface="Times New Roman" pitchFamily="18" charset="0"/>
                <a:cs typeface="Times New Roman" pitchFamily="18" charset="0"/>
              </a:rPr>
              <a:t>sud du Tassili. Elles affectionnent les steppes à armoise, des plaines, les régions semi désertiques et les déserts de sable mou avec végétation clairsemée. </a:t>
            </a:r>
            <a:endParaRPr lang="fr-FR" sz="2400" dirty="0" smtClean="0">
              <a:latin typeface="Times New Roman" pitchFamily="18" charset="0"/>
              <a:cs typeface="Times New Roman" pitchFamily="18" charset="0"/>
            </a:endParaRPr>
          </a:p>
          <a:p>
            <a:pPr>
              <a:buFont typeface="Wingdings" pitchFamily="2" charset="2"/>
              <a:buChar char="v"/>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gazelle dama est considérée comme ayant disparu de notre pays du fait de sa chasse excessive. </a:t>
            </a:r>
          </a:p>
        </p:txBody>
      </p:sp>
      <p:sp>
        <p:nvSpPr>
          <p:cNvPr id="3" name="ZoneTexte 2"/>
          <p:cNvSpPr txBox="1"/>
          <p:nvPr/>
        </p:nvSpPr>
        <p:spPr>
          <a:xfrm>
            <a:off x="785786" y="142852"/>
            <a:ext cx="5921814" cy="584775"/>
          </a:xfrm>
          <a:prstGeom prst="rect">
            <a:avLst/>
          </a:prstGeom>
          <a:noFill/>
        </p:spPr>
        <p:txBody>
          <a:bodyPr wrap="none" rtlCol="0">
            <a:spAutoFit/>
          </a:bodyPr>
          <a:lstStyle/>
          <a:p>
            <a:r>
              <a:rPr lang="fr-FR" sz="3200" b="1" dirty="0" smtClean="0"/>
              <a:t>Caractéristiques écologiques  </a:t>
            </a:r>
            <a:endParaRPr lang="fr-FR" sz="3200" b="1" dirty="0"/>
          </a:p>
        </p:txBody>
      </p:sp>
    </p:spTree>
    <p:extLst>
      <p:ext uri="{BB962C8B-B14F-4D97-AF65-F5344CB8AC3E}">
        <p14:creationId xmlns:p14="http://schemas.microsoft.com/office/powerpoint/2010/main" xmlns="" val="386598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79512" y="1071546"/>
            <a:ext cx="8712968" cy="2717494"/>
          </a:xfrm>
        </p:spPr>
        <p:txBody>
          <a:bodyPr>
            <a:noAutofit/>
          </a:bodyPr>
          <a:lstStyle/>
          <a:p>
            <a:pPr>
              <a:lnSpc>
                <a:spcPct val="150000"/>
              </a:lnSpc>
              <a:buFont typeface="Wingdings" pitchFamily="2" charset="2"/>
              <a:buChar char="v"/>
            </a:pPr>
            <a:r>
              <a:rPr lang="fr-FR" sz="2800" b="1" dirty="0" smtClean="0">
                <a:solidFill>
                  <a:schemeClr val="tx1"/>
                </a:solidFill>
                <a:latin typeface="Times New Roman" pitchFamily="18" charset="0"/>
                <a:cs typeface="Times New Roman" pitchFamily="18" charset="0"/>
              </a:rPr>
              <a:t>Dans les sciences du vivant, l'espèce (du latin </a:t>
            </a:r>
            <a:r>
              <a:rPr lang="fr-FR" sz="2800" b="1" i="1" dirty="0" err="1" smtClean="0">
                <a:solidFill>
                  <a:schemeClr val="tx1"/>
                </a:solidFill>
                <a:latin typeface="Times New Roman" pitchFamily="18" charset="0"/>
                <a:cs typeface="Times New Roman" pitchFamily="18" charset="0"/>
              </a:rPr>
              <a:t>species</a:t>
            </a:r>
            <a:r>
              <a:rPr lang="fr-FR" sz="2800" b="1" dirty="0" smtClean="0">
                <a:solidFill>
                  <a:schemeClr val="tx1"/>
                </a:solidFill>
                <a:latin typeface="Times New Roman" pitchFamily="18" charset="0"/>
                <a:cs typeface="Times New Roman" pitchFamily="18" charset="0"/>
              </a:rPr>
              <a:t>, « type » ou « apparence ») est le taxon de base de la systématique.</a:t>
            </a:r>
          </a:p>
          <a:p>
            <a:pPr>
              <a:lnSpc>
                <a:spcPct val="150000"/>
              </a:lnSpc>
              <a:buFont typeface="Wingdings" pitchFamily="2" charset="2"/>
              <a:buChar char="v"/>
            </a:pPr>
            <a:r>
              <a:rPr lang="fr-FR" sz="2800" b="1" dirty="0">
                <a:solidFill>
                  <a:schemeClr val="tx1"/>
                </a:solidFill>
                <a:latin typeface="Times New Roman" pitchFamily="18" charset="0"/>
                <a:cs typeface="Times New Roman" pitchFamily="18" charset="0"/>
              </a:rPr>
              <a:t>une espèce est une population </a:t>
            </a:r>
            <a:r>
              <a:rPr lang="fr-FR" sz="2800" b="1" dirty="0" smtClean="0">
                <a:solidFill>
                  <a:schemeClr val="tx1"/>
                </a:solidFill>
                <a:latin typeface="Times New Roman" pitchFamily="18" charset="0"/>
                <a:cs typeface="Times New Roman" pitchFamily="18" charset="0"/>
              </a:rPr>
              <a:t>dont </a:t>
            </a:r>
            <a:r>
              <a:rPr lang="fr-FR" sz="2800" b="1" dirty="0">
                <a:solidFill>
                  <a:schemeClr val="tx1"/>
                </a:solidFill>
                <a:latin typeface="Times New Roman" pitchFamily="18" charset="0"/>
                <a:cs typeface="Times New Roman" pitchFamily="18" charset="0"/>
              </a:rPr>
              <a:t>les individus peuvent effectivement ou potentiellement se reproduire entre eux et engendrer une descendance viable et féconde, dans des conditions naturelles. </a:t>
            </a:r>
            <a:endParaRPr lang="fr-FR" sz="2800" b="1" dirty="0" smtClean="0">
              <a:solidFill>
                <a:schemeClr val="tx1"/>
              </a:solidFill>
              <a:latin typeface="Times New Roman" pitchFamily="18" charset="0"/>
              <a:cs typeface="Times New Roman" pitchFamily="18" charset="0"/>
            </a:endParaRPr>
          </a:p>
          <a:p>
            <a:pPr marL="45720" indent="0" algn="ctr">
              <a:lnSpc>
                <a:spcPct val="150000"/>
              </a:lnSpc>
              <a:buNone/>
            </a:pPr>
            <a:endParaRPr lang="fr-FR" sz="2800" b="1" dirty="0">
              <a:solidFill>
                <a:schemeClr val="tx1"/>
              </a:solidFill>
              <a:latin typeface="Times New Roman" pitchFamily="18" charset="0"/>
              <a:cs typeface="Times New Roman" pitchFamily="18" charset="0"/>
            </a:endParaRPr>
          </a:p>
        </p:txBody>
      </p:sp>
      <p:sp>
        <p:nvSpPr>
          <p:cNvPr id="4" name="Titre 1"/>
          <p:cNvSpPr txBox="1">
            <a:spLocks/>
          </p:cNvSpPr>
          <p:nvPr/>
        </p:nvSpPr>
        <p:spPr>
          <a:xfrm>
            <a:off x="1142976" y="135442"/>
            <a:ext cx="6143668" cy="936104"/>
          </a:xfrm>
          <a:prstGeom prst="rect">
            <a:avLst/>
          </a:prstGeom>
          <a:effectLst/>
        </p:spPr>
        <p:txBody>
          <a:bodyPr vert="horz" lIns="91440" tIns="45720" rIns="91440" bIns="45720" rtlCol="0" anchor="t" anchorCtr="0">
            <a:normAutofit/>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fr-FR" sz="4600" b="1" i="0" u="none" strike="noStrike" kern="1200" cap="none" spc="0" normalizeH="0" baseline="0" noProof="0" dirty="0" smtClean="0">
                <a:ln w="17780" cmpd="sng">
                  <a:solidFill>
                    <a:srgbClr val="FFFFFF"/>
                  </a:solidFill>
                  <a:prstDash val="solid"/>
                  <a:miter lim="800000"/>
                </a:ln>
                <a:solidFill>
                  <a:srgbClr val="FF0000"/>
                </a:solidFill>
                <a:effectLst>
                  <a:outerShdw blurRad="50800" algn="tl" rotWithShape="0">
                    <a:srgbClr val="000000"/>
                  </a:outerShdw>
                </a:effectLst>
                <a:uLnTx/>
                <a:uFillTx/>
                <a:latin typeface="+mj-lt"/>
                <a:ea typeface="+mj-ea"/>
                <a:cs typeface="+mj-cs"/>
              </a:rPr>
              <a:t>L  ’  E  S  P  E  C  E</a:t>
            </a:r>
            <a:r>
              <a:rPr kumimoji="0" lang="fr-FR" sz="46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mj-lt"/>
                <a:ea typeface="+mj-ea"/>
                <a:cs typeface="+mj-cs"/>
              </a:rPr>
              <a:t> </a:t>
            </a:r>
            <a:endParaRPr kumimoji="0" lang="fr-FR" sz="46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p14="http://schemas.microsoft.com/office/powerpoint/2010/main" xmlns="" val="370799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07504" y="1052736"/>
            <a:ext cx="4889035" cy="4857720"/>
          </a:xfrm>
        </p:spPr>
        <p:txBody>
          <a:bodyPr>
            <a:noAutofit/>
          </a:bodyPr>
          <a:lstStyle/>
          <a:p>
            <a:pPr marL="45720" indent="0">
              <a:buNone/>
            </a:pPr>
            <a:r>
              <a:rPr lang="fr-FR" sz="1800" dirty="0">
                <a:latin typeface="Times New Roman" pitchFamily="18" charset="0"/>
                <a:cs typeface="Times New Roman" pitchFamily="18" charset="0"/>
              </a:rPr>
              <a:t>Règne	</a:t>
            </a:r>
            <a:r>
              <a:rPr lang="fr-FR" sz="1800" dirty="0" err="1">
                <a:latin typeface="Times New Roman" pitchFamily="18" charset="0"/>
                <a:cs typeface="Times New Roman" pitchFamily="18" charset="0"/>
              </a:rPr>
              <a:t>Animalia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Embranchement	</a:t>
            </a:r>
            <a:r>
              <a:rPr lang="fr-FR" sz="1800" dirty="0" err="1">
                <a:latin typeface="Times New Roman" pitchFamily="18" charset="0"/>
                <a:cs typeface="Times New Roman" pitchFamily="18" charset="0"/>
              </a:rPr>
              <a:t>Chordata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a:t>
            </a:r>
            <a:r>
              <a:rPr lang="fr-FR" sz="1800" dirty="0" err="1">
                <a:latin typeface="Times New Roman" pitchFamily="18" charset="0"/>
                <a:cs typeface="Times New Roman" pitchFamily="18" charset="0"/>
              </a:rPr>
              <a:t>embr</a:t>
            </a:r>
            <a:r>
              <a:rPr lang="fr-FR" sz="1800" dirty="0">
                <a:latin typeface="Times New Roman" pitchFamily="18" charset="0"/>
                <a:cs typeface="Times New Roman" pitchFamily="18" charset="0"/>
              </a:rPr>
              <a:t>.	</a:t>
            </a:r>
            <a:r>
              <a:rPr lang="fr-FR" sz="1800" dirty="0" err="1">
                <a:latin typeface="Times New Roman" pitchFamily="18" charset="0"/>
                <a:cs typeface="Times New Roman" pitchFamily="18" charset="0"/>
              </a:rPr>
              <a:t>Vertebrata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Classe	</a:t>
            </a:r>
            <a:r>
              <a:rPr lang="fr-FR" sz="1800" dirty="0" err="1">
                <a:latin typeface="Times New Roman" pitchFamily="18" charset="0"/>
                <a:cs typeface="Times New Roman" pitchFamily="18" charset="0"/>
              </a:rPr>
              <a:t>Mammalia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Sous-classe	</a:t>
            </a:r>
            <a:r>
              <a:rPr lang="fr-FR" sz="1800" dirty="0" err="1">
                <a:latin typeface="Times New Roman" pitchFamily="18" charset="0"/>
                <a:cs typeface="Times New Roman" pitchFamily="18" charset="0"/>
              </a:rPr>
              <a:t>Theria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Infra-classe	</a:t>
            </a:r>
            <a:r>
              <a:rPr lang="fr-FR" sz="1800" dirty="0" err="1">
                <a:latin typeface="Times New Roman" pitchFamily="18" charset="0"/>
                <a:cs typeface="Times New Roman" pitchFamily="18" charset="0"/>
              </a:rPr>
              <a:t>Eutheria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Ordre	</a:t>
            </a:r>
            <a:r>
              <a:rPr lang="fr-FR" sz="1800" dirty="0" err="1">
                <a:latin typeface="Times New Roman" pitchFamily="18" charset="0"/>
                <a:cs typeface="Times New Roman" pitchFamily="18" charset="0"/>
              </a:rPr>
              <a:t>Carnivora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Sous-ordre	</a:t>
            </a:r>
            <a:r>
              <a:rPr lang="fr-FR" sz="1800" dirty="0" err="1">
                <a:latin typeface="Times New Roman" pitchFamily="18" charset="0"/>
                <a:cs typeface="Times New Roman" pitchFamily="18" charset="0"/>
              </a:rPr>
              <a:t>Caniformia</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Famille	</a:t>
            </a:r>
            <a:r>
              <a:rPr lang="fr-FR" sz="1800" dirty="0" err="1">
                <a:latin typeface="Times New Roman" pitchFamily="18" charset="0"/>
                <a:cs typeface="Times New Roman" pitchFamily="18" charset="0"/>
              </a:rPr>
              <a:t>Phocidae</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Genre	</a:t>
            </a:r>
            <a:r>
              <a:rPr lang="fr-FR" sz="1800" dirty="0" err="1">
                <a:latin typeface="Times New Roman" pitchFamily="18" charset="0"/>
                <a:cs typeface="Times New Roman" pitchFamily="18" charset="0"/>
              </a:rPr>
              <a:t>Monachus</a:t>
            </a:r>
            <a:endParaRPr lang="fr-FR" sz="1800" dirty="0">
              <a:latin typeface="Times New Roman" pitchFamily="18" charset="0"/>
              <a:cs typeface="Times New Roman" pitchFamily="18" charset="0"/>
            </a:endParaRPr>
          </a:p>
          <a:p>
            <a:pPr marL="45720" indent="0">
              <a:buNone/>
            </a:pPr>
            <a:r>
              <a:rPr lang="fr-FR" sz="1800" dirty="0">
                <a:latin typeface="Times New Roman" pitchFamily="18" charset="0"/>
                <a:cs typeface="Times New Roman" pitchFamily="18" charset="0"/>
              </a:rPr>
              <a:t>Nom binominal</a:t>
            </a:r>
          </a:p>
          <a:p>
            <a:pPr marL="45720" indent="0">
              <a:buNone/>
            </a:pPr>
            <a:r>
              <a:rPr lang="fr-FR" sz="1800" i="1" u="sng" dirty="0" err="1">
                <a:latin typeface="Times New Roman" pitchFamily="18" charset="0"/>
                <a:cs typeface="Times New Roman" pitchFamily="18" charset="0"/>
              </a:rPr>
              <a:t>Monachus</a:t>
            </a:r>
            <a:r>
              <a:rPr lang="fr-FR" sz="1800" i="1" u="sng" dirty="0">
                <a:latin typeface="Times New Roman" pitchFamily="18" charset="0"/>
                <a:cs typeface="Times New Roman" pitchFamily="18" charset="0"/>
              </a:rPr>
              <a:t> </a:t>
            </a:r>
            <a:r>
              <a:rPr lang="fr-FR" sz="1800" i="1" u="sng" dirty="0" err="1" smtClean="0">
                <a:latin typeface="Times New Roman" pitchFamily="18" charset="0"/>
                <a:cs typeface="Times New Roman" pitchFamily="18" charset="0"/>
              </a:rPr>
              <a:t>monachus</a:t>
            </a:r>
            <a:r>
              <a:rPr lang="fr-FR" sz="1800" i="1" u="sng"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Hermann</a:t>
            </a:r>
            <a:r>
              <a:rPr lang="fr-FR" sz="1800" dirty="0">
                <a:latin typeface="Times New Roman" pitchFamily="18" charset="0"/>
                <a:cs typeface="Times New Roman" pitchFamily="18" charset="0"/>
              </a:rPr>
              <a:t>, 1779</a:t>
            </a:r>
          </a:p>
        </p:txBody>
      </p:sp>
      <p:sp>
        <p:nvSpPr>
          <p:cNvPr id="10242" name="AutoShape 2" descr="RÃ©sultat de recherche d'images pour &quot;Monachus monach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4" name="AutoShape 4" descr="RÃ©sultat de recherche d'images pour &quot;Monachus monach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téléchargement (1).jpg"/>
          <p:cNvPicPr>
            <a:picLocks noChangeAspect="1"/>
          </p:cNvPicPr>
          <p:nvPr/>
        </p:nvPicPr>
        <p:blipFill>
          <a:blip r:embed="rId2"/>
          <a:stretch>
            <a:fillRect/>
          </a:stretch>
        </p:blipFill>
        <p:spPr>
          <a:xfrm>
            <a:off x="4418630" y="1214422"/>
            <a:ext cx="4725370" cy="3076590"/>
          </a:xfrm>
          <a:prstGeom prst="rect">
            <a:avLst/>
          </a:prstGeom>
        </p:spPr>
      </p:pic>
      <p:sp>
        <p:nvSpPr>
          <p:cNvPr id="7" name="ZoneTexte 6"/>
          <p:cNvSpPr txBox="1"/>
          <p:nvPr/>
        </p:nvSpPr>
        <p:spPr>
          <a:xfrm>
            <a:off x="785786" y="357166"/>
            <a:ext cx="2887329" cy="584775"/>
          </a:xfrm>
          <a:prstGeom prst="rect">
            <a:avLst/>
          </a:prstGeom>
          <a:noFill/>
        </p:spPr>
        <p:txBody>
          <a:bodyPr wrap="none" rtlCol="0">
            <a:spAutoFit/>
          </a:bodyPr>
          <a:lstStyle/>
          <a:p>
            <a:r>
              <a:rPr lang="fr-FR" sz="3200" b="1" dirty="0" smtClean="0"/>
              <a:t>Systématique </a:t>
            </a:r>
            <a:endParaRPr lang="fr-FR" sz="3200" b="1" dirty="0"/>
          </a:p>
        </p:txBody>
      </p:sp>
    </p:spTree>
    <p:extLst>
      <p:ext uri="{BB962C8B-B14F-4D97-AF65-F5344CB8AC3E}">
        <p14:creationId xmlns:p14="http://schemas.microsoft.com/office/powerpoint/2010/main" xmlns="" val="1564620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95536" y="1357298"/>
            <a:ext cx="8424936" cy="4536504"/>
          </a:xfrm>
        </p:spPr>
        <p:txBody>
          <a:bodyPr>
            <a:noAutofit/>
          </a:bodyPr>
          <a:lstStyle/>
          <a:p>
            <a:pPr>
              <a:buFont typeface="Wingdings" pitchFamily="2" charset="2"/>
              <a:buChar char="v"/>
            </a:pPr>
            <a:r>
              <a:rPr lang="fr-FR" sz="2400" dirty="0">
                <a:latin typeface="Times New Roman" pitchFamily="18" charset="0"/>
                <a:cs typeface="Times New Roman" pitchFamily="18" charset="0"/>
              </a:rPr>
              <a:t>Dans l'Antiquité, le phoque-moine méditerranéen, espèce relique de la période </a:t>
            </a:r>
            <a:r>
              <a:rPr lang="fr-FR" sz="2400" dirty="0" smtClean="0">
                <a:latin typeface="Times New Roman" pitchFamily="18" charset="0"/>
                <a:cs typeface="Times New Roman" pitchFamily="18" charset="0"/>
              </a:rPr>
              <a:t>glaciaire, </a:t>
            </a:r>
            <a:r>
              <a:rPr lang="fr-FR" sz="2400" dirty="0">
                <a:latin typeface="Times New Roman" pitchFamily="18" charset="0"/>
                <a:cs typeface="Times New Roman" pitchFamily="18" charset="0"/>
              </a:rPr>
              <a:t>était omniprésent dans les bassins </a:t>
            </a:r>
            <a:r>
              <a:rPr lang="fr-FR" sz="2400" dirty="0" smtClean="0">
                <a:latin typeface="Times New Roman" pitchFamily="18" charset="0"/>
                <a:cs typeface="Times New Roman" pitchFamily="18" charset="0"/>
              </a:rPr>
              <a:t>méditerranéen. </a:t>
            </a:r>
            <a:r>
              <a:rPr lang="fr-FR" sz="2400" dirty="0">
                <a:latin typeface="Times New Roman" pitchFamily="18" charset="0"/>
                <a:cs typeface="Times New Roman" pitchFamily="18" charset="0"/>
              </a:rPr>
              <a:t>Actuellement l'effectif de l'espèce est estimé à 500 individus dispersés en plusieurs groupes sur l'ensemble du bassin méditerranéen, le long de la côte occidentale de l'Afrique et à Madère. </a:t>
            </a:r>
            <a:endParaRPr lang="fr-FR" sz="2400" dirty="0" smtClean="0">
              <a:latin typeface="Times New Roman" pitchFamily="18" charset="0"/>
              <a:cs typeface="Times New Roman" pitchFamily="18" charset="0"/>
            </a:endParaRPr>
          </a:p>
          <a:p>
            <a:pPr>
              <a:buFont typeface="Wingdings" pitchFamily="2" charset="2"/>
              <a:buChar char="v"/>
            </a:pPr>
            <a:r>
              <a:rPr lang="fr-FR" sz="2400" dirty="0" smtClean="0">
                <a:latin typeface="Times New Roman" pitchFamily="18" charset="0"/>
                <a:cs typeface="Times New Roman" pitchFamily="18" charset="0"/>
              </a:rPr>
              <a:t>Dans </a:t>
            </a:r>
            <a:r>
              <a:rPr lang="fr-FR" sz="2400" dirty="0">
                <a:latin typeface="Times New Roman" pitchFamily="18" charset="0"/>
                <a:cs typeface="Times New Roman" pitchFamily="18" charset="0"/>
              </a:rPr>
              <a:t>les eaux protégées de Madère, sa population est passée de 6 à 35 individus depuis la fin des années 1980. </a:t>
            </a:r>
          </a:p>
          <a:p>
            <a:pPr>
              <a:buFont typeface="Wingdings" pitchFamily="2" charset="2"/>
              <a:buChar char="v"/>
            </a:pPr>
            <a:r>
              <a:rPr lang="fr-FR" sz="2400" dirty="0">
                <a:latin typeface="Times New Roman" pitchFamily="18" charset="0"/>
                <a:cs typeface="Times New Roman" pitchFamily="18" charset="0"/>
              </a:rPr>
              <a:t>Présente le long des côtes françaises jusque dans les années 1930, </a:t>
            </a:r>
          </a:p>
          <a:p>
            <a:pPr>
              <a:buFont typeface="Wingdings" pitchFamily="2" charset="2"/>
              <a:buChar char="v"/>
            </a:pPr>
            <a:r>
              <a:rPr lang="fr-FR" sz="2400" dirty="0" smtClean="0">
                <a:latin typeface="Times New Roman" pitchFamily="18" charset="0"/>
                <a:cs typeface="Times New Roman" pitchFamily="18" charset="0"/>
              </a:rPr>
              <a:t>Il subsiste une colonie, au large de la Tunisie. </a:t>
            </a:r>
          </a:p>
          <a:p>
            <a:pPr marL="45720" indent="0">
              <a:buNone/>
            </a:pPr>
            <a:endParaRPr lang="fr-FR" sz="2400" dirty="0">
              <a:latin typeface="Times New Roman" pitchFamily="18" charset="0"/>
              <a:cs typeface="Times New Roman" pitchFamily="18" charset="0"/>
            </a:endParaRPr>
          </a:p>
        </p:txBody>
      </p:sp>
      <p:sp>
        <p:nvSpPr>
          <p:cNvPr id="4" name="Rectangle 3"/>
          <p:cNvSpPr/>
          <p:nvPr/>
        </p:nvSpPr>
        <p:spPr>
          <a:xfrm>
            <a:off x="539552" y="1268760"/>
            <a:ext cx="8136904" cy="646331"/>
          </a:xfrm>
          <a:prstGeom prst="rect">
            <a:avLst/>
          </a:prstGeom>
        </p:spPr>
        <p:txBody>
          <a:bodyPr wrap="square">
            <a:spAutoFit/>
          </a:bodyPr>
          <a:lstStyle/>
          <a:p>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5" name="ZoneTexte 4"/>
          <p:cNvSpPr txBox="1"/>
          <p:nvPr/>
        </p:nvSpPr>
        <p:spPr>
          <a:xfrm>
            <a:off x="785786" y="357166"/>
            <a:ext cx="5798382" cy="584775"/>
          </a:xfrm>
          <a:prstGeom prst="rect">
            <a:avLst/>
          </a:prstGeom>
          <a:noFill/>
        </p:spPr>
        <p:txBody>
          <a:bodyPr wrap="none" rtlCol="0">
            <a:spAutoFit/>
          </a:bodyPr>
          <a:lstStyle/>
          <a:p>
            <a:r>
              <a:rPr lang="fr-FR" sz="3200" b="1" dirty="0" smtClean="0"/>
              <a:t>Caractéristiques écologiques </a:t>
            </a:r>
            <a:endParaRPr lang="fr-FR" sz="3200" b="1" dirty="0"/>
          </a:p>
        </p:txBody>
      </p:sp>
    </p:spTree>
    <p:extLst>
      <p:ext uri="{BB962C8B-B14F-4D97-AF65-F5344CB8AC3E}">
        <p14:creationId xmlns:p14="http://schemas.microsoft.com/office/powerpoint/2010/main" xmlns="" val="546997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620688"/>
            <a:ext cx="480131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r-FR" sz="2800" dirty="0">
                <a:latin typeface="Times New Roman" pitchFamily="18" charset="0"/>
                <a:cs typeface="Times New Roman" pitchFamily="18" charset="0"/>
              </a:rPr>
              <a:t>Les espèces d’intérêt </a:t>
            </a:r>
            <a:r>
              <a:rPr lang="fr-FR" sz="2800" dirty="0" smtClean="0">
                <a:latin typeface="Times New Roman" pitchFamily="18" charset="0"/>
                <a:cs typeface="Times New Roman" pitchFamily="18" charset="0"/>
              </a:rPr>
              <a:t>médicale </a:t>
            </a:r>
            <a:endParaRPr lang="fr-FR" sz="2800" dirty="0">
              <a:latin typeface="Times New Roman" pitchFamily="18" charset="0"/>
              <a:cs typeface="Times New Roman" pitchFamily="18" charset="0"/>
            </a:endParaRPr>
          </a:p>
        </p:txBody>
      </p:sp>
      <p:sp>
        <p:nvSpPr>
          <p:cNvPr id="3" name="Espace réservé du contenu 2"/>
          <p:cNvSpPr txBox="1">
            <a:spLocks/>
          </p:cNvSpPr>
          <p:nvPr/>
        </p:nvSpPr>
        <p:spPr>
          <a:xfrm>
            <a:off x="395536" y="1628800"/>
            <a:ext cx="8424936" cy="4248472"/>
          </a:xfrm>
          <a:prstGeom prst="rect">
            <a:avLst/>
          </a:prstGeom>
        </p:spPr>
        <p:txBody>
          <a:bodyPr>
            <a:noAutofit/>
          </a:bodyPr>
          <a:lstStyle/>
          <a:p>
            <a:pPr marL="228600" lvl="0" indent="-182880" algn="just">
              <a:spcBef>
                <a:spcPct val="20000"/>
              </a:spcBef>
              <a:spcAft>
                <a:spcPts val="300"/>
              </a:spcAft>
              <a:buClr>
                <a:schemeClr val="accent6">
                  <a:lumMod val="75000"/>
                </a:schemeClr>
              </a:buClr>
              <a:buSzPct val="130000"/>
            </a:pPr>
            <a:r>
              <a:rPr lang="fr-FR" sz="2400" dirty="0" smtClean="0">
                <a:solidFill>
                  <a:schemeClr val="tx1">
                    <a:lumMod val="75000"/>
                    <a:lumOff val="25000"/>
                  </a:schemeClr>
                </a:solidFill>
              </a:rPr>
              <a:t>Les maladies à transmission vectorielle sont des maladies pour lesquelles l’agent pathogène (virus, bactérie ou parasite) est transmis d’un individu infecté (un hôte vertébré : homme ou animal) à un autre par l’intermédiaire d’un arthropode (insecte, tique) hématophage.</a:t>
            </a:r>
          </a:p>
          <a:p>
            <a:pPr marL="228600" lvl="0" indent="-182880" algn="just">
              <a:spcBef>
                <a:spcPct val="20000"/>
              </a:spcBef>
              <a:spcAft>
                <a:spcPts val="300"/>
              </a:spcAft>
              <a:buClr>
                <a:schemeClr val="accent6">
                  <a:lumMod val="75000"/>
                </a:schemeClr>
              </a:buClr>
              <a:buSzPct val="130000"/>
            </a:pPr>
            <a:r>
              <a:rPr lang="fr-FR" sz="2400" dirty="0" smtClean="0">
                <a:solidFill>
                  <a:schemeClr val="tx1">
                    <a:lumMod val="75000"/>
                    <a:lumOff val="25000"/>
                  </a:schemeClr>
                </a:solidFill>
              </a:rPr>
              <a:t>Parmi les insectes hématophages, les moustiques </a:t>
            </a:r>
            <a:r>
              <a:rPr lang="fr-FR" sz="2400" i="1" dirty="0" smtClean="0">
                <a:solidFill>
                  <a:schemeClr val="tx1">
                    <a:lumMod val="75000"/>
                    <a:lumOff val="25000"/>
                  </a:schemeClr>
                </a:solidFill>
              </a:rPr>
              <a:t>(Culex pipiens</a:t>
            </a:r>
            <a:r>
              <a:rPr lang="fr-FR" sz="2400" dirty="0" smtClean="0">
                <a:solidFill>
                  <a:schemeClr val="tx1">
                    <a:lumMod val="75000"/>
                    <a:lumOff val="25000"/>
                  </a:schemeClr>
                </a:solidFill>
              </a:rPr>
              <a:t>)</a:t>
            </a:r>
            <a:r>
              <a:rPr lang="fr-FR" sz="2400" i="1" dirty="0" smtClean="0">
                <a:solidFill>
                  <a:schemeClr val="tx1">
                    <a:lumMod val="75000"/>
                    <a:lumOff val="25000"/>
                  </a:schemeClr>
                </a:solidFill>
              </a:rPr>
              <a:t>,</a:t>
            </a:r>
            <a:r>
              <a:rPr lang="fr-FR" sz="2400" dirty="0" smtClean="0">
                <a:solidFill>
                  <a:schemeClr val="tx1">
                    <a:lumMod val="75000"/>
                    <a:lumOff val="25000"/>
                  </a:schemeClr>
                </a:solidFill>
              </a:rPr>
              <a:t> les phlébotomes (</a:t>
            </a:r>
            <a:r>
              <a:rPr lang="fr-FR" sz="2400" i="1" dirty="0" smtClean="0">
                <a:solidFill>
                  <a:schemeClr val="tx1">
                    <a:lumMod val="75000"/>
                    <a:lumOff val="25000"/>
                  </a:schemeClr>
                </a:solidFill>
              </a:rPr>
              <a:t>Phlebotomus perniciosus</a:t>
            </a:r>
            <a:r>
              <a:rPr lang="fr-FR" sz="2400" dirty="0" smtClean="0">
                <a:solidFill>
                  <a:schemeClr val="tx1">
                    <a:lumMod val="75000"/>
                    <a:lumOff val="25000"/>
                  </a:schemeClr>
                </a:solidFill>
              </a:rPr>
              <a:t>) et aussi les tiques</a:t>
            </a:r>
            <a:endParaRPr kumimoji="0" lang="fr-FR" sz="2400" b="0" i="0" u="none" strike="noStrike" kern="1200" cap="none" spc="0" normalizeH="0" baseline="0" noProof="0" dirty="0">
              <a:ln>
                <a:noFill/>
              </a:ln>
              <a:solidFill>
                <a:schemeClr val="tx1">
                  <a:lumMod val="75000"/>
                  <a:lumOff val="25000"/>
                </a:schemeClr>
              </a:solidFill>
              <a:effectLst/>
              <a:uLnTx/>
              <a:uFillTx/>
              <a:latin typeface="Times New Roman" pitchFamily="18" charset="0"/>
              <a:ea typeface="+mn-ea"/>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descr="C:\Users\REDA\Desktop\250px-Culex_sp_larvae.png"/>
          <p:cNvPicPr>
            <a:picLocks noChangeAspect="1" noChangeArrowheads="1"/>
          </p:cNvPicPr>
          <p:nvPr/>
        </p:nvPicPr>
        <p:blipFill>
          <a:blip r:embed="rId2" cstate="print"/>
          <a:srcRect/>
          <a:stretch>
            <a:fillRect/>
          </a:stretch>
        </p:blipFill>
        <p:spPr bwMode="auto">
          <a:xfrm>
            <a:off x="4380931" y="3214686"/>
            <a:ext cx="4763069" cy="2895945"/>
          </a:xfrm>
          <a:prstGeom prst="rect">
            <a:avLst/>
          </a:prstGeom>
          <a:noFill/>
        </p:spPr>
      </p:pic>
      <p:sp>
        <p:nvSpPr>
          <p:cNvPr id="2055" name="AutoShape 7" descr="Résultat de recherche d'images pour &quot;classification culex pipien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7" name="AutoShape 9" descr="Résultat de recherche d'images pour &quot;classification culex pipien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9" name="AutoShape 11" descr="https://upload.wikimedia.org/wikipedia/commons/thumb/c/ce/Culex_sp_larvae.png/250px-Culex_sp_larva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1" name="AutoShape 13" descr="Description de cette image, également commentée ci-aprè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3" name="AutoShape 15" descr="Description de cette image, également commentée ci-aprè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6" name="Picture 18" descr="C:\Users\REDA\Desktop\290px-CulexNil.jpg"/>
          <p:cNvPicPr>
            <a:picLocks noChangeAspect="1" noChangeArrowheads="1"/>
          </p:cNvPicPr>
          <p:nvPr/>
        </p:nvPicPr>
        <p:blipFill>
          <a:blip r:embed="rId3" cstate="print"/>
          <a:srcRect/>
          <a:stretch>
            <a:fillRect/>
          </a:stretch>
        </p:blipFill>
        <p:spPr bwMode="auto">
          <a:xfrm>
            <a:off x="4355976" y="164803"/>
            <a:ext cx="4464496" cy="3048173"/>
          </a:xfrm>
          <a:prstGeom prst="rect">
            <a:avLst/>
          </a:prstGeom>
          <a:noFill/>
        </p:spPr>
      </p:pic>
      <p:sp>
        <p:nvSpPr>
          <p:cNvPr id="2067" name="Rectangle 19"/>
          <p:cNvSpPr>
            <a:spLocks noChangeArrowheads="1"/>
          </p:cNvSpPr>
          <p:nvPr/>
        </p:nvSpPr>
        <p:spPr bwMode="auto">
          <a:xfrm>
            <a:off x="107504" y="578296"/>
            <a:ext cx="453650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Règne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Animal</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sous. Règne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Métazoaires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Embranchement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Arthropodes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sous. Embranchement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Antennates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Insectes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Ordre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Diptères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sous. Ordre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Nématocères</a:t>
            </a:r>
          </a:p>
          <a:p>
            <a:pPr marL="0" marR="0" lvl="0" indent="0" algn="l" defTabSz="914400" rtl="0" eaLnBrk="0" fontAlgn="base" latinLnBrk="0" hangingPunct="0">
              <a:lnSpc>
                <a:spcPct val="100000"/>
              </a:lnSpc>
              <a:spcBef>
                <a:spcPct val="0"/>
              </a:spcBef>
              <a:spcAft>
                <a:spcPct val="0"/>
              </a:spcAft>
              <a:buClrTx/>
              <a:buSzTx/>
              <a:buFontTx/>
              <a:buNone/>
              <a:tabLst>
                <a:tab pos="2970213" algn="ctr"/>
                <a:tab pos="471487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Famille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Culicidae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sous. Famille</a:t>
            </a:r>
            <a:r>
              <a:rPr lang="fr-FR" sz="2000" dirty="0" smtClean="0">
                <a:latin typeface="Times New Roman" pitchFamily="18" charset="0"/>
                <a:cs typeface="Times New Roman" pitchFamily="18" charset="0"/>
              </a:rPr>
              <a:t> : 	         </a:t>
            </a:r>
            <a:r>
              <a:rPr lang="fr-FR" sz="2000" i="1" dirty="0" err="1" smtClean="0">
                <a:latin typeface="Times New Roman" pitchFamily="18" charset="0"/>
                <a:cs typeface="Times New Roman" pitchFamily="18" charset="0"/>
              </a:rPr>
              <a:t>Anophelinae</a:t>
            </a:r>
            <a:r>
              <a:rPr lang="fr-FR" sz="2000" i="1" dirty="0" smtClean="0">
                <a:latin typeface="Times New Roman" pitchFamily="18" charset="0"/>
                <a:cs typeface="Times New Roman" pitchFamily="18" charset="0"/>
              </a:rPr>
              <a:t>                                                 </a:t>
            </a:r>
          </a:p>
          <a:p>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Culicinae</a:t>
            </a:r>
            <a:endParaRPr lang="fr-FR" sz="2000" i="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Genre  :		        </a:t>
            </a:r>
            <a:r>
              <a:rPr lang="fr-FR" sz="2000" i="1" dirty="0" smtClean="0">
                <a:latin typeface="Times New Roman" pitchFamily="18" charset="0"/>
                <a:cs typeface="Times New Roman" pitchFamily="18" charset="0"/>
              </a:rPr>
              <a:t>Culex</a:t>
            </a:r>
            <a:endParaRPr lang="fr-FR" sz="2000" dirty="0" smtClean="0">
              <a:latin typeface="Times New Roman" pitchFamily="18" charset="0"/>
              <a:cs typeface="Times New Roman" pitchFamily="18" charset="0"/>
            </a:endParaRPr>
          </a:p>
          <a:p>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Aedes</a:t>
            </a:r>
            <a:endParaRPr lang="fr-FR" sz="2000" dirty="0" smtClean="0">
              <a:latin typeface="Times New Roman" pitchFamily="18" charset="0"/>
              <a:cs typeface="Times New Roman" pitchFamily="18" charset="0"/>
            </a:endParaRPr>
          </a:p>
          <a:p>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Culiseta</a:t>
            </a:r>
            <a:endParaRPr lang="fr-FR" sz="2000" dirty="0" smtClean="0">
              <a:latin typeface="Times New Roman" pitchFamily="18" charset="0"/>
              <a:cs typeface="Times New Roman" pitchFamily="18" charset="0"/>
            </a:endParaRPr>
          </a:p>
          <a:p>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Orthopodomyia</a:t>
            </a:r>
            <a:endParaRPr lang="fr-FR" sz="2000" dirty="0" smtClean="0">
              <a:latin typeface="Times New Roman" pitchFamily="18" charset="0"/>
              <a:cs typeface="Times New Roman" pitchFamily="18" charset="0"/>
            </a:endParaRPr>
          </a:p>
          <a:p>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Uranotaenia</a:t>
            </a:r>
            <a:r>
              <a:rPr lang="fr-FR" sz="2000" dirty="0" smtClean="0">
                <a:latin typeface="Times New Roman" pitchFamily="18" charset="0"/>
                <a:cs typeface="Times New Roman" pitchFamily="18" charset="0"/>
              </a:rPr>
              <a:t> </a:t>
            </a:r>
          </a:p>
          <a:p>
            <a:endParaRPr lang="fr-FR" sz="2000"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Espèce</a:t>
            </a:r>
            <a:r>
              <a:rPr lang="fr-FR" sz="2000" dirty="0" smtClean="0">
                <a:latin typeface="Times New Roman" pitchFamily="18" charset="0"/>
                <a:cs typeface="Times New Roman" pitchFamily="18" charset="0"/>
              </a:rPr>
              <a:t> : Culex </a:t>
            </a:r>
            <a:r>
              <a:rPr lang="fr-FR" sz="2000" dirty="0" err="1" smtClean="0">
                <a:latin typeface="Times New Roman" pitchFamily="18" charset="0"/>
                <a:cs typeface="Times New Roman" pitchFamily="18" charset="0"/>
              </a:rPr>
              <a:t>pipiens</a:t>
            </a:r>
            <a:r>
              <a:rPr lang="fr-FR" sz="2000" dirty="0" smtClean="0">
                <a:latin typeface="Times New Roman" pitchFamily="18" charset="0"/>
                <a:cs typeface="Times New Roman" pitchFamily="18" charset="0"/>
              </a:rPr>
              <a:t> L.</a:t>
            </a:r>
          </a:p>
        </p:txBody>
      </p:sp>
      <p:sp>
        <p:nvSpPr>
          <p:cNvPr id="10" name="ZoneTexte 9"/>
          <p:cNvSpPr txBox="1"/>
          <p:nvPr/>
        </p:nvSpPr>
        <p:spPr>
          <a:xfrm>
            <a:off x="357158" y="0"/>
            <a:ext cx="2887329" cy="584775"/>
          </a:xfrm>
          <a:prstGeom prst="rect">
            <a:avLst/>
          </a:prstGeom>
          <a:noFill/>
        </p:spPr>
        <p:txBody>
          <a:bodyPr wrap="none" rtlCol="0">
            <a:spAutoFit/>
          </a:bodyPr>
          <a:lstStyle/>
          <a:p>
            <a:r>
              <a:rPr lang="fr-FR" sz="3200" b="1" dirty="0" smtClean="0"/>
              <a:t>Systématique </a:t>
            </a:r>
            <a:endParaRPr lang="fr-FR"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eidatlantique.eu/UserFiles/medias/illustrations_2012/schema_vie_moustique2.jpg"/>
          <p:cNvPicPr/>
          <p:nvPr/>
        </p:nvPicPr>
        <p:blipFill>
          <a:blip r:embed="rId2" cstate="print"/>
          <a:srcRect/>
          <a:stretch>
            <a:fillRect/>
          </a:stretch>
        </p:blipFill>
        <p:spPr bwMode="auto">
          <a:xfrm>
            <a:off x="1187624" y="44625"/>
            <a:ext cx="6840760" cy="5616624"/>
          </a:xfrm>
          <a:prstGeom prst="rect">
            <a:avLst/>
          </a:prstGeom>
          <a:noFill/>
          <a:ln w="9525">
            <a:noFill/>
            <a:miter lim="800000"/>
            <a:headEnd/>
            <a:tailEnd/>
          </a:ln>
        </p:spPr>
      </p:pic>
      <p:sp>
        <p:nvSpPr>
          <p:cNvPr id="3" name="ZoneTexte 2"/>
          <p:cNvSpPr txBox="1"/>
          <p:nvPr/>
        </p:nvSpPr>
        <p:spPr>
          <a:xfrm>
            <a:off x="785786" y="5877272"/>
            <a:ext cx="7643866" cy="1077218"/>
          </a:xfrm>
          <a:prstGeom prst="rect">
            <a:avLst/>
          </a:prstGeom>
          <a:noFill/>
        </p:spPr>
        <p:txBody>
          <a:bodyPr wrap="square" rtlCol="0">
            <a:spAutoFit/>
          </a:bodyPr>
          <a:lstStyle/>
          <a:p>
            <a:pPr algn="ctr"/>
            <a:r>
              <a:rPr lang="fr-FR" sz="3200" b="1" dirty="0" smtClean="0">
                <a:latin typeface="Times New Roman" pitchFamily="18" charset="0"/>
                <a:cs typeface="Times New Roman" pitchFamily="18" charset="0"/>
              </a:rPr>
              <a:t>Cycle de vie de </a:t>
            </a:r>
            <a:r>
              <a:rPr lang="fr-FR" sz="3200" b="1" i="1" dirty="0" smtClean="0">
                <a:latin typeface="Times New Roman" pitchFamily="18" charset="0"/>
                <a:cs typeface="Times New Roman" pitchFamily="18" charset="0"/>
              </a:rPr>
              <a:t>Culex </a:t>
            </a:r>
            <a:r>
              <a:rPr lang="fr-FR" sz="3200" b="1" i="1" dirty="0" err="1" smtClean="0">
                <a:latin typeface="Times New Roman" pitchFamily="18" charset="0"/>
                <a:cs typeface="Times New Roman" pitchFamily="18" charset="0"/>
              </a:rPr>
              <a:t>pipiens</a:t>
            </a:r>
            <a:r>
              <a:rPr lang="fr-FR" sz="3200" b="1" i="1" dirty="0" smtClean="0">
                <a:latin typeface="Times New Roman" pitchFamily="18" charset="0"/>
                <a:cs typeface="Times New Roman" pitchFamily="18" charset="0"/>
              </a:rPr>
              <a:t> </a:t>
            </a:r>
          </a:p>
          <a:p>
            <a:pPr algn="ctr"/>
            <a:r>
              <a:rPr lang="fr-FR" sz="3200" b="1" dirty="0" smtClean="0">
                <a:latin typeface="Times New Roman" pitchFamily="18" charset="0"/>
                <a:cs typeface="Times New Roman" pitchFamily="18" charset="0"/>
              </a:rPr>
              <a:t>(moustique de la ville)</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3"/>
          <p:cNvSpPr txBox="1">
            <a:spLocks/>
          </p:cNvSpPr>
          <p:nvPr/>
        </p:nvSpPr>
        <p:spPr>
          <a:xfrm>
            <a:off x="467544" y="1047036"/>
            <a:ext cx="8424936" cy="5453798"/>
          </a:xfrm>
          <a:prstGeom prst="rect">
            <a:avLst/>
          </a:prstGeom>
        </p:spPr>
        <p:txBody>
          <a:bodyPr>
            <a:noAutofit/>
          </a:bodyPr>
          <a:lstStyle/>
          <a:p>
            <a:pPr marL="228600" lvl="0" indent="-182880" algn="just">
              <a:spcBef>
                <a:spcPct val="20000"/>
              </a:spcBef>
              <a:spcAft>
                <a:spcPts val="300"/>
              </a:spcAft>
              <a:buClr>
                <a:schemeClr val="accent6">
                  <a:lumMod val="75000"/>
                </a:schemeClr>
              </a:buClr>
              <a:buSzPct val="130000"/>
              <a:buFont typeface="Wingdings" pitchFamily="2" charset="2"/>
              <a:buChar char="v"/>
            </a:pPr>
            <a:r>
              <a:rPr lang="fr-FR" sz="2000" dirty="0" smtClean="0">
                <a:solidFill>
                  <a:schemeClr val="tx1">
                    <a:lumMod val="75000"/>
                    <a:lumOff val="25000"/>
                  </a:schemeClr>
                </a:solidFill>
                <a:latin typeface="Times New Roman" pitchFamily="18" charset="0"/>
                <a:cs typeface="Times New Roman" pitchFamily="18" charset="0"/>
              </a:rPr>
              <a:t>Tous sont des insectes à métamorphose complète, ou </a:t>
            </a:r>
            <a:r>
              <a:rPr lang="fr-FR" sz="2000" dirty="0" smtClean="0">
                <a:solidFill>
                  <a:schemeClr val="accent6"/>
                </a:solidFill>
                <a:latin typeface="Times New Roman" pitchFamily="18" charset="0"/>
                <a:cs typeface="Times New Roman" pitchFamily="18" charset="0"/>
              </a:rPr>
              <a:t>holométaboles</a:t>
            </a:r>
            <a:r>
              <a:rPr lang="fr-FR" sz="2000" dirty="0" smtClean="0">
                <a:solidFill>
                  <a:schemeClr val="tx1">
                    <a:lumMod val="75000"/>
                    <a:lumOff val="25000"/>
                  </a:schemeClr>
                </a:solidFill>
                <a:latin typeface="Times New Roman" pitchFamily="18" charset="0"/>
                <a:cs typeface="Times New Roman" pitchFamily="18" charset="0"/>
              </a:rPr>
              <a:t>. Les stades de l'</a:t>
            </a:r>
            <a:r>
              <a:rPr lang="fr-FR" sz="2000" dirty="0" err="1" smtClean="0">
                <a:solidFill>
                  <a:schemeClr val="tx1">
                    <a:lumMod val="75000"/>
                    <a:lumOff val="25000"/>
                  </a:schemeClr>
                </a:solidFill>
                <a:latin typeface="Times New Roman" pitchFamily="18" charset="0"/>
                <a:cs typeface="Times New Roman" pitchFamily="18" charset="0"/>
              </a:rPr>
              <a:t>oeuf</a:t>
            </a:r>
            <a:r>
              <a:rPr lang="fr-FR" sz="2000" dirty="0" smtClean="0">
                <a:solidFill>
                  <a:schemeClr val="tx1">
                    <a:lumMod val="75000"/>
                    <a:lumOff val="25000"/>
                  </a:schemeClr>
                </a:solidFill>
                <a:latin typeface="Times New Roman" pitchFamily="18" charset="0"/>
                <a:cs typeface="Times New Roman" pitchFamily="18" charset="0"/>
              </a:rPr>
              <a:t>, de la larve et de la nymphe sont aquatiques, alors que l'adulte est aérien.</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sz="2000" dirty="0" smtClean="0">
                <a:solidFill>
                  <a:schemeClr val="tx1">
                    <a:lumMod val="75000"/>
                    <a:lumOff val="25000"/>
                  </a:schemeClr>
                </a:solidFill>
                <a:latin typeface="Times New Roman" pitchFamily="18" charset="0"/>
                <a:cs typeface="Times New Roman" pitchFamily="18" charset="0"/>
              </a:rPr>
              <a:t>En général, la durée de vie des moustiques adultes varie d'une semaine à plus d'une trentaine de jours. Certains individus ont vécu deux mois en élevage. Les femelles vivent plus longtemps que les mâles, qui meurent peu après l'accouplement</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sz="2000" i="1" dirty="0" smtClean="0">
                <a:solidFill>
                  <a:schemeClr val="tx1">
                    <a:lumMod val="75000"/>
                    <a:lumOff val="25000"/>
                  </a:schemeClr>
                </a:solidFill>
                <a:latin typeface="Times New Roman" pitchFamily="18" charset="0"/>
                <a:cs typeface="Times New Roman" pitchFamily="18" charset="0"/>
              </a:rPr>
              <a:t>Cx. pipiens</a:t>
            </a:r>
            <a:r>
              <a:rPr lang="fr-FR" sz="2000" dirty="0" smtClean="0">
                <a:solidFill>
                  <a:schemeClr val="tx1">
                    <a:lumMod val="75000"/>
                    <a:lumOff val="25000"/>
                  </a:schemeClr>
                </a:solidFill>
                <a:latin typeface="Times New Roman" pitchFamily="18" charset="0"/>
                <a:cs typeface="Times New Roman" pitchFamily="18" charset="0"/>
              </a:rPr>
              <a:t> est une espèce largement représentée dans toute la région holarctique; dans la région afro-tropicale</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sz="2000" dirty="0" smtClean="0">
                <a:solidFill>
                  <a:schemeClr val="tx1">
                    <a:lumMod val="75000"/>
                    <a:lumOff val="25000"/>
                  </a:schemeClr>
                </a:solidFill>
                <a:latin typeface="Times New Roman" pitchFamily="18" charset="0"/>
                <a:cs typeface="Times New Roman" pitchFamily="18" charset="0"/>
              </a:rPr>
              <a:t>Les larves se développent dans des eaux très polluées par la matière organique (fossé, mare, vide sanitaire…). </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sz="2000" dirty="0" smtClean="0">
                <a:solidFill>
                  <a:schemeClr val="tx1">
                    <a:lumMod val="75000"/>
                    <a:lumOff val="25000"/>
                  </a:schemeClr>
                </a:solidFill>
                <a:latin typeface="Times New Roman" pitchFamily="18" charset="0"/>
                <a:cs typeface="Times New Roman" pitchFamily="18" charset="0"/>
              </a:rPr>
              <a:t>Les moustiques, soit à l’état larvaire soit à l’état adulte, font partie de plusieurs chaînes alimentaires. Dans l’eau, les stades immatures sont mangés par des insectes (larves de libellules, de dytiques) et des poissons. Les adultes sont des proies d’insectes, de batraciens, de reptiles, d’oiseaux et de chauves-souris.</a:t>
            </a:r>
          </a:p>
        </p:txBody>
      </p:sp>
      <p:sp>
        <p:nvSpPr>
          <p:cNvPr id="3" name="ZoneTexte 2"/>
          <p:cNvSpPr txBox="1"/>
          <p:nvPr/>
        </p:nvSpPr>
        <p:spPr>
          <a:xfrm>
            <a:off x="785786" y="357166"/>
            <a:ext cx="5798382" cy="584775"/>
          </a:xfrm>
          <a:prstGeom prst="rect">
            <a:avLst/>
          </a:prstGeom>
          <a:noFill/>
        </p:spPr>
        <p:txBody>
          <a:bodyPr wrap="none" rtlCol="0">
            <a:spAutoFit/>
          </a:bodyPr>
          <a:lstStyle/>
          <a:p>
            <a:r>
              <a:rPr lang="fr-FR" sz="3200" b="1" dirty="0" smtClean="0"/>
              <a:t>Caractéristiques écologiques </a:t>
            </a:r>
            <a:endParaRPr lang="fr-FR"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3"/>
          <p:cNvSpPr txBox="1">
            <a:spLocks/>
          </p:cNvSpPr>
          <p:nvPr/>
        </p:nvSpPr>
        <p:spPr>
          <a:xfrm>
            <a:off x="467544" y="954508"/>
            <a:ext cx="8424936" cy="5760640"/>
          </a:xfrm>
          <a:prstGeom prst="rect">
            <a:avLst/>
          </a:prstGeom>
        </p:spPr>
        <p:txBody>
          <a:bodyPr>
            <a:noAutofit/>
          </a:bodyPr>
          <a:lstStyle/>
          <a:p>
            <a:pPr marL="228600" indent="-182880" algn="just">
              <a:spcBef>
                <a:spcPct val="20000"/>
              </a:spcBef>
              <a:spcAft>
                <a:spcPts val="300"/>
              </a:spcAft>
              <a:buClr>
                <a:schemeClr val="accent6">
                  <a:lumMod val="75000"/>
                </a:schemeClr>
              </a:buClr>
              <a:buSzPct val="130000"/>
              <a:buFont typeface="Wingdings" pitchFamily="2" charset="2"/>
              <a:buChar char="v"/>
            </a:pPr>
            <a:r>
              <a:rPr lang="fr-FR" sz="2000" dirty="0" smtClean="0">
                <a:solidFill>
                  <a:schemeClr val="tx1">
                    <a:lumMod val="75000"/>
                    <a:lumOff val="25000"/>
                  </a:schemeClr>
                </a:solidFill>
                <a:latin typeface="Times New Roman" pitchFamily="18" charset="0"/>
                <a:cs typeface="Times New Roman" pitchFamily="18" charset="0"/>
              </a:rPr>
              <a:t>Les adultes sont </a:t>
            </a:r>
            <a:r>
              <a:rPr lang="fr-FR" sz="2000" dirty="0" smtClean="0">
                <a:solidFill>
                  <a:schemeClr val="accent6"/>
                </a:solidFill>
                <a:latin typeface="Times New Roman" pitchFamily="18" charset="0"/>
                <a:cs typeface="Times New Roman" pitchFamily="18" charset="0"/>
              </a:rPr>
              <a:t>anthropophiles</a:t>
            </a:r>
            <a:r>
              <a:rPr lang="fr-FR" sz="2000" dirty="0" smtClean="0">
                <a:solidFill>
                  <a:schemeClr val="tx1">
                    <a:lumMod val="75000"/>
                    <a:lumOff val="25000"/>
                  </a:schemeClr>
                </a:solidFill>
                <a:latin typeface="Times New Roman" pitchFamily="18" charset="0"/>
                <a:cs typeface="Times New Roman" pitchFamily="18" charset="0"/>
              </a:rPr>
              <a:t> et aussi </a:t>
            </a:r>
            <a:r>
              <a:rPr lang="fr-FR" sz="2000" dirty="0" err="1" smtClean="0">
                <a:solidFill>
                  <a:schemeClr val="accent6"/>
                </a:solidFill>
                <a:latin typeface="Times New Roman" pitchFamily="18" charset="0"/>
                <a:cs typeface="Times New Roman" pitchFamily="18" charset="0"/>
              </a:rPr>
              <a:t>ornithophiles</a:t>
            </a:r>
            <a:r>
              <a:rPr lang="fr-FR" sz="2000" dirty="0" smtClean="0">
                <a:solidFill>
                  <a:schemeClr val="tx1">
                    <a:lumMod val="75000"/>
                    <a:lumOff val="25000"/>
                  </a:schemeClr>
                </a:solidFill>
                <a:latin typeface="Times New Roman" pitchFamily="18" charset="0"/>
                <a:cs typeface="Times New Roman" pitchFamily="18" charset="0"/>
              </a:rPr>
              <a:t>. Les femelles piquent de nuit tous les vertébrés à sang chaud; elles prennent leur repas surtout à l'intérieur des habitations. Dans certaines agglomérations gérant mal les eaux usées, </a:t>
            </a:r>
            <a:r>
              <a:rPr lang="fr-FR" sz="2000" i="1" dirty="0" smtClean="0">
                <a:solidFill>
                  <a:schemeClr val="tx1">
                    <a:lumMod val="75000"/>
                    <a:lumOff val="25000"/>
                  </a:schemeClr>
                </a:solidFill>
                <a:latin typeface="Times New Roman" pitchFamily="18" charset="0"/>
                <a:cs typeface="Times New Roman" pitchFamily="18" charset="0"/>
              </a:rPr>
              <a:t>Cx. pipiens</a:t>
            </a:r>
            <a:r>
              <a:rPr lang="fr-FR" sz="2000" dirty="0" smtClean="0">
                <a:solidFill>
                  <a:schemeClr val="tx1">
                    <a:lumMod val="75000"/>
                    <a:lumOff val="25000"/>
                  </a:schemeClr>
                </a:solidFill>
                <a:latin typeface="Times New Roman" pitchFamily="18" charset="0"/>
                <a:cs typeface="Times New Roman" pitchFamily="18" charset="0"/>
              </a:rPr>
              <a:t> peut être une nuisance de première importance. Par ailleurs, cette espèce est un vecteur majeur de filariose de Bancroft en Egypte ; elle a été trouvée aussi naturellement infecté par les virus </a:t>
            </a:r>
            <a:r>
              <a:rPr lang="fr-FR" sz="2000" dirty="0" err="1" smtClean="0">
                <a:solidFill>
                  <a:schemeClr val="tx1">
                    <a:lumMod val="75000"/>
                    <a:lumOff val="25000"/>
                  </a:schemeClr>
                </a:solidFill>
                <a:latin typeface="Times New Roman" pitchFamily="18" charset="0"/>
                <a:cs typeface="Times New Roman" pitchFamily="18" charset="0"/>
              </a:rPr>
              <a:t>Sindbis</a:t>
            </a:r>
            <a:r>
              <a:rPr lang="fr-FR" sz="2000" dirty="0" smtClean="0">
                <a:solidFill>
                  <a:schemeClr val="tx1">
                    <a:lumMod val="75000"/>
                    <a:lumOff val="25000"/>
                  </a:schemeClr>
                </a:solidFill>
                <a:latin typeface="Times New Roman" pitchFamily="18" charset="0"/>
                <a:cs typeface="Times New Roman" pitchFamily="18" charset="0"/>
              </a:rPr>
              <a:t> et West Nile en Israël et par les virus West Nile et Rift </a:t>
            </a:r>
            <a:r>
              <a:rPr lang="fr-FR" sz="2000" dirty="0" err="1" smtClean="0">
                <a:solidFill>
                  <a:schemeClr val="tx1">
                    <a:lumMod val="75000"/>
                    <a:lumOff val="25000"/>
                  </a:schemeClr>
                </a:solidFill>
                <a:latin typeface="Times New Roman" pitchFamily="18" charset="0"/>
                <a:cs typeface="Times New Roman" pitchFamily="18" charset="0"/>
              </a:rPr>
              <a:t>Valley</a:t>
            </a:r>
            <a:r>
              <a:rPr lang="fr-FR" sz="2000" dirty="0" smtClean="0">
                <a:solidFill>
                  <a:schemeClr val="tx1">
                    <a:lumMod val="75000"/>
                    <a:lumOff val="25000"/>
                  </a:schemeClr>
                </a:solidFill>
                <a:latin typeface="Times New Roman" pitchFamily="18" charset="0"/>
                <a:cs typeface="Times New Roman" pitchFamily="18" charset="0"/>
              </a:rPr>
              <a:t> en Egypte</a:t>
            </a:r>
          </a:p>
          <a:p>
            <a:pPr marL="228600" indent="-182880" algn="just">
              <a:spcBef>
                <a:spcPct val="20000"/>
              </a:spcBef>
              <a:spcAft>
                <a:spcPts val="300"/>
              </a:spcAft>
              <a:buClr>
                <a:schemeClr val="accent6">
                  <a:lumMod val="75000"/>
                </a:schemeClr>
              </a:buClr>
              <a:buSzPct val="130000"/>
            </a:pPr>
            <a:endParaRPr lang="fr-FR" sz="2000" dirty="0" smtClean="0">
              <a:solidFill>
                <a:schemeClr val="tx1">
                  <a:lumMod val="75000"/>
                  <a:lumOff val="25000"/>
                </a:schemeClr>
              </a:solidFill>
              <a:latin typeface="Times New Roman" pitchFamily="18" charset="0"/>
              <a:cs typeface="Times New Roman" pitchFamily="18" charset="0"/>
            </a:endParaRP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sz="2000" dirty="0" smtClean="0">
                <a:solidFill>
                  <a:schemeClr val="tx1">
                    <a:lumMod val="75000"/>
                    <a:lumOff val="25000"/>
                  </a:schemeClr>
                </a:solidFill>
                <a:latin typeface="Times New Roman" pitchFamily="18" charset="0"/>
                <a:cs typeface="Times New Roman" pitchFamily="18" charset="0"/>
              </a:rPr>
              <a:t> Le West Nile : Chez l'</a:t>
            </a:r>
            <a:r>
              <a:rPr lang="fr-FR" sz="2000" b="1" dirty="0" smtClean="0">
                <a:solidFill>
                  <a:schemeClr val="tx1">
                    <a:lumMod val="75000"/>
                    <a:lumOff val="25000"/>
                  </a:schemeClr>
                </a:solidFill>
                <a:latin typeface="Times New Roman" pitchFamily="18" charset="0"/>
                <a:cs typeface="Times New Roman" pitchFamily="18" charset="0"/>
              </a:rPr>
              <a:t>homme</a:t>
            </a:r>
            <a:r>
              <a:rPr lang="fr-FR" sz="2000" dirty="0" smtClean="0">
                <a:solidFill>
                  <a:schemeClr val="tx1">
                    <a:lumMod val="75000"/>
                    <a:lumOff val="25000"/>
                  </a:schemeClr>
                </a:solidFill>
                <a:latin typeface="Times New Roman" pitchFamily="18" charset="0"/>
                <a:cs typeface="Times New Roman" pitchFamily="18" charset="0"/>
              </a:rPr>
              <a:t>, l'infection par le virus West Nile se caractérise par un tableau clinique d'allure grippale. La période d'incubation varie de 3 à 6 jours avec une fièvre modérée à sévère accompagnée de divers symptômes : maux de tête, douleurs musculaires ou articulaires, fatigue, conjonctivite, éruptions cutanées, dans la moitié des cas, parfois : inflammation des ganglions, nausées, douleurs abdominales. Des méningites aiguës ou des encéphalites peuvent apparaître dans des proportions qui varient, selon les souches, de 1 à 15 % des cas. Cependant, le taux de mortalité peut varier de 3 à 15%</a:t>
            </a:r>
          </a:p>
        </p:txBody>
      </p:sp>
      <p:sp>
        <p:nvSpPr>
          <p:cNvPr id="3" name="ZoneTexte 2"/>
          <p:cNvSpPr txBox="1"/>
          <p:nvPr/>
        </p:nvSpPr>
        <p:spPr>
          <a:xfrm>
            <a:off x="785786" y="357166"/>
            <a:ext cx="3164649" cy="584775"/>
          </a:xfrm>
          <a:prstGeom prst="rect">
            <a:avLst/>
          </a:prstGeom>
          <a:noFill/>
        </p:spPr>
        <p:txBody>
          <a:bodyPr wrap="none" rtlCol="0">
            <a:spAutoFit/>
          </a:bodyPr>
          <a:lstStyle/>
          <a:p>
            <a:r>
              <a:rPr lang="fr-FR" sz="3200" b="1" dirty="0" smtClean="0"/>
              <a:t>Rôle pathogène</a:t>
            </a:r>
            <a:endParaRPr lang="fr-FR" sz="3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82837"/>
            <a:ext cx="5392620" cy="5632311"/>
          </a:xfrm>
          <a:prstGeom prst="rect">
            <a:avLst/>
          </a:prstGeom>
        </p:spPr>
        <p:txBody>
          <a:bodyPr wrap="square">
            <a:spAutoFit/>
          </a:bodyPr>
          <a:lstStyle/>
          <a:p>
            <a:pPr lvl="0" fontAlgn="base">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Règne</a:t>
            </a:r>
            <a:r>
              <a:rPr lang="fr-FR" sz="2000" dirty="0" smtClean="0">
                <a:latin typeface="Times New Roman" pitchFamily="18" charset="0"/>
                <a:ea typeface="Calibri" pitchFamily="34" charset="0"/>
                <a:cs typeface="Times New Roman" pitchFamily="18" charset="0"/>
              </a:rPr>
              <a:t> : Animal</a:t>
            </a:r>
            <a:endParaRPr lang="fr-FR" sz="2000" dirty="0" smtClean="0">
              <a:latin typeface="Times New Roman" pitchFamily="18" charset="0"/>
              <a:cs typeface="Times New Roman" pitchFamily="18" charset="0"/>
            </a:endParaRPr>
          </a:p>
          <a:p>
            <a:pPr lvl="0"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sous. Règne</a:t>
            </a:r>
            <a:r>
              <a:rPr lang="fr-FR" sz="2000" dirty="0" smtClean="0">
                <a:latin typeface="Times New Roman" pitchFamily="18" charset="0"/>
                <a:ea typeface="Calibri" pitchFamily="34" charset="0"/>
                <a:cs typeface="Times New Roman" pitchFamily="18" charset="0"/>
              </a:rPr>
              <a:t> : Métazoaires</a:t>
            </a:r>
            <a:endParaRPr lang="fr-FR" sz="2000" dirty="0" smtClean="0">
              <a:latin typeface="Times New Roman" pitchFamily="18" charset="0"/>
              <a:cs typeface="Times New Roman" pitchFamily="18" charset="0"/>
            </a:endParaRPr>
          </a:p>
          <a:p>
            <a:pPr lvl="0"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Embranchement </a:t>
            </a:r>
            <a:r>
              <a:rPr lang="fr-FR" sz="2000" dirty="0" smtClean="0">
                <a:latin typeface="Times New Roman" pitchFamily="18" charset="0"/>
                <a:ea typeface="Calibri" pitchFamily="34" charset="0"/>
                <a:cs typeface="Times New Roman" pitchFamily="18" charset="0"/>
              </a:rPr>
              <a:t>: Arthropodes</a:t>
            </a:r>
            <a:endParaRPr lang="fr-FR" sz="2000" dirty="0" smtClean="0">
              <a:latin typeface="Times New Roman" pitchFamily="18" charset="0"/>
              <a:cs typeface="Times New Roman" pitchFamily="18" charset="0"/>
            </a:endParaRPr>
          </a:p>
          <a:p>
            <a:pPr lvl="0"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sous. Embranchement</a:t>
            </a:r>
            <a:r>
              <a:rPr lang="fr-FR" sz="2000" dirty="0" smtClean="0">
                <a:latin typeface="Times New Roman" pitchFamily="18" charset="0"/>
                <a:ea typeface="Calibri" pitchFamily="34" charset="0"/>
                <a:cs typeface="Times New Roman" pitchFamily="18" charset="0"/>
              </a:rPr>
              <a:t> : Antennates</a:t>
            </a:r>
            <a:endParaRPr lang="fr-FR" sz="2000" dirty="0" smtClean="0">
              <a:latin typeface="Times New Roman" pitchFamily="18" charset="0"/>
              <a:cs typeface="Times New Roman" pitchFamily="18" charset="0"/>
            </a:endParaRPr>
          </a:p>
          <a:p>
            <a:pPr lvl="0"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Classe</a:t>
            </a:r>
            <a:r>
              <a:rPr lang="fr-FR" sz="2000" dirty="0" smtClean="0">
                <a:latin typeface="Times New Roman" pitchFamily="18" charset="0"/>
                <a:ea typeface="Calibri" pitchFamily="34" charset="0"/>
                <a:cs typeface="Times New Roman" pitchFamily="18" charset="0"/>
              </a:rPr>
              <a:t> : Insectes</a:t>
            </a:r>
            <a:endParaRPr lang="fr-FR" sz="2000" dirty="0" smtClean="0">
              <a:latin typeface="Times New Roman" pitchFamily="18" charset="0"/>
              <a:cs typeface="Times New Roman" pitchFamily="18" charset="0"/>
            </a:endParaRPr>
          </a:p>
          <a:p>
            <a:pPr lvl="0"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Ordre </a:t>
            </a:r>
            <a:r>
              <a:rPr lang="fr-FR" sz="2000" dirty="0" smtClean="0">
                <a:latin typeface="Times New Roman" pitchFamily="18" charset="0"/>
                <a:ea typeface="Calibri" pitchFamily="34" charset="0"/>
                <a:cs typeface="Times New Roman" pitchFamily="18" charset="0"/>
              </a:rPr>
              <a:t>: Diptères Linné, 1758</a:t>
            </a:r>
            <a:endParaRPr lang="fr-FR" sz="2000" dirty="0" smtClean="0">
              <a:latin typeface="Times New Roman" pitchFamily="18" charset="0"/>
              <a:cs typeface="Times New Roman" pitchFamily="18" charset="0"/>
            </a:endParaRPr>
          </a:p>
          <a:p>
            <a:pPr lvl="0"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sous. Ordre</a:t>
            </a:r>
            <a:r>
              <a:rPr lang="fr-FR" sz="2000" dirty="0" smtClean="0">
                <a:latin typeface="Times New Roman" pitchFamily="18" charset="0"/>
                <a:ea typeface="Calibri" pitchFamily="34" charset="0"/>
                <a:cs typeface="Times New Roman" pitchFamily="18" charset="0"/>
              </a:rPr>
              <a:t> : Nématocères Latreille, 1825</a:t>
            </a:r>
          </a:p>
          <a:p>
            <a:pPr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ea typeface="Calibri" pitchFamily="34" charset="0"/>
                <a:cs typeface="Times New Roman" pitchFamily="18" charset="0"/>
              </a:rPr>
              <a:t>Famille</a:t>
            </a:r>
            <a:r>
              <a:rPr lang="fr-FR" sz="2000" dirty="0" smtClean="0">
                <a:latin typeface="Times New Roman" pitchFamily="18" charset="0"/>
                <a:ea typeface="Calibri" pitchFamily="34" charset="0"/>
                <a:cs typeface="Times New Roman" pitchFamily="18" charset="0"/>
              </a:rPr>
              <a:t> : </a:t>
            </a:r>
            <a:r>
              <a:rPr lang="fr-FR" sz="2000" dirty="0" err="1" smtClean="0">
                <a:latin typeface="Times New Roman" pitchFamily="18" charset="0"/>
                <a:ea typeface="Calibri" pitchFamily="34" charset="0"/>
                <a:cs typeface="Times New Roman" pitchFamily="18" charset="0"/>
              </a:rPr>
              <a:t>psychodidae</a:t>
            </a:r>
            <a:endParaRPr lang="fr-FR" sz="2000" dirty="0" smtClean="0">
              <a:latin typeface="Times New Roman" pitchFamily="18" charset="0"/>
              <a:ea typeface="Calibri" pitchFamily="34" charset="0"/>
              <a:cs typeface="Times New Roman" pitchFamily="18" charset="0"/>
            </a:endParaRPr>
          </a:p>
          <a:p>
            <a:pPr eaLnBrk="0" fontAlgn="base" hangingPunct="0">
              <a:lnSpc>
                <a:spcPct val="150000"/>
              </a:lnSpc>
              <a:spcBef>
                <a:spcPct val="0"/>
              </a:spcBef>
              <a:spcAft>
                <a:spcPct val="0"/>
              </a:spcAft>
              <a:tabLst>
                <a:tab pos="2970213" algn="ctr"/>
                <a:tab pos="4714875" algn="l"/>
              </a:tabLst>
            </a:pPr>
            <a:r>
              <a:rPr lang="fr-FR" sz="2000" b="1" dirty="0" smtClean="0">
                <a:solidFill>
                  <a:schemeClr val="tx1">
                    <a:lumMod val="95000"/>
                    <a:lumOff val="5000"/>
                  </a:schemeClr>
                </a:solidFill>
                <a:latin typeface="Times New Roman" pitchFamily="18" charset="0"/>
                <a:cs typeface="Times New Roman" pitchFamily="18" charset="0"/>
              </a:rPr>
              <a:t>sous. Famille</a:t>
            </a:r>
            <a:r>
              <a:rPr lang="fr-FR" sz="2000" b="1" dirty="0" smtClean="0">
                <a:solidFill>
                  <a:schemeClr val="tx1">
                    <a:lumMod val="75000"/>
                    <a:lumOff val="25000"/>
                  </a:schemeClr>
                </a:solidFill>
                <a:latin typeface="Times New Roman" pitchFamily="18" charset="0"/>
                <a:cs typeface="Times New Roman" pitchFamily="18" charset="0"/>
              </a:rPr>
              <a:t>:</a:t>
            </a:r>
            <a:r>
              <a:rPr lang="fr-FR" sz="2000" dirty="0" smtClean="0">
                <a:solidFill>
                  <a:schemeClr val="tx1">
                    <a:lumMod val="75000"/>
                    <a:lumOff val="25000"/>
                  </a:schemeClr>
                </a:solidFill>
                <a:latin typeface="Times New Roman" pitchFamily="18" charset="0"/>
                <a:cs typeface="Times New Roman" pitchFamily="18" charset="0"/>
              </a:rPr>
              <a:t> </a:t>
            </a:r>
            <a:r>
              <a:rPr lang="fr-FR" sz="2000" dirty="0" err="1" smtClean="0">
                <a:solidFill>
                  <a:schemeClr val="tx1">
                    <a:lumMod val="75000"/>
                    <a:lumOff val="25000"/>
                  </a:schemeClr>
                </a:solidFill>
                <a:latin typeface="Times New Roman" pitchFamily="18" charset="0"/>
                <a:cs typeface="Times New Roman" pitchFamily="18" charset="0"/>
              </a:rPr>
              <a:t>Phlebotominae</a:t>
            </a:r>
            <a:r>
              <a:rPr lang="fr-FR" sz="2000" dirty="0" smtClean="0">
                <a:solidFill>
                  <a:schemeClr val="tx1">
                    <a:lumMod val="75000"/>
                    <a:lumOff val="25000"/>
                  </a:schemeClr>
                </a:solidFill>
                <a:latin typeface="Times New Roman" pitchFamily="18" charset="0"/>
                <a:cs typeface="Times New Roman" pitchFamily="18" charset="0"/>
              </a:rPr>
              <a:t>  </a:t>
            </a:r>
            <a:r>
              <a:rPr lang="fr-FR" sz="2000" dirty="0" err="1" smtClean="0">
                <a:solidFill>
                  <a:schemeClr val="tx1">
                    <a:lumMod val="75000"/>
                    <a:lumOff val="25000"/>
                  </a:schemeClr>
                </a:solidFill>
                <a:latin typeface="Times New Roman" pitchFamily="18" charset="0"/>
                <a:cs typeface="Times New Roman" pitchFamily="18" charset="0"/>
              </a:rPr>
              <a:t>Rondani</a:t>
            </a:r>
            <a:r>
              <a:rPr lang="fr-FR" sz="2000" dirty="0" smtClean="0">
                <a:solidFill>
                  <a:schemeClr val="tx1">
                    <a:lumMod val="75000"/>
                    <a:lumOff val="25000"/>
                  </a:schemeClr>
                </a:solidFill>
                <a:latin typeface="Times New Roman" pitchFamily="18" charset="0"/>
                <a:cs typeface="Times New Roman" pitchFamily="18" charset="0"/>
              </a:rPr>
              <a:t>,1840.</a:t>
            </a:r>
            <a:endParaRPr lang="fr-FR" sz="2000" dirty="0" smtClean="0">
              <a:latin typeface="Times New Roman" pitchFamily="18" charset="0"/>
              <a:cs typeface="Times New Roman" pitchFamily="18" charset="0"/>
            </a:endParaRPr>
          </a:p>
          <a:p>
            <a:pPr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cs typeface="Times New Roman" pitchFamily="18" charset="0"/>
              </a:rPr>
              <a:t>Genre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Phlebotomus</a:t>
            </a:r>
            <a:r>
              <a:rPr lang="fr-FR" sz="2000" dirty="0" smtClean="0">
                <a:latin typeface="Times New Roman" pitchFamily="18" charset="0"/>
                <a:cs typeface="Times New Roman" pitchFamily="18" charset="0"/>
              </a:rPr>
              <a:t> 	</a:t>
            </a:r>
          </a:p>
          <a:p>
            <a:pPr eaLnBrk="0" fontAlgn="base" hangingPunct="0">
              <a:lnSpc>
                <a:spcPct val="150000"/>
              </a:lnSpc>
              <a:spcBef>
                <a:spcPct val="0"/>
              </a:spcBef>
              <a:spcAft>
                <a:spcPct val="0"/>
              </a:spcAft>
              <a:tabLst>
                <a:tab pos="2970213" algn="ctr"/>
                <a:tab pos="4714875" algn="l"/>
              </a:tabLst>
            </a:pPr>
            <a:r>
              <a:rPr lang="fr-FR" sz="2000" b="1" dirty="0" smtClean="0">
                <a:latin typeface="Times New Roman" pitchFamily="18" charset="0"/>
                <a:cs typeface="Times New Roman" pitchFamily="18" charset="0"/>
              </a:rPr>
              <a:t>Espèce</a:t>
            </a:r>
            <a:r>
              <a:rPr lang="fr-FR" sz="2000" i="1" dirty="0" smtClean="0">
                <a:latin typeface="Times New Roman" pitchFamily="18" charset="0"/>
                <a:cs typeface="Times New Roman" pitchFamily="18" charset="0"/>
              </a:rPr>
              <a:t> : </a:t>
            </a:r>
            <a:r>
              <a:rPr lang="fr-FR" sz="2000" i="1" dirty="0" err="1" smtClean="0">
                <a:latin typeface="Times New Roman" pitchFamily="18" charset="0"/>
                <a:cs typeface="Times New Roman" pitchFamily="18" charset="0"/>
              </a:rPr>
              <a:t>Phlebotomus</a:t>
            </a:r>
            <a:r>
              <a:rPr lang="fr-FR" sz="2000" i="1" dirty="0" smtClean="0">
                <a:latin typeface="Times New Roman" pitchFamily="18" charset="0"/>
                <a:cs typeface="Times New Roman" pitchFamily="18" charset="0"/>
              </a:rPr>
              <a:t> perniciosus </a:t>
            </a:r>
            <a:r>
              <a:rPr lang="fr-FR" sz="2000" dirty="0" err="1" smtClean="0">
                <a:latin typeface="Times New Roman" pitchFamily="18" charset="0"/>
                <a:cs typeface="Times New Roman" pitchFamily="18" charset="0"/>
              </a:rPr>
              <a:t>Newstead</a:t>
            </a:r>
            <a:r>
              <a:rPr lang="fr-FR" sz="2000" dirty="0" smtClean="0">
                <a:latin typeface="Times New Roman" pitchFamily="18" charset="0"/>
                <a:cs typeface="Times New Roman" pitchFamily="18" charset="0"/>
              </a:rPr>
              <a:t>, 1911</a:t>
            </a:r>
            <a:r>
              <a:rPr lang="fr-FR" sz="2000" dirty="0" smtClean="0"/>
              <a:t> </a:t>
            </a:r>
            <a:r>
              <a:rPr lang="fr-FR" sz="2000" dirty="0" smtClean="0">
                <a:latin typeface="Times New Roman" pitchFamily="18" charset="0"/>
                <a:cs typeface="Times New Roman" pitchFamily="18" charset="0"/>
              </a:rPr>
              <a:t> </a:t>
            </a:r>
          </a:p>
          <a:p>
            <a:pPr lvl="0" eaLnBrk="0" fontAlgn="base" hangingPunct="0">
              <a:lnSpc>
                <a:spcPct val="150000"/>
              </a:lnSpc>
              <a:spcBef>
                <a:spcPct val="0"/>
              </a:spcBef>
              <a:spcAft>
                <a:spcPct val="0"/>
              </a:spcAft>
              <a:tabLst>
                <a:tab pos="2970213" algn="ctr"/>
                <a:tab pos="4714875" algn="l"/>
              </a:tabLst>
            </a:pPr>
            <a:endParaRPr lang="fr-FR" sz="2000" b="1" dirty="0" smtClean="0">
              <a:latin typeface="Times New Roman" pitchFamily="18" charset="0"/>
              <a:ea typeface="Calibri" pitchFamily="34" charset="0"/>
              <a:cs typeface="Times New Roman" pitchFamily="18" charset="0"/>
            </a:endParaRPr>
          </a:p>
        </p:txBody>
      </p:sp>
      <p:sp>
        <p:nvSpPr>
          <p:cNvPr id="38914" name="AutoShape 2" descr="Description de cette image, également commentée ci-aprè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8915" name="Picture 3" descr="C:\Users\REDA\Desktop\220px-Phlebotomus_pappatasi_bloodmeal_continue2.jpg"/>
          <p:cNvPicPr>
            <a:picLocks noChangeAspect="1" noChangeArrowheads="1"/>
          </p:cNvPicPr>
          <p:nvPr/>
        </p:nvPicPr>
        <p:blipFill>
          <a:blip r:embed="rId2" cstate="print"/>
          <a:srcRect/>
          <a:stretch>
            <a:fillRect/>
          </a:stretch>
        </p:blipFill>
        <p:spPr bwMode="auto">
          <a:xfrm>
            <a:off x="4214810" y="0"/>
            <a:ext cx="4643470" cy="3144896"/>
          </a:xfrm>
          <a:prstGeom prst="rect">
            <a:avLst/>
          </a:prstGeom>
          <a:noFill/>
        </p:spPr>
      </p:pic>
      <p:pic>
        <p:nvPicPr>
          <p:cNvPr id="38916" name="Picture 4" descr="C:\Users\REDA\Desktop\phlebotomus2(larva).jpg"/>
          <p:cNvPicPr>
            <a:picLocks noChangeAspect="1" noChangeArrowheads="1"/>
          </p:cNvPicPr>
          <p:nvPr/>
        </p:nvPicPr>
        <p:blipFill>
          <a:blip r:embed="rId3" cstate="print"/>
          <a:srcRect l="15855"/>
          <a:stretch>
            <a:fillRect/>
          </a:stretch>
        </p:blipFill>
        <p:spPr bwMode="auto">
          <a:xfrm>
            <a:off x="5357818" y="2996952"/>
            <a:ext cx="3609250" cy="2664296"/>
          </a:xfrm>
          <a:prstGeom prst="rect">
            <a:avLst/>
          </a:prstGeom>
          <a:noFill/>
        </p:spPr>
      </p:pic>
      <p:sp>
        <p:nvSpPr>
          <p:cNvPr id="6" name="ZoneTexte 5"/>
          <p:cNvSpPr txBox="1"/>
          <p:nvPr/>
        </p:nvSpPr>
        <p:spPr>
          <a:xfrm>
            <a:off x="785786" y="357166"/>
            <a:ext cx="2887329" cy="584775"/>
          </a:xfrm>
          <a:prstGeom prst="rect">
            <a:avLst/>
          </a:prstGeom>
          <a:noFill/>
        </p:spPr>
        <p:txBody>
          <a:bodyPr wrap="none" rtlCol="0">
            <a:spAutoFit/>
          </a:bodyPr>
          <a:lstStyle/>
          <a:p>
            <a:r>
              <a:rPr lang="fr-FR" sz="3200" b="1" dirty="0" smtClean="0"/>
              <a:t>Systématique </a:t>
            </a:r>
            <a:endParaRPr lang="fr-FR"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unt-ori2.crihan.fr/unspf/2010_Lille_Aliouat_Parasitologie/res/HI_LEIS.jpg"/>
          <p:cNvPicPr>
            <a:picLocks noChangeAspect="1" noChangeArrowheads="1"/>
          </p:cNvPicPr>
          <p:nvPr/>
        </p:nvPicPr>
        <p:blipFill>
          <a:blip r:embed="rId2" cstate="print"/>
          <a:srcRect/>
          <a:stretch>
            <a:fillRect/>
          </a:stretch>
        </p:blipFill>
        <p:spPr bwMode="auto">
          <a:xfrm>
            <a:off x="4572000" y="332656"/>
            <a:ext cx="4320480" cy="5760640"/>
          </a:xfrm>
          <a:prstGeom prst="rect">
            <a:avLst/>
          </a:prstGeom>
          <a:noFill/>
        </p:spPr>
      </p:pic>
      <p:sp>
        <p:nvSpPr>
          <p:cNvPr id="3" name="Rectangle 2"/>
          <p:cNvSpPr/>
          <p:nvPr/>
        </p:nvSpPr>
        <p:spPr>
          <a:xfrm>
            <a:off x="179512" y="260648"/>
            <a:ext cx="4248472" cy="5601533"/>
          </a:xfrm>
          <a:prstGeom prst="rect">
            <a:avLst/>
          </a:prstGeom>
        </p:spPr>
        <p:txBody>
          <a:bodyPr wrap="square">
            <a:spAutoFit/>
          </a:bodyPr>
          <a:lstStyle/>
          <a:p>
            <a:pPr algn="just"/>
            <a:r>
              <a:rPr lang="fr-FR" sz="2000" dirty="0" smtClean="0">
                <a:solidFill>
                  <a:schemeClr val="tx1">
                    <a:lumMod val="75000"/>
                    <a:lumOff val="25000"/>
                  </a:schemeClr>
                </a:solidFill>
                <a:latin typeface="Times New Roman" pitchFamily="18" charset="0"/>
                <a:cs typeface="Times New Roman" pitchFamily="18" charset="0"/>
              </a:rPr>
              <a:t>Le développement des phlébotomes comporte une métamorphose complète (holométabole) comprenant les stades : œuf, larve, nymphe et imago.</a:t>
            </a:r>
          </a:p>
          <a:p>
            <a:pPr algn="just"/>
            <a:endParaRPr lang="fr-FR" sz="2000" dirty="0" smtClean="0">
              <a:solidFill>
                <a:schemeClr val="tx1">
                  <a:lumMod val="75000"/>
                  <a:lumOff val="25000"/>
                </a:schemeClr>
              </a:solidFill>
              <a:latin typeface="Times New Roman" pitchFamily="18" charset="0"/>
              <a:cs typeface="Times New Roman" pitchFamily="18" charset="0"/>
            </a:endParaRPr>
          </a:p>
          <a:p>
            <a:pPr algn="just"/>
            <a:r>
              <a:rPr lang="fr-FR" sz="2000" dirty="0" smtClean="0">
                <a:solidFill>
                  <a:schemeClr val="tx1">
                    <a:lumMod val="75000"/>
                    <a:lumOff val="25000"/>
                  </a:schemeClr>
                </a:solidFill>
                <a:latin typeface="Times New Roman" pitchFamily="18" charset="0"/>
                <a:cs typeface="Times New Roman" pitchFamily="18" charset="0"/>
              </a:rPr>
              <a:t>Les larves sont terricoles, sédentaires, saprophages et phytophages présentent 4 stades qui durent de 14 à 60 jours.</a:t>
            </a:r>
          </a:p>
          <a:p>
            <a:pPr algn="just"/>
            <a:endParaRPr lang="fr-FR" sz="2000" dirty="0" smtClean="0">
              <a:solidFill>
                <a:schemeClr val="tx1">
                  <a:lumMod val="75000"/>
                  <a:lumOff val="25000"/>
                </a:schemeClr>
              </a:solidFill>
              <a:latin typeface="Times New Roman" pitchFamily="18" charset="0"/>
              <a:cs typeface="Times New Roman" pitchFamily="18" charset="0"/>
            </a:endParaRPr>
          </a:p>
          <a:p>
            <a:pPr algn="just"/>
            <a:r>
              <a:rPr lang="fr-FR" sz="2000" dirty="0" smtClean="0">
                <a:solidFill>
                  <a:schemeClr val="tx1">
                    <a:lumMod val="75000"/>
                    <a:lumOff val="25000"/>
                  </a:schemeClr>
                </a:solidFill>
                <a:latin typeface="Times New Roman" pitchFamily="18" charset="0"/>
                <a:cs typeface="Times New Roman" pitchFamily="18" charset="0"/>
              </a:rPr>
              <a:t>Dès leur émergence, les phlébotomes cherchent à se nourrir. Alors que l’insecte mâle se contente de sucs de plantes et de miellat de pucerons, la femelle a besoin de sang pour le développement de ses œufs. Elle se nourrit en piquant aussi bien l’Homme que les animaux.</a:t>
            </a:r>
          </a:p>
          <a:p>
            <a:pPr algn="just"/>
            <a:endParaRPr lang="fr-FR" sz="2000"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51639"/>
            <a:ext cx="8568952" cy="3791807"/>
          </a:xfrm>
          <a:prstGeom prst="rect">
            <a:avLst/>
          </a:prstGeom>
        </p:spPr>
        <p:txBody>
          <a:bodyPr wrap="square">
            <a:spAutoFit/>
          </a:bodyPr>
          <a:lstStyle/>
          <a:p>
            <a:pPr marL="228600" lvl="0" indent="-182880" algn="just">
              <a:spcBef>
                <a:spcPct val="20000"/>
              </a:spcBef>
              <a:spcAft>
                <a:spcPts val="300"/>
              </a:spcAft>
              <a:buClr>
                <a:schemeClr val="accent6">
                  <a:lumMod val="75000"/>
                </a:schemeClr>
              </a:buClr>
              <a:buSzPct val="130000"/>
              <a:buFont typeface="Wingdings" pitchFamily="2" charset="2"/>
              <a:buChar char="v"/>
            </a:pPr>
            <a:r>
              <a:rPr lang="fr-FR" dirty="0" smtClean="0">
                <a:solidFill>
                  <a:schemeClr val="tx1">
                    <a:lumMod val="75000"/>
                    <a:lumOff val="25000"/>
                  </a:schemeClr>
                </a:solidFill>
                <a:latin typeface="Times New Roman" pitchFamily="18" charset="0"/>
                <a:cs typeface="Times New Roman" pitchFamily="18" charset="0"/>
              </a:rPr>
              <a:t>Les phlébotomes très sensibles à la dessiccation, fréquentent des gites ombreux, grotte, cavernes, creux d’arbres, terriers de rongeurs, termitières, anfractuosités des vieux murs pour les espèces sauvages. Granges, étables, caves, pour les espèces domestiques</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dirty="0" smtClean="0">
                <a:solidFill>
                  <a:schemeClr val="tx1">
                    <a:lumMod val="75000"/>
                    <a:lumOff val="25000"/>
                  </a:schemeClr>
                </a:solidFill>
                <a:latin typeface="Times New Roman" pitchFamily="18" charset="0"/>
                <a:cs typeface="Times New Roman" pitchFamily="18" charset="0"/>
              </a:rPr>
              <a:t> ils ont une activité nocturne et crépusculaire.</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dirty="0" smtClean="0">
                <a:solidFill>
                  <a:schemeClr val="tx1">
                    <a:lumMod val="75000"/>
                    <a:lumOff val="25000"/>
                  </a:schemeClr>
                </a:solidFill>
                <a:latin typeface="Times New Roman" pitchFamily="18" charset="0"/>
                <a:cs typeface="Times New Roman" pitchFamily="18" charset="0"/>
              </a:rPr>
              <a:t>Les phlébotomes incommodent beaucoup les hommes avec leurs piqûres. Certaines espèces sont vectrices de </a:t>
            </a:r>
            <a:r>
              <a:rPr lang="fr-FR" dirty="0" err="1" smtClean="0">
                <a:solidFill>
                  <a:schemeClr val="tx1">
                    <a:lumMod val="75000"/>
                    <a:lumOff val="25000"/>
                  </a:schemeClr>
                </a:solidFill>
                <a:latin typeface="Times New Roman" pitchFamily="18" charset="0"/>
                <a:cs typeface="Times New Roman" pitchFamily="18" charset="0"/>
              </a:rPr>
              <a:t>bartonellose</a:t>
            </a:r>
            <a:r>
              <a:rPr lang="fr-FR" dirty="0" smtClean="0">
                <a:solidFill>
                  <a:schemeClr val="tx1">
                    <a:lumMod val="75000"/>
                    <a:lumOff val="25000"/>
                  </a:schemeClr>
                </a:solidFill>
                <a:latin typeface="Times New Roman" pitchFamily="18" charset="0"/>
                <a:cs typeface="Times New Roman" pitchFamily="18" charset="0"/>
              </a:rPr>
              <a:t>, de leishmanioses ou d’arboviroses.</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dirty="0" smtClean="0">
                <a:solidFill>
                  <a:schemeClr val="tx1">
                    <a:lumMod val="75000"/>
                    <a:lumOff val="25000"/>
                  </a:schemeClr>
                </a:solidFill>
                <a:latin typeface="Times New Roman" pitchFamily="18" charset="0"/>
                <a:cs typeface="Times New Roman" pitchFamily="18" charset="0"/>
              </a:rPr>
              <a:t>Les Leishmanioses sont des parasitoses communes à l’homme et à l’animal (</a:t>
            </a:r>
            <a:r>
              <a:rPr lang="fr-FR" dirty="0" err="1" smtClean="0">
                <a:solidFill>
                  <a:schemeClr val="tx1">
                    <a:lumMod val="75000"/>
                    <a:lumOff val="25000"/>
                  </a:schemeClr>
                </a:solidFill>
                <a:latin typeface="Times New Roman" pitchFamily="18" charset="0"/>
                <a:cs typeface="Times New Roman" pitchFamily="18" charset="0"/>
              </a:rPr>
              <a:t>anthropozoonose</a:t>
            </a:r>
            <a:r>
              <a:rPr lang="fr-FR" dirty="0" smtClean="0">
                <a:solidFill>
                  <a:schemeClr val="tx1">
                    <a:lumMod val="75000"/>
                    <a:lumOff val="25000"/>
                  </a:schemeClr>
                </a:solidFill>
                <a:latin typeface="Times New Roman" pitchFamily="18" charset="0"/>
                <a:cs typeface="Times New Roman" pitchFamily="18" charset="0"/>
              </a:rPr>
              <a:t>), dues à des protozoaires flagellés appelés Leishmanies, transmises par la piqûre de la femelle phlébotome. Les réservoirs de parasites sont des rongeurs sauvages, les mammifères, l’homme et le </a:t>
            </a:r>
            <a:r>
              <a:rPr lang="fr-FR" dirty="0" smtClean="0">
                <a:solidFill>
                  <a:schemeClr val="accent6"/>
                </a:solidFill>
                <a:latin typeface="Times New Roman" pitchFamily="18" charset="0"/>
                <a:cs typeface="Times New Roman" pitchFamily="18" charset="0"/>
              </a:rPr>
              <a:t>chien. </a:t>
            </a:r>
            <a:r>
              <a:rPr lang="fr-FR" dirty="0" smtClean="0">
                <a:solidFill>
                  <a:schemeClr val="tx1">
                    <a:lumMod val="75000"/>
                    <a:lumOff val="25000"/>
                  </a:schemeClr>
                </a:solidFill>
                <a:latin typeface="Times New Roman" pitchFamily="18" charset="0"/>
                <a:cs typeface="Times New Roman" pitchFamily="18" charset="0"/>
              </a:rPr>
              <a:t>Ils représentent une cause importante de morbidité et de mortalité en médicine humaine et vétérinaire.</a:t>
            </a:r>
          </a:p>
          <a:p>
            <a:pPr marL="228600" lvl="0" indent="-182880" algn="just">
              <a:spcBef>
                <a:spcPct val="20000"/>
              </a:spcBef>
              <a:spcAft>
                <a:spcPts val="300"/>
              </a:spcAft>
              <a:buClr>
                <a:schemeClr val="accent6">
                  <a:lumMod val="75000"/>
                </a:schemeClr>
              </a:buClr>
              <a:buSzPct val="130000"/>
              <a:buFont typeface="Wingdings" pitchFamily="2" charset="2"/>
              <a:buChar char="v"/>
            </a:pPr>
            <a:r>
              <a:rPr lang="fr-FR" dirty="0" smtClean="0"/>
              <a:t> Leishmaniose cutanée 				Leishmaniose viscérale</a:t>
            </a:r>
            <a:r>
              <a:rPr lang="fr-FR" dirty="0" smtClean="0">
                <a:solidFill>
                  <a:schemeClr val="tx1">
                    <a:lumMod val="75000"/>
                    <a:lumOff val="25000"/>
                  </a:schemeClr>
                </a:solidFill>
                <a:latin typeface="Times New Roman" pitchFamily="18" charset="0"/>
                <a:cs typeface="Times New Roman" pitchFamily="18" charset="0"/>
              </a:rPr>
              <a:t> </a:t>
            </a:r>
          </a:p>
        </p:txBody>
      </p:sp>
      <p:pic>
        <p:nvPicPr>
          <p:cNvPr id="44034" name="Picture 2" descr="C:\Users\REDA\Desktop\figure14.jpg"/>
          <p:cNvPicPr>
            <a:picLocks noChangeAspect="1" noChangeArrowheads="1"/>
          </p:cNvPicPr>
          <p:nvPr/>
        </p:nvPicPr>
        <p:blipFill>
          <a:blip r:embed="rId2" cstate="print"/>
          <a:srcRect/>
          <a:stretch>
            <a:fillRect/>
          </a:stretch>
        </p:blipFill>
        <p:spPr bwMode="auto">
          <a:xfrm>
            <a:off x="433914" y="4764026"/>
            <a:ext cx="2160240" cy="1944215"/>
          </a:xfrm>
          <a:prstGeom prst="rect">
            <a:avLst/>
          </a:prstGeom>
          <a:noFill/>
        </p:spPr>
      </p:pic>
      <p:pic>
        <p:nvPicPr>
          <p:cNvPr id="44035" name="Picture 3" descr="C:\Users\REDA\Desktop\images.jpg"/>
          <p:cNvPicPr>
            <a:picLocks noChangeAspect="1" noChangeArrowheads="1"/>
          </p:cNvPicPr>
          <p:nvPr/>
        </p:nvPicPr>
        <p:blipFill>
          <a:blip r:embed="rId3" cstate="print"/>
          <a:srcRect/>
          <a:stretch>
            <a:fillRect/>
          </a:stretch>
        </p:blipFill>
        <p:spPr bwMode="auto">
          <a:xfrm>
            <a:off x="2666163" y="4764026"/>
            <a:ext cx="2520280" cy="1872208"/>
          </a:xfrm>
          <a:prstGeom prst="rect">
            <a:avLst/>
          </a:prstGeom>
          <a:noFill/>
        </p:spPr>
      </p:pic>
      <p:pic>
        <p:nvPicPr>
          <p:cNvPr id="44036" name="Picture 4" descr="C:\Users\REDA\Desktop\téléchargement.jpg"/>
          <p:cNvPicPr>
            <a:picLocks noChangeAspect="1" noChangeArrowheads="1"/>
          </p:cNvPicPr>
          <p:nvPr/>
        </p:nvPicPr>
        <p:blipFill>
          <a:blip r:embed="rId4" cstate="print"/>
          <a:srcRect/>
          <a:stretch>
            <a:fillRect/>
          </a:stretch>
        </p:blipFill>
        <p:spPr bwMode="auto">
          <a:xfrm>
            <a:off x="6194554" y="4692017"/>
            <a:ext cx="2592288" cy="2094569"/>
          </a:xfrm>
          <a:prstGeom prst="rect">
            <a:avLst/>
          </a:prstGeom>
          <a:noFill/>
        </p:spPr>
      </p:pic>
      <p:sp>
        <p:nvSpPr>
          <p:cNvPr id="6" name="ZoneTexte 5"/>
          <p:cNvSpPr txBox="1"/>
          <p:nvPr/>
        </p:nvSpPr>
        <p:spPr>
          <a:xfrm>
            <a:off x="785786" y="214290"/>
            <a:ext cx="3288080" cy="584775"/>
          </a:xfrm>
          <a:prstGeom prst="rect">
            <a:avLst/>
          </a:prstGeom>
          <a:noFill/>
        </p:spPr>
        <p:txBody>
          <a:bodyPr wrap="none" rtlCol="0">
            <a:spAutoFit/>
          </a:bodyPr>
          <a:lstStyle/>
          <a:p>
            <a:r>
              <a:rPr lang="fr-FR" sz="3200" b="1" dirty="0" smtClean="0"/>
              <a:t>Rôle pathogène </a:t>
            </a:r>
            <a:endParaRPr lang="fr-FR"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a/ab/Taxonomic_hierarchy.svg/350px-Taxonomic_hierarchy.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94398" y="-40458"/>
            <a:ext cx="5903326" cy="6898458"/>
          </a:xfrm>
          <a:prstGeom prst="rect">
            <a:avLst/>
          </a:prstGeo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xmlns="" val="1828212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8794" y="285728"/>
            <a:ext cx="5280228" cy="584775"/>
          </a:xfrm>
          <a:prstGeom prst="rect">
            <a:avLst/>
          </a:prstGeom>
          <a:noFill/>
        </p:spPr>
        <p:txBody>
          <a:bodyPr wrap="none" rtlCol="0">
            <a:spAutoFit/>
          </a:bodyPr>
          <a:lstStyle/>
          <a:p>
            <a:r>
              <a:rPr lang="fr-FR" sz="3200" b="1" dirty="0" smtClean="0">
                <a:solidFill>
                  <a:srgbClr val="FF0000"/>
                </a:solidFill>
              </a:rPr>
              <a:t>Travail personnel à fournir</a:t>
            </a:r>
            <a:endParaRPr lang="fr-FR" sz="3200" b="1" dirty="0">
              <a:solidFill>
                <a:srgbClr val="FF0000"/>
              </a:solidFill>
            </a:endParaRPr>
          </a:p>
        </p:txBody>
      </p:sp>
      <p:sp>
        <p:nvSpPr>
          <p:cNvPr id="3" name="ZoneTexte 2"/>
          <p:cNvSpPr txBox="1"/>
          <p:nvPr/>
        </p:nvSpPr>
        <p:spPr>
          <a:xfrm>
            <a:off x="285721" y="1000108"/>
            <a:ext cx="8286808" cy="1569660"/>
          </a:xfrm>
          <a:prstGeom prst="rect">
            <a:avLst/>
          </a:prstGeom>
          <a:noFill/>
        </p:spPr>
        <p:txBody>
          <a:bodyPr wrap="square" rtlCol="0">
            <a:spAutoFit/>
          </a:bodyPr>
          <a:lstStyle/>
          <a:p>
            <a:r>
              <a:rPr lang="fr-FR" sz="3200" dirty="0" smtClean="0"/>
              <a:t>Il doit comporter  trois espèces d’intérêt scientifiques : écologique,  économique et médical </a:t>
            </a:r>
            <a:endParaRPr lang="fr-FR" sz="3200" dirty="0"/>
          </a:p>
        </p:txBody>
      </p:sp>
      <p:sp>
        <p:nvSpPr>
          <p:cNvPr id="4" name="ZoneTexte 3"/>
          <p:cNvSpPr txBox="1"/>
          <p:nvPr/>
        </p:nvSpPr>
        <p:spPr>
          <a:xfrm>
            <a:off x="1357290" y="3303347"/>
            <a:ext cx="8286808" cy="3046988"/>
          </a:xfrm>
          <a:prstGeom prst="rect">
            <a:avLst/>
          </a:prstGeom>
          <a:noFill/>
        </p:spPr>
        <p:txBody>
          <a:bodyPr wrap="square" rtlCol="0">
            <a:spAutoFit/>
          </a:bodyPr>
          <a:lstStyle/>
          <a:p>
            <a:r>
              <a:rPr lang="fr-FR" sz="3200" dirty="0" smtClean="0"/>
              <a:t>Il faut préciser : </a:t>
            </a:r>
          </a:p>
          <a:p>
            <a:pPr>
              <a:buFontTx/>
              <a:buChar char="-"/>
            </a:pPr>
            <a:r>
              <a:rPr lang="fr-FR" sz="3200" dirty="0" smtClean="0"/>
              <a:t>la systématique de l’espèce</a:t>
            </a:r>
          </a:p>
          <a:p>
            <a:pPr>
              <a:buFontTx/>
              <a:buChar char="-"/>
            </a:pPr>
            <a:r>
              <a:rPr lang="fr-FR" sz="3200" dirty="0" smtClean="0"/>
              <a:t> la morphologie</a:t>
            </a:r>
          </a:p>
          <a:p>
            <a:pPr>
              <a:buFontTx/>
              <a:buChar char="-"/>
            </a:pPr>
            <a:r>
              <a:rPr lang="fr-FR" sz="3200" dirty="0" smtClean="0"/>
              <a:t> le cycle de vie</a:t>
            </a:r>
          </a:p>
          <a:p>
            <a:pPr>
              <a:buFontTx/>
              <a:buChar char="-"/>
            </a:pPr>
            <a:r>
              <a:rPr lang="fr-FR" sz="3200" dirty="0" smtClean="0"/>
              <a:t>Caractéristiques écologiques</a:t>
            </a:r>
          </a:p>
          <a:p>
            <a:pPr>
              <a:buFontTx/>
              <a:buChar char="-"/>
            </a:pPr>
            <a:r>
              <a:rPr lang="fr-FR" sz="3200" dirty="0" smtClean="0"/>
              <a:t> l’intérêt scientifique</a:t>
            </a:r>
            <a:endParaRPr lang="fr-F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xmlns="" val="2169624705"/>
              </p:ext>
            </p:extLst>
          </p:nvPr>
        </p:nvGraphicFramePr>
        <p:xfrm>
          <a:off x="251521" y="1340768"/>
          <a:ext cx="8640962" cy="2373984"/>
        </p:xfrm>
        <a:graphic>
          <a:graphicData uri="http://schemas.openxmlformats.org/drawingml/2006/table">
            <a:tbl>
              <a:tblPr/>
              <a:tblGrid>
                <a:gridCol w="1820149"/>
                <a:gridCol w="1428760"/>
                <a:gridCol w="1071570"/>
                <a:gridCol w="1000132"/>
                <a:gridCol w="1916195"/>
                <a:gridCol w="1404156"/>
              </a:tblGrid>
              <a:tr h="945224">
                <a:tc>
                  <a:txBody>
                    <a:bodyPr/>
                    <a:lstStyle/>
                    <a:p>
                      <a:r>
                        <a:rPr lang="fr-FR" sz="2400" u="none" strike="noStrike" dirty="0" smtClean="0">
                          <a:solidFill>
                            <a:schemeClr val="tx1"/>
                          </a:solidFill>
                          <a:effectLst/>
                          <a:latin typeface="Times New Roman" pitchFamily="18" charset="0"/>
                          <a:cs typeface="Times New Roman" pitchFamily="18" charset="0"/>
                        </a:rPr>
                        <a:t>Domaine</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a:txBody>
                    <a:bodyPr/>
                    <a:lstStyle/>
                    <a:p>
                      <a:pPr algn="ctr"/>
                      <a:r>
                        <a:rPr lang="fr-FR" sz="2400" u="none" strike="noStrike" dirty="0">
                          <a:solidFill>
                            <a:schemeClr val="tx1"/>
                          </a:solidFill>
                          <a:effectLst/>
                          <a:latin typeface="Times New Roman" pitchFamily="18" charset="0"/>
                          <a:cs typeface="Times New Roman" pitchFamily="18" charset="0"/>
                        </a:rPr>
                        <a:t>Procaryote</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gridSpan="4">
                  <a:txBody>
                    <a:bodyPr/>
                    <a:lstStyle/>
                    <a:p>
                      <a:pPr algn="ctr"/>
                      <a:r>
                        <a:rPr lang="fr-FR" sz="2400" u="none" strike="noStrike" dirty="0" smtClean="0">
                          <a:solidFill>
                            <a:schemeClr val="tx1"/>
                          </a:solidFill>
                          <a:effectLst/>
                          <a:latin typeface="Times New Roman" pitchFamily="18" charset="0"/>
                          <a:cs typeface="Times New Roman" pitchFamily="18" charset="0"/>
                        </a:rPr>
                        <a:t>Eucaryotes</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428760">
                <a:tc>
                  <a:txBody>
                    <a:bodyPr/>
                    <a:lstStyle/>
                    <a:p>
                      <a:r>
                        <a:rPr lang="fr-FR" sz="2400" u="none" strike="noStrike" dirty="0">
                          <a:solidFill>
                            <a:schemeClr val="tx1"/>
                          </a:solidFill>
                          <a:effectLst/>
                          <a:latin typeface="Times New Roman" pitchFamily="18" charset="0"/>
                          <a:cs typeface="Times New Roman" pitchFamily="18" charset="0"/>
                        </a:rPr>
                        <a:t>Rang</a:t>
                      </a:r>
                      <a:r>
                        <a:rPr lang="fr-FR" sz="2400" dirty="0">
                          <a:solidFill>
                            <a:schemeClr val="tx1"/>
                          </a:solidFill>
                          <a:effectLst/>
                          <a:latin typeface="Times New Roman" pitchFamily="18" charset="0"/>
                          <a:cs typeface="Times New Roman" pitchFamily="18" charset="0"/>
                        </a:rPr>
                        <a:t> \ </a:t>
                      </a:r>
                      <a:r>
                        <a:rPr lang="fr-FR" sz="2400" u="none" strike="noStrike" dirty="0" smtClean="0">
                          <a:solidFill>
                            <a:schemeClr val="tx1"/>
                          </a:solidFill>
                          <a:effectLst/>
                          <a:latin typeface="Times New Roman" pitchFamily="18" charset="0"/>
                          <a:cs typeface="Times New Roman" pitchFamily="18" charset="0"/>
                        </a:rPr>
                        <a:t>Règne</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a:txBody>
                    <a:bodyPr/>
                    <a:lstStyle/>
                    <a:p>
                      <a:r>
                        <a:rPr lang="fr-FR" sz="2400" u="none" strike="noStrike" dirty="0" smtClean="0">
                          <a:solidFill>
                            <a:schemeClr val="tx1"/>
                          </a:solidFill>
                          <a:effectLst/>
                          <a:latin typeface="Times New Roman" pitchFamily="18" charset="0"/>
                          <a:cs typeface="Times New Roman" pitchFamily="18" charset="0"/>
                        </a:rPr>
                        <a:t>Bactéries</a:t>
                      </a:r>
                      <a:endParaRPr lang="fr-FR" sz="2400" dirty="0" smtClean="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a:txBody>
                    <a:bodyPr/>
                    <a:lstStyle/>
                    <a:p>
                      <a:r>
                        <a:rPr lang="fr-FR" sz="2400" u="none" strike="noStrike" dirty="0" smtClean="0">
                          <a:solidFill>
                            <a:schemeClr val="tx1"/>
                          </a:solidFill>
                          <a:effectLst/>
                          <a:latin typeface="Times New Roman" pitchFamily="18" charset="0"/>
                          <a:cs typeface="Times New Roman" pitchFamily="18" charset="0"/>
                        </a:rPr>
                        <a:t>Plantes</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a:txBody>
                    <a:bodyPr/>
                    <a:lstStyle/>
                    <a:p>
                      <a:r>
                        <a:rPr lang="fr-FR" sz="2400" u="none" strike="noStrike" dirty="0" smtClean="0">
                          <a:solidFill>
                            <a:schemeClr val="tx1"/>
                          </a:solidFill>
                          <a:effectLst/>
                          <a:latin typeface="Times New Roman" pitchFamily="18" charset="0"/>
                          <a:cs typeface="Times New Roman" pitchFamily="18" charset="0"/>
                        </a:rPr>
                        <a:t>Algues</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a:txBody>
                    <a:bodyPr/>
                    <a:lstStyle/>
                    <a:p>
                      <a:r>
                        <a:rPr lang="fr-FR" sz="2400" u="none" strike="noStrike" dirty="0" smtClean="0">
                          <a:solidFill>
                            <a:schemeClr val="tx1"/>
                          </a:solidFill>
                          <a:effectLst/>
                          <a:latin typeface="Times New Roman" pitchFamily="18" charset="0"/>
                          <a:cs typeface="Times New Roman" pitchFamily="18" charset="0"/>
                        </a:rPr>
                        <a:t>Champignons</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c>
                  <a:txBody>
                    <a:bodyPr/>
                    <a:lstStyle/>
                    <a:p>
                      <a:r>
                        <a:rPr lang="fr-FR" sz="2400" u="none" strike="noStrike" dirty="0" smtClean="0">
                          <a:solidFill>
                            <a:schemeClr val="tx1"/>
                          </a:solidFill>
                          <a:effectLst/>
                          <a:latin typeface="Times New Roman" pitchFamily="18" charset="0"/>
                          <a:cs typeface="Times New Roman" pitchFamily="18" charset="0"/>
                        </a:rPr>
                        <a:t>Animaux</a:t>
                      </a:r>
                      <a:endParaRPr lang="fr-FR" sz="2400" dirty="0">
                        <a:solidFill>
                          <a:schemeClr val="tx1"/>
                        </a:solidFill>
                        <a:effectLst/>
                        <a:latin typeface="Times New Roman" pitchFamily="18" charset="0"/>
                        <a:cs typeface="Times New Roman" pitchFamily="18" charset="0"/>
                      </a:endParaRP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3">
                        <a:lumMod val="20000"/>
                        <a:lumOff val="80000"/>
                      </a:schemeClr>
                    </a:solidFill>
                  </a:tcPr>
                </a:tc>
              </a:tr>
            </a:tbl>
          </a:graphicData>
        </a:graphic>
      </p:graphicFrame>
      <p:sp>
        <p:nvSpPr>
          <p:cNvPr id="3" name="ZoneTexte 2"/>
          <p:cNvSpPr txBox="1"/>
          <p:nvPr/>
        </p:nvSpPr>
        <p:spPr>
          <a:xfrm>
            <a:off x="1000100" y="428604"/>
            <a:ext cx="7104830" cy="584775"/>
          </a:xfrm>
          <a:prstGeom prst="rect">
            <a:avLst/>
          </a:prstGeom>
          <a:noFill/>
        </p:spPr>
        <p:txBody>
          <a:bodyPr wrap="none" rtlCol="0">
            <a:spAutoFit/>
          </a:bodyPr>
          <a:lstStyle/>
          <a:p>
            <a:r>
              <a:rPr lang="fr-FR" sz="3200" b="1" dirty="0" smtClean="0">
                <a:solidFill>
                  <a:srgbClr val="FF0000"/>
                </a:solidFill>
              </a:rPr>
              <a:t>Les cinq règnes du monde du vivant</a:t>
            </a:r>
            <a:endParaRPr lang="fr-FR" sz="3200" b="1" dirty="0">
              <a:solidFill>
                <a:srgbClr val="FF0000"/>
              </a:solidFill>
            </a:endParaRPr>
          </a:p>
        </p:txBody>
      </p:sp>
    </p:spTree>
    <p:extLst>
      <p:ext uri="{BB962C8B-B14F-4D97-AF65-F5344CB8AC3E}">
        <p14:creationId xmlns:p14="http://schemas.microsoft.com/office/powerpoint/2010/main" xmlns="" val="2877792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642918"/>
            <a:ext cx="8709516" cy="5857916"/>
          </a:xfrm>
        </p:spPr>
        <p:txBody>
          <a:bodyPr>
            <a:noAutofit/>
          </a:bodyPr>
          <a:lstStyle/>
          <a:p>
            <a:pPr lvl="0" algn="just">
              <a:lnSpc>
                <a:spcPct val="150000"/>
              </a:lnSpc>
            </a:pPr>
            <a:r>
              <a:rPr lang="fr-FR" sz="2600" b="1" dirty="0" smtClean="0">
                <a:latin typeface="Times New Roman" pitchFamily="18" charset="0"/>
                <a:cs typeface="Times New Roman" pitchFamily="18" charset="0"/>
              </a:rPr>
              <a:t>Les </a:t>
            </a:r>
            <a:r>
              <a:rPr lang="fr-FR" sz="2600" b="1" dirty="0">
                <a:latin typeface="Times New Roman" pitchFamily="18" charset="0"/>
                <a:cs typeface="Times New Roman" pitchFamily="18" charset="0"/>
              </a:rPr>
              <a:t>espèces d’intérêt  </a:t>
            </a:r>
            <a:r>
              <a:rPr lang="fr-FR" sz="2600" b="1" dirty="0" smtClean="0">
                <a:latin typeface="Times New Roman" pitchFamily="18" charset="0"/>
                <a:cs typeface="Times New Roman" pitchFamily="18" charset="0"/>
              </a:rPr>
              <a:t>économique </a:t>
            </a:r>
            <a:r>
              <a:rPr lang="fr-FR" sz="2600" dirty="0" smtClean="0">
                <a:latin typeface="Times New Roman" pitchFamily="18" charset="0"/>
                <a:cs typeface="Times New Roman" pitchFamily="18" charset="0"/>
              </a:rPr>
              <a:t>: Espèces vivant dans les milieux de cultures, vergers, forêts d’exploitation, pêche, chasse, élevage ou ravageurs…  </a:t>
            </a:r>
            <a:endParaRPr lang="fr-FR" sz="2600" dirty="0">
              <a:latin typeface="Times New Roman" pitchFamily="18" charset="0"/>
              <a:cs typeface="Times New Roman" pitchFamily="18" charset="0"/>
            </a:endParaRPr>
          </a:p>
          <a:p>
            <a:pPr lvl="0" algn="just">
              <a:lnSpc>
                <a:spcPct val="150000"/>
              </a:lnSpc>
            </a:pPr>
            <a:r>
              <a:rPr lang="fr-FR" sz="2600" b="1" dirty="0">
                <a:latin typeface="Times New Roman" pitchFamily="18" charset="0"/>
                <a:cs typeface="Times New Roman" pitchFamily="18" charset="0"/>
              </a:rPr>
              <a:t>Les espèces d’intérêt  </a:t>
            </a:r>
            <a:r>
              <a:rPr lang="fr-FR" sz="2600" b="1" dirty="0" smtClean="0">
                <a:latin typeface="Times New Roman" pitchFamily="18" charset="0"/>
                <a:cs typeface="Times New Roman" pitchFamily="18" charset="0"/>
              </a:rPr>
              <a:t>écologique dites patrimoniales </a:t>
            </a:r>
            <a:r>
              <a:rPr lang="fr-FR" sz="2600" dirty="0" smtClean="0">
                <a:latin typeface="Times New Roman" pitchFamily="18" charset="0"/>
                <a:cs typeface="Times New Roman" pitchFamily="18" charset="0"/>
              </a:rPr>
              <a:t>: espèces qui nécessitent un statut de protection, doivent être protégées par la loi, menacée, en danger, vulnérable et qui occupe un milieu spécifique</a:t>
            </a:r>
            <a:endParaRPr lang="fr-FR" sz="2600" dirty="0">
              <a:latin typeface="Times New Roman" pitchFamily="18" charset="0"/>
              <a:cs typeface="Times New Roman" pitchFamily="18" charset="0"/>
            </a:endParaRPr>
          </a:p>
          <a:p>
            <a:pPr algn="just">
              <a:lnSpc>
                <a:spcPct val="150000"/>
              </a:lnSpc>
            </a:pPr>
            <a:r>
              <a:rPr lang="fr-FR" sz="2600" dirty="0">
                <a:latin typeface="Times New Roman" pitchFamily="18" charset="0"/>
                <a:cs typeface="Times New Roman" pitchFamily="18" charset="0"/>
              </a:rPr>
              <a:t> </a:t>
            </a:r>
            <a:r>
              <a:rPr lang="fr-FR" sz="2600" b="1" dirty="0">
                <a:latin typeface="Times New Roman" pitchFamily="18" charset="0"/>
                <a:cs typeface="Times New Roman" pitchFamily="18" charset="0"/>
              </a:rPr>
              <a:t>Les espèces d’intérêt </a:t>
            </a:r>
            <a:r>
              <a:rPr lang="fr-FR" sz="2600" b="1" dirty="0" smtClean="0">
                <a:latin typeface="Times New Roman" pitchFamily="18" charset="0"/>
                <a:cs typeface="Times New Roman" pitchFamily="18" charset="0"/>
              </a:rPr>
              <a:t>médicale et vétérinaire </a:t>
            </a:r>
            <a:r>
              <a:rPr lang="fr-FR" sz="2600" dirty="0" smtClean="0">
                <a:latin typeface="Times New Roman" pitchFamily="18" charset="0"/>
                <a:cs typeface="Times New Roman" pitchFamily="18" charset="0"/>
              </a:rPr>
              <a:t>: vectrices d’agents pathogènes à l’homme et aux animaux, plantes ou animaux à </a:t>
            </a:r>
            <a:r>
              <a:rPr lang="fr-FR" sz="2600" dirty="0" err="1" smtClean="0">
                <a:latin typeface="Times New Roman" pitchFamily="18" charset="0"/>
                <a:cs typeface="Times New Roman" pitchFamily="18" charset="0"/>
              </a:rPr>
              <a:t>vertur</a:t>
            </a:r>
            <a:r>
              <a:rPr lang="fr-FR" sz="2600" dirty="0" smtClean="0">
                <a:latin typeface="Times New Roman" pitchFamily="18" charset="0"/>
                <a:cs typeface="Times New Roman" pitchFamily="18" charset="0"/>
              </a:rPr>
              <a:t> médicinale</a:t>
            </a:r>
            <a:endParaRPr lang="fr-FR" sz="2600" dirty="0">
              <a:latin typeface="Times New Roman" pitchFamily="18" charset="0"/>
              <a:cs typeface="Times New Roman" pitchFamily="18" charset="0"/>
            </a:endParaRPr>
          </a:p>
          <a:p>
            <a:pPr marL="45720" indent="0" algn="just">
              <a:lnSpc>
                <a:spcPct val="150000"/>
              </a:lnSpc>
              <a:buNone/>
            </a:pPr>
            <a:endParaRPr lang="fr-FR" sz="2600" dirty="0"/>
          </a:p>
          <a:p>
            <a:pPr marL="45720" indent="0" algn="just">
              <a:lnSpc>
                <a:spcPct val="150000"/>
              </a:lnSpc>
              <a:buNone/>
            </a:pPr>
            <a:endParaRPr lang="fr-FR" sz="2600" dirty="0"/>
          </a:p>
          <a:p>
            <a:pPr marL="45720" indent="0" algn="just">
              <a:lnSpc>
                <a:spcPct val="150000"/>
              </a:lnSpc>
              <a:buNone/>
            </a:pPr>
            <a:endParaRPr lang="fr-FR" sz="2600" dirty="0"/>
          </a:p>
          <a:p>
            <a:pPr marL="45720" indent="0" algn="just">
              <a:lnSpc>
                <a:spcPct val="150000"/>
              </a:lnSpc>
              <a:buNone/>
            </a:pPr>
            <a:endParaRPr lang="fr-FR" sz="2600" dirty="0" smtClean="0"/>
          </a:p>
          <a:p>
            <a:pPr marL="45720" indent="0" algn="just">
              <a:lnSpc>
                <a:spcPct val="150000"/>
              </a:lnSpc>
              <a:buNone/>
            </a:pPr>
            <a:endParaRPr lang="fr-FR" sz="2600" dirty="0"/>
          </a:p>
          <a:p>
            <a:pPr marL="45720" indent="0" algn="just">
              <a:lnSpc>
                <a:spcPct val="150000"/>
              </a:lnSpc>
              <a:buNone/>
            </a:pPr>
            <a:endParaRPr lang="fr-FR" sz="2600" dirty="0"/>
          </a:p>
        </p:txBody>
      </p:sp>
      <p:sp>
        <p:nvSpPr>
          <p:cNvPr id="4" name="ZoneTexte 3"/>
          <p:cNvSpPr txBox="1"/>
          <p:nvPr/>
        </p:nvSpPr>
        <p:spPr>
          <a:xfrm>
            <a:off x="1500166" y="71414"/>
            <a:ext cx="5751896" cy="584775"/>
          </a:xfrm>
          <a:prstGeom prst="rect">
            <a:avLst/>
          </a:prstGeom>
          <a:noFill/>
        </p:spPr>
        <p:txBody>
          <a:bodyPr wrap="none" rtlCol="0">
            <a:spAutoFit/>
          </a:bodyPr>
          <a:lstStyle/>
          <a:p>
            <a:r>
              <a:rPr lang="fr-FR" sz="3200" b="1" dirty="0" smtClean="0">
                <a:solidFill>
                  <a:srgbClr val="FF0000"/>
                </a:solidFill>
              </a:rPr>
              <a:t>Espèce d’intérêt scientifique</a:t>
            </a:r>
            <a:endParaRPr lang="fr-FR" sz="3200" b="1" dirty="0">
              <a:solidFill>
                <a:srgbClr val="FF0000"/>
              </a:solidFill>
            </a:endParaRPr>
          </a:p>
        </p:txBody>
      </p:sp>
    </p:spTree>
    <p:extLst>
      <p:ext uri="{BB962C8B-B14F-4D97-AF65-F5344CB8AC3E}">
        <p14:creationId xmlns:p14="http://schemas.microsoft.com/office/powerpoint/2010/main" xmlns="" val="2143475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1071546"/>
            <a:ext cx="8181528" cy="5786454"/>
          </a:xfrm>
        </p:spPr>
        <p:txBody>
          <a:bodyPr>
            <a:noAutofit/>
          </a:bodyPr>
          <a:lstStyle/>
          <a:p>
            <a:pPr>
              <a:buFont typeface="Wingdings" pitchFamily="2" charset="2"/>
              <a:buChar char="v"/>
            </a:pPr>
            <a:r>
              <a:rPr lang="fr-FR" sz="2800" dirty="0" smtClean="0">
                <a:latin typeface="Times New Roman" pitchFamily="18" charset="0"/>
                <a:cs typeface="Times New Roman" pitchFamily="18" charset="0"/>
              </a:rPr>
              <a:t> La processionnaire du pin </a:t>
            </a:r>
          </a:p>
          <a:p>
            <a:pPr>
              <a:buNone/>
            </a:pPr>
            <a:r>
              <a:rPr lang="fr-FR" sz="2800" i="1" dirty="0" err="1" smtClean="0">
                <a:latin typeface="Times New Roman" pitchFamily="18" charset="0"/>
                <a:cs typeface="Times New Roman" pitchFamily="18" charset="0"/>
              </a:rPr>
              <a:t>Thaumetopoea</a:t>
            </a:r>
            <a:r>
              <a:rPr lang="fr-FR" sz="2800" i="1" dirty="0" smtClean="0">
                <a:latin typeface="Times New Roman" pitchFamily="18" charset="0"/>
                <a:cs typeface="Times New Roman" pitchFamily="18" charset="0"/>
              </a:rPr>
              <a:t> </a:t>
            </a:r>
            <a:r>
              <a:rPr lang="fr-FR" sz="2800" i="1" dirty="0" err="1">
                <a:latin typeface="Times New Roman" pitchFamily="18" charset="0"/>
                <a:cs typeface="Times New Roman" pitchFamily="18" charset="0"/>
              </a:rPr>
              <a:t>pityocampa</a:t>
            </a:r>
            <a:r>
              <a:rPr lang="fr-FR" sz="2800" i="1" dirty="0">
                <a:latin typeface="Times New Roman" pitchFamily="18" charset="0"/>
                <a:cs typeface="Times New Roman" pitchFamily="18" charset="0"/>
              </a:rPr>
              <a:t> </a:t>
            </a:r>
            <a:endParaRPr lang="fr-FR" sz="2800" i="1" dirty="0" smtClean="0">
              <a:latin typeface="Times New Roman" pitchFamily="18" charset="0"/>
              <a:cs typeface="Times New Roman" pitchFamily="18" charset="0"/>
            </a:endParaRPr>
          </a:p>
          <a:p>
            <a:pPr>
              <a:buNone/>
            </a:pPr>
            <a:r>
              <a:rPr lang="fr-FR" sz="2800" dirty="0" smtClean="0">
                <a:latin typeface="Times New Roman" pitchFamily="18" charset="0"/>
                <a:cs typeface="Times New Roman" pitchFamily="18" charset="0"/>
              </a:rPr>
              <a:t>(</a:t>
            </a:r>
            <a:r>
              <a:rPr lang="fr-FR" sz="2800" dirty="0">
                <a:latin typeface="Times New Roman" pitchFamily="18" charset="0"/>
                <a:cs typeface="Times New Roman" pitchFamily="18" charset="0"/>
              </a:rPr>
              <a:t>Denis &amp; </a:t>
            </a:r>
            <a:r>
              <a:rPr lang="fr-FR" sz="2800" dirty="0" err="1">
                <a:latin typeface="Times New Roman" pitchFamily="18" charset="0"/>
                <a:cs typeface="Times New Roman" pitchFamily="18" charset="0"/>
              </a:rPr>
              <a:t>Schiffermüller</a:t>
            </a:r>
            <a:r>
              <a:rPr lang="fr-FR" sz="2800" dirty="0">
                <a:latin typeface="Times New Roman" pitchFamily="18" charset="0"/>
                <a:cs typeface="Times New Roman" pitchFamily="18" charset="0"/>
              </a:rPr>
              <a:t>, 1775</a:t>
            </a:r>
            <a:r>
              <a:rPr lang="fr-FR" sz="2800" dirty="0" smtClean="0">
                <a:latin typeface="Times New Roman" pitchFamily="18" charset="0"/>
                <a:cs typeface="Times New Roman" pitchFamily="18" charset="0"/>
              </a:rPr>
              <a:t>)</a:t>
            </a:r>
          </a:p>
          <a:p>
            <a:pPr marL="45720" indent="0">
              <a:buNone/>
            </a:pPr>
            <a:endParaRPr lang="fr-FR" sz="2800" dirty="0" smtClean="0">
              <a:latin typeface="Times New Roman" pitchFamily="18" charset="0"/>
              <a:cs typeface="Times New Roman" pitchFamily="18" charset="0"/>
            </a:endParaRPr>
          </a:p>
          <a:p>
            <a:pPr>
              <a:buFont typeface="Wingdings" pitchFamily="2" charset="2"/>
              <a:buChar char="v"/>
            </a:pPr>
            <a:r>
              <a:rPr lang="fr-FR" sz="2800" i="1" dirty="0" err="1" smtClean="0">
                <a:latin typeface="Times New Roman" pitchFamily="18" charset="0"/>
                <a:cs typeface="Times New Roman" pitchFamily="18" charset="0"/>
              </a:rPr>
              <a:t>Aonidiella</a:t>
            </a:r>
            <a:r>
              <a:rPr lang="fr-FR" sz="2800" i="1" dirty="0" smtClean="0">
                <a:latin typeface="Times New Roman" pitchFamily="18" charset="0"/>
                <a:cs typeface="Times New Roman" pitchFamily="18" charset="0"/>
              </a:rPr>
              <a:t> </a:t>
            </a:r>
            <a:r>
              <a:rPr lang="fr-FR" sz="2800" i="1" dirty="0" err="1" smtClean="0">
                <a:latin typeface="Times New Roman" pitchFamily="18" charset="0"/>
                <a:cs typeface="Times New Roman" pitchFamily="18" charset="0"/>
              </a:rPr>
              <a:t>aurantii</a:t>
            </a:r>
            <a:r>
              <a:rPr lang="fr-FR" sz="2800" i="1" dirty="0" smtClean="0">
                <a:latin typeface="Times New Roman" pitchFamily="18" charset="0"/>
                <a:cs typeface="Times New Roman" pitchFamily="18" charset="0"/>
              </a:rPr>
              <a:t> </a:t>
            </a:r>
          </a:p>
          <a:p>
            <a:pPr marL="45720" indent="0">
              <a:buNone/>
            </a:pPr>
            <a:endParaRPr lang="fr-FR" sz="2800" dirty="0" smtClean="0">
              <a:latin typeface="Times New Roman" pitchFamily="18" charset="0"/>
              <a:cs typeface="Times New Roman" pitchFamily="18" charset="0"/>
            </a:endParaRPr>
          </a:p>
          <a:p>
            <a:pPr marL="45720" indent="0">
              <a:buNone/>
            </a:pPr>
            <a:endParaRPr lang="fr-FR" sz="2800" dirty="0">
              <a:latin typeface="Times New Roman" pitchFamily="18" charset="0"/>
              <a:cs typeface="Times New Roman" pitchFamily="18" charset="0"/>
            </a:endParaRPr>
          </a:p>
          <a:p>
            <a:pPr>
              <a:buFont typeface="Wingdings" pitchFamily="2" charset="2"/>
              <a:buChar char="v"/>
            </a:pPr>
            <a:r>
              <a:rPr lang="fr-FR" sz="2800" i="1" dirty="0" err="1">
                <a:latin typeface="Times New Roman" pitchFamily="18" charset="0"/>
                <a:cs typeface="Times New Roman" pitchFamily="18" charset="0"/>
              </a:rPr>
              <a:t>Rhynchophorus</a:t>
            </a:r>
            <a:r>
              <a:rPr lang="fr-FR" sz="2800" i="1" dirty="0">
                <a:latin typeface="Times New Roman" pitchFamily="18" charset="0"/>
                <a:cs typeface="Times New Roman" pitchFamily="18" charset="0"/>
              </a:rPr>
              <a:t> </a:t>
            </a:r>
            <a:r>
              <a:rPr lang="fr-FR" sz="2800" i="1" dirty="0" err="1" smtClean="0">
                <a:latin typeface="Times New Roman" pitchFamily="18" charset="0"/>
                <a:cs typeface="Times New Roman" pitchFamily="18" charset="0"/>
              </a:rPr>
              <a:t>ferrugineus</a:t>
            </a:r>
            <a:endParaRPr lang="fr-FR" sz="2800" i="1" dirty="0" smtClean="0">
              <a:latin typeface="Times New Roman" pitchFamily="18" charset="0"/>
              <a:cs typeface="Times New Roman" pitchFamily="18" charset="0"/>
            </a:endParaRPr>
          </a:p>
          <a:p>
            <a:pPr>
              <a:buNone/>
            </a:pPr>
            <a:r>
              <a:rPr lang="fr-FR" sz="2800" i="1" dirty="0" smtClean="0">
                <a:latin typeface="Times New Roman" pitchFamily="18" charset="0"/>
                <a:cs typeface="Times New Roman" pitchFamily="18" charset="0"/>
              </a:rPr>
              <a:t>Charançon rouge du palmier</a:t>
            </a:r>
            <a:endParaRPr lang="fr-FR" sz="2800" i="1" dirty="0">
              <a:latin typeface="Times New Roman" pitchFamily="18" charset="0"/>
              <a:cs typeface="Times New Roman" pitchFamily="18" charset="0"/>
            </a:endParaRPr>
          </a:p>
        </p:txBody>
      </p:sp>
      <p:sp>
        <p:nvSpPr>
          <p:cNvPr id="4" name="Rectangle 3"/>
          <p:cNvSpPr/>
          <p:nvPr/>
        </p:nvSpPr>
        <p:spPr>
          <a:xfrm>
            <a:off x="0" y="36063"/>
            <a:ext cx="9144000" cy="90000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nSpc>
                <a:spcPct val="150000"/>
              </a:lnSpc>
            </a:pPr>
            <a:r>
              <a:rPr lang="fr-FR" sz="4000" dirty="0" smtClean="0">
                <a:latin typeface="Times New Roman" pitchFamily="18" charset="0"/>
                <a:cs typeface="Times New Roman" pitchFamily="18" charset="0"/>
              </a:rPr>
              <a:t>Exemples d’espèces </a:t>
            </a:r>
            <a:r>
              <a:rPr lang="fr-FR" sz="4000" dirty="0">
                <a:latin typeface="Times New Roman" pitchFamily="18" charset="0"/>
                <a:cs typeface="Times New Roman" pitchFamily="18" charset="0"/>
              </a:rPr>
              <a:t>d’intérêt  économique </a:t>
            </a:r>
          </a:p>
        </p:txBody>
      </p:sp>
      <p:sp>
        <p:nvSpPr>
          <p:cNvPr id="25602" name="AutoShape 2" descr="RÃ©sultat de recherche d'images pour &quot;Thaumetopoea pityocamp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4" name="Picture 4" descr="RÃ©sultat de recherche d'images pour &quot;Aonidiella aurantii&quot;"/>
          <p:cNvPicPr>
            <a:picLocks noChangeAspect="1" noChangeArrowheads="1"/>
          </p:cNvPicPr>
          <p:nvPr/>
        </p:nvPicPr>
        <p:blipFill>
          <a:blip r:embed="rId2"/>
          <a:srcRect/>
          <a:stretch>
            <a:fillRect/>
          </a:stretch>
        </p:blipFill>
        <p:spPr bwMode="auto">
          <a:xfrm>
            <a:off x="4714876" y="2939610"/>
            <a:ext cx="2286016" cy="1675248"/>
          </a:xfrm>
          <a:prstGeom prst="rect">
            <a:avLst/>
          </a:prstGeom>
          <a:noFill/>
        </p:spPr>
      </p:pic>
      <p:sp>
        <p:nvSpPr>
          <p:cNvPr id="25606" name="AutoShape 6" descr="RÃ©sultat de recherche d'images pour &quot;Thaumetopoea pityocamp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08" name="AutoShape 8" descr="RÃ©sultat de recherche d'images pour &quot;Thaumetopoea pityocamp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téléchargement.jpg"/>
          <p:cNvPicPr>
            <a:picLocks noChangeAspect="1"/>
          </p:cNvPicPr>
          <p:nvPr/>
        </p:nvPicPr>
        <p:blipFill>
          <a:blip r:embed="rId3"/>
          <a:stretch>
            <a:fillRect/>
          </a:stretch>
        </p:blipFill>
        <p:spPr>
          <a:xfrm>
            <a:off x="5857884" y="1071546"/>
            <a:ext cx="2500330" cy="1712281"/>
          </a:xfrm>
          <a:prstGeom prst="rect">
            <a:avLst/>
          </a:prstGeom>
        </p:spPr>
      </p:pic>
      <p:pic>
        <p:nvPicPr>
          <p:cNvPr id="25610" name="Picture 10" descr="RÃ©sultat de recherche d'images pour &quot;Rhynchophorus ferrugineus&quot;"/>
          <p:cNvPicPr>
            <a:picLocks noChangeAspect="1" noChangeArrowheads="1"/>
          </p:cNvPicPr>
          <p:nvPr/>
        </p:nvPicPr>
        <p:blipFill>
          <a:blip r:embed="rId4"/>
          <a:srcRect/>
          <a:stretch>
            <a:fillRect/>
          </a:stretch>
        </p:blipFill>
        <p:spPr bwMode="auto">
          <a:xfrm>
            <a:off x="6000760" y="4714875"/>
            <a:ext cx="2571768" cy="2143125"/>
          </a:xfrm>
          <a:prstGeom prst="rect">
            <a:avLst/>
          </a:prstGeom>
          <a:noFill/>
        </p:spPr>
      </p:pic>
    </p:spTree>
    <p:extLst>
      <p:ext uri="{BB962C8B-B14F-4D97-AF65-F5344CB8AC3E}">
        <p14:creationId xmlns:p14="http://schemas.microsoft.com/office/powerpoint/2010/main" xmlns="" val="65926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428596" y="802742"/>
            <a:ext cx="8715404" cy="2862322"/>
          </a:xfrm>
          <a:prstGeom prst="rect">
            <a:avLst/>
          </a:prstGeom>
        </p:spPr>
        <p:txBody>
          <a:bodyPr wrap="square">
            <a:spAutoFit/>
          </a:bodyPr>
          <a:lstStyle/>
          <a:p>
            <a:pPr algn="just"/>
            <a:r>
              <a:rPr lang="fr-FR" sz="2000" dirty="0" smtClean="0">
                <a:latin typeface="Times New Roman" pitchFamily="18" charset="0"/>
                <a:cs typeface="Times New Roman" pitchFamily="18" charset="0"/>
              </a:rPr>
              <a:t>Règne : 		</a:t>
            </a:r>
            <a:r>
              <a:rPr lang="fr-FR" sz="2000" dirty="0" err="1" smtClean="0">
                <a:latin typeface="Times New Roman" pitchFamily="18" charset="0"/>
                <a:cs typeface="Times New Roman" pitchFamily="18" charset="0"/>
              </a:rPr>
              <a:t>Animalia</a:t>
            </a:r>
            <a:endParaRPr lang="fr-FR" sz="2000" dirty="0">
              <a:latin typeface="Times New Roman" pitchFamily="18" charset="0"/>
              <a:cs typeface="Times New Roman" pitchFamily="18" charset="0"/>
            </a:endParaRPr>
          </a:p>
          <a:p>
            <a:r>
              <a:rPr lang="fr-FR" sz="2000" dirty="0" smtClean="0">
                <a:latin typeface="Times New Roman" pitchFamily="18" charset="0"/>
                <a:cs typeface="Times New Roman" pitchFamily="18" charset="0"/>
              </a:rPr>
              <a:t>Embranchement : </a:t>
            </a:r>
            <a:r>
              <a:rPr lang="fr-FR" sz="2000" dirty="0" err="1" smtClean="0">
                <a:latin typeface="Times New Roman" pitchFamily="18" charset="0"/>
                <a:cs typeface="Times New Roman" pitchFamily="18" charset="0"/>
              </a:rPr>
              <a:t>Arthropoda</a:t>
            </a:r>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Classe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Insecta</a:t>
            </a:r>
            <a:endParaRPr lang="fr-FR" sz="2000" dirty="0">
              <a:latin typeface="Times New Roman" pitchFamily="18" charset="0"/>
              <a:cs typeface="Times New Roman" pitchFamily="18" charset="0"/>
            </a:endParaRPr>
          </a:p>
          <a:p>
            <a:r>
              <a:rPr lang="fr-FR" sz="2000" dirty="0" err="1" smtClean="0">
                <a:latin typeface="Times New Roman" pitchFamily="18" charset="0"/>
                <a:cs typeface="Times New Roman" pitchFamily="18" charset="0"/>
              </a:rPr>
              <a:t>Super-ordre</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Endopterygota</a:t>
            </a:r>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Ordre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Lepidoptera</a:t>
            </a:r>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Famille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Notodontidae</a:t>
            </a:r>
            <a:endParaRPr lang="fr-FR" sz="2000" dirty="0">
              <a:latin typeface="Times New Roman" pitchFamily="18" charset="0"/>
              <a:cs typeface="Times New Roman" pitchFamily="18" charset="0"/>
            </a:endParaRPr>
          </a:p>
          <a:p>
            <a:r>
              <a:rPr lang="fr-FR" sz="2000" dirty="0" smtClean="0">
                <a:latin typeface="Times New Roman" pitchFamily="18" charset="0"/>
                <a:cs typeface="Times New Roman" pitchFamily="18" charset="0"/>
              </a:rPr>
              <a:t>Sous-famille : 	</a:t>
            </a:r>
            <a:r>
              <a:rPr lang="fr-FR" sz="2000" dirty="0" err="1" smtClean="0">
                <a:latin typeface="Times New Roman" pitchFamily="18" charset="0"/>
                <a:cs typeface="Times New Roman" pitchFamily="18" charset="0"/>
              </a:rPr>
              <a:t>Thaumetopoeinae</a:t>
            </a:r>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Genre	</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Thaumetopoea</a:t>
            </a: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Espèce : 	</a:t>
            </a:r>
            <a:r>
              <a:rPr lang="fr-FR" sz="2000" i="1" dirty="0" err="1" smtClean="0">
                <a:latin typeface="Times New Roman" pitchFamily="18" charset="0"/>
                <a:cs typeface="Times New Roman" pitchFamily="18" charset="0"/>
              </a:rPr>
              <a:t>Thaumetopoea</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pityocampa</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(Denis </a:t>
            </a:r>
            <a:r>
              <a:rPr lang="fr-FR" sz="2000" dirty="0">
                <a:latin typeface="Times New Roman" pitchFamily="18" charset="0"/>
                <a:cs typeface="Times New Roman" pitchFamily="18" charset="0"/>
              </a:rPr>
              <a:t>&amp; </a:t>
            </a:r>
            <a:r>
              <a:rPr lang="fr-FR" sz="2000" dirty="0" err="1">
                <a:latin typeface="Times New Roman" pitchFamily="18" charset="0"/>
                <a:cs typeface="Times New Roman" pitchFamily="18" charset="0"/>
              </a:rPr>
              <a:t>Schiffermüller</a:t>
            </a:r>
            <a:r>
              <a:rPr lang="fr-FR" sz="2000" dirty="0">
                <a:latin typeface="Times New Roman" pitchFamily="18" charset="0"/>
                <a:cs typeface="Times New Roman" pitchFamily="18" charset="0"/>
              </a:rPr>
              <a:t>, 1775)</a:t>
            </a:r>
          </a:p>
        </p:txBody>
      </p:sp>
      <p:sp>
        <p:nvSpPr>
          <p:cNvPr id="2" name="Rectangle 1"/>
          <p:cNvSpPr/>
          <p:nvPr/>
        </p:nvSpPr>
        <p:spPr>
          <a:xfrm>
            <a:off x="287524" y="5357826"/>
            <a:ext cx="84249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itchFamily="2" charset="2"/>
              <a:buChar char="v"/>
            </a:pPr>
            <a:r>
              <a:rPr lang="fr-FR" dirty="0">
                <a:latin typeface="Times New Roman" pitchFamily="18" charset="0"/>
                <a:cs typeface="Times New Roman" pitchFamily="18" charset="0"/>
              </a:rPr>
              <a:t>«Denis &amp; </a:t>
            </a:r>
            <a:r>
              <a:rPr lang="fr-FR" dirty="0" err="1">
                <a:latin typeface="Times New Roman" pitchFamily="18" charset="0"/>
                <a:cs typeface="Times New Roman" pitchFamily="18" charset="0"/>
              </a:rPr>
              <a:t>Schiffermüller</a:t>
            </a:r>
            <a:r>
              <a:rPr lang="fr-FR" dirty="0">
                <a:latin typeface="Times New Roman" pitchFamily="18" charset="0"/>
                <a:cs typeface="Times New Roman" pitchFamily="18" charset="0"/>
              </a:rPr>
              <a:t>» identifie le nom du naturaliste qui a nommé et décrit l'espèce.</a:t>
            </a:r>
          </a:p>
          <a:p>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1775 </a:t>
            </a:r>
            <a:r>
              <a:rPr lang="fr-FR" dirty="0">
                <a:latin typeface="Times New Roman" pitchFamily="18" charset="0"/>
                <a:cs typeface="Times New Roman" pitchFamily="18" charset="0"/>
              </a:rPr>
              <a:t>» situe l'année de publication de la diagnose, ou de sa validation.</a:t>
            </a:r>
          </a:p>
        </p:txBody>
      </p:sp>
      <p:sp>
        <p:nvSpPr>
          <p:cNvPr id="3" name="Rectangle 2"/>
          <p:cNvSpPr/>
          <p:nvPr/>
        </p:nvSpPr>
        <p:spPr>
          <a:xfrm>
            <a:off x="361906" y="4143380"/>
            <a:ext cx="842493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50000"/>
              </a:lnSpc>
              <a:buFont typeface="Wingdings" pitchFamily="2" charset="2"/>
              <a:buChar char="v"/>
            </a:pPr>
            <a:r>
              <a:rPr lang="fr-FR" dirty="0" err="1" smtClean="0">
                <a:latin typeface="Times New Roman" pitchFamily="18" charset="0"/>
                <a:cs typeface="Times New Roman" pitchFamily="18" charset="0"/>
              </a:rPr>
              <a:t>Endopterygota</a:t>
            </a:r>
            <a:r>
              <a:rPr lang="fr-FR" dirty="0" smtClean="0">
                <a:latin typeface="Times New Roman" pitchFamily="18" charset="0"/>
                <a:cs typeface="Times New Roman" pitchFamily="18" charset="0"/>
              </a:rPr>
              <a:t> constituent une catégorie d’insecte , sous  classe des ptérygotes qui se caractérise par leur développement appelé </a:t>
            </a:r>
            <a:r>
              <a:rPr lang="fr-FR" dirty="0" err="1" smtClean="0">
                <a:latin typeface="Times New Roman" pitchFamily="18" charset="0"/>
                <a:cs typeface="Times New Roman" pitchFamily="18" charset="0"/>
              </a:rPr>
              <a:t>holometabolisme</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5" name="ZoneTexte 4"/>
          <p:cNvSpPr txBox="1"/>
          <p:nvPr/>
        </p:nvSpPr>
        <p:spPr>
          <a:xfrm>
            <a:off x="500034" y="201019"/>
            <a:ext cx="2887329" cy="584775"/>
          </a:xfrm>
          <a:prstGeom prst="rect">
            <a:avLst/>
          </a:prstGeom>
          <a:noFill/>
        </p:spPr>
        <p:txBody>
          <a:bodyPr wrap="none" rtlCol="0">
            <a:spAutoFit/>
          </a:bodyPr>
          <a:lstStyle/>
          <a:p>
            <a:r>
              <a:rPr lang="fr-FR" sz="3200" b="1" dirty="0" smtClean="0"/>
              <a:t>Systématique </a:t>
            </a:r>
            <a:endParaRPr lang="fr-FR" sz="3200" b="1" dirty="0"/>
          </a:p>
        </p:txBody>
      </p:sp>
      <p:sp>
        <p:nvSpPr>
          <p:cNvPr id="24578" name="AutoShape 2" descr="RÃ©sultat de recherche d'images pour &quot;Thaumetopoea pityocamp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0" name="AutoShape 4" descr="RÃ©sultat de recherche d'images pour &quot;Thaumetopoea pityocamp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2" name="AutoShape 6" descr="RÃ©sultat de recherche d'images pour &quot;Thaumetopoea pityocamp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42286"/>
          <a:stretch>
            <a:fillRect/>
          </a:stretch>
        </p:blipFill>
        <p:spPr bwMode="auto">
          <a:xfrm>
            <a:off x="6143636" y="0"/>
            <a:ext cx="2338183"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4061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1520" y="785794"/>
            <a:ext cx="8712968" cy="4875454"/>
          </a:xfrm>
        </p:spPr>
        <p:txBody>
          <a:bodyPr>
            <a:noAutofit/>
          </a:bodyPr>
          <a:lstStyle/>
          <a:p>
            <a:pPr>
              <a:buFont typeface="Wingdings" pitchFamily="2" charset="2"/>
              <a:buChar char="v"/>
            </a:pPr>
            <a:r>
              <a:rPr lang="fr-FR" sz="2400" dirty="0">
                <a:latin typeface="Times New Roman" pitchFamily="18" charset="0"/>
                <a:cs typeface="Times New Roman" pitchFamily="18" charset="0"/>
              </a:rPr>
              <a:t>La "processionnaire du pin", </a:t>
            </a:r>
            <a:r>
              <a:rPr lang="fr-FR" sz="2400" i="1" dirty="0" err="1">
                <a:latin typeface="Times New Roman" pitchFamily="18" charset="0"/>
                <a:cs typeface="Times New Roman" pitchFamily="18" charset="0"/>
              </a:rPr>
              <a:t>Thaumetopoea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pityocampa</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est un papillon nocturne de la famille des Notodontidés</a:t>
            </a:r>
            <a:r>
              <a:rPr lang="fr-FR" sz="2400" dirty="0" smtClean="0">
                <a:latin typeface="Times New Roman" pitchFamily="18" charset="0"/>
                <a:cs typeface="Times New Roman" pitchFamily="18" charset="0"/>
              </a:rPr>
              <a:t>.</a:t>
            </a:r>
          </a:p>
          <a:p>
            <a:pPr>
              <a:buFont typeface="Wingdings" pitchFamily="2" charset="2"/>
              <a:buChar char="v"/>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La chenille se développe de préférence sur le Pin noir d'Autriche, le Pin laricio, et le Pin maritime. À l'occasion elle peut se rencontrer sur le Pin sylvestre, le Pin d'Alep, et plus rarement sur les Cèdres. </a:t>
            </a:r>
            <a:endParaRPr lang="fr-FR" sz="2400" dirty="0" smtClean="0">
              <a:latin typeface="Times New Roman" pitchFamily="18" charset="0"/>
              <a:cs typeface="Times New Roman" pitchFamily="18" charset="0"/>
            </a:endParaRPr>
          </a:p>
        </p:txBody>
      </p:sp>
      <p:sp>
        <p:nvSpPr>
          <p:cNvPr id="4" name="ZoneTexte 3"/>
          <p:cNvSpPr txBox="1"/>
          <p:nvPr/>
        </p:nvSpPr>
        <p:spPr>
          <a:xfrm>
            <a:off x="785786" y="142852"/>
            <a:ext cx="6045245" cy="584775"/>
          </a:xfrm>
          <a:prstGeom prst="rect">
            <a:avLst/>
          </a:prstGeom>
          <a:noFill/>
        </p:spPr>
        <p:txBody>
          <a:bodyPr wrap="none" rtlCol="0">
            <a:spAutoFit/>
          </a:bodyPr>
          <a:lstStyle/>
          <a:p>
            <a:r>
              <a:rPr lang="fr-FR" sz="3200" b="1" dirty="0" smtClean="0"/>
              <a:t>Caractéristiques écologiques   </a:t>
            </a:r>
            <a:endParaRPr lang="fr-FR" sz="3200" b="1"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4583" y="3284984"/>
            <a:ext cx="20955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9015" y="3284984"/>
            <a:ext cx="40513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0441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1520" y="785794"/>
            <a:ext cx="8712968" cy="4875454"/>
          </a:xfrm>
        </p:spPr>
        <p:txBody>
          <a:bodyPr>
            <a:noAutofit/>
          </a:bodyPr>
          <a:lstStyle/>
          <a:p>
            <a:pPr>
              <a:buFont typeface="Wingdings" pitchFamily="2" charset="2"/>
              <a:buChar char="v"/>
            </a:pPr>
            <a:r>
              <a:rPr lang="fr-FR" sz="2400" i="1" dirty="0" err="1" smtClean="0">
                <a:latin typeface="Times New Roman" pitchFamily="18" charset="0"/>
                <a:cs typeface="Times New Roman" pitchFamily="18" charset="0"/>
              </a:rPr>
              <a:t>Thaumetopoea</a:t>
            </a:r>
            <a:r>
              <a:rPr lang="fr-FR" sz="2400" i="1" dirty="0" smtClean="0">
                <a:latin typeface="Times New Roman" pitchFamily="18" charset="0"/>
                <a:cs typeface="Times New Roman" pitchFamily="18" charset="0"/>
              </a:rPr>
              <a:t> </a:t>
            </a:r>
            <a:r>
              <a:rPr lang="fr-FR" sz="2400" i="1" dirty="0" err="1">
                <a:latin typeface="Times New Roman" pitchFamily="18" charset="0"/>
                <a:cs typeface="Times New Roman" pitchFamily="18" charset="0"/>
              </a:rPr>
              <a:t>pityocampa</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est surtout connue pour le caractère extrêmement urticant de ses chenilles, et par le fait que ces dernières se déplacent toujours à la queue leu-leu, d'où le nom vernaculaire de "processionnaire" donné à ce papillon. </a:t>
            </a:r>
          </a:p>
          <a:p>
            <a:pPr marL="45720" indent="0">
              <a:buFont typeface="Wingdings" pitchFamily="2" charset="2"/>
              <a:buChar char="v"/>
            </a:pP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 L'espèce </a:t>
            </a:r>
            <a:r>
              <a:rPr lang="fr-FR" sz="2400" dirty="0">
                <a:latin typeface="Times New Roman" pitchFamily="18" charset="0"/>
                <a:cs typeface="Times New Roman" pitchFamily="18" charset="0"/>
              </a:rPr>
              <a:t>est surtout fréquente autour du bassin méditerranéen, et le long de la côte atlantique. Elle peut parfois y pulluler, et causer des dégâts considérables. En pareil cas la défoliation est en effet sévère, d'où un dépérissement des rameaux, avec affaiblissement des arbres. </a:t>
            </a:r>
          </a:p>
        </p:txBody>
      </p:sp>
      <p:sp>
        <p:nvSpPr>
          <p:cNvPr id="4" name="ZoneTexte 3"/>
          <p:cNvSpPr txBox="1"/>
          <p:nvPr/>
        </p:nvSpPr>
        <p:spPr>
          <a:xfrm>
            <a:off x="785786" y="142852"/>
            <a:ext cx="6045245" cy="584775"/>
          </a:xfrm>
          <a:prstGeom prst="rect">
            <a:avLst/>
          </a:prstGeom>
          <a:noFill/>
        </p:spPr>
        <p:txBody>
          <a:bodyPr wrap="none" rtlCol="0">
            <a:spAutoFit/>
          </a:bodyPr>
          <a:lstStyle/>
          <a:p>
            <a:r>
              <a:rPr lang="fr-FR" sz="3200" b="1" dirty="0" smtClean="0"/>
              <a:t>Caractéristiques écologiques   </a:t>
            </a:r>
            <a:endParaRPr lang="fr-FR" sz="3200" b="1"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2976" y="4071942"/>
            <a:ext cx="7074502" cy="2443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0441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836</TotalTime>
  <Words>1214</Words>
  <Application>Microsoft Office PowerPoint</Application>
  <PresentationFormat>Affichage à l'écran (4:3)</PresentationFormat>
  <Paragraphs>198</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Sillage</vt:lpstr>
      <vt:lpstr>Licence L3 Ecologie et environnement   Matière biodiversité et changements globaux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L’ESPECE</dc:title>
  <dc:creator>Compaq</dc:creator>
  <cp:lastModifiedBy>INFOPLUS</cp:lastModifiedBy>
  <cp:revision>78</cp:revision>
  <dcterms:created xsi:type="dcterms:W3CDTF">2016-02-01T19:55:31Z</dcterms:created>
  <dcterms:modified xsi:type="dcterms:W3CDTF">2020-03-22T21:45:09Z</dcterms:modified>
</cp:coreProperties>
</file>