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9" r:id="rId14"/>
    <p:sldId id="268" r:id="rId15"/>
    <p:sldId id="280" r:id="rId16"/>
    <p:sldId id="269" r:id="rId17"/>
    <p:sldId id="281" r:id="rId18"/>
    <p:sldId id="270" r:id="rId19"/>
    <p:sldId id="282" r:id="rId20"/>
    <p:sldId id="271" r:id="rId21"/>
    <p:sldId id="272" r:id="rId22"/>
    <p:sldId id="273" r:id="rId23"/>
    <p:sldId id="274" r:id="rId24"/>
    <p:sldId id="275" r:id="rId25"/>
    <p:sldId id="283" r:id="rId26"/>
    <p:sldId id="284" r:id="rId27"/>
    <p:sldId id="285" r:id="rId28"/>
    <p:sldId id="286" r:id="rId29"/>
    <p:sldId id="276" r:id="rId30"/>
    <p:sldId id="277" r:id="rId31"/>
    <p:sldId id="293" r:id="rId32"/>
    <p:sldId id="287" r:id="rId33"/>
    <p:sldId id="288" r:id="rId34"/>
    <p:sldId id="289" r:id="rId35"/>
    <p:sldId id="290" r:id="rId36"/>
    <p:sldId id="294" r:id="rId37"/>
    <p:sldId id="291" r:id="rId38"/>
    <p:sldId id="295" r:id="rId39"/>
    <p:sldId id="292" r:id="rId40"/>
    <p:sldId id="278" r:id="rId4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576" autoAdjust="0"/>
  </p:normalViewPr>
  <p:slideViewPr>
    <p:cSldViewPr>
      <p:cViewPr varScale="1">
        <p:scale>
          <a:sx n="47" d="100"/>
          <a:sy n="47" d="100"/>
        </p:scale>
        <p:origin x="-612" y="-90"/>
      </p:cViewPr>
      <p:guideLst>
        <p:guide orient="horz" pos="2160"/>
        <p:guide pos="2880"/>
      </p:guideLst>
    </p:cSldViewPr>
  </p:slideViewPr>
  <p:outlineViewPr>
    <p:cViewPr>
      <p:scale>
        <a:sx n="33" d="100"/>
        <a:sy n="33" d="100"/>
      </p:scale>
      <p:origin x="0" y="1355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17" name="Espace réservé du pied de page 16"/>
          <p:cNvSpPr>
            <a:spLocks noGrp="1"/>
          </p:cNvSpPr>
          <p:nvPr>
            <p:ph type="ftr" sz="quarter" idx="11"/>
          </p:nvPr>
        </p:nvSpPr>
        <p:spPr/>
        <p:txBody>
          <a:bodyPr/>
          <a:lstStyle>
            <a:extLst/>
          </a:lstStyle>
          <a:p>
            <a:endParaRPr lang="fr-FR"/>
          </a:p>
        </p:txBody>
      </p:sp>
      <p:sp>
        <p:nvSpPr>
          <p:cNvPr id="29" name="Espace réservé du numéro de diapositive 28"/>
          <p:cNvSpPr>
            <a:spLocks noGrp="1"/>
          </p:cNvSpPr>
          <p:nvPr>
            <p:ph type="sldNum" sz="quarter" idx="12"/>
          </p:nvPr>
        </p:nvSpPr>
        <p:spPr/>
        <p:txBody>
          <a:bodyPr/>
          <a:lstStyle>
            <a:extLst/>
          </a:lstStyle>
          <a:p>
            <a:fld id="{70F2C184-6FA8-4763-B190-AB2BDE5FBE63}" type="slidenum">
              <a:rPr lang="fr-FR" smtClean="0"/>
              <a:pPr/>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0F2C184-6FA8-4763-B190-AB2BDE5FBE63}" type="slidenum">
              <a:rPr lang="fr-FR" smtClean="0"/>
              <a:pPr/>
              <a:t>‹N°›</a:t>
            </a:fld>
            <a:endParaRPr lang="fr-FR"/>
          </a:p>
        </p:txBody>
      </p:sp>
    </p:spTree>
  </p:cSld>
  <p:clrMapOvr>
    <a:masterClrMapping/>
  </p:clrMapOvr>
  <p:transition>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0F2C184-6FA8-4763-B190-AB2BDE5FBE63}" type="slidenum">
              <a:rPr lang="fr-FR" smtClean="0"/>
              <a:pPr/>
              <a:t>‹N°›</a:t>
            </a:fld>
            <a:endParaRPr lang="fr-FR"/>
          </a:p>
        </p:txBody>
      </p:sp>
    </p:spTree>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0F2C184-6FA8-4763-B190-AB2BDE5FBE63}" type="slidenum">
              <a:rPr lang="fr-FR" smtClean="0"/>
              <a:pPr/>
              <a:t>‹N°›</a:t>
            </a:fld>
            <a:endParaRPr lang="fr-FR"/>
          </a:p>
        </p:txBody>
      </p:sp>
    </p:spTree>
  </p:cSld>
  <p:clrMapOvr>
    <a:masterClrMapping/>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0F2C184-6FA8-4763-B190-AB2BDE5FBE63}" type="slidenum">
              <a:rPr lang="fr-FR" smtClean="0"/>
              <a:pPr/>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0F2C184-6FA8-4763-B190-AB2BDE5FBE63}" type="slidenum">
              <a:rPr lang="fr-FR" smtClean="0"/>
              <a:pPr/>
              <a:t>‹N°›</a:t>
            </a:fld>
            <a:endParaRPr lang="fr-FR"/>
          </a:p>
        </p:txBody>
      </p:sp>
    </p:spTree>
  </p:cSld>
  <p:clrMapOvr>
    <a:masterClrMapping/>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70F2C184-6FA8-4763-B190-AB2BDE5FBE63}" type="slidenum">
              <a:rPr lang="fr-FR" smtClean="0"/>
              <a:pPr/>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70F2C184-6FA8-4763-B190-AB2BDE5FBE63}" type="slidenum">
              <a:rPr lang="fr-FR" smtClean="0"/>
              <a:pPr/>
              <a:t>‹N°›</a:t>
            </a:fld>
            <a:endParaRPr lang="fr-FR"/>
          </a:p>
        </p:txBody>
      </p:sp>
    </p:spTree>
  </p:cSld>
  <p:clrMapOvr>
    <a:masterClrMapping/>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70F2C184-6FA8-4763-B190-AB2BDE5FBE63}" type="slidenum">
              <a:rPr lang="fr-FR" smtClean="0"/>
              <a:pPr/>
              <a:t>‹N°›</a:t>
            </a:fld>
            <a:endParaRPr lang="fr-FR"/>
          </a:p>
        </p:txBody>
      </p:sp>
    </p:spTree>
  </p:cSld>
  <p:clrMapOvr>
    <a:masterClrMapping/>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97DF4B56-441E-422E-A62C-63E552EAB315}" type="datetimeFigureOut">
              <a:rPr lang="fr-FR" smtClean="0"/>
              <a:pPr/>
              <a:t>06/10/2015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0F2C184-6FA8-4763-B190-AB2BDE5FBE63}" type="slidenum">
              <a:rPr lang="fr-FR" smtClean="0"/>
              <a:pPr/>
              <a:t>‹N°›</a:t>
            </a:fld>
            <a:endParaRPr lang="fr-FR"/>
          </a:p>
        </p:txBody>
      </p:sp>
    </p:spTree>
  </p:cSld>
  <p:clrMapOvr>
    <a:masterClrMapping/>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97DF4B56-441E-422E-A62C-63E552EAB315}" type="datetimeFigureOut">
              <a:rPr lang="fr-FR" smtClean="0"/>
              <a:pPr/>
              <a:t>06/10/2015</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70F2C184-6FA8-4763-B190-AB2BDE5FBE63}" type="slidenum">
              <a:rPr lang="fr-FR" smtClean="0"/>
              <a:pPr/>
              <a:t>‹N°›</a:t>
            </a:fld>
            <a:endParaRPr lang="fr-FR"/>
          </a:p>
        </p:txBody>
      </p:sp>
    </p:spTree>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97DF4B56-441E-422E-A62C-63E552EAB315}" type="datetimeFigureOut">
              <a:rPr lang="fr-FR" smtClean="0"/>
              <a:pPr/>
              <a:t>06/10/2015</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0F2C184-6FA8-4763-B190-AB2BDE5FBE63}"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newsflash/>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solidFill>
                  <a:schemeClr val="accent3">
                    <a:lumMod val="40000"/>
                    <a:lumOff val="60000"/>
                  </a:schemeClr>
                </a:solidFill>
              </a:rPr>
              <a:t>Comment choisir un sujet de recherche ?</a:t>
            </a:r>
            <a:endParaRPr lang="fr-FR" dirty="0">
              <a:solidFill>
                <a:schemeClr val="accent3">
                  <a:lumMod val="40000"/>
                  <a:lumOff val="60000"/>
                </a:schemeClr>
              </a:solidFill>
            </a:endParaRPr>
          </a:p>
        </p:txBody>
      </p:sp>
    </p:spTree>
  </p:cSld>
  <p:clrMapOvr>
    <a:masterClrMapping/>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200" b="1" dirty="0" smtClean="0">
                <a:solidFill>
                  <a:schemeClr val="accent3">
                    <a:lumMod val="40000"/>
                    <a:lumOff val="60000"/>
                  </a:schemeClr>
                </a:solidFill>
              </a:rPr>
              <a:t>3-</a:t>
            </a:r>
            <a:r>
              <a:rPr lang="fr-FR" b="1" dirty="0" smtClean="0"/>
              <a:t> </a:t>
            </a:r>
            <a:r>
              <a:rPr lang="fr-FR" sz="3200" b="1" dirty="0" smtClean="0">
                <a:solidFill>
                  <a:schemeClr val="accent3">
                    <a:lumMod val="40000"/>
                    <a:lumOff val="60000"/>
                  </a:schemeClr>
                </a:solidFill>
              </a:rPr>
              <a:t>Emphase </a:t>
            </a:r>
            <a:r>
              <a:rPr lang="fr-FR" sz="3200" b="1" dirty="0" err="1" smtClean="0">
                <a:solidFill>
                  <a:schemeClr val="accent3">
                    <a:lumMod val="40000"/>
                    <a:lumOff val="60000"/>
                  </a:schemeClr>
                </a:solidFill>
              </a:rPr>
              <a:t>obscurcissante</a:t>
            </a:r>
            <a:r>
              <a:rPr lang="fr-FR" sz="3200" b="1" dirty="0" smtClean="0">
                <a:solidFill>
                  <a:schemeClr val="accent3">
                    <a:lumMod val="40000"/>
                    <a:lumOff val="60000"/>
                  </a:schemeClr>
                </a:solidFill>
              </a:rPr>
              <a:t> ou les choix démesurés</a:t>
            </a:r>
            <a:r>
              <a:rPr lang="fr-FR" b="1" dirty="0" smtClean="0"/>
              <a:t> </a:t>
            </a:r>
            <a:endParaRPr lang="fr-FR" b="1" dirty="0"/>
          </a:p>
        </p:txBody>
      </p:sp>
      <p:sp>
        <p:nvSpPr>
          <p:cNvPr id="3" name="Espace réservé du contenu 2"/>
          <p:cNvSpPr>
            <a:spLocks noGrp="1"/>
          </p:cNvSpPr>
          <p:nvPr>
            <p:ph idx="1"/>
          </p:nvPr>
        </p:nvSpPr>
        <p:spPr>
          <a:xfrm>
            <a:off x="914400" y="2357430"/>
            <a:ext cx="7772400" cy="3998130"/>
          </a:xfrm>
        </p:spPr>
        <p:txBody>
          <a:bodyPr>
            <a:normAutofit/>
          </a:bodyPr>
          <a:lstStyle/>
          <a:p>
            <a:pPr lvl="0" algn="ctr">
              <a:buNone/>
            </a:pPr>
            <a:r>
              <a:rPr lang="fr-FR" sz="3200" b="1" dirty="0" smtClean="0"/>
              <a:t>Le détachement du chercheur de son réalisme et pragmatique rend son travail emphatique et insignifiant, d’autant plus il sera marquée par un défaut  de clarté et de pertinence. </a:t>
            </a:r>
          </a:p>
          <a:p>
            <a:pPr algn="ctr"/>
            <a:endParaRPr lang="fr-FR" sz="3200" b="1" dirty="0"/>
          </a:p>
        </p:txBody>
      </p: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lili\Desktop\cours choix du thème\irréalisme.jpg"/>
          <p:cNvPicPr>
            <a:picLocks noChangeAspect="1" noChangeArrowheads="1"/>
          </p:cNvPicPr>
          <p:nvPr/>
        </p:nvPicPr>
        <p:blipFill>
          <a:blip r:embed="rId2"/>
          <a:srcRect/>
          <a:stretch>
            <a:fillRect/>
          </a:stretch>
        </p:blipFill>
        <p:spPr bwMode="auto">
          <a:xfrm>
            <a:off x="1214414" y="1071546"/>
            <a:ext cx="7000924" cy="4643470"/>
          </a:xfrm>
          <a:prstGeom prst="rect">
            <a:avLst/>
          </a:prstGeom>
          <a:noFill/>
        </p:spPr>
      </p:pic>
    </p:spTree>
  </p:cSld>
  <p:clrMapOvr>
    <a:masterClrMapping/>
  </p:clrMapOvr>
  <p:transition>
    <p:newsfla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600" b="1" dirty="0" smtClean="0"/>
              <a:t>III-Procédés a suivre dans le choix d’un objet de recherche</a:t>
            </a:r>
          </a:p>
        </p:txBody>
      </p:sp>
      <p:sp>
        <p:nvSpPr>
          <p:cNvPr id="3" name="Espace réservé du contenu 2"/>
          <p:cNvSpPr>
            <a:spLocks noGrp="1"/>
          </p:cNvSpPr>
          <p:nvPr>
            <p:ph idx="1"/>
          </p:nvPr>
        </p:nvSpPr>
        <p:spPr/>
        <p:txBody>
          <a:bodyPr>
            <a:normAutofit/>
          </a:bodyPr>
          <a:lstStyle/>
          <a:p>
            <a:pPr algn="ctr">
              <a:buNone/>
            </a:pPr>
            <a:r>
              <a:rPr lang="fr-FR" sz="4000" b="1" dirty="0" smtClean="0"/>
              <a:t>1- </a:t>
            </a:r>
          </a:p>
          <a:p>
            <a:pPr algn="ctr">
              <a:buNone/>
            </a:pPr>
            <a:r>
              <a:rPr lang="fr-FR" sz="4000" b="1" dirty="0" smtClean="0"/>
              <a:t>Inscription du sujet de mémoire choisi dans le domaine d’intérêts de l’institution, dont il fait partie le chercheur</a:t>
            </a:r>
            <a:endParaRPr lang="fr-FR" sz="4000" b="1" dirty="0"/>
          </a:p>
        </p:txBody>
      </p:sp>
    </p:spTree>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alili\Desktop\cours choix du thème\faire parie.jpg"/>
          <p:cNvPicPr>
            <a:picLocks noChangeAspect="1" noChangeArrowheads="1"/>
          </p:cNvPicPr>
          <p:nvPr/>
        </p:nvPicPr>
        <p:blipFill>
          <a:blip r:embed="rId2"/>
          <a:srcRect/>
          <a:stretch>
            <a:fillRect/>
          </a:stretch>
        </p:blipFill>
        <p:spPr bwMode="auto">
          <a:xfrm>
            <a:off x="1428728" y="1000108"/>
            <a:ext cx="6572296" cy="4429155"/>
          </a:xfrm>
          <a:prstGeom prst="rect">
            <a:avLst/>
          </a:prstGeom>
          <a:noFill/>
        </p:spPr>
      </p:pic>
    </p:spTree>
  </p:cSld>
  <p:clrMapOvr>
    <a:masterClrMapping/>
  </p:clrMapOvr>
  <p:transition>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200" b="1" dirty="0" smtClean="0"/>
              <a:t>III-Procédés a suivre dans le choix d’un objet de recherche</a:t>
            </a:r>
            <a:endParaRPr lang="fr-FR" sz="3200" dirty="0"/>
          </a:p>
        </p:txBody>
      </p:sp>
      <p:sp>
        <p:nvSpPr>
          <p:cNvPr id="3" name="Espace réservé du contenu 2"/>
          <p:cNvSpPr>
            <a:spLocks noGrp="1"/>
          </p:cNvSpPr>
          <p:nvPr>
            <p:ph idx="1"/>
          </p:nvPr>
        </p:nvSpPr>
        <p:spPr/>
        <p:txBody>
          <a:bodyPr>
            <a:normAutofit/>
          </a:bodyPr>
          <a:lstStyle/>
          <a:p>
            <a:pPr algn="ctr">
              <a:buNone/>
            </a:pPr>
            <a:r>
              <a:rPr lang="fr-FR" sz="3200" b="1" dirty="0" smtClean="0"/>
              <a:t>2-</a:t>
            </a:r>
          </a:p>
          <a:p>
            <a:pPr algn="ctr">
              <a:buNone/>
            </a:pPr>
            <a:r>
              <a:rPr lang="fr-FR" sz="3200" b="1" dirty="0" smtClean="0"/>
              <a:t> Il est très rarement que le chercheur choisit son thème de recherche sans qu’il soit ce dernier déjà abordé par un autre chercheur, à ce titre il est recommandé et avant de finaliser le thème d’en se référer aux principales recherches ayant traité le même sujet</a:t>
            </a:r>
            <a:endParaRPr lang="fr-FR" sz="3200" b="1" dirty="0"/>
          </a:p>
        </p:txBody>
      </p:sp>
    </p:spTree>
  </p:cSld>
  <p:clrMapOvr>
    <a:masterClrMapping/>
  </p:clrMapOvr>
  <p:transition>
    <p:newsfla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alili\Desktop\cours choix du thème\références scien.jpg"/>
          <p:cNvPicPr>
            <a:picLocks noChangeAspect="1" noChangeArrowheads="1"/>
          </p:cNvPicPr>
          <p:nvPr/>
        </p:nvPicPr>
        <p:blipFill>
          <a:blip r:embed="rId2"/>
          <a:srcRect/>
          <a:stretch>
            <a:fillRect/>
          </a:stretch>
        </p:blipFill>
        <p:spPr bwMode="auto">
          <a:xfrm>
            <a:off x="1571604" y="928670"/>
            <a:ext cx="6357982" cy="4429156"/>
          </a:xfrm>
          <a:prstGeom prst="rect">
            <a:avLst/>
          </a:prstGeom>
          <a:noFill/>
        </p:spPr>
      </p:pic>
    </p:spTree>
  </p:cSld>
  <p:clrMapOvr>
    <a:masterClrMapping/>
  </p:clrMapOvr>
  <p:transition>
    <p:newsfla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600" b="1" dirty="0" smtClean="0"/>
              <a:t>III-Procédés a suivre dans le choix d’un objet de recherche</a:t>
            </a:r>
            <a:endParaRPr lang="fr-FR" sz="3600" dirty="0"/>
          </a:p>
        </p:txBody>
      </p:sp>
      <p:sp>
        <p:nvSpPr>
          <p:cNvPr id="3" name="Espace réservé du contenu 2"/>
          <p:cNvSpPr>
            <a:spLocks noGrp="1"/>
          </p:cNvSpPr>
          <p:nvPr>
            <p:ph idx="1"/>
          </p:nvPr>
        </p:nvSpPr>
        <p:spPr/>
        <p:txBody>
          <a:bodyPr>
            <a:normAutofit/>
          </a:bodyPr>
          <a:lstStyle/>
          <a:p>
            <a:pPr lvl="0" algn="ctr">
              <a:buNone/>
            </a:pPr>
            <a:r>
              <a:rPr lang="fr-FR" sz="3600" b="1" dirty="0" smtClean="0"/>
              <a:t>3-</a:t>
            </a:r>
          </a:p>
          <a:p>
            <a:pPr lvl="0" algn="ctr">
              <a:buNone/>
            </a:pPr>
            <a:r>
              <a:rPr lang="fr-FR" sz="3600" b="1" dirty="0" smtClean="0"/>
              <a:t>La réalisation d’un travail de recherche scientifique a besoin du temps nécessaire ainsi que les moyens.</a:t>
            </a:r>
          </a:p>
          <a:p>
            <a:pPr algn="ctr"/>
            <a:endParaRPr lang="fr-FR" sz="3600" b="1" dirty="0"/>
          </a:p>
        </p:txBody>
      </p:sp>
    </p:spTree>
  </p:cSld>
  <p:clrMapOvr>
    <a:masterClrMapping/>
  </p:clrMapOvr>
  <p:transition>
    <p:newsfla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descr="data:image/jpeg;base64,/9j/4AAQSkZJRgABAQAAAQABAAD/2wCEAAkGBxQSEhQUExQUFBUUFBQUFRQUFBQVFxQXFhQWFhQUFRQYHCggGB0nHBUUITEhJSkrLi4uGB8zODMsNygtLisBCgoKDg0OGxAQGiwkHyQsLCwsLCwsLCwsLCwsLCwsLCwsLCwsLCwsLCwsLCwsLCwsLCwsLCwsLCwsLCwsLCwsLP/AABEIAOEA4QMBEQACEQEDEQH/xAAbAAEAAgMBAQAAAAAAAAAAAAAABQYDBAcCAf/EAEEQAAEDAgMEBwUGBQQBBQAAAAEAAgMEEQUhMQYSQVETYXGBkaGxIjJCUsEHYnLR4fAUI5KiwjNTgrLxFSQ0Q0T/xAAaAQEAAwEBAQAAAAAAAAAAAAAAAwQFAgEG/8QALhEBAAICAgIBBAIABgIDAAAAAAECAxEEMRIhQQUTIlEyYUJSYnGBkTNTFBUj/9oADAMBAAIRAxEAPwDuKAgICAgICAgICAgICCGx7E5YN0xwmRue8QT7PcAfFV8971/jG1bPkyY4/Cu0bS7bRH/UY9nXbeHiFBHO1/Oulav1CI/nWYTtFi0MovHI13erFORjv1K3j5OK/Ut26nTvqAgICAgICAgICAgICAgICAgICAg+IPjngakDtXk2iO3kzEdoys2ipovfmYDyDgT4BV78vFX1Mq9+Zhp3aELU/aHSt93pH/hb+ZUFvqOOOomVW31TFHUTLQk+0gfBTSHtICjn6haeqo5+qTP8aMQ+0OQ//mt/yuuZ52X/ACOf/scv/rS2B1cWIb/SU4Y5tva4m/3hY9ytYL/ej866XOPk+/H51081uxTb70Lyx3C+X9zc/VeX4VJ69S8ycDHb3X1LS/ja2jP80GWP5uPcdD2Gyraz4P7hW1yeP/qhP4TtLFNobO4tOTh2tKsYebW86ntawc2mT1PqU1HIDoVci0Su7e10CAgICAgICAgICAgICAg+XQCUeTOkLi+1NPT3Dngu+VuZVTLzMeP+1PNzsWL52qdbtzPLlTxBg+Z+Z8FTtzM2T+EaUL8/Pk9Y40hagVE2c07j1Am3go/sZck/nZF/8bLk93tLzFhEY1BPapq8SkJ6cLHHbY/gmcBbst9VPGKkfCxXDjr1D4zDHPO6wuc46NsP0sOsruKR8QmrWPiFiwrZyBljUSte75GO9kdpGZ8lPGOFiMcQtVHNA0bsZY0cgN1d6h3pvAr168zQh4LXAEHUEXBXkxvsV7EtjoX5xl0Txm1wJNj6+aqZuHTJ7j1KlyOFTJ7j1KJjxOakeI6oZfDMPdPb+foqPlk486t1+1KubLxreOTr9rRSYjcA33geKv4+RFmnjzVvG4SEcodorUWiU72vQQEBAQEBAQEBAQEBBBY/tRDS5E7z+DG69/JVM/Mpi9dypcnnY8Pruf0o2I49VVWV+ij+VupHWVnWvmz/ADqGXbJyORP6hpwYexudt48ypMfGpXtJi4lKd+24FZiNLUREdF11t1sumzbLTwl5sF3Su0lKeSxUOFBozub2vyPcrFaxC3WsQ2nsAGQXTpHVUiDQZi0kJuxxHUcwe0ILbgGOtqWn4Xt95v8Ak3mPRBLoMFZRslYWSNDmnUH1HIrm9IvGrOMmOt6+No9KRWUEuHu3mXkpidOMd/32dix8uC+CfKvTGyYMnFt5U91TlBXte0OY64OYIU+HPFo3C9g5NckbhL09ZfI+Ku0y7XK223FM6EBAQEBAQEBAQEGGrY5zHBp3XFpDXciRkfFc2iZrMQ5tEzE6c5GyM7XFzmb7iSS7eDr9dyblZteFMTufbIp9PtFvK3uWtPEWOLXDdcNQdQpJ9eks/j6Y7ps2XTbzYm3u31ouvY9z6e19zpZsJpQ0dfFXa18YaFK+MJS66dteZyCMqkENVtQalHVOhkbIzVp7iOIPUUHVqKpbKxr26OaCO/ggzoPEsYcCCAQRYg6Ecl5MRMal5MRMalRMVw19BJ0kd3U7z7bNdw8x+/1xuRgtht506YfIwW41vPH/AB/SXpKsPaHA3BFwVJjybXMOeLRtLUVXwPcVdxZfiVyl99pFWUogICAgICAgICD4gru1u0QpmbjLGZ49ka7o+dw9BxKqcrkRjjxjuVHmcqMVfGP5KBAx1y55Jc43JJublUcdZj3btnYot3buWwFMsQseA7N9K3fkLg0+6BYF3XfgFZx4dxuVvFg3G5b1Tscw+5I5vU4Bw8rLucEfDueNHw0ZcB/h2hz3Bzi4ABt7AAEkm/HRe0xePt1jweM7bkL7KZOyOlQYJZEGlOUEbUBBHTNQXnYSo3oHNPwPy7HC/rdBZUBBjnha9pa4AgixB4gry1YtGpc2rFo1Ln9VA6gn3DcwSG7D8h5LDzY54+Tf+GWDlxzxcn+mU1FP++Y5qzW2/cL+PJuNwmsOq94bp14K5iyb9SuY77b6sJX1AQEBAQEBAQRe0OMNpYTI7M6Mbxc46D9VBnzRirtX5PIjDTylzAPfK90shu95v2cgOQAyCyaxN587dsOkTe3nbtnVhaTGzeF9PJn7jbF3Xyb35+anw03Kzx8flO3Q2ttkFd00X1eiC2qybGfvH0/RBDMlQejMgxvkQa0r0GlM5BpSoLfsC32Ze1no78wgtiAgII/GsNbUROjdx0Pyu4FQ5sUZKTWUGfDGWk1lSMJmc1zqeXKSMndJ4hY2KZx3mlmJgtOO847JenqSCOBCu1n5aVL6laaScPaD49qv0tuF6s7hnXboQEBAQEBB4llDQXOIAAJJOgA1K5taIjcvLWisblyjGcTNZOZM+jb7Mber5j1nI+AWLkyffvv4jp87myzyMm/iOnkBSx6hNHp6AXse3tY26Ps/QdDC0Ee072ndp4dwsFpY6+MNjFTxqk1IkEEVtNBvQOI1YQ/uGvkSgp7JkH0zIPLpUGF8qDXkeg1nFB0HY6l3KcE6yEv7tB5C/egnEBAQfEFO27wwjdqox7TCA63EcD9PDksv6hg3H3K9wyPqWD192vcdtJlQJGNkbo4Z9RUeHJ5Qiw5PKNprZ6ts7cOjtO1XcNvemhx8nwsitrj6gICAgIPhQUf7Q8WPs0rDm+zpbcG/C3vse4LN52brHH/LJ+o5+sVfntWYY7Cyq0rqFKlYiGRSbSJTZ2j6WdgOgO87sbn62Hep8FfKy1xqeVnRgtFqvqAg+ObcWOhyKDneNUZp5S34Tmw828u0fvVBoGZB5M6DG6ZBhfMgkMAw11TKGi+4LF7uQ5dpQdOYwAAAWAFgOQGgQekBAQEGKohD2ua4XDgQR1Fc2rFo1Lm9YtXUua4ewwTS0z+Z3fUeIsfBYNd4ss0l83WJw5Zxy3YpSxwPEH0V+J/S/S+pXykmD2NcOIur9Z3DVrbyjbMunQgICAg16+qbFG+R5s1jS49gC4vbxrMuMl4pWbT8ORxyume+Z/vSOLuwaAdwsO5YUTN7Tefl81FpyWnJPy2VMnfQvfl6t2w9NlI/8LB/2d6t8Fe41fW2nw6/jtbFbXRAQEGliuGsnYWPHW1w1aeBCDnOK4ZJA/ccL8WuGjhzH5INMwP5FBhkY4cCgmtn9l5Kiz3no4ufxP8Awjl1lB0KgoWQsDI2hrR4k8yeJQbKAgICAg+FBRftBpejfFUN1B3XHszHlfwWR9Rp4zGSGL9Tx+Nq5I/2a87g6zho4ArvHPlG0NLLNspUb0Zb8p8j+yr2GfWmvxrbrpOqZZEBAQEFJ+0nEPZjpm6yu3nfgbn5m3gs7n5NRFI+WV9Ty6rGOPlV4m2FlSrGmfSNQ9rt29NC9h7DoOycW7TMPzbz/Fxt5WWrgjVIbeCuqRCYUqYQEBBhnqWt1PcNUEFi7+mABAaGm44nTmggpKex1QYZIUE5hOOljWse27WgAEagDIZcUFlp6hrxdpBH74cEGVAQEBAQEELthSCWllHyjeH/ABzPldVuXTyxSqc7H54ZhSMDm34ADqw2WdxLbrpgYrdLBstLuzbvzNI7xn+a0MXqzY4V/cwuKtNIQEBB8KDkuN1fT10z73bGeib/AMdbd91hZ7+eWZfN8nJ9zPM/r0BekCPXmWXdaT+7rqO3Ve3UcHi3IIm8o2D+0LYpGqw36RqsNxdOnlzgNckGvJWtGlz5INKoxA87dn5oI2WrQaU1Wg0jPcoM4zQeC1BtYdX9DI0/CcnDmP0QXQFB9QEBAQYKusZE3ee4NGlyuL5K0jdnGTJXHG7S1JMThewjfbZzSM8rgjrUf3aXr6lDOfHasxtQsEw10IcHZg5jPXMrL49JradvnZpNZlIUcvRysdwDhfsORV+J1O17iX1eF+Dlb23Nw+r16ICDSxms6GCWQ/BG53gDZR5b+FJlFnv4Y5s5DhWTN4nNxLiTzOf1WDT9y+ap+5ZjiDb2zPWFKmeTiLeTvJBr1NTv5AWAXVe3Ve3a4BZrewei2q9Poa9Mi9eoqvqLnqHrxKCJqa1BGzVnWgj6nEgOKCPfiBcbNBKCQoYHHMoJRsaDG9Bp1ugPynyOX5ILps3WdJCM82eyfofD0QSqAg0MRxWOHJx9o6NGv6IPOH4uyXIXB5HigiftApt+l42a9pNsubfqqP1Cszi3DO+p1mcPpWcAmJiAJuWkhVONMTRgxadbSJcrURp7vbWlXqxjmY9vAqnt0c4W6ym5XaZbbh0Kjk3o2O+ZrT4hXa9NevTMvXQgq32j1O5ROb/uOZH4m58gVT51tYp/tQ+o38cMx+3LHHMrKp0xadPq7d7Ee7Z4G38F3Tt5vUu4QOu1p5gei2q9Ppa9MdXNujrP7uvXqv1s1gggKup7ycgBqTwACCTw/ZSSSzpndG35G2Lj2u0b59yCx0mCQRNLWRtAcC1xObiCLG7jmgoUNEGPc35Hub/S4j6IJWFlkGZxQaczkGpLmCOYsgYNjDobltjcWIOiCZi2tfxazz/NAqtrX7p3WtB55m3cUFOq6tznFxcS4m5J4oN+gxjdsTkRn/4QXutIqaR1sy6O9uTgL28VFmr5UmEOennjmHPcGlsXDnn4foQsfjTqZh8tFfhLGRXNuohhe9e7T1hge5IWcfcOlULN2Ng5NaPIK/Xpt16Z166EFF+1KT2advOUu/paR/ksz6lP4xH9sj6tP41j+3PBqqVWbHTJZdvdll49bNE3MKSnbi0uvUNVaGPL2ujZe/A7o1WxTp9PjndYYZpb6rp2gMXlyQS2zmA9HaWUXlOYHCMHl97mf2QsKDHPMGNLnGwaCT3IKHD7TnOOrnOd/USfqg20GN7kGpK5BqyOQQbqsAkX0J9UHoV45oBqd5B5AuQg3Wua3QBBcth5i4S30G5l271/QLx5KozQ9FPI35Xkd1yPqFh68csw+ZyV8csw2OlVl7FXlz16krDJRR78jG/M9o88/Jd0jcrOGu7RDpwWg2X1AQc9+09382nH3ZT5tWT9Sn8qsX6rP5VUeIKrRQ+GYtUunO3wtXj1LbNw3lBOYZ7XadAPE+Ss8am7LfDxRkye1+jrA4LTb7FLKgjnPBljv/uM/wCwQXdAQVramtuRCOpzuv5W/XwQRcTUGRzUGCVBqSlBpSuQdHw+nb0Ud2tJ3GagfKEGz/Dt+VvgEEfX7P08w9qJoPzNG47+puveggKnYJv/ANczh+Nod5iyCvYtgc1OTvtLmDSRou23MjVvegt2wlMWwue4Eb7sr5XaBr4koK3tNFu1sg+YA+LB9QsbkxrM+f5ldcj/AHRoepCIN9eu4hObG0+/UB3CNpd3n2R6nwVjDG7LvFr+W3QArjQEBBz37Tm/zac/dlHmxZH1LurF+rR7rKlwNVeks+Z9NndUzl5LF49b2Ez7jjycLHu0Kn49/G2l3hZox39/Kaiq91abdidxt6qMU3bam5Ay60ejZruaR8zbeIQdFQEFGxx3/upL822/pCD1CUGZyDUnKCMqZbINNhL3Bo1cQ0d5sEHWY22AHIAeCD0gICBZB8sgoG2jbVjDza31IWVzY/8A1hifUI1miUbNh5uS0jPgcvNewRDVkgc3UEdfDxXrqIXjYej3YTIdZD/a24HndXcNdRto8evjVZFMsCAgo/2nx+zTv5SFv9TSf8VmfUo/GJ/tk/Va/hFlGhCpYvbL36WHDNmp57EDcb877i/4RqVfpgtZZwcLJk99Q26zYaZoux4f1aHwI+q9txJ+Fq306Yj1KvVFHNA60jHDuI8Ofcq1qXpPuFLJgvTuEjh7TMQ1hG8bixNs7E26jkrnHzTPqV3hcm3l9uxiWFzQBjpBu75cALgkWA1IyF7nwKutdKbLUweelkIbHE4a/E+1wB1C4PggvFJXMkvuOvbUaHwKDZQVLbKjLXNmAysGP6jf2XH08EEZSzAoJGPNBiqKe4yQVbFXFjrG/V1oJTYii6WoDj7sQ3j2m4aPHPuQdJQEBAQEHxBQtuf/AJMf4W/9isvm/wA4Y31D/wAkMbUghnp4i9waNXGykpXc6S46+U6XanhDGta3RoAHcr8RqGnEajTKvXogIIvaHCBVQmIm2YLXWvuuGhUOfDGWvjKDkYIzU8ZRuCbHQwHef/NfzcBujsb+ajw8WuP+0ODhUx9+1lAVpdEGOeBrxZ7WuHJwBHgV5Mb7eTET2joNnadkgkayzhmLE2HddRxhrE7iEUYKRbyiPbYxbDGVEe4+4zuHC1weYupUyo1wbHaKO+5HcZ6ud8b3W1N8u5B5w+odG9rxw16xxCC8U1U2QXa4H1HaOCD1O1paQ4AtIO9e1rcb34IOb4mGRyu6Ekx8L8OdubeXFBtUVeDxQSkcl0Hyema8WcAR1hBs4JIymBYGWaTcuGZ7+YCCyRvBAINwdCg9ICAgIPhQc/20desYOTW/UrL5fvLEMbne80Q8hew6hYtmaPWQ9jfqfp4q3hpr3K7x8evcrCrC0ICAg+IPqAUFZ2oxd8UjI2HduN4njxAGfYqXJzTSYiFDl8i2OYiGbA8e6Qhklg74XaB3V1H1XeHP5erJMHI8/U9p8K0ttTFqvoonO46N7Tp+fcgoRkzQZGvQe2yWzBt2IMk1c9zd0vcRyJJQQ9XIgjhMWm4QS9BivAlBO09SCgzSOyQb+zdVm+M/ib6O+iCeQEBAQfEHN8ek366Tk2w8Gget1k5vyzMTP+XIb2H0pleGjtJ5DiVYpXylax08pXeGMNaGjIAWCuxGmhEahkXr0QEBAQEBBTtt47SRO7vMj/ILM58flEsj6lX8qyhCotoKzPcLTgOO71o5T7WjXn4uo9fqruHPv1LTwciLRqWDbCq9pjOQ3j2nIeh8VbW1MqqghBt0eHVUjA9kTi05g3aL9gJug8zxVEfvwyjr3CR4i4QapxHgg1Zqi6CRwTZ2aqIIBZHxkcMj+AfF6daDoVFgMEcRiDA5p94uzLj8xPPlbTggr1bQfw0m6Lljhdl9RzaTxt9Qg9B10Hqim6ORr+AOfYciguIKD6gICD4UHMmQudVTZHeMjha2eqzftzOSWRGO05ZnS+4Nh3Qszzc7Nx+g6lfpTxhp46eMJFdpBAQEBAQEBBXts6fehDhq13r+u6qfNpvHv9KH1Cnlj3+lUMmQ6xdZsTMqOLU1YpJgNV1ET8JI1HTWqMTLne0SbANBdrYXtnx1WpgybrqWhgyeUaljhYZntYwbznGwA9exWFl1eipxHGxg0a0N8AgzoNWqw6KX/Ujjf+JjT5kINWDZ2lYd5sEd+BLb27L6IJMBB9QRO0lH0kJI96P2x2fEPD0CCtU77hBsFt0FiwSp3mbp1Zl3cD9O5BIoCAg+FBqVEkcd3u3QTlew3j1cyo73pT3KO1qU9yyUVW2Vu83S9s+pe0vFo3D2l4vG4bC7diAgICAgICDWr6fpI3s+ZpA6jwPiuL18qzDjJXyrMOcFtrtORaSLcurxuO5YtK+NprLCp+MzWfhhexWErVlguuonXTqszHSU2frXUxu0Ah3vAgZjt1C9rntWVjHntHa94bi8c2hs75Tr3c1cx5q36XaZYskFMkfUBAQEHwhBSJ6fopXs4A5fhOY8j5IMzAg2Kd7oyHNOfkRyKDZnrHO953cMggwMxbo897IagnK30XF71pG7dOL5K0jynpO0uIxyN3mvaR2pXJW0biSuSto3EovFNomsHse0eedu4alVs3Livqse1XNy4rOq+5QtDQy1b96QkM4559n6BQ4+PfJPldDjwXy28si6U8LWNDWiwAsAtGIisahpVrERqGVevRAQEBAQEBB8sgpO1VF0c2+Pdk16jx+h7ysvlU8L+XwyOZj8MnnHyh3NXMe4cR7YxHcr2fTqsMm6o0mntqeyE3QY/IzJ3tjryI7/AM1YpyLR6lPTPMdrBRYzFJkDun5XZeB0Kt0zVss1y1skLqZI+oCAgre0Ef8AOB+4L+Jsg1WIMdRWNYMyggqvHrkhufoO08Fxe8UjdnGS9aV3Zpbrpj7Xug3tzPMhZs+XItuf4si025V9z/GExA8t0VuuOIjULtMcRGoSmFYM6WznXaznxP4errXdMMQkx4KxO1sghaxoa0WA0CnWGRHogICAgICAgICDSxegE0bmHXVp5OGh/fNRZccZKzEos2OMlJrLn1i1xY7JzTYg69iyonwnxljRPhbws9RhTW6WKvTiOYUbryg3V66j29NC90902aPDZpfc3Oslw9Bn5KSuGbfLmMOS0+p0ueFUzoomte7ecNT9B1K/SvjGmhjrNa6mdtxduxAQVDamuEUxLjYFjbef1QRVJ/FVP+jHus/3JLtb2g2u7uug2avA4Kdu/WTOldwiYd0OPIAe0e24Ciy5q449/wDSHNnrijdv+kNK4zEWY2KIH2YmCwHWeZ61R8b5p3br9M3xvyLeVvUfpI0VC553WNJ7NB2ngrlcevUNCmPxjULPhuz7WWdJZ7uXwj81LEJorpNgLp0+oCAgICAgICAgICD4ggdo9m21PtNO5KNHDj1OtqqnI40ZY9epUuVw65o3HaHpNj5rfzJW9oBcfQKLHxJiNTO0OLg2iNWs2Z9iGObYzPvzsLeCkvw62h3fgVtGtoaswKppuHTMHxN94drVTvx8uLr3Cnbj58HXuGtT1zXdvLj4LmmWJ7d4+VWfUt6J3FpseYKnrb9LdLRPUpOmxiZvHeH3s/PVT1y2hPF5SMW0PzM8D9CpYzf07i7YbjrPleO4fmuoyw68nv8A9bj5O8P1Xv3Ie7aVdi9Pk6SMOLfdLwy4/CTcjuXNs1K9o75qU7lEV+2L3ezAy3DfdnbsH5qtbk2v6xwpX5d7z44o/wCWjR4HPO7feHOJ+J5sPP6LrHxtzu/b3HxNz5ZJ3Ky0OzTG5yHe+6Mh46nyVuKxC9FIhOQwtaLNAaOQFl07ZEBAQEBAQEBAQEBAQEBAQEBB8KCMxHAIJ/fYL/M32T4jVQ3wY79wr5ONjydwgKjYx7c4Zj+F4v8A3KrPC1/CVOfp9q/+OzTdhNaz4GvHNrgPU3XH2c9Xn2+TV4Lasa07vM+gXms/+V758iP8L2I6w6U9u39bL3Wefh758qeqszMDrZPecyMdov5X9V3GDNbuXv2ORf8AlbTbpdiW3vLKXnkBbzJJUtOJWP5TtJTg0j3b2n6LCIYvcYAeZzPiVZrWK9LlaRX1DfXToQEBAQEBAQEBAQEBAQEBAQEBAQEBAQfLIFkCyBZB9QEBAQEBAQEBAQEBAQEBAQEBAQEBAQEBAQEBAQEBAQEBAQEBAQEBAQEBB//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172" name="AutoShape 4" descr="data:image/jpeg;base64,/9j/4AAQSkZJRgABAQAAAQABAAD/2wCEAAkGBxQSEhQUExQUFBUUFBQUFRQUFBQVFxQXFhQWFhQUFRQYHCggGB0nHBUUITEhJSkrLi4uGB8zODMsNygtLisBCgoKDg0OGxAQGiwkHyQsLCwsLCwsLCwsLCwsLCwsLCwsLCwsLCwsLCwsLCwsLCwsLCwsLCwsLCwsLCwsLCwsLP/AABEIAOEA4QMBEQACEQEDEQH/xAAbAAEAAgMBAQAAAAAAAAAAAAAABQYDBAcCAf/EAEEQAAEDAgMEBwUGBQQBBQAAAAEAAgMEEQUhMQYSQVETYXGBkaGxIjJCUsEHYnLR4fAUI5KiwjNTgrLxFSQ0Q0T/xAAaAQEAAwEBAQAAAAAAAAAAAAAAAwQFAgEG/8QALhEBAAICAgIBBAIABgIDAAAAAAECAxEEMRIhQQUTIlEyYUJSYnGBkTNTFBUj/9oADAMBAAIRAxEAPwDuKAgICAgICAgICAgICCGx7E5YN0xwmRue8QT7PcAfFV8971/jG1bPkyY4/Cu0bS7bRH/UY9nXbeHiFBHO1/Oulav1CI/nWYTtFi0MovHI13erFORjv1K3j5OK/Ut26nTvqAgICAgICAgICAgICAgICAgICAg+IPjngakDtXk2iO3kzEdoys2ipovfmYDyDgT4BV78vFX1Mq9+Zhp3aELU/aHSt93pH/hb+ZUFvqOOOomVW31TFHUTLQk+0gfBTSHtICjn6haeqo5+qTP8aMQ+0OQ//mt/yuuZ52X/ACOf/scv/rS2B1cWIb/SU4Y5tva4m/3hY9ytYL/ej866XOPk+/H51081uxTb70Lyx3C+X9zc/VeX4VJ69S8ycDHb3X1LS/ja2jP80GWP5uPcdD2Gyraz4P7hW1yeP/qhP4TtLFNobO4tOTh2tKsYebW86ntawc2mT1PqU1HIDoVci0Su7e10CAgICAgICAgICAgICAg+XQCUeTOkLi+1NPT3Dngu+VuZVTLzMeP+1PNzsWL52qdbtzPLlTxBg+Z+Z8FTtzM2T+EaUL8/Pk9Y40hagVE2c07j1Am3go/sZck/nZF/8bLk93tLzFhEY1BPapq8SkJ6cLHHbY/gmcBbst9VPGKkfCxXDjr1D4zDHPO6wuc46NsP0sOsruKR8QmrWPiFiwrZyBljUSte75GO9kdpGZ8lPGOFiMcQtVHNA0bsZY0cgN1d6h3pvAr168zQh4LXAEHUEXBXkxvsV7EtjoX5xl0Txm1wJNj6+aqZuHTJ7j1KlyOFTJ7j1KJjxOakeI6oZfDMPdPb+foqPlk486t1+1KubLxreOTr9rRSYjcA33geKv4+RFmnjzVvG4SEcodorUWiU72vQQEBAQEBAQEBAQEBBBY/tRDS5E7z+DG69/JVM/Mpi9dypcnnY8Pruf0o2I49VVWV+ij+VupHWVnWvmz/ADqGXbJyORP6hpwYexudt48ypMfGpXtJi4lKd+24FZiNLUREdF11t1sumzbLTwl5sF3Su0lKeSxUOFBozub2vyPcrFaxC3WsQ2nsAGQXTpHVUiDQZi0kJuxxHUcwe0ILbgGOtqWn4Xt95v8Ak3mPRBLoMFZRslYWSNDmnUH1HIrm9IvGrOMmOt6+No9KRWUEuHu3mXkpidOMd/32dix8uC+CfKvTGyYMnFt5U91TlBXte0OY64OYIU+HPFo3C9g5NckbhL09ZfI+Ku0y7XK223FM6EBAQEBAQEBAQEGGrY5zHBp3XFpDXciRkfFc2iZrMQ5tEzE6c5GyM7XFzmb7iSS7eDr9dyblZteFMTufbIp9PtFvK3uWtPEWOLXDdcNQdQpJ9eks/j6Y7ps2XTbzYm3u31ouvY9z6e19zpZsJpQ0dfFXa18YaFK+MJS66dteZyCMqkENVtQalHVOhkbIzVp7iOIPUUHVqKpbKxr26OaCO/ggzoPEsYcCCAQRYg6Ecl5MRMal5MRMalRMVw19BJ0kd3U7z7bNdw8x+/1xuRgtht506YfIwW41vPH/AB/SXpKsPaHA3BFwVJjybXMOeLRtLUVXwPcVdxZfiVyl99pFWUogICAgICAgICD4gru1u0QpmbjLGZ49ka7o+dw9BxKqcrkRjjxjuVHmcqMVfGP5KBAx1y55Jc43JJublUcdZj3btnYot3buWwFMsQseA7N9K3fkLg0+6BYF3XfgFZx4dxuVvFg3G5b1Tscw+5I5vU4Bw8rLucEfDueNHw0ZcB/h2hz3Bzi4ABt7AAEkm/HRe0xePt1jweM7bkL7KZOyOlQYJZEGlOUEbUBBHTNQXnYSo3oHNPwPy7HC/rdBZUBBjnha9pa4AgixB4gry1YtGpc2rFo1Ln9VA6gn3DcwSG7D8h5LDzY54+Tf+GWDlxzxcn+mU1FP++Y5qzW2/cL+PJuNwmsOq94bp14K5iyb9SuY77b6sJX1AQEBAQEBAQRe0OMNpYTI7M6Mbxc46D9VBnzRirtX5PIjDTylzAPfK90shu95v2cgOQAyCyaxN587dsOkTe3nbtnVhaTGzeF9PJn7jbF3Xyb35+anw03Kzx8flO3Q2ttkFd00X1eiC2qybGfvH0/RBDMlQejMgxvkQa0r0GlM5BpSoLfsC32Ze1no78wgtiAgII/GsNbUROjdx0Pyu4FQ5sUZKTWUGfDGWk1lSMJmc1zqeXKSMndJ4hY2KZx3mlmJgtOO847JenqSCOBCu1n5aVL6laaScPaD49qv0tuF6s7hnXboQEBAQEBB4llDQXOIAAJJOgA1K5taIjcvLWisblyjGcTNZOZM+jb7Mber5j1nI+AWLkyffvv4jp87myzyMm/iOnkBSx6hNHp6AXse3tY26Ps/QdDC0Ee072ndp4dwsFpY6+MNjFTxqk1IkEEVtNBvQOI1YQ/uGvkSgp7JkH0zIPLpUGF8qDXkeg1nFB0HY6l3KcE6yEv7tB5C/egnEBAQfEFO27wwjdqox7TCA63EcD9PDksv6hg3H3K9wyPqWD192vcdtJlQJGNkbo4Z9RUeHJ5Qiw5PKNprZ6ts7cOjtO1XcNvemhx8nwsitrj6gICAgIPhQUf7Q8WPs0rDm+zpbcG/C3vse4LN52brHH/LJ+o5+sVfntWYY7Cyq0rqFKlYiGRSbSJTZ2j6WdgOgO87sbn62Hep8FfKy1xqeVnRgtFqvqAg+ObcWOhyKDneNUZp5S34Tmw828u0fvVBoGZB5M6DG6ZBhfMgkMAw11TKGi+4LF7uQ5dpQdOYwAAAWAFgOQGgQekBAQEGKohD2ua4XDgQR1Fc2rFo1Lm9YtXUua4ewwTS0z+Z3fUeIsfBYNd4ss0l83WJw5Zxy3YpSxwPEH0V+J/S/S+pXykmD2NcOIur9Z3DVrbyjbMunQgICAg16+qbFG+R5s1jS49gC4vbxrMuMl4pWbT8ORxyume+Z/vSOLuwaAdwsO5YUTN7Tefl81FpyWnJPy2VMnfQvfl6t2w9NlI/8LB/2d6t8Fe41fW2nw6/jtbFbXRAQEGliuGsnYWPHW1w1aeBCDnOK4ZJA/ccL8WuGjhzH5INMwP5FBhkY4cCgmtn9l5Kiz3no4ufxP8Awjl1lB0KgoWQsDI2hrR4k8yeJQbKAgICAg+FBRftBpejfFUN1B3XHszHlfwWR9Rp4zGSGL9Tx+Nq5I/2a87g6zho4ArvHPlG0NLLNspUb0Zb8p8j+yr2GfWmvxrbrpOqZZEBAQEFJ+0nEPZjpm6yu3nfgbn5m3gs7n5NRFI+WV9Ty6rGOPlV4m2FlSrGmfSNQ9rt29NC9h7DoOycW7TMPzbz/Fxt5WWrgjVIbeCuqRCYUqYQEBBhnqWt1PcNUEFi7+mABAaGm44nTmggpKex1QYZIUE5hOOljWse27WgAEagDIZcUFlp6hrxdpBH74cEGVAQEBAQEELthSCWllHyjeH/ABzPldVuXTyxSqc7H54ZhSMDm34ADqw2WdxLbrpgYrdLBstLuzbvzNI7xn+a0MXqzY4V/cwuKtNIQEBB8KDkuN1fT10z73bGeib/AMdbd91hZ7+eWZfN8nJ9zPM/r0BekCPXmWXdaT+7rqO3Ve3UcHi3IIm8o2D+0LYpGqw36RqsNxdOnlzgNckGvJWtGlz5INKoxA87dn5oI2WrQaU1Wg0jPcoM4zQeC1BtYdX9DI0/CcnDmP0QXQFB9QEBAQYKusZE3ee4NGlyuL5K0jdnGTJXHG7S1JMThewjfbZzSM8rgjrUf3aXr6lDOfHasxtQsEw10IcHZg5jPXMrL49JradvnZpNZlIUcvRysdwDhfsORV+J1O17iX1eF+Dlb23Nw+r16ICDSxms6GCWQ/BG53gDZR5b+FJlFnv4Y5s5DhWTN4nNxLiTzOf1WDT9y+ap+5ZjiDb2zPWFKmeTiLeTvJBr1NTv5AWAXVe3Ve3a4BZrewei2q9Poa9Mi9eoqvqLnqHrxKCJqa1BGzVnWgj6nEgOKCPfiBcbNBKCQoYHHMoJRsaDG9Bp1ugPynyOX5ILps3WdJCM82eyfofD0QSqAg0MRxWOHJx9o6NGv6IPOH4uyXIXB5HigiftApt+l42a9pNsubfqqP1Cszi3DO+p1mcPpWcAmJiAJuWkhVONMTRgxadbSJcrURp7vbWlXqxjmY9vAqnt0c4W6ym5XaZbbh0Kjk3o2O+ZrT4hXa9NevTMvXQgq32j1O5ROb/uOZH4m58gVT51tYp/tQ+o38cMx+3LHHMrKp0xadPq7d7Ee7Z4G38F3Tt5vUu4QOu1p5gei2q9Ppa9MdXNujrP7uvXqv1s1gggKup7ycgBqTwACCTw/ZSSSzpndG35G2Lj2u0b59yCx0mCQRNLWRtAcC1xObiCLG7jmgoUNEGPc35Hub/S4j6IJWFlkGZxQaczkGpLmCOYsgYNjDobltjcWIOiCZi2tfxazz/NAqtrX7p3WtB55m3cUFOq6tznFxcS4m5J4oN+gxjdsTkRn/4QXutIqaR1sy6O9uTgL28VFmr5UmEOennjmHPcGlsXDnn4foQsfjTqZh8tFfhLGRXNuohhe9e7T1hge5IWcfcOlULN2Ng5NaPIK/Xpt16Z166EFF+1KT2advOUu/paR/ksz6lP4xH9sj6tP41j+3PBqqVWbHTJZdvdll49bNE3MKSnbi0uvUNVaGPL2ujZe/A7o1WxTp9PjndYYZpb6rp2gMXlyQS2zmA9HaWUXlOYHCMHl97mf2QsKDHPMGNLnGwaCT3IKHD7TnOOrnOd/USfqg20GN7kGpK5BqyOQQbqsAkX0J9UHoV45oBqd5B5AuQg3Wua3QBBcth5i4S30G5l271/QLx5KozQ9FPI35Xkd1yPqFh68csw+ZyV8csw2OlVl7FXlz16krDJRR78jG/M9o88/Jd0jcrOGu7RDpwWg2X1AQc9+09382nH3ZT5tWT9Sn8qsX6rP5VUeIKrRQ+GYtUunO3wtXj1LbNw3lBOYZ7XadAPE+Ss8am7LfDxRkye1+jrA4LTb7FLKgjnPBljv/uM/wCwQXdAQVramtuRCOpzuv5W/XwQRcTUGRzUGCVBqSlBpSuQdHw+nb0Ud2tJ3GagfKEGz/Dt+VvgEEfX7P08w9qJoPzNG47+puveggKnYJv/ANczh+Nod5iyCvYtgc1OTvtLmDSRou23MjVvegt2wlMWwue4Eb7sr5XaBr4koK3tNFu1sg+YA+LB9QsbkxrM+f5ldcj/AHRoepCIN9eu4hObG0+/UB3CNpd3n2R6nwVjDG7LvFr+W3QArjQEBBz37Tm/zac/dlHmxZH1LurF+rR7rKlwNVeks+Z9NndUzl5LF49b2Ez7jjycLHu0Kn49/G2l3hZox39/Kaiq91abdidxt6qMU3bam5Ay60ejZruaR8zbeIQdFQEFGxx3/upL822/pCD1CUGZyDUnKCMqZbINNhL3Bo1cQ0d5sEHWY22AHIAeCD0gICBZB8sgoG2jbVjDza31IWVzY/8A1hifUI1miUbNh5uS0jPgcvNewRDVkgc3UEdfDxXrqIXjYej3YTIdZD/a24HndXcNdRto8evjVZFMsCAgo/2nx+zTv5SFv9TSf8VmfUo/GJ/tk/Va/hFlGhCpYvbL36WHDNmp57EDcb877i/4RqVfpgtZZwcLJk99Q26zYaZoux4f1aHwI+q9txJ+Fq306Yj1KvVFHNA60jHDuI8Ofcq1qXpPuFLJgvTuEjh7TMQ1hG8bixNs7E26jkrnHzTPqV3hcm3l9uxiWFzQBjpBu75cALgkWA1IyF7nwKutdKbLUweelkIbHE4a/E+1wB1C4PggvFJXMkvuOvbUaHwKDZQVLbKjLXNmAysGP6jf2XH08EEZSzAoJGPNBiqKe4yQVbFXFjrG/V1oJTYii6WoDj7sQ3j2m4aPHPuQdJQEBAQEHxBQtuf/AJMf4W/9isvm/wA4Y31D/wAkMbUghnp4i9waNXGykpXc6S46+U6XanhDGta3RoAHcr8RqGnEajTKvXogIIvaHCBVQmIm2YLXWvuuGhUOfDGWvjKDkYIzU8ZRuCbHQwHef/NfzcBujsb+ajw8WuP+0ODhUx9+1lAVpdEGOeBrxZ7WuHJwBHgV5Mb7eTET2joNnadkgkayzhmLE2HddRxhrE7iEUYKRbyiPbYxbDGVEe4+4zuHC1weYupUyo1wbHaKO+5HcZ6ud8b3W1N8u5B5w+odG9rxw16xxCC8U1U2QXa4H1HaOCD1O1paQ4AtIO9e1rcb34IOb4mGRyu6Ekx8L8OdubeXFBtUVeDxQSkcl0Hyema8WcAR1hBs4JIymBYGWaTcuGZ7+YCCyRvBAINwdCg9ICAgIPhQc/20desYOTW/UrL5fvLEMbne80Q8hew6hYtmaPWQ9jfqfp4q3hpr3K7x8evcrCrC0ICAg+IPqAUFZ2oxd8UjI2HduN4njxAGfYqXJzTSYiFDl8i2OYiGbA8e6Qhklg74XaB3V1H1XeHP5erJMHI8/U9p8K0ttTFqvoonO46N7Tp+fcgoRkzQZGvQe2yWzBt2IMk1c9zd0vcRyJJQQ9XIgjhMWm4QS9BivAlBO09SCgzSOyQb+zdVm+M/ib6O+iCeQEBAQfEHN8ek366Tk2w8Gget1k5vyzMTP+XIb2H0pleGjtJ5DiVYpXylax08pXeGMNaGjIAWCuxGmhEahkXr0QEBAQEBBTtt47SRO7vMj/ILM58flEsj6lX8qyhCotoKzPcLTgOO71o5T7WjXn4uo9fqruHPv1LTwciLRqWDbCq9pjOQ3j2nIeh8VbW1MqqghBt0eHVUjA9kTi05g3aL9gJug8zxVEfvwyjr3CR4i4QapxHgg1Zqi6CRwTZ2aqIIBZHxkcMj+AfF6daDoVFgMEcRiDA5p94uzLj8xPPlbTggr1bQfw0m6Lljhdl9RzaTxt9Qg9B10Hqim6ORr+AOfYciguIKD6gICD4UHMmQudVTZHeMjha2eqzftzOSWRGO05ZnS+4Nh3Qszzc7Nx+g6lfpTxhp46eMJFdpBAQEBAQEBBXts6fehDhq13r+u6qfNpvHv9KH1Cnlj3+lUMmQ6xdZsTMqOLU1YpJgNV1ET8JI1HTWqMTLne0SbANBdrYXtnx1WpgybrqWhgyeUaljhYZntYwbznGwA9exWFl1eipxHGxg0a0N8AgzoNWqw6KX/Ujjf+JjT5kINWDZ2lYd5sEd+BLb27L6IJMBB9QRO0lH0kJI96P2x2fEPD0CCtU77hBsFt0FiwSp3mbp1Zl3cD9O5BIoCAg+FBqVEkcd3u3QTlew3j1cyo73pT3KO1qU9yyUVW2Vu83S9s+pe0vFo3D2l4vG4bC7diAgICAgICDWr6fpI3s+ZpA6jwPiuL18qzDjJXyrMOcFtrtORaSLcurxuO5YtK+NprLCp+MzWfhhexWErVlguuonXTqszHSU2frXUxu0Ah3vAgZjt1C9rntWVjHntHa94bi8c2hs75Tr3c1cx5q36XaZYskFMkfUBAQEHwhBSJ6fopXs4A5fhOY8j5IMzAg2Kd7oyHNOfkRyKDZnrHO953cMggwMxbo897IagnK30XF71pG7dOL5K0jynpO0uIxyN3mvaR2pXJW0biSuSto3EovFNomsHse0eedu4alVs3Livqse1XNy4rOq+5QtDQy1b96QkM4559n6BQ4+PfJPldDjwXy28si6U8LWNDWiwAsAtGIisahpVrERqGVevRAQEBAQEBB8sgpO1VF0c2+Pdk16jx+h7ysvlU8L+XwyOZj8MnnHyh3NXMe4cR7YxHcr2fTqsMm6o0mntqeyE3QY/IzJ3tjryI7/AM1YpyLR6lPTPMdrBRYzFJkDun5XZeB0Kt0zVss1y1skLqZI+oCAgre0Ef8AOB+4L+Jsg1WIMdRWNYMyggqvHrkhufoO08Fxe8UjdnGS9aV3Zpbrpj7Xug3tzPMhZs+XItuf4si025V9z/GExA8t0VuuOIjULtMcRGoSmFYM6WznXaznxP4errXdMMQkx4KxO1sghaxoa0WA0CnWGRHogICAgICAgICDSxegE0bmHXVp5OGh/fNRZccZKzEos2OMlJrLn1i1xY7JzTYg69iyonwnxljRPhbws9RhTW6WKvTiOYUbryg3V66j29NC90902aPDZpfc3Oslw9Bn5KSuGbfLmMOS0+p0ueFUzoomte7ecNT9B1K/SvjGmhjrNa6mdtxduxAQVDamuEUxLjYFjbef1QRVJ/FVP+jHus/3JLtb2g2u7uug2avA4Kdu/WTOldwiYd0OPIAe0e24Ciy5q449/wDSHNnrijdv+kNK4zEWY2KIH2YmCwHWeZ61R8b5p3br9M3xvyLeVvUfpI0VC553WNJ7NB2ngrlcevUNCmPxjULPhuz7WWdJZ7uXwj81LEJorpNgLp0+oCAgICAgICAgICD4ggdo9m21PtNO5KNHDj1OtqqnI40ZY9epUuVw65o3HaHpNj5rfzJW9oBcfQKLHxJiNTO0OLg2iNWs2Z9iGObYzPvzsLeCkvw62h3fgVtGtoaswKppuHTMHxN94drVTvx8uLr3Cnbj58HXuGtT1zXdvLj4LmmWJ7d4+VWfUt6J3FpseYKnrb9LdLRPUpOmxiZvHeH3s/PVT1y2hPF5SMW0PzM8D9CpYzf07i7YbjrPleO4fmuoyw68nv8A9bj5O8P1Xv3Ie7aVdi9Pk6SMOLfdLwy4/CTcjuXNs1K9o75qU7lEV+2L3ezAy3DfdnbsH5qtbk2v6xwpX5d7z44o/wCWjR4HPO7feHOJ+J5sPP6LrHxtzu/b3HxNz5ZJ3Ky0OzTG5yHe+6Mh46nyVuKxC9FIhOQwtaLNAaOQFl07ZEBAQEBAQEBAQEBAQEBAQEBB8KCMxHAIJ/fYL/M32T4jVQ3wY79wr5ONjydwgKjYx7c4Zj+F4v8A3KrPC1/CVOfp9q/+OzTdhNaz4GvHNrgPU3XH2c9Xn2+TV4Lasa07vM+gXms/+V758iP8L2I6w6U9u39bL3Wefh758qeqszMDrZPecyMdov5X9V3GDNbuXv2ORf8AlbTbpdiW3vLKXnkBbzJJUtOJWP5TtJTg0j3b2n6LCIYvcYAeZzPiVZrWK9LlaRX1DfXToQEBAQEBAQEBAQEBAQEBAQEBAQEBAQfLIFkCyBZB9QEBAQEBAQEBAQEBAQEBAQEBAQEBAQEBAQEBAQEBAQEBAQEBAQEBAQEBB//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7173" name="Picture 5" descr="C:\Users\alili\Desktop\cours choix du thème\imoyen.jpg"/>
          <p:cNvPicPr>
            <a:picLocks noChangeAspect="1" noChangeArrowheads="1"/>
          </p:cNvPicPr>
          <p:nvPr/>
        </p:nvPicPr>
        <p:blipFill>
          <a:blip r:embed="rId2"/>
          <a:srcRect/>
          <a:stretch>
            <a:fillRect/>
          </a:stretch>
        </p:blipFill>
        <p:spPr bwMode="auto">
          <a:xfrm>
            <a:off x="1500166" y="928670"/>
            <a:ext cx="6500858" cy="4286280"/>
          </a:xfrm>
          <a:prstGeom prst="rect">
            <a:avLst/>
          </a:prstGeom>
          <a:noFill/>
        </p:spPr>
      </p:pic>
    </p:spTree>
  </p:cSld>
  <p:clrMapOvr>
    <a:masterClrMapping/>
  </p:clrMapOvr>
  <p:transition>
    <p:newsfla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600" b="1" dirty="0" smtClean="0"/>
              <a:t>III-Procédés a suivre dans le choix d’un objet de recherche</a:t>
            </a:r>
            <a:endParaRPr lang="fr-FR" sz="3600" dirty="0"/>
          </a:p>
        </p:txBody>
      </p:sp>
      <p:sp>
        <p:nvSpPr>
          <p:cNvPr id="3" name="Espace réservé du contenu 2"/>
          <p:cNvSpPr>
            <a:spLocks noGrp="1"/>
          </p:cNvSpPr>
          <p:nvPr>
            <p:ph idx="1"/>
          </p:nvPr>
        </p:nvSpPr>
        <p:spPr/>
        <p:txBody>
          <a:bodyPr>
            <a:normAutofit/>
          </a:bodyPr>
          <a:lstStyle/>
          <a:p>
            <a:pPr algn="ctr">
              <a:buNone/>
            </a:pPr>
            <a:r>
              <a:rPr lang="fr-FR" sz="3600" b="1" dirty="0" smtClean="0"/>
              <a:t>4-</a:t>
            </a:r>
          </a:p>
          <a:p>
            <a:pPr algn="ctr">
              <a:buNone/>
            </a:pPr>
            <a:r>
              <a:rPr lang="fr-FR" sz="3600" b="1" dirty="0" smtClean="0"/>
              <a:t>La non-connaissance des travaux de recherche déjà réalisés sur le sujet, auquel le chercheur montre un grand intérêt, risque de le pousser à choisir un thème excitant et panoramique</a:t>
            </a:r>
            <a:endParaRPr lang="fr-FR" sz="3600" b="1" dirty="0"/>
          </a:p>
        </p:txBody>
      </p:sp>
    </p:spTree>
  </p:cSld>
  <p:clrMapOvr>
    <a:masterClrMapping/>
  </p:clrMapOvr>
  <p:transition>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C:\Users\alili\Desktop\cours choix du thème\thème existant.jpg"/>
          <p:cNvPicPr>
            <a:picLocks noChangeAspect="1" noChangeArrowheads="1"/>
          </p:cNvPicPr>
          <p:nvPr/>
        </p:nvPicPr>
        <p:blipFill>
          <a:blip r:embed="rId2"/>
          <a:srcRect/>
          <a:stretch>
            <a:fillRect/>
          </a:stretch>
        </p:blipFill>
        <p:spPr bwMode="auto">
          <a:xfrm>
            <a:off x="2500298" y="1214422"/>
            <a:ext cx="4286280" cy="4286280"/>
          </a:xfrm>
          <a:prstGeom prst="rect">
            <a:avLst/>
          </a:prstGeom>
          <a:noFill/>
        </p:spPr>
      </p:pic>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200" b="1" dirty="0" smtClean="0"/>
              <a:t>Le choix d’un sujet de mémoire s’effectue généralement en fonction de plusieurs éléments, ce qui mette le chercheur parfois dans des situations difficiles et lui rend le travail de recherche plus au moins compliqué. </a:t>
            </a:r>
            <a:endParaRPr lang="fr-FR" sz="3200" b="1" dirty="0"/>
          </a:p>
        </p:txBody>
      </p:sp>
      <p:sp>
        <p:nvSpPr>
          <p:cNvPr id="4" name="Titre 1"/>
          <p:cNvSpPr>
            <a:spLocks noGrp="1"/>
          </p:cNvSpPr>
          <p:nvPr>
            <p:ph type="title"/>
          </p:nvPr>
        </p:nvSpPr>
        <p:spPr>
          <a:xfrm>
            <a:off x="914400" y="512064"/>
            <a:ext cx="7772400" cy="914400"/>
          </a:xfrm>
        </p:spPr>
        <p:txBody>
          <a:bodyPr/>
          <a:lstStyle/>
          <a:p>
            <a:pPr algn="ctr"/>
            <a:r>
              <a:rPr lang="fr-FR" b="1" dirty="0" smtClean="0"/>
              <a:t>I-Introduction</a:t>
            </a:r>
            <a:endParaRPr lang="fr-FR" b="1" dirty="0"/>
          </a:p>
        </p:txBody>
      </p:sp>
    </p:spTree>
  </p:cSld>
  <p:clrMapOvr>
    <a:masterClrMapping/>
  </p:clrMapOvr>
  <p:transition>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600" b="1" dirty="0" smtClean="0"/>
              <a:t>III-Procédés a suivre dans le choix d’un objet de recherche</a:t>
            </a:r>
            <a:endParaRPr lang="fr-FR" sz="3600" dirty="0"/>
          </a:p>
        </p:txBody>
      </p:sp>
      <p:sp>
        <p:nvSpPr>
          <p:cNvPr id="3" name="Espace réservé du contenu 2"/>
          <p:cNvSpPr>
            <a:spLocks noGrp="1"/>
          </p:cNvSpPr>
          <p:nvPr>
            <p:ph idx="1"/>
          </p:nvPr>
        </p:nvSpPr>
        <p:spPr/>
        <p:txBody>
          <a:bodyPr>
            <a:normAutofit/>
          </a:bodyPr>
          <a:lstStyle/>
          <a:p>
            <a:pPr algn="ctr">
              <a:buNone/>
            </a:pPr>
            <a:r>
              <a:rPr lang="fr-FR" sz="3600" b="1" dirty="0" smtClean="0"/>
              <a:t>5- </a:t>
            </a:r>
          </a:p>
          <a:p>
            <a:pPr algn="ctr">
              <a:buNone/>
            </a:pPr>
            <a:r>
              <a:rPr lang="fr-FR" sz="3600" b="1" dirty="0" smtClean="0"/>
              <a:t>L’engagement excessif de la part du chercheur vis-à-vis un sujet qu’il a choisi, pour une raison ou pour une autre, peut devenir une affaire personnelle ce qui est contraire à la démarche scientifique</a:t>
            </a:r>
            <a:endParaRPr lang="fr-FR" sz="3600" b="1" dirty="0"/>
          </a:p>
        </p:txBody>
      </p:sp>
    </p:spTree>
  </p:cSld>
  <p:clrMapOvr>
    <a:masterClrMapping/>
  </p:clrMapOvr>
  <p:transition>
    <p:newsfla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600" b="1" dirty="0" smtClean="0"/>
              <a:t>III-Procédés a suivre dans le choix d’un objet de recherche</a:t>
            </a:r>
            <a:endParaRPr lang="fr-FR" sz="3600" dirty="0"/>
          </a:p>
        </p:txBody>
      </p:sp>
      <p:sp>
        <p:nvSpPr>
          <p:cNvPr id="3" name="Espace réservé du contenu 2"/>
          <p:cNvSpPr>
            <a:spLocks noGrp="1"/>
          </p:cNvSpPr>
          <p:nvPr>
            <p:ph idx="1"/>
          </p:nvPr>
        </p:nvSpPr>
        <p:spPr/>
        <p:txBody>
          <a:bodyPr>
            <a:normAutofit/>
          </a:bodyPr>
          <a:lstStyle/>
          <a:p>
            <a:pPr lvl="0" algn="ctr">
              <a:buNone/>
            </a:pPr>
            <a:r>
              <a:rPr lang="fr-FR" sz="3200" b="1" dirty="0" smtClean="0"/>
              <a:t>6-</a:t>
            </a:r>
          </a:p>
          <a:p>
            <a:pPr lvl="0" algn="ctr">
              <a:buNone/>
            </a:pPr>
            <a:r>
              <a:rPr lang="fr-FR" sz="3200" b="1" dirty="0" smtClean="0"/>
              <a:t>L’ambition annoncée souvent par les étudiants voulant effectuer un mémoire à caractère pratique n’est néanmoins qu’une illusion, il est évident que toute recherche doit être toujours encadrée par une connaissance théorique.</a:t>
            </a:r>
          </a:p>
          <a:p>
            <a:pPr algn="ctr"/>
            <a:endParaRPr lang="fr-FR" sz="3200" b="1" dirty="0"/>
          </a:p>
        </p:txBody>
      </p:sp>
    </p:spTree>
  </p:cSld>
  <p:clrMapOvr>
    <a:masterClrMapping/>
  </p:clrMapOvr>
  <p:transition>
    <p:newsflash/>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600" b="1" dirty="0" smtClean="0"/>
              <a:t>III-Procédés a suivre dans le choix d’un objet de recherche</a:t>
            </a:r>
            <a:endParaRPr lang="fr-FR" sz="3600" dirty="0"/>
          </a:p>
        </p:txBody>
      </p:sp>
      <p:sp>
        <p:nvSpPr>
          <p:cNvPr id="3" name="Espace réservé du contenu 2"/>
          <p:cNvSpPr>
            <a:spLocks noGrp="1"/>
          </p:cNvSpPr>
          <p:nvPr>
            <p:ph idx="1"/>
          </p:nvPr>
        </p:nvSpPr>
        <p:spPr/>
        <p:txBody>
          <a:bodyPr/>
          <a:lstStyle/>
          <a:p>
            <a:r>
              <a:rPr lang="fr-FR" dirty="0" smtClean="0"/>
              <a:t>Il faut souligner tout d’abord que le sujet choisi doit intéresser l’auteur, ensuite la disposition du temps et des moyens constituent un facteur clés de succès sans aucun doute, et enfin et afin d’augmenter les chances de réussite il faut que </a:t>
            </a:r>
            <a:r>
              <a:rPr lang="fr-FR" smtClean="0"/>
              <a:t>le </a:t>
            </a:r>
            <a:r>
              <a:rPr lang="fr-FR" smtClean="0"/>
              <a:t>chercheur </a:t>
            </a:r>
            <a:r>
              <a:rPr lang="fr-FR" dirty="0" smtClean="0"/>
              <a:t>acquiert un bagage théorique suffisant ainsi que la maitrise de la méthodologie</a:t>
            </a:r>
            <a:endParaRPr lang="fr-FR" dirty="0"/>
          </a:p>
        </p:txBody>
      </p:sp>
    </p:spTree>
  </p:cSld>
  <p:clrMapOvr>
    <a:masterClrMapping/>
  </p:clrMapOvr>
  <p:transition>
    <p:newsflash/>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89" name="Picture 1" descr="C:\Users\alili\Desktop\cours choix du thème\théorie et pratique.jpg"/>
          <p:cNvPicPr>
            <a:picLocks noChangeAspect="1" noChangeArrowheads="1"/>
          </p:cNvPicPr>
          <p:nvPr/>
        </p:nvPicPr>
        <p:blipFill>
          <a:blip r:embed="rId2"/>
          <a:srcRect/>
          <a:stretch>
            <a:fillRect/>
          </a:stretch>
        </p:blipFill>
        <p:spPr bwMode="auto">
          <a:xfrm>
            <a:off x="1714480" y="1142984"/>
            <a:ext cx="6143668" cy="4286280"/>
          </a:xfrm>
          <a:prstGeom prst="rect">
            <a:avLst/>
          </a:prstGeom>
          <a:noFill/>
        </p:spPr>
      </p:pic>
    </p:spTree>
  </p:cSld>
  <p:clrMapOvr>
    <a:masterClrMapping/>
  </p:clrMapOvr>
  <p:transition>
    <p:newsflash/>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512064"/>
            <a:ext cx="8358246" cy="914400"/>
          </a:xfrm>
        </p:spPr>
        <p:txBody>
          <a:bodyPr/>
          <a:lstStyle/>
          <a:p>
            <a:pPr algn="ctr"/>
            <a:r>
              <a:rPr lang="fr-FR" sz="3600" b="1" dirty="0" smtClean="0"/>
              <a:t>IV- Comment vérifier la pertinence d’un sujet de recherche ?</a:t>
            </a:r>
            <a:endParaRPr lang="fr-FR" sz="3600" b="1" dirty="0"/>
          </a:p>
        </p:txBody>
      </p:sp>
      <p:sp>
        <p:nvSpPr>
          <p:cNvPr id="3" name="Espace réservé du contenu 2"/>
          <p:cNvSpPr>
            <a:spLocks noGrp="1"/>
          </p:cNvSpPr>
          <p:nvPr>
            <p:ph idx="1"/>
          </p:nvPr>
        </p:nvSpPr>
        <p:spPr/>
        <p:txBody>
          <a:bodyPr>
            <a:normAutofit/>
          </a:bodyPr>
          <a:lstStyle/>
          <a:p>
            <a:pPr algn="ctr">
              <a:buNone/>
            </a:pPr>
            <a:r>
              <a:rPr lang="fr-FR" sz="3200" b="1" dirty="0" smtClean="0"/>
              <a:t>Après que le chercheur a choisi son sujet de recherche, il est très important qu’il fasse recours à un teste qui lui permet de vérifier avec précision la pertinence de son choix par rapport à quelques critères, de ce fait, le chercheur est donc obligé de l’exprimer par écrit en plusieurs lignes.</a:t>
            </a:r>
            <a:endParaRPr lang="fr-FR" sz="3200" b="1" dirty="0"/>
          </a:p>
        </p:txBody>
      </p:sp>
    </p:spTree>
  </p:cSld>
  <p:clrMapOvr>
    <a:masterClrMapping/>
  </p:clrMapOvr>
  <p:transition>
    <p:newsflash/>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512064"/>
            <a:ext cx="8286808" cy="914400"/>
          </a:xfrm>
        </p:spPr>
        <p:txBody>
          <a:bodyPr/>
          <a:lstStyle/>
          <a:p>
            <a:pPr algn="ctr"/>
            <a:r>
              <a:rPr lang="fr-FR" sz="3600" b="1" dirty="0" smtClean="0"/>
              <a:t>IV- Comment vérifier la pertinence d’un sujet de recherche ?</a:t>
            </a:r>
            <a:endParaRPr lang="fr-FR" sz="3600" dirty="0"/>
          </a:p>
        </p:txBody>
      </p:sp>
      <p:sp>
        <p:nvSpPr>
          <p:cNvPr id="3" name="Espace réservé du contenu 2"/>
          <p:cNvSpPr>
            <a:spLocks noGrp="1"/>
          </p:cNvSpPr>
          <p:nvPr>
            <p:ph idx="1"/>
          </p:nvPr>
        </p:nvSpPr>
        <p:spPr/>
        <p:txBody>
          <a:bodyPr>
            <a:normAutofit/>
          </a:bodyPr>
          <a:lstStyle/>
          <a:p>
            <a:pPr algn="ctr">
              <a:buNone/>
            </a:pPr>
            <a:r>
              <a:rPr lang="fr-FR" sz="3600" b="1" dirty="0" smtClean="0"/>
              <a:t>Et pour faire dissiper toute crainte d’incertitude, le recours à une aide provenant d’un scientifique chevronné ou un professionnel du domaine apparait comme une exigence incontestable.</a:t>
            </a:r>
          </a:p>
          <a:p>
            <a:pPr algn="ctr"/>
            <a:endParaRPr lang="fr-FR" sz="3600" b="1" dirty="0"/>
          </a:p>
        </p:txBody>
      </p:sp>
    </p:spTree>
  </p:cSld>
  <p:clrMapOvr>
    <a:masterClrMapping/>
  </p:clrMapOvr>
  <p:transition>
    <p:newsfla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71472" y="1783560"/>
            <a:ext cx="8115328" cy="4572000"/>
          </a:xfrm>
        </p:spPr>
        <p:txBody>
          <a:bodyPr>
            <a:noAutofit/>
          </a:bodyPr>
          <a:lstStyle/>
          <a:p>
            <a:pPr algn="ctr">
              <a:buNone/>
            </a:pPr>
            <a:r>
              <a:rPr lang="fr-FR" sz="4000" b="1" dirty="0" smtClean="0">
                <a:solidFill>
                  <a:schemeClr val="accent3">
                    <a:lumMod val="40000"/>
                    <a:lumOff val="60000"/>
                  </a:schemeClr>
                </a:solidFill>
              </a:rPr>
              <a:t>Comment on fait le teste ?</a:t>
            </a:r>
          </a:p>
          <a:p>
            <a:pPr algn="ctr">
              <a:buNone/>
            </a:pPr>
            <a:r>
              <a:rPr lang="fr-FR" sz="3200" b="1" dirty="0" smtClean="0"/>
              <a:t>Le teste proposé ici s’effectue généralement en posant quelques questions dont le chercheur doit être en mesure d’en donner des réponses assez claires, ces questions s’articulent autour de deux volets, le premier est relatif aux spécificités du chercheur, tandis que le deuxième se rapporte aux spécificités de l’objet</a:t>
            </a:r>
            <a:endParaRPr lang="fr-FR" sz="3200" b="1" dirty="0"/>
          </a:p>
        </p:txBody>
      </p:sp>
      <p:sp>
        <p:nvSpPr>
          <p:cNvPr id="4" name="Titre 1"/>
          <p:cNvSpPr>
            <a:spLocks noGrp="1"/>
          </p:cNvSpPr>
          <p:nvPr>
            <p:ph type="title"/>
          </p:nvPr>
        </p:nvSpPr>
        <p:spPr>
          <a:xfrm>
            <a:off x="571472" y="512064"/>
            <a:ext cx="8358246" cy="914400"/>
          </a:xfrm>
        </p:spPr>
        <p:txBody>
          <a:bodyPr/>
          <a:lstStyle/>
          <a:p>
            <a:pPr algn="ctr"/>
            <a:r>
              <a:rPr lang="fr-FR" sz="3600" b="1" dirty="0" smtClean="0"/>
              <a:t>IV- Comment vérifier la pertinence d’un sujet de recherche ?</a:t>
            </a:r>
            <a:endParaRPr lang="fr-FR" sz="3600" b="1" dirty="0"/>
          </a:p>
        </p:txBody>
      </p:sp>
    </p:spTree>
  </p:cSld>
  <p:clrMapOvr>
    <a:masterClrMapping/>
  </p:clrMapOvr>
  <p:transition>
    <p:newsflash/>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200" b="1" dirty="0" smtClean="0">
                <a:solidFill>
                  <a:schemeClr val="accent1">
                    <a:lumMod val="40000"/>
                    <a:lumOff val="60000"/>
                  </a:schemeClr>
                </a:solidFill>
              </a:rPr>
              <a:t>1- La portée de l’objet : </a:t>
            </a:r>
          </a:p>
          <a:p>
            <a:pPr algn="ctr">
              <a:buNone/>
            </a:pPr>
            <a:r>
              <a:rPr lang="fr-FR" sz="3200" b="1" dirty="0" smtClean="0"/>
              <a:t>le chercheur avant qu’il entame sa recherche doit préciser l’ampleur du travail qu’il envisage à le réaliser, le cas échéant, il risque d’avoir des surprises inattendues qui peuvent lui fausser l’itinéraire de sa recherche</a:t>
            </a:r>
            <a:endParaRPr lang="fr-FR" sz="3200" b="1" dirty="0"/>
          </a:p>
        </p:txBody>
      </p:sp>
      <p:sp>
        <p:nvSpPr>
          <p:cNvPr id="4" name="Titre 1"/>
          <p:cNvSpPr>
            <a:spLocks noGrp="1"/>
          </p:cNvSpPr>
          <p:nvPr>
            <p:ph type="title"/>
          </p:nvPr>
        </p:nvSpPr>
        <p:spPr>
          <a:xfrm>
            <a:off x="571472" y="512064"/>
            <a:ext cx="8358246" cy="914400"/>
          </a:xfrm>
        </p:spPr>
        <p:txBody>
          <a:bodyPr/>
          <a:lstStyle/>
          <a:p>
            <a:pPr lvl="0" algn="ctr"/>
            <a:r>
              <a:rPr lang="fr-FR" sz="3600" b="1" dirty="0" smtClean="0">
                <a:solidFill>
                  <a:schemeClr val="accent3">
                    <a:lumMod val="40000"/>
                    <a:lumOff val="60000"/>
                  </a:schemeClr>
                </a:solidFill>
              </a:rPr>
              <a:t>1- Les spécificités de l’objet d’étude :</a:t>
            </a:r>
            <a:endParaRPr lang="fr-FR" sz="3600" b="1" dirty="0">
              <a:solidFill>
                <a:schemeClr val="accent3">
                  <a:lumMod val="40000"/>
                  <a:lumOff val="60000"/>
                </a:schemeClr>
              </a:solidFill>
            </a:endParaRPr>
          </a:p>
        </p:txBody>
      </p:sp>
    </p:spTree>
  </p:cSld>
  <p:clrMapOvr>
    <a:masterClrMapping/>
  </p:clrMapOvr>
  <p:transition>
    <p:newsflash/>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solidFill>
                  <a:schemeClr val="accent1">
                    <a:lumMod val="40000"/>
                    <a:lumOff val="60000"/>
                  </a:schemeClr>
                </a:solidFill>
              </a:rPr>
              <a:t>2- Situer l’objet de la recherche : </a:t>
            </a:r>
          </a:p>
          <a:p>
            <a:pPr algn="ctr">
              <a:buNone/>
            </a:pPr>
            <a:r>
              <a:rPr lang="fr-FR" sz="3200" b="1" dirty="0" smtClean="0"/>
              <a:t>L’objet de la recherche prendra l’une des deux situations suivante, soit il est classé parmi les recherches ayant bénéficié des résultats apportés par des recherches précédentes, </a:t>
            </a:r>
            <a:endParaRPr lang="fr-FR" sz="3200" b="1" dirty="0"/>
          </a:p>
        </p:txBody>
      </p:sp>
      <p:sp>
        <p:nvSpPr>
          <p:cNvPr id="6" name="Titre 1"/>
          <p:cNvSpPr>
            <a:spLocks noGrp="1"/>
          </p:cNvSpPr>
          <p:nvPr>
            <p:ph type="title"/>
          </p:nvPr>
        </p:nvSpPr>
        <p:spPr>
          <a:xfrm>
            <a:off x="571472" y="512064"/>
            <a:ext cx="8358246" cy="914400"/>
          </a:xfrm>
        </p:spPr>
        <p:txBody>
          <a:bodyPr/>
          <a:lstStyle/>
          <a:p>
            <a:pPr lvl="0" algn="ctr"/>
            <a:r>
              <a:rPr lang="fr-FR" sz="3600" b="1" dirty="0" smtClean="0">
                <a:solidFill>
                  <a:schemeClr val="accent3">
                    <a:lumMod val="40000"/>
                    <a:lumOff val="60000"/>
                  </a:schemeClr>
                </a:solidFill>
              </a:rPr>
              <a:t>1- Les spécificités de l’objet d’étude :</a:t>
            </a:r>
            <a:endParaRPr lang="fr-FR" sz="3600" b="1" dirty="0">
              <a:solidFill>
                <a:schemeClr val="accent3">
                  <a:lumMod val="40000"/>
                  <a:lumOff val="60000"/>
                </a:schemeClr>
              </a:solidFill>
            </a:endParaRPr>
          </a:p>
        </p:txBody>
      </p:sp>
    </p:spTree>
  </p:cSld>
  <p:clrMapOvr>
    <a:masterClrMapping/>
  </p:clrMapOvr>
  <p:transition>
    <p:newsflash/>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Soit il est au mieux classé parmi les recherches qui sont à peine commencer l’exploration du phénomène, dans les deux cas le chercheur doit trancher sur le sort de sa recherche</a:t>
            </a:r>
          </a:p>
          <a:p>
            <a:pPr algn="ctr"/>
            <a:endParaRPr lang="fr-FR" sz="3600" b="1" dirty="0"/>
          </a:p>
        </p:txBody>
      </p:sp>
      <p:sp>
        <p:nvSpPr>
          <p:cNvPr id="6" name="Titre 1"/>
          <p:cNvSpPr>
            <a:spLocks noGrp="1"/>
          </p:cNvSpPr>
          <p:nvPr>
            <p:ph type="title"/>
          </p:nvPr>
        </p:nvSpPr>
        <p:spPr>
          <a:xfrm>
            <a:off x="571472" y="512064"/>
            <a:ext cx="8358246" cy="914400"/>
          </a:xfrm>
        </p:spPr>
        <p:txBody>
          <a:bodyPr/>
          <a:lstStyle/>
          <a:p>
            <a:pPr lvl="0" algn="ctr"/>
            <a:r>
              <a:rPr lang="fr-FR" sz="3600" b="1" dirty="0" smtClean="0">
                <a:solidFill>
                  <a:schemeClr val="accent3">
                    <a:lumMod val="40000"/>
                    <a:lumOff val="60000"/>
                  </a:schemeClr>
                </a:solidFill>
              </a:rPr>
              <a:t>1- Les spécificités de l’objet d’étude :</a:t>
            </a:r>
            <a:endParaRPr lang="fr-FR" sz="3600" b="1" dirty="0">
              <a:solidFill>
                <a:schemeClr val="accent3">
                  <a:lumMod val="40000"/>
                  <a:lumOff val="60000"/>
                </a:schemeClr>
              </a:solidFill>
            </a:endParaRPr>
          </a:p>
        </p:txBody>
      </p:sp>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lili\Desktop\cours choix du thème\image 1 .jpg"/>
          <p:cNvPicPr>
            <a:picLocks noChangeAspect="1" noChangeArrowheads="1"/>
          </p:cNvPicPr>
          <p:nvPr/>
        </p:nvPicPr>
        <p:blipFill>
          <a:blip r:embed="rId2"/>
          <a:srcRect/>
          <a:stretch>
            <a:fillRect/>
          </a:stretch>
        </p:blipFill>
        <p:spPr bwMode="auto">
          <a:xfrm>
            <a:off x="1000100" y="1071546"/>
            <a:ext cx="7358114" cy="4786346"/>
          </a:xfrm>
          <a:prstGeom prst="rect">
            <a:avLst/>
          </a:prstGeom>
          <a:noFill/>
        </p:spPr>
      </p:pic>
    </p:spTree>
  </p:cSld>
  <p:clrMapOvr>
    <a:masterClrMapping/>
  </p:clrMapOvr>
  <p:transition>
    <p:newsflash/>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200" b="1" dirty="0" smtClean="0">
                <a:solidFill>
                  <a:schemeClr val="accent1">
                    <a:lumMod val="40000"/>
                    <a:lumOff val="60000"/>
                  </a:schemeClr>
                </a:solidFill>
              </a:rPr>
              <a:t>3- Signification de l’objet :</a:t>
            </a:r>
          </a:p>
          <a:p>
            <a:pPr algn="ctr">
              <a:buNone/>
            </a:pPr>
            <a:r>
              <a:rPr lang="fr-FR" sz="3200" b="1" dirty="0" smtClean="0"/>
              <a:t> le chercheur aborde parfois des sujets qui suscitent beaucoup de controverses et peuvent aussi créer des polémiques au sein de sa société, par conséquent, connaitre ses moyens et ses capacités à poursuivre ce type de recherche demeure une question primordiale.</a:t>
            </a:r>
            <a:endParaRPr lang="fr-FR" sz="3200" b="1" dirty="0"/>
          </a:p>
        </p:txBody>
      </p:sp>
      <p:sp>
        <p:nvSpPr>
          <p:cNvPr id="4" name="Titre 1"/>
          <p:cNvSpPr>
            <a:spLocks noGrp="1"/>
          </p:cNvSpPr>
          <p:nvPr>
            <p:ph type="title"/>
          </p:nvPr>
        </p:nvSpPr>
        <p:spPr>
          <a:xfrm>
            <a:off x="571472" y="512064"/>
            <a:ext cx="8358246" cy="914400"/>
          </a:xfrm>
        </p:spPr>
        <p:txBody>
          <a:bodyPr/>
          <a:lstStyle/>
          <a:p>
            <a:pPr lvl="0" algn="ctr"/>
            <a:r>
              <a:rPr lang="fr-FR" sz="3600" b="1" dirty="0" smtClean="0">
                <a:solidFill>
                  <a:schemeClr val="accent3">
                    <a:lumMod val="40000"/>
                    <a:lumOff val="60000"/>
                  </a:schemeClr>
                </a:solidFill>
              </a:rPr>
              <a:t>1- Les spécificités de l’objet d’étude :</a:t>
            </a:r>
            <a:endParaRPr lang="fr-FR" sz="3600" b="1" dirty="0">
              <a:solidFill>
                <a:schemeClr val="accent3">
                  <a:lumMod val="40000"/>
                  <a:lumOff val="60000"/>
                </a:schemeClr>
              </a:solidFill>
            </a:endParaRPr>
          </a:p>
        </p:txBody>
      </p:sp>
    </p:spTree>
  </p:cSld>
  <p:clrMapOvr>
    <a:masterClrMapping/>
  </p:clrMapOvr>
  <p:transition>
    <p:newsfla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C:\Users\alili\Desktop\cours choix du thème\connaitre ses limites.jpg"/>
          <p:cNvPicPr>
            <a:picLocks noChangeAspect="1" noChangeArrowheads="1"/>
          </p:cNvPicPr>
          <p:nvPr/>
        </p:nvPicPr>
        <p:blipFill>
          <a:blip r:embed="rId2"/>
          <a:srcRect/>
          <a:stretch>
            <a:fillRect/>
          </a:stretch>
        </p:blipFill>
        <p:spPr bwMode="auto">
          <a:xfrm>
            <a:off x="1142976" y="1428736"/>
            <a:ext cx="7000924" cy="4000528"/>
          </a:xfrm>
          <a:prstGeom prst="rect">
            <a:avLst/>
          </a:prstGeom>
          <a:noFill/>
        </p:spPr>
      </p:pic>
    </p:spTree>
  </p:cSld>
  <p:clrMapOvr>
    <a:masterClrMapping/>
  </p:clrMapOvr>
  <p:transition>
    <p:newsflash/>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200" b="1" dirty="0" smtClean="0">
                <a:solidFill>
                  <a:schemeClr val="accent1">
                    <a:lumMod val="40000"/>
                    <a:lumOff val="60000"/>
                  </a:schemeClr>
                </a:solidFill>
              </a:rPr>
              <a:t>4- Complexité de l’objet : </a:t>
            </a:r>
          </a:p>
          <a:p>
            <a:pPr algn="ctr">
              <a:buNone/>
            </a:pPr>
            <a:r>
              <a:rPr lang="fr-FR" sz="3200" b="1" dirty="0" smtClean="0"/>
              <a:t>si l’objet de la recherche apparait au début très difficile ou assez complexe pour le chercheur, à raison du manquement de la maitrise et des moyens d’accessibilité mis à sa disposition, devant cette difficulté il est donc préférable d’abandonner carrément cette recherche.</a:t>
            </a:r>
            <a:endParaRPr lang="fr-FR" sz="3200" b="1" dirty="0"/>
          </a:p>
        </p:txBody>
      </p:sp>
      <p:sp>
        <p:nvSpPr>
          <p:cNvPr id="4" name="Titre 1"/>
          <p:cNvSpPr>
            <a:spLocks noGrp="1"/>
          </p:cNvSpPr>
          <p:nvPr>
            <p:ph type="title"/>
          </p:nvPr>
        </p:nvSpPr>
        <p:spPr>
          <a:xfrm>
            <a:off x="571472" y="512064"/>
            <a:ext cx="8358246" cy="914400"/>
          </a:xfrm>
        </p:spPr>
        <p:txBody>
          <a:bodyPr/>
          <a:lstStyle/>
          <a:p>
            <a:pPr lvl="0" algn="ctr"/>
            <a:r>
              <a:rPr lang="fr-FR" sz="3600" b="1" dirty="0" smtClean="0">
                <a:solidFill>
                  <a:schemeClr val="accent3">
                    <a:lumMod val="40000"/>
                    <a:lumOff val="60000"/>
                  </a:schemeClr>
                </a:solidFill>
              </a:rPr>
              <a:t>1- Les spécificités de l’objet d’étude :</a:t>
            </a:r>
            <a:endParaRPr lang="fr-FR" sz="3600" b="1" dirty="0">
              <a:solidFill>
                <a:schemeClr val="accent3">
                  <a:lumMod val="40000"/>
                  <a:lumOff val="60000"/>
                </a:schemeClr>
              </a:solidFill>
            </a:endParaRPr>
          </a:p>
        </p:txBody>
      </p:sp>
    </p:spTree>
  </p:cSld>
  <p:clrMapOvr>
    <a:masterClrMapping/>
  </p:clrMapOvr>
  <p:transition>
    <p:newsflash/>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C:\Users\alili\Desktop\cours choix du thème\isujet complexe.jpg"/>
          <p:cNvPicPr>
            <a:picLocks noChangeAspect="1" noChangeArrowheads="1"/>
          </p:cNvPicPr>
          <p:nvPr/>
        </p:nvPicPr>
        <p:blipFill>
          <a:blip r:embed="rId2"/>
          <a:srcRect/>
          <a:stretch>
            <a:fillRect/>
          </a:stretch>
        </p:blipFill>
        <p:spPr bwMode="auto">
          <a:xfrm>
            <a:off x="1571604" y="1071546"/>
            <a:ext cx="6143668" cy="4357718"/>
          </a:xfrm>
          <a:prstGeom prst="rect">
            <a:avLst/>
          </a:prstGeom>
          <a:noFill/>
        </p:spPr>
      </p:pic>
    </p:spTree>
  </p:cSld>
  <p:clrMapOvr>
    <a:masterClrMapping/>
  </p:clrMapOvr>
  <p:transition>
    <p:newsflash/>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a:r>
              <a:rPr lang="fr-FR" sz="3600" b="1" dirty="0" smtClean="0">
                <a:solidFill>
                  <a:schemeClr val="accent3">
                    <a:lumMod val="40000"/>
                    <a:lumOff val="60000"/>
                  </a:schemeClr>
                </a:solidFill>
              </a:rPr>
              <a:t>2- Les qualités relatives au chercheur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algn="ctr">
              <a:buNone/>
            </a:pPr>
            <a:r>
              <a:rPr lang="fr-FR" sz="3200" b="1" dirty="0" smtClean="0">
                <a:solidFill>
                  <a:schemeClr val="accent1">
                    <a:lumMod val="40000"/>
                    <a:lumOff val="60000"/>
                  </a:schemeClr>
                </a:solidFill>
              </a:rPr>
              <a:t>1- Niveau intellectuel du chercheur et ses capacités : </a:t>
            </a:r>
          </a:p>
          <a:p>
            <a:pPr algn="ctr">
              <a:buNone/>
            </a:pPr>
            <a:r>
              <a:rPr lang="fr-FR" sz="3200" b="1" dirty="0" smtClean="0"/>
              <a:t>avant d’aborder un sujet de recherche, il très clair de connaitre ses propres limites. Si le chercheur décide d’ignorer cette réalité, il risquera de perdre son temps et son argent pour un travail qui n’a rien n’avoir avec la démarche scientifique</a:t>
            </a:r>
            <a:endParaRPr lang="fr-FR" sz="3200" b="1" dirty="0"/>
          </a:p>
        </p:txBody>
      </p:sp>
    </p:spTree>
  </p:cSld>
  <p:clrMapOvr>
    <a:masterClrMapping/>
  </p:clrMapOvr>
  <p:transition>
    <p:newsflash/>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200" b="1" dirty="0" smtClean="0">
                <a:solidFill>
                  <a:schemeClr val="accent1">
                    <a:lumMod val="40000"/>
                    <a:lumOff val="60000"/>
                  </a:schemeClr>
                </a:solidFill>
              </a:rPr>
              <a:t>2- La motivation du chercheur : </a:t>
            </a:r>
          </a:p>
          <a:p>
            <a:pPr algn="ctr">
              <a:buNone/>
            </a:pPr>
            <a:r>
              <a:rPr lang="fr-FR" sz="3200" b="1" dirty="0" smtClean="0"/>
              <a:t>Pour que la recherche atteigne ses objectifs, l’intérêt que porte le chercheur à l’égard de son objet de recherche doit durer jusqu’à la fin de sa recherche, cette qualité personnelle permettra au chercheur de surmonter tous les obstacles qui pourraient entraver son parcours.</a:t>
            </a:r>
            <a:endParaRPr lang="fr-FR" sz="3200" b="1" dirty="0"/>
          </a:p>
        </p:txBody>
      </p:sp>
      <p:sp>
        <p:nvSpPr>
          <p:cNvPr id="4" name="Titre 1"/>
          <p:cNvSpPr>
            <a:spLocks noGrp="1"/>
          </p:cNvSpPr>
          <p:nvPr>
            <p:ph type="title"/>
          </p:nvPr>
        </p:nvSpPr>
        <p:spPr>
          <a:xfrm>
            <a:off x="914400" y="512064"/>
            <a:ext cx="7772400" cy="914400"/>
          </a:xfrm>
        </p:spPr>
        <p:txBody>
          <a:bodyPr/>
          <a:lstStyle/>
          <a:p>
            <a:pPr lvl="0" algn="ctr"/>
            <a:r>
              <a:rPr lang="fr-FR" sz="3600" b="1" dirty="0" smtClean="0">
                <a:solidFill>
                  <a:schemeClr val="accent3">
                    <a:lumMod val="40000"/>
                    <a:lumOff val="60000"/>
                  </a:schemeClr>
                </a:solidFill>
              </a:rPr>
              <a:t>2- Les qualités relatives au chercheur :</a:t>
            </a:r>
            <a:r>
              <a:rPr lang="fr-FR" dirty="0" smtClean="0"/>
              <a:t/>
            </a:r>
            <a:br>
              <a:rPr lang="fr-FR" dirty="0" smtClean="0"/>
            </a:br>
            <a:endParaRPr lang="fr-FR" dirty="0"/>
          </a:p>
        </p:txBody>
      </p:sp>
    </p:spTree>
  </p:cSld>
  <p:clrMapOvr>
    <a:masterClrMapping/>
  </p:clrMapOvr>
  <p:transition>
    <p:newsflash/>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Users\alili\Desktop\cours choix du thème\motivation.jpg"/>
          <p:cNvPicPr>
            <a:picLocks noChangeAspect="1" noChangeArrowheads="1"/>
          </p:cNvPicPr>
          <p:nvPr/>
        </p:nvPicPr>
        <p:blipFill>
          <a:blip r:embed="rId2"/>
          <a:srcRect/>
          <a:stretch>
            <a:fillRect/>
          </a:stretch>
        </p:blipFill>
        <p:spPr bwMode="auto">
          <a:xfrm>
            <a:off x="1571604" y="1214423"/>
            <a:ext cx="6215106" cy="4214842"/>
          </a:xfrm>
          <a:prstGeom prst="rect">
            <a:avLst/>
          </a:prstGeom>
          <a:noFill/>
        </p:spPr>
      </p:pic>
    </p:spTree>
  </p:cSld>
  <p:clrMapOvr>
    <a:masterClrMapping/>
  </p:clrMapOvr>
  <p:transition>
    <p:newsflash/>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200" b="1" dirty="0" smtClean="0">
                <a:solidFill>
                  <a:schemeClr val="accent1">
                    <a:lumMod val="40000"/>
                    <a:lumOff val="60000"/>
                  </a:schemeClr>
                </a:solidFill>
              </a:rPr>
              <a:t>3- Position sociale du chercheur : </a:t>
            </a:r>
          </a:p>
          <a:p>
            <a:pPr algn="ctr">
              <a:buNone/>
            </a:pPr>
            <a:r>
              <a:rPr lang="fr-FR" sz="3200" b="1" dirty="0" smtClean="0"/>
              <a:t>Parfois à cause de la position sociale du chercheur ou peut être à raison de l’image qu’en garde de lui par le groupe duquel il sera ensuite son objet de recherche, l’accès à l’information devient impossible et annoncera malheureusement l’échec de sa mission.</a:t>
            </a:r>
            <a:endParaRPr lang="fr-FR" sz="3200" b="1" dirty="0"/>
          </a:p>
        </p:txBody>
      </p:sp>
      <p:sp>
        <p:nvSpPr>
          <p:cNvPr id="4" name="Titre 1"/>
          <p:cNvSpPr>
            <a:spLocks noGrp="1"/>
          </p:cNvSpPr>
          <p:nvPr>
            <p:ph type="title"/>
          </p:nvPr>
        </p:nvSpPr>
        <p:spPr>
          <a:xfrm>
            <a:off x="914400" y="512064"/>
            <a:ext cx="7772400" cy="914400"/>
          </a:xfrm>
        </p:spPr>
        <p:txBody>
          <a:bodyPr/>
          <a:lstStyle/>
          <a:p>
            <a:pPr lvl="0" algn="ctr"/>
            <a:r>
              <a:rPr lang="fr-FR" sz="3600" b="1" dirty="0" smtClean="0">
                <a:solidFill>
                  <a:schemeClr val="accent3">
                    <a:lumMod val="40000"/>
                    <a:lumOff val="60000"/>
                  </a:schemeClr>
                </a:solidFill>
              </a:rPr>
              <a:t>2- Les qualités relatives au chercheur :</a:t>
            </a:r>
            <a:r>
              <a:rPr lang="fr-FR" dirty="0" smtClean="0"/>
              <a:t/>
            </a:r>
            <a:br>
              <a:rPr lang="fr-FR" dirty="0" smtClean="0"/>
            </a:br>
            <a:endParaRPr lang="fr-FR" dirty="0"/>
          </a:p>
        </p:txBody>
      </p:sp>
    </p:spTree>
  </p:cSld>
  <p:clrMapOvr>
    <a:masterClrMapping/>
  </p:clrMapOvr>
  <p:transition>
    <p:newsflash/>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C:\Users\alili\Desktop\cours choix du thème\position s.jpg"/>
          <p:cNvPicPr>
            <a:picLocks noChangeAspect="1" noChangeArrowheads="1"/>
          </p:cNvPicPr>
          <p:nvPr/>
        </p:nvPicPr>
        <p:blipFill>
          <a:blip r:embed="rId2"/>
          <a:srcRect/>
          <a:stretch>
            <a:fillRect/>
          </a:stretch>
        </p:blipFill>
        <p:spPr bwMode="auto">
          <a:xfrm>
            <a:off x="1785918" y="1071546"/>
            <a:ext cx="5715040" cy="4643470"/>
          </a:xfrm>
          <a:prstGeom prst="rect">
            <a:avLst/>
          </a:prstGeom>
          <a:noFill/>
        </p:spPr>
      </p:pic>
    </p:spTree>
  </p:cSld>
  <p:clrMapOvr>
    <a:masterClrMapping/>
  </p:clrMapOvr>
  <p:transition>
    <p:newsflash/>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ctr">
              <a:buNone/>
            </a:pPr>
            <a:r>
              <a:rPr lang="fr-FR" sz="3200" b="1" dirty="0" smtClean="0">
                <a:solidFill>
                  <a:schemeClr val="accent1">
                    <a:lumMod val="40000"/>
                    <a:lumOff val="60000"/>
                  </a:schemeClr>
                </a:solidFill>
              </a:rPr>
              <a:t>4- Moyens et ressources : </a:t>
            </a:r>
          </a:p>
          <a:p>
            <a:pPr lvl="0" algn="ctr">
              <a:buNone/>
            </a:pPr>
            <a:r>
              <a:rPr lang="fr-FR" sz="3200" b="1" dirty="0" smtClean="0"/>
              <a:t>Sans moyens et ressources matérielles le chercheur ne parviendra jamais à terminer sa recherche, pour cela il est très important et avant même de s’engager dans une recherche de poser cette question avec rigueur.        </a:t>
            </a:r>
          </a:p>
          <a:p>
            <a:pPr algn="ctr"/>
            <a:endParaRPr lang="fr-FR" sz="3200" b="1" dirty="0"/>
          </a:p>
        </p:txBody>
      </p:sp>
      <p:sp>
        <p:nvSpPr>
          <p:cNvPr id="4" name="Titre 1"/>
          <p:cNvSpPr>
            <a:spLocks noGrp="1"/>
          </p:cNvSpPr>
          <p:nvPr>
            <p:ph type="title"/>
          </p:nvPr>
        </p:nvSpPr>
        <p:spPr>
          <a:xfrm>
            <a:off x="914400" y="512064"/>
            <a:ext cx="7772400" cy="914400"/>
          </a:xfrm>
        </p:spPr>
        <p:txBody>
          <a:bodyPr/>
          <a:lstStyle/>
          <a:p>
            <a:pPr lvl="0" algn="ctr"/>
            <a:r>
              <a:rPr lang="fr-FR" sz="3600" b="1" dirty="0" smtClean="0">
                <a:solidFill>
                  <a:schemeClr val="accent3">
                    <a:lumMod val="40000"/>
                    <a:lumOff val="60000"/>
                  </a:schemeClr>
                </a:solidFill>
              </a:rPr>
              <a:t>2- Les qualités relatives au chercheur :</a:t>
            </a:r>
            <a:r>
              <a:rPr lang="fr-FR" dirty="0" smtClean="0"/>
              <a:t/>
            </a:r>
            <a:br>
              <a:rPr lang="fr-FR" dirty="0" smtClean="0"/>
            </a:br>
            <a:endParaRPr lang="fr-FR" dirty="0"/>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I-Introduction</a:t>
            </a:r>
            <a:endParaRPr lang="fr-FR" b="1" dirty="0"/>
          </a:p>
        </p:txBody>
      </p:sp>
      <p:sp>
        <p:nvSpPr>
          <p:cNvPr id="3" name="Espace réservé du contenu 2"/>
          <p:cNvSpPr>
            <a:spLocks noGrp="1"/>
          </p:cNvSpPr>
          <p:nvPr>
            <p:ph idx="1"/>
          </p:nvPr>
        </p:nvSpPr>
        <p:spPr/>
        <p:txBody>
          <a:bodyPr>
            <a:normAutofit/>
          </a:bodyPr>
          <a:lstStyle/>
          <a:p>
            <a:pPr algn="ctr">
              <a:buNone/>
            </a:pPr>
            <a:r>
              <a:rPr lang="fr-FR" sz="3200" b="1" dirty="0" smtClean="0"/>
              <a:t>Et afin d’éviter toutes complication au cours du déroulement de la recherche, il est évident que le chercheur doit être conscient de cette difficulté, qui ne peut la surmonter sauf en prenant quelques précautions qui semblent toutefois indispensables mais aussi très utiles</a:t>
            </a:r>
          </a:p>
        </p:txBody>
      </p:sp>
    </p:spTree>
  </p:cSld>
  <p:clrMapOvr>
    <a:masterClrMapping/>
  </p:clrMapOvr>
  <p:transition>
    <p:newsflash/>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3" name="Picture 1" descr="C:\Users\alili\Desktop\cours choix du thème\imoyen.jpg"/>
          <p:cNvPicPr>
            <a:picLocks noChangeAspect="1" noChangeArrowheads="1"/>
          </p:cNvPicPr>
          <p:nvPr/>
        </p:nvPicPr>
        <p:blipFill>
          <a:blip r:embed="rId2"/>
          <a:srcRect/>
          <a:stretch>
            <a:fillRect/>
          </a:stretch>
        </p:blipFill>
        <p:spPr bwMode="auto">
          <a:xfrm>
            <a:off x="1785919" y="1071546"/>
            <a:ext cx="6072229" cy="4357718"/>
          </a:xfrm>
          <a:prstGeom prst="rect">
            <a:avLst/>
          </a:prstGeom>
          <a:noFill/>
        </p:spPr>
      </p:pic>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512064"/>
            <a:ext cx="8501090" cy="914400"/>
          </a:xfrm>
        </p:spPr>
        <p:txBody>
          <a:bodyPr/>
          <a:lstStyle/>
          <a:p>
            <a:pPr algn="ctr"/>
            <a:r>
              <a:rPr lang="fr-FR" sz="3600" b="1" dirty="0" smtClean="0"/>
              <a:t>II-Premiers obstacles de la recherche scientifique</a:t>
            </a:r>
            <a:endParaRPr lang="fr-FR" sz="3600" b="1" dirty="0"/>
          </a:p>
        </p:txBody>
      </p:sp>
      <p:sp>
        <p:nvSpPr>
          <p:cNvPr id="3" name="Espace réservé du contenu 2"/>
          <p:cNvSpPr>
            <a:spLocks noGrp="1"/>
          </p:cNvSpPr>
          <p:nvPr>
            <p:ph idx="1"/>
          </p:nvPr>
        </p:nvSpPr>
        <p:spPr/>
        <p:txBody>
          <a:bodyPr>
            <a:normAutofit/>
          </a:bodyPr>
          <a:lstStyle/>
          <a:p>
            <a:pPr algn="ctr">
              <a:buNone/>
            </a:pPr>
            <a:r>
              <a:rPr lang="fr-FR" sz="3200" b="1" dirty="0" smtClean="0"/>
              <a:t>Au moment ou le chercheur entame sa recherche, il se trouve généralement face à des difficultés courantes qui peuvent attarder son projet de recherche et même parfois lui font perdre ses repères, et parmi les difficultés rencontrer souvent par les chercheurs à ce niveau on cite :</a:t>
            </a:r>
          </a:p>
          <a:p>
            <a:pPr algn="ctr"/>
            <a:endParaRPr lang="fr-FR" sz="3200" b="1" dirty="0"/>
          </a:p>
        </p:txBody>
      </p:sp>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512064"/>
            <a:ext cx="8286808" cy="914400"/>
          </a:xfrm>
        </p:spPr>
        <p:txBody>
          <a:bodyPr/>
          <a:lstStyle/>
          <a:p>
            <a:pPr algn="ctr"/>
            <a:r>
              <a:rPr lang="fr-FR" sz="3200" b="1" dirty="0" smtClean="0">
                <a:solidFill>
                  <a:schemeClr val="accent3">
                    <a:lumMod val="40000"/>
                    <a:lumOff val="60000"/>
                  </a:schemeClr>
                </a:solidFill>
              </a:rPr>
              <a:t>1- La gloutonnerie livresque ou statistique</a:t>
            </a:r>
            <a:endParaRPr lang="fr-FR" sz="3200" b="1" dirty="0">
              <a:solidFill>
                <a:schemeClr val="accent3">
                  <a:lumMod val="40000"/>
                  <a:lumOff val="60000"/>
                </a:schemeClr>
              </a:solidFill>
            </a:endParaRPr>
          </a:p>
        </p:txBody>
      </p:sp>
      <p:sp>
        <p:nvSpPr>
          <p:cNvPr id="3" name="Espace réservé du contenu 2"/>
          <p:cNvSpPr>
            <a:spLocks noGrp="1"/>
          </p:cNvSpPr>
          <p:nvPr>
            <p:ph idx="1"/>
          </p:nvPr>
        </p:nvSpPr>
        <p:spPr/>
        <p:txBody>
          <a:bodyPr>
            <a:normAutofit/>
          </a:bodyPr>
          <a:lstStyle/>
          <a:p>
            <a:pPr algn="ctr">
              <a:buNone/>
            </a:pPr>
            <a:r>
              <a:rPr lang="fr-FR" sz="3200" b="1" dirty="0" smtClean="0"/>
              <a:t>Recueillir beaucoup d’informations liées à un objet de recherche et sans limite n’est pas la solution espérée, car cette abondance conduit usuellement à embrouiller les idées, il faut uniquement lire des extraits soigneusement choisis mais avec compréhension ( ou réflexion )</a:t>
            </a:r>
          </a:p>
          <a:p>
            <a:pPr algn="ctr"/>
            <a:endParaRPr lang="fr-FR" sz="3200" b="1" dirty="0"/>
          </a:p>
        </p:txBody>
      </p: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lili\Desktop\cours choix du thème\gloutonnerie livresques.jpg"/>
          <p:cNvPicPr>
            <a:picLocks noChangeAspect="1" noChangeArrowheads="1"/>
          </p:cNvPicPr>
          <p:nvPr/>
        </p:nvPicPr>
        <p:blipFill>
          <a:blip r:embed="rId2"/>
          <a:srcRect/>
          <a:stretch>
            <a:fillRect/>
          </a:stretch>
        </p:blipFill>
        <p:spPr bwMode="auto">
          <a:xfrm>
            <a:off x="857224" y="928670"/>
            <a:ext cx="7786742" cy="4572032"/>
          </a:xfrm>
          <a:prstGeom prst="rect">
            <a:avLst/>
          </a:prstGeom>
          <a:noFill/>
        </p:spPr>
      </p:pic>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3200" b="1" dirty="0" smtClean="0">
                <a:solidFill>
                  <a:schemeClr val="accent3">
                    <a:lumMod val="40000"/>
                    <a:lumOff val="60000"/>
                  </a:schemeClr>
                </a:solidFill>
              </a:rPr>
              <a:t>2- Impasse aux hypothèses</a:t>
            </a:r>
            <a:r>
              <a:rPr lang="fr-FR" dirty="0" smtClean="0"/>
              <a:t> </a:t>
            </a:r>
            <a:endParaRPr lang="fr-FR" dirty="0"/>
          </a:p>
        </p:txBody>
      </p:sp>
      <p:sp>
        <p:nvSpPr>
          <p:cNvPr id="3" name="Espace réservé du contenu 2"/>
          <p:cNvSpPr>
            <a:spLocks noGrp="1"/>
          </p:cNvSpPr>
          <p:nvPr>
            <p:ph idx="1"/>
          </p:nvPr>
        </p:nvSpPr>
        <p:spPr/>
        <p:txBody>
          <a:bodyPr>
            <a:normAutofit/>
          </a:bodyPr>
          <a:lstStyle/>
          <a:p>
            <a:pPr algn="ctr">
              <a:buNone/>
            </a:pPr>
            <a:r>
              <a:rPr lang="fr-FR" sz="3200" b="1" dirty="0" smtClean="0"/>
              <a:t>La recherche dépourvue de toutes hypothèses est pratiquement n’a pas de sens scientifique et ne débouchera absolument pas à des résultats scientifiques, même si on fait recours à des techniques qu’on en croit capables à nous livrer tous les secrets du sujet traité. </a:t>
            </a:r>
          </a:p>
          <a:p>
            <a:pPr algn="ctr"/>
            <a:endParaRPr lang="fr-FR" sz="3200" b="1" dirty="0"/>
          </a:p>
        </p:txBody>
      </p:sp>
    </p:spTree>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lili\Desktop\cours choix du thème\travail sans hyp.jpg"/>
          <p:cNvPicPr>
            <a:picLocks noChangeAspect="1" noChangeArrowheads="1"/>
          </p:cNvPicPr>
          <p:nvPr/>
        </p:nvPicPr>
        <p:blipFill>
          <a:blip r:embed="rId2"/>
          <a:srcRect/>
          <a:stretch>
            <a:fillRect/>
          </a:stretch>
        </p:blipFill>
        <p:spPr bwMode="auto">
          <a:xfrm>
            <a:off x="1214414" y="857232"/>
            <a:ext cx="6929486" cy="4572032"/>
          </a:xfrm>
          <a:prstGeom prst="rect">
            <a:avLst/>
          </a:prstGeom>
          <a:noFill/>
        </p:spPr>
      </p:pic>
    </p:spTree>
  </p:cSld>
  <p:clrMapOvr>
    <a:masterClrMapping/>
  </p:clrMapOvr>
  <p:transition>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398</TotalTime>
  <Words>837</Words>
  <Application>Microsoft Office PowerPoint</Application>
  <PresentationFormat>Affichage à l'écran (4:3)</PresentationFormat>
  <Paragraphs>66</Paragraphs>
  <Slides>40</Slides>
  <Notes>0</Notes>
  <HiddenSlides>0</HiddenSlides>
  <MMClips>0</MMClips>
  <ScaleCrop>false</ScaleCrop>
  <HeadingPairs>
    <vt:vector size="4" baseType="variant">
      <vt:variant>
        <vt:lpstr>Thème</vt:lpstr>
      </vt:variant>
      <vt:variant>
        <vt:i4>1</vt:i4>
      </vt:variant>
      <vt:variant>
        <vt:lpstr>Titres des diapositives</vt:lpstr>
      </vt:variant>
      <vt:variant>
        <vt:i4>40</vt:i4>
      </vt:variant>
    </vt:vector>
  </HeadingPairs>
  <TitlesOfParts>
    <vt:vector size="41" baseType="lpstr">
      <vt:lpstr>Métro</vt:lpstr>
      <vt:lpstr>Comment choisir un sujet de recherche ?</vt:lpstr>
      <vt:lpstr>I-Introduction</vt:lpstr>
      <vt:lpstr>Diapositive 3</vt:lpstr>
      <vt:lpstr>I-Introduction</vt:lpstr>
      <vt:lpstr>II-Premiers obstacles de la recherche scientifique</vt:lpstr>
      <vt:lpstr>1- La gloutonnerie livresque ou statistique</vt:lpstr>
      <vt:lpstr>Diapositive 7</vt:lpstr>
      <vt:lpstr>2- Impasse aux hypothèses </vt:lpstr>
      <vt:lpstr>Diapositive 9</vt:lpstr>
      <vt:lpstr>3- Emphase obscurcissante ou les choix démesurés </vt:lpstr>
      <vt:lpstr>Diapositive 11</vt:lpstr>
      <vt:lpstr>III-Procédés a suivre dans le choix d’un objet de recherche</vt:lpstr>
      <vt:lpstr>Diapositive 13</vt:lpstr>
      <vt:lpstr>III-Procédés a suivre dans le choix d’un objet de recherche</vt:lpstr>
      <vt:lpstr>Diapositive 15</vt:lpstr>
      <vt:lpstr>III-Procédés a suivre dans le choix d’un objet de recherche</vt:lpstr>
      <vt:lpstr>Diapositive 17</vt:lpstr>
      <vt:lpstr>III-Procédés a suivre dans le choix d’un objet de recherche</vt:lpstr>
      <vt:lpstr>Diapositive 19</vt:lpstr>
      <vt:lpstr>III-Procédés a suivre dans le choix d’un objet de recherche</vt:lpstr>
      <vt:lpstr>III-Procédés a suivre dans le choix d’un objet de recherche</vt:lpstr>
      <vt:lpstr>III-Procédés a suivre dans le choix d’un objet de recherche</vt:lpstr>
      <vt:lpstr>Diapositive 23</vt:lpstr>
      <vt:lpstr>IV- Comment vérifier la pertinence d’un sujet de recherche ?</vt:lpstr>
      <vt:lpstr>IV- Comment vérifier la pertinence d’un sujet de recherche ?</vt:lpstr>
      <vt:lpstr>IV- Comment vérifier la pertinence d’un sujet de recherche ?</vt:lpstr>
      <vt:lpstr>1- Les spécificités de l’objet d’étude :</vt:lpstr>
      <vt:lpstr>1- Les spécificités de l’objet d’étude :</vt:lpstr>
      <vt:lpstr>1- Les spécificités de l’objet d’étude :</vt:lpstr>
      <vt:lpstr>1- Les spécificités de l’objet d’étude :</vt:lpstr>
      <vt:lpstr>Diapositive 31</vt:lpstr>
      <vt:lpstr>1- Les spécificités de l’objet d’étude :</vt:lpstr>
      <vt:lpstr>Diapositive 33</vt:lpstr>
      <vt:lpstr>2- Les qualités relatives au chercheur : </vt:lpstr>
      <vt:lpstr>2- Les qualités relatives au chercheur : </vt:lpstr>
      <vt:lpstr>Diapositive 36</vt:lpstr>
      <vt:lpstr>2- Les qualités relatives au chercheur : </vt:lpstr>
      <vt:lpstr>Diapositive 38</vt:lpstr>
      <vt:lpstr>2- Les qualités relatives au chercheur : </vt:lpstr>
      <vt:lpstr>Diapositive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alili</dc:creator>
  <cp:lastModifiedBy>alili</cp:lastModifiedBy>
  <cp:revision>50</cp:revision>
  <dcterms:created xsi:type="dcterms:W3CDTF">2015-10-05T18:28:40Z</dcterms:created>
  <dcterms:modified xsi:type="dcterms:W3CDTF">2015-10-06T10:20:08Z</dcterms:modified>
</cp:coreProperties>
</file>