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3" r:id="rId1"/>
  </p:sldMasterIdLst>
  <p:notesMasterIdLst>
    <p:notesMasterId r:id="rId48"/>
  </p:notesMasterIdLst>
  <p:handoutMasterIdLst>
    <p:handoutMasterId r:id="rId49"/>
  </p:handoutMasterIdLst>
  <p:sldIdLst>
    <p:sldId id="256" r:id="rId2"/>
    <p:sldId id="257" r:id="rId3"/>
    <p:sldId id="263" r:id="rId4"/>
    <p:sldId id="258" r:id="rId5"/>
    <p:sldId id="260" r:id="rId6"/>
    <p:sldId id="289" r:id="rId7"/>
    <p:sldId id="261" r:id="rId8"/>
    <p:sldId id="264" r:id="rId9"/>
    <p:sldId id="270" r:id="rId10"/>
    <p:sldId id="278" r:id="rId11"/>
    <p:sldId id="265" r:id="rId12"/>
    <p:sldId id="291" r:id="rId13"/>
    <p:sldId id="297" r:id="rId14"/>
    <p:sldId id="307" r:id="rId15"/>
    <p:sldId id="308" r:id="rId16"/>
    <p:sldId id="310" r:id="rId17"/>
    <p:sldId id="299" r:id="rId18"/>
    <p:sldId id="311" r:id="rId19"/>
    <p:sldId id="266" r:id="rId20"/>
    <p:sldId id="315" r:id="rId21"/>
    <p:sldId id="286" r:id="rId22"/>
    <p:sldId id="287" r:id="rId23"/>
    <p:sldId id="288" r:id="rId24"/>
    <p:sldId id="284" r:id="rId25"/>
    <p:sldId id="282" r:id="rId26"/>
    <p:sldId id="313" r:id="rId27"/>
    <p:sldId id="302" r:id="rId28"/>
    <p:sldId id="293" r:id="rId29"/>
    <p:sldId id="295" r:id="rId30"/>
    <p:sldId id="306" r:id="rId31"/>
    <p:sldId id="317" r:id="rId32"/>
    <p:sldId id="300" r:id="rId33"/>
    <p:sldId id="271" r:id="rId34"/>
    <p:sldId id="279" r:id="rId35"/>
    <p:sldId id="272" r:id="rId36"/>
    <p:sldId id="319" r:id="rId37"/>
    <p:sldId id="320" r:id="rId38"/>
    <p:sldId id="321" r:id="rId39"/>
    <p:sldId id="322" r:id="rId40"/>
    <p:sldId id="323" r:id="rId41"/>
    <p:sldId id="324" r:id="rId42"/>
    <p:sldId id="325" r:id="rId43"/>
    <p:sldId id="328" r:id="rId44"/>
    <p:sldId id="326" r:id="rId45"/>
    <p:sldId id="327" r:id="rId46"/>
    <p:sldId id="318" r:id="rId47"/>
  </p:sldIdLst>
  <p:sldSz cx="9144000" cy="6858000" type="screen4x3"/>
  <p:notesSz cx="6797675" cy="987425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7E542A"/>
    <a:srgbClr val="996633"/>
    <a:srgbClr val="3333FF"/>
    <a:srgbClr val="04617B"/>
    <a:srgbClr val="ADA435"/>
    <a:srgbClr val="3399FF"/>
    <a:srgbClr val="669900"/>
    <a:srgbClr val="40C08A"/>
    <a:srgbClr val="3399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9" autoAdjust="0"/>
    <p:restoredTop sz="95750" autoAdjust="0"/>
  </p:normalViewPr>
  <p:slideViewPr>
    <p:cSldViewPr>
      <p:cViewPr>
        <p:scale>
          <a:sx n="61" d="100"/>
          <a:sy n="61" d="100"/>
        </p:scale>
        <p:origin x="-156" y="3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24"/>
    </p:cViewPr>
  </p:notesTextViewPr>
  <p:sorterViewPr>
    <p:cViewPr>
      <p:scale>
        <a:sx n="112" d="100"/>
        <a:sy n="112" d="100"/>
      </p:scale>
      <p:origin x="0" y="-592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1026"/>
          <p:cNvSpPr>
            <a:spLocks noGrp="1" noChangeArrowheads="1"/>
          </p:cNvSpPr>
          <p:nvPr>
            <p:ph type="hdr" sz="quarter"/>
          </p:nvPr>
        </p:nvSpPr>
        <p:spPr bwMode="auto">
          <a:xfrm>
            <a:off x="0" y="0"/>
            <a:ext cx="2946400"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93187" name="Rectangle 1027"/>
          <p:cNvSpPr>
            <a:spLocks noGrp="1" noChangeArrowheads="1"/>
          </p:cNvSpPr>
          <p:nvPr>
            <p:ph type="dt" sz="quarter" idx="1"/>
          </p:nvPr>
        </p:nvSpPr>
        <p:spPr bwMode="auto">
          <a:xfrm>
            <a:off x="3851275" y="0"/>
            <a:ext cx="2946400"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93188" name="Rectangle 1028"/>
          <p:cNvSpPr>
            <a:spLocks noGrp="1" noChangeArrowheads="1"/>
          </p:cNvSpPr>
          <p:nvPr>
            <p:ph type="ftr" sz="quarter" idx="2"/>
          </p:nvPr>
        </p:nvSpPr>
        <p:spPr bwMode="auto">
          <a:xfrm>
            <a:off x="0" y="9380538"/>
            <a:ext cx="2946400"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93189" name="Rectangle 1029"/>
          <p:cNvSpPr>
            <a:spLocks noGrp="1" noChangeArrowheads="1"/>
          </p:cNvSpPr>
          <p:nvPr>
            <p:ph type="sldNum" sz="quarter" idx="3"/>
          </p:nvPr>
        </p:nvSpPr>
        <p:spPr bwMode="auto">
          <a:xfrm>
            <a:off x="3851275" y="9380538"/>
            <a:ext cx="2946400"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914B4CC-F682-47C2-AA0C-F79D42D6AF46}" type="slidenum">
              <a:rPr lang="fr-FR"/>
              <a:pPr/>
              <a:t>‹N°›</a:t>
            </a:fld>
            <a:endParaRPr lang="fr-FR"/>
          </a:p>
        </p:txBody>
      </p:sp>
    </p:spTree>
    <p:extLst>
      <p:ext uri="{BB962C8B-B14F-4D97-AF65-F5344CB8AC3E}">
        <p14:creationId xmlns:p14="http://schemas.microsoft.com/office/powerpoint/2010/main" xmlns="" val="4219911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050"/>
          <p:cNvSpPr>
            <a:spLocks noGrp="1" noChangeArrowheads="1"/>
          </p:cNvSpPr>
          <p:nvPr>
            <p:ph type="hdr" sz="quarter"/>
          </p:nvPr>
        </p:nvSpPr>
        <p:spPr bwMode="auto">
          <a:xfrm>
            <a:off x="0" y="0"/>
            <a:ext cx="2946400"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70659" name="Rectangle 2051"/>
          <p:cNvSpPr>
            <a:spLocks noGrp="1" noChangeArrowheads="1"/>
          </p:cNvSpPr>
          <p:nvPr>
            <p:ph type="dt" idx="1"/>
          </p:nvPr>
        </p:nvSpPr>
        <p:spPr bwMode="auto">
          <a:xfrm>
            <a:off x="3851275" y="0"/>
            <a:ext cx="2946400"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70660" name="Rectangle 2052"/>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70661" name="Rectangle 2053"/>
          <p:cNvSpPr>
            <a:spLocks noGrp="1" noChangeArrowheads="1"/>
          </p:cNvSpPr>
          <p:nvPr>
            <p:ph type="body" sz="quarter" idx="3"/>
          </p:nvPr>
        </p:nvSpPr>
        <p:spPr bwMode="auto">
          <a:xfrm>
            <a:off x="906463" y="4691063"/>
            <a:ext cx="4984750" cy="44434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70662" name="Rectangle 2054"/>
          <p:cNvSpPr>
            <a:spLocks noGrp="1" noChangeArrowheads="1"/>
          </p:cNvSpPr>
          <p:nvPr>
            <p:ph type="ftr" sz="quarter" idx="4"/>
          </p:nvPr>
        </p:nvSpPr>
        <p:spPr bwMode="auto">
          <a:xfrm>
            <a:off x="0" y="9380538"/>
            <a:ext cx="2946400"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70663" name="Rectangle 2055"/>
          <p:cNvSpPr>
            <a:spLocks noGrp="1" noChangeArrowheads="1"/>
          </p:cNvSpPr>
          <p:nvPr>
            <p:ph type="sldNum" sz="quarter" idx="5"/>
          </p:nvPr>
        </p:nvSpPr>
        <p:spPr bwMode="auto">
          <a:xfrm>
            <a:off x="3851275" y="9380538"/>
            <a:ext cx="2946400"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FA6344F-B840-4BC7-B555-729B7EC76A3B}" type="slidenum">
              <a:rPr lang="fr-FR"/>
              <a:pPr/>
              <a:t>‹N°›</a:t>
            </a:fld>
            <a:endParaRPr lang="fr-FR"/>
          </a:p>
        </p:txBody>
      </p:sp>
    </p:spTree>
    <p:extLst>
      <p:ext uri="{BB962C8B-B14F-4D97-AF65-F5344CB8AC3E}">
        <p14:creationId xmlns:p14="http://schemas.microsoft.com/office/powerpoint/2010/main" xmlns="" val="36572175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itchFamily="34" charset="0"/>
        <a:ea typeface="+mn-ea"/>
        <a:cs typeface="+mn-cs"/>
      </a:defRPr>
    </a:lvl1pPr>
    <a:lvl2pPr marL="457200" algn="l" rtl="0" fontAlgn="base">
      <a:spcBef>
        <a:spcPct val="30000"/>
      </a:spcBef>
      <a:spcAft>
        <a:spcPct val="0"/>
      </a:spcAft>
      <a:defRPr kumimoji="1" sz="1200" kern="1200">
        <a:solidFill>
          <a:schemeClr val="tx1"/>
        </a:solidFill>
        <a:latin typeface="Arial" pitchFamily="34" charset="0"/>
        <a:ea typeface="+mn-ea"/>
        <a:cs typeface="+mn-cs"/>
      </a:defRPr>
    </a:lvl2pPr>
    <a:lvl3pPr marL="914400" algn="l" rtl="0" fontAlgn="base">
      <a:spcBef>
        <a:spcPct val="30000"/>
      </a:spcBef>
      <a:spcAft>
        <a:spcPct val="0"/>
      </a:spcAft>
      <a:defRPr kumimoji="1" sz="1200" kern="1200">
        <a:solidFill>
          <a:schemeClr val="tx1"/>
        </a:solidFill>
        <a:latin typeface="Arial" pitchFamily="34" charset="0"/>
        <a:ea typeface="+mn-ea"/>
        <a:cs typeface="+mn-cs"/>
      </a:defRPr>
    </a:lvl3pPr>
    <a:lvl4pPr marL="1371600" algn="l" rtl="0" fontAlgn="base">
      <a:spcBef>
        <a:spcPct val="30000"/>
      </a:spcBef>
      <a:spcAft>
        <a:spcPct val="0"/>
      </a:spcAft>
      <a:defRPr kumimoji="1" sz="1200" kern="1200">
        <a:solidFill>
          <a:schemeClr val="tx1"/>
        </a:solidFill>
        <a:latin typeface="Arial" pitchFamily="34" charset="0"/>
        <a:ea typeface="+mn-ea"/>
        <a:cs typeface="+mn-cs"/>
      </a:defRPr>
    </a:lvl4pPr>
    <a:lvl5pPr marL="1828800" algn="l" rtl="0" fontAlgn="base">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mtClean="0"/>
              <a:t>Numidia320@gmail.com</a:t>
            </a:r>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A=0;b=10</a:t>
            </a:r>
          </a:p>
          <a:p>
            <a:r>
              <a:rPr lang="fr-FR" dirty="0" smtClean="0"/>
              <a:t>C=101</a:t>
            </a:r>
          </a:p>
          <a:p>
            <a:r>
              <a:rPr lang="fr-FR" dirty="0" smtClean="0"/>
              <a:t>D=110</a:t>
            </a:r>
          </a:p>
          <a:p>
            <a:r>
              <a:rPr lang="fr-FR" dirty="0" smtClean="0"/>
              <a:t>F=111</a:t>
            </a:r>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26</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5A65935-6FB0-48A0-91C9-264B61DC32F1}" type="slidenum">
              <a:rPr lang="fr-FR" smtClean="0"/>
              <a:pPr/>
              <a:t>27</a:t>
            </a:fld>
            <a:endParaRPr lang="fr-FR"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DA681F4-5BED-4A4E-86D4-D06829DA771E}" type="slidenum">
              <a:rPr lang="fr-FR" smtClean="0"/>
              <a:pPr/>
              <a:t>30</a:t>
            </a:fld>
            <a:endParaRPr lang="fr-FR"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None/>
            </a:pPr>
            <a:r>
              <a:rPr lang="fr-FR" b="1" dirty="0" smtClean="0"/>
              <a:t>Les algorithmes de compression </a:t>
            </a:r>
          </a:p>
          <a:p>
            <a:r>
              <a:rPr lang="fr-FR" dirty="0" smtClean="0"/>
              <a:t>destructrice sont utilisés pour compresser des données graphiques, audio et vidéo. Ils ne pourraient être appliqués sur des données textuelles ou sur celles d'un programme au risque de les rendre illisibles ou  inexécutables</a:t>
            </a:r>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34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42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223EBFF9-6550-4077-BB20-B75FEA95676D}" type="slidenum">
              <a:rPr lang="fr-FR" smtClean="0"/>
              <a:pPr/>
              <a:t>3</a:t>
            </a:fld>
            <a:endParaRPr lang="fr-FR" smtClean="0"/>
          </a:p>
        </p:txBody>
      </p:sp>
      <p:sp>
        <p:nvSpPr>
          <p:cNvPr id="55299" name="Rectangle 2"/>
          <p:cNvSpPr>
            <a:spLocks noGrp="1" noRot="1" noChangeAspect="1" noChangeArrowheads="1" noTextEdit="1"/>
          </p:cNvSpPr>
          <p:nvPr>
            <p:ph type="sldImg"/>
          </p:nvPr>
        </p:nvSpPr>
        <p:spPr>
          <a:ln cap="flat"/>
        </p:spPr>
      </p:sp>
      <p:sp>
        <p:nvSpPr>
          <p:cNvPr id="55300"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fr-FR" dirty="0" smtClean="0"/>
              <a:t>Algorithmes de compression et décompression très simples et rapides.</a:t>
            </a:r>
          </a:p>
          <a:p>
            <a:endParaRPr lang="fr-FR" dirty="0"/>
          </a:p>
        </p:txBody>
      </p:sp>
      <p:sp>
        <p:nvSpPr>
          <p:cNvPr id="4" name="Espace réservé du numéro de diapositive 3"/>
          <p:cNvSpPr>
            <a:spLocks noGrp="1"/>
          </p:cNvSpPr>
          <p:nvPr>
            <p:ph type="sldNum" sz="quarter" idx="10"/>
          </p:nvPr>
        </p:nvSpPr>
        <p:spPr/>
        <p:txBody>
          <a:bodyPr/>
          <a:lstStyle/>
          <a:p>
            <a:fld id="{9FA6344F-B840-4BC7-B555-729B7EC76A3B}" type="slidenum">
              <a:rPr lang="fr-FR" smtClean="0"/>
              <a:pPr/>
              <a:t>11</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BB18906-CB4A-4288-99FA-86DEF044AD47}" type="slidenum">
              <a:rPr lang="fr-FR" smtClean="0"/>
              <a:pPr/>
              <a:t>12</a:t>
            </a:fld>
            <a:endParaRPr lang="fr-FR"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3C31E42-F461-4F89-903D-A0CAB34D37E7}" type="slidenum">
              <a:rPr lang="fr-FR" smtClean="0"/>
              <a:pPr/>
              <a:t>21</a:t>
            </a:fld>
            <a:endParaRPr lang="fr-FR"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1FD45B4-5631-424E-9888-E884672C98FE}" type="slidenum">
              <a:rPr lang="fr-FR" smtClean="0"/>
              <a:pPr/>
              <a:t>22</a:t>
            </a:fld>
            <a:endParaRPr lang="fr-FR"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r>
              <a:rPr lang="fr-FR" dirty="0" smtClean="0"/>
              <a:t>Attribuer</a:t>
            </a:r>
            <a:r>
              <a:rPr lang="fr-FR" baseline="0" dirty="0" smtClean="0"/>
              <a:t> le 1 a gauche et 0 </a:t>
            </a:r>
            <a:r>
              <a:rPr lang="fr-FR" baseline="0" smtClean="0"/>
              <a:t>a droite .</a:t>
            </a:r>
            <a:endParaRPr lang="ar-DZ"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152375D-54F8-4FEA-8E07-64121B638D90}" type="slidenum">
              <a:rPr lang="fr-FR" smtClean="0"/>
              <a:pPr/>
              <a:t>23</a:t>
            </a:fld>
            <a:endParaRPr lang="fr-FR"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r>
              <a:rPr lang="fr-FR" dirty="0" smtClean="0"/>
              <a:t>Gauche =0;</a:t>
            </a:r>
          </a:p>
          <a:p>
            <a:r>
              <a:rPr lang="fr-FR" dirty="0" smtClean="0"/>
              <a:t>Droite=1;</a:t>
            </a:r>
            <a:endParaRPr lang="ar-DZ"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36B6688-F9A2-4FE1-B5A2-53DB601A8A9A}" type="slidenum">
              <a:rPr lang="fr-FR" smtClean="0"/>
              <a:pPr/>
              <a:t>24</a:t>
            </a:fld>
            <a:endParaRPr lang="fr-FR"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ar-D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Modifiez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r>
              <a:rPr lang="fr-FR" smtClean="0"/>
              <a:t>ALLAL M. Amine, "Ethique, Déontologie et Plagiat à l'Université"</a:t>
            </a:r>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7303BCC-3D67-4B60-BD02-7D0F41A02BD4}"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ALLAL M. Amine, "Ethique, Déontologie et Plagiat à l'Université"</a:t>
            </a:r>
            <a:endParaRPr lang="fr-FR"/>
          </a:p>
        </p:txBody>
      </p:sp>
      <p:sp>
        <p:nvSpPr>
          <p:cNvPr id="6" name="Espace réservé du numéro de diapositive 5"/>
          <p:cNvSpPr>
            <a:spLocks noGrp="1"/>
          </p:cNvSpPr>
          <p:nvPr>
            <p:ph type="sldNum" sz="quarter" idx="12"/>
          </p:nvPr>
        </p:nvSpPr>
        <p:spPr/>
        <p:txBody>
          <a:bodyPr/>
          <a:lstStyle/>
          <a:p>
            <a:fld id="{29B60E7E-187D-4422-A850-D37A3D8A6DCC}"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ALLAL M. Amine, "Ethique, Déontologie et Plagiat à l'Université"</a:t>
            </a:r>
            <a:endParaRPr lang="fr-FR"/>
          </a:p>
        </p:txBody>
      </p:sp>
      <p:sp>
        <p:nvSpPr>
          <p:cNvPr id="6" name="Espace réservé du numéro de diapositive 5"/>
          <p:cNvSpPr>
            <a:spLocks noGrp="1"/>
          </p:cNvSpPr>
          <p:nvPr>
            <p:ph type="sldNum" sz="quarter" idx="12"/>
          </p:nvPr>
        </p:nvSpPr>
        <p:spPr/>
        <p:txBody>
          <a:bodyPr/>
          <a:lstStyle/>
          <a:p>
            <a:fld id="{BC2074FD-BBB5-4F03-B42C-E3320CECA3F1}"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3" name="Espace réservé du pied de page 2"/>
          <p:cNvSpPr>
            <a:spLocks noGrp="1"/>
          </p:cNvSpPr>
          <p:nvPr>
            <p:ph type="ftr" sz="quarter" idx="10"/>
          </p:nvPr>
        </p:nvSpPr>
        <p:spPr>
          <a:xfrm>
            <a:off x="3352800" y="6400800"/>
            <a:ext cx="5791200" cy="457200"/>
          </a:xfrm>
        </p:spPr>
        <p:txBody>
          <a:bodyPr/>
          <a:lstStyle>
            <a:lvl1pPr>
              <a:defRPr/>
            </a:lvl1pPr>
          </a:lstStyle>
          <a:p>
            <a:pPr>
              <a:defRPr/>
            </a:pPr>
            <a:r>
              <a:rPr lang="fr-FR"/>
              <a:t>LPCM 2007 – P. Courtellemont – pcourtel@univ-lr.fr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ALLAL M. Amine, "Ethique, Déontologie et Plagiat à l'Université"</a:t>
            </a:r>
            <a:endParaRPr lang="fr-FR"/>
          </a:p>
        </p:txBody>
      </p:sp>
      <p:sp>
        <p:nvSpPr>
          <p:cNvPr id="6" name="Espace réservé du numéro de diapositive 5"/>
          <p:cNvSpPr>
            <a:spLocks noGrp="1"/>
          </p:cNvSpPr>
          <p:nvPr>
            <p:ph type="sldNum" sz="quarter" idx="12"/>
          </p:nvPr>
        </p:nvSpPr>
        <p:spPr>
          <a:xfrm>
            <a:off x="8604448" y="6432137"/>
            <a:ext cx="539552" cy="365760"/>
          </a:xfrm>
        </p:spPr>
        <p:txBody>
          <a:bodyPr/>
          <a:lstStyle>
            <a:lvl1pPr>
              <a:defRPr sz="1600"/>
            </a:lvl1pPr>
          </a:lstStyle>
          <a:p>
            <a:fld id="{B168A961-0F68-4A73-9145-EF43C4BD5DE9}" type="slidenum">
              <a:rPr lang="fr-FR" smtClean="0"/>
              <a:pPr/>
              <a:t>‹N°›</a:t>
            </a:fld>
            <a:endParaRPr lang="fr-FR"/>
          </a:p>
        </p:txBody>
      </p:sp>
      <p:grpSp>
        <p:nvGrpSpPr>
          <p:cNvPr id="14" name="Groupe 13"/>
          <p:cNvGrpSpPr/>
          <p:nvPr userDrawn="1"/>
        </p:nvGrpSpPr>
        <p:grpSpPr>
          <a:xfrm>
            <a:off x="179512" y="2260704"/>
            <a:ext cx="66421" cy="2320424"/>
            <a:chOff x="8782592" y="692696"/>
            <a:chExt cx="66421" cy="2320424"/>
          </a:xfrm>
        </p:grpSpPr>
        <p:sp>
          <p:nvSpPr>
            <p:cNvPr id="8" name="Rectangle 7"/>
            <p:cNvSpPr/>
            <p:nvPr userDrawn="1"/>
          </p:nvSpPr>
          <p:spPr>
            <a:xfrm>
              <a:off x="8783289" y="692696"/>
              <a:ext cx="64800" cy="1440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userDrawn="1"/>
          </p:nvSpPr>
          <p:spPr>
            <a:xfrm>
              <a:off x="8784213" y="2166879"/>
              <a:ext cx="64800" cy="396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userDrawn="1"/>
          </p:nvSpPr>
          <p:spPr>
            <a:xfrm>
              <a:off x="8782897" y="2591266"/>
              <a:ext cx="64800" cy="252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5">
                    <a:lumMod val="75000"/>
                  </a:schemeClr>
                </a:solidFill>
              </a:endParaRPr>
            </a:p>
          </p:txBody>
        </p:sp>
        <p:sp>
          <p:nvSpPr>
            <p:cNvPr id="11" name="Rectangle 10"/>
            <p:cNvSpPr/>
            <p:nvPr userDrawn="1"/>
          </p:nvSpPr>
          <p:spPr>
            <a:xfrm>
              <a:off x="8782592" y="2869120"/>
              <a:ext cx="64800" cy="144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5">
                    <a:lumMod val="75000"/>
                  </a:schemeClr>
                </a:solidFill>
              </a:endParaRPr>
            </a:p>
          </p:txBody>
        </p:sp>
      </p:grpSp>
      <p:grpSp>
        <p:nvGrpSpPr>
          <p:cNvPr id="18" name="Groupe 17"/>
          <p:cNvGrpSpPr/>
          <p:nvPr userDrawn="1"/>
        </p:nvGrpSpPr>
        <p:grpSpPr>
          <a:xfrm>
            <a:off x="8742526" y="6379824"/>
            <a:ext cx="64800" cy="433552"/>
            <a:chOff x="8742526" y="6379824"/>
            <a:chExt cx="64800" cy="433552"/>
          </a:xfrm>
        </p:grpSpPr>
        <p:sp>
          <p:nvSpPr>
            <p:cNvPr id="15" name="Rectangle 14"/>
            <p:cNvSpPr/>
            <p:nvPr userDrawn="1"/>
          </p:nvSpPr>
          <p:spPr>
            <a:xfrm>
              <a:off x="8742526" y="6506616"/>
              <a:ext cx="64800" cy="216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5">
                    <a:lumMod val="75000"/>
                  </a:schemeClr>
                </a:solidFill>
              </a:endParaRPr>
            </a:p>
          </p:txBody>
        </p:sp>
        <p:sp>
          <p:nvSpPr>
            <p:cNvPr id="16" name="Rectangle 15"/>
            <p:cNvSpPr/>
            <p:nvPr userDrawn="1"/>
          </p:nvSpPr>
          <p:spPr>
            <a:xfrm>
              <a:off x="8742526" y="6379824"/>
              <a:ext cx="64800" cy="10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5">
                    <a:lumMod val="75000"/>
                  </a:schemeClr>
                </a:solidFill>
              </a:endParaRPr>
            </a:p>
          </p:txBody>
        </p:sp>
        <p:sp>
          <p:nvSpPr>
            <p:cNvPr id="17" name="Rectangle 16"/>
            <p:cNvSpPr/>
            <p:nvPr userDrawn="1"/>
          </p:nvSpPr>
          <p:spPr>
            <a:xfrm>
              <a:off x="8742526" y="6741376"/>
              <a:ext cx="64800" cy="72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a:xfrm>
            <a:off x="1" y="6356600"/>
            <a:ext cx="8748464" cy="457200"/>
          </a:xfrm>
        </p:spPr>
        <p:txBody>
          <a:bodyPr/>
          <a:lstStyle/>
          <a:p>
            <a:r>
              <a:rPr lang="fr-FR" sz="1200" b="1" i="1" smtClean="0">
                <a:latin typeface="Corbel" pitchFamily="34" charset="0"/>
              </a:rPr>
              <a:t>ALLAL M. Amine, "Ethique, Déontologie et Plagiat à l'Université"</a:t>
            </a:r>
            <a:endParaRPr lang="fr-FR" dirty="0"/>
          </a:p>
        </p:txBody>
      </p:sp>
      <p:sp>
        <p:nvSpPr>
          <p:cNvPr id="6" name="Espace réservé du numéro de diapositive 5"/>
          <p:cNvSpPr>
            <a:spLocks noGrp="1"/>
          </p:cNvSpPr>
          <p:nvPr>
            <p:ph type="sldNum" sz="quarter" idx="12"/>
          </p:nvPr>
        </p:nvSpPr>
        <p:spPr/>
        <p:txBody>
          <a:bodyPr/>
          <a:lstStyle>
            <a:lvl1pPr>
              <a:defRPr b="1">
                <a:latin typeface="Corbel" pitchFamily="34" charset="0"/>
              </a:defRPr>
            </a:lvl1pPr>
          </a:lstStyle>
          <a:p>
            <a:fld id="{7BFD3C72-0EC8-47C9-AB71-3BE8B557932A}"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ALLAL M. Amine, "Ethique, Déontologie et Plagiat à l'Université"</a:t>
            </a:r>
            <a:endParaRPr lang="fr-FR"/>
          </a:p>
        </p:txBody>
      </p:sp>
      <p:sp>
        <p:nvSpPr>
          <p:cNvPr id="8" name="Espace réservé du numéro de diapositive 5"/>
          <p:cNvSpPr>
            <a:spLocks noGrp="1"/>
          </p:cNvSpPr>
          <p:nvPr>
            <p:ph type="sldNum" sz="quarter" idx="12"/>
          </p:nvPr>
        </p:nvSpPr>
        <p:spPr>
          <a:xfrm>
            <a:off x="8767018" y="6402320"/>
            <a:ext cx="384075" cy="365760"/>
          </a:xfrm>
        </p:spPr>
        <p:txBody>
          <a:bodyPr/>
          <a:lstStyle>
            <a:lvl1pPr>
              <a:defRPr b="1">
                <a:latin typeface="Corbel" pitchFamily="34" charset="0"/>
              </a:defRPr>
            </a:lvl1pPr>
          </a:lstStyle>
          <a:p>
            <a:fld id="{7BFD3C72-0EC8-47C9-AB71-3BE8B557932A}"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endParaRPr lang="fr-FR"/>
          </a:p>
        </p:txBody>
      </p:sp>
      <p:sp>
        <p:nvSpPr>
          <p:cNvPr id="28" name="Espace réservé du pied de page 27"/>
          <p:cNvSpPr>
            <a:spLocks noGrp="1"/>
          </p:cNvSpPr>
          <p:nvPr>
            <p:ph type="ftr" sz="quarter" idx="12"/>
          </p:nvPr>
        </p:nvSpPr>
        <p:spPr>
          <a:xfrm>
            <a:off x="0" y="6400800"/>
            <a:ext cx="8748464" cy="457200"/>
          </a:xfrm>
        </p:spPr>
        <p:txBody>
          <a:bodyPr rtlCol="0"/>
          <a:lstStyle>
            <a:lvl1pPr>
              <a:defRPr sz="1200" b="1" i="1">
                <a:latin typeface="Corbel" pitchFamily="34" charset="0"/>
              </a:defRPr>
            </a:lvl1pPr>
          </a:lstStyle>
          <a:p>
            <a:r>
              <a:rPr lang="fr-FR" smtClean="0"/>
              <a:t>ALLAL M. Amine, "Ethique, Déontologie et Plagiat à l'Université"</a:t>
            </a:r>
            <a:endParaRPr lang="fr-FR" dirty="0"/>
          </a:p>
        </p:txBody>
      </p:sp>
      <p:pic>
        <p:nvPicPr>
          <p:cNvPr id="105474" name="Picture 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676457" y="6333200"/>
            <a:ext cx="181125" cy="50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5" name="Espace réservé du numéro de diapositive 6"/>
          <p:cNvSpPr txBox="1">
            <a:spLocks/>
          </p:cNvSpPr>
          <p:nvPr userDrawn="1"/>
        </p:nvSpPr>
        <p:spPr>
          <a:xfrm>
            <a:off x="8354888" y="4863440"/>
            <a:ext cx="762000" cy="365760"/>
          </a:xfrm>
          <a:prstGeom prst="rect">
            <a:avLst/>
          </a:prstGeom>
        </p:spPr>
        <p:txBody>
          <a:bodyPr vert="horz" anchor="b"/>
          <a:lstStyle>
            <a:defPPr>
              <a:defRPr lang="en-US"/>
            </a:defPPr>
            <a:lvl1pPr algn="r" rtl="0" eaLnBrk="1" fontAlgn="base" latinLnBrk="0" hangingPunct="1">
              <a:spcBef>
                <a:spcPct val="0"/>
              </a:spcBef>
              <a:spcAft>
                <a:spcPct val="0"/>
              </a:spcAft>
              <a:defRPr kumimoji="0" sz="1800" b="1" kern="1200">
                <a:solidFill>
                  <a:srgbClr val="FFFFFF"/>
                </a:solidFill>
                <a:latin typeface="Corbel"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D61251B-9176-4D56-AB1C-8F7F169BB64D}" type="slidenum">
              <a:rPr lang="fr-FR" smtClean="0"/>
              <a:pPr/>
              <a:t>‹N°›</a:t>
            </a:fld>
            <a:endParaRPr lang="fr-FR"/>
          </a:p>
        </p:txBody>
      </p:sp>
      <p:sp>
        <p:nvSpPr>
          <p:cNvPr id="16" name="Espace réservé du numéro de diapositive 26"/>
          <p:cNvSpPr>
            <a:spLocks noGrp="1"/>
          </p:cNvSpPr>
          <p:nvPr>
            <p:ph type="sldNum" sz="quarter" idx="11"/>
          </p:nvPr>
        </p:nvSpPr>
        <p:spPr>
          <a:xfrm>
            <a:off x="8676456" y="6402320"/>
            <a:ext cx="432921" cy="365760"/>
          </a:xfrm>
        </p:spPr>
        <p:txBody>
          <a:bodyPr rtlCol="0">
            <a:scene3d>
              <a:camera prst="orthographicFront"/>
              <a:lightRig rig="threePt" dir="t"/>
            </a:scene3d>
            <a:sp3d extrusionH="57150">
              <a:bevelT w="38100" h="38100"/>
            </a:sp3d>
          </a:bodyPr>
          <a:lstStyle>
            <a:lvl1pPr>
              <a:defRPr sz="1600" b="1">
                <a:solidFill>
                  <a:schemeClr val="accent5">
                    <a:lumMod val="75000"/>
                  </a:schemeClr>
                </a:solidFill>
                <a:latin typeface="Corbel" pitchFamily="34" charset="0"/>
              </a:defRPr>
            </a:lvl1pPr>
          </a:lstStyle>
          <a:p>
            <a:fld id="{3926B434-FBD3-4B2D-B7C0-66961AC409BE}" type="slidenum">
              <a:rPr lang="fr-FR" smtClean="0"/>
              <a:pPr/>
              <a:t>‹N°›</a:t>
            </a:fld>
            <a:endParaRPr lang="fr-FR" dirty="0"/>
          </a:p>
        </p:txBody>
      </p:sp>
      <p:sp>
        <p:nvSpPr>
          <p:cNvPr id="17" name="Rectangle 16"/>
          <p:cNvSpPr/>
          <p:nvPr userDrawn="1"/>
        </p:nvSpPr>
        <p:spPr>
          <a:xfrm>
            <a:off x="8711289" y="6440273"/>
            <a:ext cx="144000" cy="1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r>
              <a:rPr lang="fr-FR" smtClean="0"/>
              <a:t>ALLAL M. Amine, "Ethique, Déontologie et Plagiat à l'Université"</a:t>
            </a:r>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CC6E5489-1CC3-43FF-8934-507215764787}" type="slidenum">
              <a:rPr lang="fr-FR" smtClean="0"/>
              <a:pPr/>
              <a:t>‹N°›</a:t>
            </a:fld>
            <a:endParaRPr lang="fr-FR"/>
          </a:p>
        </p:txBody>
      </p:sp>
      <p:sp>
        <p:nvSpPr>
          <p:cNvPr id="6" name="Espace réservé du numéro de diapositive 5"/>
          <p:cNvSpPr txBox="1">
            <a:spLocks/>
          </p:cNvSpPr>
          <p:nvPr userDrawn="1"/>
        </p:nvSpPr>
        <p:spPr>
          <a:xfrm>
            <a:off x="8767018" y="6402320"/>
            <a:ext cx="384075" cy="365760"/>
          </a:xfrm>
          <a:prstGeom prst="rect">
            <a:avLst/>
          </a:prstGeom>
        </p:spPr>
        <p:txBody>
          <a:bodyPr vert="horz" anchor="b">
            <a:scene3d>
              <a:camera prst="orthographicFront"/>
              <a:lightRig rig="threePt" dir="t"/>
            </a:scene3d>
            <a:sp3d extrusionH="57150">
              <a:bevelT w="38100" h="38100"/>
            </a:sp3d>
          </a:bodyPr>
          <a:lstStyle>
            <a:defPPr>
              <a:defRPr lang="en-US"/>
            </a:defPPr>
            <a:lvl1pPr algn="r" rtl="0" eaLnBrk="1" fontAlgn="base" latinLnBrk="0" hangingPunct="1">
              <a:spcBef>
                <a:spcPct val="0"/>
              </a:spcBef>
              <a:spcAft>
                <a:spcPct val="0"/>
              </a:spcAft>
              <a:defRPr kumimoji="0" sz="1200" b="1" kern="1200">
                <a:solidFill>
                  <a:schemeClr val="accent5">
                    <a:lumMod val="75000"/>
                  </a:schemeClr>
                </a:solidFill>
                <a:latin typeface="Corbel"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7BFD3C72-0EC8-47C9-AB71-3BE8B557932A}"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r>
              <a:rPr lang="fr-FR" smtClean="0"/>
              <a:t>ALLAL M. Amine, "Ethique, Déontologie et Plagiat à l'Université"</a:t>
            </a:r>
            <a:endParaRPr lang="fr-FR"/>
          </a:p>
        </p:txBody>
      </p:sp>
      <p:sp>
        <p:nvSpPr>
          <p:cNvPr id="4" name="Espace réservé du numéro de diapositive 3"/>
          <p:cNvSpPr>
            <a:spLocks noGrp="1"/>
          </p:cNvSpPr>
          <p:nvPr>
            <p:ph type="sldNum" sz="quarter" idx="12"/>
          </p:nvPr>
        </p:nvSpPr>
        <p:spPr/>
        <p:txBody>
          <a:bodyPr/>
          <a:lstStyle/>
          <a:p>
            <a:fld id="{6F327F71-C7F6-4809-865E-C5A7D63B48DF}"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ALLAL M. Amine, "Ethique, Déontologie et Plagiat à l'Université"</a:t>
            </a:r>
            <a:endParaRPr lang="fr-FR"/>
          </a:p>
        </p:txBody>
      </p:sp>
      <p:sp>
        <p:nvSpPr>
          <p:cNvPr id="7" name="Espace réservé du numéro de diapositive 6"/>
          <p:cNvSpPr>
            <a:spLocks noGrp="1"/>
          </p:cNvSpPr>
          <p:nvPr>
            <p:ph type="sldNum" sz="quarter" idx="12"/>
          </p:nvPr>
        </p:nvSpPr>
        <p:spPr/>
        <p:txBody>
          <a:bodyPr/>
          <a:lstStyle/>
          <a:p>
            <a:fld id="{3B028B4E-E132-4E12-A3DB-F4DB596E5AC3}"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ALLAL M. Amine, "Ethique, Déontologie et Plagiat à l'Université"</a:t>
            </a:r>
            <a:endParaRPr lang="fr-FR"/>
          </a:p>
        </p:txBody>
      </p:sp>
      <p:sp>
        <p:nvSpPr>
          <p:cNvPr id="7" name="Espace réservé du numéro de diapositive 6"/>
          <p:cNvSpPr>
            <a:spLocks noGrp="1"/>
          </p:cNvSpPr>
          <p:nvPr>
            <p:ph type="sldNum" sz="quarter" idx="12"/>
          </p:nvPr>
        </p:nvSpPr>
        <p:spPr/>
        <p:txBody>
          <a:bodyPr/>
          <a:lstStyle/>
          <a:p>
            <a:fld id="{3F1D66FF-FD0C-4A3A-B5DF-6D8840880877}" type="slidenum">
              <a:rPr lang="fr-FR" smtClean="0"/>
              <a:pPr/>
              <a:t>‹N°›</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fr-FR"/>
          </a:p>
        </p:txBody>
      </p:sp>
      <p:sp>
        <p:nvSpPr>
          <p:cNvPr id="3" name="Espace réservé du pied de page 2"/>
          <p:cNvSpPr>
            <a:spLocks noGrp="1"/>
          </p:cNvSpPr>
          <p:nvPr>
            <p:ph type="ftr" sz="quarter" idx="3"/>
          </p:nvPr>
        </p:nvSpPr>
        <p:spPr>
          <a:xfrm>
            <a:off x="0" y="6525344"/>
            <a:ext cx="8676455" cy="332656"/>
          </a:xfrm>
          <a:prstGeom prst="rect">
            <a:avLst/>
          </a:prstGeom>
        </p:spPr>
        <p:txBody>
          <a:bodyPr vert="horz"/>
          <a:lstStyle>
            <a:lvl1pPr algn="r" eaLnBrk="1" latinLnBrk="0" hangingPunct="1">
              <a:defRPr kumimoji="0" sz="1200" b="1" i="1">
                <a:solidFill>
                  <a:schemeClr val="accent2"/>
                </a:solidFill>
                <a:latin typeface="Corbel" pitchFamily="34" charset="0"/>
              </a:defRPr>
            </a:lvl1pPr>
          </a:lstStyle>
          <a:p>
            <a:r>
              <a:rPr lang="fr-FR" smtClean="0"/>
              <a:t>ALLAL M. Amine, "Ethique, Déontologie et Plagiat à l'Université"</a:t>
            </a:r>
            <a:endParaRPr lang="fr-FR" dirty="0"/>
          </a:p>
        </p:txBody>
      </p:sp>
      <p:sp>
        <p:nvSpPr>
          <p:cNvPr id="23" name="Espace réservé du numéro de diapositive 22"/>
          <p:cNvSpPr>
            <a:spLocks noGrp="1"/>
          </p:cNvSpPr>
          <p:nvPr>
            <p:ph type="sldNum" sz="quarter" idx="4"/>
          </p:nvPr>
        </p:nvSpPr>
        <p:spPr>
          <a:xfrm>
            <a:off x="8470580" y="6402320"/>
            <a:ext cx="680514" cy="365760"/>
          </a:xfrm>
          <a:prstGeom prst="rect">
            <a:avLst/>
          </a:prstGeom>
        </p:spPr>
        <p:txBody>
          <a:bodyPr vert="horz" anchor="b">
            <a:scene3d>
              <a:camera prst="orthographicFront"/>
              <a:lightRig rig="threePt" dir="t"/>
            </a:scene3d>
            <a:sp3d extrusionH="57150">
              <a:bevelT w="38100" h="38100"/>
            </a:sp3d>
          </a:bodyPr>
          <a:lstStyle>
            <a:lvl1pPr algn="r" eaLnBrk="1" latinLnBrk="0" hangingPunct="1">
              <a:defRPr kumimoji="0" sz="1200" b="1">
                <a:solidFill>
                  <a:schemeClr val="accent5">
                    <a:lumMod val="75000"/>
                  </a:schemeClr>
                </a:solidFill>
                <a:latin typeface="Corbel" pitchFamily="34" charset="0"/>
              </a:defRPr>
            </a:lvl1pPr>
          </a:lstStyle>
          <a:p>
            <a:fld id="{3E3609B5-5A05-4E10-9D58-DC229B43F75C}" type="slidenum">
              <a:rPr lang="fr-FR" smtClean="0"/>
              <a:pPr/>
              <a:t>‹N°›</a:t>
            </a:fld>
            <a:endParaRPr lang="fr-FR"/>
          </a:p>
        </p:txBody>
      </p:sp>
      <p:sp>
        <p:nvSpPr>
          <p:cNvPr id="41" name="Rectangle 40"/>
          <p:cNvSpPr/>
          <p:nvPr userDrawn="1"/>
        </p:nvSpPr>
        <p:spPr bwMode="invGray">
          <a:xfrm>
            <a:off x="8604448" y="1295040"/>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Lst>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Users\rachide\Desktop\cours%20multimedia\le-codage-de-shannon-fano-olivier-leveque.mp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Users\rachide\Desktop\cours%20multimedia\le-codage-de-huffman-olivier-leveque.mp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ulb.ac.be/cours/acohen/travaux_2006_infodoc/CompressionNumerique/AvecPertesTDC.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ulb.ac.be/cours/acohen/travaux_2006_infodoc/CompressionNumerique/AvecPertesFractales.htm" TargetMode="External"/><Relationship Id="rId4" Type="http://schemas.openxmlformats.org/officeDocument/2006/relationships/hyperlink" Target="http://www.ulb.ac.be/cours/acohen/travaux_2006_infodoc/CompressionNumerique/AvecPertesOndelettes.htm"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107762" y="2139375"/>
            <a:ext cx="9144000" cy="1218188"/>
          </a:xfrm>
        </p:spPr>
        <p:txBody>
          <a:bodyPr>
            <a:noAutofit/>
            <a:scene3d>
              <a:camera prst="orthographicFront"/>
              <a:lightRig rig="threePt" dir="t"/>
            </a:scene3d>
            <a:sp3d extrusionH="57150">
              <a:bevelT w="38100" h="38100"/>
            </a:sp3d>
          </a:bodyPr>
          <a:lstStyle/>
          <a:p>
            <a:pPr algn="ctr"/>
            <a:r>
              <a:rPr lang="fr-FR" sz="4000" b="1" kern="0" dirty="0" smtClean="0">
                <a:latin typeface="Times New Roman" pitchFamily="18" charset="0"/>
                <a:cs typeface="Times New Roman" pitchFamily="18" charset="0"/>
              </a:rPr>
              <a:t>Méthodes de Compression de données</a:t>
            </a:r>
            <a:endParaRPr lang="fr-FR" sz="4000" b="1" dirty="0">
              <a:effectLst/>
              <a:latin typeface="Times New Roman" pitchFamily="18" charset="0"/>
              <a:cs typeface="Times New Roman" pitchFamily="18" charset="0"/>
            </a:endParaRPr>
          </a:p>
        </p:txBody>
      </p:sp>
      <p:sp>
        <p:nvSpPr>
          <p:cNvPr id="2" name="Sous-titre 1"/>
          <p:cNvSpPr>
            <a:spLocks noGrp="1"/>
          </p:cNvSpPr>
          <p:nvPr>
            <p:ph type="subTitle" idx="1"/>
          </p:nvPr>
        </p:nvSpPr>
        <p:spPr>
          <a:xfrm>
            <a:off x="4000496" y="4714884"/>
            <a:ext cx="4953000" cy="1008112"/>
          </a:xfrm>
        </p:spPr>
        <p:txBody>
          <a:bodyPr>
            <a:normAutofit/>
          </a:bodyPr>
          <a:lstStyle/>
          <a:p>
            <a:pPr algn="ctr"/>
            <a:r>
              <a:rPr lang="fr-FR" sz="2000" dirty="0" smtClean="0">
                <a:solidFill>
                  <a:schemeClr val="tx1"/>
                </a:solidFill>
                <a:latin typeface="Times New Roman" pitchFamily="18" charset="0"/>
                <a:cs typeface="Times New Roman" pitchFamily="18" charset="0"/>
              </a:rPr>
              <a:t>Présenté par :</a:t>
            </a:r>
          </a:p>
          <a:p>
            <a:pPr algn="ctr"/>
            <a:r>
              <a:rPr lang="fr-FR" sz="2000" dirty="0" smtClean="0">
                <a:solidFill>
                  <a:schemeClr val="tx1"/>
                </a:solidFill>
                <a:latin typeface="Times New Roman" pitchFamily="18" charset="0"/>
                <a:cs typeface="Times New Roman" pitchFamily="18" charset="0"/>
              </a:rPr>
              <a:t>S. Meziane </a:t>
            </a:r>
            <a:r>
              <a:rPr lang="fr-FR" sz="2000" dirty="0" err="1" smtClean="0">
                <a:solidFill>
                  <a:schemeClr val="tx1"/>
                </a:solidFill>
                <a:latin typeface="Times New Roman" pitchFamily="18" charset="0"/>
                <a:cs typeface="Times New Roman" pitchFamily="18" charset="0"/>
              </a:rPr>
              <a:t>Tani</a:t>
            </a:r>
            <a:r>
              <a:rPr lang="fr-FR" sz="2000" dirty="0" smtClean="0">
                <a:solidFill>
                  <a:schemeClr val="tx1"/>
                </a:solidFill>
                <a:latin typeface="Times New Roman" pitchFamily="18" charset="0"/>
                <a:cs typeface="Times New Roman" pitchFamily="18" charset="0"/>
              </a:rPr>
              <a:t> </a:t>
            </a:r>
            <a:endParaRPr lang="fr-FR" sz="2000" dirty="0">
              <a:solidFill>
                <a:schemeClr val="tx1"/>
              </a:solidFill>
              <a:latin typeface="Times New Roman" pitchFamily="18" charset="0"/>
              <a:cs typeface="Times New Roman" pitchFamily="18" charset="0"/>
            </a:endParaRPr>
          </a:p>
        </p:txBody>
      </p:sp>
      <p:sp>
        <p:nvSpPr>
          <p:cNvPr id="8" name="Sous-titre 1"/>
          <p:cNvSpPr txBox="1">
            <a:spLocks/>
          </p:cNvSpPr>
          <p:nvPr/>
        </p:nvSpPr>
        <p:spPr>
          <a:xfrm>
            <a:off x="1000100" y="285728"/>
            <a:ext cx="6328441" cy="1008112"/>
          </a:xfrm>
          <a:prstGeom prst="rect">
            <a:avLst/>
          </a:prstGeom>
        </p:spPr>
        <p:txBody>
          <a:bodyPr vert="horz">
            <a:noAutofit/>
            <a:scene3d>
              <a:camera prst="orthographicFront"/>
              <a:lightRig rig="threePt" dir="t"/>
            </a:scene3d>
            <a:sp3d extrusionH="57150">
              <a:bevelT w="57150" h="38100" prst="artDeco"/>
            </a:sp3d>
          </a:bodyPr>
          <a:lstStyle>
            <a:lvl1pPr marL="64008" indent="0" algn="l" rtl="0" eaLnBrk="1" latinLnBrk="0" hangingPunct="1">
              <a:spcBef>
                <a:spcPts val="300"/>
              </a:spcBef>
              <a:buClr>
                <a:schemeClr val="accent3"/>
              </a:buClr>
              <a:buFont typeface="Georgia"/>
              <a:buNone/>
              <a:defRPr kumimoji="0" sz="2400" kern="1200">
                <a:solidFill>
                  <a:schemeClr val="tx2"/>
                </a:solidFill>
                <a:latin typeface="+mn-lt"/>
                <a:ea typeface="+mn-ea"/>
                <a:cs typeface="+mn-cs"/>
              </a:defRPr>
            </a:lvl1pPr>
            <a:lvl2pPr marL="457200" indent="0" algn="ctr" rtl="0" eaLnBrk="1" latinLnBrk="0" hangingPunct="1">
              <a:spcBef>
                <a:spcPts val="300"/>
              </a:spcBef>
              <a:buClr>
                <a:schemeClr val="accent2"/>
              </a:buClr>
              <a:buFont typeface="Georgia"/>
              <a:buNone/>
              <a:defRPr kumimoji="0" sz="2600" kern="1200">
                <a:solidFill>
                  <a:schemeClr val="accent2"/>
                </a:solidFill>
                <a:latin typeface="+mn-lt"/>
                <a:ea typeface="+mn-ea"/>
                <a:cs typeface="+mn-cs"/>
              </a:defRPr>
            </a:lvl2pPr>
            <a:lvl3pPr marL="914400" indent="0" algn="ctr" rtl="0" eaLnBrk="1" latinLnBrk="0" hangingPunct="1">
              <a:spcBef>
                <a:spcPts val="300"/>
              </a:spcBef>
              <a:buClr>
                <a:schemeClr val="accent1"/>
              </a:buClr>
              <a:buFont typeface="Wingdings 2"/>
              <a:buNone/>
              <a:defRPr kumimoji="0" sz="2400" kern="1200">
                <a:solidFill>
                  <a:schemeClr val="accent1"/>
                </a:solidFill>
                <a:latin typeface="+mn-lt"/>
                <a:ea typeface="+mn-ea"/>
                <a:cs typeface="+mn-cs"/>
              </a:defRPr>
            </a:lvl3pPr>
            <a:lvl4pPr marL="1371600" indent="0" algn="ctr" rtl="0" eaLnBrk="1" latinLnBrk="0" hangingPunct="1">
              <a:spcBef>
                <a:spcPts val="300"/>
              </a:spcBef>
              <a:buClr>
                <a:schemeClr val="accent1"/>
              </a:buClr>
              <a:buFont typeface="Wingdings 2"/>
              <a:buNone/>
              <a:defRPr kumimoji="0" sz="2200" kern="1200">
                <a:solidFill>
                  <a:schemeClr val="accent1"/>
                </a:solidFill>
                <a:latin typeface="+mn-lt"/>
                <a:ea typeface="+mn-ea"/>
                <a:cs typeface="+mn-cs"/>
              </a:defRPr>
            </a:lvl4pPr>
            <a:lvl5pPr marL="1828800" indent="0" algn="ctr" rtl="0" eaLnBrk="1" latinLnBrk="0" hangingPunct="1">
              <a:spcBef>
                <a:spcPts val="300"/>
              </a:spcBef>
              <a:buClr>
                <a:schemeClr val="accent3"/>
              </a:buClr>
              <a:buFont typeface="Georgia"/>
              <a:buNone/>
              <a:defRPr kumimoji="0" sz="2000" kern="1200">
                <a:solidFill>
                  <a:schemeClr val="accent3"/>
                </a:solidFill>
                <a:latin typeface="+mn-lt"/>
                <a:ea typeface="+mn-ea"/>
                <a:cs typeface="+mn-cs"/>
              </a:defRPr>
            </a:lvl5pPr>
            <a:lvl6pPr marL="2286000" indent="0" algn="ctr" rtl="0" eaLnBrk="1" latinLnBrk="0" hangingPunct="1">
              <a:spcBef>
                <a:spcPts val="300"/>
              </a:spcBef>
              <a:buClr>
                <a:schemeClr val="accent3"/>
              </a:buClr>
              <a:buFont typeface="Georgia"/>
              <a:buNone/>
              <a:defRPr kumimoji="0" sz="1800" kern="1200">
                <a:solidFill>
                  <a:schemeClr val="accent3"/>
                </a:solidFill>
                <a:latin typeface="+mn-lt"/>
                <a:ea typeface="+mn-ea"/>
                <a:cs typeface="+mn-cs"/>
              </a:defRPr>
            </a:lvl6pPr>
            <a:lvl7pPr marL="2743200" indent="0" algn="ctr" rtl="0" eaLnBrk="1" latinLnBrk="0" hangingPunct="1">
              <a:spcBef>
                <a:spcPts val="300"/>
              </a:spcBef>
              <a:buClr>
                <a:schemeClr val="accent3"/>
              </a:buClr>
              <a:buFont typeface="Georgia"/>
              <a:buNone/>
              <a:defRPr kumimoji="0" sz="1600" kern="1200">
                <a:solidFill>
                  <a:schemeClr val="accent3"/>
                </a:solidFill>
                <a:latin typeface="+mn-lt"/>
                <a:ea typeface="+mn-ea"/>
                <a:cs typeface="+mn-cs"/>
              </a:defRPr>
            </a:lvl7pPr>
            <a:lvl8pPr marL="3200400" indent="0" algn="ctr" rtl="0" eaLnBrk="1" latinLnBrk="0" hangingPunct="1">
              <a:spcBef>
                <a:spcPts val="300"/>
              </a:spcBef>
              <a:buClr>
                <a:schemeClr val="accent3"/>
              </a:buClr>
              <a:buFont typeface="Georgia"/>
              <a:buNone/>
              <a:defRPr kumimoji="0" sz="1500" kern="1200">
                <a:solidFill>
                  <a:schemeClr val="accent3"/>
                </a:solidFill>
                <a:latin typeface="+mn-lt"/>
                <a:ea typeface="+mn-ea"/>
                <a:cs typeface="+mn-cs"/>
              </a:defRPr>
            </a:lvl8pPr>
            <a:lvl9pPr marL="3657600" indent="0" algn="ctr" rtl="0" eaLnBrk="1" latinLnBrk="0" hangingPunct="1">
              <a:spcBef>
                <a:spcPts val="300"/>
              </a:spcBef>
              <a:buClr>
                <a:schemeClr val="accent3"/>
              </a:buClr>
              <a:buFont typeface="Georgia"/>
              <a:buNone/>
              <a:defRPr kumimoji="0" sz="1400" kern="1200" baseline="0">
                <a:solidFill>
                  <a:schemeClr val="accent3"/>
                </a:solidFill>
                <a:latin typeface="+mn-lt"/>
                <a:ea typeface="+mn-ea"/>
                <a:cs typeface="+mn-cs"/>
              </a:defRPr>
            </a:lvl9pPr>
          </a:lstStyle>
          <a:p>
            <a:pPr algn="ctr"/>
            <a:r>
              <a:rPr lang="fr-FR" b="1" dirty="0" smtClean="0">
                <a:solidFill>
                  <a:schemeClr val="bg1"/>
                </a:solidFill>
                <a:latin typeface="Times New Roman" pitchFamily="18" charset="0"/>
                <a:cs typeface="Times New Roman" pitchFamily="18" charset="0"/>
              </a:rPr>
              <a:t>Université Abou </a:t>
            </a:r>
            <a:r>
              <a:rPr lang="fr-FR" b="1" dirty="0" err="1" smtClean="0">
                <a:solidFill>
                  <a:schemeClr val="bg1"/>
                </a:solidFill>
                <a:latin typeface="Times New Roman" pitchFamily="18" charset="0"/>
                <a:cs typeface="Times New Roman" pitchFamily="18" charset="0"/>
              </a:rPr>
              <a:t>Bakr</a:t>
            </a:r>
            <a:r>
              <a:rPr lang="fr-FR" b="1" dirty="0" smtClean="0">
                <a:solidFill>
                  <a:schemeClr val="bg1"/>
                </a:solidFill>
                <a:latin typeface="Times New Roman" pitchFamily="18" charset="0"/>
                <a:cs typeface="Times New Roman" pitchFamily="18" charset="0"/>
              </a:rPr>
              <a:t> </a:t>
            </a:r>
            <a:r>
              <a:rPr lang="fr-FR" b="1" dirty="0" err="1" smtClean="0">
                <a:solidFill>
                  <a:schemeClr val="bg1"/>
                </a:solidFill>
                <a:latin typeface="Times New Roman" pitchFamily="18" charset="0"/>
                <a:cs typeface="Times New Roman" pitchFamily="18" charset="0"/>
              </a:rPr>
              <a:t>belakid</a:t>
            </a:r>
            <a:r>
              <a:rPr lang="fr-FR" b="1" dirty="0" smtClean="0">
                <a:solidFill>
                  <a:schemeClr val="bg1"/>
                </a:solidFill>
                <a:latin typeface="Times New Roman" pitchFamily="18" charset="0"/>
                <a:cs typeface="Times New Roman" pitchFamily="18" charset="0"/>
              </a:rPr>
              <a:t> Tlemcen</a:t>
            </a:r>
          </a:p>
          <a:p>
            <a:pPr algn="ctr"/>
            <a:r>
              <a:rPr lang="fr-FR" b="1" dirty="0" smtClean="0">
                <a:solidFill>
                  <a:schemeClr val="bg1"/>
                </a:solidFill>
                <a:latin typeface="Times New Roman" pitchFamily="18" charset="0"/>
                <a:cs typeface="Times New Roman" pitchFamily="18" charset="0"/>
              </a:rPr>
              <a:t>Faculté des sciences </a:t>
            </a:r>
          </a:p>
          <a:p>
            <a:pPr algn="ctr"/>
            <a:r>
              <a:rPr lang="fr-FR" b="1" dirty="0" smtClean="0">
                <a:solidFill>
                  <a:schemeClr val="bg1"/>
                </a:solidFill>
                <a:latin typeface="Times New Roman" pitchFamily="18" charset="0"/>
                <a:cs typeface="Times New Roman" pitchFamily="18" charset="0"/>
              </a:rPr>
              <a:t>Département d’informatique </a:t>
            </a:r>
          </a:p>
          <a:p>
            <a:pPr algn="ctr"/>
            <a:r>
              <a:rPr lang="fr-FR" b="1" dirty="0" smtClean="0">
                <a:solidFill>
                  <a:schemeClr val="bg1"/>
                </a:solidFill>
                <a:latin typeface="Times New Roman" pitchFamily="18" charset="0"/>
                <a:cs typeface="Times New Roman" pitchFamily="18" charset="0"/>
              </a:rPr>
              <a:t>Cours : Master RSD</a:t>
            </a:r>
            <a:endParaRPr lang="fr-FR" b="1" dirty="0">
              <a:solidFill>
                <a:schemeClr val="bg1"/>
              </a:solidFill>
              <a:latin typeface="Times New Roman" pitchFamily="18" charset="0"/>
              <a:cs typeface="Times New Roman" pitchFamily="18" charset="0"/>
            </a:endParaRPr>
          </a:p>
        </p:txBody>
      </p:sp>
      <p:pic>
        <p:nvPicPr>
          <p:cNvPr id="5" name="Image 4" descr="multimedia.jpg"/>
          <p:cNvPicPr>
            <a:picLocks noChangeAspect="1"/>
          </p:cNvPicPr>
          <p:nvPr/>
        </p:nvPicPr>
        <p:blipFill>
          <a:blip r:embed="rId3" cstate="print"/>
          <a:stretch>
            <a:fillRect/>
          </a:stretch>
        </p:blipFill>
        <p:spPr>
          <a:xfrm>
            <a:off x="285720" y="4071942"/>
            <a:ext cx="2928958" cy="2500330"/>
          </a:xfrm>
          <a:prstGeom prst="rect">
            <a:avLst/>
          </a:prstGeom>
        </p:spPr>
      </p:pic>
      <p:sp>
        <p:nvSpPr>
          <p:cNvPr id="6" name="ZoneTexte 5"/>
          <p:cNvSpPr txBox="1"/>
          <p:nvPr/>
        </p:nvSpPr>
        <p:spPr>
          <a:xfrm>
            <a:off x="3643306" y="6143644"/>
            <a:ext cx="4429156" cy="461665"/>
          </a:xfrm>
          <a:prstGeom prst="rect">
            <a:avLst/>
          </a:prstGeom>
          <a:noFill/>
        </p:spPr>
        <p:txBody>
          <a:bodyPr wrap="square" rtlCol="0">
            <a:spAutoFit/>
          </a:bodyPr>
          <a:lstStyle/>
          <a:p>
            <a:r>
              <a:rPr lang="fr-FR" dirty="0" smtClean="0"/>
              <a:t>Année universitaire : 2017-2018</a:t>
            </a:r>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329642" cy="5502990"/>
          </a:xfrm>
        </p:spPr>
        <p:txBody>
          <a:bodyPr>
            <a:normAutofit fontScale="92500" lnSpcReduction="20000"/>
          </a:bodyPr>
          <a:lstStyle/>
          <a:p>
            <a:pPr>
              <a:buNone/>
            </a:pPr>
            <a:r>
              <a:rPr lang="fr-FR" dirty="0" smtClean="0"/>
              <a:t>La compression sans perte, consiste à obtenir un fichier identique au fichier original à la décompression.</a:t>
            </a:r>
          </a:p>
          <a:p>
            <a:pPr>
              <a:buNone/>
            </a:pPr>
            <a:r>
              <a:rPr lang="fr-FR" dirty="0" smtClean="0"/>
              <a:t> </a:t>
            </a:r>
          </a:p>
          <a:p>
            <a:pPr>
              <a:buNone/>
            </a:pPr>
            <a:r>
              <a:rPr lang="fr-FR" dirty="0" smtClean="0"/>
              <a:t>Il existe 3 groupes de méthodes différents : </a:t>
            </a:r>
            <a:r>
              <a:rPr lang="fr-FR" b="1" dirty="0" smtClean="0"/>
              <a:t>de base, statistiques et avec un dictionnaire</a:t>
            </a:r>
          </a:p>
          <a:p>
            <a:pPr>
              <a:buNone/>
            </a:pPr>
            <a:r>
              <a:rPr lang="fr-FR" dirty="0" smtClean="0"/>
              <a:t> </a:t>
            </a:r>
          </a:p>
          <a:p>
            <a:pPr>
              <a:buNone/>
            </a:pPr>
            <a:r>
              <a:rPr lang="fr-FR" dirty="0" smtClean="0"/>
              <a:t>1. les méthodes de compression de base, on retrouve le </a:t>
            </a:r>
            <a:r>
              <a:rPr lang="fr-FR" dirty="0" err="1" smtClean="0"/>
              <a:t>RLEet</a:t>
            </a:r>
            <a:r>
              <a:rPr lang="fr-FR" dirty="0" smtClean="0"/>
              <a:t> MTF.</a:t>
            </a:r>
          </a:p>
          <a:p>
            <a:endParaRPr lang="fr-FR" dirty="0" smtClean="0"/>
          </a:p>
          <a:p>
            <a:pPr>
              <a:buNone/>
            </a:pPr>
            <a:r>
              <a:rPr lang="fr-FR" dirty="0" smtClean="0"/>
              <a:t>2. les méthodes statistiques, on retrouve le </a:t>
            </a:r>
            <a:r>
              <a:rPr lang="fr-FR" dirty="0" err="1" smtClean="0"/>
              <a:t>Golomb</a:t>
            </a:r>
            <a:r>
              <a:rPr lang="fr-FR" dirty="0" smtClean="0"/>
              <a:t> Code, le </a:t>
            </a:r>
            <a:r>
              <a:rPr lang="fr-FR" dirty="0" err="1" smtClean="0"/>
              <a:t>Huffman</a:t>
            </a:r>
            <a:r>
              <a:rPr lang="fr-FR" dirty="0" smtClean="0"/>
              <a:t> </a:t>
            </a:r>
            <a:r>
              <a:rPr lang="fr-FR" dirty="0" err="1" smtClean="0"/>
              <a:t>coding</a:t>
            </a:r>
            <a:r>
              <a:rPr lang="fr-FR" dirty="0" smtClean="0"/>
              <a:t>, Adaptive </a:t>
            </a:r>
            <a:r>
              <a:rPr lang="fr-FR" dirty="0" err="1" smtClean="0"/>
              <a:t>Huffman</a:t>
            </a:r>
            <a:r>
              <a:rPr lang="fr-FR" dirty="0" smtClean="0"/>
              <a:t> </a:t>
            </a:r>
            <a:r>
              <a:rPr lang="fr-FR" dirty="0" err="1" smtClean="0"/>
              <a:t>Coding</a:t>
            </a:r>
            <a:r>
              <a:rPr lang="fr-FR" dirty="0" smtClean="0"/>
              <a:t>, le Shannon-Fano </a:t>
            </a:r>
            <a:r>
              <a:rPr lang="fr-FR" dirty="0" err="1" smtClean="0"/>
              <a:t>Coding</a:t>
            </a:r>
            <a:r>
              <a:rPr lang="fr-FR" dirty="0" smtClean="0"/>
              <a:t> et bien d’autres.</a:t>
            </a:r>
          </a:p>
          <a:p>
            <a:endParaRPr lang="fr-FR" dirty="0" smtClean="0"/>
          </a:p>
          <a:p>
            <a:pPr>
              <a:buNone/>
            </a:pPr>
            <a:r>
              <a:rPr lang="fr-FR" dirty="0" smtClean="0"/>
              <a:t>3.méthodes avec dictionnaire : LZ77, LZSS, LZX, LZW et d’autres.</a:t>
            </a:r>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10</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857232"/>
            <a:ext cx="8472518" cy="785818"/>
          </a:xfrm>
        </p:spPr>
        <p:txBody>
          <a:bodyPr>
            <a:normAutofit fontScale="90000"/>
          </a:bodyPr>
          <a:lstStyle/>
          <a:p>
            <a:r>
              <a:rPr lang="fr-FR" dirty="0" smtClean="0"/>
              <a:t>1.Compression RLE : </a:t>
            </a:r>
            <a:r>
              <a:rPr lang="fr-FR" i="1" dirty="0" err="1" smtClean="0"/>
              <a:t>Run</a:t>
            </a:r>
            <a:r>
              <a:rPr lang="fr-FR" i="1" dirty="0" smtClean="0"/>
              <a:t> </a:t>
            </a:r>
            <a:r>
              <a:rPr lang="fr-FR" i="1" dirty="0" err="1" smtClean="0"/>
              <a:t>Length</a:t>
            </a:r>
            <a:r>
              <a:rPr lang="fr-FR" i="1" dirty="0" smtClean="0"/>
              <a:t> </a:t>
            </a:r>
            <a:r>
              <a:rPr lang="fr-FR" i="1" dirty="0" err="1" smtClean="0"/>
              <a:t>Encoding</a:t>
            </a:r>
            <a:r>
              <a:rPr lang="fr-FR" i="1" dirty="0" smtClean="0"/>
              <a:t> (ou RLC)</a:t>
            </a:r>
            <a:br>
              <a:rPr lang="fr-FR" i="1" dirty="0" smtClean="0"/>
            </a:br>
            <a:endParaRPr lang="fr-FR" dirty="0"/>
          </a:p>
        </p:txBody>
      </p:sp>
      <p:sp>
        <p:nvSpPr>
          <p:cNvPr id="3" name="Espace réservé du contenu 2"/>
          <p:cNvSpPr>
            <a:spLocks noGrp="1"/>
          </p:cNvSpPr>
          <p:nvPr>
            <p:ph idx="1"/>
          </p:nvPr>
        </p:nvSpPr>
        <p:spPr>
          <a:xfrm>
            <a:off x="214282" y="1643050"/>
            <a:ext cx="8472518" cy="4931486"/>
          </a:xfrm>
        </p:spPr>
        <p:txBody>
          <a:bodyPr>
            <a:normAutofit/>
          </a:bodyPr>
          <a:lstStyle/>
          <a:p>
            <a:r>
              <a:rPr lang="fr-FR" dirty="0" smtClean="0"/>
              <a:t> </a:t>
            </a:r>
            <a:r>
              <a:rPr lang="fr-FR" b="1" dirty="0" smtClean="0"/>
              <a:t>Principe</a:t>
            </a:r>
            <a:r>
              <a:rPr lang="fr-FR" dirty="0" smtClean="0"/>
              <a:t> : </a:t>
            </a:r>
            <a:r>
              <a:rPr lang="fr-FR" sz="2600" dirty="0" smtClean="0"/>
              <a:t>regrouper les données consécutives ayant même valeur.</a:t>
            </a:r>
          </a:p>
          <a:p>
            <a:r>
              <a:rPr lang="fr-FR" sz="2600" dirty="0" smtClean="0"/>
              <a:t>• </a:t>
            </a:r>
            <a:r>
              <a:rPr lang="fr-FR" sz="2600" i="1" dirty="0" smtClean="0"/>
              <a:t>Ex : </a:t>
            </a:r>
            <a:r>
              <a:rPr lang="fr-FR" sz="2600" i="1" dirty="0" err="1" smtClean="0"/>
              <a:t>aaaaaaaaaaaaaaa</a:t>
            </a:r>
            <a:r>
              <a:rPr lang="fr-FR" sz="2600" i="1" dirty="0" smtClean="0"/>
              <a:t> est codé 15a</a:t>
            </a:r>
          </a:p>
          <a:p>
            <a:endParaRPr lang="fr-FR" sz="2600" i="1" dirty="0" smtClean="0"/>
          </a:p>
          <a:p>
            <a:endParaRPr lang="fr-FR" sz="2600" i="1" dirty="0" smtClean="0"/>
          </a:p>
          <a:p>
            <a:endParaRPr lang="fr-FR" sz="2600" i="1" dirty="0" smtClean="0"/>
          </a:p>
          <a:p>
            <a:endParaRPr lang="fr-FR" sz="2600" i="1" dirty="0" smtClean="0"/>
          </a:p>
          <a:p>
            <a:endParaRPr lang="fr-FR" sz="2600" i="1" dirty="0" smtClean="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11</a:t>
            </a:fld>
            <a:endParaRPr lang="fr-FR"/>
          </a:p>
        </p:txBody>
      </p:sp>
      <p:pic>
        <p:nvPicPr>
          <p:cNvPr id="9" name="Picture 2"/>
          <p:cNvPicPr>
            <a:picLocks noChangeAspect="1" noChangeArrowheads="1"/>
          </p:cNvPicPr>
          <p:nvPr/>
        </p:nvPicPr>
        <p:blipFill>
          <a:blip r:embed="rId3" cstate="print"/>
          <a:srcRect/>
          <a:stretch>
            <a:fillRect/>
          </a:stretch>
        </p:blipFill>
        <p:spPr bwMode="auto">
          <a:xfrm>
            <a:off x="714348" y="2928934"/>
            <a:ext cx="7286675" cy="1071570"/>
          </a:xfrm>
          <a:prstGeom prst="rect">
            <a:avLst/>
          </a:prstGeom>
          <a:noFill/>
          <a:ln w="9525">
            <a:noFill/>
            <a:miter lim="800000"/>
            <a:headEnd/>
            <a:tailEnd/>
          </a:ln>
          <a:effectLst/>
        </p:spPr>
      </p:pic>
      <p:sp>
        <p:nvSpPr>
          <p:cNvPr id="11" name="Rectangle 10"/>
          <p:cNvSpPr/>
          <p:nvPr/>
        </p:nvSpPr>
        <p:spPr>
          <a:xfrm>
            <a:off x="285752" y="4071942"/>
            <a:ext cx="8786842" cy="2800767"/>
          </a:xfrm>
          <a:prstGeom prst="rect">
            <a:avLst/>
          </a:prstGeom>
        </p:spPr>
        <p:txBody>
          <a:bodyPr wrap="square">
            <a:spAutoFit/>
          </a:bodyPr>
          <a:lstStyle/>
          <a:p>
            <a:pPr>
              <a:buFont typeface="Arial" pitchFamily="34" charset="0"/>
              <a:buChar char="•"/>
            </a:pPr>
            <a:r>
              <a:rPr lang="fr-FR" sz="2600" dirty="0" smtClean="0"/>
              <a:t>Utilisé ponctuellement dans de nombreux formats (BMP, JPG, TIFF, PCX, ...).</a:t>
            </a:r>
          </a:p>
          <a:p>
            <a:pPr>
              <a:buFont typeface="Arial" pitchFamily="34" charset="0"/>
              <a:buChar char="•"/>
            </a:pPr>
            <a:r>
              <a:rPr lang="fr-FR" b="1" dirty="0" smtClean="0"/>
              <a:t>Inconvénient : -</a:t>
            </a:r>
            <a:r>
              <a:rPr lang="fr-FR" dirty="0" smtClean="0"/>
              <a:t>mal adapté aux fichiers ayant peu de répétitions successives.</a:t>
            </a:r>
          </a:p>
          <a:p>
            <a:r>
              <a:rPr lang="fr-FR" sz="2600" dirty="0" smtClean="0"/>
              <a:t>-Efficaces dans les images «simples», elles deviennent mauvaises sur les images complexes (scènes naturelles)</a:t>
            </a:r>
          </a:p>
          <a:p>
            <a:pPr>
              <a:buFont typeface="Arial" pitchFamily="34" charset="0"/>
              <a:buChar char="•"/>
            </a:pPr>
            <a:endParaRPr lang="fr-FR" dirty="0" smtClean="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39"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0"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1"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2"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3"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4"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5"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6"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7"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8"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49"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0"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1"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2"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3"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4"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5"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6"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9957" name="Text Box 21"/>
          <p:cNvSpPr txBox="1">
            <a:spLocks noChangeArrowheads="1"/>
          </p:cNvSpPr>
          <p:nvPr/>
        </p:nvSpPr>
        <p:spPr bwMode="auto">
          <a:xfrm>
            <a:off x="357158" y="1357298"/>
            <a:ext cx="8429625" cy="5018939"/>
          </a:xfrm>
          <a:prstGeom prst="rect">
            <a:avLst/>
          </a:prstGeom>
          <a:noFill/>
          <a:ln w="9525">
            <a:noFill/>
            <a:miter lim="800000"/>
            <a:headEnd/>
            <a:tailEnd/>
          </a:ln>
        </p:spPr>
        <p:txBody>
          <a:bodyPr wrap="square" lIns="93600" tIns="46800" rIns="93600" bIns="46800">
            <a:spAutoFit/>
          </a:bodyPr>
          <a:lstStyle/>
          <a:p>
            <a:pPr marL="288925" indent="-288925"/>
            <a:r>
              <a:rPr kumimoji="1" lang="fr-FR" b="1" dirty="0" err="1">
                <a:solidFill>
                  <a:srgbClr val="800000"/>
                </a:solidFill>
              </a:rPr>
              <a:t>Exemple</a:t>
            </a:r>
            <a:r>
              <a:rPr kumimoji="1" lang="fr-FR" dirty="0" err="1">
                <a:solidFill>
                  <a:srgbClr val="003366"/>
                </a:solidFill>
              </a:rPr>
              <a:t>:soit</a:t>
            </a:r>
            <a:r>
              <a:rPr kumimoji="1" lang="fr-FR" dirty="0">
                <a:solidFill>
                  <a:srgbClr val="003366"/>
                </a:solidFill>
              </a:rPr>
              <a:t> la suite de niveaux de gris d’une ligne d’image</a:t>
            </a:r>
          </a:p>
          <a:p>
            <a:pPr marL="288925" indent="-288925"/>
            <a:r>
              <a:rPr kumimoji="1" lang="fr-FR" dirty="0">
                <a:solidFill>
                  <a:srgbClr val="800000"/>
                </a:solidFill>
              </a:rPr>
              <a:t>11, 11, 15, 16, 16, 16, 16, 25, 25, 25, 31, 31, 31, 31, 31, 8</a:t>
            </a:r>
          </a:p>
          <a:p>
            <a:pPr marL="288925" indent="-288925"/>
            <a:r>
              <a:rPr kumimoji="1" lang="fr-FR" dirty="0" smtClean="0">
                <a:solidFill>
                  <a:srgbClr val="003366"/>
                </a:solidFill>
              </a:rPr>
              <a:t>Le </a:t>
            </a:r>
            <a:r>
              <a:rPr kumimoji="1" lang="fr-FR" dirty="0">
                <a:solidFill>
                  <a:srgbClr val="003366"/>
                </a:solidFill>
              </a:rPr>
              <a:t>codage par plage donne la suite des paires de nombres suivantes : (</a:t>
            </a:r>
            <a:r>
              <a:rPr kumimoji="1" lang="fr-FR" dirty="0">
                <a:solidFill>
                  <a:srgbClr val="800000"/>
                </a:solidFill>
              </a:rPr>
              <a:t>2</a:t>
            </a:r>
            <a:r>
              <a:rPr kumimoji="1" lang="fr-FR" dirty="0">
                <a:solidFill>
                  <a:srgbClr val="003366"/>
                </a:solidFill>
              </a:rPr>
              <a:t>, 11), (</a:t>
            </a:r>
            <a:r>
              <a:rPr kumimoji="1" lang="fr-FR" dirty="0">
                <a:solidFill>
                  <a:srgbClr val="800000"/>
                </a:solidFill>
              </a:rPr>
              <a:t>1</a:t>
            </a:r>
            <a:r>
              <a:rPr kumimoji="1" lang="fr-FR" dirty="0">
                <a:solidFill>
                  <a:srgbClr val="003366"/>
                </a:solidFill>
              </a:rPr>
              <a:t>, 15), (</a:t>
            </a:r>
            <a:r>
              <a:rPr kumimoji="1" lang="fr-FR" dirty="0">
                <a:solidFill>
                  <a:srgbClr val="800000"/>
                </a:solidFill>
              </a:rPr>
              <a:t>4</a:t>
            </a:r>
            <a:r>
              <a:rPr kumimoji="1" lang="fr-FR" dirty="0">
                <a:solidFill>
                  <a:srgbClr val="003366"/>
                </a:solidFill>
              </a:rPr>
              <a:t>, 16), (</a:t>
            </a:r>
            <a:r>
              <a:rPr kumimoji="1" lang="fr-FR" dirty="0">
                <a:solidFill>
                  <a:srgbClr val="800000"/>
                </a:solidFill>
              </a:rPr>
              <a:t>3</a:t>
            </a:r>
            <a:r>
              <a:rPr kumimoji="1" lang="fr-FR" dirty="0">
                <a:solidFill>
                  <a:srgbClr val="003366"/>
                </a:solidFill>
              </a:rPr>
              <a:t>, 25), </a:t>
            </a:r>
            <a:r>
              <a:rPr kumimoji="1" lang="fr-FR" dirty="0">
                <a:solidFill>
                  <a:srgbClr val="800000"/>
                </a:solidFill>
              </a:rPr>
              <a:t>(5</a:t>
            </a:r>
            <a:r>
              <a:rPr kumimoji="1" lang="fr-FR" dirty="0">
                <a:solidFill>
                  <a:srgbClr val="003366"/>
                </a:solidFill>
              </a:rPr>
              <a:t>, 31), (</a:t>
            </a:r>
            <a:r>
              <a:rPr kumimoji="1" lang="fr-FR" dirty="0">
                <a:solidFill>
                  <a:srgbClr val="800000"/>
                </a:solidFill>
              </a:rPr>
              <a:t>1</a:t>
            </a:r>
            <a:r>
              <a:rPr kumimoji="1" lang="fr-FR" dirty="0">
                <a:solidFill>
                  <a:srgbClr val="0070C0"/>
                </a:solidFill>
              </a:rPr>
              <a:t>, </a:t>
            </a:r>
            <a:r>
              <a:rPr kumimoji="1" lang="fr-FR" dirty="0">
                <a:solidFill>
                  <a:srgbClr val="003366"/>
                </a:solidFill>
              </a:rPr>
              <a:t>8) fournissant un nouveau codage de la ligne : </a:t>
            </a:r>
          </a:p>
          <a:p>
            <a:pPr marL="288925" indent="-288925"/>
            <a:r>
              <a:rPr kumimoji="1" lang="fr-FR" dirty="0">
                <a:solidFill>
                  <a:srgbClr val="003366"/>
                </a:solidFill>
              </a:rPr>
              <a:t>		</a:t>
            </a:r>
            <a:r>
              <a:rPr kumimoji="1" lang="fr-FR" dirty="0">
                <a:solidFill>
                  <a:srgbClr val="800000"/>
                </a:solidFill>
              </a:rPr>
              <a:t>2</a:t>
            </a:r>
            <a:r>
              <a:rPr kumimoji="1" lang="fr-FR" dirty="0">
                <a:solidFill>
                  <a:srgbClr val="0070C0"/>
                </a:solidFill>
              </a:rPr>
              <a:t> 11   </a:t>
            </a:r>
            <a:r>
              <a:rPr kumimoji="1" lang="fr-FR" dirty="0">
                <a:solidFill>
                  <a:srgbClr val="800000"/>
                </a:solidFill>
              </a:rPr>
              <a:t>1</a:t>
            </a:r>
            <a:r>
              <a:rPr kumimoji="1" lang="fr-FR" dirty="0">
                <a:solidFill>
                  <a:srgbClr val="0070C0"/>
                </a:solidFill>
              </a:rPr>
              <a:t> 15   </a:t>
            </a:r>
            <a:r>
              <a:rPr kumimoji="1" lang="fr-FR" dirty="0">
                <a:solidFill>
                  <a:srgbClr val="800000"/>
                </a:solidFill>
              </a:rPr>
              <a:t>4</a:t>
            </a:r>
            <a:r>
              <a:rPr kumimoji="1" lang="fr-FR" dirty="0">
                <a:solidFill>
                  <a:srgbClr val="0070C0"/>
                </a:solidFill>
              </a:rPr>
              <a:t> 16   </a:t>
            </a:r>
            <a:r>
              <a:rPr kumimoji="1" lang="fr-FR" dirty="0">
                <a:solidFill>
                  <a:srgbClr val="800000"/>
                </a:solidFill>
              </a:rPr>
              <a:t>3</a:t>
            </a:r>
            <a:r>
              <a:rPr kumimoji="1" lang="fr-FR" dirty="0">
                <a:solidFill>
                  <a:srgbClr val="0070C0"/>
                </a:solidFill>
              </a:rPr>
              <a:t> 25   </a:t>
            </a:r>
            <a:r>
              <a:rPr kumimoji="1" lang="fr-FR" dirty="0">
                <a:solidFill>
                  <a:srgbClr val="800000"/>
                </a:solidFill>
              </a:rPr>
              <a:t>5</a:t>
            </a:r>
            <a:r>
              <a:rPr kumimoji="1" lang="fr-FR" dirty="0">
                <a:solidFill>
                  <a:srgbClr val="0070C0"/>
                </a:solidFill>
              </a:rPr>
              <a:t> 31   </a:t>
            </a:r>
            <a:r>
              <a:rPr kumimoji="1" lang="fr-FR" dirty="0">
                <a:solidFill>
                  <a:srgbClr val="800000"/>
                </a:solidFill>
              </a:rPr>
              <a:t>1</a:t>
            </a:r>
            <a:r>
              <a:rPr kumimoji="1" lang="fr-FR" dirty="0">
                <a:solidFill>
                  <a:srgbClr val="0070C0"/>
                </a:solidFill>
              </a:rPr>
              <a:t> 8</a:t>
            </a:r>
            <a:endParaRPr kumimoji="1" lang="fr-FR" b="1" dirty="0">
              <a:solidFill>
                <a:srgbClr val="0070C0"/>
              </a:solidFill>
            </a:endParaRPr>
          </a:p>
          <a:p>
            <a:pPr marL="288925" indent="-288925">
              <a:buClr>
                <a:srgbClr val="0099CC"/>
              </a:buClr>
              <a:buSzPct val="80000"/>
            </a:pPr>
            <a:r>
              <a:rPr lang="en-US" u="sng" dirty="0" err="1" smtClean="0">
                <a:solidFill>
                  <a:srgbClr val="800000"/>
                </a:solidFill>
              </a:rPr>
              <a:t>Autre</a:t>
            </a:r>
            <a:r>
              <a:rPr lang="en-US" u="sng" dirty="0" smtClean="0">
                <a:solidFill>
                  <a:srgbClr val="800000"/>
                </a:solidFill>
              </a:rPr>
              <a:t> </a:t>
            </a:r>
            <a:r>
              <a:rPr lang="en-US" u="sng" dirty="0" err="1">
                <a:solidFill>
                  <a:srgbClr val="800000"/>
                </a:solidFill>
              </a:rPr>
              <a:t>exemple</a:t>
            </a:r>
            <a:r>
              <a:rPr lang="en-US" dirty="0">
                <a:solidFill>
                  <a:srgbClr val="003366"/>
                </a:solidFill>
              </a:rPr>
              <a:t>: La </a:t>
            </a:r>
            <a:r>
              <a:rPr lang="en-US" dirty="0" err="1">
                <a:solidFill>
                  <a:srgbClr val="003366"/>
                </a:solidFill>
              </a:rPr>
              <a:t>chaîne</a:t>
            </a:r>
            <a:r>
              <a:rPr lang="en-US" dirty="0">
                <a:solidFill>
                  <a:srgbClr val="003366"/>
                </a:solidFill>
              </a:rPr>
              <a:t> </a:t>
            </a:r>
            <a:r>
              <a:rPr lang="en-US" dirty="0" err="1">
                <a:solidFill>
                  <a:srgbClr val="003366"/>
                </a:solidFill>
              </a:rPr>
              <a:t>binaire</a:t>
            </a:r>
            <a:r>
              <a:rPr lang="en-US" dirty="0">
                <a:solidFill>
                  <a:srgbClr val="003366"/>
                </a:solidFill>
              </a:rPr>
              <a:t> </a:t>
            </a:r>
            <a:r>
              <a:rPr lang="en-US" dirty="0" err="1">
                <a:solidFill>
                  <a:srgbClr val="003366"/>
                </a:solidFill>
              </a:rPr>
              <a:t>suivante</a:t>
            </a:r>
            <a:r>
              <a:rPr lang="en-US" dirty="0">
                <a:solidFill>
                  <a:srgbClr val="003366"/>
                </a:solidFill>
              </a:rPr>
              <a:t> </a:t>
            </a:r>
            <a:r>
              <a:rPr lang="en-US" dirty="0">
                <a:solidFill>
                  <a:srgbClr val="FF0000"/>
                </a:solidFill>
              </a:rPr>
              <a:t>000001111111100111110000000000</a:t>
            </a:r>
            <a:r>
              <a:rPr lang="en-US" dirty="0"/>
              <a:t> </a:t>
            </a:r>
            <a:r>
              <a:rPr lang="en-US" dirty="0" smtClean="0"/>
              <a:t> </a:t>
            </a:r>
            <a:r>
              <a:rPr lang="en-US" dirty="0" err="1" smtClean="0">
                <a:solidFill>
                  <a:srgbClr val="003366"/>
                </a:solidFill>
              </a:rPr>
              <a:t>peut</a:t>
            </a:r>
            <a:r>
              <a:rPr lang="en-US" dirty="0" smtClean="0">
                <a:solidFill>
                  <a:srgbClr val="003366"/>
                </a:solidFill>
              </a:rPr>
              <a:t> </a:t>
            </a:r>
            <a:r>
              <a:rPr lang="en-US" dirty="0" err="1">
                <a:solidFill>
                  <a:srgbClr val="003366"/>
                </a:solidFill>
              </a:rPr>
              <a:t>être</a:t>
            </a:r>
            <a:r>
              <a:rPr lang="en-US" dirty="0">
                <a:solidFill>
                  <a:srgbClr val="003366"/>
                </a:solidFill>
              </a:rPr>
              <a:t> </a:t>
            </a:r>
            <a:r>
              <a:rPr lang="en-US" dirty="0" err="1">
                <a:solidFill>
                  <a:srgbClr val="003366"/>
                </a:solidFill>
              </a:rPr>
              <a:t>représentée</a:t>
            </a:r>
            <a:r>
              <a:rPr lang="en-US" dirty="0">
                <a:solidFill>
                  <a:srgbClr val="003366"/>
                </a:solidFill>
              </a:rPr>
              <a:t> par: </a:t>
            </a:r>
            <a:r>
              <a:rPr lang="en-US" dirty="0">
                <a:solidFill>
                  <a:srgbClr val="FF0000"/>
                </a:solidFill>
              </a:rPr>
              <a:t>5,8,2,5,10</a:t>
            </a:r>
          </a:p>
          <a:p>
            <a:pPr marL="288925" indent="-288925">
              <a:buClr>
                <a:srgbClr val="0099CC"/>
              </a:buClr>
              <a:buSzPct val="80000"/>
              <a:buFont typeface="Wingdings" pitchFamily="2" charset="2"/>
              <a:buNone/>
            </a:pPr>
            <a:r>
              <a:rPr lang="fr-FR" sz="2600" dirty="0" smtClean="0"/>
              <a:t>Les méthodes RLE correspondent aux schémas les plus courants de compression d’images (BMP, TGA, TIFF,…</a:t>
            </a:r>
          </a:p>
          <a:p>
            <a:pPr marL="288925" indent="-288925">
              <a:buClr>
                <a:srgbClr val="0099CC"/>
              </a:buClr>
              <a:buSzPct val="80000"/>
              <a:buFont typeface="Wingdings" pitchFamily="2" charset="2"/>
              <a:buNone/>
            </a:pPr>
            <a:r>
              <a:rPr lang="fr-FR" sz="2600" dirty="0" smtClean="0"/>
              <a:t>Efficaces dans les images «simples», elles deviennent  mauvaises sur les images complexes (scènes naturelles)</a:t>
            </a:r>
          </a:p>
        </p:txBody>
      </p:sp>
      <p:sp>
        <p:nvSpPr>
          <p:cNvPr id="22" name="Titre 1"/>
          <p:cNvSpPr txBox="1">
            <a:spLocks/>
          </p:cNvSpPr>
          <p:nvPr/>
        </p:nvSpPr>
        <p:spPr bwMode="auto">
          <a:xfrm>
            <a:off x="214282" y="571485"/>
            <a:ext cx="7915275" cy="714375"/>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dirty="0" smtClean="0">
                <a:solidFill>
                  <a:schemeClr val="tx2"/>
                </a:solidFill>
                <a:latin typeface="+mj-lt"/>
                <a:ea typeface="+mj-ea"/>
                <a:cs typeface="+mj-cs"/>
              </a:rPr>
              <a:t>Codage </a:t>
            </a:r>
            <a:r>
              <a:rPr lang="fr-FR" sz="3600" dirty="0">
                <a:solidFill>
                  <a:schemeClr val="tx2"/>
                </a:solidFill>
                <a:latin typeface="+mj-lt"/>
                <a:ea typeface="+mj-ea"/>
                <a:cs typeface="+mj-cs"/>
              </a:rPr>
              <a:t>RLE</a:t>
            </a:r>
            <a:endParaRPr lang="ar-DZ" sz="3600" dirty="0">
              <a:solidFill>
                <a:schemeClr val="tx2"/>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2" descr="Rectangle: Click to edit Master text styles&#10;Second level&#10;Third level&#10;Fourth level&#10;Fifth level"/>
          <p:cNvSpPr>
            <a:spLocks noGrp="1"/>
          </p:cNvSpPr>
          <p:nvPr>
            <p:ph idx="1"/>
          </p:nvPr>
        </p:nvSpPr>
        <p:spPr>
          <a:xfrm>
            <a:off x="500063" y="1214423"/>
            <a:ext cx="7929589" cy="5143536"/>
          </a:xfrm>
        </p:spPr>
        <p:txBody>
          <a:bodyPr/>
          <a:lstStyle/>
          <a:p>
            <a:endParaRPr lang="ar-DZ" sz="1800" dirty="0" smtClean="0">
              <a:solidFill>
                <a:srgbClr val="000000"/>
              </a:solidFill>
            </a:endParaRPr>
          </a:p>
        </p:txBody>
      </p:sp>
      <p:sp>
        <p:nvSpPr>
          <p:cNvPr id="27651" name="Titre 1"/>
          <p:cNvSpPr>
            <a:spLocks noGrp="1"/>
          </p:cNvSpPr>
          <p:nvPr>
            <p:ph type="title"/>
          </p:nvPr>
        </p:nvSpPr>
        <p:spPr>
          <a:xfrm>
            <a:off x="428596" y="357166"/>
            <a:ext cx="7915275" cy="766762"/>
          </a:xfrm>
        </p:spPr>
        <p:txBody>
          <a:bodyPr>
            <a:normAutofit/>
          </a:bodyPr>
          <a:lstStyle/>
          <a:p>
            <a:pPr algn="ctr"/>
            <a:r>
              <a:rPr lang="fr-FR" sz="3600" dirty="0" smtClean="0"/>
              <a:t>Algorithme de </a:t>
            </a:r>
            <a:r>
              <a:rPr lang="fr-FR" sz="3600" dirty="0" err="1" smtClean="0"/>
              <a:t>Shanon</a:t>
            </a:r>
            <a:r>
              <a:rPr lang="fr-FR" sz="3600" dirty="0" smtClean="0"/>
              <a:t>-Fano</a:t>
            </a:r>
            <a:endParaRPr lang="ar-DZ" sz="3600" dirty="0" smtClean="0"/>
          </a:p>
        </p:txBody>
      </p:sp>
      <p:sp>
        <p:nvSpPr>
          <p:cNvPr id="27652" name="Rectangle 5"/>
          <p:cNvSpPr>
            <a:spLocks noChangeArrowheads="1"/>
          </p:cNvSpPr>
          <p:nvPr/>
        </p:nvSpPr>
        <p:spPr bwMode="auto">
          <a:xfrm>
            <a:off x="2285984" y="3500438"/>
            <a:ext cx="6143668" cy="2308324"/>
          </a:xfrm>
          <a:prstGeom prst="rect">
            <a:avLst/>
          </a:prstGeom>
          <a:noFill/>
          <a:ln w="9525">
            <a:noFill/>
            <a:miter lim="800000"/>
            <a:headEnd/>
            <a:tailEnd/>
          </a:ln>
        </p:spPr>
        <p:txBody>
          <a:bodyPr wrap="square">
            <a:spAutoFit/>
          </a:bodyPr>
          <a:lstStyle/>
          <a:p>
            <a:r>
              <a:rPr lang="fr-FR" dirty="0">
                <a:solidFill>
                  <a:srgbClr val="800000"/>
                </a:solidFill>
              </a:rPr>
              <a:t>On va maintenant regrouper les caractères en deux groupes dont les fréquences d’apparition sont aussi</a:t>
            </a:r>
          </a:p>
          <a:p>
            <a:r>
              <a:rPr lang="fr-FR" dirty="0">
                <a:solidFill>
                  <a:srgbClr val="800000"/>
                </a:solidFill>
              </a:rPr>
              <a:t>proches que possible puis diviser chacun de ces groupes de la même façon jusqu’à parvenir à chacune des fréquences de départ.</a:t>
            </a:r>
            <a:endParaRPr lang="ar-DZ" dirty="0">
              <a:solidFill>
                <a:srgbClr val="800000"/>
              </a:solidFill>
            </a:endParaRPr>
          </a:p>
        </p:txBody>
      </p:sp>
      <p:pic>
        <p:nvPicPr>
          <p:cNvPr id="5" name="le-codage-de-shannon-fano-olivier-leveque.mp4">
            <a:hlinkClick r:id="" action="ppaction://media"/>
          </p:cNvPr>
          <p:cNvPicPr>
            <a:picLocks noRot="1" noChangeAspect="1"/>
          </p:cNvPicPr>
          <p:nvPr>
            <a:videoFile r:link="rId1"/>
          </p:nvPr>
        </p:nvPicPr>
        <p:blipFill>
          <a:blip r:embed="rId3" cstate="print"/>
          <a:stretch>
            <a:fillRect/>
          </a:stretch>
        </p:blipFill>
        <p:spPr>
          <a:xfrm>
            <a:off x="899592" y="1808726"/>
            <a:ext cx="7500990" cy="4500594"/>
          </a:xfrm>
          <a:prstGeom prst="rect">
            <a:avLst/>
          </a:prstGeom>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nodePh="1">
                                  <p:stCondLst>
                                    <p:cond delay="0"/>
                                  </p:stCondLst>
                                  <p:endCondLst>
                                    <p:cond evt="begin" delay="0">
                                      <p:tn val="5"/>
                                    </p:cond>
                                  </p:endCondLst>
                                  <p:childTnLst>
                                    <p:set>
                                      <p:cBhvr>
                                        <p:cTn id="6" dur="1" fill="hold">
                                          <p:stCondLst>
                                            <p:cond delay="0"/>
                                          </p:stCondLst>
                                        </p:cTn>
                                        <p:tgtEl>
                                          <p:spTgt spid="27650">
                                            <p:txEl>
                                              <p:pRg st="0" end="0"/>
                                            </p:txEl>
                                          </p:spTgt>
                                        </p:tgtEl>
                                        <p:attrNameLst>
                                          <p:attrName>style.visibility</p:attrName>
                                        </p:attrNameLst>
                                      </p:cBhvr>
                                      <p:to>
                                        <p:strVal val="visible"/>
                                      </p:to>
                                    </p:set>
                                    <p:animEffect transition="in" filter="box(in)">
                                      <p:cBhvr>
                                        <p:cTn id="7" dur="500"/>
                                        <p:tgtEl>
                                          <p:spTgt spid="276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5"/>
                    </p:tgtEl>
                  </p:cond>
                </p:stCondLst>
                <p:endSync evt="end" delay="0">
                  <p:rtn val="all"/>
                </p:endSync>
                <p:childTnLst>
                  <p:par>
                    <p:cTn id="14" fill="hold">
                      <p:stCondLst>
                        <p:cond delay="0"/>
                      </p:stCondLst>
                      <p:childTnLst>
                        <p:par>
                          <p:cTn id="15" fill="hold">
                            <p:stCondLst>
                              <p:cond delay="0"/>
                            </p:stCondLst>
                            <p:childTnLst>
                              <p:par>
                                <p:cTn id="16" presetID="2" presetClass="mediacall" presetSubtype="0" fill="hold" nodeType="clickEffect">
                                  <p:stCondLst>
                                    <p:cond delay="0"/>
                                  </p:stCondLst>
                                  <p:childTnLst>
                                    <p:cmd type="call" cmd="togglePause">
                                      <p:cBhvr>
                                        <p:cTn id="17" dur="1" fill="hold"/>
                                        <p:tgtEl>
                                          <p:spTgt spid="5"/>
                                        </p:tgtEl>
                                      </p:cBhvr>
                                    </p:cmd>
                                  </p:childTnLst>
                                </p:cTn>
                              </p:par>
                            </p:childTnLst>
                          </p:cTn>
                        </p:par>
                      </p:childTnLst>
                    </p:cTn>
                  </p:par>
                </p:childTnLst>
              </p:cTn>
              <p:nextCondLst>
                <p:cond evt="onClick" delay="0">
                  <p:tgtEl>
                    <p:spTgt spid="5"/>
                  </p:tgtEl>
                </p:cond>
              </p:nextCondLst>
            </p:seq>
            <p:video>
              <p:cMediaNode>
                <p:cTn id="18"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066800"/>
          </a:xfrm>
        </p:spPr>
        <p:txBody>
          <a:bodyPr>
            <a:normAutofit fontScale="90000"/>
          </a:bodyPr>
          <a:lstStyle/>
          <a:p>
            <a:r>
              <a:rPr lang="fr-FR" dirty="0" smtClean="0"/>
              <a:t>Algorithme de </a:t>
            </a:r>
            <a:r>
              <a:rPr lang="fr-FR" dirty="0" err="1" smtClean="0"/>
              <a:t>Shanon</a:t>
            </a:r>
            <a:r>
              <a:rPr lang="fr-FR" dirty="0" smtClean="0"/>
              <a:t>-Fano</a:t>
            </a:r>
            <a:br>
              <a:rPr lang="fr-FR" dirty="0" smtClean="0"/>
            </a:br>
            <a:endParaRPr lang="fr-FR" dirty="0"/>
          </a:p>
        </p:txBody>
      </p:sp>
      <p:sp>
        <p:nvSpPr>
          <p:cNvPr id="3" name="Espace réservé du contenu 2"/>
          <p:cNvSpPr>
            <a:spLocks noGrp="1"/>
          </p:cNvSpPr>
          <p:nvPr>
            <p:ph idx="1"/>
          </p:nvPr>
        </p:nvSpPr>
        <p:spPr>
          <a:xfrm>
            <a:off x="457200" y="1628800"/>
            <a:ext cx="8229600" cy="4945736"/>
          </a:xfrm>
        </p:spPr>
        <p:txBody>
          <a:bodyPr>
            <a:normAutofit/>
          </a:bodyPr>
          <a:lstStyle/>
          <a:p>
            <a:r>
              <a:rPr lang="fr-FR" sz="2400" dirty="0" smtClean="0"/>
              <a:t>1. Construire une table des fréquences d’apparition des symboles triée par ordre décroissant.</a:t>
            </a:r>
          </a:p>
          <a:p>
            <a:r>
              <a:rPr lang="fr-FR" sz="2400" dirty="0" smtClean="0"/>
              <a:t>2. Diviser cette table en deux parties. Celles-ci doivent avoir une somme de fréquences égale (ou pratiquement</a:t>
            </a:r>
          </a:p>
          <a:p>
            <a:r>
              <a:rPr lang="fr-FR" sz="2400" dirty="0" smtClean="0"/>
              <a:t>égale) à celle de l’autre.</a:t>
            </a:r>
          </a:p>
          <a:p>
            <a:r>
              <a:rPr lang="fr-FR" sz="2400" dirty="0" smtClean="0"/>
              <a:t>3. Affecter le chiffre binaire 0 à la moitié inférieure, la moitié supérieure prenant la valeur 1.</a:t>
            </a:r>
          </a:p>
          <a:p>
            <a:r>
              <a:rPr lang="fr-FR" sz="2400" dirty="0" smtClean="0"/>
              <a:t>4. Répéter les opérations 2 et 3 aux deux parties, jusqu’à ce que chaque symbole ne représente plus qu’une partie</a:t>
            </a:r>
          </a:p>
          <a:p>
            <a:r>
              <a:rPr lang="fr-FR" sz="2400" dirty="0" smtClean="0"/>
              <a:t>de la table.</a:t>
            </a:r>
            <a:endParaRPr lang="fr-FR" sz="2400"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14</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ALLAL M. Amine, "Ethique, Déontologie et Plagiat à l'Université"</a:t>
            </a:r>
            <a:endParaRPr lang="fr-F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15</a:t>
            </a:fld>
            <a:endParaRPr lang="fr-FR"/>
          </a:p>
        </p:txBody>
      </p:sp>
      <p:pic>
        <p:nvPicPr>
          <p:cNvPr id="1026" name="Picture 2"/>
          <p:cNvPicPr>
            <a:picLocks noChangeAspect="1" noChangeArrowheads="1"/>
          </p:cNvPicPr>
          <p:nvPr/>
        </p:nvPicPr>
        <p:blipFill>
          <a:blip r:embed="rId2" cstate="print"/>
          <a:srcRect/>
          <a:stretch>
            <a:fillRect/>
          </a:stretch>
        </p:blipFill>
        <p:spPr bwMode="auto">
          <a:xfrm>
            <a:off x="555025" y="1393704"/>
            <a:ext cx="7905407" cy="4195536"/>
          </a:xfrm>
          <a:prstGeom prst="rect">
            <a:avLst/>
          </a:prstGeom>
          <a:noFill/>
          <a:ln w="9525">
            <a:noFill/>
            <a:miter lim="800000"/>
            <a:headEnd/>
            <a:tailEnd/>
          </a:ln>
        </p:spPr>
      </p:pic>
      <p:sp>
        <p:nvSpPr>
          <p:cNvPr id="8" name="ZoneTexte 7"/>
          <p:cNvSpPr txBox="1"/>
          <p:nvPr/>
        </p:nvSpPr>
        <p:spPr>
          <a:xfrm>
            <a:off x="755576" y="404664"/>
            <a:ext cx="7560840" cy="461665"/>
          </a:xfrm>
          <a:prstGeom prst="rect">
            <a:avLst/>
          </a:prstGeom>
          <a:noFill/>
        </p:spPr>
        <p:txBody>
          <a:bodyPr wrap="square" rtlCol="0">
            <a:spAutoFit/>
          </a:bodyPr>
          <a:lstStyle/>
          <a:p>
            <a:r>
              <a:rPr lang="fr-FR" dirty="0" smtClean="0"/>
              <a:t>Algorithme de </a:t>
            </a:r>
            <a:r>
              <a:rPr lang="fr-FR" dirty="0" err="1" smtClean="0"/>
              <a:t>Shanon</a:t>
            </a:r>
            <a:r>
              <a:rPr lang="fr-FR" dirty="0" smtClean="0"/>
              <a:t>-Fano </a:t>
            </a:r>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2" descr="Rectangle: Click to edit Master text styles&#10;Second level&#10;Third level&#10;Fourth level&#10;Fifth level"/>
          <p:cNvSpPr>
            <a:spLocks noGrp="1"/>
          </p:cNvSpPr>
          <p:nvPr>
            <p:ph idx="1"/>
          </p:nvPr>
        </p:nvSpPr>
        <p:spPr>
          <a:xfrm>
            <a:off x="500063" y="1143000"/>
            <a:ext cx="7858125" cy="5357813"/>
          </a:xfrm>
        </p:spPr>
        <p:txBody>
          <a:bodyPr/>
          <a:lstStyle/>
          <a:p>
            <a:r>
              <a:rPr lang="fr-FR" sz="2000" dirty="0" smtClean="0"/>
              <a:t>Exemple : Soit le </a:t>
            </a:r>
            <a:r>
              <a:rPr lang="fr-FR" sz="2000" dirty="0" err="1" smtClean="0"/>
              <a:t>le</a:t>
            </a:r>
            <a:r>
              <a:rPr lang="fr-FR" sz="2000" dirty="0" smtClean="0"/>
              <a:t> message suivant à transmettre :</a:t>
            </a:r>
          </a:p>
          <a:p>
            <a:pPr>
              <a:buFont typeface="Wingdings" pitchFamily="2" charset="2"/>
              <a:buNone/>
            </a:pPr>
            <a:r>
              <a:rPr lang="fr-FR" sz="2000" b="1" dirty="0" smtClean="0"/>
              <a:t>		LE PRESIDENT EST ENTRE DANS LA SALLE</a:t>
            </a:r>
          </a:p>
          <a:p>
            <a:r>
              <a:rPr lang="fr-FR" sz="2000" dirty="0" smtClean="0"/>
              <a:t>Il compte 36 caractères et occupe 36 octets. On compte les occurrences des différents caractères utilisés et on les classe par fréquences décroissantes, on obtient la liste suivante :</a:t>
            </a:r>
            <a:endParaRPr lang="fr-FR" sz="1800" dirty="0" smtClean="0">
              <a:solidFill>
                <a:srgbClr val="000000"/>
              </a:solidFill>
            </a:endParaRPr>
          </a:p>
          <a:p>
            <a:pPr>
              <a:buFont typeface="Arial" charset="0"/>
              <a:buChar char="•"/>
            </a:pPr>
            <a:r>
              <a:rPr lang="fr-FR" sz="1800" dirty="0" smtClean="0">
                <a:solidFill>
                  <a:srgbClr val="000000"/>
                </a:solidFill>
              </a:rPr>
              <a:t>E : 7</a:t>
            </a:r>
          </a:p>
          <a:p>
            <a:pPr>
              <a:buFont typeface="Arial" charset="0"/>
              <a:buChar char="•"/>
            </a:pPr>
            <a:r>
              <a:rPr lang="fr-FR" sz="1800" dirty="0" smtClean="0">
                <a:solidFill>
                  <a:srgbClr val="000000"/>
                </a:solidFill>
              </a:rPr>
              <a:t>Espace :6</a:t>
            </a:r>
          </a:p>
          <a:p>
            <a:pPr>
              <a:buFont typeface="Arial" charset="0"/>
              <a:buChar char="•"/>
            </a:pPr>
            <a:r>
              <a:rPr lang="fr-FR" sz="1800" dirty="0" smtClean="0">
                <a:solidFill>
                  <a:srgbClr val="000000"/>
                </a:solidFill>
              </a:rPr>
              <a:t>L : 4</a:t>
            </a:r>
          </a:p>
          <a:p>
            <a:pPr>
              <a:buFont typeface="Arial" charset="0"/>
              <a:buChar char="•"/>
            </a:pPr>
            <a:r>
              <a:rPr lang="fr-FR" sz="1800" dirty="0" smtClean="0">
                <a:solidFill>
                  <a:srgbClr val="000000"/>
                </a:solidFill>
              </a:rPr>
              <a:t>S : 4</a:t>
            </a:r>
          </a:p>
          <a:p>
            <a:pPr>
              <a:buFont typeface="Arial" charset="0"/>
              <a:buChar char="•"/>
            </a:pPr>
            <a:r>
              <a:rPr lang="fr-FR" sz="1800" dirty="0" smtClean="0">
                <a:solidFill>
                  <a:srgbClr val="000000"/>
                </a:solidFill>
              </a:rPr>
              <a:t>N : 3</a:t>
            </a:r>
          </a:p>
          <a:p>
            <a:pPr>
              <a:buFont typeface="Arial" charset="0"/>
              <a:buChar char="•"/>
            </a:pPr>
            <a:r>
              <a:rPr lang="fr-FR" sz="1800" dirty="0" smtClean="0">
                <a:solidFill>
                  <a:srgbClr val="000000"/>
                </a:solidFill>
              </a:rPr>
              <a:t>T : 3</a:t>
            </a:r>
          </a:p>
          <a:p>
            <a:pPr>
              <a:buFont typeface="Arial" charset="0"/>
              <a:buChar char="•"/>
            </a:pPr>
            <a:r>
              <a:rPr lang="fr-FR" sz="1800" dirty="0" smtClean="0">
                <a:solidFill>
                  <a:srgbClr val="000000"/>
                </a:solidFill>
              </a:rPr>
              <a:t>A : 3</a:t>
            </a:r>
          </a:p>
          <a:p>
            <a:pPr>
              <a:buFont typeface="Arial" charset="0"/>
              <a:buChar char="•"/>
            </a:pPr>
            <a:r>
              <a:rPr lang="fr-FR" sz="1800" dirty="0" smtClean="0">
                <a:solidFill>
                  <a:srgbClr val="000000"/>
                </a:solidFill>
              </a:rPr>
              <a:t>R : 2</a:t>
            </a:r>
          </a:p>
          <a:p>
            <a:pPr>
              <a:buFont typeface="Arial" charset="0"/>
              <a:buChar char="•"/>
            </a:pPr>
            <a:r>
              <a:rPr lang="fr-FR" sz="1800" dirty="0" smtClean="0">
                <a:solidFill>
                  <a:srgbClr val="000000"/>
                </a:solidFill>
              </a:rPr>
              <a:t>D : 2</a:t>
            </a:r>
          </a:p>
          <a:p>
            <a:pPr>
              <a:buFont typeface="Arial" charset="0"/>
              <a:buChar char="•"/>
            </a:pPr>
            <a:r>
              <a:rPr lang="fr-FR" sz="1800" dirty="0" smtClean="0">
                <a:solidFill>
                  <a:srgbClr val="000000"/>
                </a:solidFill>
              </a:rPr>
              <a:t>P : 1</a:t>
            </a:r>
          </a:p>
          <a:p>
            <a:pPr>
              <a:buFont typeface="Arial" charset="0"/>
              <a:buChar char="•"/>
            </a:pPr>
            <a:r>
              <a:rPr lang="fr-FR" sz="1800" dirty="0" smtClean="0">
                <a:solidFill>
                  <a:srgbClr val="000000"/>
                </a:solidFill>
              </a:rPr>
              <a:t>I : 1</a:t>
            </a:r>
            <a:endParaRPr lang="ar-DZ" sz="1800" dirty="0" smtClean="0">
              <a:solidFill>
                <a:srgbClr val="000000"/>
              </a:solidFill>
            </a:endParaRPr>
          </a:p>
        </p:txBody>
      </p:sp>
      <p:sp>
        <p:nvSpPr>
          <p:cNvPr id="27651" name="Titre 1"/>
          <p:cNvSpPr>
            <a:spLocks noGrp="1"/>
          </p:cNvSpPr>
          <p:nvPr>
            <p:ph type="title"/>
          </p:nvPr>
        </p:nvSpPr>
        <p:spPr>
          <a:xfrm>
            <a:off x="500063" y="214313"/>
            <a:ext cx="7915275" cy="766762"/>
          </a:xfrm>
        </p:spPr>
        <p:txBody>
          <a:bodyPr/>
          <a:lstStyle/>
          <a:p>
            <a:pPr algn="ctr"/>
            <a:r>
              <a:rPr lang="fr-FR" sz="3600" smtClean="0">
                <a:solidFill>
                  <a:srgbClr val="800000"/>
                </a:solidFill>
              </a:rPr>
              <a:t>Algorithme de Shanon-Fano</a:t>
            </a:r>
            <a:endParaRPr lang="ar-DZ" sz="3600" smtClean="0">
              <a:solidFill>
                <a:srgbClr val="800000"/>
              </a:solidFill>
            </a:endParaRPr>
          </a:p>
        </p:txBody>
      </p:sp>
      <p:sp>
        <p:nvSpPr>
          <p:cNvPr id="27652" name="Rectangle 5"/>
          <p:cNvSpPr>
            <a:spLocks noChangeArrowheads="1"/>
          </p:cNvSpPr>
          <p:nvPr/>
        </p:nvSpPr>
        <p:spPr bwMode="auto">
          <a:xfrm>
            <a:off x="2643188" y="3500438"/>
            <a:ext cx="5357812" cy="2678112"/>
          </a:xfrm>
          <a:prstGeom prst="rect">
            <a:avLst/>
          </a:prstGeom>
          <a:noFill/>
          <a:ln w="9525">
            <a:noFill/>
            <a:miter lim="800000"/>
            <a:headEnd/>
            <a:tailEnd/>
          </a:ln>
        </p:spPr>
        <p:txBody>
          <a:bodyPr>
            <a:spAutoFit/>
          </a:bodyPr>
          <a:lstStyle/>
          <a:p>
            <a:r>
              <a:rPr lang="fr-FR" dirty="0">
                <a:solidFill>
                  <a:srgbClr val="000000"/>
                </a:solidFill>
              </a:rPr>
              <a:t>On va maintenant regrouper les caractères en deux groupes dont les fréquences d’apparition sont aussi</a:t>
            </a:r>
          </a:p>
          <a:p>
            <a:r>
              <a:rPr lang="fr-FR" dirty="0">
                <a:solidFill>
                  <a:srgbClr val="000000"/>
                </a:solidFill>
              </a:rPr>
              <a:t>proches que possible puis diviser chacun de ces groupes de la même façon jusqu’à parvenir à chacune des fréquences de départ.</a:t>
            </a:r>
            <a:endParaRPr lang="ar-DZ" dirty="0">
              <a:solidFill>
                <a:srgbClr val="000000"/>
              </a:solidFill>
            </a:endParaRPr>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contenu 2" descr="Rectangle: Click to edit Master text styles&#10;Second level&#10;Third level&#10;Fourth level&#10;Fifth level"/>
          <p:cNvSpPr>
            <a:spLocks noGrp="1"/>
          </p:cNvSpPr>
          <p:nvPr>
            <p:ph idx="1"/>
          </p:nvPr>
        </p:nvSpPr>
        <p:spPr>
          <a:xfrm>
            <a:off x="500063" y="1071563"/>
            <a:ext cx="8215312" cy="5357812"/>
          </a:xfrm>
        </p:spPr>
        <p:txBody>
          <a:bodyPr/>
          <a:lstStyle/>
          <a:p>
            <a:endParaRPr lang="fr-FR" sz="2000" dirty="0" smtClean="0">
              <a:solidFill>
                <a:srgbClr val="FF0000"/>
              </a:solidFill>
            </a:endParaRPr>
          </a:p>
          <a:p>
            <a:r>
              <a:rPr lang="fr-FR" sz="2400" u="sng" dirty="0" smtClean="0">
                <a:solidFill>
                  <a:srgbClr val="FF0000"/>
                </a:solidFill>
              </a:rPr>
              <a:t>Mesure de son efficacité:</a:t>
            </a:r>
          </a:p>
          <a:p>
            <a:r>
              <a:rPr lang="fr-FR" sz="2000" dirty="0" smtClean="0"/>
              <a:t>On est parti d’un message de 36 caractères soit 36 x 8 =288 bits.</a:t>
            </a:r>
          </a:p>
          <a:p>
            <a:pPr>
              <a:buFont typeface="Wingdings" pitchFamily="2" charset="2"/>
              <a:buNone/>
            </a:pPr>
            <a:r>
              <a:rPr lang="fr-FR" sz="2000" dirty="0" smtClean="0"/>
              <a:t>	Si chaque caractère était codé sur 4 bits (c’était suffisant), on utilisait 144 bits.</a:t>
            </a:r>
          </a:p>
          <a:p>
            <a:pPr>
              <a:buFont typeface="Wingdings" pitchFamily="2" charset="2"/>
              <a:buNone/>
            </a:pPr>
            <a:endParaRPr lang="fr-FR" sz="2000" dirty="0" smtClean="0"/>
          </a:p>
          <a:p>
            <a:r>
              <a:rPr lang="fr-FR" sz="2000" dirty="0" smtClean="0"/>
              <a:t>Avec le codage réalisé, on utilisera :</a:t>
            </a:r>
          </a:p>
          <a:p>
            <a:pPr>
              <a:buFont typeface="Wingdings" pitchFamily="2" charset="2"/>
              <a:buNone/>
            </a:pPr>
            <a:r>
              <a:rPr lang="fr-FR" sz="2000" dirty="0" smtClean="0"/>
              <a:t>	(2 x 7) + (3 x 6) + (3 x 4)+ (3 x 4) + (4 x 3) + (4 x 3) +(4 x 3) + (4 x 2) + (4 x 2) + (5 x 1) + (5 x 1) = 14 + 18 +12 + 12 + 12 + 12 + 12 + 8 + 8 + 5 + 5 = 118 bits</a:t>
            </a:r>
          </a:p>
          <a:p>
            <a:pPr>
              <a:buFont typeface="Wingdings" pitchFamily="2" charset="2"/>
              <a:buNone/>
            </a:pPr>
            <a:endParaRPr lang="fr-FR" sz="2000" dirty="0" smtClean="0"/>
          </a:p>
          <a:p>
            <a:r>
              <a:rPr lang="fr-FR" sz="2000" dirty="0" smtClean="0"/>
              <a:t>Le taux de compression par rapport à la représentation sur 4 bits est 			</a:t>
            </a:r>
            <a:r>
              <a:rPr lang="fr-FR" sz="2000" dirty="0" smtClean="0">
                <a:solidFill>
                  <a:srgbClr val="FF0000"/>
                </a:solidFill>
              </a:rPr>
              <a:t>s = 118/144 = 0,819</a:t>
            </a:r>
            <a:endParaRPr lang="ar-DZ" sz="2000" dirty="0" smtClean="0">
              <a:solidFill>
                <a:srgbClr val="FF0000"/>
              </a:solidFill>
            </a:endParaRPr>
          </a:p>
        </p:txBody>
      </p:sp>
      <p:sp>
        <p:nvSpPr>
          <p:cNvPr id="29699" name="Titre 1"/>
          <p:cNvSpPr>
            <a:spLocks noGrp="1"/>
          </p:cNvSpPr>
          <p:nvPr>
            <p:ph type="title"/>
          </p:nvPr>
        </p:nvSpPr>
        <p:spPr>
          <a:xfrm>
            <a:off x="500063" y="214313"/>
            <a:ext cx="7915275" cy="766762"/>
          </a:xfrm>
        </p:spPr>
        <p:txBody>
          <a:bodyPr>
            <a:normAutofit/>
          </a:bodyPr>
          <a:lstStyle/>
          <a:p>
            <a:pPr algn="ctr"/>
            <a:r>
              <a:rPr lang="fr-FR" sz="3600" dirty="0" smtClean="0"/>
              <a:t>Algorithme de </a:t>
            </a:r>
            <a:r>
              <a:rPr lang="fr-FR" sz="3600" dirty="0" err="1" smtClean="0"/>
              <a:t>Shanon</a:t>
            </a:r>
            <a:r>
              <a:rPr lang="fr-FR" sz="3600" dirty="0" smtClean="0"/>
              <a:t>-Fano</a:t>
            </a:r>
            <a:endParaRPr lang="ar-DZ" sz="3600" dirty="0" smtClean="0"/>
          </a:p>
        </p:txBody>
      </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1066800"/>
          </a:xfrm>
        </p:spPr>
        <p:txBody>
          <a:bodyPr/>
          <a:lstStyle/>
          <a:p>
            <a:r>
              <a:rPr lang="fr-FR" dirty="0" smtClean="0"/>
              <a:t>Exercice </a:t>
            </a:r>
            <a:endParaRPr lang="fr-FR" dirty="0"/>
          </a:p>
        </p:txBody>
      </p:sp>
      <p:sp>
        <p:nvSpPr>
          <p:cNvPr id="3" name="Espace réservé du contenu 2"/>
          <p:cNvSpPr>
            <a:spLocks noGrp="1"/>
          </p:cNvSpPr>
          <p:nvPr>
            <p:ph idx="1"/>
          </p:nvPr>
        </p:nvSpPr>
        <p:spPr>
          <a:xfrm>
            <a:off x="251520" y="1628800"/>
            <a:ext cx="8496944" cy="4945736"/>
          </a:xfrm>
        </p:spPr>
        <p:txBody>
          <a:bodyPr>
            <a:normAutofit/>
          </a:bodyPr>
          <a:lstStyle/>
          <a:p>
            <a:r>
              <a:rPr lang="fr-FR" sz="2000" dirty="0" smtClean="0"/>
              <a:t>A)En utilisant l'algorithme de Shannon-Fano, représentez la séquence suivante (sans tenir compte des espaces) par une séquence de bits</a:t>
            </a:r>
            <a:r>
              <a:rPr lang="fr-FR" dirty="0" smtClean="0"/>
              <a:t>:</a:t>
            </a:r>
          </a:p>
          <a:p>
            <a:endParaRPr lang="fr-FR" b="1" dirty="0" smtClean="0">
              <a:solidFill>
                <a:srgbClr val="000000"/>
              </a:solidFill>
            </a:endParaRPr>
          </a:p>
          <a:p>
            <a:pPr>
              <a:buNone/>
            </a:pPr>
            <a:r>
              <a:rPr lang="fr-FR" b="1" dirty="0" smtClean="0">
                <a:solidFill>
                  <a:srgbClr val="000000"/>
                </a:solidFill>
              </a:rPr>
              <a:t>INFORMATION CALCUL ET   COMMUNICATION</a:t>
            </a:r>
          </a:p>
          <a:p>
            <a:endParaRPr lang="fr-FR" dirty="0" smtClean="0"/>
          </a:p>
          <a:p>
            <a:r>
              <a:rPr lang="fr-FR" sz="2000" dirty="0" smtClean="0"/>
              <a:t>B)Combien de bits par lettre en moyenne sont-ils nécessaires pour représenter cette séquence.</a:t>
            </a: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18</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928670"/>
            <a:ext cx="8358246" cy="928694"/>
          </a:xfrm>
        </p:spPr>
        <p:txBody>
          <a:bodyPr>
            <a:normAutofit fontScale="90000"/>
          </a:bodyPr>
          <a:lstStyle/>
          <a:p>
            <a:r>
              <a:rPr lang="fr-FR" dirty="0" smtClean="0"/>
              <a:t>2. Codage de </a:t>
            </a:r>
            <a:r>
              <a:rPr lang="fr-FR" dirty="0" err="1" smtClean="0"/>
              <a:t>Huffman</a:t>
            </a:r>
            <a:r>
              <a:rPr lang="fr-FR" dirty="0" smtClean="0"/>
              <a:t> (D. </a:t>
            </a:r>
            <a:r>
              <a:rPr lang="fr-FR" dirty="0" err="1" smtClean="0"/>
              <a:t>Huffman</a:t>
            </a:r>
            <a:r>
              <a:rPr lang="fr-FR" dirty="0" smtClean="0"/>
              <a:t>, 1952) :</a:t>
            </a:r>
            <a:br>
              <a:rPr lang="fr-FR" dirty="0" smtClean="0"/>
            </a:b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19</a:t>
            </a:fld>
            <a:endParaRPr lang="fr-FR"/>
          </a:p>
        </p:txBody>
      </p:sp>
      <p:sp>
        <p:nvSpPr>
          <p:cNvPr id="9" name="ZoneTexte 8"/>
          <p:cNvSpPr txBox="1"/>
          <p:nvPr/>
        </p:nvSpPr>
        <p:spPr>
          <a:xfrm>
            <a:off x="571472" y="1714488"/>
            <a:ext cx="7215238" cy="4154984"/>
          </a:xfrm>
          <a:prstGeom prst="rect">
            <a:avLst/>
          </a:prstGeom>
          <a:noFill/>
        </p:spPr>
        <p:txBody>
          <a:bodyPr wrap="square" rtlCol="0">
            <a:spAutoFit/>
          </a:bodyPr>
          <a:lstStyle/>
          <a:p>
            <a:r>
              <a:rPr lang="fr-FR" dirty="0" smtClean="0"/>
              <a:t>– </a:t>
            </a:r>
            <a:r>
              <a:rPr lang="fr-FR" b="1" dirty="0" smtClean="0"/>
              <a:t>Principe : </a:t>
            </a:r>
            <a:r>
              <a:rPr lang="fr-FR" dirty="0" smtClean="0"/>
              <a:t>coder les valeurs apparaissant souvent avec moins de bits que celles apparaissant rarement.</a:t>
            </a:r>
          </a:p>
          <a:p>
            <a:endParaRPr lang="fr-FR" dirty="0" smtClean="0"/>
          </a:p>
          <a:p>
            <a:r>
              <a:rPr lang="fr-FR" dirty="0" smtClean="0"/>
              <a:t>– </a:t>
            </a:r>
            <a:r>
              <a:rPr lang="fr-FR" b="1" dirty="0" smtClean="0"/>
              <a:t>Exemple : AABCAABADBACAAB</a:t>
            </a:r>
          </a:p>
          <a:p>
            <a:r>
              <a:rPr lang="fr-FR" dirty="0" smtClean="0"/>
              <a:t>Codage possible :</a:t>
            </a:r>
          </a:p>
          <a:p>
            <a:r>
              <a:rPr lang="fr-FR" dirty="0" smtClean="0"/>
              <a:t>00 </a:t>
            </a:r>
            <a:r>
              <a:rPr lang="fr-FR" dirty="0" err="1" smtClean="0"/>
              <a:t>00</a:t>
            </a:r>
            <a:r>
              <a:rPr lang="fr-FR" dirty="0" smtClean="0"/>
              <a:t> 01 10 00 </a:t>
            </a:r>
            <a:r>
              <a:rPr lang="fr-FR" dirty="0" err="1" smtClean="0"/>
              <a:t>00</a:t>
            </a:r>
            <a:r>
              <a:rPr lang="fr-FR" dirty="0" smtClean="0"/>
              <a:t> 01 00 11 01 00 10 00 </a:t>
            </a:r>
            <a:r>
              <a:rPr lang="fr-FR" dirty="0" err="1" smtClean="0"/>
              <a:t>00</a:t>
            </a:r>
            <a:r>
              <a:rPr lang="fr-FR" dirty="0" smtClean="0"/>
              <a:t> 01 (30 bits)</a:t>
            </a:r>
          </a:p>
          <a:p>
            <a:r>
              <a:rPr lang="pt-BR" dirty="0" smtClean="0"/>
              <a:t>A : 00 - B : 01 - C : 10 - D : 11</a:t>
            </a:r>
          </a:p>
          <a:p>
            <a:r>
              <a:rPr lang="fr-FR" dirty="0" smtClean="0"/>
              <a:t>Codage de </a:t>
            </a:r>
            <a:r>
              <a:rPr lang="fr-FR" dirty="0" err="1" smtClean="0"/>
              <a:t>Huffman</a:t>
            </a:r>
            <a:r>
              <a:rPr lang="fr-FR" dirty="0" smtClean="0"/>
              <a:t> :</a:t>
            </a:r>
          </a:p>
          <a:p>
            <a:r>
              <a:rPr lang="fr-FR" dirty="0" smtClean="0"/>
              <a:t>0 0 10 110 0 0 10 0 111 10 0 110 0 0 10 (25 bits)</a:t>
            </a:r>
          </a:p>
          <a:p>
            <a:r>
              <a:rPr lang="pt-BR" dirty="0" smtClean="0"/>
              <a:t>A : 0 - B : 10 - C : 110 - D : 111</a:t>
            </a:r>
          </a:p>
          <a:p>
            <a:endParaRPr lang="pt-BR" dirty="0" smtClean="0"/>
          </a:p>
        </p:txBody>
      </p:sp>
      <p:pic>
        <p:nvPicPr>
          <p:cNvPr id="6" name="le-codage-de-huffman-olivier-leveque.mp4">
            <a:hlinkClick r:id="" action="ppaction://media"/>
          </p:cNvPr>
          <p:cNvPicPr>
            <a:picLocks noRot="1" noChangeAspect="1"/>
          </p:cNvPicPr>
          <p:nvPr>
            <a:videoFile r:link="rId1"/>
          </p:nvPr>
        </p:nvPicPr>
        <p:blipFill>
          <a:blip r:embed="rId3" cstate="print"/>
          <a:stretch>
            <a:fillRect/>
          </a:stretch>
        </p:blipFill>
        <p:spPr>
          <a:xfrm>
            <a:off x="683568" y="1556792"/>
            <a:ext cx="7358114" cy="4286280"/>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ox(in)">
                                      <p:cBhvr>
                                        <p:cTn id="7" dur="500"/>
                                        <p:tgtEl>
                                          <p:spTgt spid="9">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box(in)">
                                      <p:cBhvr>
                                        <p:cTn id="10" dur="500"/>
                                        <p:tgtEl>
                                          <p:spTgt spid="9">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box(in)">
                                      <p:cBhvr>
                                        <p:cTn id="13" dur="500"/>
                                        <p:tgtEl>
                                          <p:spTgt spid="9">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box(in)">
                                      <p:cBhvr>
                                        <p:cTn id="16" dur="500"/>
                                        <p:tgtEl>
                                          <p:spTgt spid="9">
                                            <p:txEl>
                                              <p:pRg st="4" end="4"/>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box(in)">
                                      <p:cBhvr>
                                        <p:cTn id="19" dur="500"/>
                                        <p:tgtEl>
                                          <p:spTgt spid="9">
                                            <p:txEl>
                                              <p:pRg st="5" end="5"/>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box(in)">
                                      <p:cBhvr>
                                        <p:cTn id="22" dur="500"/>
                                        <p:tgtEl>
                                          <p:spTgt spid="9">
                                            <p:txEl>
                                              <p:pRg st="6" end="6"/>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box(in)">
                                      <p:cBhvr>
                                        <p:cTn id="25" dur="500"/>
                                        <p:tgtEl>
                                          <p:spTgt spid="9">
                                            <p:txEl>
                                              <p:pRg st="7" end="7"/>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box(in)">
                                      <p:cBhvr>
                                        <p:cTn id="28" dur="500"/>
                                        <p:tgtEl>
                                          <p:spTgt spid="9">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ox(i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9">
                                            <p:txEl>
                                              <p:pRg st="0" end="0"/>
                                            </p:txEl>
                                          </p:spTgt>
                                        </p:tgtEl>
                                        <p:attrNameLst>
                                          <p:attrName>style.visibility</p:attrName>
                                        </p:attrNameLst>
                                      </p:cBhvr>
                                      <p:to>
                                        <p:strVal val="visible"/>
                                      </p:to>
                                    </p:set>
                                    <p:animEffect transition="in" filter="checkerboard(across)">
                                      <p:cBhvr>
                                        <p:cTn id="38" dur="500"/>
                                        <p:tgtEl>
                                          <p:spTgt spid="9">
                                            <p:txEl>
                                              <p:pRg st="0" end="0"/>
                                            </p:txEl>
                                          </p:spTgt>
                                        </p:tgtEl>
                                      </p:cBhvr>
                                    </p:animEffect>
                                  </p:childTnLst>
                                </p:cTn>
                              </p:par>
                              <p:par>
                                <p:cTn id="39" presetID="5" presetClass="entr" presetSubtype="10" fill="hold" grpId="0" nodeType="withEffect">
                                  <p:stCondLst>
                                    <p:cond delay="0"/>
                                  </p:stCondLst>
                                  <p:childTnLst>
                                    <p:set>
                                      <p:cBhvr>
                                        <p:cTn id="40" dur="1" fill="hold">
                                          <p:stCondLst>
                                            <p:cond delay="0"/>
                                          </p:stCondLst>
                                        </p:cTn>
                                        <p:tgtEl>
                                          <p:spTgt spid="9">
                                            <p:txEl>
                                              <p:pRg st="2" end="2"/>
                                            </p:txEl>
                                          </p:spTgt>
                                        </p:tgtEl>
                                        <p:attrNameLst>
                                          <p:attrName>style.visibility</p:attrName>
                                        </p:attrNameLst>
                                      </p:cBhvr>
                                      <p:to>
                                        <p:strVal val="visible"/>
                                      </p:to>
                                    </p:set>
                                    <p:animEffect transition="in" filter="checkerboard(across)">
                                      <p:cBhvr>
                                        <p:cTn id="41" dur="500"/>
                                        <p:tgtEl>
                                          <p:spTgt spid="9">
                                            <p:txEl>
                                              <p:pRg st="2" end="2"/>
                                            </p:txEl>
                                          </p:spTgt>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9">
                                            <p:txEl>
                                              <p:pRg st="3" end="3"/>
                                            </p:txEl>
                                          </p:spTgt>
                                        </p:tgtEl>
                                        <p:attrNameLst>
                                          <p:attrName>style.visibility</p:attrName>
                                        </p:attrNameLst>
                                      </p:cBhvr>
                                      <p:to>
                                        <p:strVal val="visible"/>
                                      </p:to>
                                    </p:set>
                                    <p:animEffect transition="in" filter="checkerboard(across)">
                                      <p:cBhvr>
                                        <p:cTn id="44" dur="500"/>
                                        <p:tgtEl>
                                          <p:spTgt spid="9">
                                            <p:txEl>
                                              <p:pRg st="3" end="3"/>
                                            </p:txEl>
                                          </p:spTgt>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9">
                                            <p:txEl>
                                              <p:pRg st="4" end="4"/>
                                            </p:txEl>
                                          </p:spTgt>
                                        </p:tgtEl>
                                        <p:attrNameLst>
                                          <p:attrName>style.visibility</p:attrName>
                                        </p:attrNameLst>
                                      </p:cBhvr>
                                      <p:to>
                                        <p:strVal val="visible"/>
                                      </p:to>
                                    </p:set>
                                    <p:animEffect transition="in" filter="checkerboard(across)">
                                      <p:cBhvr>
                                        <p:cTn id="47" dur="500"/>
                                        <p:tgtEl>
                                          <p:spTgt spid="9">
                                            <p:txEl>
                                              <p:pRg st="4" end="4"/>
                                            </p:txEl>
                                          </p:spTgt>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9">
                                            <p:txEl>
                                              <p:pRg st="5" end="5"/>
                                            </p:txEl>
                                          </p:spTgt>
                                        </p:tgtEl>
                                        <p:attrNameLst>
                                          <p:attrName>style.visibility</p:attrName>
                                        </p:attrNameLst>
                                      </p:cBhvr>
                                      <p:to>
                                        <p:strVal val="visible"/>
                                      </p:to>
                                    </p:set>
                                    <p:animEffect transition="in" filter="checkerboard(across)">
                                      <p:cBhvr>
                                        <p:cTn id="50" dur="500"/>
                                        <p:tgtEl>
                                          <p:spTgt spid="9">
                                            <p:txEl>
                                              <p:pRg st="5" end="5"/>
                                            </p:txEl>
                                          </p:spTgt>
                                        </p:tgtEl>
                                      </p:cBhvr>
                                    </p:animEffect>
                                  </p:childTnLst>
                                </p:cTn>
                              </p:par>
                              <p:par>
                                <p:cTn id="51" presetID="5" presetClass="entr" presetSubtype="10" fill="hold" grpId="0" nodeType="with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Effect transition="in" filter="checkerboard(across)">
                                      <p:cBhvr>
                                        <p:cTn id="53" dur="500"/>
                                        <p:tgtEl>
                                          <p:spTgt spid="9">
                                            <p:txEl>
                                              <p:pRg st="6" end="6"/>
                                            </p:txEl>
                                          </p:spTgt>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9">
                                            <p:txEl>
                                              <p:pRg st="7" end="7"/>
                                            </p:txEl>
                                          </p:spTgt>
                                        </p:tgtEl>
                                        <p:attrNameLst>
                                          <p:attrName>style.visibility</p:attrName>
                                        </p:attrNameLst>
                                      </p:cBhvr>
                                      <p:to>
                                        <p:strVal val="visible"/>
                                      </p:to>
                                    </p:set>
                                    <p:animEffect transition="in" filter="checkerboard(across)">
                                      <p:cBhvr>
                                        <p:cTn id="56" dur="500"/>
                                        <p:tgtEl>
                                          <p:spTgt spid="9">
                                            <p:txEl>
                                              <p:pRg st="7" end="7"/>
                                            </p:txEl>
                                          </p:spTgt>
                                        </p:tgtEl>
                                      </p:cBhvr>
                                    </p:animEffect>
                                  </p:childTnLst>
                                </p:cTn>
                              </p:par>
                              <p:par>
                                <p:cTn id="57" presetID="5" presetClass="entr" presetSubtype="10" fill="hold" grpId="0" nodeType="withEffect">
                                  <p:stCondLst>
                                    <p:cond delay="0"/>
                                  </p:stCondLst>
                                  <p:childTnLst>
                                    <p:set>
                                      <p:cBhvr>
                                        <p:cTn id="58" dur="1" fill="hold">
                                          <p:stCondLst>
                                            <p:cond delay="0"/>
                                          </p:stCondLst>
                                        </p:cTn>
                                        <p:tgtEl>
                                          <p:spTgt spid="9">
                                            <p:txEl>
                                              <p:pRg st="8" end="8"/>
                                            </p:txEl>
                                          </p:spTgt>
                                        </p:tgtEl>
                                        <p:attrNameLst>
                                          <p:attrName>style.visibility</p:attrName>
                                        </p:attrNameLst>
                                      </p:cBhvr>
                                      <p:to>
                                        <p:strVal val="visible"/>
                                      </p:to>
                                    </p:set>
                                    <p:animEffect transition="in" filter="checkerboard(across)">
                                      <p:cBhvr>
                                        <p:cTn id="59" dur="500"/>
                                        <p:tgtEl>
                                          <p:spTgt spid="9">
                                            <p:txEl>
                                              <p:pRg st="8" end="8"/>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blinds(horizontal)">
                                      <p:cBhvr>
                                        <p:cTn id="6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5" restart="whenNotActive" fill="hold" evtFilter="cancelBubble" nodeType="interactiveSeq">
                <p:stCondLst>
                  <p:cond evt="onClick" delay="0">
                    <p:tgtEl>
                      <p:spTgt spid="6"/>
                    </p:tgtEl>
                  </p:cond>
                </p:stCondLst>
                <p:endSync evt="end" delay="0">
                  <p:rtn val="all"/>
                </p:endSync>
                <p:childTnLst>
                  <p:par>
                    <p:cTn id="66" fill="hold">
                      <p:stCondLst>
                        <p:cond delay="0"/>
                      </p:stCondLst>
                      <p:childTnLst>
                        <p:par>
                          <p:cTn id="67" fill="hold">
                            <p:stCondLst>
                              <p:cond delay="0"/>
                            </p:stCondLst>
                            <p:childTnLst>
                              <p:par>
                                <p:cTn id="68" presetID="2" presetClass="mediacall" presetSubtype="0" fill="hold" nodeType="clickEffect">
                                  <p:stCondLst>
                                    <p:cond delay="0"/>
                                  </p:stCondLst>
                                  <p:childTnLst>
                                    <p:cmd type="call" cmd="togglePause">
                                      <p:cBhvr>
                                        <p:cTn id="69" dur="1" fill="hold"/>
                                        <p:tgtEl>
                                          <p:spTgt spid="6"/>
                                        </p:tgtEl>
                                      </p:cBhvr>
                                    </p:cmd>
                                  </p:childTnLst>
                                </p:cTn>
                              </p:par>
                            </p:childTnLst>
                          </p:cTn>
                        </p:par>
                      </p:childTnLst>
                    </p:cTn>
                  </p:par>
                </p:childTnLst>
              </p:cTn>
              <p:nextCondLst>
                <p:cond evt="onClick" delay="0">
                  <p:tgtEl>
                    <p:spTgt spid="6"/>
                  </p:tgtEl>
                </p:cond>
              </p:nextCondLst>
            </p:seq>
            <p:video>
              <p:cMediaNode>
                <p:cTn id="70" fill="hold" display="0">
                  <p:stCondLst>
                    <p:cond delay="indefinite"/>
                  </p:stCondLst>
                  <p:endCondLst>
                    <p:cond evt="onNext" delay="0">
                      <p:tgtEl>
                        <p:sldTgt/>
                      </p:tgtEl>
                    </p:cond>
                    <p:cond evt="onPrev" delay="0">
                      <p:tgtEl>
                        <p:sldTgt/>
                      </p:tgtEl>
                    </p:cond>
                  </p:endCondLst>
                </p:cTn>
                <p:tgtEl>
                  <p:spTgt spid="6"/>
                </p:tgtEl>
              </p:cMediaNode>
            </p:video>
          </p:childTnLst>
        </p:cTn>
      </p:par>
    </p:tnLst>
    <p:bldLst>
      <p:bldP spid="9"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85794"/>
            <a:ext cx="8229600" cy="928694"/>
          </a:xfrm>
        </p:spPr>
        <p:txBody>
          <a:bodyPr/>
          <a:lstStyle/>
          <a:p>
            <a:pPr algn="ctr"/>
            <a:r>
              <a:rPr lang="fr-FR" dirty="0" smtClean="0"/>
              <a:t>Introduction </a:t>
            </a:r>
            <a:endParaRPr lang="fr-FR" dirty="0"/>
          </a:p>
        </p:txBody>
      </p:sp>
      <p:sp>
        <p:nvSpPr>
          <p:cNvPr id="3" name="Espace réservé du contenu 2"/>
          <p:cNvSpPr>
            <a:spLocks noGrp="1"/>
          </p:cNvSpPr>
          <p:nvPr>
            <p:ph idx="1"/>
          </p:nvPr>
        </p:nvSpPr>
        <p:spPr>
          <a:xfrm>
            <a:off x="457200" y="2071678"/>
            <a:ext cx="8329642" cy="4502858"/>
          </a:xfrm>
        </p:spPr>
        <p:txBody>
          <a:bodyPr/>
          <a:lstStyle/>
          <a:p>
            <a:r>
              <a:rPr lang="fr-FR" dirty="0" smtClean="0"/>
              <a:t>Une image, un son, peuvent être enregistrés ou transférés sous une forme plus compacte –réduite-, en s’accordant de </a:t>
            </a:r>
            <a:r>
              <a:rPr lang="fr-FR" b="1" dirty="0" smtClean="0"/>
              <a:t>perdre </a:t>
            </a:r>
            <a:r>
              <a:rPr lang="fr-FR" dirty="0" smtClean="0"/>
              <a:t>un peu de l’information</a:t>
            </a:r>
            <a:r>
              <a:rPr lang="fr-FR" dirty="0" smtClean="0">
                <a:sym typeface="Wingdings" pitchFamily="2" charset="2"/>
              </a:rPr>
              <a:t></a:t>
            </a:r>
            <a:r>
              <a:rPr lang="fr-FR" dirty="0" smtClean="0"/>
              <a:t> </a:t>
            </a:r>
            <a:r>
              <a:rPr lang="fr-FR" b="1" dirty="0" smtClean="0"/>
              <a:t>la partie la moins importante pour l’œil ou l’oreille</a:t>
            </a:r>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10952" y="417984"/>
            <a:ext cx="8229600" cy="1066800"/>
          </a:xfrm>
        </p:spPr>
        <p:txBody>
          <a:bodyPr/>
          <a:lstStyle/>
          <a:p>
            <a:r>
              <a:rPr lang="fr-FR" dirty="0" smtClean="0"/>
              <a:t>Algorithme de </a:t>
            </a:r>
            <a:r>
              <a:rPr lang="fr-FR" dirty="0" err="1" smtClean="0"/>
              <a:t>huffman</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20</a:t>
            </a:fld>
            <a:endParaRPr lang="fr-FR"/>
          </a:p>
        </p:txBody>
      </p:sp>
      <p:sp>
        <p:nvSpPr>
          <p:cNvPr id="6" name="Rectangle 5"/>
          <p:cNvSpPr/>
          <p:nvPr/>
        </p:nvSpPr>
        <p:spPr>
          <a:xfrm>
            <a:off x="360040" y="1628800"/>
            <a:ext cx="8532440" cy="4524315"/>
          </a:xfrm>
          <a:prstGeom prst="rect">
            <a:avLst/>
          </a:prstGeom>
        </p:spPr>
        <p:txBody>
          <a:bodyPr wrap="square">
            <a:spAutoFit/>
          </a:bodyPr>
          <a:lstStyle/>
          <a:p>
            <a:r>
              <a:rPr lang="fr-FR" dirty="0" smtClean="0"/>
              <a:t>1. Les messages constituent les feuilles d’un arbre portant chacune un poids égal à la probabilité P d’occurrence du message correspondant</a:t>
            </a:r>
          </a:p>
          <a:p>
            <a:r>
              <a:rPr lang="fr-FR" dirty="0" smtClean="0"/>
              <a:t>2. Joindre les 2 </a:t>
            </a:r>
            <a:r>
              <a:rPr lang="fr-FR" dirty="0" err="1" smtClean="0"/>
              <a:t>noeuds</a:t>
            </a:r>
            <a:r>
              <a:rPr lang="fr-FR" dirty="0" smtClean="0"/>
              <a:t> de moindre poids en un </a:t>
            </a:r>
            <a:r>
              <a:rPr lang="fr-FR" dirty="0" err="1" smtClean="0"/>
              <a:t>noeud</a:t>
            </a:r>
            <a:r>
              <a:rPr lang="fr-FR" dirty="0" smtClean="0"/>
              <a:t> parent auquel on attache un poids égal à la somme de ces 2 poids</a:t>
            </a:r>
          </a:p>
          <a:p>
            <a:r>
              <a:rPr lang="fr-FR" dirty="0" smtClean="0"/>
              <a:t>3. Répéter le point 2 jusqu’à l’obtention d’une seule racine à l’arbre (de poids P pi = 1)</a:t>
            </a:r>
          </a:p>
          <a:p>
            <a:r>
              <a:rPr lang="fr-FR" dirty="0" smtClean="0"/>
              <a:t>4. Affecter les codes 0 et 1 aux </a:t>
            </a:r>
            <a:r>
              <a:rPr lang="fr-FR" dirty="0" err="1" smtClean="0"/>
              <a:t>noeuds</a:t>
            </a:r>
            <a:r>
              <a:rPr lang="fr-FR" dirty="0" smtClean="0"/>
              <a:t> descendants directs de la racine</a:t>
            </a:r>
          </a:p>
          <a:p>
            <a:r>
              <a:rPr lang="fr-FR" dirty="0" smtClean="0"/>
              <a:t>5. Continuer à descendre en affectant des codes à tous les </a:t>
            </a:r>
            <a:r>
              <a:rPr lang="fr-FR" dirty="0" err="1" smtClean="0"/>
              <a:t>noeuds</a:t>
            </a:r>
            <a:r>
              <a:rPr lang="fr-FR" dirty="0" smtClean="0"/>
              <a:t>, chaque paire de descendants recevant les codes L0 et L1 où L désigne le code associé au parent.</a:t>
            </a:r>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47"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48"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49"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0"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1"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2"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3"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4"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5"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6"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7"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8"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59"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0"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1"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2"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3"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4"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1765" name="Text Box 21"/>
          <p:cNvSpPr txBox="1">
            <a:spLocks noChangeArrowheads="1"/>
          </p:cNvSpPr>
          <p:nvPr/>
        </p:nvSpPr>
        <p:spPr bwMode="auto">
          <a:xfrm>
            <a:off x="285750" y="357188"/>
            <a:ext cx="8572500" cy="3417887"/>
          </a:xfrm>
          <a:prstGeom prst="rect">
            <a:avLst/>
          </a:prstGeom>
          <a:noFill/>
          <a:ln w="9525">
            <a:noFill/>
            <a:miter lim="800000"/>
            <a:headEnd/>
            <a:tailEnd/>
          </a:ln>
        </p:spPr>
        <p:txBody>
          <a:bodyPr lIns="93600" tIns="46800" rIns="93600" bIns="46800">
            <a:spAutoFit/>
          </a:bodyPr>
          <a:lstStyle/>
          <a:p>
            <a:pPr marL="288925" indent="-288925">
              <a:spcBef>
                <a:spcPct val="50000"/>
              </a:spcBef>
              <a:buClr>
                <a:srgbClr val="0099CC"/>
              </a:buClr>
              <a:buSzPct val="80000"/>
              <a:buFont typeface="Wingdings" pitchFamily="2" charset="2"/>
              <a:buNone/>
            </a:pPr>
            <a:r>
              <a:rPr kumimoji="1" lang="fr-FR" b="1" dirty="0">
                <a:solidFill>
                  <a:srgbClr val="002060"/>
                </a:solidFill>
              </a:rPr>
              <a:t>Exemple :</a:t>
            </a:r>
            <a:r>
              <a:rPr kumimoji="1" lang="fr-FR" dirty="0">
                <a:solidFill>
                  <a:srgbClr val="002060"/>
                </a:solidFill>
              </a:rPr>
              <a:t/>
            </a:r>
            <a:br>
              <a:rPr kumimoji="1" lang="fr-FR" dirty="0">
                <a:solidFill>
                  <a:srgbClr val="002060"/>
                </a:solidFill>
              </a:rPr>
            </a:br>
            <a:r>
              <a:rPr kumimoji="1" lang="fr-FR" dirty="0">
                <a:solidFill>
                  <a:srgbClr val="002060"/>
                </a:solidFill>
              </a:rPr>
              <a:t>Soit un message de 36 caractères, composé des caractères A, B, C, D et E qui apparaissent selon les fréquences :</a:t>
            </a:r>
            <a:br>
              <a:rPr kumimoji="1" lang="fr-FR" dirty="0">
                <a:solidFill>
                  <a:srgbClr val="002060"/>
                </a:solidFill>
              </a:rPr>
            </a:br>
            <a:r>
              <a:rPr kumimoji="1" lang="fr-FR" dirty="0">
                <a:solidFill>
                  <a:srgbClr val="002060"/>
                </a:solidFill>
              </a:rPr>
              <a:t>	Symboles 	:  A  B  C  D   E </a:t>
            </a:r>
            <a:br>
              <a:rPr kumimoji="1" lang="fr-FR" dirty="0">
                <a:solidFill>
                  <a:srgbClr val="002060"/>
                </a:solidFill>
              </a:rPr>
            </a:br>
            <a:r>
              <a:rPr kumimoji="1" lang="fr-FR" dirty="0">
                <a:solidFill>
                  <a:srgbClr val="002060"/>
                </a:solidFill>
              </a:rPr>
              <a:t>	Fréquences 	:  7  6  5  14  4</a:t>
            </a:r>
            <a:br>
              <a:rPr kumimoji="1" lang="fr-FR" dirty="0">
                <a:solidFill>
                  <a:srgbClr val="002060"/>
                </a:solidFill>
              </a:rPr>
            </a:br>
            <a:r>
              <a:rPr kumimoji="1" lang="fr-FR" dirty="0">
                <a:solidFill>
                  <a:srgbClr val="002060"/>
                </a:solidFill>
              </a:rPr>
              <a:t>Le graphe ci-dessous montre les symboles du plus fréquent (D) au moins fréquent (E).</a:t>
            </a:r>
            <a:br>
              <a:rPr kumimoji="1" lang="fr-FR" dirty="0">
                <a:solidFill>
                  <a:srgbClr val="002060"/>
                </a:solidFill>
              </a:rPr>
            </a:br>
            <a:r>
              <a:rPr kumimoji="1" lang="fr-FR" dirty="0">
                <a:solidFill>
                  <a:srgbClr val="002060"/>
                </a:solidFill>
              </a:rPr>
              <a:t>Les symboles C et E fusionnent vers un même nœud de poids 5+4=9</a:t>
            </a:r>
          </a:p>
        </p:txBody>
      </p:sp>
      <p:pic>
        <p:nvPicPr>
          <p:cNvPr id="31766" name="Picture 22" descr="Image2"/>
          <p:cNvPicPr>
            <a:picLocks noGrp="1" noChangeAspect="1" noChangeArrowheads="1"/>
          </p:cNvPicPr>
          <p:nvPr>
            <p:ph/>
          </p:nvPr>
        </p:nvPicPr>
        <p:blipFill>
          <a:blip r:embed="rId3" cstate="print"/>
          <a:srcRect/>
          <a:stretch>
            <a:fillRect/>
          </a:stretch>
        </p:blipFill>
        <p:spPr>
          <a:xfrm>
            <a:off x="2857488" y="3714752"/>
            <a:ext cx="4143387" cy="2928936"/>
          </a:xfrm>
          <a:noFill/>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1"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2"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3"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4"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5"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6"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7"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8"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79"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0"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1"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2"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3"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4"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5"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6"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7"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8"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2789" name="Text Box 21"/>
          <p:cNvSpPr txBox="1">
            <a:spLocks noChangeArrowheads="1"/>
          </p:cNvSpPr>
          <p:nvPr/>
        </p:nvSpPr>
        <p:spPr bwMode="auto">
          <a:xfrm>
            <a:off x="285753" y="1039433"/>
            <a:ext cx="8501089" cy="1818063"/>
          </a:xfrm>
          <a:prstGeom prst="rect">
            <a:avLst/>
          </a:prstGeom>
          <a:noFill/>
          <a:ln w="9525">
            <a:noFill/>
            <a:miter lim="800000"/>
            <a:headEnd/>
            <a:tailEnd/>
          </a:ln>
        </p:spPr>
        <p:txBody>
          <a:bodyPr wrap="square" lIns="93600" tIns="46800" rIns="93600" bIns="46800">
            <a:spAutoFit/>
          </a:bodyPr>
          <a:lstStyle/>
          <a:p>
            <a:pPr marL="288925" indent="-288925">
              <a:spcBef>
                <a:spcPct val="50000"/>
              </a:spcBef>
              <a:buClr>
                <a:srgbClr val="0099CC"/>
              </a:buClr>
              <a:buSzPct val="80000"/>
              <a:buFont typeface="Wingdings" pitchFamily="2" charset="2"/>
              <a:buNone/>
            </a:pPr>
            <a:r>
              <a:rPr kumimoji="1" lang="fr-FR" sz="2800" dirty="0">
                <a:solidFill>
                  <a:srgbClr val="002060"/>
                </a:solidFill>
              </a:rPr>
              <a:t>Puis les symboles ou nœuds de poids les plus faibles sont à nouveau considérés : les 2 symboles A et B </a:t>
            </a:r>
            <a:br>
              <a:rPr kumimoji="1" lang="fr-FR" sz="2800" dirty="0">
                <a:solidFill>
                  <a:srgbClr val="002060"/>
                </a:solidFill>
              </a:rPr>
            </a:br>
            <a:r>
              <a:rPr kumimoji="1" lang="fr-FR" sz="2800" dirty="0">
                <a:solidFill>
                  <a:srgbClr val="002060"/>
                </a:solidFill>
              </a:rPr>
              <a:t>Le processus est renouvelé avec le nœud de poids 9 et celui de poids 13.</a:t>
            </a:r>
          </a:p>
        </p:txBody>
      </p:sp>
      <p:pic>
        <p:nvPicPr>
          <p:cNvPr id="32790" name="Picture 22" descr="Image3"/>
          <p:cNvPicPr>
            <a:picLocks noGrp="1" noChangeAspect="1" noChangeArrowheads="1"/>
          </p:cNvPicPr>
          <p:nvPr>
            <p:ph/>
          </p:nvPr>
        </p:nvPicPr>
        <p:blipFill>
          <a:blip r:embed="rId3" cstate="print"/>
          <a:srcRect/>
          <a:stretch>
            <a:fillRect/>
          </a:stretch>
        </p:blipFill>
        <p:spPr>
          <a:xfrm>
            <a:off x="2714625" y="3000375"/>
            <a:ext cx="4500563" cy="2643203"/>
          </a:xfrm>
          <a:noFill/>
        </p:spPr>
      </p:pic>
      <p:sp>
        <p:nvSpPr>
          <p:cNvPr id="32791" name="Text Box 23"/>
          <p:cNvSpPr txBox="1">
            <a:spLocks noChangeArrowheads="1"/>
          </p:cNvSpPr>
          <p:nvPr/>
        </p:nvSpPr>
        <p:spPr bwMode="auto">
          <a:xfrm>
            <a:off x="285720" y="5902325"/>
            <a:ext cx="8286808" cy="955675"/>
          </a:xfrm>
          <a:prstGeom prst="rect">
            <a:avLst/>
          </a:prstGeom>
          <a:noFill/>
          <a:ln w="9525">
            <a:noFill/>
            <a:miter lim="800000"/>
            <a:headEnd/>
            <a:tailEnd/>
          </a:ln>
        </p:spPr>
        <p:txBody>
          <a:bodyPr wrap="square" lIns="93600" tIns="46800" rIns="93600" bIns="46800">
            <a:spAutoFit/>
          </a:bodyPr>
          <a:lstStyle/>
          <a:p>
            <a:pPr marL="288925" indent="-288925">
              <a:spcBef>
                <a:spcPct val="50000"/>
              </a:spcBef>
              <a:buClr>
                <a:srgbClr val="0099CC"/>
              </a:buClr>
              <a:buSzPct val="80000"/>
              <a:buFont typeface="Wingdings" pitchFamily="2" charset="2"/>
              <a:buNone/>
            </a:pPr>
            <a:r>
              <a:rPr kumimoji="1" lang="fr-FR" sz="2800" dirty="0">
                <a:solidFill>
                  <a:srgbClr val="002060"/>
                </a:solidFill>
              </a:rPr>
              <a:t>Il reste à fusionner le nœud de poids 22 et le symbole restant, de poids 14 :</a:t>
            </a:r>
          </a:p>
        </p:txBody>
      </p:sp>
      <p:sp>
        <p:nvSpPr>
          <p:cNvPr id="24" name="Titre 1"/>
          <p:cNvSpPr txBox="1">
            <a:spLocks/>
          </p:cNvSpPr>
          <p:nvPr/>
        </p:nvSpPr>
        <p:spPr bwMode="auto">
          <a:xfrm>
            <a:off x="500063" y="376221"/>
            <a:ext cx="7915275" cy="766763"/>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chemeClr val="tx2"/>
                </a:solidFill>
                <a:latin typeface="+mn-lt"/>
              </a:rPr>
              <a:t>Algorithme de </a:t>
            </a:r>
            <a:r>
              <a:rPr lang="fr-FR" sz="3600" kern="0" dirty="0" err="1">
                <a:solidFill>
                  <a:schemeClr val="tx2"/>
                </a:solidFill>
                <a:latin typeface="+mn-lt"/>
              </a:rPr>
              <a:t>Huffman</a:t>
            </a:r>
            <a:endParaRPr lang="ar-DZ" sz="3600" kern="0" dirty="0">
              <a:solidFill>
                <a:schemeClr val="tx2"/>
              </a:solidFill>
              <a:latin typeface="+mn-lt"/>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795"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796"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797"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798"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799"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0"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1"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2"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3"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4"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5"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6"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7"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8"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09"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10"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11"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3812"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pic>
        <p:nvPicPr>
          <p:cNvPr id="33813" name="Picture 21" descr="Image4"/>
          <p:cNvPicPr>
            <a:picLocks noGrp="1" noChangeAspect="1" noChangeArrowheads="1"/>
          </p:cNvPicPr>
          <p:nvPr>
            <p:ph sz="half" idx="1"/>
          </p:nvPr>
        </p:nvPicPr>
        <p:blipFill>
          <a:blip r:embed="rId3" cstate="print"/>
          <a:srcRect/>
          <a:stretch>
            <a:fillRect/>
          </a:stretch>
        </p:blipFill>
        <p:spPr>
          <a:xfrm>
            <a:off x="2786050" y="928670"/>
            <a:ext cx="4038600" cy="2168525"/>
          </a:xfrm>
          <a:noFill/>
        </p:spPr>
      </p:pic>
      <p:sp>
        <p:nvSpPr>
          <p:cNvPr id="33814" name="Text Box 22"/>
          <p:cNvSpPr txBox="1">
            <a:spLocks noChangeArrowheads="1"/>
          </p:cNvSpPr>
          <p:nvPr/>
        </p:nvSpPr>
        <p:spPr bwMode="auto">
          <a:xfrm>
            <a:off x="214282" y="2928938"/>
            <a:ext cx="8358245" cy="1202510"/>
          </a:xfrm>
          <a:prstGeom prst="rect">
            <a:avLst/>
          </a:prstGeom>
          <a:noFill/>
          <a:ln w="9525">
            <a:noFill/>
            <a:miter lim="800000"/>
            <a:headEnd/>
            <a:tailEnd/>
          </a:ln>
        </p:spPr>
        <p:txBody>
          <a:bodyPr wrap="square" lIns="93600" tIns="46800" rIns="93600" bIns="46800">
            <a:spAutoFit/>
          </a:bodyPr>
          <a:lstStyle/>
          <a:p>
            <a:pPr marL="288925" indent="-288925">
              <a:spcBef>
                <a:spcPct val="50000"/>
              </a:spcBef>
              <a:buClr>
                <a:srgbClr val="0099CC"/>
              </a:buClr>
              <a:buSzPct val="80000"/>
              <a:buFont typeface="Wingdings" pitchFamily="2" charset="2"/>
              <a:buNone/>
            </a:pPr>
            <a:r>
              <a:rPr kumimoji="1" lang="fr-FR" dirty="0">
                <a:solidFill>
                  <a:srgbClr val="003366"/>
                </a:solidFill>
              </a:rPr>
              <a:t>La 2è phase consiste à « redescendre » ce graphe binaire, en affectant à la branche conduisant au poids le plus faible, la valeur 0 par exemple, et 1 à l’autre. On obtient : </a:t>
            </a:r>
          </a:p>
        </p:txBody>
      </p:sp>
      <p:sp>
        <p:nvSpPr>
          <p:cNvPr id="24" name="Titre 1"/>
          <p:cNvSpPr txBox="1">
            <a:spLocks/>
          </p:cNvSpPr>
          <p:nvPr/>
        </p:nvSpPr>
        <p:spPr bwMode="auto">
          <a:xfrm>
            <a:off x="428596" y="357166"/>
            <a:ext cx="7915275" cy="642938"/>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chemeClr val="tx2"/>
                </a:solidFill>
                <a:latin typeface="+mn-lt"/>
              </a:rPr>
              <a:t>Algorithme de </a:t>
            </a:r>
            <a:r>
              <a:rPr lang="fr-FR" sz="3600" kern="0" dirty="0" err="1">
                <a:solidFill>
                  <a:schemeClr val="tx2"/>
                </a:solidFill>
                <a:latin typeface="+mn-lt"/>
              </a:rPr>
              <a:t>Huffman</a:t>
            </a:r>
            <a:endParaRPr lang="ar-DZ" sz="3600" kern="0" dirty="0">
              <a:solidFill>
                <a:schemeClr val="tx2"/>
              </a:solidFill>
              <a:latin typeface="+mn-lt"/>
            </a:endParaRPr>
          </a:p>
        </p:txBody>
      </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19"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0"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1"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2"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3"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4"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5"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6"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7"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8"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29"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0"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1"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2"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3"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4"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5"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6"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34837" name="Text Box 21"/>
          <p:cNvSpPr txBox="1">
            <a:spLocks noChangeArrowheads="1"/>
          </p:cNvSpPr>
          <p:nvPr/>
        </p:nvSpPr>
        <p:spPr bwMode="auto">
          <a:xfrm>
            <a:off x="500063" y="1000125"/>
            <a:ext cx="8205787" cy="4895850"/>
          </a:xfrm>
          <a:prstGeom prst="rect">
            <a:avLst/>
          </a:prstGeom>
          <a:noFill/>
          <a:ln w="9525">
            <a:noFill/>
            <a:miter lim="800000"/>
            <a:headEnd/>
            <a:tailEnd/>
          </a:ln>
        </p:spPr>
        <p:txBody>
          <a:bodyPr lIns="93600" tIns="46800" rIns="93600" bIns="46800">
            <a:spAutoFit/>
          </a:bodyPr>
          <a:lstStyle/>
          <a:p>
            <a:pPr marL="288925" indent="-288925">
              <a:buClr>
                <a:srgbClr val="0099CC"/>
              </a:buClr>
              <a:buSzPct val="80000"/>
              <a:buFont typeface="Wingdings" pitchFamily="2" charset="2"/>
              <a:buNone/>
            </a:pPr>
            <a:r>
              <a:rPr kumimoji="1" lang="fr-FR" dirty="0">
                <a:solidFill>
                  <a:srgbClr val="003366"/>
                </a:solidFill>
              </a:rPr>
              <a:t>Le codage obtenu est donc :</a:t>
            </a:r>
          </a:p>
          <a:p>
            <a:pPr marL="288925" indent="-288925">
              <a:buClr>
                <a:srgbClr val="0099CC"/>
              </a:buClr>
              <a:buSzPct val="80000"/>
              <a:buFont typeface="Wingdings" pitchFamily="2" charset="2"/>
              <a:buNone/>
            </a:pPr>
            <a:endParaRPr kumimoji="1" lang="fr-FR" dirty="0">
              <a:solidFill>
                <a:srgbClr val="003366"/>
              </a:solidFill>
            </a:endParaRPr>
          </a:p>
          <a:p>
            <a:pPr marL="288925" indent="-288925">
              <a:buClr>
                <a:srgbClr val="0099CC"/>
              </a:buClr>
              <a:buSzPct val="80000"/>
              <a:buFont typeface="Wingdings" pitchFamily="2" charset="2"/>
              <a:buNone/>
            </a:pPr>
            <a:r>
              <a:rPr kumimoji="1" lang="fr-FR" dirty="0">
                <a:solidFill>
                  <a:srgbClr val="003366"/>
                </a:solidFill>
              </a:rPr>
              <a:t>		</a:t>
            </a:r>
            <a:r>
              <a:rPr kumimoji="1" lang="fr-FR" dirty="0">
                <a:solidFill>
                  <a:srgbClr val="800000"/>
                </a:solidFill>
              </a:rPr>
              <a:t>D (occurrence =14) : 0</a:t>
            </a:r>
            <a:br>
              <a:rPr kumimoji="1" lang="fr-FR" dirty="0">
                <a:solidFill>
                  <a:srgbClr val="800000"/>
                </a:solidFill>
              </a:rPr>
            </a:br>
            <a:r>
              <a:rPr kumimoji="1" lang="fr-FR" dirty="0">
                <a:solidFill>
                  <a:srgbClr val="800000"/>
                </a:solidFill>
              </a:rPr>
              <a:t>	A (occurrence =7) : 111</a:t>
            </a:r>
            <a:br>
              <a:rPr kumimoji="1" lang="fr-FR" dirty="0">
                <a:solidFill>
                  <a:srgbClr val="800000"/>
                </a:solidFill>
              </a:rPr>
            </a:br>
            <a:r>
              <a:rPr kumimoji="1" lang="fr-FR" dirty="0">
                <a:solidFill>
                  <a:srgbClr val="800000"/>
                </a:solidFill>
              </a:rPr>
              <a:t>	B (occurrence =6) : 110</a:t>
            </a:r>
            <a:br>
              <a:rPr kumimoji="1" lang="fr-FR" dirty="0">
                <a:solidFill>
                  <a:srgbClr val="800000"/>
                </a:solidFill>
              </a:rPr>
            </a:br>
            <a:r>
              <a:rPr kumimoji="1" lang="fr-FR" dirty="0">
                <a:solidFill>
                  <a:srgbClr val="800000"/>
                </a:solidFill>
              </a:rPr>
              <a:t>	C (occurrence =5) : 101</a:t>
            </a:r>
            <a:br>
              <a:rPr kumimoji="1" lang="fr-FR" dirty="0">
                <a:solidFill>
                  <a:srgbClr val="800000"/>
                </a:solidFill>
              </a:rPr>
            </a:br>
            <a:r>
              <a:rPr kumimoji="1" lang="fr-FR" dirty="0">
                <a:solidFill>
                  <a:srgbClr val="800000"/>
                </a:solidFill>
              </a:rPr>
              <a:t>	E (occurrence =4) : 100</a:t>
            </a:r>
          </a:p>
          <a:p>
            <a:pPr marL="288925" indent="-288925">
              <a:buClr>
                <a:srgbClr val="0099CC"/>
              </a:buClr>
              <a:buSzPct val="80000"/>
              <a:buFont typeface="Wingdings" pitchFamily="2" charset="2"/>
              <a:buNone/>
            </a:pPr>
            <a:endParaRPr kumimoji="1" lang="fr-FR" dirty="0">
              <a:solidFill>
                <a:srgbClr val="800000"/>
              </a:solidFill>
            </a:endParaRPr>
          </a:p>
          <a:p>
            <a:pPr marL="288925" indent="-288925">
              <a:buClr>
                <a:srgbClr val="0099CC"/>
              </a:buClr>
              <a:buSzPct val="80000"/>
              <a:buFont typeface="Wingdings" pitchFamily="2" charset="2"/>
              <a:buNone/>
            </a:pPr>
            <a:r>
              <a:rPr kumimoji="1" lang="fr-FR" dirty="0">
                <a:solidFill>
                  <a:srgbClr val="003366"/>
                </a:solidFill>
              </a:rPr>
              <a:t>Quelle est la longueur moyenne de code ? </a:t>
            </a:r>
            <a:r>
              <a:rPr kumimoji="1" lang="fr-FR" dirty="0">
                <a:solidFill>
                  <a:srgbClr val="FF0000"/>
                </a:solidFill>
              </a:rPr>
              <a:t>1 bit pour D </a:t>
            </a:r>
            <a:r>
              <a:rPr kumimoji="1" lang="fr-FR" dirty="0">
                <a:solidFill>
                  <a:srgbClr val="003366"/>
                </a:solidFill>
              </a:rPr>
              <a:t>qui apparaît </a:t>
            </a:r>
            <a:r>
              <a:rPr kumimoji="1" lang="fr-FR" dirty="0">
                <a:solidFill>
                  <a:srgbClr val="FF0000"/>
                </a:solidFill>
              </a:rPr>
              <a:t>14 fois </a:t>
            </a:r>
            <a:r>
              <a:rPr kumimoji="1" lang="fr-FR" dirty="0">
                <a:solidFill>
                  <a:srgbClr val="003366"/>
                </a:solidFill>
              </a:rPr>
              <a:t>dans le message, </a:t>
            </a:r>
            <a:r>
              <a:rPr kumimoji="1" lang="fr-FR" dirty="0">
                <a:solidFill>
                  <a:srgbClr val="FF0000"/>
                </a:solidFill>
              </a:rPr>
              <a:t>3 bits </a:t>
            </a:r>
            <a:r>
              <a:rPr kumimoji="1" lang="fr-FR" dirty="0">
                <a:solidFill>
                  <a:srgbClr val="003366"/>
                </a:solidFill>
              </a:rPr>
              <a:t>pour les autres qui apparaissent </a:t>
            </a:r>
            <a:r>
              <a:rPr kumimoji="1" lang="fr-FR" dirty="0">
                <a:solidFill>
                  <a:srgbClr val="FF0000"/>
                </a:solidFill>
              </a:rPr>
              <a:t>22 fois </a:t>
            </a:r>
            <a:r>
              <a:rPr kumimoji="1" lang="fr-FR" dirty="0">
                <a:solidFill>
                  <a:srgbClr val="003366"/>
                </a:solidFill>
              </a:rPr>
              <a:t>en tout.  </a:t>
            </a:r>
          </a:p>
          <a:p>
            <a:pPr marL="288925" indent="-288925">
              <a:buClr>
                <a:srgbClr val="0099CC"/>
              </a:buClr>
              <a:buSzPct val="80000"/>
              <a:buFont typeface="Wingdings" pitchFamily="2" charset="2"/>
              <a:buNone/>
            </a:pPr>
            <a:endParaRPr kumimoji="1" lang="fr-FR" dirty="0">
              <a:solidFill>
                <a:srgbClr val="003366"/>
              </a:solidFill>
            </a:endParaRPr>
          </a:p>
          <a:p>
            <a:pPr marL="288925" indent="-288925">
              <a:buClr>
                <a:srgbClr val="0099CC"/>
              </a:buClr>
              <a:buSzPct val="80000"/>
              <a:buFont typeface="Wingdings" pitchFamily="2" charset="2"/>
              <a:buNone/>
            </a:pPr>
            <a:r>
              <a:rPr kumimoji="1" lang="fr-FR" dirty="0">
                <a:solidFill>
                  <a:srgbClr val="003366"/>
                </a:solidFill>
              </a:rPr>
              <a:t>	</a:t>
            </a:r>
            <a:r>
              <a:rPr kumimoji="1" lang="fr-FR" dirty="0">
                <a:solidFill>
                  <a:srgbClr val="800000"/>
                </a:solidFill>
                <a:latin typeface="Shruti" pitchFamily="34" charset="0"/>
                <a:cs typeface="Shruti" pitchFamily="34" charset="0"/>
              </a:rPr>
              <a:t>lm = (1*14 + 3*7+3*6+3*5+ 3*4)/36=80/36=2.22</a:t>
            </a:r>
          </a:p>
        </p:txBody>
      </p:sp>
      <p:sp>
        <p:nvSpPr>
          <p:cNvPr id="23" name="Titre 1"/>
          <p:cNvSpPr txBox="1">
            <a:spLocks/>
          </p:cNvSpPr>
          <p:nvPr/>
        </p:nvSpPr>
        <p:spPr bwMode="auto">
          <a:xfrm>
            <a:off x="500063" y="357170"/>
            <a:ext cx="7915275" cy="642938"/>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rgbClr val="800000"/>
                </a:solidFill>
                <a:latin typeface="+mn-lt"/>
              </a:rPr>
              <a:t>Algorithme de </a:t>
            </a:r>
            <a:r>
              <a:rPr lang="fr-FR" sz="3600" kern="0" dirty="0" err="1">
                <a:solidFill>
                  <a:srgbClr val="800000"/>
                </a:solidFill>
                <a:latin typeface="+mn-lt"/>
              </a:rPr>
              <a:t>Huffman</a:t>
            </a:r>
            <a:endParaRPr lang="ar-DZ" sz="3600" kern="0" dirty="0">
              <a:solidFill>
                <a:srgbClr val="800000"/>
              </a:solidFill>
              <a:latin typeface="+mn-lt"/>
            </a:endParaRPr>
          </a:p>
        </p:txBody>
      </p:sp>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28670"/>
            <a:ext cx="8229600" cy="1066800"/>
          </a:xfrm>
        </p:spPr>
        <p:txBody>
          <a:bodyPr/>
          <a:lstStyle/>
          <a:p>
            <a:pPr algn="ctr"/>
            <a:r>
              <a:rPr lang="fr-FR" dirty="0" smtClean="0"/>
              <a:t>Codage de </a:t>
            </a:r>
            <a:r>
              <a:rPr lang="fr-FR" dirty="0" err="1" smtClean="0"/>
              <a:t>Huffman</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25</a:t>
            </a:fld>
            <a:endParaRPr lang="fr-FR"/>
          </a:p>
        </p:txBody>
      </p:sp>
      <p:pic>
        <p:nvPicPr>
          <p:cNvPr id="8194" name="Picture 2"/>
          <p:cNvPicPr>
            <a:picLocks noGrp="1" noChangeAspect="1" noChangeArrowheads="1"/>
          </p:cNvPicPr>
          <p:nvPr>
            <p:ph idx="1"/>
          </p:nvPr>
        </p:nvPicPr>
        <p:blipFill>
          <a:blip r:embed="rId2" cstate="print"/>
          <a:srcRect/>
          <a:stretch>
            <a:fillRect/>
          </a:stretch>
        </p:blipFill>
        <p:spPr bwMode="auto">
          <a:xfrm>
            <a:off x="1500166" y="2071678"/>
            <a:ext cx="6000791" cy="4097347"/>
          </a:xfrm>
          <a:prstGeom prst="rect">
            <a:avLst/>
          </a:prstGeom>
          <a:noFill/>
          <a:ln w="9525">
            <a:solidFill>
              <a:schemeClr val="tx1"/>
            </a:solidFill>
            <a:miter lim="800000"/>
            <a:headEnd/>
            <a:tailEnd/>
          </a:ln>
          <a:effectLst/>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1066800"/>
          </a:xfrm>
        </p:spPr>
        <p:txBody>
          <a:bodyPr/>
          <a:lstStyle/>
          <a:p>
            <a:r>
              <a:rPr lang="fr-FR" dirty="0" smtClean="0"/>
              <a:t>Exercice </a:t>
            </a:r>
            <a:endParaRPr lang="fr-FR" dirty="0"/>
          </a:p>
        </p:txBody>
      </p:sp>
      <p:sp>
        <p:nvSpPr>
          <p:cNvPr id="3" name="Espace réservé du contenu 2"/>
          <p:cNvSpPr>
            <a:spLocks noGrp="1"/>
          </p:cNvSpPr>
          <p:nvPr>
            <p:ph idx="1"/>
          </p:nvPr>
        </p:nvSpPr>
        <p:spPr>
          <a:xfrm>
            <a:off x="251520" y="1628800"/>
            <a:ext cx="8496944" cy="4945736"/>
          </a:xfrm>
        </p:spPr>
        <p:txBody>
          <a:bodyPr>
            <a:normAutofit/>
          </a:bodyPr>
          <a:lstStyle/>
          <a:p>
            <a:r>
              <a:rPr lang="fr-FR" sz="2000" dirty="0" smtClean="0"/>
              <a:t>On considère un texte source formé à partir de 5 symboles distincts (a, b, c, d, r) avec les fréquences d’apparition suivantes </a:t>
            </a:r>
            <a:r>
              <a:rPr lang="fr-FR" sz="2000" smtClean="0"/>
              <a:t>: </a:t>
            </a:r>
          </a:p>
          <a:p>
            <a:endParaRPr lang="fr-FR" sz="2000" dirty="0" smtClean="0"/>
          </a:p>
          <a:p>
            <a:r>
              <a:rPr lang="fr-FR" sz="2000" dirty="0" smtClean="0"/>
              <a:t>  f(a) =0,43; f(b)=0,20; f(c)=0,1; f(d)=0,09; f(r)=0,18. </a:t>
            </a:r>
          </a:p>
          <a:p>
            <a:endParaRPr lang="fr-FR" dirty="0" smtClean="0"/>
          </a:p>
          <a:p>
            <a:r>
              <a:rPr lang="fr-FR" sz="2000" dirty="0" smtClean="0"/>
              <a:t>B)  Combien de bits par lettre en moyenne sont-ils nécessaires pour représenter cette séquence.</a:t>
            </a:r>
          </a:p>
          <a:p>
            <a:endParaRPr lang="fr-FR" sz="2000" dirty="0" smtClean="0"/>
          </a:p>
          <a:p>
            <a:pPr lvl="0"/>
            <a:r>
              <a:rPr lang="fr-FR" sz="2000" dirty="0" smtClean="0"/>
              <a:t>Générer un arbre de </a:t>
            </a:r>
            <a:r>
              <a:rPr lang="fr-FR" sz="2000" dirty="0" err="1" smtClean="0"/>
              <a:t>Huffman</a:t>
            </a:r>
            <a:r>
              <a:rPr lang="fr-FR" sz="2000" dirty="0" smtClean="0"/>
              <a:t> binaire et proposer le codage correspondant.</a:t>
            </a:r>
          </a:p>
          <a:p>
            <a:endParaRPr lang="fr-FR" sz="2000" dirty="0" smtClean="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26</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07"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08"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09"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0"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1"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2"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3"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4"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5"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6"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7"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8"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19"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0"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1"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2"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3"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4"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47125" name="Text Box 21"/>
          <p:cNvSpPr txBox="1">
            <a:spLocks noChangeArrowheads="1"/>
          </p:cNvSpPr>
          <p:nvPr/>
        </p:nvSpPr>
        <p:spPr bwMode="auto">
          <a:xfrm>
            <a:off x="642938" y="2108023"/>
            <a:ext cx="8027987" cy="3049169"/>
          </a:xfrm>
          <a:prstGeom prst="rect">
            <a:avLst/>
          </a:prstGeom>
          <a:noFill/>
          <a:ln w="9525">
            <a:noFill/>
            <a:miter lim="800000"/>
            <a:headEnd/>
            <a:tailEnd/>
          </a:ln>
        </p:spPr>
        <p:txBody>
          <a:bodyPr wrap="square" lIns="93600" tIns="46800" rIns="93600" bIns="46800">
            <a:spAutoFit/>
          </a:bodyPr>
          <a:lstStyle/>
          <a:p>
            <a:pPr marL="288925" indent="-288925">
              <a:buClr>
                <a:srgbClr val="0099CC"/>
              </a:buClr>
              <a:buSzPct val="80000"/>
              <a:buFont typeface="Wingdings" pitchFamily="2" charset="2"/>
              <a:buNone/>
            </a:pPr>
            <a:endParaRPr kumimoji="1" lang="fr-FR" dirty="0" smtClean="0">
              <a:solidFill>
                <a:srgbClr val="000000"/>
              </a:solidFill>
            </a:endParaRPr>
          </a:p>
          <a:p>
            <a:pPr marL="288925" indent="-288925">
              <a:buClr>
                <a:srgbClr val="0099CC"/>
              </a:buClr>
              <a:buSzPct val="80000"/>
              <a:buFont typeface="Wingdings" pitchFamily="2" charset="2"/>
              <a:buNone/>
            </a:pPr>
            <a:r>
              <a:rPr kumimoji="1" lang="fr-FR" dirty="0" smtClean="0">
                <a:solidFill>
                  <a:srgbClr val="000000"/>
                </a:solidFill>
              </a:rPr>
              <a:t>Les </a:t>
            </a:r>
            <a:r>
              <a:rPr kumimoji="1" lang="fr-FR" dirty="0">
                <a:solidFill>
                  <a:srgbClr val="000000"/>
                </a:solidFill>
              </a:rPr>
              <a:t>codages par dictionnaire sont fondés sur la constitution d’une suite de motifs, apparaissant dans le flux du message.</a:t>
            </a:r>
          </a:p>
          <a:p>
            <a:pPr marL="288925" indent="-288925">
              <a:buClr>
                <a:srgbClr val="0099CC"/>
              </a:buClr>
              <a:buSzPct val="80000"/>
              <a:buFont typeface="Wingdings" pitchFamily="2" charset="2"/>
              <a:buNone/>
            </a:pPr>
            <a:r>
              <a:rPr kumimoji="1" lang="fr-FR" dirty="0">
                <a:solidFill>
                  <a:srgbClr val="000000"/>
                </a:solidFill>
              </a:rPr>
              <a:t/>
            </a:r>
            <a:br>
              <a:rPr kumimoji="1" lang="fr-FR" dirty="0">
                <a:solidFill>
                  <a:srgbClr val="000000"/>
                </a:solidFill>
              </a:rPr>
            </a:br>
            <a:r>
              <a:rPr kumimoji="1" lang="fr-FR" dirty="0">
                <a:solidFill>
                  <a:srgbClr val="000000"/>
                </a:solidFill>
              </a:rPr>
              <a:t>Ces motifs remplissent un dictionnaire, où ils sont indexés, et lorsque les motifs réapparaissent, ils sont simplement codés par leur index dans ce dictionnaire. </a:t>
            </a:r>
          </a:p>
          <a:p>
            <a:pPr marL="288925" indent="-288925">
              <a:buClr>
                <a:srgbClr val="0099CC"/>
              </a:buClr>
              <a:buSzPct val="80000"/>
              <a:buFont typeface="Wingdings" pitchFamily="2" charset="2"/>
              <a:buNone/>
            </a:pPr>
            <a:endParaRPr kumimoji="1" lang="fr-FR" dirty="0">
              <a:solidFill>
                <a:srgbClr val="003366"/>
              </a:solidFill>
            </a:endParaRPr>
          </a:p>
        </p:txBody>
      </p:sp>
      <p:sp>
        <p:nvSpPr>
          <p:cNvPr id="22" name="Titre 1"/>
          <p:cNvSpPr txBox="1">
            <a:spLocks/>
          </p:cNvSpPr>
          <p:nvPr/>
        </p:nvSpPr>
        <p:spPr bwMode="auto">
          <a:xfrm>
            <a:off x="500063" y="773261"/>
            <a:ext cx="7915275" cy="1071563"/>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chemeClr val="tx2"/>
                </a:solidFill>
                <a:latin typeface="+mn-lt"/>
              </a:rPr>
              <a:t>Méthodes à base de dictionnaires: algorithme LZW</a:t>
            </a:r>
            <a:endParaRPr lang="ar-DZ" sz="3600" kern="0" dirty="0">
              <a:solidFill>
                <a:schemeClr val="tx2"/>
              </a:solidFill>
              <a:latin typeface="+mn-lt"/>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normAutofit fontScale="90000"/>
          </a:bodyPr>
          <a:lstStyle/>
          <a:p>
            <a:r>
              <a:rPr lang="de-DE" dirty="0" smtClean="0"/>
              <a:t>3.Compression LZW (</a:t>
            </a:r>
            <a:r>
              <a:rPr lang="de-DE" dirty="0" err="1" smtClean="0"/>
              <a:t>Lempel-Ziv</a:t>
            </a:r>
            <a:r>
              <a:rPr lang="de-DE" dirty="0" smtClean="0"/>
              <a:t> et Welch, 1977-78)</a:t>
            </a:r>
            <a:endParaRPr lang="fr-FR" dirty="0"/>
          </a:p>
        </p:txBody>
      </p:sp>
      <p:sp>
        <p:nvSpPr>
          <p:cNvPr id="3" name="Espace réservé du contenu 2"/>
          <p:cNvSpPr>
            <a:spLocks noGrp="1"/>
          </p:cNvSpPr>
          <p:nvPr>
            <p:ph idx="1"/>
          </p:nvPr>
        </p:nvSpPr>
        <p:spPr>
          <a:xfrm>
            <a:off x="357158" y="1643050"/>
            <a:ext cx="8229600" cy="5214950"/>
          </a:xfrm>
        </p:spPr>
        <p:txBody>
          <a:bodyPr>
            <a:normAutofit fontScale="77500" lnSpcReduction="20000"/>
          </a:bodyPr>
          <a:lstStyle/>
          <a:p>
            <a:pPr>
              <a:buNone/>
            </a:pPr>
            <a:r>
              <a:rPr lang="fr-FR" dirty="0" smtClean="0"/>
              <a:t>– </a:t>
            </a:r>
            <a:r>
              <a:rPr lang="fr-FR" b="1" dirty="0" smtClean="0"/>
              <a:t>Principe : </a:t>
            </a:r>
            <a:r>
              <a:rPr lang="fr-FR" dirty="0" smtClean="0"/>
              <a:t>on lit les données de sorte à former des chaînes. Si une chaîne construite n’existe pas dans le dictionnaire, on crée une nouvelle entrée dans ce dictionnaire, formée d’une chaîne déjà existante suivie du caractère courant.</a:t>
            </a:r>
          </a:p>
          <a:p>
            <a:pPr>
              <a:buNone/>
            </a:pPr>
            <a:r>
              <a:rPr lang="fr-FR" dirty="0" smtClean="0"/>
              <a:t>– </a:t>
            </a:r>
            <a:r>
              <a:rPr lang="fr-FR" b="1" dirty="0" smtClean="0"/>
              <a:t>Formats d’images associés :</a:t>
            </a:r>
            <a:r>
              <a:rPr lang="fr-FR" dirty="0" smtClean="0"/>
              <a:t> GIF, TIFF…</a:t>
            </a:r>
          </a:p>
          <a:p>
            <a:pPr>
              <a:buNone/>
            </a:pPr>
            <a:r>
              <a:rPr lang="fr-FR" dirty="0" smtClean="0"/>
              <a:t>– </a:t>
            </a:r>
            <a:r>
              <a:rPr lang="fr-FR" b="1" dirty="0" smtClean="0"/>
              <a:t>Algorithme de codage :</a:t>
            </a:r>
          </a:p>
          <a:p>
            <a:pPr>
              <a:buNone/>
            </a:pPr>
            <a:r>
              <a:rPr lang="fr-FR" dirty="0" smtClean="0"/>
              <a:t>w ← ø</a:t>
            </a:r>
          </a:p>
          <a:p>
            <a:pPr>
              <a:buNone/>
            </a:pPr>
            <a:r>
              <a:rPr lang="fr-FR" dirty="0" smtClean="0"/>
              <a:t>Tant qu’il y a des caractères</a:t>
            </a:r>
          </a:p>
          <a:p>
            <a:pPr>
              <a:buNone/>
            </a:pPr>
            <a:r>
              <a:rPr lang="fr-FR" dirty="0" smtClean="0"/>
              <a:t>lire un caractère K (sur 8 bits)</a:t>
            </a:r>
          </a:p>
          <a:p>
            <a:pPr>
              <a:buNone/>
            </a:pPr>
            <a:r>
              <a:rPr lang="fr-FR" dirty="0" smtClean="0"/>
              <a:t>si </a:t>
            </a:r>
            <a:r>
              <a:rPr lang="fr-FR" dirty="0" err="1" smtClean="0"/>
              <a:t>wK</a:t>
            </a:r>
            <a:r>
              <a:rPr lang="fr-FR" dirty="0" smtClean="0"/>
              <a:t> existe déjà dans le dictionnaire alors</a:t>
            </a:r>
          </a:p>
          <a:p>
            <a:pPr>
              <a:buNone/>
            </a:pPr>
            <a:r>
              <a:rPr lang="fr-FR" dirty="0" smtClean="0"/>
              <a:t>w ← </a:t>
            </a:r>
            <a:r>
              <a:rPr lang="fr-FR" dirty="0" err="1" smtClean="0"/>
              <a:t>wK</a:t>
            </a:r>
            <a:endParaRPr lang="fr-FR" dirty="0" smtClean="0"/>
          </a:p>
          <a:p>
            <a:pPr>
              <a:buNone/>
            </a:pPr>
            <a:r>
              <a:rPr lang="fr-FR" dirty="0" smtClean="0"/>
              <a:t>sinon</a:t>
            </a:r>
          </a:p>
          <a:p>
            <a:pPr>
              <a:buNone/>
            </a:pPr>
            <a:r>
              <a:rPr lang="fr-FR" dirty="0" smtClean="0"/>
              <a:t>écrire le code de w</a:t>
            </a:r>
          </a:p>
          <a:p>
            <a:pPr>
              <a:buNone/>
            </a:pPr>
            <a:r>
              <a:rPr lang="fr-FR" dirty="0" smtClean="0"/>
              <a:t>ajouter </a:t>
            </a:r>
            <a:r>
              <a:rPr lang="fr-FR" dirty="0" err="1" smtClean="0"/>
              <a:t>wK</a:t>
            </a:r>
            <a:r>
              <a:rPr lang="fr-FR" dirty="0" smtClean="0"/>
              <a:t> dans le dictionnaire</a:t>
            </a:r>
          </a:p>
          <a:p>
            <a:pPr>
              <a:buNone/>
            </a:pPr>
            <a:r>
              <a:rPr lang="fr-FR" dirty="0" smtClean="0"/>
              <a:t>w ← K</a:t>
            </a:r>
          </a:p>
          <a:p>
            <a:pPr>
              <a:buNone/>
            </a:pPr>
            <a:r>
              <a:rPr lang="fr-FR" dirty="0" smtClean="0"/>
              <a:t>Fin tant que</a:t>
            </a:r>
          </a:p>
          <a:p>
            <a:pPr>
              <a:buNone/>
            </a:pPr>
            <a:r>
              <a:rPr lang="fr-FR" dirty="0" smtClean="0"/>
              <a:t>Ecrire le code de w</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28</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714356"/>
            <a:ext cx="8229600" cy="714364"/>
          </a:xfrm>
        </p:spPr>
        <p:txBody>
          <a:bodyPr>
            <a:normAutofit fontScale="90000"/>
          </a:bodyPr>
          <a:lstStyle/>
          <a:p>
            <a:pPr algn="ctr"/>
            <a:r>
              <a:rPr lang="fr-FR" dirty="0" smtClean="0"/>
              <a:t>Compression LZW (suite) :</a:t>
            </a:r>
            <a:br>
              <a:rPr lang="fr-FR" dirty="0" smtClean="0"/>
            </a:br>
            <a:endParaRPr lang="fr-FR" dirty="0"/>
          </a:p>
        </p:txBody>
      </p:sp>
      <p:sp>
        <p:nvSpPr>
          <p:cNvPr id="3" name="Espace réservé du contenu 2"/>
          <p:cNvSpPr>
            <a:spLocks noGrp="1"/>
          </p:cNvSpPr>
          <p:nvPr>
            <p:ph idx="1"/>
          </p:nvPr>
        </p:nvSpPr>
        <p:spPr>
          <a:xfrm>
            <a:off x="457200" y="1500174"/>
            <a:ext cx="8229600" cy="5074362"/>
          </a:xfrm>
        </p:spPr>
        <p:txBody>
          <a:bodyPr>
            <a:normAutofit fontScale="85000" lnSpcReduction="20000"/>
          </a:bodyPr>
          <a:lstStyle/>
          <a:p>
            <a:pPr>
              <a:buNone/>
            </a:pPr>
            <a:r>
              <a:rPr lang="fr-FR" dirty="0" smtClean="0"/>
              <a:t>– </a:t>
            </a:r>
            <a:r>
              <a:rPr lang="fr-FR" b="1" dirty="0" smtClean="0"/>
              <a:t>Algorithme de décodage :</a:t>
            </a:r>
          </a:p>
          <a:p>
            <a:pPr>
              <a:buNone/>
            </a:pPr>
            <a:r>
              <a:rPr lang="fr-FR" dirty="0" smtClean="0"/>
              <a:t>w←∅</a:t>
            </a:r>
          </a:p>
          <a:p>
            <a:pPr>
              <a:buNone/>
            </a:pPr>
            <a:r>
              <a:rPr lang="fr-FR" dirty="0" smtClean="0"/>
              <a:t>Tant qu’il y a des caractères</a:t>
            </a:r>
          </a:p>
          <a:p>
            <a:pPr>
              <a:buNone/>
            </a:pPr>
            <a:r>
              <a:rPr lang="fr-FR" dirty="0" smtClean="0"/>
              <a:t>lire un caractère K</a:t>
            </a:r>
          </a:p>
          <a:p>
            <a:pPr>
              <a:buNone/>
            </a:pPr>
            <a:r>
              <a:rPr lang="fr-FR" dirty="0" smtClean="0"/>
              <a:t>si code(K) &gt; 255 alors</a:t>
            </a:r>
          </a:p>
          <a:p>
            <a:pPr>
              <a:buNone/>
            </a:pPr>
            <a:r>
              <a:rPr lang="fr-FR" dirty="0" smtClean="0"/>
              <a:t>le décoder avec le dictionnaire</a:t>
            </a:r>
          </a:p>
          <a:p>
            <a:pPr>
              <a:buNone/>
            </a:pPr>
            <a:r>
              <a:rPr lang="fr-FR" dirty="0" smtClean="0"/>
              <a:t>le mettre dans la chaîne d’entrée à traiter</a:t>
            </a:r>
          </a:p>
          <a:p>
            <a:pPr>
              <a:buNone/>
            </a:pPr>
            <a:r>
              <a:rPr lang="fr-FR" dirty="0" smtClean="0"/>
              <a:t>sinon</a:t>
            </a:r>
          </a:p>
          <a:p>
            <a:pPr>
              <a:buNone/>
            </a:pPr>
            <a:r>
              <a:rPr lang="fr-FR" dirty="0" smtClean="0"/>
              <a:t>écrire K</a:t>
            </a:r>
          </a:p>
          <a:p>
            <a:pPr>
              <a:buNone/>
            </a:pPr>
            <a:r>
              <a:rPr lang="fr-FR" dirty="0" smtClean="0"/>
              <a:t>si </a:t>
            </a:r>
            <a:r>
              <a:rPr lang="fr-FR" dirty="0" err="1" smtClean="0"/>
              <a:t>wK</a:t>
            </a:r>
            <a:r>
              <a:rPr lang="fr-FR" dirty="0" smtClean="0"/>
              <a:t> existe déjà dans le dictionnaire alors</a:t>
            </a:r>
          </a:p>
          <a:p>
            <a:pPr>
              <a:buNone/>
            </a:pPr>
            <a:r>
              <a:rPr lang="fr-FR" dirty="0" err="1" smtClean="0"/>
              <a:t>w←wK</a:t>
            </a:r>
            <a:endParaRPr lang="fr-FR" dirty="0" smtClean="0"/>
          </a:p>
          <a:p>
            <a:pPr>
              <a:buNone/>
            </a:pPr>
            <a:r>
              <a:rPr lang="fr-FR" dirty="0" smtClean="0"/>
              <a:t>sinon</a:t>
            </a:r>
          </a:p>
          <a:p>
            <a:pPr>
              <a:buNone/>
            </a:pPr>
            <a:r>
              <a:rPr lang="fr-FR" dirty="0" smtClean="0"/>
              <a:t>ajouter </a:t>
            </a:r>
            <a:r>
              <a:rPr lang="fr-FR" dirty="0" err="1" smtClean="0"/>
              <a:t>wK</a:t>
            </a:r>
            <a:r>
              <a:rPr lang="fr-FR" dirty="0" smtClean="0"/>
              <a:t> dans le dictionnaire</a:t>
            </a:r>
          </a:p>
          <a:p>
            <a:pPr>
              <a:buNone/>
            </a:pPr>
            <a:r>
              <a:rPr lang="fr-FR" dirty="0" err="1" smtClean="0"/>
              <a:t>w←K</a:t>
            </a:r>
            <a:endParaRPr lang="fr-FR" dirty="0" smtClean="0"/>
          </a:p>
          <a:p>
            <a:pPr>
              <a:buNone/>
            </a:pPr>
            <a:r>
              <a:rPr lang="fr-FR" dirty="0" smtClean="0"/>
              <a:t>Fin tant que</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29</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928688" y="857250"/>
            <a:ext cx="5929312" cy="461963"/>
          </a:xfrm>
          <a:prstGeom prst="rect">
            <a:avLst/>
          </a:prstGeom>
          <a:noFill/>
          <a:ln w="12700">
            <a:noFill/>
            <a:miter lim="800000"/>
            <a:headEnd type="none" w="sm" len="sm"/>
            <a:tailEnd type="none" w="sm" len="sm"/>
          </a:ln>
        </p:spPr>
        <p:txBody>
          <a:bodyPr>
            <a:spAutoFit/>
          </a:bodyPr>
          <a:lstStyle/>
          <a:p>
            <a:r>
              <a:rPr lang="fr-FR" u="sng"/>
              <a:t>Exemple. </a:t>
            </a:r>
            <a:r>
              <a:rPr lang="fr-FR"/>
              <a:t>L’image de pont  800 x 600 pix:</a:t>
            </a:r>
          </a:p>
        </p:txBody>
      </p:sp>
      <p:pic>
        <p:nvPicPr>
          <p:cNvPr id="17411" name="Picture 5" descr="frisco2- 008 small"/>
          <p:cNvPicPr>
            <a:picLocks noChangeAspect="1" noChangeArrowheads="1"/>
          </p:cNvPicPr>
          <p:nvPr/>
        </p:nvPicPr>
        <p:blipFill>
          <a:blip r:embed="rId3" cstate="print"/>
          <a:srcRect/>
          <a:stretch>
            <a:fillRect/>
          </a:stretch>
        </p:blipFill>
        <p:spPr bwMode="auto">
          <a:xfrm>
            <a:off x="1000125" y="1500188"/>
            <a:ext cx="3457575" cy="2300287"/>
          </a:xfrm>
          <a:prstGeom prst="rect">
            <a:avLst/>
          </a:prstGeom>
          <a:noFill/>
          <a:ln w="9525">
            <a:noFill/>
            <a:miter lim="800000"/>
            <a:headEnd/>
            <a:tailEnd/>
          </a:ln>
        </p:spPr>
      </p:pic>
      <p:sp>
        <p:nvSpPr>
          <p:cNvPr id="17412" name="Text Box 6"/>
          <p:cNvSpPr txBox="1">
            <a:spLocks noChangeArrowheads="1"/>
          </p:cNvSpPr>
          <p:nvPr/>
        </p:nvSpPr>
        <p:spPr bwMode="auto">
          <a:xfrm>
            <a:off x="4714875" y="1357313"/>
            <a:ext cx="4000500" cy="3046412"/>
          </a:xfrm>
          <a:prstGeom prst="rect">
            <a:avLst/>
          </a:prstGeom>
          <a:noFill/>
          <a:ln w="12700">
            <a:noFill/>
            <a:miter lim="800000"/>
            <a:headEnd type="none" w="sm" len="sm"/>
            <a:tailEnd type="none" w="sm" len="sm"/>
          </a:ln>
        </p:spPr>
        <p:txBody>
          <a:bodyPr>
            <a:spAutoFit/>
          </a:bodyPr>
          <a:lstStyle/>
          <a:p>
            <a:r>
              <a:rPr lang="fr-FR" dirty="0"/>
              <a:t>L’image couleur nécessite</a:t>
            </a:r>
          </a:p>
          <a:p>
            <a:r>
              <a:rPr lang="fr-FR" dirty="0">
                <a:solidFill>
                  <a:srgbClr val="C00000"/>
                </a:solidFill>
              </a:rPr>
              <a:t>1 440 000 octets </a:t>
            </a:r>
            <a:r>
              <a:rPr lang="fr-FR" dirty="0"/>
              <a:t>soit environ </a:t>
            </a:r>
            <a:r>
              <a:rPr lang="fr-FR" dirty="0">
                <a:solidFill>
                  <a:srgbClr val="C00000"/>
                </a:solidFill>
              </a:rPr>
              <a:t>1,37 Mo</a:t>
            </a:r>
          </a:p>
          <a:p>
            <a:endParaRPr lang="fr-FR" dirty="0"/>
          </a:p>
          <a:p>
            <a:r>
              <a:rPr lang="fr-FR" dirty="0"/>
              <a:t>Enregistrons la en JPEG qualité 20 (sur une échelle de 0 à 100). L’image présente quelques artéfacts.</a:t>
            </a:r>
          </a:p>
        </p:txBody>
      </p:sp>
      <p:pic>
        <p:nvPicPr>
          <p:cNvPr id="17413" name="Picture 7" descr="frisco2--008-small-qualité-"/>
          <p:cNvPicPr>
            <a:picLocks noChangeAspect="1" noChangeArrowheads="1"/>
          </p:cNvPicPr>
          <p:nvPr/>
        </p:nvPicPr>
        <p:blipFill>
          <a:blip r:embed="rId4" cstate="print"/>
          <a:srcRect/>
          <a:stretch>
            <a:fillRect/>
          </a:stretch>
        </p:blipFill>
        <p:spPr bwMode="auto">
          <a:xfrm>
            <a:off x="1000125" y="4071938"/>
            <a:ext cx="3455988" cy="2298700"/>
          </a:xfrm>
          <a:prstGeom prst="rect">
            <a:avLst/>
          </a:prstGeom>
          <a:noFill/>
          <a:ln w="9525">
            <a:noFill/>
            <a:miter lim="800000"/>
            <a:headEnd/>
            <a:tailEnd/>
          </a:ln>
        </p:spPr>
      </p:pic>
      <p:pic>
        <p:nvPicPr>
          <p:cNvPr id="17414" name="Picture 8" descr="atéfact"/>
          <p:cNvPicPr>
            <a:picLocks noChangeAspect="1" noChangeArrowheads="1"/>
          </p:cNvPicPr>
          <p:nvPr/>
        </p:nvPicPr>
        <p:blipFill>
          <a:blip r:embed="rId5" cstate="print"/>
          <a:srcRect/>
          <a:stretch>
            <a:fillRect/>
          </a:stretch>
        </p:blipFill>
        <p:spPr bwMode="auto">
          <a:xfrm>
            <a:off x="5643563" y="4572000"/>
            <a:ext cx="2071687" cy="1916113"/>
          </a:xfrm>
          <a:prstGeom prst="rect">
            <a:avLst/>
          </a:prstGeom>
          <a:noFill/>
          <a:ln w="9525">
            <a:noFill/>
            <a:miter lim="800000"/>
            <a:headEnd/>
            <a:tailEnd/>
          </a:ln>
        </p:spPr>
      </p:pic>
      <p:sp>
        <p:nvSpPr>
          <p:cNvPr id="17415" name="Titre 1"/>
          <p:cNvSpPr>
            <a:spLocks noGrp="1"/>
          </p:cNvSpPr>
          <p:nvPr>
            <p:ph type="title"/>
          </p:nvPr>
        </p:nvSpPr>
        <p:spPr>
          <a:xfrm>
            <a:off x="642938" y="285750"/>
            <a:ext cx="7772400" cy="500063"/>
          </a:xfrm>
        </p:spPr>
        <p:txBody>
          <a:bodyPr>
            <a:normAutofit fontScale="90000"/>
          </a:bodyPr>
          <a:lstStyle/>
          <a:p>
            <a:pPr algn="ctr"/>
            <a:r>
              <a:rPr lang="fr-FR" sz="3600" b="1" smtClean="0">
                <a:solidFill>
                  <a:srgbClr val="800000"/>
                </a:solidFill>
              </a:rPr>
              <a:t>Introduction</a:t>
            </a:r>
            <a:endParaRPr lang="ar-DZ" sz="3600" b="1" smtClean="0">
              <a:solidFill>
                <a:srgbClr val="800000"/>
              </a:solidFill>
            </a:endParaRPr>
          </a:p>
        </p:txBody>
      </p:sp>
    </p:spTree>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79" name="Rectangle 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0" name="Rectangle 4"/>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1" name="Rectangle 5"/>
          <p:cNvSpPr>
            <a:spLocks noChangeArrowheads="1"/>
          </p:cNvSpPr>
          <p:nvPr/>
        </p:nvSpPr>
        <p:spPr bwMode="auto">
          <a:xfrm>
            <a:off x="0" y="32575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2" name="Rectangle 6"/>
          <p:cNvSpPr>
            <a:spLocks noChangeArrowheads="1"/>
          </p:cNvSpPr>
          <p:nvPr/>
        </p:nvSpPr>
        <p:spPr bwMode="auto">
          <a:xfrm>
            <a:off x="0" y="320040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3" name="Rectangle 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4" name="Rectangle 8"/>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5" name="Rectangle 9"/>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6" name="Rectangle 10"/>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7" name="Rectangle 11"/>
          <p:cNvSpPr>
            <a:spLocks noChangeArrowheads="1"/>
          </p:cNvSpPr>
          <p:nvPr/>
        </p:nvSpPr>
        <p:spPr bwMode="auto">
          <a:xfrm>
            <a:off x="0" y="320516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8" name="Rectangle 12"/>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89" name="Rectangle 13"/>
          <p:cNvSpPr>
            <a:spLocks noChangeArrowheads="1"/>
          </p:cNvSpPr>
          <p:nvPr/>
        </p:nvSpPr>
        <p:spPr bwMode="auto">
          <a:xfrm>
            <a:off x="0" y="32146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0" name="Rectangle 14"/>
          <p:cNvSpPr>
            <a:spLocks noChangeArrowheads="1"/>
          </p:cNvSpPr>
          <p:nvPr/>
        </p:nvSpPr>
        <p:spPr bwMode="auto">
          <a:xfrm>
            <a:off x="0" y="260508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1" name="Rectangle 15"/>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2" name="Rectangle 16"/>
          <p:cNvSpPr>
            <a:spLocks noChangeArrowheads="1"/>
          </p:cNvSpPr>
          <p:nvPr/>
        </p:nvSpPr>
        <p:spPr bwMode="auto">
          <a:xfrm>
            <a:off x="0" y="33099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3" name="Rectangle 17"/>
          <p:cNvSpPr>
            <a:spLocks noChangeArrowheads="1"/>
          </p:cNvSpPr>
          <p:nvPr/>
        </p:nvSpPr>
        <p:spPr bwMode="auto">
          <a:xfrm>
            <a:off x="0" y="31956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4" name="Rectangle 18"/>
          <p:cNvSpPr>
            <a:spLocks noChangeArrowheads="1"/>
          </p:cNvSpPr>
          <p:nvPr/>
        </p:nvSpPr>
        <p:spPr bwMode="auto">
          <a:xfrm>
            <a:off x="0" y="3333750"/>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5" name="Rectangle 19"/>
          <p:cNvSpPr>
            <a:spLocks noChangeArrowheads="1"/>
          </p:cNvSpPr>
          <p:nvPr/>
        </p:nvSpPr>
        <p:spPr bwMode="auto">
          <a:xfrm>
            <a:off x="0" y="3338513"/>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6" name="Rectangle 20"/>
          <p:cNvSpPr>
            <a:spLocks noChangeArrowheads="1"/>
          </p:cNvSpPr>
          <p:nvPr/>
        </p:nvSpPr>
        <p:spPr bwMode="auto">
          <a:xfrm>
            <a:off x="0" y="3233738"/>
            <a:ext cx="9144000" cy="0"/>
          </a:xfrm>
          <a:prstGeom prst="rect">
            <a:avLst/>
          </a:prstGeom>
          <a:noFill/>
          <a:ln w="9525">
            <a:noFill/>
            <a:miter lim="800000"/>
            <a:headEnd/>
            <a:tailEnd/>
          </a:ln>
        </p:spPr>
        <p:txBody>
          <a:bodyPr wrap="none" lIns="93600" tIns="46800" rIns="93600" bIns="46800" anchor="ctr">
            <a:spAutoFit/>
          </a:bodyPr>
          <a:lstStyle/>
          <a:p>
            <a:endParaRPr lang="ar-DZ"/>
          </a:p>
        </p:txBody>
      </p:sp>
      <p:sp>
        <p:nvSpPr>
          <p:cNvPr id="50197" name="Text Box 21"/>
          <p:cNvSpPr txBox="1">
            <a:spLocks noChangeArrowheads="1"/>
          </p:cNvSpPr>
          <p:nvPr/>
        </p:nvSpPr>
        <p:spPr bwMode="auto">
          <a:xfrm>
            <a:off x="539552" y="1268760"/>
            <a:ext cx="8166298" cy="4526497"/>
          </a:xfrm>
          <a:prstGeom prst="rect">
            <a:avLst/>
          </a:prstGeom>
          <a:noFill/>
          <a:ln w="9525">
            <a:noFill/>
            <a:miter lim="800000"/>
            <a:headEnd/>
            <a:tailEnd/>
          </a:ln>
        </p:spPr>
        <p:txBody>
          <a:bodyPr wrap="square" lIns="93600" tIns="46800" rIns="93600" bIns="46800">
            <a:spAutoFit/>
          </a:bodyPr>
          <a:lstStyle/>
          <a:p>
            <a:pPr marL="288925" indent="-288925">
              <a:spcBef>
                <a:spcPct val="50000"/>
              </a:spcBef>
              <a:buClr>
                <a:srgbClr val="0099CC"/>
              </a:buClr>
              <a:buSzPct val="80000"/>
              <a:buFont typeface="Wingdings" pitchFamily="2" charset="2"/>
              <a:buNone/>
            </a:pPr>
            <a:r>
              <a:rPr kumimoji="1" lang="fr-FR" b="1" dirty="0">
                <a:solidFill>
                  <a:schemeClr val="tx2"/>
                </a:solidFill>
              </a:rPr>
              <a:t>Exemple :</a:t>
            </a:r>
            <a:r>
              <a:rPr kumimoji="1" lang="fr-FR" dirty="0">
                <a:solidFill>
                  <a:schemeClr val="tx2"/>
                </a:solidFill>
              </a:rPr>
              <a:t/>
            </a:r>
            <a:br>
              <a:rPr kumimoji="1" lang="fr-FR" dirty="0">
                <a:solidFill>
                  <a:schemeClr val="tx2"/>
                </a:solidFill>
              </a:rPr>
            </a:br>
            <a:r>
              <a:rPr kumimoji="1" lang="fr-FR" dirty="0">
                <a:solidFill>
                  <a:srgbClr val="000000"/>
                </a:solidFill>
              </a:rPr>
              <a:t>Soit la chaîne d’entrée utilisant 3 caractères : </a:t>
            </a:r>
            <a:endParaRPr kumimoji="1" lang="en-GB" dirty="0">
              <a:solidFill>
                <a:srgbClr val="000000"/>
              </a:solidFill>
            </a:endParaRPr>
          </a:p>
          <a:p>
            <a:pPr marL="288925" indent="-288925">
              <a:buClr>
                <a:srgbClr val="0099CC"/>
              </a:buClr>
              <a:buSzPct val="80000"/>
              <a:buFont typeface="Wingdings" pitchFamily="2" charset="2"/>
              <a:buNone/>
            </a:pPr>
            <a:r>
              <a:rPr kumimoji="1" lang="en-GB" dirty="0">
                <a:solidFill>
                  <a:srgbClr val="800000"/>
                </a:solidFill>
              </a:rPr>
              <a:t>a b a c b a c b a b a b a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endParaRPr kumimoji="1" lang="fr-FR" dirty="0">
              <a:solidFill>
                <a:srgbClr val="800000"/>
              </a:solidFill>
            </a:endParaRPr>
          </a:p>
          <a:p>
            <a:pPr marL="288925" indent="-288925">
              <a:buClr>
                <a:srgbClr val="0099CC"/>
              </a:buClr>
              <a:buSzPct val="80000"/>
              <a:buFont typeface="Wingdings" pitchFamily="2" charset="2"/>
              <a:buNone/>
            </a:pPr>
            <a:r>
              <a:rPr kumimoji="1" lang="fr-FR" dirty="0">
                <a:solidFill>
                  <a:srgbClr val="000000"/>
                </a:solidFill>
              </a:rPr>
              <a:t>La table des chaînes préfixes correspondantes est la suivante :</a:t>
            </a:r>
          </a:p>
          <a:p>
            <a:pPr marL="288925" indent="-288925">
              <a:buClr>
                <a:srgbClr val="0099CC"/>
              </a:buClr>
              <a:buSzPct val="80000"/>
              <a:buFont typeface="Wingdings" pitchFamily="2" charset="2"/>
              <a:buNone/>
            </a:pPr>
            <a:r>
              <a:rPr kumimoji="1" lang="fr-FR" dirty="0">
                <a:solidFill>
                  <a:srgbClr val="800000"/>
                </a:solidFill>
              </a:rPr>
              <a:t>a : 1 b : 2 c : 3 </a:t>
            </a:r>
            <a:r>
              <a:rPr kumimoji="1" lang="fr-FR" dirty="0">
                <a:solidFill>
                  <a:srgbClr val="003366"/>
                </a:solidFill>
              </a:rPr>
              <a:t>(symboles élémentaires), puis :</a:t>
            </a:r>
            <a:br>
              <a:rPr kumimoji="1" lang="fr-FR" dirty="0">
                <a:solidFill>
                  <a:srgbClr val="003366"/>
                </a:solidFill>
              </a:rPr>
            </a:br>
            <a:r>
              <a:rPr kumimoji="1" lang="fr-FR" dirty="0">
                <a:solidFill>
                  <a:srgbClr val="003366"/>
                </a:solidFill>
              </a:rPr>
              <a:t>ab : </a:t>
            </a:r>
            <a:r>
              <a:rPr kumimoji="1" lang="fr-FR" dirty="0">
                <a:solidFill>
                  <a:srgbClr val="800000"/>
                </a:solidFill>
              </a:rPr>
              <a:t>4</a:t>
            </a:r>
            <a:r>
              <a:rPr kumimoji="1" lang="fr-FR" dirty="0">
                <a:solidFill>
                  <a:srgbClr val="003366"/>
                </a:solidFill>
              </a:rPr>
              <a:t> </a:t>
            </a:r>
            <a:r>
              <a:rPr kumimoji="1" lang="fr-FR" dirty="0" err="1">
                <a:solidFill>
                  <a:srgbClr val="003366"/>
                </a:solidFill>
              </a:rPr>
              <a:t>ba</a:t>
            </a:r>
            <a:r>
              <a:rPr kumimoji="1" lang="fr-FR" dirty="0">
                <a:solidFill>
                  <a:srgbClr val="003366"/>
                </a:solidFill>
              </a:rPr>
              <a:t> : </a:t>
            </a:r>
            <a:r>
              <a:rPr kumimoji="1" lang="fr-FR" dirty="0">
                <a:solidFill>
                  <a:srgbClr val="800000"/>
                </a:solidFill>
              </a:rPr>
              <a:t>5</a:t>
            </a:r>
            <a:r>
              <a:rPr kumimoji="1" lang="fr-FR" dirty="0">
                <a:solidFill>
                  <a:srgbClr val="003366"/>
                </a:solidFill>
              </a:rPr>
              <a:t> </a:t>
            </a:r>
            <a:r>
              <a:rPr kumimoji="1" lang="fr-FR" dirty="0" err="1">
                <a:solidFill>
                  <a:srgbClr val="003366"/>
                </a:solidFill>
              </a:rPr>
              <a:t>ac</a:t>
            </a:r>
            <a:r>
              <a:rPr kumimoji="1" lang="fr-FR" dirty="0">
                <a:solidFill>
                  <a:srgbClr val="003366"/>
                </a:solidFill>
              </a:rPr>
              <a:t> : </a:t>
            </a:r>
            <a:r>
              <a:rPr kumimoji="1" lang="fr-FR" dirty="0">
                <a:solidFill>
                  <a:srgbClr val="800000"/>
                </a:solidFill>
              </a:rPr>
              <a:t>6</a:t>
            </a:r>
            <a:r>
              <a:rPr kumimoji="1" lang="fr-FR" dirty="0">
                <a:solidFill>
                  <a:srgbClr val="003366"/>
                </a:solidFill>
              </a:rPr>
              <a:t> cb : </a:t>
            </a:r>
            <a:r>
              <a:rPr kumimoji="1" lang="fr-FR" dirty="0">
                <a:solidFill>
                  <a:srgbClr val="800000"/>
                </a:solidFill>
              </a:rPr>
              <a:t>7</a:t>
            </a:r>
            <a:r>
              <a:rPr kumimoji="1" lang="fr-FR" dirty="0">
                <a:solidFill>
                  <a:srgbClr val="003366"/>
                </a:solidFill>
              </a:rPr>
              <a:t> bac : </a:t>
            </a:r>
            <a:r>
              <a:rPr kumimoji="1" lang="fr-FR" dirty="0">
                <a:solidFill>
                  <a:srgbClr val="800000"/>
                </a:solidFill>
              </a:rPr>
              <a:t>8</a:t>
            </a:r>
            <a:r>
              <a:rPr kumimoji="1" lang="fr-FR" dirty="0">
                <a:solidFill>
                  <a:srgbClr val="003366"/>
                </a:solidFill>
              </a:rPr>
              <a:t> </a:t>
            </a:r>
            <a:r>
              <a:rPr kumimoji="1" lang="fr-FR" dirty="0" err="1">
                <a:solidFill>
                  <a:srgbClr val="003366"/>
                </a:solidFill>
              </a:rPr>
              <a:t>cba</a:t>
            </a:r>
            <a:r>
              <a:rPr kumimoji="1" lang="fr-FR" dirty="0">
                <a:solidFill>
                  <a:srgbClr val="003366"/>
                </a:solidFill>
              </a:rPr>
              <a:t> : </a:t>
            </a:r>
            <a:r>
              <a:rPr kumimoji="1" lang="fr-FR" dirty="0">
                <a:solidFill>
                  <a:srgbClr val="800000"/>
                </a:solidFill>
              </a:rPr>
              <a:t>9</a:t>
            </a:r>
            <a:r>
              <a:rPr kumimoji="1" lang="fr-FR" dirty="0">
                <a:solidFill>
                  <a:srgbClr val="003366"/>
                </a:solidFill>
              </a:rPr>
              <a:t> </a:t>
            </a:r>
            <a:r>
              <a:rPr kumimoji="1" lang="fr-FR" dirty="0" err="1">
                <a:solidFill>
                  <a:srgbClr val="003366"/>
                </a:solidFill>
              </a:rPr>
              <a:t>aba</a:t>
            </a:r>
            <a:r>
              <a:rPr kumimoji="1" lang="fr-FR" dirty="0">
                <a:solidFill>
                  <a:srgbClr val="003366"/>
                </a:solidFill>
              </a:rPr>
              <a:t> : </a:t>
            </a:r>
            <a:r>
              <a:rPr kumimoji="1" lang="fr-FR" dirty="0">
                <a:solidFill>
                  <a:srgbClr val="800000"/>
                </a:solidFill>
              </a:rPr>
              <a:t>10</a:t>
            </a:r>
            <a:r>
              <a:rPr kumimoji="1" lang="fr-FR" dirty="0">
                <a:solidFill>
                  <a:srgbClr val="003366"/>
                </a:solidFill>
              </a:rPr>
              <a:t> </a:t>
            </a:r>
            <a:r>
              <a:rPr kumimoji="1" lang="fr-FR" dirty="0" err="1">
                <a:solidFill>
                  <a:srgbClr val="003366"/>
                </a:solidFill>
              </a:rPr>
              <a:t>abaa</a:t>
            </a:r>
            <a:r>
              <a:rPr kumimoji="1" lang="fr-FR" dirty="0">
                <a:solidFill>
                  <a:srgbClr val="003366"/>
                </a:solidFill>
              </a:rPr>
              <a:t> : </a:t>
            </a:r>
            <a:r>
              <a:rPr kumimoji="1" lang="fr-FR" dirty="0">
                <a:solidFill>
                  <a:srgbClr val="800000"/>
                </a:solidFill>
              </a:rPr>
              <a:t>11</a:t>
            </a:r>
            <a:r>
              <a:rPr kumimoji="1" lang="fr-FR" dirty="0">
                <a:solidFill>
                  <a:srgbClr val="003366"/>
                </a:solidFill>
              </a:rPr>
              <a:t> </a:t>
            </a:r>
            <a:r>
              <a:rPr kumimoji="1" lang="fr-FR" dirty="0" err="1">
                <a:solidFill>
                  <a:srgbClr val="003366"/>
                </a:solidFill>
              </a:rPr>
              <a:t>aa</a:t>
            </a:r>
            <a:r>
              <a:rPr kumimoji="1" lang="fr-FR" dirty="0">
                <a:solidFill>
                  <a:srgbClr val="003366"/>
                </a:solidFill>
              </a:rPr>
              <a:t> : </a:t>
            </a:r>
            <a:r>
              <a:rPr kumimoji="1" lang="fr-FR" dirty="0">
                <a:solidFill>
                  <a:srgbClr val="800000"/>
                </a:solidFill>
              </a:rPr>
              <a:t>12</a:t>
            </a:r>
            <a:r>
              <a:rPr kumimoji="1" lang="fr-FR" dirty="0">
                <a:solidFill>
                  <a:srgbClr val="003366"/>
                </a:solidFill>
              </a:rPr>
              <a:t> </a:t>
            </a:r>
            <a:r>
              <a:rPr kumimoji="1" lang="fr-FR" dirty="0" err="1">
                <a:solidFill>
                  <a:srgbClr val="003366"/>
                </a:solidFill>
              </a:rPr>
              <a:t>aaa</a:t>
            </a:r>
            <a:r>
              <a:rPr kumimoji="1" lang="fr-FR" dirty="0">
                <a:solidFill>
                  <a:srgbClr val="003366"/>
                </a:solidFill>
              </a:rPr>
              <a:t> : </a:t>
            </a:r>
            <a:r>
              <a:rPr kumimoji="1" lang="fr-FR" dirty="0">
                <a:solidFill>
                  <a:srgbClr val="800000"/>
                </a:solidFill>
              </a:rPr>
              <a:t>13</a:t>
            </a:r>
          </a:p>
          <a:p>
            <a:pPr marL="288925" indent="-288925">
              <a:buClr>
                <a:srgbClr val="0099CC"/>
              </a:buClr>
              <a:buSzPct val="80000"/>
              <a:buFont typeface="Wingdings" pitchFamily="2" charset="2"/>
              <a:buNone/>
            </a:pPr>
            <a:r>
              <a:rPr kumimoji="1" lang="fr-FR" dirty="0">
                <a:solidFill>
                  <a:srgbClr val="000000"/>
                </a:solidFill>
              </a:rPr>
              <a:t>La chaîne codée devient donc :</a:t>
            </a:r>
            <a:r>
              <a:rPr kumimoji="1" lang="fr-FR" dirty="0">
                <a:solidFill>
                  <a:srgbClr val="003366"/>
                </a:solidFill>
              </a:rPr>
              <a:t/>
            </a:r>
            <a:br>
              <a:rPr kumimoji="1" lang="fr-FR" dirty="0">
                <a:solidFill>
                  <a:srgbClr val="003366"/>
                </a:solidFill>
              </a:rPr>
            </a:br>
            <a:r>
              <a:rPr kumimoji="1" lang="fr-FR" dirty="0">
                <a:solidFill>
                  <a:srgbClr val="800000"/>
                </a:solidFill>
              </a:rPr>
              <a:t>1 2 1 3 5 7 4 10 1 12 13</a:t>
            </a:r>
            <a:r>
              <a:rPr kumimoji="1" lang="fr-FR" dirty="0">
                <a:solidFill>
                  <a:srgbClr val="003366"/>
                </a:solidFill>
              </a:rPr>
              <a:t>, liste qui sera codée en binaire.</a:t>
            </a:r>
          </a:p>
          <a:p>
            <a:pPr marL="288925" indent="-288925">
              <a:buClr>
                <a:srgbClr val="0099CC"/>
              </a:buClr>
              <a:buSzPct val="80000"/>
              <a:buFont typeface="Wingdings" pitchFamily="2" charset="2"/>
              <a:buNone/>
            </a:pPr>
            <a:endParaRPr kumimoji="1" lang="fr-FR" dirty="0">
              <a:solidFill>
                <a:srgbClr val="003366"/>
              </a:solidFill>
            </a:endParaRPr>
          </a:p>
          <a:p>
            <a:pPr marL="288925" indent="-288925">
              <a:buClr>
                <a:srgbClr val="0099CC"/>
              </a:buClr>
              <a:buSzPct val="80000"/>
              <a:buFont typeface="Wingdings" pitchFamily="2" charset="2"/>
              <a:buNone/>
            </a:pPr>
            <a:r>
              <a:rPr kumimoji="1" lang="fr-FR" dirty="0">
                <a:solidFill>
                  <a:srgbClr val="000000"/>
                </a:solidFill>
              </a:rPr>
              <a:t>Décodage : A essayer ! Aucune autre information n’est nécessaire : le dictionnaire est reconstruit au fur et à mesure !</a:t>
            </a:r>
          </a:p>
        </p:txBody>
      </p:sp>
      <p:sp>
        <p:nvSpPr>
          <p:cNvPr id="22" name="Titre 1"/>
          <p:cNvSpPr txBox="1">
            <a:spLocks/>
          </p:cNvSpPr>
          <p:nvPr/>
        </p:nvSpPr>
        <p:spPr bwMode="auto">
          <a:xfrm>
            <a:off x="500063" y="142875"/>
            <a:ext cx="7915275" cy="642938"/>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chemeClr val="tx2"/>
                </a:solidFill>
                <a:latin typeface="+mn-lt"/>
              </a:rPr>
              <a:t>Méthodes à base de dictionnaires</a:t>
            </a:r>
            <a:endParaRPr lang="ar-DZ" sz="3600" kern="0" dirty="0">
              <a:solidFill>
                <a:schemeClr val="tx2"/>
              </a:solidFill>
              <a:latin typeface="+mn-lt"/>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bwMode="auto">
          <a:xfrm>
            <a:off x="500063" y="0"/>
            <a:ext cx="7915275" cy="642938"/>
          </a:xfrm>
          <a:prstGeom prst="rect">
            <a:avLst/>
          </a:prstGeom>
          <a:noFill/>
          <a:ln w="9525">
            <a:noFill/>
            <a:miter lim="800000"/>
            <a:headEnd/>
            <a:tailEnd/>
          </a:ln>
        </p:spPr>
        <p:txBody>
          <a:bodyPr/>
          <a:lstStyle/>
          <a:p>
            <a:pPr marL="342900" indent="-342900" algn="ctr" eaLnBrk="0" hangingPunct="0">
              <a:spcBef>
                <a:spcPct val="20000"/>
              </a:spcBef>
              <a:buClr>
                <a:schemeClr val="hlink"/>
              </a:buClr>
              <a:buSzPct val="110000"/>
              <a:defRPr/>
            </a:pPr>
            <a:r>
              <a:rPr lang="fr-FR" sz="3600" kern="0" dirty="0">
                <a:solidFill>
                  <a:srgbClr val="800000"/>
                </a:solidFill>
              </a:rPr>
              <a:t>Méthodes à base de dictionnaires</a:t>
            </a:r>
            <a:endParaRPr lang="ar-DZ" sz="3600" kern="0" dirty="0">
              <a:solidFill>
                <a:srgbClr val="800000"/>
              </a:solidFill>
            </a:endParaRPr>
          </a:p>
        </p:txBody>
      </p:sp>
      <p:graphicFrame>
        <p:nvGraphicFramePr>
          <p:cNvPr id="4" name="Group 394"/>
          <p:cNvGraphicFramePr>
            <a:graphicFrameLocks noGrp="1"/>
          </p:cNvGraphicFramePr>
          <p:nvPr>
            <p:ph sz="half" idx="1"/>
          </p:nvPr>
        </p:nvGraphicFramePr>
        <p:xfrm>
          <a:off x="428625" y="1042988"/>
          <a:ext cx="3810000" cy="5243895"/>
        </p:xfrm>
        <a:graphic>
          <a:graphicData uri="http://schemas.openxmlformats.org/drawingml/2006/table">
            <a:tbl>
              <a:tblPr/>
              <a:tblGrid>
                <a:gridCol w="762000"/>
                <a:gridCol w="762000"/>
                <a:gridCol w="762000"/>
                <a:gridCol w="762000"/>
                <a:gridCol w="762000"/>
              </a:tblGrid>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241C1E"/>
                          </a:solidFill>
                          <a:effectLst/>
                          <a:latin typeface="Times New Roman" pitchFamily="18" charset="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241C1E"/>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241C1E"/>
                          </a:solidFill>
                          <a:effectLst/>
                          <a:latin typeface="Times New Roman" pitchFamily="18" charset="0"/>
                        </a:rPr>
                        <a:t>sortie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241C1E"/>
                          </a:solidFill>
                          <a:effectLst/>
                          <a:latin typeface="Times New Roman" pitchFamily="18" charset="0"/>
                        </a:rPr>
                        <a:t>code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rgbClr val="241C1E"/>
                          </a:solidFill>
                          <a:effectLst/>
                          <a:latin typeface="Times New Roman" pitchFamily="18" charset="0"/>
                        </a:rPr>
                        <a:t>chaîne</a:t>
                      </a:r>
                      <a:endParaRPr kumimoji="0" lang="en-US" sz="1600" b="1"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rowSpan="3"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Entrées </a:t>
                      </a:r>
                      <a:r>
                        <a:rPr kumimoji="0" lang="en-US" sz="1600" b="0" i="0" u="none" strike="noStrike" cap="none" normalizeH="0" baseline="0" dirty="0" err="1" smtClean="0">
                          <a:ln>
                            <a:noFill/>
                          </a:ln>
                          <a:solidFill>
                            <a:srgbClr val="241C1E"/>
                          </a:solidFill>
                          <a:effectLst/>
                          <a:latin typeface="Times New Roman" pitchFamily="18" charset="0"/>
                        </a:rPr>
                        <a:t>initiales</a:t>
                      </a:r>
                      <a:r>
                        <a:rPr kumimoji="0" lang="en-US" sz="1600" b="0" i="0" u="none" strike="noStrike" cap="none" normalizeH="0" baseline="0" dirty="0" smtClean="0">
                          <a:ln>
                            <a:noFill/>
                          </a:ln>
                          <a:solidFill>
                            <a:srgbClr val="241C1E"/>
                          </a:solidFill>
                          <a:effectLst/>
                          <a:latin typeface="Times New Roman" pitchFamily="18" charset="0"/>
                        </a:rPr>
                        <a:t> du </a:t>
                      </a:r>
                      <a:r>
                        <a:rPr kumimoji="0" lang="en-US" sz="1600" b="0" i="0" u="none" strike="noStrike" cap="none" normalizeH="0" baseline="0" dirty="0" err="1" smtClean="0">
                          <a:ln>
                            <a:noFill/>
                          </a:ln>
                          <a:solidFill>
                            <a:srgbClr val="241C1E"/>
                          </a:solidFill>
                          <a:effectLst/>
                          <a:latin typeface="Times New Roman" pitchFamily="18" charset="0"/>
                        </a:rPr>
                        <a:t>dictionnaire</a:t>
                      </a:r>
                      <a:endParaRPr kumimoji="0" lang="en-US" sz="1600" b="0" i="0" u="none" strike="noStrike" cap="none" normalizeH="0" baseline="0" dirty="0" smtClean="0">
                        <a:ln>
                          <a:noFill/>
                        </a:ln>
                        <a:solidFill>
                          <a:srgbClr val="241C1E"/>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c rowSpan="3" hMerge="1">
                  <a:txBody>
                    <a:bodyPr/>
                    <a:lstStyle/>
                    <a:p>
                      <a:pPr rtl="1"/>
                      <a:endParaRPr lang="ar-DZ"/>
                    </a:p>
                  </a:txBody>
                  <a:tcPr/>
                </a:tc>
                <a:tc rowSpan="3" hMerge="1">
                  <a:txBody>
                    <a:bodyPr/>
                    <a:lstStyle/>
                    <a:p>
                      <a:pPr rtl="1"/>
                      <a:endParaRPr lang="ar-DZ"/>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241C1E"/>
                          </a:solidFill>
                          <a:effectLst/>
                          <a:latin typeface="Times New Roman"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r>
              <a:tr h="334963">
                <a:tc gridSpan="3" vMerge="1">
                  <a:txBody>
                    <a:bodyPr/>
                    <a:lstStyle/>
                    <a:p>
                      <a:pPr rtl="1"/>
                      <a:endParaRPr lang="ar-DZ"/>
                    </a:p>
                  </a:txBody>
                  <a:tcPr/>
                </a:tc>
                <a:tc hMerge="1" vMerge="1">
                  <a:txBody>
                    <a:bodyPr/>
                    <a:lstStyle/>
                    <a:p>
                      <a:pPr rtl="1"/>
                      <a:endParaRPr lang="ar-DZ"/>
                    </a:p>
                  </a:txBody>
                  <a:tcPr/>
                </a:tc>
                <a:tc hMerge="1" vMerge="1">
                  <a:txBody>
                    <a:bodyPr/>
                    <a:lstStyle/>
                    <a:p>
                      <a:pPr rtl="1"/>
                      <a:endParaRPr lang="ar-DZ"/>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241C1E"/>
                          </a:solidFill>
                          <a:effectLst/>
                          <a:latin typeface="Times New Roman"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r>
              <a:tr h="334963">
                <a:tc gridSpan="3" vMerge="1">
                  <a:txBody>
                    <a:bodyPr/>
                    <a:lstStyle/>
                    <a:p>
                      <a:pPr rtl="1"/>
                      <a:endParaRPr lang="ar-DZ"/>
                    </a:p>
                  </a:txBody>
                  <a:tcPr/>
                </a:tc>
                <a:tc hMerge="1" vMerge="1">
                  <a:txBody>
                    <a:bodyPr/>
                    <a:lstStyle/>
                    <a:p>
                      <a:pPr rtl="1"/>
                      <a:endParaRPr lang="ar-DZ"/>
                    </a:p>
                  </a:txBody>
                  <a:tcPr/>
                </a:tc>
                <a:tc hMerge="1" vMerge="1">
                  <a:txBody>
                    <a:bodyPr/>
                    <a:lstStyle/>
                    <a:p>
                      <a:pPr rtl="1"/>
                      <a:endParaRPr lang="ar-DZ"/>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241C1E"/>
                          </a:solidFill>
                          <a:effectLst/>
                          <a:latin typeface="Times New Roman"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082BE">
                        <a:alpha val="50000"/>
                      </a:srgbClr>
                    </a:solid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accent2"/>
                          </a:solidFill>
                          <a:effectLst/>
                          <a:latin typeface="Times New Roman"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ab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accent2"/>
                          </a:solidFill>
                          <a:effectLst/>
                          <a:latin typeface="Times New Roman"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1</a:t>
                      </a:r>
                      <a:endParaRPr kumimoji="0" lang="ar-DZ"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6</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ac</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c</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accent2"/>
                          </a:solidFill>
                          <a:effectLst/>
                          <a:latin typeface="Times New Roman"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cb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ba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accent2"/>
                          </a:solidFill>
                          <a:effectLst/>
                          <a:latin typeface="Times New Roman"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kern="1200" cap="none" normalizeH="0" baseline="0" dirty="0" smtClean="0">
                          <a:ln>
                            <a:noFill/>
                          </a:ln>
                          <a:solidFill>
                            <a:srgbClr val="241C1E"/>
                          </a:solidFill>
                          <a:effectLst/>
                          <a:latin typeface="Times New Roman" pitchFamily="18" charset="0"/>
                          <a:ea typeface="+mn-ea"/>
                          <a:cs typeface="+mn-cs"/>
                        </a:rPr>
                        <a:t>8</a:t>
                      </a:r>
                      <a:endParaRPr kumimoji="0" lang="en-US" sz="1600" b="0" i="0" u="none" strike="noStrike" kern="1200" cap="none" normalizeH="0" baseline="0" dirty="0" smtClean="0">
                        <a:ln>
                          <a:noFill/>
                        </a:ln>
                        <a:solidFill>
                          <a:srgbClr val="241C1E"/>
                        </a:solidFill>
                        <a:effectLst/>
                        <a:latin typeface="Times New Roman" pitchFamily="18"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bac</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cb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rPr>
                        <a:t>c</a:t>
                      </a:r>
                      <a:r>
                        <a:rPr kumimoji="0" lang="fr-FR" sz="1600" b="0" i="0" u="none" strike="noStrike" cap="none" normalizeH="0" baseline="0" dirty="0" smtClean="0">
                          <a:ln>
                            <a:noFill/>
                          </a:ln>
                          <a:solidFill>
                            <a:srgbClr val="241C1E"/>
                          </a:solidFill>
                          <a:effectLst/>
                          <a:latin typeface="Times New Roman" pitchFamily="18" charset="0"/>
                        </a:rPr>
                        <a:t>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accent2"/>
                          </a:solidFill>
                          <a:effectLst/>
                          <a:latin typeface="Times New Roman"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cba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rPr>
                        <a:t>a</a:t>
                      </a:r>
                      <a:r>
                        <a:rPr kumimoji="0" lang="fr-FR" sz="1600" b="0" i="0" u="none" strike="noStrike" cap="none" normalizeH="0" baseline="0" dirty="0" smtClean="0">
                          <a:ln>
                            <a:noFill/>
                          </a:ln>
                          <a:solidFill>
                            <a:srgbClr val="241C1E"/>
                          </a:solidFill>
                          <a:effectLst/>
                          <a:latin typeface="Times New Roman" pitchFamily="18" charset="0"/>
                        </a:rPr>
                        <a:t>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4</a:t>
                      </a: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10</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4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ab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 name="Group 392"/>
          <p:cNvGraphicFramePr>
            <a:graphicFrameLocks/>
          </p:cNvGraphicFramePr>
          <p:nvPr/>
        </p:nvGraphicFramePr>
        <p:xfrm>
          <a:off x="4619625" y="1065213"/>
          <a:ext cx="3810000" cy="3086100"/>
        </p:xfrm>
        <a:graphic>
          <a:graphicData uri="http://schemas.openxmlformats.org/drawingml/2006/table">
            <a:tbl>
              <a:tblPr/>
              <a:tblGrid>
                <a:gridCol w="809631"/>
                <a:gridCol w="714369"/>
                <a:gridCol w="762000"/>
                <a:gridCol w="762000"/>
                <a:gridCol w="762000"/>
              </a:tblGrid>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241C1E"/>
                          </a:solidFill>
                          <a:effectLst/>
                          <a:latin typeface="Times New Roman" pitchFamily="18" charset="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241C1E"/>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rgbClr val="241C1E"/>
                          </a:solidFill>
                          <a:effectLst/>
                          <a:latin typeface="Times New Roman" pitchFamily="18" charset="0"/>
                        </a:rPr>
                        <a:t>sortie</a:t>
                      </a:r>
                      <a:endParaRPr kumimoji="0" lang="en-US" sz="1600" b="1"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241C1E"/>
                          </a:solidFill>
                          <a:effectLst/>
                          <a:latin typeface="Times New Roman" pitchFamily="18" charset="0"/>
                        </a:rPr>
                        <a:t>code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rgbClr val="241C1E"/>
                          </a:solidFill>
                          <a:effectLst/>
                          <a:latin typeface="Times New Roman" pitchFamily="18" charset="0"/>
                        </a:rPr>
                        <a:t>chaîne</a:t>
                      </a:r>
                      <a:endParaRPr kumimoji="0" lang="en-US" sz="1600" b="1"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ab</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0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rgbClr val="241C1E"/>
                          </a:solidFill>
                          <a:effectLst/>
                          <a:latin typeface="Times New Roman" pitchFamily="18" charset="0"/>
                        </a:rPr>
                        <a:t>aba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10</a:t>
                      </a:r>
                      <a:endParaRPr kumimoji="0" lang="ar-DZ"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11</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abaa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1</a:t>
                      </a:r>
                      <a:endParaRPr kumimoji="0" lang="ar-DZ"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12</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kern="1200" cap="none" normalizeH="0" baseline="0" dirty="0" smtClean="0">
                          <a:ln>
                            <a:noFill/>
                          </a:ln>
                          <a:solidFill>
                            <a:srgbClr val="241C1E"/>
                          </a:solidFill>
                          <a:effectLst/>
                          <a:latin typeface="Times New Roman" pitchFamily="18" charset="0"/>
                          <a:ea typeface="+mn-ea"/>
                          <a:cs typeface="+mn-cs"/>
                        </a:rPr>
                        <a:t>a</a:t>
                      </a:r>
                      <a:endParaRPr kumimoji="0" lang="en-US" sz="1600" b="0" i="0" u="none" strike="noStrike" kern="1200" cap="none" normalizeH="0" baseline="0" dirty="0" smtClean="0">
                        <a:ln>
                          <a:noFill/>
                        </a:ln>
                        <a:solidFill>
                          <a:srgbClr val="241C1E"/>
                        </a:solidFill>
                        <a:effectLst/>
                        <a:latin typeface="Times New Roman" pitchFamily="18"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12</a:t>
                      </a: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smtClean="0">
                          <a:ln>
                            <a:noFill/>
                          </a:ln>
                          <a:solidFill>
                            <a:srgbClr val="241C1E"/>
                          </a:solidFill>
                          <a:effectLst/>
                          <a:latin typeface="Times New Roman" pitchFamily="18" charset="0"/>
                        </a:rPr>
                        <a:t>13</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241C1E"/>
                          </a:solidFill>
                          <a:effectLst/>
                          <a:latin typeface="Times New Roman" pitchFamily="18"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kern="1200" cap="none" normalizeH="0" baseline="0" dirty="0" smtClean="0">
                          <a:ln>
                            <a:noFill/>
                          </a:ln>
                          <a:solidFill>
                            <a:srgbClr val="241C1E"/>
                          </a:solidFill>
                          <a:effectLst/>
                          <a:latin typeface="Times New Roman" pitchFamily="18" charset="0"/>
                          <a:ea typeface="+mn-ea"/>
                          <a:cs typeface="+mn-cs"/>
                        </a:rPr>
                        <a:t>a</a:t>
                      </a:r>
                      <a:endParaRPr kumimoji="0" lang="en-US" sz="1600" b="0" i="0" u="none" strike="noStrike" kern="1200" cap="none" normalizeH="0" baseline="0" dirty="0" smtClean="0">
                        <a:ln>
                          <a:noFill/>
                        </a:ln>
                        <a:solidFill>
                          <a:srgbClr val="241C1E"/>
                        </a:solidFill>
                        <a:effectLst/>
                        <a:latin typeface="Times New Roman" pitchFamily="18"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kern="1200" cap="none" normalizeH="0" baseline="0" dirty="0" smtClean="0">
                          <a:ln>
                            <a:noFill/>
                          </a:ln>
                          <a:solidFill>
                            <a:srgbClr val="241C1E"/>
                          </a:solidFill>
                          <a:effectLst/>
                          <a:latin typeface="Times New Roman" pitchFamily="18" charset="0"/>
                          <a:ea typeface="+mn-ea"/>
                          <a:cs typeface="+mn-cs"/>
                        </a:rPr>
                        <a:t>a</a:t>
                      </a:r>
                      <a:endParaRPr kumimoji="0" lang="en-US" sz="1600" b="0" i="0" u="none" strike="noStrike" kern="1200" cap="none" normalizeH="0" baseline="0" dirty="0" smtClean="0">
                        <a:ln>
                          <a:noFill/>
                        </a:ln>
                        <a:solidFill>
                          <a:srgbClr val="241C1E"/>
                        </a:solidFill>
                        <a:effectLst/>
                        <a:latin typeface="Times New Roman" pitchFamily="18"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a:t>
                      </a: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dirty="0" err="1" smtClean="0">
                          <a:ln>
                            <a:noFill/>
                          </a:ln>
                          <a:solidFill>
                            <a:srgbClr val="241C1E"/>
                          </a:solidFill>
                          <a:effectLst/>
                          <a:latin typeface="Times New Roman" pitchFamily="18" charset="0"/>
                        </a:rPr>
                        <a:t>aaa</a:t>
                      </a:r>
                      <a:endParaRPr kumimoji="0" lang="en-US" sz="1600" b="0" i="0" u="none" strike="noStrike" cap="none" normalizeH="0" baseline="0" dirty="0" smtClean="0">
                        <a:ln>
                          <a:noFill/>
                        </a:ln>
                        <a:solidFill>
                          <a:srgbClr val="241C1E"/>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dirty="0" err="1" smtClean="0">
                          <a:ln>
                            <a:noFill/>
                          </a:ln>
                          <a:solidFill>
                            <a:srgbClr val="6E3649"/>
                          </a:solidFill>
                          <a:effectLst/>
                          <a:latin typeface="Times New Roman" pitchFamily="18" charset="0"/>
                        </a:rPr>
                        <a:t>eof</a:t>
                      </a:r>
                      <a:endParaRPr kumimoji="0" lang="en-US" sz="1600" b="1" i="0" u="none" strike="noStrike" cap="none" normalizeH="0" baseline="0" dirty="0" smtClean="0">
                        <a:ln>
                          <a:noFill/>
                        </a:ln>
                        <a:solidFill>
                          <a:srgbClr val="6E3649"/>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smtClean="0">
                          <a:ln>
                            <a:noFill/>
                          </a:ln>
                          <a:solidFill>
                            <a:schemeClr val="accent2"/>
                          </a:solidFill>
                          <a:effectLst/>
                          <a:latin typeface="Times New Roman" pitchFamily="18" charset="0"/>
                        </a:rPr>
                        <a:t>13</a:t>
                      </a:r>
                      <a:endParaRPr kumimoji="0" lang="en-US" sz="1600" b="1" i="0" u="none" strike="noStrike" cap="none" normalizeH="0" baseline="0" dirty="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ar-DZ" sz="1600" b="0" i="0" u="none" strike="noStrike" cap="none" normalizeH="0" baseline="0" dirty="0" smtClean="0">
                        <a:ln>
                          <a:noFill/>
                        </a:ln>
                        <a:solidFill>
                          <a:srgbClr val="241C1E"/>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2381" name="ZoneTexte 5"/>
          <p:cNvSpPr txBox="1">
            <a:spLocks noChangeArrowheads="1"/>
          </p:cNvSpPr>
          <p:nvPr/>
        </p:nvSpPr>
        <p:spPr bwMode="auto">
          <a:xfrm>
            <a:off x="4357688" y="4357688"/>
            <a:ext cx="4572000" cy="2308225"/>
          </a:xfrm>
          <a:prstGeom prst="rect">
            <a:avLst/>
          </a:prstGeom>
          <a:noFill/>
          <a:ln w="9525">
            <a:noFill/>
            <a:miter lim="800000"/>
            <a:headEnd/>
            <a:tailEnd/>
          </a:ln>
        </p:spPr>
        <p:txBody>
          <a:bodyPr>
            <a:spAutoFit/>
          </a:bodyPr>
          <a:lstStyle/>
          <a:p>
            <a:pPr>
              <a:spcBef>
                <a:spcPct val="50000"/>
              </a:spcBef>
            </a:pPr>
            <a:r>
              <a:rPr lang="en-US" b="1" u="sng" dirty="0"/>
              <a:t>Compression LZW du code</a:t>
            </a:r>
          </a:p>
          <a:p>
            <a:pPr>
              <a:spcBef>
                <a:spcPct val="50000"/>
              </a:spcBef>
            </a:pPr>
            <a:r>
              <a:rPr kumimoji="1" lang="en-GB" dirty="0">
                <a:solidFill>
                  <a:srgbClr val="800000"/>
                </a:solidFill>
              </a:rPr>
              <a:t>a b a c b a c b a b a b a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r>
              <a:rPr kumimoji="1" lang="en-GB" dirty="0">
                <a:solidFill>
                  <a:srgbClr val="800000"/>
                </a:solidFill>
              </a:rPr>
              <a:t> </a:t>
            </a:r>
            <a:r>
              <a:rPr kumimoji="1" lang="en-GB" dirty="0" err="1">
                <a:solidFill>
                  <a:srgbClr val="800000"/>
                </a:solidFill>
              </a:rPr>
              <a:t>a</a:t>
            </a:r>
            <a:endParaRPr kumimoji="1" lang="en-GB" dirty="0">
              <a:solidFill>
                <a:srgbClr val="800000"/>
              </a:solidFill>
            </a:endParaRPr>
          </a:p>
          <a:p>
            <a:pPr>
              <a:spcBef>
                <a:spcPct val="50000"/>
              </a:spcBef>
            </a:pPr>
            <a:r>
              <a:rPr lang="en-US" b="1" u="sng" dirty="0" err="1"/>
              <a:t>Codée</a:t>
            </a:r>
            <a:r>
              <a:rPr lang="en-US" b="1" u="sng"/>
              <a:t> par</a:t>
            </a:r>
            <a:r>
              <a:rPr lang="en-US"/>
              <a:t> </a:t>
            </a:r>
            <a:r>
              <a:rPr kumimoji="1" lang="fr-FR">
                <a:solidFill>
                  <a:srgbClr val="800000"/>
                </a:solidFill>
              </a:rPr>
              <a:t>1 2 1 3 5 7 4 10 1 12 13</a:t>
            </a:r>
            <a:endParaRPr lang="en-US" b="1" dirty="0">
              <a:solidFill>
                <a:srgbClr val="6E3649"/>
              </a:solidFill>
            </a:endParaRPr>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620688"/>
            <a:ext cx="8229600" cy="1066800"/>
          </a:xfrm>
        </p:spPr>
        <p:txBody>
          <a:bodyPr/>
          <a:lstStyle/>
          <a:p>
            <a:pPr algn="ctr"/>
            <a:r>
              <a:rPr lang="fr-FR" dirty="0" smtClean="0"/>
              <a:t>Compression LZW</a:t>
            </a:r>
            <a:endParaRPr lang="fr-FR" dirty="0"/>
          </a:p>
        </p:txBody>
      </p:sp>
      <p:sp>
        <p:nvSpPr>
          <p:cNvPr id="3" name="Espace réservé du contenu 2"/>
          <p:cNvSpPr>
            <a:spLocks noGrp="1"/>
          </p:cNvSpPr>
          <p:nvPr>
            <p:ph idx="1"/>
          </p:nvPr>
        </p:nvSpPr>
        <p:spPr>
          <a:xfrm>
            <a:off x="662880" y="1844824"/>
            <a:ext cx="8229600" cy="4225656"/>
          </a:xfrm>
        </p:spPr>
        <p:txBody>
          <a:bodyPr>
            <a:normAutofit fontScale="92500" lnSpcReduction="10000"/>
          </a:bodyPr>
          <a:lstStyle/>
          <a:p>
            <a:r>
              <a:rPr lang="fr-FR" dirty="0" smtClean="0"/>
              <a:t>  </a:t>
            </a:r>
            <a:r>
              <a:rPr lang="fr-FR" sz="2600" dirty="0" smtClean="0">
                <a:latin typeface="Times New Roman" pitchFamily="18" charset="0"/>
                <a:cs typeface="Times New Roman" pitchFamily="18" charset="0"/>
              </a:rPr>
              <a:t>Les codages de ce type appliquent les algorithmes de type LZ ou l’une de ses variantes (LZ77, LZ78, LZW, LZSS…). Ces noms viennent de celui de leurs auteurs : </a:t>
            </a:r>
            <a:r>
              <a:rPr lang="fr-FR" sz="2600" dirty="0" err="1" smtClean="0">
                <a:latin typeface="Times New Roman" pitchFamily="18" charset="0"/>
                <a:cs typeface="Times New Roman" pitchFamily="18" charset="0"/>
              </a:rPr>
              <a:t>Lempel</a:t>
            </a:r>
            <a:r>
              <a:rPr lang="fr-FR" sz="2600" dirty="0" smtClean="0">
                <a:latin typeface="Times New Roman" pitchFamily="18" charset="0"/>
                <a:cs typeface="Times New Roman" pitchFamily="18" charset="0"/>
              </a:rPr>
              <a:t>, </a:t>
            </a:r>
            <a:r>
              <a:rPr lang="fr-FR" sz="2600" dirty="0" err="1" smtClean="0">
                <a:latin typeface="Times New Roman" pitchFamily="18" charset="0"/>
                <a:cs typeface="Times New Roman" pitchFamily="18" charset="0"/>
              </a:rPr>
              <a:t>Ziv</a:t>
            </a:r>
            <a:r>
              <a:rPr lang="fr-FR" sz="2600" dirty="0" smtClean="0">
                <a:latin typeface="Times New Roman" pitchFamily="18" charset="0"/>
                <a:cs typeface="Times New Roman" pitchFamily="18" charset="0"/>
              </a:rPr>
              <a:t>, </a:t>
            </a:r>
            <a:r>
              <a:rPr lang="fr-FR" sz="2600" dirty="0" err="1" smtClean="0">
                <a:latin typeface="Times New Roman" pitchFamily="18" charset="0"/>
                <a:cs typeface="Times New Roman" pitchFamily="18" charset="0"/>
              </a:rPr>
              <a:t>Welch</a:t>
            </a:r>
            <a:r>
              <a:rPr lang="fr-FR" sz="2600" dirty="0" smtClean="0">
                <a:latin typeface="Times New Roman" pitchFamily="18" charset="0"/>
                <a:cs typeface="Times New Roman" pitchFamily="18" charset="0"/>
              </a:rPr>
              <a:t>, ou de ceux leur ayant apporté des améliorations (</a:t>
            </a:r>
            <a:r>
              <a:rPr lang="fr-FR" sz="2600" dirty="0" err="1" smtClean="0">
                <a:latin typeface="Times New Roman" pitchFamily="18" charset="0"/>
                <a:cs typeface="Times New Roman" pitchFamily="18" charset="0"/>
              </a:rPr>
              <a:t>Storer</a:t>
            </a:r>
            <a:r>
              <a:rPr lang="fr-FR" sz="2600" dirty="0" smtClean="0">
                <a:latin typeface="Times New Roman" pitchFamily="18" charset="0"/>
                <a:cs typeface="Times New Roman" pitchFamily="18" charset="0"/>
              </a:rPr>
              <a:t> et </a:t>
            </a:r>
            <a:r>
              <a:rPr lang="fr-FR" sz="2600" dirty="0" err="1" smtClean="0">
                <a:latin typeface="Times New Roman" pitchFamily="18" charset="0"/>
                <a:cs typeface="Times New Roman" pitchFamily="18" charset="0"/>
              </a:rPr>
              <a:t>Szymanski</a:t>
            </a:r>
            <a:r>
              <a:rPr lang="fr-FR" sz="2600" dirty="0" smtClean="0">
                <a:latin typeface="Times New Roman" pitchFamily="18" charset="0"/>
                <a:cs typeface="Times New Roman" pitchFamily="18" charset="0"/>
              </a:rPr>
              <a:t>)</a:t>
            </a:r>
          </a:p>
          <a:p>
            <a:endParaRPr lang="fr-FR" sz="2600" dirty="0" smtClean="0">
              <a:latin typeface="Times New Roman" pitchFamily="18" charset="0"/>
              <a:cs typeface="Times New Roman" pitchFamily="18" charset="0"/>
            </a:endParaRPr>
          </a:p>
          <a:p>
            <a:r>
              <a:rPr lang="fr-FR" sz="2600" dirty="0" smtClean="0">
                <a:latin typeface="Times New Roman" pitchFamily="18" charset="0"/>
                <a:cs typeface="Times New Roman" pitchFamily="18" charset="0"/>
              </a:rPr>
              <a:t>– </a:t>
            </a:r>
            <a:r>
              <a:rPr lang="fr-FR" sz="2600" b="1" dirty="0" smtClean="0">
                <a:latin typeface="Times New Roman" pitchFamily="18" charset="0"/>
                <a:cs typeface="Times New Roman" pitchFamily="18" charset="0"/>
              </a:rPr>
              <a:t>LZ77</a:t>
            </a:r>
            <a:r>
              <a:rPr lang="fr-FR" sz="2600" dirty="0" smtClean="0">
                <a:latin typeface="Times New Roman" pitchFamily="18" charset="0"/>
                <a:cs typeface="Times New Roman" pitchFamily="18" charset="0"/>
              </a:rPr>
              <a:t>, utilisé pour l’archivage , la recherche s’effectue par une fenêtre glissante.</a:t>
            </a:r>
          </a:p>
          <a:p>
            <a:r>
              <a:rPr lang="fr-FR" sz="2600" dirty="0" smtClean="0">
                <a:latin typeface="Times New Roman" pitchFamily="18" charset="0"/>
                <a:cs typeface="Times New Roman" pitchFamily="18" charset="0"/>
              </a:rPr>
              <a:t>– LZ78, utilisé dans la compression d’image, la recherche s’effectue sur tout le fichier. La</a:t>
            </a:r>
          </a:p>
          <a:p>
            <a:r>
              <a:rPr lang="fr-FR" sz="2600" dirty="0" smtClean="0">
                <a:latin typeface="Times New Roman" pitchFamily="18" charset="0"/>
                <a:cs typeface="Times New Roman" pitchFamily="18" charset="0"/>
              </a:rPr>
              <a:t>taille du dictionnaire est limitée en fonction du mode de codage (16, 32, ou 64 bits) ;</a:t>
            </a:r>
            <a:endParaRPr lang="fr-FR" sz="2600" dirty="0">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32</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4000" dirty="0" smtClean="0"/>
          </a:p>
          <a:p>
            <a:pPr algn="ctr">
              <a:buNone/>
            </a:pPr>
            <a:r>
              <a:rPr lang="fr-FR" sz="4000" dirty="0" smtClean="0"/>
              <a:t> </a:t>
            </a:r>
            <a:r>
              <a:rPr lang="fr-FR" sz="4000" b="1" kern="0" dirty="0" smtClean="0">
                <a:solidFill>
                  <a:schemeClr val="tx2"/>
                </a:solidFill>
              </a:rPr>
              <a:t>Algorithme de compression avec perte d’information </a:t>
            </a: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33</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428604"/>
            <a:ext cx="8572560" cy="6145932"/>
          </a:xfrm>
        </p:spPr>
        <p:txBody>
          <a:bodyPr>
            <a:normAutofit fontScale="92500" lnSpcReduction="10000"/>
          </a:bodyPr>
          <a:lstStyle/>
          <a:p>
            <a:pPr algn="just">
              <a:buNone/>
            </a:pPr>
            <a:r>
              <a:rPr lang="fr-FR" dirty="0" smtClean="0"/>
              <a:t/>
            </a:r>
            <a:br>
              <a:rPr lang="fr-FR" dirty="0" smtClean="0"/>
            </a:br>
            <a:r>
              <a:rPr lang="fr-FR" sz="2600" dirty="0" smtClean="0"/>
              <a:t>La compression avec pertes est aussi appelée communément compression destructrice. La compression avec pertes utilise des algorithmes qui compressent les données en les dégradant. Autrement dit, après la décompression des données, celles-ci sont moins nombreuses que celles utilisées pour la compression. Pour éviter que ces dégradations soient perçues par les utilisateurs</a:t>
            </a:r>
            <a:r>
              <a:rPr lang="fr-FR" dirty="0" smtClean="0"/>
              <a:t>, </a:t>
            </a:r>
            <a:r>
              <a:rPr lang="fr-FR" b="1" dirty="0" smtClean="0"/>
              <a:t>les concepteurs d'algorithmes pour la compression destructrice se basent sur les limites de perception au niveau de l'ouïe et de la vue chez l'être humain. </a:t>
            </a:r>
            <a:r>
              <a:rPr lang="fr-FR" dirty="0" smtClean="0"/>
              <a:t>Voici trois méthodes utilisées pour la compression avec pertes :</a:t>
            </a:r>
          </a:p>
          <a:p>
            <a:r>
              <a:rPr lang="fr-FR" dirty="0" smtClean="0">
                <a:hlinkClick r:id="rId3"/>
              </a:rPr>
              <a:t>La transformée en cosinus discrète</a:t>
            </a:r>
            <a:r>
              <a:rPr lang="fr-FR" dirty="0" smtClean="0"/>
              <a:t>(JPEG)</a:t>
            </a:r>
          </a:p>
          <a:p>
            <a:r>
              <a:rPr lang="fr-FR" dirty="0" smtClean="0">
                <a:hlinkClick r:id="rId4"/>
              </a:rPr>
              <a:t>La compression par ondelettes</a:t>
            </a:r>
            <a:r>
              <a:rPr lang="fr-FR" dirty="0" smtClean="0"/>
              <a:t>(JPEG2000)</a:t>
            </a:r>
          </a:p>
          <a:p>
            <a:r>
              <a:rPr lang="fr-FR" dirty="0" smtClean="0">
                <a:hlinkClick r:id="rId5"/>
              </a:rPr>
              <a:t>La compression fractale</a:t>
            </a:r>
            <a:r>
              <a:rPr lang="fr-FR" dirty="0" smtClean="0"/>
              <a:t> (uniquement appliquée aux images)</a:t>
            </a:r>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34</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500042"/>
            <a:ext cx="8229600" cy="642942"/>
          </a:xfrm>
        </p:spPr>
        <p:txBody>
          <a:bodyPr>
            <a:normAutofit fontScale="90000"/>
          </a:bodyPr>
          <a:lstStyle/>
          <a:p>
            <a:pPr algn="ctr"/>
            <a:r>
              <a:rPr lang="fr-FR" dirty="0" smtClean="0"/>
              <a:t>Compression JPEG(basé sur la DCT) </a:t>
            </a:r>
            <a:endParaRPr lang="fr-FR" dirty="0"/>
          </a:p>
        </p:txBody>
      </p:sp>
      <p:sp>
        <p:nvSpPr>
          <p:cNvPr id="3" name="Espace réservé du contenu 2"/>
          <p:cNvSpPr>
            <a:spLocks noGrp="1"/>
          </p:cNvSpPr>
          <p:nvPr>
            <p:ph idx="1"/>
          </p:nvPr>
        </p:nvSpPr>
        <p:spPr>
          <a:xfrm>
            <a:off x="285720" y="1357298"/>
            <a:ext cx="8401080" cy="5217238"/>
          </a:xfrm>
        </p:spPr>
        <p:txBody>
          <a:bodyPr>
            <a:normAutofit/>
          </a:bodyPr>
          <a:lstStyle/>
          <a:p>
            <a:r>
              <a:rPr lang="fr-FR" sz="2000" b="1" dirty="0" smtClean="0"/>
              <a:t>JPEG (Joint </a:t>
            </a:r>
            <a:r>
              <a:rPr lang="fr-FR" sz="2000" b="1" dirty="0" err="1" smtClean="0"/>
              <a:t>Photographic</a:t>
            </a:r>
            <a:r>
              <a:rPr lang="fr-FR" sz="2000" b="1" dirty="0" smtClean="0"/>
              <a:t> Expert Group) : </a:t>
            </a:r>
            <a:r>
              <a:rPr lang="fr-FR" sz="2400" dirty="0" smtClean="0"/>
              <a:t>standard depuis 1992.</a:t>
            </a:r>
          </a:p>
          <a:p>
            <a:r>
              <a:rPr lang="fr-FR" sz="2400" dirty="0" smtClean="0"/>
              <a:t>Images en </a:t>
            </a:r>
            <a:r>
              <a:rPr lang="fr-FR" sz="2400" dirty="0" err="1" smtClean="0"/>
              <a:t>ndg</a:t>
            </a:r>
            <a:r>
              <a:rPr lang="fr-FR" sz="2400" dirty="0" smtClean="0"/>
              <a:t> et couleur jusqu'à 24 bits, de qualité photographique.</a:t>
            </a:r>
          </a:p>
          <a:p>
            <a:endParaRPr lang="fr-FR" sz="2400" dirty="0" smtClean="0"/>
          </a:p>
          <a:p>
            <a:r>
              <a:rPr lang="fr-FR" sz="2400" dirty="0" smtClean="0"/>
              <a:t>Nombreux domaines d'applications : photo/vidéo en MM, astronomie, ...</a:t>
            </a:r>
          </a:p>
          <a:p>
            <a:endParaRPr lang="fr-FR" sz="2400" dirty="0" smtClean="0"/>
          </a:p>
          <a:p>
            <a:r>
              <a:rPr lang="fr-FR" sz="2400" dirty="0" smtClean="0"/>
              <a:t>Méthode basée sur une transformation (DCT  2D).</a:t>
            </a:r>
          </a:p>
          <a:p>
            <a:endParaRPr lang="fr-FR" sz="2400" dirty="0" smtClean="0"/>
          </a:p>
          <a:p>
            <a:r>
              <a:rPr lang="fr-FR" sz="2400" dirty="0" smtClean="0"/>
              <a:t>Ratio de compression nettement plus élevé que sans perte (1:25 acceptable</a:t>
            </a:r>
            <a:r>
              <a:rPr lang="fr-FR" b="1" dirty="0" smtClean="0"/>
              <a:t>).</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35</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8229600" cy="720080"/>
          </a:xfrm>
        </p:spPr>
        <p:txBody>
          <a:bodyPr>
            <a:normAutofit fontScale="90000"/>
          </a:bodyPr>
          <a:lstStyle/>
          <a:p>
            <a:r>
              <a:rPr lang="fr-FR" dirty="0" smtClean="0"/>
              <a:t>Processus de codage JPEG</a:t>
            </a:r>
            <a:br>
              <a:rPr lang="fr-FR" dirty="0" smtClean="0"/>
            </a:br>
            <a:endParaRPr lang="fr-FR" dirty="0"/>
          </a:p>
        </p:txBody>
      </p:sp>
      <p:sp>
        <p:nvSpPr>
          <p:cNvPr id="3" name="Espace réservé du contenu 2"/>
          <p:cNvSpPr>
            <a:spLocks noGrp="1"/>
          </p:cNvSpPr>
          <p:nvPr>
            <p:ph idx="1"/>
          </p:nvPr>
        </p:nvSpPr>
        <p:spPr>
          <a:xfrm>
            <a:off x="457200" y="1052736"/>
            <a:ext cx="8291264" cy="5521800"/>
          </a:xfrm>
        </p:spPr>
        <p:txBody>
          <a:bodyPr>
            <a:normAutofit/>
          </a:bodyPr>
          <a:lstStyle/>
          <a:p>
            <a:r>
              <a:rPr lang="fr-FR" sz="2000" b="1" dirty="0" smtClean="0">
                <a:latin typeface="Times New Roman" pitchFamily="18" charset="0"/>
                <a:cs typeface="Times New Roman" pitchFamily="18" charset="0"/>
              </a:rPr>
              <a:t>1. </a:t>
            </a:r>
            <a:r>
              <a:rPr lang="fr-FR" sz="2000" dirty="0" smtClean="0">
                <a:latin typeface="Times New Roman" pitchFamily="18" charset="0"/>
                <a:cs typeface="Times New Roman" pitchFamily="18" charset="0"/>
              </a:rPr>
              <a:t>L’image en base RVB est convertie en base </a:t>
            </a:r>
            <a:r>
              <a:rPr lang="fr-FR" sz="2000" dirty="0" err="1" smtClean="0">
                <a:latin typeface="Times New Roman" pitchFamily="18" charset="0"/>
                <a:cs typeface="Times New Roman" pitchFamily="18" charset="0"/>
              </a:rPr>
              <a:t>YCbCr</a:t>
            </a:r>
            <a:r>
              <a:rPr lang="fr-FR" sz="2000" dirty="0" smtClean="0">
                <a:latin typeface="Times New Roman" pitchFamily="18" charset="0"/>
                <a:cs typeface="Times New Roman" pitchFamily="18" charset="0"/>
              </a:rPr>
              <a:t> et les composantes de chrominance (Cb et Cr) sont sous-</a:t>
            </a:r>
            <a:r>
              <a:rPr lang="fr-FR" sz="2000" dirty="0" err="1" smtClean="0">
                <a:latin typeface="Times New Roman" pitchFamily="18" charset="0"/>
                <a:cs typeface="Times New Roman" pitchFamily="18" charset="0"/>
              </a:rPr>
              <a:t>echantillonnées</a:t>
            </a:r>
            <a:r>
              <a:rPr lang="fr-FR" sz="2000" dirty="0" smtClean="0">
                <a:latin typeface="Times New Roman" pitchFamily="18" charset="0"/>
                <a:cs typeface="Times New Roman" pitchFamily="18" charset="0"/>
              </a:rPr>
              <a:t>. Ensuite les trois composantes sont traitées  séparément.</a:t>
            </a:r>
          </a:p>
          <a:p>
            <a:endParaRPr lang="fr-FR" sz="2000" dirty="0" smtClean="0">
              <a:latin typeface="Times New Roman" pitchFamily="18" charset="0"/>
              <a:cs typeface="Times New Roman" pitchFamily="18" charset="0"/>
            </a:endParaRPr>
          </a:p>
          <a:p>
            <a:r>
              <a:rPr lang="fr-FR" sz="2000" b="1"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Pour chaque composante, on groupe les valeurs par blocs de 8x8 valeurs. Pour chaque bloc on applique un codage par transformée orthogonale avec la transformée en cosinus discrète, CT(</a:t>
            </a:r>
            <a:r>
              <a:rPr lang="fr-FR" sz="2000" dirty="0" err="1" smtClean="0">
                <a:latin typeface="Times New Roman" pitchFamily="18" charset="0"/>
                <a:cs typeface="Times New Roman" pitchFamily="18" charset="0"/>
              </a:rPr>
              <a:t>Discrete</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cosine</a:t>
            </a:r>
            <a:r>
              <a:rPr lang="fr-FR" sz="2000" dirty="0" smtClean="0">
                <a:latin typeface="Times New Roman" pitchFamily="18" charset="0"/>
                <a:cs typeface="Times New Roman" pitchFamily="18" charset="0"/>
              </a:rPr>
              <a:t> transform)</a:t>
            </a:r>
          </a:p>
          <a:p>
            <a:r>
              <a:rPr lang="fr-FR" sz="2000" b="1" dirty="0" smtClean="0">
                <a:latin typeface="Times New Roman" pitchFamily="18" charset="0"/>
                <a:cs typeface="Times New Roman" pitchFamily="18" charset="0"/>
              </a:rPr>
              <a:t>3</a:t>
            </a:r>
            <a:r>
              <a:rPr lang="fr-FR" sz="2000" dirty="0" smtClean="0">
                <a:latin typeface="Times New Roman" pitchFamily="18" charset="0"/>
                <a:cs typeface="Times New Roman" pitchFamily="18" charset="0"/>
              </a:rPr>
              <a:t>. La matrice obtenue par DCT est quantifiée (ce qui induit une compression destructrice de l’image).</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4. Pour chaque composante, on entreprend une compression sans perte des matrices quantifiées en utilisant un codage prés de l’entropie : celui-ci consiste `a parcourir les blocs de l’image en zigzag puis `a utiliser une compression RLE et un codage de </a:t>
            </a:r>
            <a:r>
              <a:rPr lang="fr-FR" sz="2000" dirty="0" err="1" smtClean="0">
                <a:latin typeface="Times New Roman" pitchFamily="18" charset="0"/>
                <a:cs typeface="Times New Roman" pitchFamily="18" charset="0"/>
              </a:rPr>
              <a:t>Huffman</a:t>
            </a:r>
            <a:r>
              <a:rPr lang="fr-FR" sz="2000" dirty="0" smtClean="0">
                <a:latin typeface="Times New Roman" pitchFamily="18" charset="0"/>
                <a:cs typeface="Times New Roman" pitchFamily="18" charset="0"/>
              </a:rPr>
              <a:t> (voir un codage arithmétique).</a:t>
            </a:r>
          </a:p>
          <a:p>
            <a:r>
              <a:rPr lang="fr-FR" sz="2000" dirty="0" smtClean="0">
                <a:latin typeface="Times New Roman" pitchFamily="18" charset="0"/>
                <a:cs typeface="Times New Roman" pitchFamily="18" charset="0"/>
              </a:rPr>
              <a:t>Le stockage de données compressées par la méthode JPEG dans un fichier est définie par la norme JFIF (JPEG File </a:t>
            </a:r>
            <a:r>
              <a:rPr lang="fr-FR" sz="2000" dirty="0" err="1" smtClean="0">
                <a:latin typeface="Times New Roman" pitchFamily="18" charset="0"/>
                <a:cs typeface="Times New Roman" pitchFamily="18" charset="0"/>
              </a:rPr>
              <a:t>Interchange</a:t>
            </a:r>
            <a:r>
              <a:rPr lang="fr-FR" sz="2000" dirty="0" smtClean="0">
                <a:latin typeface="Times New Roman" pitchFamily="18" charset="0"/>
                <a:cs typeface="Times New Roman" pitchFamily="18" charset="0"/>
              </a:rPr>
              <a:t> Format). </a:t>
            </a: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36</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1066800"/>
          </a:xfrm>
        </p:spPr>
        <p:txBody>
          <a:bodyPr/>
          <a:lstStyle/>
          <a:p>
            <a:r>
              <a:rPr lang="fr-FR" dirty="0" smtClean="0"/>
              <a:t>Etapes de compression JPEG</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37</a:t>
            </a:fld>
            <a:endParaRPr lang="fr-FR"/>
          </a:p>
        </p:txBody>
      </p:sp>
      <p:pic>
        <p:nvPicPr>
          <p:cNvPr id="2050" name="Picture 2"/>
          <p:cNvPicPr>
            <a:picLocks noGrp="1" noChangeAspect="1" noChangeArrowheads="1"/>
          </p:cNvPicPr>
          <p:nvPr>
            <p:ph idx="1"/>
          </p:nvPr>
        </p:nvPicPr>
        <p:blipFill>
          <a:blip r:embed="rId2" cstate="print">
            <a:lum bright="-10000" contrast="20000"/>
          </a:blip>
          <a:srcRect/>
          <a:stretch>
            <a:fillRect/>
          </a:stretch>
        </p:blipFill>
        <p:spPr bwMode="auto">
          <a:xfrm>
            <a:off x="323528" y="1196752"/>
            <a:ext cx="8640960" cy="5400600"/>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764704"/>
            <a:ext cx="8229600" cy="720080"/>
          </a:xfrm>
        </p:spPr>
        <p:txBody>
          <a:bodyPr>
            <a:normAutofit fontScale="90000"/>
          </a:bodyPr>
          <a:lstStyle/>
          <a:p>
            <a:pPr algn="ctr"/>
            <a:r>
              <a:rPr lang="fr-FR" dirty="0" smtClean="0"/>
              <a:t>Transformée en cosinus discrète</a:t>
            </a:r>
            <a:br>
              <a:rPr lang="fr-FR" dirty="0" smtClean="0"/>
            </a:br>
            <a:r>
              <a:rPr lang="fr-FR" dirty="0" smtClean="0"/>
              <a:t>(DCT)</a:t>
            </a:r>
            <a:endParaRPr lang="fr-FR" dirty="0"/>
          </a:p>
        </p:txBody>
      </p:sp>
      <p:sp>
        <p:nvSpPr>
          <p:cNvPr id="3" name="Espace réservé du contenu 2"/>
          <p:cNvSpPr>
            <a:spLocks noGrp="1"/>
          </p:cNvSpPr>
          <p:nvPr>
            <p:ph idx="1"/>
          </p:nvPr>
        </p:nvSpPr>
        <p:spPr>
          <a:xfrm>
            <a:off x="107504" y="1268760"/>
            <a:ext cx="8820472" cy="5305776"/>
          </a:xfrm>
        </p:spPr>
        <p:txBody>
          <a:bodyPr>
            <a:normAutofit/>
          </a:bodyPr>
          <a:lstStyle/>
          <a:p>
            <a:endParaRPr lang="fr-FR" dirty="0" smtClean="0"/>
          </a:p>
          <a:p>
            <a:pPr algn="just"/>
            <a:r>
              <a:rPr lang="fr-FR" dirty="0" smtClean="0"/>
              <a:t>La DTC (</a:t>
            </a:r>
            <a:r>
              <a:rPr lang="fr-FR" b="1" dirty="0" err="1" smtClean="0"/>
              <a:t>D</a:t>
            </a:r>
            <a:r>
              <a:rPr lang="fr-FR" dirty="0" err="1" smtClean="0"/>
              <a:t>iscrete</a:t>
            </a:r>
            <a:r>
              <a:rPr lang="fr-FR" dirty="0" smtClean="0"/>
              <a:t> </a:t>
            </a:r>
            <a:r>
              <a:rPr lang="fr-FR" b="1" dirty="0" err="1" smtClean="0"/>
              <a:t>C</a:t>
            </a:r>
            <a:r>
              <a:rPr lang="fr-FR" dirty="0" err="1" smtClean="0"/>
              <a:t>osine</a:t>
            </a:r>
            <a:r>
              <a:rPr lang="fr-FR" dirty="0" smtClean="0"/>
              <a:t> </a:t>
            </a:r>
            <a:r>
              <a:rPr lang="fr-FR" b="1" dirty="0" smtClean="0"/>
              <a:t>T</a:t>
            </a:r>
            <a:r>
              <a:rPr lang="fr-FR" dirty="0" smtClean="0"/>
              <a:t>ransform) est une étape qui permet d’évaluer l’amplitude des changements d’un pixel à l’autre afin d’identifier les hautes et basses fréquences. Les basses fréquences, très présentes dans une image, sont des zones unies où les couleurs sont proches les unes des autres. A l’inverse, les hautes fréquences sont des zones de contraste, de changement rapide dans les couleurs.</a:t>
            </a:r>
          </a:p>
          <a:p>
            <a:pPr algn="just"/>
            <a:r>
              <a:rPr lang="fr-FR" dirty="0" smtClean="0"/>
              <a:t>Cette étape consiste à appliquer à notre matrice de pixels la formule mathématique du DCT afin d’obtenir une matrice des fréquences. </a:t>
            </a:r>
          </a:p>
          <a:p>
            <a:endParaRPr lang="fr-FR" dirty="0" smtClean="0"/>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38</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864096"/>
          </a:xfrm>
        </p:spPr>
        <p:txBody>
          <a:bodyPr>
            <a:normAutofit fontScale="90000"/>
          </a:bodyPr>
          <a:lstStyle/>
          <a:p>
            <a:pPr algn="ctr"/>
            <a:r>
              <a:rPr lang="fr-FR" dirty="0" smtClean="0"/>
              <a:t/>
            </a:r>
            <a:br>
              <a:rPr lang="fr-FR" dirty="0" smtClean="0"/>
            </a:br>
            <a:r>
              <a:rPr lang="fr-FR" dirty="0" smtClean="0"/>
              <a:t>Transformée en cosinus discrète(DCT)</a:t>
            </a:r>
            <a:br>
              <a:rPr lang="fr-FR" dirty="0" smtClean="0"/>
            </a:b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39</a:t>
            </a:fld>
            <a:endParaRPr lang="fr-FR"/>
          </a:p>
        </p:txBody>
      </p:sp>
      <p:sp>
        <p:nvSpPr>
          <p:cNvPr id="7" name="ZoneTexte 6"/>
          <p:cNvSpPr txBox="1"/>
          <p:nvPr/>
        </p:nvSpPr>
        <p:spPr>
          <a:xfrm>
            <a:off x="683568" y="1268760"/>
            <a:ext cx="6552728" cy="461665"/>
          </a:xfrm>
          <a:prstGeom prst="rect">
            <a:avLst/>
          </a:prstGeom>
          <a:noFill/>
        </p:spPr>
        <p:txBody>
          <a:bodyPr wrap="square" rtlCol="0">
            <a:spAutoFit/>
          </a:bodyPr>
          <a:lstStyle/>
          <a:p>
            <a:pPr>
              <a:buFont typeface="Wingdings" pitchFamily="2" charset="2"/>
              <a:buChar char="q"/>
            </a:pPr>
            <a:r>
              <a:rPr lang="fr-FR" dirty="0" smtClean="0"/>
              <a:t>Transformée en cosinus discrète</a:t>
            </a:r>
            <a:endParaRPr lang="fr-FR" dirty="0"/>
          </a:p>
        </p:txBody>
      </p:sp>
      <p:sp>
        <p:nvSpPr>
          <p:cNvPr id="8" name="Rectangle 7"/>
          <p:cNvSpPr/>
          <p:nvPr/>
        </p:nvSpPr>
        <p:spPr>
          <a:xfrm>
            <a:off x="683568" y="1700808"/>
            <a:ext cx="7992888" cy="830997"/>
          </a:xfrm>
          <a:prstGeom prst="rect">
            <a:avLst/>
          </a:prstGeom>
        </p:spPr>
        <p:txBody>
          <a:bodyPr wrap="square">
            <a:spAutoFit/>
          </a:bodyPr>
          <a:lstStyle/>
          <a:p>
            <a:pPr>
              <a:buFont typeface="Wingdings" pitchFamily="2" charset="2"/>
              <a:buChar char="q"/>
            </a:pPr>
            <a:r>
              <a:rPr lang="fr-FR" dirty="0" smtClean="0"/>
              <a:t>changement de l ’espace de représentation : </a:t>
            </a:r>
          </a:p>
          <a:p>
            <a:r>
              <a:rPr lang="fr-FR" dirty="0" smtClean="0"/>
              <a:t>passage du domaine spatial au domaine fréquentiel</a:t>
            </a:r>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611560" y="2492896"/>
            <a:ext cx="7488832" cy="1944216"/>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1043608" y="4437112"/>
            <a:ext cx="6840760" cy="2902074"/>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500042"/>
            <a:ext cx="8229600" cy="857256"/>
          </a:xfrm>
        </p:spPr>
        <p:txBody>
          <a:bodyPr/>
          <a:lstStyle/>
          <a:p>
            <a:pPr algn="ctr"/>
            <a:r>
              <a:rPr lang="fr-FR" dirty="0" smtClean="0"/>
              <a:t>Compression</a:t>
            </a:r>
            <a:endParaRPr lang="fr-FR" dirty="0"/>
          </a:p>
        </p:txBody>
      </p:sp>
      <p:sp>
        <p:nvSpPr>
          <p:cNvPr id="3" name="Espace réservé du contenu 2"/>
          <p:cNvSpPr>
            <a:spLocks noGrp="1"/>
          </p:cNvSpPr>
          <p:nvPr>
            <p:ph idx="1"/>
          </p:nvPr>
        </p:nvSpPr>
        <p:spPr>
          <a:xfrm>
            <a:off x="457200" y="1428736"/>
            <a:ext cx="8258204" cy="5145800"/>
          </a:xfrm>
        </p:spPr>
        <p:txBody>
          <a:bodyPr>
            <a:normAutofit/>
          </a:bodyPr>
          <a:lstStyle/>
          <a:p>
            <a:endParaRPr lang="fr-FR" dirty="0" smtClean="0"/>
          </a:p>
          <a:p>
            <a:r>
              <a:rPr lang="fr-FR" dirty="0" smtClean="0"/>
              <a:t>On dit qu’on a compressé un fichier si on parvient </a:t>
            </a:r>
            <a:r>
              <a:rPr lang="fr-FR" u="sng" dirty="0" smtClean="0"/>
              <a:t>à réduire le nombre de digits binaires nécessaires </a:t>
            </a:r>
            <a:r>
              <a:rPr lang="fr-FR" dirty="0" smtClean="0"/>
              <a:t>pour l’enregistrer.</a:t>
            </a:r>
          </a:p>
          <a:p>
            <a:endParaRPr lang="fr-FR" dirty="0" smtClean="0"/>
          </a:p>
          <a:p>
            <a:r>
              <a:rPr lang="fr-FR" dirty="0" smtClean="0"/>
              <a:t> Pour faciliter son stockage ou sa transmission par réseau</a:t>
            </a:r>
            <a:r>
              <a:rPr lang="fr-FR" sz="2400" dirty="0" smtClean="0"/>
              <a:t>.</a:t>
            </a:r>
          </a:p>
          <a:p>
            <a:pPr>
              <a:buNone/>
            </a:pPr>
            <a:endParaRPr lang="fr-FR" sz="2400" dirty="0" smtClean="0"/>
          </a:p>
          <a:p>
            <a:endParaRPr lang="fr-FR" b="1" dirty="0" smtClean="0"/>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648072"/>
          </a:xfrm>
        </p:spPr>
        <p:txBody>
          <a:bodyPr>
            <a:normAutofit fontScale="90000"/>
          </a:bodyPr>
          <a:lstStyle/>
          <a:p>
            <a:pPr algn="ctr"/>
            <a:r>
              <a:rPr lang="fr-FR" dirty="0" smtClean="0"/>
              <a:t>Quantification </a:t>
            </a:r>
            <a:br>
              <a:rPr lang="fr-FR" dirty="0" smtClean="0"/>
            </a:br>
            <a:endParaRPr lang="fr-FR" dirty="0"/>
          </a:p>
        </p:txBody>
      </p:sp>
      <p:sp>
        <p:nvSpPr>
          <p:cNvPr id="3" name="Espace réservé du contenu 2"/>
          <p:cNvSpPr>
            <a:spLocks noGrp="1"/>
          </p:cNvSpPr>
          <p:nvPr>
            <p:ph idx="1"/>
          </p:nvPr>
        </p:nvSpPr>
        <p:spPr>
          <a:xfrm>
            <a:off x="457200" y="1412776"/>
            <a:ext cx="8229600" cy="5161760"/>
          </a:xfrm>
        </p:spPr>
        <p:txBody>
          <a:bodyPr>
            <a:normAutofit/>
          </a:bodyPr>
          <a:lstStyle/>
          <a:p>
            <a:r>
              <a:rPr lang="fr-FR" dirty="0" smtClean="0"/>
              <a:t>l’étape de quantification est celle qui dégrade de </a:t>
            </a:r>
          </a:p>
          <a:p>
            <a:r>
              <a:rPr lang="fr-FR" dirty="0" smtClean="0"/>
              <a:t>manière irréversible le signal. Elle est cependant d’une importance capitale dans la réduction du débit binaire. La quantification est une  opération qui transforme l’image  d’entrée à l’aide d’un ensemble de valeurs appelé dictionnaire. Ce passage peut s’effectuer </a:t>
            </a:r>
          </a:p>
          <a:p>
            <a:r>
              <a:rPr lang="fr-FR" dirty="0" smtClean="0"/>
              <a:t>soit : </a:t>
            </a:r>
          </a:p>
          <a:p>
            <a:endParaRPr lang="fr-FR" dirty="0" smtClean="0"/>
          </a:p>
          <a:p>
            <a:endParaRPr lang="fr-FR" dirty="0" smtClean="0"/>
          </a:p>
          <a:p>
            <a:endParaRPr lang="fr-FR" dirty="0" smtClean="0"/>
          </a:p>
          <a:p>
            <a:endParaRPr lang="fr-FR" dirty="0" smtClean="0"/>
          </a:p>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40</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04664"/>
            <a:ext cx="8229600" cy="1066800"/>
          </a:xfrm>
        </p:spPr>
        <p:txBody>
          <a:bodyPr/>
          <a:lstStyle/>
          <a:p>
            <a:pPr algn="ctr"/>
            <a:r>
              <a:rPr lang="fr-FR" dirty="0" smtClean="0"/>
              <a:t>Quantification (suite)</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41</a:t>
            </a:fld>
            <a:endParaRPr lang="fr-FR"/>
          </a:p>
        </p:txBody>
      </p:sp>
      <p:pic>
        <p:nvPicPr>
          <p:cNvPr id="4098" name="Picture 2"/>
          <p:cNvPicPr>
            <a:picLocks noGrp="1" noChangeAspect="1" noChangeArrowheads="1"/>
          </p:cNvPicPr>
          <p:nvPr>
            <p:ph idx="1"/>
          </p:nvPr>
        </p:nvPicPr>
        <p:blipFill>
          <a:blip r:embed="rId2" cstate="print">
            <a:lum bright="-10000" contrast="20000"/>
          </a:blip>
          <a:srcRect/>
          <a:stretch>
            <a:fillRect/>
          </a:stretch>
        </p:blipFill>
        <p:spPr bwMode="auto">
          <a:xfrm>
            <a:off x="1907703" y="1628800"/>
            <a:ext cx="5112569" cy="2232248"/>
          </a:xfrm>
          <a:prstGeom prst="rect">
            <a:avLst/>
          </a:prstGeom>
          <a:noFill/>
          <a:ln w="9525">
            <a:noFill/>
            <a:miter lim="800000"/>
            <a:headEnd/>
            <a:tailEnd/>
          </a:ln>
        </p:spPr>
      </p:pic>
      <p:sp>
        <p:nvSpPr>
          <p:cNvPr id="8" name="ZoneTexte 7"/>
          <p:cNvSpPr txBox="1"/>
          <p:nvPr/>
        </p:nvSpPr>
        <p:spPr>
          <a:xfrm>
            <a:off x="827584" y="3861048"/>
            <a:ext cx="6696744" cy="1569660"/>
          </a:xfrm>
          <a:prstGeom prst="rect">
            <a:avLst/>
          </a:prstGeom>
          <a:noFill/>
        </p:spPr>
        <p:txBody>
          <a:bodyPr wrap="square" rtlCol="0">
            <a:spAutoFit/>
          </a:bodyPr>
          <a:lstStyle/>
          <a:p>
            <a:pPr marL="457200" indent="-457200">
              <a:buFont typeface="+mj-lt"/>
              <a:buAutoNum type="arabicPeriod"/>
            </a:pPr>
            <a:r>
              <a:rPr lang="fr-FR" dirty="0" smtClean="0"/>
              <a:t>Type de quantification :</a:t>
            </a:r>
          </a:p>
          <a:p>
            <a:pPr>
              <a:buFont typeface="Wingdings" pitchFamily="2" charset="2"/>
              <a:buChar char="§"/>
            </a:pPr>
            <a:endParaRPr lang="fr-FR" dirty="0" smtClean="0"/>
          </a:p>
          <a:p>
            <a:r>
              <a:rPr lang="fr-FR" dirty="0" smtClean="0"/>
              <a:t>Quantification scalaire :  échantillon par échantillon </a:t>
            </a:r>
          </a:p>
          <a:p>
            <a:pPr>
              <a:buFont typeface="Arial" pitchFamily="34" charset="0"/>
              <a:buChar char="•"/>
            </a:pPr>
            <a:r>
              <a:rPr lang="fr-FR" dirty="0" smtClean="0"/>
              <a:t>Quantification Vectorielle : bloc par bloc </a:t>
            </a:r>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476672"/>
            <a:ext cx="8229600" cy="648072"/>
          </a:xfrm>
        </p:spPr>
        <p:txBody>
          <a:bodyPr>
            <a:normAutofit fontScale="90000"/>
          </a:bodyPr>
          <a:lstStyle/>
          <a:p>
            <a:pPr algn="ctr"/>
            <a:r>
              <a:rPr lang="fr-FR" dirty="0" smtClean="0"/>
              <a:t>Codage </a:t>
            </a:r>
            <a:endParaRPr lang="fr-FR" dirty="0"/>
          </a:p>
        </p:txBody>
      </p:sp>
      <p:sp>
        <p:nvSpPr>
          <p:cNvPr id="3" name="Espace réservé du contenu 2"/>
          <p:cNvSpPr>
            <a:spLocks noGrp="1"/>
          </p:cNvSpPr>
          <p:nvPr>
            <p:ph idx="1"/>
          </p:nvPr>
        </p:nvSpPr>
        <p:spPr>
          <a:xfrm>
            <a:off x="457200" y="1340768"/>
            <a:ext cx="8229600" cy="1584176"/>
          </a:xfrm>
        </p:spPr>
        <p:txBody>
          <a:bodyPr>
            <a:normAutofit fontScale="92500"/>
          </a:bodyPr>
          <a:lstStyle/>
          <a:p>
            <a:r>
              <a:rPr lang="fr-FR" dirty="0" smtClean="0"/>
              <a:t>La dernière étape de la compression est le codage. L’objectif va être d’encoder notre bloc de pixel à l’aide du codage RLE suivit du codage de </a:t>
            </a:r>
            <a:r>
              <a:rPr lang="fr-FR" dirty="0" err="1" smtClean="0"/>
              <a:t>Huffman</a:t>
            </a:r>
            <a:r>
              <a:rPr lang="fr-FR" dirty="0" smtClean="0"/>
              <a:t>.</a:t>
            </a: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42</a:t>
            </a:fld>
            <a:endParaRPr lang="fr-FR"/>
          </a:p>
        </p:txBody>
      </p:sp>
      <p:pic>
        <p:nvPicPr>
          <p:cNvPr id="5124" name="Picture 4"/>
          <p:cNvPicPr>
            <a:picLocks noChangeAspect="1" noChangeArrowheads="1"/>
          </p:cNvPicPr>
          <p:nvPr/>
        </p:nvPicPr>
        <p:blipFill>
          <a:blip r:embed="rId3" cstate="print"/>
          <a:srcRect/>
          <a:stretch>
            <a:fillRect/>
          </a:stretch>
        </p:blipFill>
        <p:spPr bwMode="auto">
          <a:xfrm>
            <a:off x="2915816" y="2852936"/>
            <a:ext cx="2880320" cy="1872208"/>
          </a:xfrm>
          <a:prstGeom prst="rect">
            <a:avLst/>
          </a:prstGeom>
          <a:noFill/>
          <a:ln w="9525">
            <a:noFill/>
            <a:miter lim="800000"/>
            <a:headEnd/>
            <a:tailEnd/>
          </a:ln>
        </p:spPr>
      </p:pic>
      <p:sp>
        <p:nvSpPr>
          <p:cNvPr id="9" name="ZoneTexte 8"/>
          <p:cNvSpPr txBox="1"/>
          <p:nvPr/>
        </p:nvSpPr>
        <p:spPr>
          <a:xfrm>
            <a:off x="323528" y="4941168"/>
            <a:ext cx="8136904" cy="830997"/>
          </a:xfrm>
          <a:prstGeom prst="rect">
            <a:avLst/>
          </a:prstGeom>
          <a:noFill/>
        </p:spPr>
        <p:txBody>
          <a:bodyPr wrap="square" rtlCol="0">
            <a:spAutoFit/>
          </a:bodyPr>
          <a:lstStyle/>
          <a:p>
            <a:r>
              <a:rPr lang="fr-FR" dirty="0" smtClean="0"/>
              <a:t> Une fois l’opération appliquée à tous les blocs de pixels, nous obtenons un fichier compressé JPEG.</a:t>
            </a:r>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836712"/>
            <a:ext cx="8229600" cy="1066800"/>
          </a:xfrm>
        </p:spPr>
        <p:txBody>
          <a:bodyPr/>
          <a:lstStyle/>
          <a:p>
            <a:pPr algn="ctr"/>
            <a:r>
              <a:rPr lang="fr-FR" dirty="0" smtClean="0">
                <a:latin typeface="Times New Roman" pitchFamily="18" charset="0"/>
                <a:cs typeface="Times New Roman" pitchFamily="18" charset="0"/>
              </a:rPr>
              <a:t>Exemple</a:t>
            </a: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43</a:t>
            </a:fld>
            <a:endParaRPr lang="fr-FR"/>
          </a:p>
        </p:txBody>
      </p:sp>
      <p:pic>
        <p:nvPicPr>
          <p:cNvPr id="1026" name="Picture 2"/>
          <p:cNvPicPr>
            <a:picLocks noGrp="1" noChangeAspect="1" noChangeArrowheads="1"/>
          </p:cNvPicPr>
          <p:nvPr>
            <p:ph idx="1"/>
          </p:nvPr>
        </p:nvPicPr>
        <p:blipFill>
          <a:blip r:embed="rId2" cstate="print"/>
          <a:srcRect/>
          <a:stretch>
            <a:fillRect/>
          </a:stretch>
        </p:blipFill>
        <p:spPr bwMode="auto">
          <a:xfrm>
            <a:off x="971600" y="1916832"/>
            <a:ext cx="7200800" cy="3761656"/>
          </a:xfrm>
          <a:prstGeom prst="rect">
            <a:avLst/>
          </a:prstGeom>
          <a:noFill/>
          <a:ln w="9525">
            <a:noFill/>
            <a:miter lim="800000"/>
            <a:headEnd/>
            <a:tailEnd/>
          </a:ln>
        </p:spPr>
      </p:pic>
      <p:sp>
        <p:nvSpPr>
          <p:cNvPr id="7" name="Rectangle 6"/>
          <p:cNvSpPr/>
          <p:nvPr/>
        </p:nvSpPr>
        <p:spPr>
          <a:xfrm>
            <a:off x="755576" y="5805264"/>
            <a:ext cx="7056784" cy="461665"/>
          </a:xfrm>
          <a:prstGeom prst="rect">
            <a:avLst/>
          </a:prstGeom>
        </p:spPr>
        <p:txBody>
          <a:bodyPr wrap="square">
            <a:spAutoFit/>
          </a:bodyPr>
          <a:lstStyle/>
          <a:p>
            <a:r>
              <a:rPr lang="fr-FR" dirty="0" smtClean="0"/>
              <a:t>Méthode compression très efficace ,mais </a:t>
            </a:r>
            <a:r>
              <a:rPr lang="fr-FR" b="1" dirty="0" smtClean="0"/>
              <a:t>effet de blocs</a:t>
            </a:r>
            <a:endParaRPr lang="fr-FR" b="1" dirty="0"/>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066800"/>
          </a:xfrm>
        </p:spPr>
        <p:txBody>
          <a:bodyPr/>
          <a:lstStyle/>
          <a:p>
            <a:pPr algn="ctr"/>
            <a:r>
              <a:rPr lang="fr-FR" dirty="0" smtClean="0"/>
              <a:t>JPEG 2000</a:t>
            </a:r>
            <a:endParaRPr lang="fr-FR" dirty="0"/>
          </a:p>
        </p:txBody>
      </p:sp>
      <p:sp>
        <p:nvSpPr>
          <p:cNvPr id="3" name="Espace réservé du contenu 2"/>
          <p:cNvSpPr>
            <a:spLocks noGrp="1"/>
          </p:cNvSpPr>
          <p:nvPr>
            <p:ph idx="1"/>
          </p:nvPr>
        </p:nvSpPr>
        <p:spPr>
          <a:xfrm>
            <a:off x="457200" y="1196752"/>
            <a:ext cx="7787208" cy="3816424"/>
          </a:xfrm>
        </p:spPr>
        <p:txBody>
          <a:bodyPr>
            <a:normAutofit/>
          </a:bodyPr>
          <a:lstStyle/>
          <a:p>
            <a:r>
              <a:rPr lang="fr-FR" sz="2400" b="1" dirty="0" smtClean="0"/>
              <a:t>PEG 2000 conserve de JPEG</a:t>
            </a:r>
          </a:p>
          <a:p>
            <a:r>
              <a:rPr lang="fr-FR" dirty="0" smtClean="0"/>
              <a:t> </a:t>
            </a:r>
            <a:r>
              <a:rPr lang="fr-FR" sz="2400" b="1" dirty="0" smtClean="0">
                <a:latin typeface="Times New Roman" pitchFamily="18" charset="0"/>
                <a:cs typeface="Times New Roman" pitchFamily="18" charset="0"/>
              </a:rPr>
              <a:t>Prétraitement : </a:t>
            </a:r>
            <a:r>
              <a:rPr lang="fr-FR" sz="2400" dirty="0" smtClean="0">
                <a:latin typeface="Times New Roman" pitchFamily="18" charset="0"/>
                <a:cs typeface="Times New Roman" pitchFamily="18" charset="0"/>
              </a:rPr>
              <a:t>RVB -</a:t>
            </a:r>
            <a:r>
              <a:rPr lang="fr-FR" sz="2400" dirty="0" smtClean="0">
                <a:latin typeface="Times New Roman" pitchFamily="18" charset="0"/>
                <a:cs typeface="Times New Roman" pitchFamily="18" charset="0"/>
                <a:sym typeface="Wingdings" pitchFamily="2" charset="2"/>
              </a:rPr>
              <a:t></a:t>
            </a:r>
            <a:r>
              <a:rPr lang="fr-FR" sz="2400" dirty="0" err="1" smtClean="0">
                <a:latin typeface="Times New Roman" pitchFamily="18" charset="0"/>
                <a:cs typeface="Times New Roman" pitchFamily="18" charset="0"/>
              </a:rPr>
              <a:t>YCbCR</a:t>
            </a:r>
            <a:endParaRPr lang="fr-FR" sz="2400"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Répondre aux limites de JPEG </a:t>
            </a:r>
          </a:p>
          <a:p>
            <a:pPr marL="365125" indent="168275">
              <a:buFont typeface="Wingdings" pitchFamily="2" charset="2"/>
              <a:buChar char="§"/>
            </a:pPr>
            <a:r>
              <a:rPr lang="fr-FR" sz="2000" dirty="0" smtClean="0"/>
              <a:t>Complexité de calcul de la DCT</a:t>
            </a:r>
          </a:p>
          <a:p>
            <a:pPr marL="365125" indent="168275">
              <a:buFont typeface="Wingdings" pitchFamily="2" charset="2"/>
              <a:buChar char="§"/>
            </a:pPr>
            <a:r>
              <a:rPr lang="fr-FR" sz="2000" dirty="0" smtClean="0"/>
              <a:t>Blocs 8x8 .</a:t>
            </a:r>
          </a:p>
          <a:p>
            <a:pPr marL="365125" indent="168275">
              <a:buFont typeface="Wingdings" pitchFamily="2" charset="2"/>
              <a:buChar char="§"/>
            </a:pPr>
            <a:r>
              <a:rPr lang="fr-FR" sz="2000" dirty="0" smtClean="0"/>
              <a:t>Taux de compression limité;</a:t>
            </a:r>
          </a:p>
          <a:p>
            <a:r>
              <a:rPr lang="fr-FR" sz="2000" b="1" dirty="0" smtClean="0"/>
              <a:t>Solutions</a:t>
            </a:r>
          </a:p>
          <a:p>
            <a:pPr marL="365125" indent="168275">
              <a:buFont typeface="Wingdings" pitchFamily="2" charset="2"/>
              <a:buChar char="§"/>
            </a:pPr>
            <a:r>
              <a:rPr lang="fr-FR" sz="2000" dirty="0" smtClean="0"/>
              <a:t>Autre méthode de compression fréquentielle (DWT).</a:t>
            </a:r>
          </a:p>
          <a:p>
            <a:pPr marL="365125" indent="168275">
              <a:buFont typeface="Wingdings" pitchFamily="2" charset="2"/>
              <a:buChar char="§"/>
            </a:pPr>
            <a:r>
              <a:rPr lang="fr-FR" sz="2000" dirty="0" smtClean="0"/>
              <a:t> Travailler sur l’image entière</a:t>
            </a:r>
          </a:p>
          <a:p>
            <a:pPr marL="365125" indent="168275">
              <a:buFont typeface="Wingdings" pitchFamily="2" charset="2"/>
              <a:buChar char="§"/>
            </a:pPr>
            <a:r>
              <a:rPr lang="fr-FR" sz="2000" dirty="0" smtClean="0"/>
              <a:t>Ajoute un mode de compression réversible</a:t>
            </a:r>
          </a:p>
          <a:p>
            <a:pPr marL="365125" indent="168275">
              <a:buFont typeface="Wingdings" pitchFamily="2" charset="2"/>
              <a:buChar char="§"/>
            </a:pPr>
            <a:endParaRPr lang="fr-FR" sz="2000" dirty="0" smtClean="0"/>
          </a:p>
          <a:p>
            <a:pPr marL="365125" indent="168275">
              <a:buFont typeface="Wingdings" pitchFamily="2" charset="2"/>
              <a:buChar char="§"/>
            </a:pPr>
            <a:endParaRPr lang="fr-FR" sz="2000" dirty="0" smtClean="0"/>
          </a:p>
          <a:p>
            <a:pPr marL="365125" indent="168275">
              <a:buFont typeface="Wingdings" pitchFamily="2" charset="2"/>
              <a:buChar char="§"/>
            </a:pPr>
            <a:endParaRPr lang="fr-FR" sz="2000" dirty="0" smtClean="0"/>
          </a:p>
          <a:p>
            <a:pPr marL="365125" indent="168275">
              <a:buFont typeface="Wingdings" pitchFamily="2" charset="2"/>
              <a:buChar char="§"/>
            </a:pPr>
            <a:endParaRPr lang="fr-FR" sz="2000" dirty="0" smtClean="0"/>
          </a:p>
          <a:p>
            <a:endParaRPr lang="fr-FR" dirty="0" smtClean="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44</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066800"/>
          </a:xfrm>
        </p:spPr>
        <p:txBody>
          <a:bodyPr/>
          <a:lstStyle/>
          <a:p>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45</a:t>
            </a:fld>
            <a:endParaRPr lang="fr-FR"/>
          </a:p>
        </p:txBody>
      </p:sp>
      <p:pic>
        <p:nvPicPr>
          <p:cNvPr id="6147" name="Picture 3"/>
          <p:cNvPicPr>
            <a:picLocks noChangeAspect="1" noChangeArrowheads="1"/>
          </p:cNvPicPr>
          <p:nvPr/>
        </p:nvPicPr>
        <p:blipFill>
          <a:blip r:embed="rId2" cstate="print"/>
          <a:srcRect/>
          <a:stretch>
            <a:fillRect/>
          </a:stretch>
        </p:blipFill>
        <p:spPr bwMode="auto">
          <a:xfrm>
            <a:off x="611560" y="1510204"/>
            <a:ext cx="7456115" cy="4583092"/>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720080"/>
          </a:xfrm>
        </p:spPr>
        <p:txBody>
          <a:bodyPr/>
          <a:lstStyle/>
          <a:p>
            <a:endParaRPr lang="fr-F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46</a:t>
            </a:fld>
            <a:endParaRPr lang="fr-FR"/>
          </a:p>
        </p:txBody>
      </p:sp>
      <p:pic>
        <p:nvPicPr>
          <p:cNvPr id="1026" name="Picture 2"/>
          <p:cNvPicPr>
            <a:picLocks noGrp="1" noChangeAspect="1" noChangeArrowheads="1"/>
          </p:cNvPicPr>
          <p:nvPr>
            <p:ph idx="1"/>
          </p:nvPr>
        </p:nvPicPr>
        <p:blipFill>
          <a:blip r:embed="rId2" cstate="print"/>
          <a:srcRect/>
          <a:stretch>
            <a:fillRect/>
          </a:stretch>
        </p:blipFill>
        <p:spPr bwMode="auto">
          <a:xfrm>
            <a:off x="258021" y="1484784"/>
            <a:ext cx="8618649" cy="4984279"/>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714356"/>
            <a:ext cx="8229600" cy="642942"/>
          </a:xfrm>
        </p:spPr>
        <p:txBody>
          <a:bodyPr>
            <a:normAutofit fontScale="90000"/>
          </a:bodyPr>
          <a:lstStyle/>
          <a:p>
            <a:pPr algn="ctr"/>
            <a:r>
              <a:rPr lang="fr-FR" dirty="0" smtClean="0"/>
              <a:t>Type de compression</a:t>
            </a:r>
            <a:endParaRPr lang="fr-FR" dirty="0"/>
          </a:p>
        </p:txBody>
      </p:sp>
      <p:sp>
        <p:nvSpPr>
          <p:cNvPr id="3" name="Espace réservé du contenu 2"/>
          <p:cNvSpPr>
            <a:spLocks noGrp="1"/>
          </p:cNvSpPr>
          <p:nvPr>
            <p:ph idx="1"/>
          </p:nvPr>
        </p:nvSpPr>
        <p:spPr>
          <a:xfrm>
            <a:off x="457200" y="1571612"/>
            <a:ext cx="8229600" cy="5002924"/>
          </a:xfrm>
        </p:spPr>
        <p:txBody>
          <a:bodyPr>
            <a:normAutofit/>
          </a:bodyPr>
          <a:lstStyle/>
          <a:p>
            <a:pPr marL="566928" indent="-457200">
              <a:buClrTx/>
              <a:buAutoNum type="arabicPeriod"/>
            </a:pPr>
            <a:r>
              <a:rPr lang="fr-FR" sz="2400" b="1" dirty="0" smtClean="0">
                <a:solidFill>
                  <a:srgbClr val="000000"/>
                </a:solidFill>
              </a:rPr>
              <a:t>Compression sans perte (ou non-destructive, </a:t>
            </a:r>
            <a:r>
              <a:rPr lang="fr-FR" sz="2400" b="1" i="1" dirty="0" smtClean="0">
                <a:solidFill>
                  <a:srgbClr val="000000"/>
                </a:solidFill>
              </a:rPr>
              <a:t>i.e. codage ou compactage):</a:t>
            </a:r>
          </a:p>
          <a:p>
            <a:pPr marL="566928" indent="-457200">
              <a:buClrTx/>
              <a:buAutoNum type="arabicPeriod"/>
            </a:pPr>
            <a:endParaRPr lang="fr-FR" sz="2400" b="1" i="1" dirty="0" smtClean="0">
              <a:solidFill>
                <a:srgbClr val="000000"/>
              </a:solidFill>
            </a:endParaRPr>
          </a:p>
          <a:p>
            <a:pPr>
              <a:buNone/>
            </a:pPr>
            <a:r>
              <a:rPr lang="fr-FR" sz="2100" dirty="0" smtClean="0"/>
              <a:t>       La suite de bits obtenue après la compression est strictement identique à l'originale. Il n'y a aucune perte dans l'information d'origine, l’information est seulement réécrite d'une manière plus concise. Les algorithmes utilisés ne garantissent pas que tous les ensembles de données en entrée sont réduits : en d ’autres termes, il y a des données en entrée qui restent inchangées. </a:t>
            </a:r>
            <a:endParaRPr lang="fr-FR" sz="2000" dirty="0" smtClean="0"/>
          </a:p>
          <a:p>
            <a:pPr>
              <a:buNone/>
            </a:pPr>
            <a:endParaRPr lang="fr-FR" sz="2400" b="1" dirty="0" smtClean="0"/>
          </a:p>
          <a:p>
            <a:pPr>
              <a:buNone/>
            </a:pP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5</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357166"/>
            <a:ext cx="8229600" cy="785818"/>
          </a:xfrm>
        </p:spPr>
        <p:txBody>
          <a:bodyPr/>
          <a:lstStyle/>
          <a:p>
            <a:r>
              <a:rPr lang="fr-FR" dirty="0" smtClean="0"/>
              <a:t>   Type de compression(suite)</a:t>
            </a:r>
            <a:endParaRPr lang="fr-FR" dirty="0"/>
          </a:p>
        </p:txBody>
      </p:sp>
      <p:sp>
        <p:nvSpPr>
          <p:cNvPr id="3" name="Espace réservé du contenu 2"/>
          <p:cNvSpPr>
            <a:spLocks noGrp="1"/>
          </p:cNvSpPr>
          <p:nvPr>
            <p:ph idx="1"/>
          </p:nvPr>
        </p:nvSpPr>
        <p:spPr>
          <a:xfrm>
            <a:off x="457200" y="1285860"/>
            <a:ext cx="8229600" cy="5288676"/>
          </a:xfrm>
        </p:spPr>
        <p:txBody>
          <a:bodyPr/>
          <a:lstStyle/>
          <a:p>
            <a:pPr>
              <a:buNone/>
            </a:pPr>
            <a:r>
              <a:rPr lang="fr-FR" sz="2000" b="1" dirty="0" smtClean="0">
                <a:solidFill>
                  <a:srgbClr val="000000"/>
                </a:solidFill>
              </a:rPr>
              <a:t>2. Compression avec perte (ou destructive, ou avec dégradation) :</a:t>
            </a:r>
          </a:p>
          <a:p>
            <a:pPr>
              <a:buNone/>
            </a:pPr>
            <a:r>
              <a:rPr lang="fr-FR" sz="2000" dirty="0" smtClean="0"/>
              <a:t>        La compression avec pertes est aussi appelée communément compression destructrice. La compression avec pertes utilise des algorithmes qui compressent les données en les dégradant. Autrement dit, après la décompression des données, celles-ci sont moins nombreuses que celles utilisées pour la compression</a:t>
            </a:r>
            <a:endParaRPr lang="fr-FR" sz="2000" b="1" dirty="0" smtClean="0">
              <a:solidFill>
                <a:srgbClr val="000000"/>
              </a:solidFill>
            </a:endParaRPr>
          </a:p>
          <a:p>
            <a:pPr>
              <a:buNone/>
            </a:pPr>
            <a:endParaRPr lang="fr-FR" sz="2000" b="1" dirty="0" smtClean="0">
              <a:solidFill>
                <a:srgbClr val="000000"/>
              </a:solidFill>
            </a:endParaRPr>
          </a:p>
          <a:p>
            <a:pPr>
              <a:buNone/>
            </a:pPr>
            <a:r>
              <a:rPr lang="fr-FR" sz="2000" dirty="0" smtClean="0"/>
              <a:t>On mesure l’efficacité de la compression par le </a:t>
            </a:r>
            <a:r>
              <a:rPr lang="fr-FR" sz="2000" b="1" dirty="0" smtClean="0"/>
              <a:t>taux de compression </a:t>
            </a:r>
          </a:p>
          <a:p>
            <a:pPr>
              <a:buNone/>
            </a:pPr>
            <a:endParaRPr lang="fr-FR" sz="2000" b="1" dirty="0" smtClean="0">
              <a:solidFill>
                <a:srgbClr val="000000"/>
              </a:solidFill>
            </a:endParaRPr>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6</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500050"/>
          </a:xfrm>
        </p:spPr>
        <p:txBody>
          <a:bodyPr>
            <a:normAutofit fontScale="90000"/>
          </a:bodyPr>
          <a:lstStyle/>
          <a:p>
            <a:pPr algn="ctr"/>
            <a:r>
              <a:rPr lang="fr-FR" dirty="0" smtClean="0"/>
              <a:t>Mesure de performance </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7</a:t>
            </a:fld>
            <a:endParaRPr lang="fr-FR"/>
          </a:p>
        </p:txBody>
      </p:sp>
      <p:pic>
        <p:nvPicPr>
          <p:cNvPr id="1027" name="Picture 3"/>
          <p:cNvPicPr>
            <a:picLocks noChangeAspect="1" noChangeArrowheads="1"/>
          </p:cNvPicPr>
          <p:nvPr/>
        </p:nvPicPr>
        <p:blipFill>
          <a:blip r:embed="rId2" cstate="print">
            <a:lum contrast="20000"/>
          </a:blip>
          <a:srcRect/>
          <a:stretch>
            <a:fillRect/>
          </a:stretch>
        </p:blipFill>
        <p:spPr bwMode="auto">
          <a:xfrm>
            <a:off x="428596" y="1285860"/>
            <a:ext cx="8327595" cy="4857784"/>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571480"/>
            <a:ext cx="8229600" cy="500066"/>
          </a:xfrm>
        </p:spPr>
        <p:txBody>
          <a:bodyPr>
            <a:normAutofit fontScale="90000"/>
          </a:bodyPr>
          <a:lstStyle/>
          <a:p>
            <a:pPr algn="ctr"/>
            <a:r>
              <a:rPr lang="fr-FR" dirty="0" smtClean="0"/>
              <a:t>algorithmes de compression</a:t>
            </a:r>
            <a:endParaRPr lang="fr-FR" dirty="0"/>
          </a:p>
        </p:txBody>
      </p:sp>
      <p:sp>
        <p:nvSpPr>
          <p:cNvPr id="3" name="Espace réservé du contenu 2"/>
          <p:cNvSpPr>
            <a:spLocks noGrp="1"/>
          </p:cNvSpPr>
          <p:nvPr>
            <p:ph idx="1"/>
          </p:nvPr>
        </p:nvSpPr>
        <p:spPr>
          <a:xfrm>
            <a:off x="457200" y="1285860"/>
            <a:ext cx="8229600" cy="5288676"/>
          </a:xfrm>
        </p:spPr>
        <p:txBody>
          <a:bodyPr/>
          <a:lstStyle/>
          <a:p>
            <a:r>
              <a:rPr lang="fr-FR" dirty="0" smtClean="0"/>
              <a:t>Plusieurs algorithmes de compression :</a:t>
            </a:r>
          </a:p>
          <a:p>
            <a:endParaRPr lang="fr-FR" dirty="0" smtClean="0"/>
          </a:p>
          <a:p>
            <a:r>
              <a:rPr lang="fr-FR" dirty="0" smtClean="0"/>
              <a:t>– RLE (sans pertes)</a:t>
            </a:r>
          </a:p>
          <a:p>
            <a:r>
              <a:rPr lang="fr-FR" dirty="0" smtClean="0"/>
              <a:t>– Codage de </a:t>
            </a:r>
            <a:r>
              <a:rPr lang="fr-FR" dirty="0" err="1" smtClean="0"/>
              <a:t>Huffman</a:t>
            </a:r>
            <a:r>
              <a:rPr lang="fr-FR" dirty="0" smtClean="0"/>
              <a:t> (sans pertes)</a:t>
            </a:r>
          </a:p>
          <a:p>
            <a:r>
              <a:rPr lang="fr-FR" dirty="0" smtClean="0"/>
              <a:t>– LZW (sans pertes)</a:t>
            </a:r>
          </a:p>
          <a:p>
            <a:r>
              <a:rPr lang="fr-FR" dirty="0" smtClean="0"/>
              <a:t>– ZIP (sans pertes)</a:t>
            </a:r>
          </a:p>
          <a:p>
            <a:r>
              <a:rPr lang="fr-FR" dirty="0" smtClean="0"/>
              <a:t>– JPEG (avec pertes)</a:t>
            </a:r>
          </a:p>
          <a:p>
            <a:r>
              <a:rPr lang="fr-FR" dirty="0" smtClean="0"/>
              <a:t>– JPEG 2000 (avec ou sans pertes)</a:t>
            </a:r>
            <a:endParaRPr lang="fr-FR"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8</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2571744"/>
            <a:ext cx="8229600" cy="2894088"/>
          </a:xfrm>
        </p:spPr>
        <p:txBody>
          <a:bodyPr>
            <a:normAutofit/>
          </a:bodyPr>
          <a:lstStyle/>
          <a:p>
            <a:pPr algn="ctr">
              <a:buNone/>
              <a:defRPr/>
            </a:pPr>
            <a:r>
              <a:rPr lang="fr-FR" sz="4000" b="1" kern="0" dirty="0" smtClean="0">
                <a:solidFill>
                  <a:schemeClr val="tx2"/>
                </a:solidFill>
              </a:rPr>
              <a:t>Méthode de compression sans </a:t>
            </a:r>
          </a:p>
          <a:p>
            <a:pPr algn="ctr">
              <a:buNone/>
              <a:defRPr/>
            </a:pPr>
            <a:r>
              <a:rPr lang="fr-FR" sz="4000" b="1" kern="0" dirty="0" smtClean="0">
                <a:solidFill>
                  <a:schemeClr val="tx2"/>
                </a:solidFill>
              </a:rPr>
              <a:t>perte d’information</a:t>
            </a:r>
            <a:endParaRPr lang="fr-FR" sz="4000" dirty="0"/>
          </a:p>
        </p:txBody>
      </p:sp>
      <p:sp>
        <p:nvSpPr>
          <p:cNvPr id="5" name="Espace réservé du numéro de diapositive 4"/>
          <p:cNvSpPr>
            <a:spLocks noGrp="1"/>
          </p:cNvSpPr>
          <p:nvPr>
            <p:ph type="sldNum" sz="quarter" idx="12"/>
          </p:nvPr>
        </p:nvSpPr>
        <p:spPr/>
        <p:txBody>
          <a:bodyPr/>
          <a:lstStyle/>
          <a:p>
            <a:fld id="{B168A961-0F68-4A73-9145-EF43C4BD5DE9}" type="slidenum">
              <a:rPr lang="fr-FR" smtClean="0"/>
              <a:pPr/>
              <a:t>9</a:t>
            </a:fld>
            <a:endParaRPr lang="fr-FR"/>
          </a:p>
        </p:txBody>
      </p:sp>
    </p:spTree>
  </p:cSld>
  <p:clrMapOvr>
    <a:masterClrMapping/>
  </p:clrMapOvr>
  <mc:AlternateContent xmlns:mc="http://schemas.openxmlformats.org/markup-compatibility/2006">
    <mc:Choice xmlns:p14="http://schemas.microsoft.com/office/powerpoint/2010/main" xmlns="" Requires="p14">
      <p:transition spd="slow" p14:dur="2250">
        <p14:prism/>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10973</TotalTime>
  <Words>2344</Words>
  <Application>Microsoft Office PowerPoint</Application>
  <PresentationFormat>Affichage à l'écran (4:3)</PresentationFormat>
  <Paragraphs>422</Paragraphs>
  <Slides>46</Slides>
  <Notes>14</Notes>
  <HiddenSlides>0</HiddenSlides>
  <MMClips>2</MMClips>
  <ScaleCrop>false</ScaleCrop>
  <HeadingPairs>
    <vt:vector size="4" baseType="variant">
      <vt:variant>
        <vt:lpstr>Thème</vt:lpstr>
      </vt:variant>
      <vt:variant>
        <vt:i4>1</vt:i4>
      </vt:variant>
      <vt:variant>
        <vt:lpstr>Titres des diapositives</vt:lpstr>
      </vt:variant>
      <vt:variant>
        <vt:i4>46</vt:i4>
      </vt:variant>
    </vt:vector>
  </HeadingPairs>
  <TitlesOfParts>
    <vt:vector size="47" baseType="lpstr">
      <vt:lpstr>Urbain</vt:lpstr>
      <vt:lpstr>Méthodes de Compression de données</vt:lpstr>
      <vt:lpstr>Introduction </vt:lpstr>
      <vt:lpstr>Introduction</vt:lpstr>
      <vt:lpstr>Compression</vt:lpstr>
      <vt:lpstr>Type de compression</vt:lpstr>
      <vt:lpstr>   Type de compression(suite)</vt:lpstr>
      <vt:lpstr>Mesure de performance </vt:lpstr>
      <vt:lpstr>algorithmes de compression</vt:lpstr>
      <vt:lpstr>Diapositive 9</vt:lpstr>
      <vt:lpstr>Diapositive 10</vt:lpstr>
      <vt:lpstr>1.Compression RLE : Run Length Encoding (ou RLC) </vt:lpstr>
      <vt:lpstr>Diapositive 12</vt:lpstr>
      <vt:lpstr>Algorithme de Shanon-Fano</vt:lpstr>
      <vt:lpstr>Algorithme de Shanon-Fano </vt:lpstr>
      <vt:lpstr>Diapositive 15</vt:lpstr>
      <vt:lpstr>Algorithme de Shanon-Fano</vt:lpstr>
      <vt:lpstr>Algorithme de Shanon-Fano</vt:lpstr>
      <vt:lpstr>Exercice </vt:lpstr>
      <vt:lpstr>2. Codage de Huffman (D. Huffman, 1952) : </vt:lpstr>
      <vt:lpstr>Algorithme de huffman</vt:lpstr>
      <vt:lpstr>Diapositive 21</vt:lpstr>
      <vt:lpstr>Diapositive 22</vt:lpstr>
      <vt:lpstr>Diapositive 23</vt:lpstr>
      <vt:lpstr>Diapositive 24</vt:lpstr>
      <vt:lpstr>Codage de Huffman</vt:lpstr>
      <vt:lpstr>Exercice </vt:lpstr>
      <vt:lpstr>Diapositive 27</vt:lpstr>
      <vt:lpstr>3.Compression LZW (Lempel-Ziv et Welch, 1977-78)</vt:lpstr>
      <vt:lpstr>Compression LZW (suite) : </vt:lpstr>
      <vt:lpstr>Diapositive 30</vt:lpstr>
      <vt:lpstr>Diapositive 31</vt:lpstr>
      <vt:lpstr>Compression LZW</vt:lpstr>
      <vt:lpstr>Diapositive 33</vt:lpstr>
      <vt:lpstr>Diapositive 34</vt:lpstr>
      <vt:lpstr>Compression JPEG(basé sur la DCT) </vt:lpstr>
      <vt:lpstr>Processus de codage JPEG </vt:lpstr>
      <vt:lpstr>Etapes de compression JPEG</vt:lpstr>
      <vt:lpstr>Transformée en cosinus discrète (DCT)</vt:lpstr>
      <vt:lpstr> Transformée en cosinus discrète(DCT)  </vt:lpstr>
      <vt:lpstr>Quantification  </vt:lpstr>
      <vt:lpstr>Quantification (suite)</vt:lpstr>
      <vt:lpstr>Codage </vt:lpstr>
      <vt:lpstr>Exemple </vt:lpstr>
      <vt:lpstr>JPEG 2000</vt:lpstr>
      <vt:lpstr>Diapositive 45</vt:lpstr>
      <vt:lpstr>Diapositive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la transmission des savoirs à l’approche par compétences clés</dc:title>
  <dc:creator>olivier rey</dc:creator>
  <cp:lastModifiedBy>Souad MT</cp:lastModifiedBy>
  <cp:revision>302</cp:revision>
  <cp:lastPrinted>1601-01-01T00:00:00Z</cp:lastPrinted>
  <dcterms:created xsi:type="dcterms:W3CDTF">2009-01-13T07:53:40Z</dcterms:created>
  <dcterms:modified xsi:type="dcterms:W3CDTF">2019-06-09T11:45:57Z</dcterms:modified>
</cp:coreProperties>
</file>