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03" r:id="rId3"/>
    <p:sldId id="371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404" r:id="rId12"/>
    <p:sldId id="400" r:id="rId13"/>
    <p:sldId id="401" r:id="rId14"/>
    <p:sldId id="405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6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65" d="100"/>
          <a:sy n="65" d="100"/>
        </p:scale>
        <p:origin x="427" y="6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22130-C0B4-4121-926E-60B5E74A7A6A}" type="datetimeFigureOut">
              <a:rPr lang="fr-FR" smtClean="0"/>
              <a:pPr/>
              <a:t>28/02/2018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BFC65-A216-4075-90A3-8BD7ED3A27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DC9DB-5739-4935-B1A3-0E004D5B70DF}" type="datetimeFigureOut">
              <a:rPr lang="fr-FR" smtClean="0"/>
              <a:pPr/>
              <a:t>28/02/2018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DDA14-488C-4594-B7B0-96F8479CA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DDA14-488C-4594-B7B0-96F8479CA98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DDA14-488C-4594-B7B0-96F8479CA987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5BF5F-CC04-4FAB-8ED8-F6EA4C91F7C2}" type="slidenum">
              <a:rPr lang="fr-CA" smtClean="0"/>
              <a:pPr/>
              <a:t>4</a:t>
            </a:fld>
            <a:endParaRPr lang="fr-CA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171A7-8616-4C4E-92DB-4415FE1076CF}" type="slidenum">
              <a:rPr lang="fr-CA" smtClean="0"/>
              <a:pPr/>
              <a:t>5</a:t>
            </a:fld>
            <a:endParaRPr lang="fr-CA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DF8B6-FE6D-4495-9A7B-E21C0DB3164C}" type="slidenum">
              <a:rPr lang="fr-CA" smtClean="0"/>
              <a:pPr/>
              <a:t>6</a:t>
            </a:fld>
            <a:endParaRPr lang="fr-CA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32BCCE-A2F4-4958-8637-8AFBA41CDC58}" type="slidenum">
              <a:rPr lang="fr-CA" smtClean="0"/>
              <a:pPr/>
              <a:t>7</a:t>
            </a:fld>
            <a:endParaRPr lang="fr-CA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EED97-7E4C-44DA-BFA8-20AE4841B43C}" type="slidenum">
              <a:rPr lang="fr-CA" smtClean="0"/>
              <a:pPr/>
              <a:t>8</a:t>
            </a:fld>
            <a:endParaRPr lang="fr-CA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C2AA-1418-4F0A-8A20-87416A6647E0}" type="slidenum">
              <a:rPr lang="fr-CA" smtClean="0"/>
              <a:pPr/>
              <a:t>9</a:t>
            </a:fld>
            <a:endParaRPr lang="fr-CA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FF3574-F63D-49BF-8082-5D8E32A0C471}" type="slidenum">
              <a:rPr lang="fr-CA" smtClean="0"/>
              <a:pPr/>
              <a:t>10</a:t>
            </a:fld>
            <a:endParaRPr lang="fr-CA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9AA7-1954-4188-ACFE-0E5CB6265CF2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81F-7C82-4EF1-92F1-9B3E4AF8D6DD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3E59-7083-4E2A-9AEE-80DD6ED35B98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1C92-359D-4F30-BA84-F5E7FEEAD6BA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0FF0-89D6-48E6-8C68-8109252902B2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A07FC-5E79-422D-9CA0-F469BB305193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89E1-75F3-4869-A449-DEF5628483F2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2C79-556D-4324-8F17-9E317E588347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0B79-A2A8-4EE0-AF74-4A0729F61B84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35BD-D77E-4F9D-BD42-C5C30124CB54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18E0-757E-4E1A-A696-541BF552E089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6A02-3C6A-4215-A797-87ADC4FE8087}" type="datetime1">
              <a:rPr lang="fr-FR" smtClean="0"/>
              <a:pPr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57770"/>
            <a:ext cx="6400800" cy="9001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2000" dirty="0" smtClean="0">
                <a:solidFill>
                  <a:srgbClr val="002060"/>
                </a:solidFill>
              </a:rPr>
              <a:t>Nabil ABOU-BEKR</a:t>
            </a:r>
          </a:p>
          <a:p>
            <a:pPr>
              <a:spcBef>
                <a:spcPts val="0"/>
              </a:spcBef>
            </a:pPr>
            <a:r>
              <a:rPr lang="fr-FR" sz="2000" i="1" dirty="0" smtClean="0">
                <a:solidFill>
                  <a:srgbClr val="002060"/>
                </a:solidFill>
              </a:rPr>
              <a:t>Professeur en génie civil</a:t>
            </a:r>
          </a:p>
          <a:p>
            <a:pPr>
              <a:spcBef>
                <a:spcPts val="0"/>
              </a:spcBef>
            </a:pPr>
            <a:endParaRPr lang="fr-FR" sz="2000" i="1" dirty="0" smtClean="0">
              <a:solidFill>
                <a:srgbClr val="002060"/>
              </a:solidFill>
            </a:endParaRPr>
          </a:p>
          <a:p>
            <a:endParaRPr lang="fr-FR" sz="2000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42976" y="395567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Université </a:t>
            </a:r>
            <a:r>
              <a:rPr lang="fr-FR" sz="2400" dirty="0" err="1" smtClean="0">
                <a:solidFill>
                  <a:srgbClr val="002060"/>
                </a:solidFill>
              </a:rPr>
              <a:t>Aboubakr</a:t>
            </a:r>
            <a:r>
              <a:rPr lang="fr-FR" sz="2400" dirty="0" smtClean="0">
                <a:solidFill>
                  <a:srgbClr val="002060"/>
                </a:solidFill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</a:rPr>
              <a:t>Belkaid</a:t>
            </a:r>
            <a:r>
              <a:rPr lang="fr-FR" sz="2400" dirty="0" smtClean="0">
                <a:solidFill>
                  <a:srgbClr val="002060"/>
                </a:solidFill>
              </a:rPr>
              <a:t>, Tlemcen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Faculté de Technologie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Département de Génie Civil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57158" y="214290"/>
            <a:ext cx="747281" cy="928694"/>
            <a:chOff x="904" y="-759"/>
            <a:chExt cx="3474" cy="5488"/>
          </a:xfrm>
        </p:grpSpPr>
        <p:pic>
          <p:nvPicPr>
            <p:cNvPr id="10" name="Picture 5" descr="logoUniv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6000" contrast="58000"/>
            </a:blip>
            <a:srcRect/>
            <a:stretch>
              <a:fillRect/>
            </a:stretch>
          </p:blipFill>
          <p:spPr bwMode="auto">
            <a:xfrm>
              <a:off x="904" y="-759"/>
              <a:ext cx="3474" cy="5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45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517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7896685" y="214290"/>
            <a:ext cx="747281" cy="928694"/>
            <a:chOff x="904" y="-759"/>
            <a:chExt cx="3474" cy="5488"/>
          </a:xfrm>
        </p:grpSpPr>
        <p:pic>
          <p:nvPicPr>
            <p:cNvPr id="17" name="Picture 5" descr="logoUniv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6000" contrast="58000"/>
            </a:blip>
            <a:srcRect/>
            <a:stretch>
              <a:fillRect/>
            </a:stretch>
          </p:blipFill>
          <p:spPr bwMode="auto">
            <a:xfrm>
              <a:off x="904" y="-759"/>
              <a:ext cx="3474" cy="5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345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517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2143108" y="1928802"/>
            <a:ext cx="4920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1</a:t>
            </a:r>
            <a:r>
              <a:rPr lang="fr-FR" sz="2400" b="1" baseline="30000" dirty="0" smtClean="0">
                <a:solidFill>
                  <a:srgbClr val="002060"/>
                </a:solidFill>
              </a:rPr>
              <a:t>ère</a:t>
            </a:r>
            <a:r>
              <a:rPr lang="fr-FR" sz="2400" b="1" dirty="0" smtClean="0">
                <a:solidFill>
                  <a:srgbClr val="002060"/>
                </a:solidFill>
              </a:rPr>
              <a:t> Année Master Génie Civil</a:t>
            </a:r>
          </a:p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Ethique et déontologie de l’ingénieur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500034" y="3214694"/>
            <a:ext cx="8229600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Chapitre </a:t>
            </a:r>
            <a:r>
              <a:rPr lang="fr-FR" sz="3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lang="fr-FR" sz="3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DILEMME ETHIQUE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L’honnêteté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La prudence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La loyauté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La famille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La justice</a:t>
            </a: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>
                <a:solidFill>
                  <a:srgbClr val="0070C0"/>
                </a:solidFill>
              </a:rPr>
              <a:t>Valeurs vertueuses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0034" y="3000372"/>
            <a:ext cx="8229600" cy="92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70C0"/>
                </a:solidFill>
              </a:rPr>
              <a:t>3.2. Le dilemme (conflit de valeurs)</a:t>
            </a:r>
            <a:endParaRPr lang="fr-FR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fr-CA" sz="3600" b="1" dirty="0" smtClean="0">
                <a:solidFill>
                  <a:srgbClr val="0070C0"/>
                </a:solidFill>
                <a:effectLst/>
              </a:rPr>
              <a:t>Le dilemme (</a:t>
            </a:r>
            <a:r>
              <a:rPr lang="fr-CA" sz="3600" b="1" dirty="0" smtClean="0">
                <a:solidFill>
                  <a:srgbClr val="0070C0"/>
                </a:solidFill>
              </a:rPr>
              <a:t>Conflit de valeurs)</a:t>
            </a:r>
            <a:endParaRPr lang="fr-CA" sz="3600" b="1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760558"/>
            <a:ext cx="822960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Situation où l’on doit choisir entre deux possibilités contradictoires comprenant toutes deux des inconvénients.</a:t>
            </a:r>
          </a:p>
          <a:p>
            <a:pPr eaLnBrk="1" hangingPunct="1">
              <a:buFont typeface="Wingdings 3" pitchFamily="18" charset="2"/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Un dilemme </a:t>
            </a:r>
            <a:r>
              <a:rPr lang="fr-FR" sz="2800" dirty="0" smtClean="0">
                <a:solidFill>
                  <a:srgbClr val="002060"/>
                </a:solidFill>
              </a:rPr>
              <a:t>moral consiste en un conflit impliquant des raisons morales qui donnent lieu à des obligations apparemment incompatibles.</a:t>
            </a:r>
            <a:endParaRPr lang="fr-CA" sz="2800" dirty="0" smtClean="0">
              <a:solidFill>
                <a:srgbClr val="002060"/>
              </a:solidFill>
            </a:endParaRPr>
          </a:p>
          <a:p>
            <a:pPr eaLnBrk="1" hangingPunct="1"/>
            <a:endParaRPr lang="fr-CA" sz="2800" dirty="0" smtClean="0">
              <a:solidFill>
                <a:srgbClr val="00206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/>
          </p:cNvSpPr>
          <p:nvPr>
            <p:ph type="title"/>
          </p:nvPr>
        </p:nvSpPr>
        <p:spPr bwMode="auto">
          <a:xfrm>
            <a:off x="428596" y="274638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fr-FR" sz="3600" b="1" dirty="0" smtClean="0">
                <a:solidFill>
                  <a:srgbClr val="0070C0"/>
                </a:solidFill>
                <a:effectLst/>
              </a:rPr>
              <a:t>Exemples de </a:t>
            </a:r>
            <a:r>
              <a:rPr lang="fr-FR" sz="3600" b="1" dirty="0" smtClean="0">
                <a:solidFill>
                  <a:srgbClr val="0070C0"/>
                </a:solidFill>
              </a:rPr>
              <a:t>di</a:t>
            </a:r>
            <a:r>
              <a:rPr lang="fr-FR" sz="3600" b="1" dirty="0" smtClean="0">
                <a:solidFill>
                  <a:srgbClr val="0070C0"/>
                </a:solidFill>
                <a:effectLst/>
              </a:rPr>
              <a:t>lemme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2"/>
          </a:xfrm>
        </p:spPr>
        <p:txBody>
          <a:bodyPr>
            <a:noAutofit/>
          </a:bodyPr>
          <a:lstStyle/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Intérêt personnel / intérêt général</a:t>
            </a:r>
          </a:p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Intérêt de la minorité / Intérêt de la majorité</a:t>
            </a:r>
          </a:p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Survie de l’entreprise /  intérêt de la société</a:t>
            </a:r>
          </a:p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Court terme / long terme</a:t>
            </a:r>
          </a:p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Principe / Conséquences</a:t>
            </a:r>
          </a:p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Justice / Pitié</a:t>
            </a:r>
          </a:p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Loyauté / Vérité</a:t>
            </a:r>
          </a:p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Secret professionnel / Alerte</a:t>
            </a:r>
          </a:p>
          <a:p>
            <a:pPr eaLnBrk="1" hangingPunct="1"/>
            <a:endParaRPr lang="fr-FR" sz="28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7296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	La décision éthique est particulièrement difficile à prendre dans les cas de dilemme…</a:t>
            </a:r>
          </a:p>
          <a:p>
            <a:pPr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Flèche vers le bas 3"/>
          <p:cNvSpPr/>
          <p:nvPr/>
        </p:nvSpPr>
        <p:spPr>
          <a:xfrm>
            <a:off x="3929058" y="2928934"/>
            <a:ext cx="857256" cy="15001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0034" y="4714892"/>
            <a:ext cx="8229600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Chapitre 4: </a:t>
            </a:r>
            <a:r>
              <a:rPr lang="fr-FR" sz="3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DECISION ETHIQUE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314"/>
            <a:ext cx="8229600" cy="857232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70C0"/>
                </a:solidFill>
              </a:rPr>
              <a:t>Plan du cours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1038" y="1357298"/>
            <a:ext cx="8105804" cy="11430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1- Concepts généraux: </a:t>
            </a:r>
          </a:p>
          <a:p>
            <a:pPr lvl="0">
              <a:spcBef>
                <a:spcPct val="0"/>
              </a:spcBef>
              <a:defRPr/>
            </a:pPr>
            <a:r>
              <a:rPr lang="fr-FR" sz="2800" b="1" dirty="0" smtClean="0">
                <a:solidFill>
                  <a:srgbClr val="0070C0"/>
                </a:solidFill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</a:rPr>
              <a:t>Le métier de l’ingénieur, contrôle des 	comportements humains</a:t>
            </a:r>
            <a:endParaRPr kumimoji="0" lang="fr-FR" sz="28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42910" y="2714620"/>
            <a:ext cx="7715304" cy="78581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2- Déontologie de l’ingénieur: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206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Devoirs et responsabilités</a:t>
            </a:r>
            <a:endParaRPr kumimoji="0" lang="fr-FR" sz="28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42910" y="4714884"/>
            <a:ext cx="8143932" cy="7143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4- Décision éthique: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70C0"/>
                </a:solidFill>
                <a:ea typeface="+mj-ea"/>
                <a:cs typeface="+mj-cs"/>
              </a:rPr>
              <a:t>	</a:t>
            </a:r>
            <a:r>
              <a:rPr lang="fr-FR" sz="2800" dirty="0" smtClean="0">
                <a:solidFill>
                  <a:srgbClr val="002060"/>
                </a:solidFill>
                <a:ea typeface="+mj-ea"/>
                <a:cs typeface="+mj-cs"/>
              </a:rPr>
              <a:t>M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éthodologie de prise de décision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642910" y="5715016"/>
            <a:ext cx="8143932" cy="6429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5- Applications: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70C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Mises en situation et jeux de rôles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642910" y="3714752"/>
            <a:ext cx="8143932" cy="7143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FF0000"/>
                </a:solidFill>
                <a:ea typeface="+mj-ea"/>
                <a:cs typeface="+mj-cs"/>
              </a:rPr>
              <a:t>3- Dilemme éthique: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FF000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FF0000"/>
                </a:solidFill>
                <a:ea typeface="+mj-ea"/>
                <a:cs typeface="+mj-cs"/>
              </a:rPr>
              <a:t>Concept de valeur, conflit de valeurs</a:t>
            </a:r>
            <a:endParaRPr lang="fr-FR" sz="2800" i="1" dirty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0034" y="3000372"/>
            <a:ext cx="8229600" cy="92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70C0"/>
                </a:solidFill>
              </a:rPr>
              <a:t>3.1. Le concept de valeur</a:t>
            </a:r>
            <a:endParaRPr lang="fr-FR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16150"/>
            <a:ext cx="8229600" cy="2220913"/>
          </a:xfrm>
        </p:spPr>
        <p:txBody>
          <a:bodyPr/>
          <a:lstStyle/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Principes qui orientent nos gestes, nos jugements, nos </a:t>
            </a:r>
            <a:r>
              <a:rPr lang="fr-CA" dirty="0" smtClean="0">
                <a:solidFill>
                  <a:srgbClr val="002060"/>
                </a:solidFill>
              </a:rPr>
              <a:t>motivations.</a:t>
            </a:r>
            <a:endParaRPr lang="fr-CA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Les valeurs peuvent être personnelles ou collectives (normes sociales</a:t>
            </a:r>
            <a:r>
              <a:rPr lang="fr-CA" dirty="0" smtClean="0">
                <a:solidFill>
                  <a:srgbClr val="002060"/>
                </a:solidFill>
              </a:rPr>
              <a:t>).</a:t>
            </a:r>
            <a:endParaRPr lang="fr-CA" dirty="0" smtClean="0">
              <a:solidFill>
                <a:srgbClr val="002060"/>
              </a:solidFill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>
                <a:solidFill>
                  <a:srgbClr val="0070C0"/>
                </a:solidFill>
              </a:rPr>
              <a:t>Le concept de valeur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68475"/>
            <a:ext cx="8229600" cy="4108450"/>
          </a:xfrm>
        </p:spPr>
        <p:txBody>
          <a:bodyPr/>
          <a:lstStyle/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Le professionnalisme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La sécurité du public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Les relations de travail harmonieuses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Le respect de l'autonomie professionnelle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La sécurité d'emploi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Ma réussite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Mon prestige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Mon avenir professionnel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200" b="1" dirty="0">
                <a:solidFill>
                  <a:srgbClr val="0070C0"/>
                </a:solidFill>
              </a:rPr>
              <a:t>Valeurs souvent </a:t>
            </a:r>
            <a:r>
              <a:rPr lang="fr-CA" sz="3200" b="1" dirty="0" smtClean="0">
                <a:solidFill>
                  <a:srgbClr val="0070C0"/>
                </a:solidFill>
              </a:rPr>
              <a:t>évoquées</a:t>
            </a:r>
            <a:br>
              <a:rPr lang="fr-CA" sz="3200" b="1" dirty="0" smtClean="0">
                <a:solidFill>
                  <a:srgbClr val="0070C0"/>
                </a:solidFill>
              </a:rPr>
            </a:br>
            <a:r>
              <a:rPr lang="fr-CA" sz="3200" b="1" dirty="0" smtClean="0">
                <a:solidFill>
                  <a:srgbClr val="0070C0"/>
                </a:solidFill>
              </a:rPr>
              <a:t> </a:t>
            </a:r>
            <a:r>
              <a:rPr lang="fr-CA" sz="3200" b="1" dirty="0">
                <a:solidFill>
                  <a:srgbClr val="0070C0"/>
                </a:solidFill>
              </a:rPr>
              <a:t>en contexte professionnel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2938"/>
            <a:ext cx="8229600" cy="2308225"/>
          </a:xfrm>
        </p:spPr>
        <p:txBody>
          <a:bodyPr>
            <a:normAutofit/>
          </a:bodyPr>
          <a:lstStyle/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Le respect des lois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Le respect de l'autorité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La protection de l'environnement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Le respect des droits individuels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200" b="1" dirty="0">
                <a:solidFill>
                  <a:srgbClr val="0070C0"/>
                </a:solidFill>
              </a:rPr>
              <a:t>Valeurs se rapportant à la vie en société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L’efficacité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L’objectivité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Le rendement</a:t>
            </a:r>
          </a:p>
          <a:p>
            <a:pPr eaLnBrk="1" hangingPunct="1">
              <a:buFont typeface="Wingdings 3" pitchFamily="18" charset="2"/>
              <a:buNone/>
            </a:pPr>
            <a:endParaRPr lang="fr-CA" dirty="0" smtClean="0">
              <a:solidFill>
                <a:srgbClr val="002060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200" b="1" dirty="0">
                <a:solidFill>
                  <a:srgbClr val="0070C0"/>
                </a:solidFill>
              </a:rPr>
              <a:t>Valeurs technoscientifiques 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L’économie d'argent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Le bénéfice financier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La rentabilité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Le profit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La survie de l'entreprise</a:t>
            </a:r>
          </a:p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Mon bénéfice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>
                <a:solidFill>
                  <a:srgbClr val="0070C0"/>
                </a:solidFill>
              </a:rPr>
              <a:t>Valeurs économiques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L'amitié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Ma santé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Mon besoin de confort et de sécurité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Mon succès (financier, professionnel)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Mon indépendance</a:t>
            </a:r>
          </a:p>
          <a:p>
            <a:pPr eaLnBrk="1" hangingPunct="1"/>
            <a:r>
              <a:rPr lang="fr-CA" sz="2800" dirty="0" smtClean="0">
                <a:solidFill>
                  <a:srgbClr val="002060"/>
                </a:solidFill>
              </a:rPr>
              <a:t>Mon plaisir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>
                <a:solidFill>
                  <a:srgbClr val="0070C0"/>
                </a:solidFill>
              </a:rPr>
              <a:t>Valeurs personnelles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85328</TotalTime>
  <Words>310</Words>
  <Application>Microsoft Office PowerPoint</Application>
  <PresentationFormat>Affichage à l'écran (4:3)</PresentationFormat>
  <Paragraphs>90</Paragraphs>
  <Slides>14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Diapositive 1</vt:lpstr>
      <vt:lpstr>Plan du cours</vt:lpstr>
      <vt:lpstr>Diapositive 3</vt:lpstr>
      <vt:lpstr>Le concept de valeur</vt:lpstr>
      <vt:lpstr>Valeurs souvent évoquées  en contexte professionnel</vt:lpstr>
      <vt:lpstr>Valeurs se rapportant à la vie en société</vt:lpstr>
      <vt:lpstr>Valeurs technoscientifiques </vt:lpstr>
      <vt:lpstr>Valeurs économiques</vt:lpstr>
      <vt:lpstr>Valeurs personnelles</vt:lpstr>
      <vt:lpstr>Valeurs vertueuses</vt:lpstr>
      <vt:lpstr>Diapositive 11</vt:lpstr>
      <vt:lpstr>Le dilemme (Conflit de valeurs)</vt:lpstr>
      <vt:lpstr>Exemples de dilemme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utilisateur</cp:lastModifiedBy>
  <cp:revision>323</cp:revision>
  <dcterms:created xsi:type="dcterms:W3CDTF">2016-01-23T15:07:11Z</dcterms:created>
  <dcterms:modified xsi:type="dcterms:W3CDTF">2018-03-01T14:51:12Z</dcterms:modified>
</cp:coreProperties>
</file>