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3"/>
  </p:notesMasterIdLst>
  <p:handoutMasterIdLst>
    <p:handoutMasterId r:id="rId44"/>
  </p:handoutMasterIdLst>
  <p:sldIdLst>
    <p:sldId id="256" r:id="rId2"/>
    <p:sldId id="450" r:id="rId3"/>
    <p:sldId id="451" r:id="rId4"/>
    <p:sldId id="489" r:id="rId5"/>
    <p:sldId id="456" r:id="rId6"/>
    <p:sldId id="453" r:id="rId7"/>
    <p:sldId id="452" r:id="rId8"/>
    <p:sldId id="455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90" r:id="rId23"/>
    <p:sldId id="470" r:id="rId24"/>
    <p:sldId id="471" r:id="rId25"/>
    <p:sldId id="472" r:id="rId26"/>
    <p:sldId id="474" r:id="rId27"/>
    <p:sldId id="475" r:id="rId28"/>
    <p:sldId id="476" r:id="rId29"/>
    <p:sldId id="477" r:id="rId30"/>
    <p:sldId id="478" r:id="rId31"/>
    <p:sldId id="479" r:id="rId32"/>
    <p:sldId id="491" r:id="rId33"/>
    <p:sldId id="492" r:id="rId34"/>
    <p:sldId id="493" r:id="rId35"/>
    <p:sldId id="481" r:id="rId36"/>
    <p:sldId id="482" r:id="rId37"/>
    <p:sldId id="483" r:id="rId38"/>
    <p:sldId id="484" r:id="rId39"/>
    <p:sldId id="485" r:id="rId40"/>
    <p:sldId id="487" r:id="rId41"/>
    <p:sldId id="454" r:id="rId4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091"/>
    <a:srgbClr val="0F6F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BC0D1-7533-462B-B6DB-EC5F7CB60DF1}" v="884" dt="2019-10-27T22:09:04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76882" autoAdjust="0"/>
  </p:normalViewPr>
  <p:slideViewPr>
    <p:cSldViewPr>
      <p:cViewPr varScale="1">
        <p:scale>
          <a:sx n="85" d="100"/>
          <a:sy n="85" d="100"/>
        </p:scale>
        <p:origin x="-22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C6C1FBC-0B46-4012-8D80-D607FCCDA983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74729B6-FA66-4B24-B668-B047D9E61E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A3E0E79-18BF-4AF7-8D37-58313D2733F1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B8487A2-BDF4-4AE0-975A-A254890D2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0044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48D697-7570-4162-AF5B-D25224C212A2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B05B02-2F74-4A20-BFBE-060CFD186DA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nstagram.com/p/W2FCksR9-e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assrooms.com/courses/prenez-en-main-bootstra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schools.com/bootstra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6000" dirty="0"/>
              <a:t>M 521</a:t>
            </a:r>
            <a:br>
              <a:rPr lang="fr-FR" sz="6000" dirty="0"/>
            </a:br>
            <a:r>
              <a:rPr lang="fr-FR" sz="6000" dirty="0"/>
              <a:t>Web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3228536"/>
            <a:ext cx="7854696" cy="2648736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1 Génie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Logiciel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de </a:t>
            </a:r>
            <a:r>
              <a:rPr lang="fr-FR" dirty="0" err="1"/>
              <a:t>Bootstrap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t="8823" r="4513" b="5156"/>
          <a:stretch>
            <a:fillRect/>
          </a:stretch>
        </p:blipFill>
        <p:spPr bwMode="auto">
          <a:xfrm>
            <a:off x="642910" y="2214554"/>
            <a:ext cx="79296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vers le bas 4"/>
          <p:cNvSpPr/>
          <p:nvPr/>
        </p:nvSpPr>
        <p:spPr>
          <a:xfrm rot="20009068">
            <a:off x="811223" y="4166394"/>
            <a:ext cx="1214446" cy="2000264"/>
          </a:xfrm>
          <a:prstGeom prst="downArrow">
            <a:avLst/>
          </a:prstGeom>
          <a:solidFill>
            <a:srgbClr val="0F6FC6">
              <a:alpha val="29020"/>
            </a:srgbClr>
          </a:solidFill>
          <a:ln>
            <a:solidFill>
              <a:srgbClr val="08509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de </a:t>
            </a:r>
            <a:r>
              <a:rPr lang="fr-FR" dirty="0" err="1"/>
              <a:t>Bootstrap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FR" sz="1600" b="1" dirty="0"/>
              <a:t>bootstrap.css </a:t>
            </a:r>
            <a:r>
              <a:rPr lang="fr-FR" sz="1600" dirty="0"/>
              <a:t>comporte les classes de base de </a:t>
            </a:r>
            <a:r>
              <a:rPr lang="fr-FR" sz="1600" dirty="0" err="1"/>
              <a:t>Bootstrap</a:t>
            </a:r>
            <a:r>
              <a:rPr lang="fr-FR" sz="1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bootstrap.min.css</a:t>
            </a:r>
            <a:r>
              <a:rPr lang="fr-FR" sz="1600" dirty="0"/>
              <a:t> comporte les mêmes classes de base que bootstrap.css mais est compressé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bootstrap-theme.css </a:t>
            </a:r>
            <a:r>
              <a:rPr lang="fr-FR" sz="1600" dirty="0"/>
              <a:t>contient des règles de styles particulières pour créer un thème spécifique pour </a:t>
            </a:r>
            <a:r>
              <a:rPr lang="fr-FR" sz="1600" dirty="0" err="1"/>
              <a:t>Bootstrap</a:t>
            </a:r>
            <a:r>
              <a:rPr lang="fr-FR" sz="1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bootstrap-theme.min.css</a:t>
            </a:r>
            <a:r>
              <a:rPr lang="fr-FR" sz="1600" dirty="0"/>
              <a:t> est identique à bootstrap-theme.css mais est compressé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glyphicons-halflings-regular.svg</a:t>
            </a:r>
            <a:r>
              <a:rPr lang="fr-FR" sz="1600" dirty="0"/>
              <a:t> comporte la collection d'icônes au format </a:t>
            </a:r>
            <a:r>
              <a:rPr lang="fr-FR" sz="1600" dirty="0" err="1"/>
              <a:t>svg</a:t>
            </a:r>
            <a:r>
              <a:rPr lang="fr-FR" sz="1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glyphicons-halflings-regular.ttf</a:t>
            </a:r>
            <a:r>
              <a:rPr lang="fr-FR" sz="1600" dirty="0"/>
              <a:t> comporte la collection d'icônes au format </a:t>
            </a:r>
            <a:r>
              <a:rPr lang="fr-FR" sz="1600" dirty="0" err="1"/>
              <a:t>ttf</a:t>
            </a:r>
            <a:r>
              <a:rPr lang="fr-FR" sz="1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fr-FR" sz="1600" b="1" dirty="0" err="1"/>
              <a:t>glyphicons-halflings-regular.woff</a:t>
            </a:r>
            <a:r>
              <a:rPr lang="fr-FR" sz="1600" dirty="0"/>
              <a:t> comporte la collection d'icônes au format </a:t>
            </a:r>
            <a:r>
              <a:rPr lang="fr-FR" sz="1600" dirty="0" err="1"/>
              <a:t>woff</a:t>
            </a:r>
            <a:r>
              <a:rPr lang="fr-FR" sz="1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glyphicons-halflings-regular.eot</a:t>
            </a:r>
            <a:r>
              <a:rPr lang="fr-FR" sz="1600" dirty="0"/>
              <a:t> comporte la collection d'icônes au format </a:t>
            </a:r>
            <a:r>
              <a:rPr lang="fr-FR" sz="1600" dirty="0" err="1"/>
              <a:t>eot</a:t>
            </a:r>
            <a:r>
              <a:rPr lang="fr-FR" sz="1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bootstrap.js</a:t>
            </a:r>
            <a:r>
              <a:rPr lang="fr-FR" sz="1600" dirty="0"/>
              <a:t> contient le code JavaScript des composants de </a:t>
            </a:r>
            <a:r>
              <a:rPr lang="fr-FR" sz="1600" dirty="0" err="1"/>
              <a:t>Bootstrap</a:t>
            </a:r>
            <a:r>
              <a:rPr lang="fr-FR" sz="1600" dirty="0"/>
              <a:t> </a:t>
            </a:r>
          </a:p>
          <a:p>
            <a:pPr lvl="0">
              <a:lnSpc>
                <a:spcPct val="150000"/>
              </a:lnSpc>
            </a:pPr>
            <a:r>
              <a:rPr lang="fr-FR" sz="1600" b="1" dirty="0"/>
              <a:t>bootstrap.min.js</a:t>
            </a:r>
            <a:r>
              <a:rPr lang="fr-FR" sz="1600" dirty="0"/>
              <a:t> contient le même code JavaScript mais est compressé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de </a:t>
            </a:r>
            <a:r>
              <a:rPr lang="fr-FR" dirty="0" err="1"/>
              <a:t>Bootstrap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dirty="0"/>
              <a:t>Les </a:t>
            </a:r>
            <a:r>
              <a:rPr lang="fr-FR" sz="2800" b="1" dirty="0"/>
              <a:t>.min</a:t>
            </a:r>
            <a:r>
              <a:rPr lang="fr-FR" sz="2800" dirty="0"/>
              <a:t> sont épurés des commentaires et compressés pour les alléger et accélérer ainsi leur chargement</a:t>
            </a:r>
          </a:p>
          <a:p>
            <a:pPr lvl="0"/>
            <a:r>
              <a:rPr lang="fr-FR" dirty="0"/>
              <a:t>Pendant la phase de développement, il est intéressant de pouvoir naviguer dans le code de </a:t>
            </a:r>
            <a:r>
              <a:rPr lang="fr-FR" dirty="0" err="1"/>
              <a:t>Bootstrap</a:t>
            </a:r>
            <a:r>
              <a:rPr lang="fr-FR" dirty="0"/>
              <a:t>, il faut donc mettre les fichiers non compressés</a:t>
            </a:r>
          </a:p>
          <a:p>
            <a:pPr lvl="0"/>
            <a:r>
              <a:rPr lang="fr-FR" dirty="0"/>
              <a:t>Lorsque le site est en ligne, on ne s’inquiète plus du code et seule compte la vitesse de chargement, il faut donc cette fois utiliser les versions compressées (min)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de </a:t>
            </a:r>
            <a:r>
              <a:rPr lang="fr-FR" dirty="0" err="1"/>
              <a:t>Bootstrap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389120"/>
          </a:xfrm>
        </p:spPr>
        <p:txBody>
          <a:bodyPr>
            <a:normAutofit/>
          </a:bodyPr>
          <a:lstStyle/>
          <a:p>
            <a:r>
              <a:rPr lang="fr-FR" sz="2000" dirty="0"/>
              <a:t>Déclarer le fichier bootstrap.min.css (ou bootstrap.css) dans l'en-tête de la page web</a:t>
            </a:r>
          </a:p>
          <a:p>
            <a:pPr>
              <a:buNone/>
            </a:pPr>
            <a:r>
              <a:rPr lang="en-US" sz="1200" dirty="0"/>
              <a:t>&lt;head&gt;</a:t>
            </a:r>
          </a:p>
          <a:p>
            <a:pPr>
              <a:buNone/>
            </a:pPr>
            <a:r>
              <a:rPr lang="en-US" sz="1200" dirty="0"/>
              <a:t>   &lt;link </a:t>
            </a:r>
            <a:r>
              <a:rPr lang="en-US" sz="1200" dirty="0" err="1"/>
              <a:t>href</a:t>
            </a:r>
            <a:r>
              <a:rPr lang="en-US" sz="1200" dirty="0"/>
              <a:t>="bootstrap/</a:t>
            </a:r>
            <a:r>
              <a:rPr lang="en-US" sz="1200" dirty="0" err="1"/>
              <a:t>css</a:t>
            </a:r>
            <a:r>
              <a:rPr lang="en-US" sz="1200" dirty="0"/>
              <a:t>/</a:t>
            </a:r>
            <a:r>
              <a:rPr lang="en-US" sz="1200" dirty="0" err="1"/>
              <a:t>bootstrap.min.css</a:t>
            </a:r>
            <a:r>
              <a:rPr lang="en-US" sz="1200" dirty="0"/>
              <a:t>" </a:t>
            </a:r>
            <a:r>
              <a:rPr lang="en-US" sz="1200" dirty="0" err="1"/>
              <a:t>rel</a:t>
            </a:r>
            <a:r>
              <a:rPr lang="en-US" sz="1200" dirty="0"/>
              <a:t>="</a:t>
            </a:r>
            <a:r>
              <a:rPr lang="en-US" sz="1200" dirty="0" err="1"/>
              <a:t>stylesheet</a:t>
            </a:r>
            <a:r>
              <a:rPr lang="en-US" sz="1200" dirty="0"/>
              <a:t>"&gt;</a:t>
            </a:r>
            <a:endParaRPr lang="fr-FR" sz="1200" dirty="0"/>
          </a:p>
          <a:p>
            <a:pPr>
              <a:buNone/>
            </a:pPr>
            <a:r>
              <a:rPr lang="fr-FR" sz="1200" dirty="0"/>
              <a:t>&lt;/</a:t>
            </a:r>
            <a:r>
              <a:rPr lang="fr-FR" sz="1200" dirty="0" err="1"/>
              <a:t>head</a:t>
            </a:r>
            <a:r>
              <a:rPr lang="fr-FR" sz="1200" dirty="0"/>
              <a:t>&gt;</a:t>
            </a:r>
          </a:p>
          <a:p>
            <a:r>
              <a:rPr lang="fr-FR" sz="2000" dirty="0"/>
              <a:t>Référencer la librairie de </a:t>
            </a:r>
            <a:r>
              <a:rPr lang="fr-FR" sz="2000" dirty="0" err="1"/>
              <a:t>Bootstrap</a:t>
            </a:r>
            <a:r>
              <a:rPr lang="fr-FR" sz="2000" dirty="0"/>
              <a:t> ainsi que </a:t>
            </a:r>
            <a:r>
              <a:rPr lang="fr-FR" sz="2000" dirty="0" err="1"/>
              <a:t>jQuery</a:t>
            </a:r>
            <a:r>
              <a:rPr lang="fr-FR" sz="2000" dirty="0"/>
              <a:t> si le site utilise des composants </a:t>
            </a:r>
            <a:r>
              <a:rPr lang="fr-FR" sz="2000" dirty="0" err="1"/>
              <a:t>Javascript</a:t>
            </a:r>
            <a:endParaRPr lang="fr-FR" sz="2000" dirty="0"/>
          </a:p>
          <a:p>
            <a:pPr>
              <a:buNone/>
            </a:pPr>
            <a:r>
              <a:rPr lang="fr-FR" sz="1200" dirty="0"/>
              <a:t>&lt;script </a:t>
            </a:r>
            <a:r>
              <a:rPr lang="fr-FR" sz="1200" dirty="0" err="1"/>
              <a:t>src</a:t>
            </a:r>
            <a:r>
              <a:rPr lang="fr-FR" sz="1200" dirty="0"/>
              <a:t>="</a:t>
            </a:r>
            <a:r>
              <a:rPr lang="fr-FR" sz="1200" dirty="0" err="1"/>
              <a:t>bootstrap</a:t>
            </a:r>
            <a:r>
              <a:rPr lang="fr-FR" sz="1200" dirty="0"/>
              <a:t>/</a:t>
            </a:r>
            <a:r>
              <a:rPr lang="fr-FR" sz="1200" dirty="0" err="1"/>
              <a:t>js</a:t>
            </a:r>
            <a:r>
              <a:rPr lang="fr-FR" sz="1200" dirty="0"/>
              <a:t>/jquery.js"&gt;&lt;/script&gt;</a:t>
            </a:r>
          </a:p>
          <a:p>
            <a:pPr>
              <a:buNone/>
            </a:pPr>
            <a:r>
              <a:rPr lang="fr-FR" sz="1200" dirty="0"/>
              <a:t>&lt;script </a:t>
            </a:r>
            <a:r>
              <a:rPr lang="fr-FR" sz="1200" dirty="0" err="1"/>
              <a:t>src</a:t>
            </a:r>
            <a:r>
              <a:rPr lang="fr-FR" sz="1200" dirty="0"/>
              <a:t>="</a:t>
            </a:r>
            <a:r>
              <a:rPr lang="fr-FR" sz="1200" dirty="0" err="1"/>
              <a:t>bootstrap</a:t>
            </a:r>
            <a:r>
              <a:rPr lang="fr-FR" sz="1200" dirty="0"/>
              <a:t>/</a:t>
            </a:r>
            <a:r>
              <a:rPr lang="fr-FR" sz="1200" dirty="0" err="1"/>
              <a:t>js</a:t>
            </a:r>
            <a:r>
              <a:rPr lang="fr-FR" sz="1200" dirty="0"/>
              <a:t>/bootstrap.min.js"&gt;&lt;/script&gt;</a:t>
            </a:r>
            <a:endParaRPr lang="en-US" sz="1200" dirty="0"/>
          </a:p>
          <a:p>
            <a:r>
              <a:rPr lang="fr-FR" sz="2000" dirty="0"/>
              <a:t>Si le site utilise un CDN « Content </a:t>
            </a:r>
            <a:r>
              <a:rPr lang="fr-FR" sz="2000" dirty="0" err="1"/>
              <a:t>delivery</a:t>
            </a:r>
            <a:r>
              <a:rPr lang="fr-FR" sz="2000" dirty="0"/>
              <a:t> network » (réseau de serveurs qui met à disposition des librairies), l'installation est simplifiée</a:t>
            </a:r>
          </a:p>
          <a:p>
            <a:pPr>
              <a:buNone/>
            </a:pPr>
            <a:r>
              <a:rPr lang="fr-FR" sz="1200" dirty="0"/>
              <a:t>&lt;</a:t>
            </a:r>
            <a:r>
              <a:rPr lang="fr-FR" sz="1200" dirty="0" err="1"/>
              <a:t>link</a:t>
            </a:r>
            <a:r>
              <a:rPr lang="fr-FR" sz="1200" dirty="0"/>
              <a:t> </a:t>
            </a:r>
            <a:r>
              <a:rPr lang="fr-FR" sz="1200" dirty="0" err="1"/>
              <a:t>href</a:t>
            </a:r>
            <a:r>
              <a:rPr lang="fr-FR" sz="1200" dirty="0"/>
              <a:t>="https://maxcdn.bootstrapcdn.com/bootstrap/3.3.1/css/bootstrap.min.css" </a:t>
            </a:r>
            <a:r>
              <a:rPr lang="fr-FR" sz="1200" dirty="0" err="1"/>
              <a:t>rel</a:t>
            </a:r>
            <a:r>
              <a:rPr lang="fr-FR" sz="1200" dirty="0"/>
              <a:t>="</a:t>
            </a:r>
            <a:r>
              <a:rPr lang="fr-FR" sz="1200" dirty="0" err="1"/>
              <a:t>stylesheet</a:t>
            </a:r>
            <a:r>
              <a:rPr lang="fr-FR" sz="1200" dirty="0"/>
              <a:t>"&gt;</a:t>
            </a:r>
          </a:p>
          <a:p>
            <a:pPr>
              <a:buNone/>
            </a:pPr>
            <a:r>
              <a:rPr lang="fr-FR" sz="1200" dirty="0"/>
              <a:t>&lt;script </a:t>
            </a:r>
            <a:r>
              <a:rPr lang="fr-FR" sz="1200" dirty="0" err="1"/>
              <a:t>src</a:t>
            </a:r>
            <a:r>
              <a:rPr lang="fr-FR" sz="1200" dirty="0"/>
              <a:t>="https://code.jquery.com/jquery-1.11.2.min.js"&gt;&lt;/script&gt;</a:t>
            </a:r>
          </a:p>
          <a:p>
            <a:pPr>
              <a:buNone/>
            </a:pPr>
            <a:r>
              <a:rPr lang="fr-FR" sz="1200" dirty="0"/>
              <a:t>&lt;script </a:t>
            </a:r>
            <a:r>
              <a:rPr lang="fr-FR" sz="1200" dirty="0" err="1"/>
              <a:t>src</a:t>
            </a:r>
            <a:r>
              <a:rPr lang="fr-FR" sz="1200" dirty="0"/>
              <a:t>="https://maxcdn.bootstrapcdn.com/bootstrap/3.3.1/js/bootstrap.min.js"&gt;&lt;/script&gt;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Organisation spatiale des pages web</a:t>
            </a:r>
          </a:p>
          <a:p>
            <a:pPr lvl="1"/>
            <a:r>
              <a:rPr lang="fr-FR" dirty="0"/>
              <a:t>Une bannière ? </a:t>
            </a:r>
          </a:p>
          <a:p>
            <a:pPr lvl="1"/>
            <a:r>
              <a:rPr lang="fr-FR" dirty="0"/>
              <a:t>Un espace pour un menu à gauche ou en haut ? </a:t>
            </a:r>
          </a:p>
          <a:p>
            <a:pPr lvl="1"/>
            <a:r>
              <a:rPr lang="fr-FR" dirty="0"/>
              <a:t>Des blocs sur l’un des côtés pour recevoir certaines fonctionnalités comme la connexion? </a:t>
            </a:r>
          </a:p>
          <a:p>
            <a:pPr lvl="1"/>
            <a:r>
              <a:rPr lang="fr-FR" dirty="0"/>
              <a:t>Un bas de page ?</a:t>
            </a:r>
          </a:p>
          <a:p>
            <a:r>
              <a:rPr lang="fr-FR" dirty="0"/>
              <a:t>Placer les éléments sur la grille</a:t>
            </a:r>
          </a:p>
          <a:p>
            <a:endParaRPr lang="fr-FR" dirty="0"/>
          </a:p>
        </p:txBody>
      </p:sp>
      <p:pic>
        <p:nvPicPr>
          <p:cNvPr id="4" name="r-1888535" descr="On peut placer des éléments sur la gril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143512"/>
            <a:ext cx="4333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Une grille est composée de rangées (</a:t>
            </a:r>
            <a:r>
              <a:rPr lang="fr-FR" sz="2400" dirty="0" err="1"/>
              <a:t>row</a:t>
            </a:r>
            <a:r>
              <a:rPr lang="fr-FR" sz="2400" dirty="0"/>
              <a:t>) et de colonnes (col)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La grille de </a:t>
            </a:r>
            <a:r>
              <a:rPr lang="fr-FR" sz="2400" dirty="0" err="1"/>
              <a:t>Bootstrap</a:t>
            </a:r>
            <a:endParaRPr lang="fr-FR" sz="2400" dirty="0"/>
          </a:p>
          <a:p>
            <a:pPr lvl="1"/>
            <a:r>
              <a:rPr lang="fr-FR" dirty="0"/>
              <a:t>Le découpage en colonnes est une division en pourcentage de la largeur de la fenêtre de visualisation</a:t>
            </a:r>
          </a:p>
          <a:p>
            <a:pPr lvl="1"/>
            <a:r>
              <a:rPr lang="fr-FR" dirty="0"/>
              <a:t>Les rangées ont la hauteur de leurs contenus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r-1888541" descr="Une grille est composée de rangées et de colon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31432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-1888546" descr="Les rangées ont la hauteur de leur conten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429264"/>
            <a:ext cx="3990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grilles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fr-FR" dirty="0"/>
              <a:t>Il faut définir les rangées ensuite les colonnes</a:t>
            </a:r>
          </a:p>
          <a:p>
            <a:r>
              <a:rPr lang="fr-FR" dirty="0"/>
              <a:t>Il existe au maximum 12 colonnes</a:t>
            </a:r>
          </a:p>
          <a:p>
            <a:r>
              <a:rPr lang="fr-FR"/>
              <a:t>Bootstrap 3</a:t>
            </a:r>
            <a:r>
              <a:rPr lang="fr-FR" dirty="0"/>
              <a:t> dispose de quatre batteries de 12 classes</a:t>
            </a:r>
          </a:p>
          <a:p>
            <a:pPr lvl="1" indent="-246380"/>
            <a:r>
              <a:rPr lang="fr-FR" dirty="0"/>
              <a:t>col-xs-1 </a:t>
            </a:r>
            <a:r>
              <a:rPr lang="fr-FR" b="1" dirty="0"/>
              <a:t>ou</a:t>
            </a:r>
            <a:r>
              <a:rPr lang="fr-FR" dirty="0"/>
              <a:t> col-sm-1 </a:t>
            </a:r>
            <a:r>
              <a:rPr lang="fr-FR" b="1" dirty="0"/>
              <a:t>ou</a:t>
            </a:r>
            <a:r>
              <a:rPr lang="fr-FR" dirty="0"/>
              <a:t> col-md-1 </a:t>
            </a:r>
            <a:r>
              <a:rPr lang="fr-FR" b="1" dirty="0"/>
              <a:t>ou</a:t>
            </a:r>
            <a:r>
              <a:rPr lang="fr-FR" dirty="0"/>
              <a:t> col-lg-1</a:t>
            </a:r>
          </a:p>
          <a:p>
            <a:pPr lvl="1" indent="-246380"/>
            <a:r>
              <a:rPr lang="fr-FR" dirty="0"/>
              <a:t>col-xs-2 </a:t>
            </a:r>
            <a:r>
              <a:rPr lang="fr-FR" b="1" dirty="0"/>
              <a:t>ou</a:t>
            </a:r>
            <a:r>
              <a:rPr lang="fr-FR" dirty="0"/>
              <a:t> col-sm-2 </a:t>
            </a:r>
            <a:r>
              <a:rPr lang="fr-FR" b="1" dirty="0"/>
              <a:t>ou</a:t>
            </a:r>
            <a:r>
              <a:rPr lang="fr-FR" dirty="0"/>
              <a:t> col-md-2 </a:t>
            </a:r>
            <a:r>
              <a:rPr lang="fr-FR" b="1" dirty="0"/>
              <a:t>ou</a:t>
            </a:r>
            <a:r>
              <a:rPr lang="fr-FR" dirty="0"/>
              <a:t> col-lg-2</a:t>
            </a:r>
          </a:p>
          <a:p>
            <a:pPr lvl="1"/>
            <a:r>
              <a:rPr lang="fr-FR" dirty="0"/>
              <a:t>...</a:t>
            </a:r>
          </a:p>
          <a:p>
            <a:pPr lvl="1" indent="-246380"/>
            <a:r>
              <a:rPr lang="fr-FR" dirty="0"/>
              <a:t>col-xs-12 </a:t>
            </a:r>
            <a:r>
              <a:rPr lang="fr-FR" b="1" dirty="0"/>
              <a:t>ou</a:t>
            </a:r>
            <a:r>
              <a:rPr lang="fr-FR" dirty="0"/>
              <a:t> col-sm-12 </a:t>
            </a:r>
            <a:r>
              <a:rPr lang="fr-FR" b="1" dirty="0"/>
              <a:t>ou</a:t>
            </a:r>
            <a:r>
              <a:rPr lang="fr-FR" dirty="0"/>
              <a:t> col-md-12 </a:t>
            </a:r>
            <a:r>
              <a:rPr lang="fr-FR" b="1" dirty="0"/>
              <a:t>ou</a:t>
            </a:r>
            <a:r>
              <a:rPr lang="fr-FR" dirty="0"/>
              <a:t> col-lg-12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responsive design</a:t>
            </a:r>
          </a:p>
        </p:txBody>
      </p:sp>
      <p:pic>
        <p:nvPicPr>
          <p:cNvPr id="1026" name="Picture 2" descr="Aspect sur grand éc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4595798" cy="458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responsive design</a:t>
            </a:r>
          </a:p>
        </p:txBody>
      </p:sp>
      <p:pic>
        <p:nvPicPr>
          <p:cNvPr id="35842" name="Picture 2" descr="Aspect sur écran moy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4429156" cy="4587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responsive design</a:t>
            </a:r>
          </a:p>
        </p:txBody>
      </p:sp>
      <p:pic>
        <p:nvPicPr>
          <p:cNvPr id="34818" name="Picture 2" descr="Aspect sur petit éc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4429156" cy="4675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3400" y="2968352"/>
            <a:ext cx="7851648" cy="1828800"/>
          </a:xfrm>
        </p:spPr>
        <p:txBody>
          <a:bodyPr anchor="ctr"/>
          <a:lstStyle/>
          <a:p>
            <a:pPr algn="ctr"/>
            <a:r>
              <a:rPr lang="fr-FR" dirty="0"/>
              <a:t>Bootstrap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Empilement ou réduction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79338"/>
          </a:xfrm>
        </p:spPr>
        <p:txBody>
          <a:bodyPr/>
          <a:lstStyle/>
          <a:p>
            <a:r>
              <a:rPr lang="fr-FR" dirty="0"/>
              <a:t>Pour ne pas réduire les éléments au risque de les rendre illisibles, </a:t>
            </a:r>
            <a:r>
              <a:rPr lang="fr-FR" dirty="0" err="1"/>
              <a:t>Bootstrap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les empile petit à petit quand la fenêtre devient plus étroite</a:t>
            </a:r>
          </a:p>
          <a:p>
            <a:pPr lvl="1"/>
            <a:r>
              <a:rPr lang="fr-FR" dirty="0"/>
              <a:t>ou supprime des éléments pas vraiment utiles</a:t>
            </a:r>
          </a:p>
        </p:txBody>
      </p:sp>
      <p:pic>
        <p:nvPicPr>
          <p:cNvPr id="36868" name="Picture 4" descr="Empilement ou réduction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72008"/>
            <a:ext cx="7143750" cy="1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Médias et classes col-*</a:t>
            </a:r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Bootstrap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 vert="horz" anchor="t">
            <a:normAutofit lnSpcReduction="10000"/>
          </a:bodyPr>
          <a:lstStyle/>
          <a:p>
            <a:r>
              <a:rPr lang="fr-FR" sz="2000" dirty="0"/>
              <a:t>Bootstrap 3 considère 4 sortes de médias</a:t>
            </a:r>
          </a:p>
          <a:p>
            <a:pPr lvl="1" indent="-246380"/>
            <a:r>
              <a:rPr lang="fr-FR" sz="1800" dirty="0"/>
              <a:t>les petits, genre smartphones (moins de 768 pixels)</a:t>
            </a:r>
          </a:p>
          <a:p>
            <a:pPr lvl="1" indent="-246380"/>
            <a:r>
              <a:rPr lang="fr-FR" sz="1800" dirty="0"/>
              <a:t>les réduits, genre tablettes (moins de 992 pixels)</a:t>
            </a:r>
          </a:p>
          <a:p>
            <a:pPr lvl="1"/>
            <a:r>
              <a:rPr lang="fr-FR" sz="1800" dirty="0"/>
              <a:t>les écrans moyens (moins de 1200 pixels) </a:t>
            </a:r>
          </a:p>
          <a:p>
            <a:pPr lvl="1"/>
            <a:r>
              <a:rPr lang="fr-FR" sz="1800" dirty="0"/>
              <a:t>les grands écrans (plus de 1200 pixels)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r>
              <a:rPr lang="fr-FR" sz="1800" b="1" dirty="0" err="1"/>
              <a:t>xs</a:t>
            </a:r>
            <a:r>
              <a:rPr lang="fr-FR" sz="1800" dirty="0"/>
              <a:t> pour extra </a:t>
            </a:r>
            <a:r>
              <a:rPr lang="fr-FR" sz="1800" i="1" dirty="0" err="1"/>
              <a:t>small</a:t>
            </a:r>
            <a:r>
              <a:rPr lang="fr-FR" sz="1800" dirty="0"/>
              <a:t>, </a:t>
            </a:r>
            <a:r>
              <a:rPr lang="fr-FR" sz="1800" b="1" dirty="0" err="1"/>
              <a:t>sm</a:t>
            </a:r>
            <a:r>
              <a:rPr lang="fr-FR" sz="1800" b="1" dirty="0"/>
              <a:t> </a:t>
            </a:r>
            <a:r>
              <a:rPr lang="fr-FR" sz="1800" dirty="0"/>
              <a:t>pour </a:t>
            </a:r>
            <a:r>
              <a:rPr lang="fr-FR" sz="1800" i="1" dirty="0" err="1"/>
              <a:t>small</a:t>
            </a:r>
            <a:r>
              <a:rPr lang="fr-FR" sz="1800" dirty="0"/>
              <a:t>, </a:t>
            </a:r>
            <a:r>
              <a:rPr lang="fr-FR" sz="1800" b="1" dirty="0"/>
              <a:t>md</a:t>
            </a:r>
            <a:r>
              <a:rPr lang="fr-FR" sz="1800" dirty="0"/>
              <a:t> pour </a:t>
            </a:r>
            <a:r>
              <a:rPr lang="fr-FR" sz="1800" i="1" dirty="0"/>
              <a:t>medium</a:t>
            </a:r>
            <a:r>
              <a:rPr lang="fr-FR" sz="1800" dirty="0"/>
              <a:t> et </a:t>
            </a:r>
            <a:r>
              <a:rPr lang="fr-FR" sz="1800" b="1" dirty="0"/>
              <a:t>lg</a:t>
            </a:r>
            <a:r>
              <a:rPr lang="fr-FR" sz="1800" dirty="0"/>
              <a:t> pour </a:t>
            </a:r>
            <a:r>
              <a:rPr lang="fr-FR" sz="1800" i="1" dirty="0"/>
              <a:t>large</a:t>
            </a:r>
            <a:r>
              <a:rPr lang="fr-FR" sz="1800" dirty="0"/>
              <a:t>.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00438"/>
            <a:ext cx="6072230" cy="29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Médias et classes col-*</a:t>
            </a:r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Bootstrap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 vert="horz" anchor="t">
            <a:normAutofit/>
          </a:bodyPr>
          <a:lstStyle/>
          <a:p>
            <a:r>
              <a:rPr lang="fr-FR" sz="2000" dirty="0"/>
              <a:t>Bootstrap 4 considère un système de grilles à 5 classes</a:t>
            </a:r>
          </a:p>
          <a:p>
            <a:r>
              <a:rPr lang="fr-FR" sz="1800" dirty="0">
                <a:latin typeface="Consolas"/>
              </a:rPr>
              <a:t>.col-</a:t>
            </a:r>
            <a:r>
              <a:rPr lang="fr-FR" sz="1800" dirty="0">
                <a:ea typeface="+mn-lt"/>
                <a:cs typeface="+mn-lt"/>
              </a:rPr>
              <a:t> (extra </a:t>
            </a:r>
            <a:r>
              <a:rPr lang="fr-FR" sz="1800" dirty="0" err="1">
                <a:ea typeface="+mn-lt"/>
                <a:cs typeface="+mn-lt"/>
              </a:rPr>
              <a:t>small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devices</a:t>
            </a:r>
            <a:r>
              <a:rPr lang="fr-FR" sz="1800" dirty="0">
                <a:ea typeface="+mn-lt"/>
                <a:cs typeface="+mn-lt"/>
              </a:rPr>
              <a:t> - &lt; 576px)</a:t>
            </a:r>
          </a:p>
          <a:p>
            <a:r>
              <a:rPr lang="fr-FR" sz="1800" dirty="0">
                <a:latin typeface="Consolas"/>
              </a:rPr>
              <a:t>.col-</a:t>
            </a:r>
            <a:r>
              <a:rPr lang="fr-FR" sz="1800" dirty="0" err="1">
                <a:latin typeface="Consolas"/>
              </a:rPr>
              <a:t>sm</a:t>
            </a:r>
            <a:r>
              <a:rPr lang="fr-FR" sz="1800" dirty="0">
                <a:latin typeface="Consolas"/>
              </a:rPr>
              <a:t>-</a:t>
            </a:r>
            <a:r>
              <a:rPr lang="fr-FR" sz="1800" dirty="0">
                <a:ea typeface="+mn-lt"/>
                <a:cs typeface="+mn-lt"/>
              </a:rPr>
              <a:t> (</a:t>
            </a:r>
            <a:r>
              <a:rPr lang="fr-FR" sz="1800" dirty="0" err="1">
                <a:ea typeface="+mn-lt"/>
                <a:cs typeface="+mn-lt"/>
              </a:rPr>
              <a:t>small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devices</a:t>
            </a:r>
            <a:r>
              <a:rPr lang="fr-FR" sz="1800" dirty="0">
                <a:ea typeface="+mn-lt"/>
                <a:cs typeface="+mn-lt"/>
              </a:rPr>
              <a:t> - &gt;= 576px)</a:t>
            </a:r>
            <a:endParaRPr lang="fr-FR" dirty="0">
              <a:ea typeface="+mn-lt"/>
              <a:cs typeface="+mn-lt"/>
            </a:endParaRPr>
          </a:p>
          <a:p>
            <a:r>
              <a:rPr lang="fr-FR" sz="1800" dirty="0">
                <a:latin typeface="Consolas"/>
              </a:rPr>
              <a:t>.col-md-</a:t>
            </a:r>
            <a:r>
              <a:rPr lang="fr-FR" sz="1800" dirty="0">
                <a:ea typeface="+mn-lt"/>
                <a:cs typeface="+mn-lt"/>
              </a:rPr>
              <a:t> (medium </a:t>
            </a:r>
            <a:r>
              <a:rPr lang="fr-FR" sz="1800" dirty="0" err="1">
                <a:ea typeface="+mn-lt"/>
                <a:cs typeface="+mn-lt"/>
              </a:rPr>
              <a:t>devices</a:t>
            </a:r>
            <a:r>
              <a:rPr lang="fr-FR" sz="1800" dirty="0">
                <a:ea typeface="+mn-lt"/>
                <a:cs typeface="+mn-lt"/>
              </a:rPr>
              <a:t> - &gt;= 768px)</a:t>
            </a:r>
            <a:endParaRPr lang="fr-FR" dirty="0">
              <a:ea typeface="+mn-lt"/>
              <a:cs typeface="+mn-lt"/>
            </a:endParaRPr>
          </a:p>
          <a:p>
            <a:r>
              <a:rPr lang="fr-FR" sz="1800" dirty="0">
                <a:latin typeface="Consolas"/>
              </a:rPr>
              <a:t>.col-lg-</a:t>
            </a:r>
            <a:r>
              <a:rPr lang="fr-FR" sz="1800" dirty="0">
                <a:ea typeface="+mn-lt"/>
                <a:cs typeface="+mn-lt"/>
              </a:rPr>
              <a:t> (large </a:t>
            </a:r>
            <a:r>
              <a:rPr lang="fr-FR" sz="1800" dirty="0" err="1">
                <a:ea typeface="+mn-lt"/>
                <a:cs typeface="+mn-lt"/>
              </a:rPr>
              <a:t>devices</a:t>
            </a:r>
            <a:r>
              <a:rPr lang="fr-FR" sz="1800" dirty="0">
                <a:ea typeface="+mn-lt"/>
                <a:cs typeface="+mn-lt"/>
              </a:rPr>
              <a:t> - &gt;=  992px)</a:t>
            </a:r>
            <a:endParaRPr lang="fr-FR" dirty="0">
              <a:ea typeface="+mn-lt"/>
              <a:cs typeface="+mn-lt"/>
            </a:endParaRPr>
          </a:p>
          <a:p>
            <a:r>
              <a:rPr lang="fr-FR" sz="1800" dirty="0">
                <a:latin typeface="Consolas"/>
              </a:rPr>
              <a:t>.col-xl-</a:t>
            </a:r>
            <a:r>
              <a:rPr lang="fr-FR" sz="1800" dirty="0">
                <a:ea typeface="+mn-lt"/>
                <a:cs typeface="+mn-lt"/>
              </a:rPr>
              <a:t> (</a:t>
            </a:r>
            <a:r>
              <a:rPr lang="fr-FR" sz="1800" dirty="0" err="1">
                <a:ea typeface="+mn-lt"/>
                <a:cs typeface="+mn-lt"/>
              </a:rPr>
              <a:t>xlarge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devices</a:t>
            </a:r>
            <a:r>
              <a:rPr lang="fr-FR" sz="1800" dirty="0">
                <a:ea typeface="+mn-lt"/>
                <a:cs typeface="+mn-lt"/>
              </a:rPr>
              <a:t> - &gt;=  1200px)</a:t>
            </a:r>
            <a:endParaRPr lang="fr-FR" dirty="0">
              <a:ea typeface="+mn-lt"/>
              <a:cs typeface="+mn-lt"/>
            </a:endParaRPr>
          </a:p>
          <a:p>
            <a:pPr lvl="1" indent="-246380"/>
            <a:endParaRPr lang="fr-FR" sz="18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2105868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1 de grille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 vert="horz" anchor="t">
            <a:normAutofit/>
          </a:bodyPr>
          <a:lstStyle/>
          <a:p>
            <a:r>
              <a:rPr lang="fr-FR" dirty="0"/>
              <a:t>un élément de 4 colonnes de large à coté d’un élément de 8 colonnes de large sur un smartphone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en-US" sz="1400" dirty="0"/>
              <a:t>&lt;div class="row"&gt;</a:t>
            </a:r>
          </a:p>
          <a:p>
            <a:pPr>
              <a:buNone/>
            </a:pPr>
            <a:r>
              <a:rPr lang="en-US" sz="1400" dirty="0"/>
              <a:t>  &lt;div class="col-4"&gt;</a:t>
            </a:r>
            <a:r>
              <a:rPr lang="en-US" sz="1400" dirty="0" err="1"/>
              <a:t>Largeur</a:t>
            </a:r>
            <a:r>
              <a:rPr lang="en-US" sz="1400" dirty="0"/>
              <a:t> 4&lt;/div&gt;</a:t>
            </a:r>
          </a:p>
          <a:p>
            <a:pPr>
              <a:buNone/>
            </a:pPr>
            <a:r>
              <a:rPr lang="en-US" sz="1400" dirty="0"/>
              <a:t>  &lt;div class="col-8"&gt;</a:t>
            </a:r>
            <a:r>
              <a:rPr lang="en-US" sz="1400" dirty="0" err="1"/>
              <a:t>Largeur</a:t>
            </a:r>
            <a:r>
              <a:rPr lang="en-US" sz="1400" dirty="0"/>
              <a:t> 8&lt;/div&gt;</a:t>
            </a:r>
          </a:p>
          <a:p>
            <a:pPr>
              <a:buNone/>
            </a:pPr>
            <a:r>
              <a:rPr lang="en-US" sz="1400" dirty="0"/>
              <a:t>&lt;/div&gt;</a:t>
            </a:r>
            <a:endParaRPr lang="fr-FR" sz="1400" dirty="0"/>
          </a:p>
        </p:txBody>
      </p:sp>
      <p:pic>
        <p:nvPicPr>
          <p:cNvPr id="38914" name="Picture 2" descr="Un élément de 4 colonnes à côté d'un élément de 8 colon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86322"/>
            <a:ext cx="5750759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2 de grille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/>
          <a:lstStyle/>
          <a:p>
            <a:r>
              <a:rPr lang="fr-FR" dirty="0"/>
              <a:t>Même exemple sur une tablette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en-US" sz="1400" dirty="0"/>
              <a:t>&lt;div class="row"&gt;</a:t>
            </a:r>
          </a:p>
          <a:p>
            <a:pPr>
              <a:buNone/>
            </a:pPr>
            <a:r>
              <a:rPr lang="en-US" sz="1400" dirty="0"/>
              <a:t>  &lt;div class="col-sm-4"&gt;</a:t>
            </a:r>
            <a:r>
              <a:rPr lang="en-US" sz="1400" dirty="0" err="1"/>
              <a:t>Largeur</a:t>
            </a:r>
            <a:r>
              <a:rPr lang="en-US" sz="1400" dirty="0"/>
              <a:t> 4&lt;/div&gt;</a:t>
            </a:r>
          </a:p>
          <a:p>
            <a:pPr>
              <a:buNone/>
            </a:pPr>
            <a:r>
              <a:rPr lang="en-US" sz="1400" dirty="0"/>
              <a:t>  &lt;div class="col-sm-8"&gt;</a:t>
            </a:r>
            <a:r>
              <a:rPr lang="en-US" sz="1400" dirty="0" err="1"/>
              <a:t>Largeur</a:t>
            </a:r>
            <a:r>
              <a:rPr lang="en-US" sz="1400" dirty="0"/>
              <a:t> 8&lt;/div&gt;</a:t>
            </a:r>
          </a:p>
          <a:p>
            <a:pPr>
              <a:buNone/>
            </a:pPr>
            <a:r>
              <a:rPr lang="en-US" sz="1400" dirty="0"/>
              <a:t>&lt;/div&gt;</a:t>
            </a:r>
            <a:endParaRPr lang="fr-FR" sz="1400" dirty="0"/>
          </a:p>
        </p:txBody>
      </p:sp>
      <p:pic>
        <p:nvPicPr>
          <p:cNvPr id="39938" name="Picture 2" descr="L'affichage change en fonction de la taille de l'éc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9" y="4324373"/>
            <a:ext cx="4333875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3 de grille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/>
          <a:lstStyle/>
          <a:p>
            <a:r>
              <a:rPr lang="fr-FR" dirty="0"/>
              <a:t>Même exemple sur un grand écran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en-US" sz="1400" dirty="0"/>
              <a:t>&lt;div class="row"&gt;</a:t>
            </a:r>
          </a:p>
          <a:p>
            <a:pPr>
              <a:buNone/>
            </a:pPr>
            <a:r>
              <a:rPr lang="en-US" sz="1400" dirty="0"/>
              <a:t>  &lt;div class="col-lg-4"&gt;</a:t>
            </a:r>
            <a:r>
              <a:rPr lang="en-US" sz="1400" dirty="0" err="1"/>
              <a:t>Largeur</a:t>
            </a:r>
            <a:r>
              <a:rPr lang="en-US" sz="1400" dirty="0"/>
              <a:t> 4&lt;/div&gt;</a:t>
            </a:r>
          </a:p>
          <a:p>
            <a:pPr>
              <a:buNone/>
            </a:pPr>
            <a:r>
              <a:rPr lang="en-US" sz="1400" dirty="0"/>
              <a:t>  &lt;div class="col-lg-8"&gt;</a:t>
            </a:r>
            <a:r>
              <a:rPr lang="en-US" sz="1400" dirty="0" err="1"/>
              <a:t>Largeur</a:t>
            </a:r>
            <a:r>
              <a:rPr lang="en-US" sz="1400" dirty="0"/>
              <a:t> 8&lt;/div&gt;</a:t>
            </a:r>
          </a:p>
          <a:p>
            <a:pPr>
              <a:buNone/>
            </a:pPr>
            <a:r>
              <a:rPr lang="en-US" sz="1400" dirty="0"/>
              <a:t>&lt;/div&gt;</a:t>
            </a:r>
            <a:endParaRPr lang="fr-FR" sz="1400" dirty="0"/>
          </a:p>
        </p:txBody>
      </p:sp>
      <p:pic>
        <p:nvPicPr>
          <p:cNvPr id="40962" name="Picture 2" descr="La version grand éc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71942"/>
            <a:ext cx="4333875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seule rangée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/>
              <a:t>&lt;!DOCTYPE html&gt;</a:t>
            </a:r>
          </a:p>
          <a:p>
            <a:pPr>
              <a:buNone/>
            </a:pPr>
            <a:r>
              <a:rPr lang="en-US" sz="1400" dirty="0"/>
              <a:t>&lt;html&gt;</a:t>
            </a:r>
          </a:p>
          <a:p>
            <a:pPr>
              <a:buNone/>
            </a:pPr>
            <a:r>
              <a:rPr lang="en-US" sz="1400" dirty="0"/>
              <a:t>  &lt;head&gt;</a:t>
            </a:r>
          </a:p>
          <a:p>
            <a:pPr>
              <a:buNone/>
            </a:pPr>
            <a:r>
              <a:rPr lang="en-US" sz="1400" dirty="0"/>
              <a:t>    &lt;link </a:t>
            </a:r>
            <a:r>
              <a:rPr lang="en-US" sz="1400" dirty="0" err="1"/>
              <a:t>href</a:t>
            </a:r>
            <a:r>
              <a:rPr lang="en-US" sz="1400" dirty="0"/>
              <a:t>="assets/</a:t>
            </a:r>
            <a:r>
              <a:rPr lang="en-US" sz="1400" dirty="0" err="1"/>
              <a:t>css</a:t>
            </a:r>
            <a:r>
              <a:rPr lang="en-US" sz="1400" dirty="0"/>
              <a:t>/bootstrap.css"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"&gt;</a:t>
            </a:r>
          </a:p>
          <a:p>
            <a:pPr>
              <a:buNone/>
            </a:pPr>
            <a:r>
              <a:rPr lang="en-US" sz="1400" dirty="0"/>
              <a:t>    &lt;link </a:t>
            </a:r>
            <a:r>
              <a:rPr lang="en-US" sz="1400" dirty="0" err="1"/>
              <a:t>href</a:t>
            </a:r>
            <a:r>
              <a:rPr lang="en-US" sz="1400" dirty="0"/>
              <a:t>="assets/</a:t>
            </a:r>
            <a:r>
              <a:rPr lang="en-US" sz="1400" dirty="0" err="1"/>
              <a:t>css</a:t>
            </a:r>
            <a:r>
              <a:rPr lang="en-US" sz="1400" dirty="0"/>
              <a:t>/tuto.css"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"&gt;</a:t>
            </a:r>
          </a:p>
          <a:p>
            <a:pPr>
              <a:buNone/>
            </a:pPr>
            <a:r>
              <a:rPr lang="en-US" sz="1400" dirty="0"/>
              <a:t>  &lt;/head&gt;</a:t>
            </a:r>
          </a:p>
          <a:p>
            <a:pPr>
              <a:buNone/>
            </a:pPr>
            <a:r>
              <a:rPr lang="en-US" sz="1400" dirty="0"/>
              <a:t>  &lt;body&gt;</a:t>
            </a:r>
          </a:p>
          <a:p>
            <a:pPr>
              <a:buNone/>
            </a:pPr>
            <a:r>
              <a:rPr lang="en-US" sz="1400" dirty="0"/>
              <a:t>    &lt;div class="container"&gt;</a:t>
            </a:r>
          </a:p>
          <a:p>
            <a:pPr>
              <a:buNone/>
            </a:pPr>
            <a:r>
              <a:rPr lang="en-US" sz="1400" dirty="0"/>
              <a:t>      &lt;div class="row"&gt;</a:t>
            </a:r>
          </a:p>
          <a:p>
            <a:pPr>
              <a:buNone/>
            </a:pPr>
            <a:r>
              <a:rPr lang="en-US" sz="1400" dirty="0"/>
              <a:t>        &lt;div class="col-lg-4"&gt;4 </a:t>
            </a:r>
            <a:r>
              <a:rPr lang="en-US" sz="1400" dirty="0" err="1"/>
              <a:t>colonnes</a:t>
            </a:r>
            <a:r>
              <a:rPr lang="en-US" sz="1400" dirty="0"/>
              <a:t>&lt;/div&gt;</a:t>
            </a:r>
          </a:p>
          <a:p>
            <a:pPr>
              <a:buNone/>
            </a:pPr>
            <a:r>
              <a:rPr lang="en-US" sz="1400" dirty="0"/>
              <a:t>        &lt;div class="col-lg-8"&gt;8 </a:t>
            </a:r>
            <a:r>
              <a:rPr lang="en-US" sz="1400" dirty="0" err="1"/>
              <a:t>colonnes</a:t>
            </a:r>
            <a:r>
              <a:rPr lang="en-US" sz="1400" dirty="0"/>
              <a:t>&lt;/div&gt;</a:t>
            </a:r>
          </a:p>
          <a:p>
            <a:pPr>
              <a:buNone/>
            </a:pPr>
            <a:r>
              <a:rPr lang="en-US" sz="1400" dirty="0"/>
              <a:t>      &lt;/div&gt;</a:t>
            </a:r>
          </a:p>
          <a:p>
            <a:pPr>
              <a:buNone/>
            </a:pPr>
            <a:r>
              <a:rPr lang="en-US" sz="1400" dirty="0"/>
              <a:t>    &lt;/div&gt;</a:t>
            </a:r>
          </a:p>
          <a:p>
            <a:pPr>
              <a:buNone/>
            </a:pPr>
            <a:r>
              <a:rPr lang="en-US" sz="1400" dirty="0"/>
              <a:t>  &lt;/body&gt;</a:t>
            </a:r>
          </a:p>
          <a:p>
            <a:pPr>
              <a:buNone/>
            </a:pPr>
            <a:r>
              <a:rPr lang="en-US" sz="1400" dirty="0"/>
              <a:t>&lt;/html&gt;</a:t>
            </a:r>
            <a:endParaRPr lang="fr-FR" sz="1400" dirty="0"/>
          </a:p>
        </p:txBody>
      </p:sp>
      <p:pic>
        <p:nvPicPr>
          <p:cNvPr id="41986" name="Picture 2" descr="Une seule rangée avec deux éléments qui occupent tout l'e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00334"/>
            <a:ext cx="8658252" cy="5719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15008" y="2000240"/>
            <a:ext cx="2428892" cy="1928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/>
              <a:t>body {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padding</a:t>
            </a:r>
            <a:r>
              <a:rPr lang="fr-FR" sz="1200" dirty="0"/>
              <a:t>-top: 10px;</a:t>
            </a:r>
          </a:p>
          <a:p>
            <a:r>
              <a:rPr lang="fr-FR" sz="1200" dirty="0"/>
              <a:t>}</a:t>
            </a:r>
          </a:p>
          <a:p>
            <a:r>
              <a:rPr lang="fr-FR" sz="1200" dirty="0"/>
              <a:t>[class*="col-"], </a:t>
            </a:r>
            <a:r>
              <a:rPr lang="fr-FR" sz="1200" dirty="0" err="1"/>
              <a:t>footer</a:t>
            </a:r>
            <a:r>
              <a:rPr lang="fr-FR" sz="1200" dirty="0"/>
              <a:t> {</a:t>
            </a:r>
          </a:p>
          <a:p>
            <a:r>
              <a:rPr lang="fr-FR" sz="1200" dirty="0"/>
              <a:t>  background-</a:t>
            </a:r>
            <a:r>
              <a:rPr lang="fr-FR" sz="1200" dirty="0" err="1"/>
              <a:t>color</a:t>
            </a:r>
            <a:r>
              <a:rPr lang="fr-FR" sz="1200" dirty="0"/>
              <a:t>: </a:t>
            </a:r>
            <a:r>
              <a:rPr lang="fr-FR" sz="1200" dirty="0" err="1"/>
              <a:t>lightgreen</a:t>
            </a:r>
            <a:r>
              <a:rPr lang="fr-FR" sz="1200" dirty="0"/>
              <a:t>;</a:t>
            </a:r>
          </a:p>
          <a:p>
            <a:r>
              <a:rPr lang="fr-FR" sz="1200" dirty="0"/>
              <a:t>  border: 2px </a:t>
            </a:r>
            <a:r>
              <a:rPr lang="fr-FR" sz="1200" dirty="0" err="1"/>
              <a:t>solid</a:t>
            </a:r>
            <a:r>
              <a:rPr lang="fr-FR" sz="1200" dirty="0"/>
              <a:t> black;</a:t>
            </a:r>
          </a:p>
          <a:p>
            <a:r>
              <a:rPr lang="fr-FR" sz="1200" dirty="0"/>
              <a:t>  border-radius: 6px;</a:t>
            </a:r>
          </a:p>
          <a:p>
            <a:r>
              <a:rPr lang="fr-FR" sz="1200" dirty="0"/>
              <a:t>  line-</a:t>
            </a:r>
            <a:r>
              <a:rPr lang="fr-FR" sz="1200" dirty="0" err="1"/>
              <a:t>height</a:t>
            </a:r>
            <a:r>
              <a:rPr lang="fr-FR" sz="1200" dirty="0"/>
              <a:t>: 40px;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text</a:t>
            </a:r>
            <a:r>
              <a:rPr lang="fr-FR" sz="1200" dirty="0"/>
              <a:t>-</a:t>
            </a:r>
            <a:r>
              <a:rPr lang="fr-FR" sz="1200" dirty="0" err="1"/>
              <a:t>align</a:t>
            </a:r>
            <a:r>
              <a:rPr lang="fr-FR" sz="1200" dirty="0"/>
              <a:t>: center;</a:t>
            </a:r>
          </a:p>
          <a:p>
            <a:r>
              <a:rPr lang="fr-FR" sz="1200" dirty="0"/>
              <a:t>}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57950" y="4071942"/>
            <a:ext cx="94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tuto.css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Plusieurs rangées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0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050" b="1" dirty="0"/>
              <a:t>&lt;!DOCTYPE html&gt; </a:t>
            </a:r>
          </a:p>
          <a:p>
            <a:pPr>
              <a:buNone/>
            </a:pPr>
            <a:r>
              <a:rPr lang="fr-FR" sz="1050" b="1" dirty="0"/>
              <a:t>&lt;html&gt;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head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/bootstrap.css"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/tuto.css"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 </a:t>
            </a:r>
          </a:p>
          <a:p>
            <a:pPr>
              <a:buNone/>
            </a:pPr>
            <a:r>
              <a:rPr lang="fr-FR" sz="1050" b="1" dirty="0"/>
              <a:t>&lt;/</a:t>
            </a:r>
            <a:r>
              <a:rPr lang="fr-FR" sz="1050" b="1" dirty="0" err="1"/>
              <a:t>head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&lt;body&gt;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class="container"&gt;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class="col-lg-1"&gt;1 col&lt;/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class="col-lg-2"&gt;2 colonnes&lt;/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class="col-lg-3"&gt;3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class="col-lg-6"&gt;6 colonnes&lt;/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class="col-lg-12"&gt;12 colonnes&lt;/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class="col-lg-4"&gt;4 colonnes&lt;/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class="col-lg-8"&gt;8 colonnes&lt;/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&lt;/</a:t>
            </a:r>
            <a:r>
              <a:rPr lang="fr-FR" sz="1050" b="1" dirty="0" err="1"/>
              <a:t>div</a:t>
            </a:r>
            <a:r>
              <a:rPr lang="fr-FR" sz="1050" b="1" dirty="0"/>
              <a:t>&gt; </a:t>
            </a:r>
          </a:p>
          <a:p>
            <a:pPr>
              <a:buNone/>
            </a:pPr>
            <a:r>
              <a:rPr lang="fr-FR" sz="1050" b="1" dirty="0"/>
              <a:t>&lt;/body&gt; </a:t>
            </a:r>
          </a:p>
          <a:p>
            <a:pPr>
              <a:buNone/>
            </a:pPr>
            <a:r>
              <a:rPr lang="fr-FR" sz="1050" b="1" dirty="0"/>
              <a:t>&lt;/html&gt;</a:t>
            </a:r>
          </a:p>
          <a:p>
            <a:pPr>
              <a:buNone/>
            </a:pPr>
            <a:endParaRPr lang="fr-FR" sz="1050" b="1" dirty="0"/>
          </a:p>
        </p:txBody>
      </p:sp>
      <p:pic>
        <p:nvPicPr>
          <p:cNvPr id="44034" name="Picture 2" descr="Trois rangé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605" y="5857892"/>
            <a:ext cx="7955395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Sauter des colonnes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0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050" b="1" dirty="0"/>
              <a:t>&lt;!DOCTYPE html&gt; </a:t>
            </a:r>
          </a:p>
          <a:p>
            <a:pPr>
              <a:buNone/>
            </a:pPr>
            <a:r>
              <a:rPr lang="fr-FR" sz="1050" b="1" dirty="0"/>
              <a:t>&lt; &lt;!DOCTYPE html&gt;</a:t>
            </a:r>
          </a:p>
          <a:p>
            <a:pPr>
              <a:buNone/>
            </a:pPr>
            <a:r>
              <a:rPr lang="fr-FR" sz="1050" b="1" dirty="0"/>
              <a:t>&lt;html&gt;</a:t>
            </a:r>
          </a:p>
          <a:p>
            <a:pPr>
              <a:buNone/>
            </a:pPr>
            <a:r>
              <a:rPr lang="fr-FR" sz="1050" b="1" dirty="0"/>
              <a:t>  &lt;</a:t>
            </a:r>
            <a:r>
              <a:rPr lang="fr-FR" sz="1050" b="1" dirty="0" err="1"/>
              <a:t>head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/bootstrap.css"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/tuto.css"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&lt;/</a:t>
            </a:r>
            <a:r>
              <a:rPr lang="fr-FR" sz="1050" b="1" dirty="0" err="1"/>
              <a:t>head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&lt;body&gt;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div</a:t>
            </a:r>
            <a:r>
              <a:rPr lang="fr-FR" sz="1050" b="1" dirty="0"/>
              <a:t> class="container"&gt;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class="col-lg-3"&gt;3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class="col-lg-6"&gt;6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class="col-lg-3"&gt;3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class="col-lg-3"&gt;3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class="col-lg-offset-6 col-lg-3"&gt;3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&lt;/body&gt;</a:t>
            </a:r>
          </a:p>
          <a:p>
            <a:pPr>
              <a:buNone/>
            </a:pPr>
            <a:r>
              <a:rPr lang="fr-FR" sz="1050" b="1" dirty="0"/>
              <a:t>&lt;/html&gt;</a:t>
            </a:r>
          </a:p>
        </p:txBody>
      </p:sp>
      <p:pic>
        <p:nvPicPr>
          <p:cNvPr id="45058" name="Picture 2" descr="On a sauté des colon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032" y="6000768"/>
            <a:ext cx="8118968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Imbrications d’éléments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0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050" b="1" dirty="0"/>
              <a:t>&lt;!DOCTYPE html&gt;</a:t>
            </a:r>
          </a:p>
          <a:p>
            <a:pPr>
              <a:buNone/>
            </a:pPr>
            <a:r>
              <a:rPr lang="fr-FR" sz="1050" b="1" dirty="0"/>
              <a:t>&lt;html&gt;</a:t>
            </a:r>
          </a:p>
          <a:p>
            <a:pPr>
              <a:buNone/>
            </a:pPr>
            <a:r>
              <a:rPr lang="fr-FR" sz="1050" b="1" dirty="0"/>
              <a:t>  &lt;</a:t>
            </a:r>
            <a:r>
              <a:rPr lang="fr-FR" sz="1050" b="1" dirty="0" err="1"/>
              <a:t>head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/bootstrap.css"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/tuto.css"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&lt;/</a:t>
            </a:r>
            <a:r>
              <a:rPr lang="fr-FR" sz="1050" b="1" dirty="0" err="1"/>
              <a:t>head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&lt;body&gt;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div</a:t>
            </a:r>
            <a:r>
              <a:rPr lang="fr-FR" sz="1050" b="1" dirty="0"/>
              <a:t> class="container"&gt;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class="col-lg-8"&gt;8 colonnes</a:t>
            </a:r>
          </a:p>
          <a:p>
            <a:pPr>
              <a:buNone/>
            </a:pPr>
            <a:r>
              <a:rPr lang="fr-FR" sz="1050" b="1" dirty="0"/>
              <a:t>  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class="col-lg-3"&gt;3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class="col-lg-6"&gt;6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class="col-lg-3"&gt;3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&lt;/body&gt;</a:t>
            </a:r>
          </a:p>
          <a:p>
            <a:pPr>
              <a:buNone/>
            </a:pPr>
            <a:r>
              <a:rPr lang="fr-FR" sz="1050" b="1" dirty="0"/>
              <a:t>&lt;/html&gt;</a:t>
            </a:r>
          </a:p>
        </p:txBody>
      </p:sp>
      <p:pic>
        <p:nvPicPr>
          <p:cNvPr id="47106" name="Picture 2" descr="On a imbriqué des rangé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829299"/>
            <a:ext cx="7829550" cy="102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1" y="451639"/>
            <a:ext cx="6049195" cy="604919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Imbrication complexe avec des sauts de colonnes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0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050" b="1" dirty="0"/>
              <a:t>&lt;</a:t>
            </a:r>
            <a:r>
              <a:rPr lang="fr-FR" sz="1050" b="1" dirty="0" err="1"/>
              <a:t>div</a:t>
            </a:r>
            <a:r>
              <a:rPr lang="fr-FR" sz="1050" b="1" dirty="0"/>
              <a:t> class="container"&gt;</a:t>
            </a:r>
          </a:p>
          <a:p>
            <a:pPr>
              <a:buNone/>
            </a:pPr>
            <a:r>
              <a:rPr lang="fr-FR" sz="1050" b="1" dirty="0"/>
              <a:t>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class="col-md-12"&gt;Premier niveau avec 12 colonnes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class="col-md-8"&gt;Second niveau avec 8 colonnes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class="col-md-4"&gt;Troisième niveau avec 4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class="col-md-6 col-md-offset-2"&gt;Troisième niveau avec 6 colonnes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class="col-md-3 col-md-offset-1"&gt;Quatrième niveau avec 3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class="col-md-5 col-md-offset-1"&gt;Quatrième niveau avec 5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class="col-md-4"&gt;Second niveau avec 4 colonnes&lt;/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</p:txBody>
      </p:sp>
      <p:pic>
        <p:nvPicPr>
          <p:cNvPr id="48130" name="Picture 2" descr="https://sdz-upload.s3.amazonaws.com/prod/upload/img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558"/>
            <a:ext cx="7215206" cy="1857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mise en page simple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050" b="1" dirty="0"/>
              <a:t>&lt;!DOCTYPE html&gt;</a:t>
            </a:r>
          </a:p>
          <a:p>
            <a:pPr>
              <a:buNone/>
            </a:pPr>
            <a:r>
              <a:rPr lang="fr-FR" sz="1050" b="1" dirty="0"/>
              <a:t>&lt;html&gt;</a:t>
            </a:r>
          </a:p>
          <a:p>
            <a:pPr>
              <a:buNone/>
            </a:pPr>
            <a:r>
              <a:rPr lang="fr-FR" sz="1050" b="1" dirty="0"/>
              <a:t>  &lt;</a:t>
            </a:r>
            <a:r>
              <a:rPr lang="fr-FR" sz="1050" b="1" dirty="0" err="1"/>
              <a:t>head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/bootstrap.css"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link</a:t>
            </a:r>
            <a:r>
              <a:rPr lang="fr-FR" sz="1050" b="1" dirty="0"/>
              <a:t> </a:t>
            </a:r>
            <a:r>
              <a:rPr lang="fr-FR" sz="1050" b="1" dirty="0" err="1"/>
              <a:t>href</a:t>
            </a:r>
            <a:r>
              <a:rPr lang="fr-FR" sz="1050" b="1" dirty="0"/>
              <a:t>="</a:t>
            </a:r>
            <a:r>
              <a:rPr lang="fr-FR" sz="1050" b="1" dirty="0" err="1"/>
              <a:t>assets</a:t>
            </a:r>
            <a:r>
              <a:rPr lang="fr-FR" sz="1050" b="1" dirty="0"/>
              <a:t>/</a:t>
            </a:r>
            <a:r>
              <a:rPr lang="fr-FR" sz="1050" b="1" dirty="0" err="1"/>
              <a:t>css</a:t>
            </a:r>
            <a:r>
              <a:rPr lang="fr-FR" sz="1050" b="1" dirty="0"/>
              <a:t>/tuto.css" </a:t>
            </a:r>
            <a:r>
              <a:rPr lang="fr-FR" sz="1050" b="1" dirty="0" err="1"/>
              <a:t>rel</a:t>
            </a:r>
            <a:r>
              <a:rPr lang="fr-FR" sz="1050" b="1" dirty="0"/>
              <a:t>="</a:t>
            </a:r>
            <a:r>
              <a:rPr lang="fr-FR" sz="1050" b="1" dirty="0" err="1"/>
              <a:t>stylesheet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&lt;/</a:t>
            </a:r>
            <a:r>
              <a:rPr lang="fr-FR" sz="1050" b="1" dirty="0" err="1"/>
              <a:t>head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&lt;body&gt;</a:t>
            </a:r>
          </a:p>
          <a:p>
            <a:pPr>
              <a:buNone/>
            </a:pPr>
            <a:r>
              <a:rPr lang="fr-FR" sz="1050" b="1" dirty="0"/>
              <a:t>    &lt;</a:t>
            </a:r>
            <a:r>
              <a:rPr lang="fr-FR" sz="1050" b="1" dirty="0" err="1"/>
              <a:t>div</a:t>
            </a:r>
            <a:r>
              <a:rPr lang="fr-FR" sz="1050" b="1" dirty="0"/>
              <a:t> class="container"&gt;</a:t>
            </a:r>
          </a:p>
          <a:p>
            <a:pPr>
              <a:buNone/>
            </a:pPr>
            <a:r>
              <a:rPr lang="fr-FR" sz="1050" b="1" dirty="0"/>
              <a:t>      &lt;header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div</a:t>
            </a:r>
            <a:r>
              <a:rPr lang="fr-FR" sz="1050" b="1" dirty="0"/>
              <a:t> class="col-lg-12"&gt;</a:t>
            </a:r>
          </a:p>
          <a:p>
            <a:pPr>
              <a:buNone/>
            </a:pPr>
            <a:r>
              <a:rPr lang="fr-FR" sz="1050" b="1" dirty="0"/>
              <a:t>          </a:t>
            </a:r>
            <a:r>
              <a:rPr lang="fr-FR" sz="1050" b="1" dirty="0" err="1"/>
              <a:t>Entete</a:t>
            </a:r>
            <a:endParaRPr lang="fr-FR" sz="1050" b="1" dirty="0"/>
          </a:p>
          <a:p>
            <a:pPr>
              <a:buNone/>
            </a:pPr>
            <a:r>
              <a:rPr lang="fr-FR" sz="1050" b="1" dirty="0"/>
              <a:t>  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&lt;/header&gt;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div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&lt;</a:t>
            </a:r>
            <a:r>
              <a:rPr lang="fr-FR" sz="1050" b="1" dirty="0" err="1"/>
              <a:t>nav</a:t>
            </a:r>
            <a:r>
              <a:rPr lang="fr-FR" sz="1050" b="1" dirty="0"/>
              <a:t> class="col-lg-2"&gt;</a:t>
            </a:r>
          </a:p>
          <a:p>
            <a:pPr>
              <a:buNone/>
            </a:pPr>
            <a:r>
              <a:rPr lang="fr-FR" sz="1050" b="1" dirty="0"/>
              <a:t>          Menu</a:t>
            </a:r>
          </a:p>
          <a:p>
            <a:pPr>
              <a:buNone/>
            </a:pPr>
            <a:r>
              <a:rPr lang="fr-FR" sz="1050" b="1" dirty="0"/>
              <a:t>        &lt;/</a:t>
            </a:r>
            <a:r>
              <a:rPr lang="fr-FR" sz="1050" b="1" dirty="0" err="1"/>
              <a:t>nav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  &lt;section class="col-lg-10"&gt;</a:t>
            </a:r>
          </a:p>
          <a:p>
            <a:pPr>
              <a:buNone/>
            </a:pPr>
            <a:r>
              <a:rPr lang="fr-FR" sz="1050" b="1" dirty="0"/>
              <a:t>          Section</a:t>
            </a:r>
          </a:p>
          <a:p>
            <a:pPr>
              <a:buNone/>
            </a:pPr>
            <a:r>
              <a:rPr lang="fr-FR" sz="1050" b="1" dirty="0"/>
              <a:t>        &lt;/section&gt;</a:t>
            </a:r>
          </a:p>
          <a:p>
            <a:pPr>
              <a:buNone/>
            </a:pPr>
            <a:r>
              <a:rPr lang="fr-FR" sz="1050" b="1" dirty="0"/>
              <a:t>  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  &lt;</a:t>
            </a:r>
            <a:r>
              <a:rPr lang="fr-FR" sz="1050" b="1" dirty="0" err="1"/>
              <a:t>footer</a:t>
            </a:r>
            <a:r>
              <a:rPr lang="fr-FR" sz="1050" b="1" dirty="0"/>
              <a:t> class="</a:t>
            </a:r>
            <a:r>
              <a:rPr lang="fr-FR" sz="1050" b="1" dirty="0" err="1"/>
              <a:t>row</a:t>
            </a:r>
            <a:r>
              <a:rPr lang="fr-FR" sz="1050" b="1" dirty="0"/>
              <a:t>"&gt;</a:t>
            </a:r>
          </a:p>
          <a:p>
            <a:pPr>
              <a:buNone/>
            </a:pPr>
            <a:r>
              <a:rPr lang="fr-FR" sz="1050" b="1" dirty="0"/>
              <a:t>          Pied de page</a:t>
            </a:r>
          </a:p>
          <a:p>
            <a:pPr>
              <a:buNone/>
            </a:pPr>
            <a:r>
              <a:rPr lang="fr-FR" sz="1050" b="1" dirty="0"/>
              <a:t>      &lt;/</a:t>
            </a:r>
            <a:r>
              <a:rPr lang="fr-FR" sz="1050" b="1" dirty="0" err="1"/>
              <a:t>footer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  &lt;/</a:t>
            </a:r>
            <a:r>
              <a:rPr lang="fr-FR" sz="1050" b="1" dirty="0" err="1"/>
              <a:t>div</a:t>
            </a:r>
            <a:r>
              <a:rPr lang="fr-FR" sz="1050" b="1" dirty="0"/>
              <a:t>&gt;</a:t>
            </a:r>
          </a:p>
          <a:p>
            <a:pPr>
              <a:buNone/>
            </a:pPr>
            <a:r>
              <a:rPr lang="fr-FR" sz="1050" b="1" dirty="0"/>
              <a:t>  &lt;/body&gt;</a:t>
            </a:r>
          </a:p>
          <a:p>
            <a:pPr>
              <a:buNone/>
            </a:pPr>
            <a:r>
              <a:rPr lang="fr-FR" sz="1050" b="1" dirty="0"/>
              <a:t>&lt;/html&gt;</a:t>
            </a:r>
          </a:p>
        </p:txBody>
      </p:sp>
      <p:pic>
        <p:nvPicPr>
          <p:cNvPr id="49154" name="Picture 2" descr="Une mise en page 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6715140" cy="998382"/>
          </a:xfrm>
          <a:prstGeom prst="rect">
            <a:avLst/>
          </a:prstGeom>
          <a:noFill/>
        </p:spPr>
      </p:pic>
      <p:pic>
        <p:nvPicPr>
          <p:cNvPr id="49156" name="Picture 4" descr="Empilage à la réduction de l'affich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43446"/>
            <a:ext cx="4774314" cy="1185858"/>
          </a:xfrm>
          <a:prstGeom prst="rect">
            <a:avLst/>
          </a:prstGeom>
          <a:noFill/>
        </p:spPr>
      </p:pic>
      <p:sp>
        <p:nvSpPr>
          <p:cNvPr id="7" name="Flèche vers le bas 6"/>
          <p:cNvSpPr/>
          <p:nvPr/>
        </p:nvSpPr>
        <p:spPr>
          <a:xfrm>
            <a:off x="5072066" y="3929066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C4B5C4-3579-4837-806C-6D632B3E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Show / Hide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EDD99F0-7856-473C-93A7-0A325186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fr-FR">
                <a:ea typeface="+mn-lt"/>
                <a:cs typeface="+mn-lt"/>
              </a:rPr>
              <a:t>Show/hide for breakpoint and down:</a:t>
            </a:r>
            <a:endParaRPr lang="fr-FR"/>
          </a:p>
          <a:p>
            <a:r>
              <a:rPr lang="fr-FR">
                <a:latin typeface="Consolas"/>
              </a:rPr>
              <a:t>Invisible &lt;</a:t>
            </a:r>
            <a:r>
              <a:rPr lang="fr-FR">
                <a:latin typeface="Consolas"/>
                <a:ea typeface="+mn-lt"/>
                <a:cs typeface="+mn-lt"/>
              </a:rPr>
              <a:t> sm</a:t>
            </a:r>
            <a:r>
              <a:rPr lang="fr-FR">
                <a:ea typeface="+mn-lt"/>
                <a:cs typeface="+mn-lt"/>
              </a:rPr>
              <a:t> :</a:t>
            </a:r>
            <a:r>
              <a:rPr lang="fr-FR" dirty="0">
                <a:latin typeface="Constantia"/>
              </a:rPr>
              <a:t>     </a:t>
            </a:r>
            <a:r>
              <a:rPr lang="fr-FR">
                <a:latin typeface="Consolas"/>
              </a:rPr>
              <a:t>d-none d-sm-block</a:t>
            </a:r>
            <a:endParaRPr lang="fr-FR"/>
          </a:p>
          <a:p>
            <a:r>
              <a:rPr lang="fr-FR">
                <a:latin typeface="Consolas"/>
              </a:rPr>
              <a:t>Invisible &lt; md</a:t>
            </a:r>
            <a:r>
              <a:rPr lang="fr-FR">
                <a:latin typeface="Constantia"/>
              </a:rPr>
              <a:t> :     </a:t>
            </a:r>
            <a:r>
              <a:rPr lang="fr-FR">
                <a:latin typeface="Consolas"/>
              </a:rPr>
              <a:t>d-none d-md-block</a:t>
            </a:r>
            <a:endParaRPr lang="fr-FR"/>
          </a:p>
          <a:p>
            <a:r>
              <a:rPr lang="fr-FR">
                <a:latin typeface="Consolas"/>
              </a:rPr>
              <a:t>Invisible &lt; </a:t>
            </a:r>
            <a:r>
              <a:rPr lang="fr-FR">
                <a:latin typeface="Consolas"/>
                <a:ea typeface="+mn-lt"/>
                <a:cs typeface="+mn-lt"/>
              </a:rPr>
              <a:t>lg</a:t>
            </a:r>
            <a:r>
              <a:rPr lang="fr-FR">
                <a:ea typeface="+mn-lt"/>
                <a:cs typeface="+mn-lt"/>
              </a:rPr>
              <a:t> : </a:t>
            </a:r>
            <a:r>
              <a:rPr lang="fr-FR" dirty="0">
                <a:latin typeface="Constantia"/>
              </a:rPr>
              <a:t>    </a:t>
            </a:r>
            <a:r>
              <a:rPr lang="fr-FR">
                <a:latin typeface="Consolas"/>
              </a:rPr>
              <a:t>d-none d-lg-block</a:t>
            </a:r>
            <a:endParaRPr lang="fr-FR"/>
          </a:p>
          <a:p>
            <a:r>
              <a:rPr lang="fr-FR">
                <a:latin typeface="Consolas"/>
              </a:rPr>
              <a:t>Invisible &lt; </a:t>
            </a:r>
            <a:r>
              <a:rPr lang="fr-FR">
                <a:latin typeface="Consolas"/>
                <a:ea typeface="+mn-lt"/>
                <a:cs typeface="+mn-lt"/>
              </a:rPr>
              <a:t>xl : </a:t>
            </a:r>
            <a:r>
              <a:rPr lang="fr-FR">
                <a:latin typeface="Consolas"/>
              </a:rPr>
              <a:t>d-none d-xl-block</a:t>
            </a:r>
            <a:endParaRPr lang="fr-FR"/>
          </a:p>
          <a:p>
            <a:r>
              <a:rPr lang="fr-FR">
                <a:latin typeface="Consolas"/>
              </a:rPr>
              <a:t>Invisible</a:t>
            </a:r>
            <a:r>
              <a:rPr lang="fr-FR" dirty="0">
                <a:latin typeface="Constantia"/>
                <a:ea typeface="+mn-lt"/>
                <a:cs typeface="+mn-lt"/>
              </a:rPr>
              <a:t> </a:t>
            </a:r>
            <a:r>
              <a:rPr lang="fr-FR">
                <a:ea typeface="+mn-lt"/>
                <a:cs typeface="+mn-lt"/>
              </a:rPr>
              <a:t>             :   </a:t>
            </a:r>
            <a:r>
              <a:rPr lang="fr-FR">
                <a:latin typeface="Consolas"/>
              </a:rPr>
              <a:t>d-none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0352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C4B5C4-3579-4837-806C-6D632B3E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Show / Hide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EDD99F0-7856-473C-93A7-0A325186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fr-FR">
                <a:ea typeface="+mn-lt"/>
                <a:cs typeface="+mn-lt"/>
              </a:rPr>
              <a:t>Show/hide for breakpoint and up:</a:t>
            </a:r>
            <a:endParaRPr lang="fr-FR"/>
          </a:p>
          <a:p>
            <a:r>
              <a:rPr lang="fr-FR">
                <a:latin typeface="Consolas"/>
              </a:rPr>
              <a:t>Invisible </a:t>
            </a:r>
            <a:r>
              <a:rPr lang="fr-FR">
                <a:latin typeface="Consolas"/>
                <a:ea typeface="+mn-lt"/>
                <a:cs typeface="+mn-lt"/>
              </a:rPr>
              <a:t>&gt;= xs :</a:t>
            </a:r>
            <a:r>
              <a:rPr lang="fr-FR" dirty="0">
                <a:latin typeface="Constantia"/>
                <a:ea typeface="+mn-lt"/>
                <a:cs typeface="+mn-lt"/>
              </a:rPr>
              <a:t> </a:t>
            </a:r>
            <a:r>
              <a:rPr lang="fr-FR">
                <a:latin typeface="Consolas"/>
                <a:ea typeface="+mn-lt"/>
                <a:cs typeface="+mn-lt"/>
              </a:rPr>
              <a:t>d-none</a:t>
            </a:r>
            <a:endParaRPr lang="fr-FR"/>
          </a:p>
          <a:p>
            <a:r>
              <a:rPr lang="fr-FR">
                <a:latin typeface="Consolas"/>
              </a:rPr>
              <a:t>Invisible &gt;= sm :</a:t>
            </a:r>
            <a:r>
              <a:rPr lang="fr-FR">
                <a:latin typeface="Constantia"/>
              </a:rPr>
              <a:t> </a:t>
            </a:r>
            <a:r>
              <a:rPr lang="fr-FR">
                <a:latin typeface="Consolas"/>
              </a:rPr>
              <a:t>d-sm-none</a:t>
            </a:r>
            <a:endParaRPr lang="fr-FR"/>
          </a:p>
          <a:p>
            <a:r>
              <a:rPr lang="fr-FR">
                <a:latin typeface="Consolas"/>
              </a:rPr>
              <a:t>Invisible &gt;= md</a:t>
            </a:r>
            <a:r>
              <a:rPr lang="fr-FR">
                <a:latin typeface="Consolas"/>
                <a:ea typeface="+mn-lt"/>
                <a:cs typeface="+mn-lt"/>
              </a:rPr>
              <a:t> :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>
                <a:latin typeface="Consolas"/>
              </a:rPr>
              <a:t>d-md-none</a:t>
            </a:r>
            <a:endParaRPr lang="fr-FR"/>
          </a:p>
          <a:p>
            <a:r>
              <a:rPr lang="fr-FR">
                <a:latin typeface="Consolas"/>
              </a:rPr>
              <a:t>Invisible &gt;= </a:t>
            </a:r>
            <a:r>
              <a:rPr lang="fr-FR">
                <a:latin typeface="Consolas"/>
                <a:ea typeface="+mn-lt"/>
                <a:cs typeface="+mn-lt"/>
              </a:rPr>
              <a:t>lg :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>
                <a:latin typeface="Consolas"/>
              </a:rPr>
              <a:t>d-lg-none</a:t>
            </a:r>
            <a:endParaRPr lang="fr-FR"/>
          </a:p>
          <a:p>
            <a:r>
              <a:rPr lang="fr-FR">
                <a:latin typeface="Consolas"/>
              </a:rPr>
              <a:t>Invisible</a:t>
            </a:r>
            <a:r>
              <a:rPr lang="fr-FR">
                <a:latin typeface="Consolas"/>
                <a:ea typeface="+mn-lt"/>
                <a:cs typeface="+mn-lt"/>
              </a:rPr>
              <a:t> &gt;= xl </a:t>
            </a:r>
            <a:r>
              <a:rPr lang="fr-FR">
                <a:ea typeface="+mn-lt"/>
                <a:cs typeface="+mn-lt"/>
              </a:rPr>
              <a:t>: </a:t>
            </a:r>
            <a:r>
              <a:rPr lang="fr-FR" dirty="0">
                <a:latin typeface="Constantia"/>
              </a:rPr>
              <a:t> </a:t>
            </a:r>
            <a:r>
              <a:rPr lang="fr-FR">
                <a:latin typeface="Consolas"/>
              </a:rPr>
              <a:t>d-xl-none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36514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C4B5C4-3579-4837-806C-6D632B3E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Show / Hide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EDD99F0-7856-473C-93A7-0A325186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85000" lnSpcReduction="20000"/>
          </a:bodyPr>
          <a:lstStyle/>
          <a:p>
            <a:pPr marL="0" indent="0">
              <a:buNone/>
            </a:pPr>
            <a:r>
              <a:rPr lang="fr-FR">
                <a:ea typeface="+mn-lt"/>
                <a:cs typeface="+mn-lt"/>
              </a:rPr>
              <a:t>Show/hide only for a single breakpoint:</a:t>
            </a:r>
            <a:endParaRPr lang="fr-FR"/>
          </a:p>
          <a:p>
            <a:endParaRPr lang="fr-FR" dirty="0">
              <a:latin typeface="Consolas"/>
            </a:endParaRPr>
          </a:p>
          <a:p>
            <a:r>
              <a:rPr lang="fr-FR">
                <a:latin typeface="Consolas"/>
              </a:rPr>
              <a:t>Invisible</a:t>
            </a:r>
            <a:r>
              <a:rPr lang="fr-FR">
                <a:latin typeface="Consolas"/>
                <a:ea typeface="+mn-lt"/>
                <a:cs typeface="+mn-lt"/>
              </a:rPr>
              <a:t> = xs :</a:t>
            </a:r>
            <a:r>
              <a:rPr lang="fr-FR">
                <a:latin typeface="Consolas"/>
              </a:rPr>
              <a:t> d-none d-sm-block</a:t>
            </a:r>
            <a:endParaRPr lang="fr-FR">
              <a:latin typeface="Constantia"/>
            </a:endParaRPr>
          </a:p>
          <a:p>
            <a:r>
              <a:rPr lang="fr-FR">
                <a:latin typeface="Consolas"/>
              </a:rPr>
              <a:t>Invisible</a:t>
            </a:r>
            <a:r>
              <a:rPr lang="fr-FR">
                <a:latin typeface="Consolas"/>
                <a:ea typeface="+mn-lt"/>
                <a:cs typeface="+mn-lt"/>
              </a:rPr>
              <a:t> = sm : </a:t>
            </a:r>
            <a:r>
              <a:rPr lang="fr-FR">
                <a:latin typeface="Consolas"/>
              </a:rPr>
              <a:t>d-block d-sm-none d-md-block</a:t>
            </a:r>
            <a:endParaRPr lang="fr-FR"/>
          </a:p>
          <a:p>
            <a:r>
              <a:rPr lang="fr-FR">
                <a:latin typeface="Consolas"/>
              </a:rPr>
              <a:t>Invisible</a:t>
            </a:r>
            <a:r>
              <a:rPr lang="fr-FR">
                <a:latin typeface="Consolas"/>
                <a:ea typeface="+mn-lt"/>
                <a:cs typeface="+mn-lt"/>
              </a:rPr>
              <a:t> = md : </a:t>
            </a:r>
            <a:r>
              <a:rPr lang="fr-FR">
                <a:latin typeface="Consolas"/>
              </a:rPr>
              <a:t>d-block d-md-none d-lg-block</a:t>
            </a:r>
            <a:endParaRPr lang="fr-FR"/>
          </a:p>
          <a:p>
            <a:r>
              <a:rPr lang="fr-FR">
                <a:latin typeface="Consolas"/>
              </a:rPr>
              <a:t>Invisible</a:t>
            </a:r>
            <a:r>
              <a:rPr lang="fr-FR">
                <a:latin typeface="Consolas"/>
                <a:ea typeface="+mn-lt"/>
                <a:cs typeface="+mn-lt"/>
              </a:rPr>
              <a:t> = lg : </a:t>
            </a:r>
            <a:r>
              <a:rPr lang="fr-FR">
                <a:latin typeface="Consolas"/>
              </a:rPr>
              <a:t>d-block d-lg-none d-xl-block</a:t>
            </a:r>
            <a:endParaRPr lang="fr-FR"/>
          </a:p>
          <a:p>
            <a:r>
              <a:rPr lang="fr-FR">
                <a:latin typeface="Consolas"/>
              </a:rPr>
              <a:t>Invisible</a:t>
            </a:r>
            <a:r>
              <a:rPr lang="fr-FR">
                <a:latin typeface="Consolas"/>
                <a:ea typeface="+mn-lt"/>
                <a:cs typeface="+mn-lt"/>
              </a:rPr>
              <a:t> = xl : </a:t>
            </a:r>
            <a:r>
              <a:rPr lang="fr-FR">
                <a:latin typeface="Consolas"/>
              </a:rPr>
              <a:t>d-block d-xl-none</a:t>
            </a:r>
            <a:endParaRPr lang="fr-FR"/>
          </a:p>
          <a:p>
            <a:r>
              <a:rPr lang="fr-FR">
                <a:latin typeface="Consolas"/>
              </a:rPr>
              <a:t>Visible</a:t>
            </a:r>
            <a:r>
              <a:rPr lang="fr-FR">
                <a:latin typeface="Consolas"/>
                <a:ea typeface="+mn-lt"/>
                <a:cs typeface="+mn-lt"/>
              </a:rPr>
              <a:t>   = xs : </a:t>
            </a:r>
            <a:r>
              <a:rPr lang="fr-FR">
                <a:latin typeface="Consolas"/>
              </a:rPr>
              <a:t>d-block d-sm-none</a:t>
            </a:r>
            <a:endParaRPr lang="fr-FR"/>
          </a:p>
          <a:p>
            <a:r>
              <a:rPr lang="fr-FR">
                <a:latin typeface="Consolas"/>
              </a:rPr>
              <a:t>Visible</a:t>
            </a:r>
            <a:r>
              <a:rPr lang="fr-FR">
                <a:latin typeface="Consolas"/>
                <a:ea typeface="+mn-lt"/>
                <a:cs typeface="+mn-lt"/>
              </a:rPr>
              <a:t>   = sm : </a:t>
            </a:r>
            <a:r>
              <a:rPr lang="fr-FR">
                <a:latin typeface="Consolas"/>
              </a:rPr>
              <a:t>d-none d-sm-block d-md-none</a:t>
            </a:r>
            <a:endParaRPr lang="fr-FR"/>
          </a:p>
          <a:p>
            <a:r>
              <a:rPr lang="fr-FR">
                <a:latin typeface="Consolas"/>
              </a:rPr>
              <a:t>Visible</a:t>
            </a:r>
            <a:r>
              <a:rPr lang="fr-FR">
                <a:latin typeface="Consolas"/>
                <a:ea typeface="+mn-lt"/>
                <a:cs typeface="+mn-lt"/>
              </a:rPr>
              <a:t>   = md : </a:t>
            </a:r>
            <a:r>
              <a:rPr lang="fr-FR">
                <a:latin typeface="Consolas"/>
              </a:rPr>
              <a:t>d-none d-md-block d-lg-none</a:t>
            </a:r>
            <a:endParaRPr lang="fr-FR"/>
          </a:p>
          <a:p>
            <a:r>
              <a:rPr lang="fr-FR">
                <a:latin typeface="Consolas"/>
              </a:rPr>
              <a:t>Visible</a:t>
            </a:r>
            <a:r>
              <a:rPr lang="fr-FR">
                <a:latin typeface="Consolas"/>
                <a:ea typeface="+mn-lt"/>
                <a:cs typeface="+mn-lt"/>
              </a:rPr>
              <a:t>   = lg : </a:t>
            </a:r>
            <a:r>
              <a:rPr lang="fr-FR">
                <a:latin typeface="Consolas"/>
              </a:rPr>
              <a:t>d-none d-lg-block d-xl-none</a:t>
            </a:r>
            <a:endParaRPr lang="fr-FR"/>
          </a:p>
          <a:p>
            <a:r>
              <a:rPr lang="fr-FR">
                <a:latin typeface="Consolas"/>
              </a:rPr>
              <a:t>Visible</a:t>
            </a:r>
            <a:r>
              <a:rPr lang="fr-FR">
                <a:latin typeface="Consolas"/>
                <a:ea typeface="+mn-lt"/>
                <a:cs typeface="+mn-lt"/>
              </a:rPr>
              <a:t>   = xl : </a:t>
            </a:r>
            <a:r>
              <a:rPr lang="fr-FR">
                <a:latin typeface="Consolas"/>
              </a:rPr>
              <a:t>d-none d-xl-block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86916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.table ajoute un style basic à un tableau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.table-</a:t>
            </a:r>
            <a:r>
              <a:rPr lang="fr-FR" sz="1600" err="1"/>
              <a:t>striped</a:t>
            </a:r>
            <a:r>
              <a:rPr lang="fr-FR" sz="1600" dirty="0"/>
              <a:t> colore les lignes impaires d’un tableau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.table-</a:t>
            </a:r>
            <a:r>
              <a:rPr lang="fr-FR" sz="1600" err="1"/>
              <a:t>bordered</a:t>
            </a:r>
            <a:r>
              <a:rPr lang="fr-FR" sz="1600" dirty="0"/>
              <a:t> donne une bordure au tableau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.table-</a:t>
            </a:r>
            <a:r>
              <a:rPr lang="fr-FR" sz="1600" err="1"/>
              <a:t>hover</a:t>
            </a:r>
            <a:r>
              <a:rPr lang="fr-FR" sz="1600" dirty="0"/>
              <a:t> change la couleur d’une ligne au passage de la sourie</a:t>
            </a:r>
          </a:p>
          <a:p>
            <a:pPr>
              <a:lnSpc>
                <a:spcPct val="150000"/>
              </a:lnSpc>
            </a:pPr>
            <a:r>
              <a:rPr lang="fr-FR" sz="1600"/>
              <a:t>.table-dark permet l’affichage du tableau avec un fond noir</a:t>
            </a:r>
          </a:p>
          <a:p>
            <a:pPr>
              <a:lnSpc>
                <a:spcPct val="150000"/>
              </a:lnSpc>
            </a:pPr>
            <a:r>
              <a:rPr lang="fr-FR" sz="1600"/>
              <a:t>Exemple : &lt;table class="table table-</a:t>
            </a:r>
            <a:r>
              <a:rPr lang="fr-FR" sz="1600" err="1"/>
              <a:t>striped</a:t>
            </a:r>
            <a:r>
              <a:rPr lang="fr-FR" sz="1600"/>
              <a:t> table-hover"&gt;…</a:t>
            </a:r>
            <a:endParaRPr lang="fr-F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791" y="4640304"/>
            <a:ext cx="55721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fr-FR"/>
              <a:t>.rounded</a:t>
            </a:r>
            <a:r>
              <a:rPr lang="fr-FR" dirty="0"/>
              <a:t> permet d’ajouter des cotés arrondis à une image</a:t>
            </a:r>
          </a:p>
          <a:p>
            <a:r>
              <a:rPr lang="fr-FR"/>
              <a:t>.rounded-circle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/>
              <a:t>affiche l’image sous forme de cercle</a:t>
            </a:r>
          </a:p>
          <a:p>
            <a:r>
              <a:rPr lang="fr-FR" dirty="0"/>
              <a:t>.</a:t>
            </a:r>
            <a:r>
              <a:rPr lang="fr-FR" err="1"/>
              <a:t>img</a:t>
            </a:r>
            <a:r>
              <a:rPr lang="fr-FR" dirty="0"/>
              <a:t>-</a:t>
            </a:r>
            <a:r>
              <a:rPr lang="fr-FR" err="1"/>
              <a:t>thumbnail</a:t>
            </a:r>
            <a:r>
              <a:rPr lang="fr-FR" dirty="0"/>
              <a:t> met l’image sous forme de timbre</a:t>
            </a:r>
          </a:p>
          <a:p>
            <a:r>
              <a:rPr lang="fr-FR"/>
              <a:t>.</a:t>
            </a:r>
            <a:r>
              <a:rPr lang="fr-FR">
                <a:ea typeface="+mn-lt"/>
                <a:cs typeface="+mn-lt"/>
              </a:rPr>
              <a:t>img-fluid </a:t>
            </a:r>
            <a:r>
              <a:rPr lang="fr-FR"/>
              <a:t>rend l’image responsive à l’élément </a:t>
            </a:r>
            <a:r>
              <a:rPr lang="fr-FR" dirty="0"/>
              <a:t>parent</a:t>
            </a:r>
          </a:p>
          <a:p>
            <a:endParaRPr lang="fr-F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929198"/>
            <a:ext cx="7791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Alertes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/>
              <a:t>&lt;div class="alert </a:t>
            </a:r>
            <a:r>
              <a:rPr lang="en-US" sz="1200" dirty="0" err="1"/>
              <a:t>alert</a:t>
            </a:r>
            <a:r>
              <a:rPr lang="en-US" sz="1200" dirty="0"/>
              <a:t>-success"&gt;</a:t>
            </a:r>
            <a:br>
              <a:rPr lang="en-US" sz="1200" dirty="0"/>
            </a:br>
            <a:r>
              <a:rPr lang="en-US" sz="1200" dirty="0"/>
              <a:t>  &lt;strong&gt;Success!&lt;/strong&gt; Indicates a successful or positive action.</a:t>
            </a:r>
          </a:p>
          <a:p>
            <a:pPr>
              <a:buNone/>
            </a:pPr>
            <a:r>
              <a:rPr lang="en-US" sz="1200" dirty="0"/>
              <a:t>&lt;/div&gt;</a:t>
            </a:r>
          </a:p>
          <a:p>
            <a:pPr>
              <a:buNone/>
            </a:pPr>
            <a:r>
              <a:rPr lang="en-US" sz="1200" dirty="0"/>
              <a:t>&lt;div class="alert </a:t>
            </a:r>
            <a:r>
              <a:rPr lang="en-US" sz="1200" dirty="0" err="1"/>
              <a:t>alert</a:t>
            </a:r>
            <a:r>
              <a:rPr lang="en-US" sz="1200" dirty="0"/>
              <a:t>-info"&gt;</a:t>
            </a:r>
            <a:br>
              <a:rPr lang="en-US" sz="1200" dirty="0"/>
            </a:br>
            <a:r>
              <a:rPr lang="en-US" sz="1200" dirty="0"/>
              <a:t>  &lt;strong&gt;Info!&lt;/strong&gt; Indicates a neutral informative change or action.</a:t>
            </a:r>
          </a:p>
          <a:p>
            <a:pPr>
              <a:buNone/>
            </a:pPr>
            <a:r>
              <a:rPr lang="en-US" sz="1200" dirty="0"/>
              <a:t>&lt;/div&gt;</a:t>
            </a:r>
          </a:p>
          <a:p>
            <a:pPr>
              <a:buNone/>
            </a:pPr>
            <a:r>
              <a:rPr lang="en-US" sz="1200" dirty="0"/>
              <a:t>&lt;div class="alert </a:t>
            </a:r>
            <a:r>
              <a:rPr lang="en-US" sz="1200" dirty="0" err="1"/>
              <a:t>alert</a:t>
            </a:r>
            <a:r>
              <a:rPr lang="en-US" sz="1200" dirty="0"/>
              <a:t>-warning"&gt;</a:t>
            </a:r>
            <a:br>
              <a:rPr lang="en-US" sz="1200" dirty="0"/>
            </a:br>
            <a:r>
              <a:rPr lang="en-US" sz="1200" dirty="0"/>
              <a:t>  &lt;strong&gt;Warning!&lt;/strong&gt; Indicates a warning that might need attention.</a:t>
            </a:r>
          </a:p>
          <a:p>
            <a:pPr>
              <a:buNone/>
            </a:pPr>
            <a:r>
              <a:rPr lang="en-US" sz="1200" dirty="0"/>
              <a:t>&lt;/div&gt;</a:t>
            </a:r>
          </a:p>
          <a:p>
            <a:pPr>
              <a:buNone/>
            </a:pPr>
            <a:r>
              <a:rPr lang="en-US" sz="1200" dirty="0"/>
              <a:t>&lt;div class="alert </a:t>
            </a:r>
            <a:r>
              <a:rPr lang="en-US" sz="1200" dirty="0" err="1"/>
              <a:t>alert</a:t>
            </a:r>
            <a:r>
              <a:rPr lang="en-US" sz="1200" dirty="0"/>
              <a:t>-danger"&gt;</a:t>
            </a:r>
            <a:br>
              <a:rPr lang="en-US" sz="1200" dirty="0"/>
            </a:br>
            <a:r>
              <a:rPr lang="en-US" sz="1200" dirty="0"/>
              <a:t>  &lt;strong&gt;Danger!&lt;/strong&gt; Indicates a dangerous or potentially negative action.</a:t>
            </a:r>
          </a:p>
          <a:p>
            <a:pPr>
              <a:buNone/>
            </a:pPr>
            <a:r>
              <a:rPr lang="en-US" sz="1200" dirty="0"/>
              <a:t>&lt;/div&gt;</a:t>
            </a:r>
            <a:endParaRPr lang="fr-FR" sz="1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357694"/>
            <a:ext cx="5262557" cy="230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Boutons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>
              <a:buNone/>
            </a:pPr>
            <a:r>
              <a:rPr lang="fr-FR" sz="1800" dirty="0"/>
              <a:t/>
            </a:r>
            <a:br>
              <a:rPr lang="fr-FR" sz="1800" dirty="0"/>
            </a:br>
            <a:r>
              <a:rPr lang="fr-FR" sz="1800"/>
              <a:t>&lt;button type="button" class="btn</a:t>
            </a:r>
            <a:r>
              <a:rPr lang="fr-FR" sz="1800" dirty="0"/>
              <a:t> </a:t>
            </a:r>
            <a:r>
              <a:rPr lang="fr-FR" sz="1800" err="1"/>
              <a:t>btn</a:t>
            </a:r>
            <a:r>
              <a:rPr lang="fr-FR" sz="1800" dirty="0"/>
              <a:t>-</a:t>
            </a:r>
            <a:r>
              <a:rPr lang="fr-FR" sz="1800" err="1"/>
              <a:t>primary</a:t>
            </a:r>
            <a:r>
              <a:rPr lang="fr-FR" sz="1800" dirty="0"/>
              <a:t>"&gt;</a:t>
            </a:r>
            <a:r>
              <a:rPr lang="fr-FR" sz="1800" err="1"/>
              <a:t>Primary</a:t>
            </a:r>
            <a:r>
              <a:rPr lang="fr-FR" sz="1800" dirty="0"/>
              <a:t>&lt;/</a:t>
            </a:r>
            <a:r>
              <a:rPr lang="fr-FR" sz="1800" err="1"/>
              <a:t>button</a:t>
            </a:r>
            <a:r>
              <a:rPr lang="fr-FR" sz="1800" dirty="0"/>
              <a:t>&gt;</a:t>
            </a:r>
            <a:br>
              <a:rPr lang="fr-FR" sz="1800" dirty="0"/>
            </a:br>
            <a:r>
              <a:rPr lang="fr-FR" sz="1800" dirty="0"/>
              <a:t>&lt;</a:t>
            </a:r>
            <a:r>
              <a:rPr lang="fr-FR" sz="1800" err="1"/>
              <a:t>button</a:t>
            </a:r>
            <a:r>
              <a:rPr lang="fr-FR" sz="1800" dirty="0"/>
              <a:t> type="</a:t>
            </a:r>
            <a:r>
              <a:rPr lang="fr-FR" sz="1800" err="1"/>
              <a:t>button</a:t>
            </a:r>
            <a:r>
              <a:rPr lang="fr-FR" sz="1800" dirty="0"/>
              <a:t>" class="</a:t>
            </a:r>
            <a:r>
              <a:rPr lang="fr-FR" sz="1800" err="1"/>
              <a:t>btn</a:t>
            </a:r>
            <a:r>
              <a:rPr lang="fr-FR" sz="1800" dirty="0"/>
              <a:t> </a:t>
            </a:r>
            <a:r>
              <a:rPr lang="fr-FR" sz="1800" err="1"/>
              <a:t>btn</a:t>
            </a:r>
            <a:r>
              <a:rPr lang="fr-FR" sz="1800" dirty="0"/>
              <a:t>-</a:t>
            </a:r>
            <a:r>
              <a:rPr lang="fr-FR" sz="1800" err="1"/>
              <a:t>success</a:t>
            </a:r>
            <a:r>
              <a:rPr lang="fr-FR" sz="1800" dirty="0"/>
              <a:t>"&gt;</a:t>
            </a:r>
            <a:r>
              <a:rPr lang="fr-FR" sz="1800" err="1"/>
              <a:t>Success</a:t>
            </a:r>
            <a:r>
              <a:rPr lang="fr-FR" sz="1800" dirty="0"/>
              <a:t>&lt;/</a:t>
            </a:r>
            <a:r>
              <a:rPr lang="fr-FR" sz="1800" err="1"/>
              <a:t>button</a:t>
            </a:r>
            <a:r>
              <a:rPr lang="fr-FR" sz="1800" dirty="0"/>
              <a:t>&gt;</a:t>
            </a:r>
            <a:br>
              <a:rPr lang="fr-FR" sz="1800" dirty="0"/>
            </a:br>
            <a:r>
              <a:rPr lang="fr-FR" sz="1800" dirty="0"/>
              <a:t>&lt;</a:t>
            </a:r>
            <a:r>
              <a:rPr lang="fr-FR" sz="1800" err="1"/>
              <a:t>button</a:t>
            </a:r>
            <a:r>
              <a:rPr lang="fr-FR" sz="1800" dirty="0"/>
              <a:t> type="</a:t>
            </a:r>
            <a:r>
              <a:rPr lang="fr-FR" sz="1800" err="1"/>
              <a:t>button</a:t>
            </a:r>
            <a:r>
              <a:rPr lang="fr-FR" sz="1800" dirty="0"/>
              <a:t>" class="</a:t>
            </a:r>
            <a:r>
              <a:rPr lang="fr-FR" sz="1800" err="1"/>
              <a:t>btn</a:t>
            </a:r>
            <a:r>
              <a:rPr lang="fr-FR" sz="1800" dirty="0"/>
              <a:t> </a:t>
            </a:r>
            <a:r>
              <a:rPr lang="fr-FR" sz="1800" err="1"/>
              <a:t>btn</a:t>
            </a:r>
            <a:r>
              <a:rPr lang="fr-FR" sz="1800" dirty="0"/>
              <a:t>-info"&gt;Info&lt;/</a:t>
            </a:r>
            <a:r>
              <a:rPr lang="fr-FR" sz="1800" err="1"/>
              <a:t>button</a:t>
            </a:r>
            <a:r>
              <a:rPr lang="fr-FR" sz="1800" dirty="0"/>
              <a:t>&gt;</a:t>
            </a:r>
            <a:br>
              <a:rPr lang="fr-FR" sz="1800" dirty="0"/>
            </a:br>
            <a:r>
              <a:rPr lang="fr-FR" sz="1800" dirty="0"/>
              <a:t>&lt;</a:t>
            </a:r>
            <a:r>
              <a:rPr lang="fr-FR" sz="1800" err="1"/>
              <a:t>button</a:t>
            </a:r>
            <a:r>
              <a:rPr lang="fr-FR" sz="1800" dirty="0"/>
              <a:t> type="</a:t>
            </a:r>
            <a:r>
              <a:rPr lang="fr-FR" sz="1800" err="1"/>
              <a:t>button</a:t>
            </a:r>
            <a:r>
              <a:rPr lang="fr-FR" sz="1800" dirty="0"/>
              <a:t>" class="</a:t>
            </a:r>
            <a:r>
              <a:rPr lang="fr-FR" sz="1800" err="1"/>
              <a:t>btn</a:t>
            </a:r>
            <a:r>
              <a:rPr lang="fr-FR" sz="1800" dirty="0"/>
              <a:t> </a:t>
            </a:r>
            <a:r>
              <a:rPr lang="fr-FR" sz="1800" err="1"/>
              <a:t>btn</a:t>
            </a:r>
            <a:r>
              <a:rPr lang="fr-FR" sz="1800" dirty="0"/>
              <a:t>-warning"&gt;Warning&lt;/</a:t>
            </a:r>
            <a:r>
              <a:rPr lang="fr-FR" sz="1800" err="1"/>
              <a:t>button</a:t>
            </a:r>
            <a:r>
              <a:rPr lang="fr-FR" sz="1800" dirty="0"/>
              <a:t>&gt;</a:t>
            </a:r>
            <a:br>
              <a:rPr lang="fr-FR" sz="1800" dirty="0"/>
            </a:br>
            <a:r>
              <a:rPr lang="fr-FR" sz="1800" dirty="0"/>
              <a:t>&lt;</a:t>
            </a:r>
            <a:r>
              <a:rPr lang="fr-FR" sz="1800" err="1"/>
              <a:t>button</a:t>
            </a:r>
            <a:r>
              <a:rPr lang="fr-FR" sz="1800" dirty="0"/>
              <a:t> type="</a:t>
            </a:r>
            <a:r>
              <a:rPr lang="fr-FR" sz="1800" err="1"/>
              <a:t>button</a:t>
            </a:r>
            <a:r>
              <a:rPr lang="fr-FR" sz="1800" dirty="0"/>
              <a:t>" class="</a:t>
            </a:r>
            <a:r>
              <a:rPr lang="fr-FR" sz="1800" err="1"/>
              <a:t>btn</a:t>
            </a:r>
            <a:r>
              <a:rPr lang="fr-FR" sz="1800" dirty="0"/>
              <a:t> </a:t>
            </a:r>
            <a:r>
              <a:rPr lang="fr-FR" sz="1800" err="1"/>
              <a:t>btn</a:t>
            </a:r>
            <a:r>
              <a:rPr lang="fr-FR" sz="1800" dirty="0"/>
              <a:t>-danger"&gt;Danger&lt;/</a:t>
            </a:r>
            <a:r>
              <a:rPr lang="fr-FR" sz="1800" err="1"/>
              <a:t>button</a:t>
            </a:r>
            <a:r>
              <a:rPr lang="fr-FR" sz="1800" dirty="0"/>
              <a:t>&gt;</a:t>
            </a:r>
            <a:br>
              <a:rPr lang="fr-FR" sz="1800" dirty="0"/>
            </a:br>
            <a:r>
              <a:rPr lang="fr-FR" sz="1800" dirty="0"/>
              <a:t>&lt;</a:t>
            </a:r>
            <a:r>
              <a:rPr lang="fr-FR" sz="1800" err="1"/>
              <a:t>button</a:t>
            </a:r>
            <a:r>
              <a:rPr lang="fr-FR" sz="1800" dirty="0"/>
              <a:t> type="</a:t>
            </a:r>
            <a:r>
              <a:rPr lang="fr-FR" sz="1800" err="1"/>
              <a:t>button</a:t>
            </a:r>
            <a:r>
              <a:rPr lang="fr-FR" sz="1800" dirty="0"/>
              <a:t>" class="</a:t>
            </a:r>
            <a:r>
              <a:rPr lang="fr-FR" sz="1800" err="1"/>
              <a:t>btn</a:t>
            </a:r>
            <a:r>
              <a:rPr lang="fr-FR" sz="1800" dirty="0"/>
              <a:t> </a:t>
            </a:r>
            <a:r>
              <a:rPr lang="fr-FR" sz="1800" err="1"/>
              <a:t>btn</a:t>
            </a:r>
            <a:r>
              <a:rPr lang="fr-FR" sz="1800" dirty="0"/>
              <a:t>-</a:t>
            </a:r>
            <a:r>
              <a:rPr lang="fr-FR" sz="1800" err="1"/>
              <a:t>link</a:t>
            </a:r>
            <a:r>
              <a:rPr lang="fr-FR" sz="1800" dirty="0"/>
              <a:t>"&gt;Link&lt;/</a:t>
            </a:r>
            <a:r>
              <a:rPr lang="fr-FR" sz="1800" err="1"/>
              <a:t>button</a:t>
            </a:r>
            <a:r>
              <a:rPr lang="fr-FR" sz="1800" dirty="0"/>
              <a:t>&gt;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r>
              <a:rPr lang="fr-FR" sz="1800" dirty="0"/>
              <a:t>.</a:t>
            </a:r>
            <a:r>
              <a:rPr lang="fr-FR" sz="1800" err="1"/>
              <a:t>disabled</a:t>
            </a:r>
            <a:r>
              <a:rPr lang="fr-FR" sz="1800" dirty="0"/>
              <a:t> désactive un bouton</a:t>
            </a:r>
          </a:p>
          <a:p>
            <a:r>
              <a:rPr lang="fr-FR" sz="1800" dirty="0"/>
              <a:t>.</a:t>
            </a:r>
            <a:r>
              <a:rPr lang="fr-FR" sz="1800" err="1"/>
              <a:t>btn</a:t>
            </a:r>
            <a:r>
              <a:rPr lang="fr-FR" sz="1800"/>
              <a:t>-lg .btn-sm pour définir la taille d’un bouton</a:t>
            </a:r>
          </a:p>
          <a:p>
            <a:endParaRPr lang="fr-FR" sz="1800" dirty="0"/>
          </a:p>
          <a:p>
            <a:endParaRPr lang="fr-FR" sz="1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592" r="-208" b="-2564"/>
          <a:stretch/>
        </p:blipFill>
        <p:spPr bwMode="auto">
          <a:xfrm>
            <a:off x="1157353" y="3985678"/>
            <a:ext cx="5856703" cy="5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Icones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pPr>
              <a:buNone/>
            </a:pPr>
            <a:r>
              <a:rPr lang="en-US" sz="1600" b="1"/>
              <a:t>Sur Bootstrap 3:</a:t>
            </a:r>
            <a:endParaRPr lang="en-US" sz="1600" b="1" dirty="0"/>
          </a:p>
          <a:p>
            <a:pPr>
              <a:buNone/>
            </a:pPr>
            <a:r>
              <a:rPr lang="en-US" sz="1600"/>
              <a:t>&lt;p&gt;</a:t>
            </a:r>
            <a:endParaRPr lang="en-US"/>
          </a:p>
          <a:p>
            <a:pPr>
              <a:buNone/>
            </a:pPr>
            <a:r>
              <a:rPr lang="en-US" sz="1600" dirty="0"/>
              <a:t>    &lt;button type="button" class="</a:t>
            </a:r>
            <a:r>
              <a:rPr lang="en-US" sz="1600" err="1"/>
              <a:t>btn</a:t>
            </a:r>
            <a:r>
              <a:rPr lang="en-US" sz="1600" dirty="0"/>
              <a:t> </a:t>
            </a:r>
            <a:r>
              <a:rPr lang="en-US" sz="1600" err="1"/>
              <a:t>btn</a:t>
            </a:r>
            <a:r>
              <a:rPr lang="en-US" sz="1600" dirty="0"/>
              <a:t>-info"&gt;</a:t>
            </a:r>
          </a:p>
          <a:p>
            <a:pPr>
              <a:buNone/>
            </a:pPr>
            <a:r>
              <a:rPr lang="en-US" sz="1600" dirty="0"/>
              <a:t>      &lt;span class="</a:t>
            </a:r>
            <a:r>
              <a:rPr lang="en-US" sz="1600" err="1"/>
              <a:t>glyphicon</a:t>
            </a:r>
            <a:r>
              <a:rPr lang="en-US" sz="1600" dirty="0"/>
              <a:t> </a:t>
            </a:r>
            <a:r>
              <a:rPr lang="en-US" sz="1600" err="1"/>
              <a:t>glyphicon</a:t>
            </a:r>
            <a:r>
              <a:rPr lang="en-US" sz="1600" dirty="0"/>
              <a:t>-search"&gt;&lt;/span&gt; Search</a:t>
            </a:r>
          </a:p>
          <a:p>
            <a:pPr>
              <a:buNone/>
            </a:pPr>
            <a:r>
              <a:rPr lang="en-US" sz="1600" dirty="0"/>
              <a:t>    &lt;/button&gt;</a:t>
            </a:r>
          </a:p>
          <a:p>
            <a:pPr>
              <a:buNone/>
            </a:pPr>
            <a:r>
              <a:rPr lang="en-US" sz="1600" dirty="0"/>
              <a:t>  &lt;/p&gt;</a:t>
            </a:r>
          </a:p>
          <a:p>
            <a:pPr>
              <a:buNone/>
            </a:pPr>
            <a:r>
              <a:rPr lang="en-US" sz="1600" dirty="0"/>
              <a:t>  &lt;p&gt;&lt;span class="</a:t>
            </a:r>
            <a:r>
              <a:rPr lang="en-US" sz="1600" err="1"/>
              <a:t>glyphicon</a:t>
            </a:r>
            <a:r>
              <a:rPr lang="en-US" sz="1600" dirty="0"/>
              <a:t> </a:t>
            </a:r>
            <a:r>
              <a:rPr lang="en-US" sz="1600" err="1"/>
              <a:t>glyphicon</a:t>
            </a:r>
            <a:r>
              <a:rPr lang="en-US" sz="1600" dirty="0"/>
              <a:t>-print"&gt;&lt;/span&gt;&lt;/p&gt;</a:t>
            </a:r>
            <a:endParaRPr lang="fr-FR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b="1"/>
              <a:t>Boostrap 4 n'intègre pas une bibliothèque d'icones</a:t>
            </a:r>
          </a:p>
          <a:p>
            <a:pPr>
              <a:buNone/>
            </a:pPr>
            <a:r>
              <a:rPr lang="en-US" sz="1600">
                <a:ea typeface="+mn-lt"/>
                <a:cs typeface="+mn-lt"/>
              </a:rPr>
              <a:t>&lt;link rel="stylesheet" href="https://use.fontawesome.com/releases/v5.7.0/css/all.css" integrity="sha384-lZN37f5QGtY3VHgisS14W3ExzMWZxybE1SJSEsQp9S+oqd12jhcu+A56Ebc1zFSJ" crossorigin="anonymous"&gt;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 sz="1600"/>
              <a:t>…</a:t>
            </a:r>
            <a:endParaRPr lang="en-US" sz="1600" dirty="0"/>
          </a:p>
          <a:p>
            <a:pPr>
              <a:buNone/>
            </a:pPr>
            <a:r>
              <a:rPr lang="en-US" sz="1600">
                <a:ea typeface="+mn-lt"/>
                <a:cs typeface="+mn-lt"/>
              </a:rPr>
              <a:t>&lt;button type="button" class="btn btn-danger btn-lg"&gt;&lt;span class="fas fa-cloud"&gt;&lt;/span&gt; </a:t>
            </a:r>
            <a:r>
              <a:rPr lang="en-US" sz="1600" dirty="0">
                <a:ea typeface="+mn-lt"/>
                <a:cs typeface="+mn-lt"/>
              </a:rPr>
              <a:t>Danger&lt;/button&gt;</a:t>
            </a:r>
            <a:endParaRPr lang="en-US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511" y="2556934"/>
            <a:ext cx="942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2B118EFA-E8E8-4F2E-8251-C7090BCFC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10" y="999227"/>
            <a:ext cx="8681048" cy="4845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0005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775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&lt;nav class="navbar navbar-expand-sm bg-dark navbar-dark"&gt;</a:t>
            </a:r>
            <a:endParaRPr lang="fr-FR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 &lt;a class="navbar-brand" href="#"&gt;Logo&lt;/a&gt;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 &lt;ul class="navbar-nav"&gt;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 &lt;li class="nav-item"&gt;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   &lt;a class="nav-link" href="#"&gt;Lien 1&lt;/a&gt;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 &lt;/li&gt;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 &lt;li class="nav-item"&gt;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   &lt;a class="nav-link" href="#"&gt;Lien 2&lt;/a&gt;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 &lt;/li&gt;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 &lt;li class="nav-item"&gt;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   &lt;a class="nav-link" href="#"&gt;Lien 3&lt;/a&gt;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 &lt;/li&gt;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 &lt;/ul&gt;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&lt;/nav&gt;</a:t>
            </a:r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269E5FC5-E647-4FC8-9632-5733879577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25" y="6221005"/>
            <a:ext cx="7933426" cy="55512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https://openclassrooms.com/courses/prenez-en-main-bootstrap</a:t>
            </a:r>
            <a:endParaRPr lang="fr-FR" dirty="0"/>
          </a:p>
          <a:p>
            <a:r>
              <a:rPr lang="fr-FR" dirty="0">
                <a:hlinkClick r:id="rId4"/>
              </a:rPr>
              <a:t>http://www.w3schools.com/bootstrap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Framework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framework</a:t>
            </a:r>
            <a:r>
              <a:rPr lang="fr-FR" dirty="0"/>
              <a:t> est un ensemble de composants structurés qui sert à créer les bases et à organiser le code informatique pour faciliter le travail des programmeurs, que ce soit en terme de productivité ou de simplification de la maintenance. </a:t>
            </a:r>
          </a:p>
          <a:p>
            <a:r>
              <a:rPr lang="fr-FR" dirty="0"/>
              <a:t>Il en existe plusieurs pour Java, Python, Ruby, PHP…</a:t>
            </a:r>
          </a:p>
          <a:p>
            <a:r>
              <a:rPr lang="fr-FR" dirty="0" err="1"/>
              <a:t>Frameworks</a:t>
            </a:r>
            <a:r>
              <a:rPr lang="fr-FR" dirty="0"/>
              <a:t> côté serveur (</a:t>
            </a:r>
            <a:r>
              <a:rPr lang="fr-FR" i="1" dirty="0" err="1"/>
              <a:t>backend</a:t>
            </a:r>
            <a:r>
              <a:rPr lang="fr-FR" dirty="0"/>
              <a:t> en anglais)</a:t>
            </a:r>
          </a:p>
          <a:p>
            <a:r>
              <a:rPr lang="fr-FR" dirty="0" err="1"/>
              <a:t>Frameworks</a:t>
            </a:r>
            <a:r>
              <a:rPr lang="fr-FR" dirty="0"/>
              <a:t> côté client ( </a:t>
            </a:r>
            <a:r>
              <a:rPr lang="fr-FR" i="1" dirty="0" err="1"/>
              <a:t>frontend</a:t>
            </a:r>
            <a:r>
              <a:rPr lang="fr-FR" i="1" dirty="0"/>
              <a:t> </a:t>
            </a:r>
            <a:r>
              <a:rPr lang="fr-FR" dirty="0"/>
              <a:t>en anglais)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</a:t>
            </a:r>
            <a:r>
              <a:rPr lang="fr-FR" dirty="0" err="1"/>
              <a:t>Bootstrap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système de grille avec 4 tailles différentes.</a:t>
            </a:r>
          </a:p>
          <a:p>
            <a:r>
              <a:rPr lang="fr-FR" dirty="0"/>
              <a:t>Un CSS de base comprenant un style standard pour les formulaires, boutons, images, titres, menues de navigation, etc.</a:t>
            </a:r>
          </a:p>
          <a:p>
            <a:r>
              <a:rPr lang="fr-FR" dirty="0"/>
              <a:t>Composants basés sur </a:t>
            </a:r>
            <a:r>
              <a:rPr lang="fr-FR" dirty="0" err="1"/>
              <a:t>jQuery</a:t>
            </a:r>
            <a:r>
              <a:rPr lang="fr-FR" dirty="0"/>
              <a:t> comprennent des menus déroulants, </a:t>
            </a:r>
            <a:r>
              <a:rPr lang="fr-FR" dirty="0" err="1"/>
              <a:t>infobulles</a:t>
            </a:r>
            <a:r>
              <a:rPr lang="fr-FR" dirty="0"/>
              <a:t>, alertes, carrousel d'images, etc.</a:t>
            </a:r>
          </a:p>
          <a:p>
            <a:r>
              <a:rPr lang="fr-FR" dirty="0"/>
              <a:t>Icônes (police de caractères) pour incorporer des images vectorielles ( 180 icônes distribuées avec </a:t>
            </a:r>
            <a:r>
              <a:rPr lang="fr-FR" dirty="0" err="1"/>
              <a:t>Bootstrap</a:t>
            </a:r>
            <a:r>
              <a:rPr lang="fr-FR" dirty="0"/>
              <a:t>)</a:t>
            </a:r>
          </a:p>
          <a:p>
            <a:r>
              <a:rPr lang="fr-FR" dirty="0"/>
              <a:t>Distribué sous une licence MIT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Responsive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4329114" cy="4389120"/>
          </a:xfrm>
        </p:spPr>
        <p:txBody>
          <a:bodyPr>
            <a:normAutofit/>
          </a:bodyPr>
          <a:lstStyle/>
          <a:p>
            <a:r>
              <a:rPr lang="fr-FR" dirty="0" err="1"/>
              <a:t>Bootstrap</a:t>
            </a:r>
            <a:r>
              <a:rPr lang="fr-FR" dirty="0"/>
              <a:t> donne la capacité de créer la mise en page responsive avec beaucoup moins d'efforts</a:t>
            </a:r>
          </a:p>
          <a:p>
            <a:r>
              <a:rPr lang="fr-FR" dirty="0"/>
              <a:t>Responsive Design modifie la mise en page (et un peu de contenu) pour les différentes tailles d'écran, tels que les grands écrans, mobiles, tablettes, etc.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286124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10317" t="19120" r="41319" b="43383"/>
          <a:stretch>
            <a:fillRect/>
          </a:stretch>
        </p:blipFill>
        <p:spPr bwMode="auto">
          <a:xfrm>
            <a:off x="428596" y="2071678"/>
            <a:ext cx="38576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10317" t="21326" r="10317" b="21326"/>
          <a:stretch>
            <a:fillRect/>
          </a:stretch>
        </p:blipFill>
        <p:spPr bwMode="auto">
          <a:xfrm>
            <a:off x="3643306" y="2071678"/>
            <a:ext cx="54292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10317" t="14709" r="10317" b="12503"/>
          <a:stretch>
            <a:fillRect/>
          </a:stretch>
        </p:blipFill>
        <p:spPr bwMode="auto">
          <a:xfrm>
            <a:off x="1571604" y="3929066"/>
            <a:ext cx="53578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10317" t="16915" r="11557" b="36766"/>
          <a:stretch>
            <a:fillRect/>
          </a:stretch>
        </p:blipFill>
        <p:spPr bwMode="auto">
          <a:xfrm>
            <a:off x="428596" y="1857364"/>
            <a:ext cx="60007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9077" t="34560" r="9077" b="21326"/>
          <a:stretch>
            <a:fillRect/>
          </a:stretch>
        </p:blipFill>
        <p:spPr bwMode="auto">
          <a:xfrm>
            <a:off x="2643174" y="4214818"/>
            <a:ext cx="65008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5" descr="Une image contenant capture d’écran&#10;&#10;Description générée avec un niveau de confiance très élevé">
            <a:extLst>
              <a:ext uri="{FF2B5EF4-FFF2-40B4-BE49-F238E27FC236}">
                <a16:creationId xmlns="" xmlns:a16="http://schemas.microsoft.com/office/drawing/2014/main" id="{74CE8177-6D1F-41F4-AFAB-96F73CD55E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759" y="1944047"/>
            <a:ext cx="5129840" cy="20785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10063</TotalTime>
  <Words>1651</Words>
  <Application>Microsoft Office PowerPoint</Application>
  <PresentationFormat>Affichage à l'écran (4:3)</PresentationFormat>
  <Paragraphs>356</Paragraphs>
  <Slides>41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Débit</vt:lpstr>
      <vt:lpstr>M 521 Web</vt:lpstr>
      <vt:lpstr>Bootstrap</vt:lpstr>
      <vt:lpstr>Diapositive 3</vt:lpstr>
      <vt:lpstr>Diapositive 4</vt:lpstr>
      <vt:lpstr>Framework</vt:lpstr>
      <vt:lpstr>C’est quoi Bootstrap</vt:lpstr>
      <vt:lpstr>Responsive Design</vt:lpstr>
      <vt:lpstr>Quelques exemples</vt:lpstr>
      <vt:lpstr>Quelques exemples</vt:lpstr>
      <vt:lpstr>Installation de Bootstrap</vt:lpstr>
      <vt:lpstr>Installation de Bootstrap</vt:lpstr>
      <vt:lpstr>Installation de Bootstrap</vt:lpstr>
      <vt:lpstr>Installation de Bootstrap</vt:lpstr>
      <vt:lpstr>Les grilles</vt:lpstr>
      <vt:lpstr>Les grilles</vt:lpstr>
      <vt:lpstr>Les grilles</vt:lpstr>
      <vt:lpstr>Exemple de responsive design</vt:lpstr>
      <vt:lpstr>Exemple de responsive design</vt:lpstr>
      <vt:lpstr>Exemple de responsive design</vt:lpstr>
      <vt:lpstr>Empilement ou réduction ?</vt:lpstr>
      <vt:lpstr>Médias et classes col-* Bootstrap 3</vt:lpstr>
      <vt:lpstr>Médias et classes col-* Bootstrap 4</vt:lpstr>
      <vt:lpstr>Exemple 1 de grille </vt:lpstr>
      <vt:lpstr>Exemple 2 de grille </vt:lpstr>
      <vt:lpstr>Exemple 3 de grille </vt:lpstr>
      <vt:lpstr>Une seule rangée</vt:lpstr>
      <vt:lpstr>Plusieurs rangées</vt:lpstr>
      <vt:lpstr>Sauter des colonnes</vt:lpstr>
      <vt:lpstr>Imbrications d’éléments</vt:lpstr>
      <vt:lpstr>Imbrication complexe avec des sauts de colonnes</vt:lpstr>
      <vt:lpstr>Une mise en page simple</vt:lpstr>
      <vt:lpstr>Show / Hide</vt:lpstr>
      <vt:lpstr>Show / Hide</vt:lpstr>
      <vt:lpstr>Show / Hide</vt:lpstr>
      <vt:lpstr>Tables</vt:lpstr>
      <vt:lpstr>Images</vt:lpstr>
      <vt:lpstr>Alertes </vt:lpstr>
      <vt:lpstr>Boutons</vt:lpstr>
      <vt:lpstr>Icones</vt:lpstr>
      <vt:lpstr>Menus</vt:lpstr>
      <vt:lpstr>Sources</vt:lpstr>
    </vt:vector>
  </TitlesOfParts>
  <Company>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M241 Ingénierie Système</dc:title>
  <dc:creator>Mohammed TADLAOUI</dc:creator>
  <cp:lastModifiedBy>Pctec</cp:lastModifiedBy>
  <cp:revision>1359</cp:revision>
  <dcterms:created xsi:type="dcterms:W3CDTF">2012-10-15T19:57:19Z</dcterms:created>
  <dcterms:modified xsi:type="dcterms:W3CDTF">2020-04-24T23:16:29Z</dcterms:modified>
</cp:coreProperties>
</file>